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Quattrocento Sans"/>
      <p:regular r:id="rId91"/>
      <p:bold r:id="rId92"/>
      <p:italic r:id="rId93"/>
      <p:boldItalic r:id="rId94"/>
    </p:embeddedFont>
    <p:embeddedFont>
      <p:font typeface="Fira Code"/>
      <p:regular r:id="rId95"/>
      <p:bold r:id="rId96"/>
    </p:embeddedFont>
    <p:embeddedFont>
      <p:font typeface="JetBrains Mon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JetBrains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FiraCode-regular.fntdata"/><Relationship Id="rId94" Type="http://schemas.openxmlformats.org/officeDocument/2006/relationships/font" Target="fonts/QuattrocentoSans-boldItalic.fntdata"/><Relationship Id="rId97" Type="http://schemas.openxmlformats.org/officeDocument/2006/relationships/font" Target="fonts/JetBrainsMono-regular.fntdata"/><Relationship Id="rId96" Type="http://schemas.openxmlformats.org/officeDocument/2006/relationships/font" Target="fonts/FiraCode-bold.fntdata"/><Relationship Id="rId11" Type="http://schemas.openxmlformats.org/officeDocument/2006/relationships/slide" Target="slides/slide5.xml"/><Relationship Id="rId99" Type="http://schemas.openxmlformats.org/officeDocument/2006/relationships/font" Target="fonts/JetBrainsMono-italic.fntdata"/><Relationship Id="rId10" Type="http://schemas.openxmlformats.org/officeDocument/2006/relationships/slide" Target="slides/slide4.xml"/><Relationship Id="rId98" Type="http://schemas.openxmlformats.org/officeDocument/2006/relationships/font" Target="fonts/JetBrainsMon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QuattrocentoSans-regular.fntdata"/><Relationship Id="rId90" Type="http://schemas.openxmlformats.org/officeDocument/2006/relationships/slide" Target="slides/slide84.xml"/><Relationship Id="rId93" Type="http://schemas.openxmlformats.org/officeDocument/2006/relationships/font" Target="fonts/QuattrocentoSans-italic.fntdata"/><Relationship Id="rId92" Type="http://schemas.openxmlformats.org/officeDocument/2006/relationships/font" Target="fonts/Quattrocento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5047f13a5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55047f13a5_2_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55047f13a5_2_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5047f13a5_2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55047f13a5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5047f13a5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55047f13a5_2_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Реализуйте сами алгоритм контрольного числа для UPC</a:t>
            </a:r>
            <a:endParaRPr/>
          </a:p>
        </p:txBody>
      </p:sp>
      <p:sp>
        <p:nvSpPr>
          <p:cNvPr id="198" name="Google Shape;198;g255047f13a5_2_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5047f13a5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55047f13a5_2_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Мораль: сложно понять, если код написан сложно. Надеюсь, ваш получился лучше!)</a:t>
            </a:r>
            <a:endParaRPr/>
          </a:p>
        </p:txBody>
      </p:sp>
      <p:sp>
        <p:nvSpPr>
          <p:cNvPr id="206" name="Google Shape;206;g255047f13a5_2_1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5047f13a5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55047f13a5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5047f13a5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55047f13a5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55047f13a5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5047f13a5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55047f13a5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5047f13a5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55047f13a5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5047f13a5_2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55047f13a5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5047f13a5_2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55047f13a5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5047f13a5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55047f13a5_2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
              <a:t>Это очень трудно читать и почти невозможно убедить себя, что тут не ошибок.</a:t>
            </a:r>
            <a:endParaRPr/>
          </a:p>
        </p:txBody>
      </p:sp>
      <p:sp>
        <p:nvSpPr>
          <p:cNvPr id="255" name="Google Shape;255;g255047f13a5_2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5047f13a5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55047f13a5_2_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31" name="Google Shape;131;g255047f13a5_2_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5047f13a5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55047f13a5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62" name="Google Shape;262;g255047f13a5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5047f13a5_2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55047f13a5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5047f13a5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55047f13a5_2_2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Вводим концепцию Токена</a:t>
            </a:r>
            <a:endParaRPr/>
          </a:p>
          <a:p>
            <a:pPr indent="0" lvl="0" marL="0" rtl="0" algn="l">
              <a:spcBef>
                <a:spcPts val="0"/>
              </a:spcBef>
              <a:spcAft>
                <a:spcPts val="0"/>
              </a:spcAft>
              <a:buNone/>
            </a:pPr>
            <a:r>
              <a:rPr lang="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277" name="Google Shape;277;g255047f13a5_2_2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5047f13a5_2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55047f13a5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5047f13a5_2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55047f13a5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5047f13a5_2_2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55047f13a5_2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5047f13a5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55047f13a5_2_2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
              <a:t>Такой Tokenizer может оказаться полезным в других задачах парсинга текстов.</a:t>
            </a:r>
            <a:endParaRPr/>
          </a:p>
        </p:txBody>
      </p:sp>
      <p:sp>
        <p:nvSpPr>
          <p:cNvPr id="301" name="Google Shape;301;g255047f13a5_2_2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5047f13a5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55047f13a5_2_2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55047f13a5_2_2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5047f13a5_2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55047f13a5_2_2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Примитивные типы лучше не расширять нигде. Свои типы расширять можно и нужно.</a:t>
            </a:r>
            <a:endParaRPr/>
          </a:p>
        </p:txBody>
      </p:sp>
      <p:sp>
        <p:nvSpPr>
          <p:cNvPr id="315" name="Google Shape;315;g255047f13a5_2_2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5047f13a5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55047f13a5_2_2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ru"/>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323" name="Google Shape;323;g255047f13a5_2_2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5047f13a5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55047f13a5_2_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0" name="Google Shape;140;g255047f13a5_2_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5047f13a5_2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55047f13a5_2_2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python тоже можно расширить поведение, но делать это не лучшая практика, особенно для примитивных типов.</a:t>
            </a:r>
            <a:br>
              <a:rPr lang="ru"/>
            </a:br>
            <a:r>
              <a:rPr lang="ru"/>
              <a:t>Возможный вариант использования, когда нужно расширить стороннюю библиотеку.</a:t>
            </a:r>
            <a:endParaRPr/>
          </a:p>
        </p:txBody>
      </p:sp>
      <p:sp>
        <p:nvSpPr>
          <p:cNvPr id="333" name="Google Shape;333;g255047f13a5_2_2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5047f13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55047f13a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python тоже можно расширить поведение, но делать это не лучшая практика, особенно для примитивных типов.</a:t>
            </a:r>
            <a:br>
              <a:rPr lang="ru"/>
            </a:br>
            <a:r>
              <a:rPr lang="ru"/>
              <a:t>Возможный вариант использования, когда нужно расширить стороннюю библиотеку.</a:t>
            </a:r>
            <a:endParaRPr/>
          </a:p>
        </p:txBody>
      </p:sp>
      <p:sp>
        <p:nvSpPr>
          <p:cNvPr id="342" name="Google Shape;342;g255047f13a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5047f13a5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55047f13a5_2_2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Создать новый массив, в который перенести все значения с нужным сдвигом.</a:t>
            </a:r>
            <a:endParaRPr/>
          </a:p>
        </p:txBody>
      </p:sp>
      <p:sp>
        <p:nvSpPr>
          <p:cNvPr id="350" name="Google Shape;350;g255047f13a5_2_2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5047f13a5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55047f13a5_2_2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57" name="Google Shape;357;g255047f13a5_2_2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5047f13a5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55047f13a5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68" name="Google Shape;368;g255047f13a5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5047f13a5_2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55047f13a5_2_2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Поставить нулевой элемент на место shiftSize, тот что был там — на позицию 2*shiftSize % N и т.п.</a:t>
            </a:r>
            <a:br>
              <a:rPr lang="ru"/>
            </a:br>
            <a:r>
              <a:rPr lang="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376" name="Google Shape;376;g255047f13a5_2_2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5047f13a5_2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255047f13a5_2_2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255047f13a5_2_2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5047f13a5_2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55047f13a5_2_2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работы этого решения здесь предлагается написать свою реализацию Reverse, работающего In Place.</a:t>
            </a:r>
            <a:endParaRPr/>
          </a:p>
        </p:txBody>
      </p:sp>
      <p:sp>
        <p:nvSpPr>
          <p:cNvPr id="393" name="Google Shape;393;g255047f13a5_2_2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5047f13a5_2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55047f13a5_2_2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400" name="Google Shape;400;g255047f13a5_2_2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5047f13a5_2_3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55047f13a5_2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5047f13a5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55047f13a5_2_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7" name="Google Shape;147;g255047f13a5_2_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5047f13a5_2_3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55047f13a5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5047f13a5_2_3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55047f13a5_2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5047f13a5_2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55047f13a5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5047f13a5_2_3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55047f13a5_2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5047f13a5_2_3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55047f13a5_2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55047f13a5_2_3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55047f13a5_2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5047f13a5_2_3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55047f13a5_2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5047f13a5_2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255047f13a5_2_3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JS вопрос о переопределении функций из глобальной области</a:t>
            </a:r>
            <a:endParaRPr/>
          </a:p>
        </p:txBody>
      </p:sp>
      <p:sp>
        <p:nvSpPr>
          <p:cNvPr id="453" name="Google Shape;453;g255047f13a5_2_3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5047f13a5_2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255047f13a5_2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ru"/>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460" name="Google Shape;460;g255047f13a5_2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55047f13a5_2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255047f13a5_2_3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55047f13a5_2_3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047f13a5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55047f13a5_2_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55047f13a5_2_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5047f13a5_2_3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55047f13a5_2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5047f13a5_2_3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55047f13a5_2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5047f13a5_2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255047f13a5_2_3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Как бы вы стали объяснять, что делает этот метод? Вопрос аудитории.</a:t>
            </a:r>
            <a:endParaRPr/>
          </a:p>
          <a:p>
            <a:pPr indent="0" lvl="0" marL="0" rtl="0" algn="l">
              <a:spcBef>
                <a:spcPts val="0"/>
              </a:spcBef>
              <a:spcAft>
                <a:spcPts val="0"/>
              </a:spcAft>
              <a:buNone/>
            </a:pPr>
            <a:r>
              <a:rPr lang="ru"/>
              <a:t>Примерно так: </a:t>
            </a:r>
            <a:endParaRPr/>
          </a:p>
          <a:p>
            <a:pPr indent="0" lvl="0" marL="0" rtl="0" algn="l">
              <a:spcBef>
                <a:spcPts val="0"/>
              </a:spcBef>
              <a:spcAft>
                <a:spcPts val="0"/>
              </a:spcAft>
              <a:buNone/>
            </a:pPr>
            <a:r>
              <a:rPr lang="ru"/>
              <a:t>найти заполненные строки, удалить, все остальные сдвинуть вниз, добавить сверху такое же количество пустых строк.</a:t>
            </a:r>
            <a:endParaRPr/>
          </a:p>
        </p:txBody>
      </p:sp>
      <p:sp>
        <p:nvSpPr>
          <p:cNvPr id="486" name="Google Shape;486;g255047f13a5_2_3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55047f13a5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255047f13a5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
              <a:t>Как следствие, код кажется непонятным.</a:t>
            </a:r>
            <a:endParaRPr/>
          </a:p>
          <a:p>
            <a:pPr indent="0" lvl="0" marL="0" rtl="0" algn="l">
              <a:spcBef>
                <a:spcPts val="0"/>
              </a:spcBef>
              <a:spcAft>
                <a:spcPts val="0"/>
              </a:spcAft>
              <a:buNone/>
            </a:pPr>
            <a:r>
              <a:t/>
            </a:r>
            <a:endParaRPr/>
          </a:p>
        </p:txBody>
      </p:sp>
      <p:sp>
        <p:nvSpPr>
          <p:cNvPr id="493" name="Google Shape;493;g255047f13a5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55047f13a5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g255047f13a5_2_3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501" name="Google Shape;501;g255047f13a5_2_3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55047f13a5_2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g255047f13a5_2_3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510" name="Google Shape;510;g255047f13a5_2_3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5047f13a5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55047f13a5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20" name="Google Shape;520;g255047f13a5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5047f13a5_2_3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55047f13a5_2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55047f13a5_2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255047f13a5_2_4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Вот другой код, делающий то же самое.</a:t>
            </a:r>
            <a:endParaRPr/>
          </a:p>
          <a:p>
            <a:pPr indent="0" lvl="0" marL="0" rtl="0" algn="l">
              <a:spcBef>
                <a:spcPts val="0"/>
              </a:spcBef>
              <a:spcAft>
                <a:spcPts val="0"/>
              </a:spcAft>
              <a:buNone/>
            </a:pPr>
            <a:r>
              <a:rPr lang="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534" name="Google Shape;534;g255047f13a5_2_4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5047f13a5_2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255047f13a5_2_4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a:p>
            <a:pPr indent="0" lvl="0" marL="0" rtl="0" algn="l">
              <a:spcBef>
                <a:spcPts val="0"/>
              </a:spcBef>
              <a:spcAft>
                <a:spcPts val="0"/>
              </a:spcAft>
              <a:buNone/>
            </a:pPr>
            <a:r>
              <a:t/>
            </a:r>
            <a:endParaRPr/>
          </a:p>
        </p:txBody>
      </p:sp>
      <p:sp>
        <p:nvSpPr>
          <p:cNvPr id="543" name="Google Shape;543;g255047f13a5_2_4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5047f13a5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55047f13a5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55047f13a5_2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255047f13a5_2_4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551" name="Google Shape;551;g255047f13a5_2_4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5047f13a5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55047f13a5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62" name="Google Shape;562;g255047f13a5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5047f13a5_2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g255047f13a5_2_4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570" name="Google Shape;570;g255047f13a5_2_4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5047f13a5_2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255047f13a5_2_4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578" name="Google Shape;578;g255047f13a5_2_4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55047f13a5_2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255047f13a5_2_4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p:txBody>
      </p:sp>
      <p:sp>
        <p:nvSpPr>
          <p:cNvPr id="587" name="Google Shape;587;g255047f13a5_2_4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55047f13a5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55047f13a5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97" name="Google Shape;597;g255047f13a5_0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5047f13a5_2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g255047f13a5_2_4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делает этот код?</a:t>
            </a:r>
            <a:endParaRPr/>
          </a:p>
          <a:p>
            <a:pPr indent="0" lvl="0" marL="0" rtl="0" algn="l">
              <a:spcBef>
                <a:spcPts val="0"/>
              </a:spcBef>
              <a:spcAft>
                <a:spcPts val="0"/>
              </a:spcAft>
              <a:buNone/>
            </a:pPr>
            <a:r>
              <a:rPr lang="ru"/>
              <a:t>Какие эмоции у вас возникают, глядя на этот код?</a:t>
            </a:r>
            <a:endParaRPr/>
          </a:p>
        </p:txBody>
      </p:sp>
      <p:sp>
        <p:nvSpPr>
          <p:cNvPr id="605" name="Google Shape;605;g255047f13a5_2_4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5047f13a5_2_4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g255047f13a5_2_4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JS</a:t>
            </a:r>
            <a:endParaRPr/>
          </a:p>
          <a:p>
            <a:pPr indent="0" lvl="0" marL="0" rtl="0" algn="l">
              <a:spcBef>
                <a:spcPts val="0"/>
              </a:spcBef>
              <a:spcAft>
                <a:spcPts val="0"/>
              </a:spcAft>
              <a:buNone/>
            </a:pPr>
            <a:r>
              <a:t/>
            </a:r>
            <a:endParaRPr/>
          </a:p>
        </p:txBody>
      </p:sp>
      <p:sp>
        <p:nvSpPr>
          <p:cNvPr id="613" name="Google Shape;613;g255047f13a5_2_4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5047f13a5_2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255047f13a5_2_4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621" name="Google Shape;621;g255047f13a5_2_4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55047f13a5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255047f13a5_0_3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631" name="Google Shape;631;g255047f13a5_0_3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5047f13a5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55047f13a5_2_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Кто знает, что такое контрольное число и какое оно имеет отношение к рисункам на слайде?</a:t>
            </a:r>
            <a:endParaRPr/>
          </a:p>
        </p:txBody>
      </p:sp>
      <p:sp>
        <p:nvSpPr>
          <p:cNvPr id="167" name="Google Shape;167;g255047f13a5_2_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5047f13a5_2_4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55047f13a5_2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55047f13a5_2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g255047f13a5_2_4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А что делает этот код?  Может кто-нибудь объяснить?</a:t>
            </a:r>
            <a:endParaRPr/>
          </a:p>
          <a:p>
            <a:pPr indent="0" lvl="0" marL="0" rtl="0" algn="l">
              <a:spcBef>
                <a:spcPts val="0"/>
              </a:spcBef>
              <a:spcAft>
                <a:spcPts val="0"/>
              </a:spcAft>
              <a:buNone/>
            </a:pPr>
            <a:r>
              <a:rPr lang="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645" name="Google Shape;645;g255047f13a5_2_4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55047f13a5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255047f13a5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654" name="Google Shape;654;g255047f13a5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55047f13a5_2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g255047f13a5_2_4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663" name="Google Shape;663;g255047f13a5_2_4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55047f13a5_0_4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g255047f13a5_0_4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674" name="Google Shape;674;g255047f13a5_0_4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55047f13a5_2_5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255047f13a5_2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55047f13a5_2_5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55047f13a5_2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55047f13a5_2_5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255047f13a5_2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55047f13a5_2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255047f13a5_2_5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255047f13a5_2_5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55047f13a5_2_5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255047f13a5_2_5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4" name="Google Shape;714;g255047f13a5_2_5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5047f13a5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55047f13a5_2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Напишите сами алгоритм контрольного числа для UPC</a:t>
            </a:r>
            <a:endParaRPr/>
          </a:p>
        </p:txBody>
      </p:sp>
      <p:sp>
        <p:nvSpPr>
          <p:cNvPr id="178" name="Google Shape;178;g255047f13a5_2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5047f13a5_2_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255047f13a5_2_5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722" name="Google Shape;722;g255047f13a5_2_5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55047f13a5_2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9" name="Google Shape;729;g255047f13a5_2_5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
            </a:br>
            <a:r>
              <a:rPr b="1" i="0" lang="ru" sz="1200">
                <a:solidFill>
                  <a:schemeClr val="dk1"/>
                </a:solidFill>
                <a:latin typeface="Calibri"/>
                <a:ea typeface="Calibri"/>
                <a:cs typeface="Calibri"/>
                <a:sym typeface="Calibri"/>
              </a:rPr>
              <a:t>Оставь место стоянки чище, чем оно было до твоего прихода.</a:t>
            </a:r>
            <a:br>
              <a:rPr i="0" lang="ru"/>
            </a:br>
            <a:r>
              <a:rPr b="0" i="0" lang="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730" name="Google Shape;730;g255047f13a5_2_5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55047f13a5_2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g255047f13a5_2_5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738" name="Google Shape;738;g255047f13a5_2_5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55047f13a5_2_5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255047f13a5_2_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55047f13a5_2_5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255047f13a5_2_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5047f13a5_2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55047f13a5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53" name="Shape 53"/>
        <p:cNvGrpSpPr/>
        <p:nvPr/>
      </p:nvGrpSpPr>
      <p:grpSpPr>
        <a:xfrm>
          <a:off x="0" y="0"/>
          <a:ext cx="0" cy="0"/>
          <a:chOff x="0" y="0"/>
          <a:chExt cx="0" cy="0"/>
        </a:xfrm>
      </p:grpSpPr>
      <p:sp>
        <p:nvSpPr>
          <p:cNvPr id="54" name="Google Shape;54;p14"/>
          <p:cNvSpPr txBox="1"/>
          <p:nvPr>
            <p:ph type="ctrTitle"/>
          </p:nvPr>
        </p:nvSpPr>
        <p:spPr>
          <a:xfrm>
            <a:off x="971550" y="411956"/>
            <a:ext cx="7200900" cy="2159794"/>
          </a:xfrm>
          <a:prstGeom prst="rect">
            <a:avLst/>
          </a:prstGeom>
          <a:noFill/>
          <a:ln>
            <a:noFill/>
          </a:ln>
        </p:spPr>
        <p:txBody>
          <a:bodyPr anchorCtr="0" anchor="b" bIns="45900" lIns="0" spcFirstLastPara="1" rIns="0" wrap="square" tIns="45900">
            <a:noAutofit/>
          </a:bodyPr>
          <a:lstStyle>
            <a:lvl1pPr lvl="0" algn="ctr">
              <a:spcBef>
                <a:spcPts val="0"/>
              </a:spcBef>
              <a:spcAft>
                <a:spcPts val="0"/>
              </a:spcAft>
              <a:buClr>
                <a:schemeClr val="accent1"/>
              </a:buClr>
              <a:buSzPts val="3300"/>
              <a:buFont typeface="Quattrocento Sans"/>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SzPts val="1800"/>
              <a:buNone/>
              <a:defRPr sz="1800"/>
            </a:lvl1pPr>
            <a:lvl2pPr lvl="1" algn="ctr">
              <a:spcBef>
                <a:spcPts val="300"/>
              </a:spcBef>
              <a:spcAft>
                <a:spcPts val="0"/>
              </a:spcAft>
              <a:buSzPts val="1500"/>
              <a:buNone/>
              <a:defRPr sz="1500"/>
            </a:lvl2pPr>
            <a:lvl3pPr lvl="2" algn="ctr">
              <a:spcBef>
                <a:spcPts val="300"/>
              </a:spcBef>
              <a:spcAft>
                <a:spcPts val="0"/>
              </a:spcAft>
              <a:buSzPts val="1400"/>
              <a:buNone/>
              <a:defRPr sz="1400"/>
            </a:lvl3pPr>
            <a:lvl4pPr lvl="3" algn="ctr">
              <a:spcBef>
                <a:spcPts val="200"/>
              </a:spcBef>
              <a:spcAft>
                <a:spcPts val="0"/>
              </a:spcAft>
              <a:buSzPts val="1200"/>
              <a:buNone/>
              <a:defRPr sz="1200"/>
            </a:lvl4pPr>
            <a:lvl5pPr lvl="4" algn="ctr">
              <a:spcBef>
                <a:spcPts val="200"/>
              </a:spcBef>
              <a:spcAft>
                <a:spcPts val="0"/>
              </a:spcAft>
              <a:buSzPts val="1200"/>
              <a:buNone/>
              <a:defRPr sz="1200"/>
            </a:lvl5pPr>
            <a:lvl6pPr lvl="5" algn="ctr">
              <a:spcBef>
                <a:spcPts val="200"/>
              </a:spcBef>
              <a:spcAft>
                <a:spcPts val="0"/>
              </a:spcAft>
              <a:buClr>
                <a:schemeClr val="lt1"/>
              </a:buClr>
              <a:buSzPts val="1200"/>
              <a:buNone/>
              <a:defRPr sz="1200"/>
            </a:lvl6pPr>
            <a:lvl7pPr lvl="6" algn="ctr">
              <a:spcBef>
                <a:spcPts val="200"/>
              </a:spcBef>
              <a:spcAft>
                <a:spcPts val="0"/>
              </a:spcAft>
              <a:buClr>
                <a:schemeClr val="lt1"/>
              </a:buClr>
              <a:buSzPts val="1200"/>
              <a:buNone/>
              <a:defRPr sz="1200"/>
            </a:lvl7pPr>
            <a:lvl8pPr lvl="7" algn="ctr">
              <a:spcBef>
                <a:spcPts val="200"/>
              </a:spcBef>
              <a:spcAft>
                <a:spcPts val="0"/>
              </a:spcAft>
              <a:buClr>
                <a:schemeClr val="lt1"/>
              </a:buClr>
              <a:buSzPts val="1200"/>
              <a:buNone/>
              <a:defRPr sz="1200"/>
            </a:lvl8pPr>
            <a:lvl9pPr lvl="8" algn="ctr">
              <a:spcBef>
                <a:spcPts val="200"/>
              </a:spcBef>
              <a:spcAft>
                <a:spcPts val="0"/>
              </a:spcAft>
              <a:buClr>
                <a:schemeClr val="lt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6" name="Shape 56"/>
        <p:cNvGrpSpPr/>
        <p:nvPr/>
      </p:nvGrpSpPr>
      <p:grpSpPr>
        <a:xfrm>
          <a:off x="0" y="0"/>
          <a:ext cx="0" cy="0"/>
          <a:chOff x="0" y="0"/>
          <a:chExt cx="0" cy="0"/>
        </a:xfrm>
      </p:grpSpPr>
      <p:sp>
        <p:nvSpPr>
          <p:cNvPr id="57" name="Google Shape;57;p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58" name="Google Shape;58;p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59" name="Google Shape;59;p15"/>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60" name="Shape 60"/>
        <p:cNvGrpSpPr/>
        <p:nvPr/>
      </p:nvGrpSpPr>
      <p:grpSpPr>
        <a:xfrm>
          <a:off x="0" y="0"/>
          <a:ext cx="0" cy="0"/>
          <a:chOff x="0" y="0"/>
          <a:chExt cx="0" cy="0"/>
        </a:xfrm>
      </p:grpSpPr>
      <p:sp>
        <p:nvSpPr>
          <p:cNvPr id="61" name="Google Shape;61;p16"/>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lvl1pPr lvl="0" algn="ctr">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62" name="Shape 62"/>
        <p:cNvGrpSpPr/>
        <p:nvPr/>
      </p:nvGrpSpPr>
      <p:grpSpPr>
        <a:xfrm>
          <a:off x="0" y="0"/>
          <a:ext cx="0" cy="0"/>
          <a:chOff x="0" y="0"/>
          <a:chExt cx="0" cy="0"/>
        </a:xfrm>
      </p:grpSpPr>
      <p:sp>
        <p:nvSpPr>
          <p:cNvPr id="63" name="Google Shape;63;p1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65" name="Shape 65"/>
        <p:cNvGrpSpPr/>
        <p:nvPr/>
      </p:nvGrpSpPr>
      <p:grpSpPr>
        <a:xfrm>
          <a:off x="0" y="0"/>
          <a:ext cx="0" cy="0"/>
          <a:chOff x="0" y="0"/>
          <a:chExt cx="0" cy="0"/>
        </a:xfrm>
      </p:grpSpPr>
      <p:sp>
        <p:nvSpPr>
          <p:cNvPr id="66" name="Google Shape;66;p1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7" name="Google Shape;67;p18"/>
          <p:cNvCxnSpPr/>
          <p:nvPr/>
        </p:nvCxnSpPr>
        <p:spPr>
          <a:xfrm>
            <a:off x="975375" y="2571750"/>
            <a:ext cx="7200850" cy="0"/>
          </a:xfrm>
          <a:prstGeom prst="straightConnector1">
            <a:avLst/>
          </a:prstGeom>
          <a:noFill/>
          <a:ln cap="flat" cmpd="sng" w="12700">
            <a:solidFill>
              <a:srgbClr val="D63E3A"/>
            </a:solidFill>
            <a:prstDash val="solid"/>
            <a:round/>
            <a:headEnd len="sm" w="sm" type="none"/>
            <a:tailEnd len="sm" w="sm" type="none"/>
          </a:ln>
        </p:spPr>
      </p:cxnSp>
      <p:sp>
        <p:nvSpPr>
          <p:cNvPr id="68" name="Google Shape;68;p18"/>
          <p:cNvSpPr txBox="1"/>
          <p:nvPr>
            <p:ph idx="1" type="body"/>
          </p:nvPr>
        </p:nvSpPr>
        <p:spPr>
          <a:xfrm>
            <a:off x="975375" y="1227220"/>
            <a:ext cx="7197076" cy="1344565"/>
          </a:xfrm>
          <a:prstGeom prst="rect">
            <a:avLst/>
          </a:prstGeom>
          <a:noFill/>
          <a:ln>
            <a:noFill/>
          </a:ln>
        </p:spPr>
        <p:txBody>
          <a:bodyPr anchorCtr="0" anchor="b" bIns="34275" lIns="0" spcFirstLastPara="1" rIns="0" wrap="square" tIns="34275">
            <a:normAutofit/>
          </a:bodyPr>
          <a:lstStyle>
            <a:lvl1pPr indent="-228600" lvl="0" marL="457200" algn="l">
              <a:spcBef>
                <a:spcPts val="400"/>
              </a:spcBef>
              <a:spcAft>
                <a:spcPts val="0"/>
              </a:spcAft>
              <a:buSzPts val="1800"/>
              <a:buNone/>
              <a:defRPr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70" name="Shape 70"/>
        <p:cNvGrpSpPr/>
        <p:nvPr/>
      </p:nvGrpSpPr>
      <p:grpSpPr>
        <a:xfrm>
          <a:off x="0" y="0"/>
          <a:ext cx="0" cy="0"/>
          <a:chOff x="0" y="0"/>
          <a:chExt cx="0" cy="0"/>
        </a:xfrm>
      </p:grpSpPr>
      <p:sp>
        <p:nvSpPr>
          <p:cNvPr id="71" name="Google Shape;71;p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2" name="Google Shape;72;p2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73" name="Shape 73"/>
        <p:cNvGrpSpPr/>
        <p:nvPr/>
      </p:nvGrpSpPr>
      <p:grpSpPr>
        <a:xfrm>
          <a:off x="0" y="0"/>
          <a:ext cx="0" cy="0"/>
          <a:chOff x="0" y="0"/>
          <a:chExt cx="0" cy="0"/>
        </a:xfrm>
      </p:grpSpPr>
      <p:sp>
        <p:nvSpPr>
          <p:cNvPr id="74" name="Google Shape;74;p21"/>
          <p:cNvSpPr/>
          <p:nvPr>
            <p:ph idx="2" type="pic"/>
          </p:nvPr>
        </p:nvSpPr>
        <p:spPr>
          <a:xfrm>
            <a:off x="0" y="-978"/>
            <a:ext cx="9144000" cy="5143500"/>
          </a:xfrm>
          <a:prstGeom prst="rect">
            <a:avLst/>
          </a:prstGeom>
          <a:noFill/>
          <a:ln>
            <a:noFill/>
          </a:ln>
        </p:spPr>
      </p:sp>
      <p:sp>
        <p:nvSpPr>
          <p:cNvPr id="75" name="Google Shape;75;p2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2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77" name="Shape 77"/>
        <p:cNvGrpSpPr/>
        <p:nvPr/>
      </p:nvGrpSpPr>
      <p:grpSpPr>
        <a:xfrm>
          <a:off x="0" y="0"/>
          <a:ext cx="0" cy="0"/>
          <a:chOff x="0" y="0"/>
          <a:chExt cx="0" cy="0"/>
        </a:xfrm>
      </p:grpSpPr>
      <p:sp>
        <p:nvSpPr>
          <p:cNvPr id="78" name="Google Shape;78;p2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9" name="Google Shape;79;p22"/>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0" name="Google Shape;80;p22"/>
          <p:cNvSpPr txBox="1"/>
          <p:nvPr>
            <p:ph idx="1" type="body"/>
          </p:nvPr>
        </p:nvSpPr>
        <p:spPr>
          <a:xfrm>
            <a:off x="97155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1" name="Google Shape;81;p22"/>
          <p:cNvSpPr txBox="1"/>
          <p:nvPr>
            <p:ph idx="2" type="body"/>
          </p:nvPr>
        </p:nvSpPr>
        <p:spPr>
          <a:xfrm>
            <a:off x="457200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82" name="Shape 82"/>
        <p:cNvGrpSpPr/>
        <p:nvPr/>
      </p:nvGrpSpPr>
      <p:grpSpPr>
        <a:xfrm>
          <a:off x="0" y="0"/>
          <a:ext cx="0" cy="0"/>
          <a:chOff x="0" y="0"/>
          <a:chExt cx="0" cy="0"/>
        </a:xfrm>
      </p:grpSpPr>
      <p:sp>
        <p:nvSpPr>
          <p:cNvPr id="83" name="Google Shape;83;p2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4" name="Google Shape;84;p23"/>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5" name="Google Shape;85;p23"/>
          <p:cNvSpPr txBox="1"/>
          <p:nvPr>
            <p:ph idx="1" type="body"/>
          </p:nvPr>
        </p:nvSpPr>
        <p:spPr>
          <a:xfrm>
            <a:off x="97155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6" name="Google Shape;86;p23"/>
          <p:cNvSpPr txBox="1"/>
          <p:nvPr>
            <p:ph idx="2" type="body"/>
          </p:nvPr>
        </p:nvSpPr>
        <p:spPr>
          <a:xfrm>
            <a:off x="457200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7" name="Google Shape;87;p23"/>
          <p:cNvSpPr txBox="1"/>
          <p:nvPr>
            <p:ph idx="3" type="body"/>
          </p:nvPr>
        </p:nvSpPr>
        <p:spPr>
          <a:xfrm>
            <a:off x="9715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8" name="Google Shape;88;p23"/>
          <p:cNvSpPr txBox="1"/>
          <p:nvPr>
            <p:ph idx="4" type="body"/>
          </p:nvPr>
        </p:nvSpPr>
        <p:spPr>
          <a:xfrm>
            <a:off x="45719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89" name="Shape 89"/>
        <p:cNvGrpSpPr/>
        <p:nvPr/>
      </p:nvGrpSpPr>
      <p:grpSpPr>
        <a:xfrm>
          <a:off x="0" y="0"/>
          <a:ext cx="0" cy="0"/>
          <a:chOff x="0" y="0"/>
          <a:chExt cx="0" cy="0"/>
        </a:xfrm>
      </p:grpSpPr>
      <p:sp>
        <p:nvSpPr>
          <p:cNvPr id="90" name="Google Shape;90;p24"/>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24"/>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92" name="Google Shape;92;p24"/>
          <p:cNvSpPr txBox="1"/>
          <p:nvPr>
            <p:ph idx="2" type="body"/>
          </p:nvPr>
        </p:nvSpPr>
        <p:spPr>
          <a:xfrm>
            <a:off x="971550" y="411956"/>
            <a:ext cx="7200900" cy="3500909"/>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93" name="Shape 93"/>
        <p:cNvGrpSpPr/>
        <p:nvPr/>
      </p:nvGrpSpPr>
      <p:grpSpPr>
        <a:xfrm>
          <a:off x="0" y="0"/>
          <a:ext cx="0" cy="0"/>
          <a:chOff x="0" y="0"/>
          <a:chExt cx="0" cy="0"/>
        </a:xfrm>
      </p:grpSpPr>
      <p:sp>
        <p:nvSpPr>
          <p:cNvPr id="94" name="Google Shape;94;p25"/>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5"/>
          <p:cNvSpPr/>
          <p:nvPr>
            <p:ph idx="2" type="pic"/>
          </p:nvPr>
        </p:nvSpPr>
        <p:spPr>
          <a:xfrm>
            <a:off x="971550" y="411990"/>
            <a:ext cx="7200900" cy="3509963"/>
          </a:xfrm>
          <a:prstGeom prst="rect">
            <a:avLst/>
          </a:prstGeom>
          <a:noFill/>
          <a:ln>
            <a:noFill/>
          </a:ln>
        </p:spPr>
      </p:sp>
      <p:sp>
        <p:nvSpPr>
          <p:cNvPr id="96" name="Google Shape;96;p25"/>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97" name="Shape 97"/>
        <p:cNvGrpSpPr/>
        <p:nvPr/>
      </p:nvGrpSpPr>
      <p:grpSpPr>
        <a:xfrm>
          <a:off x="0" y="0"/>
          <a:ext cx="0" cy="0"/>
          <a:chOff x="0" y="0"/>
          <a:chExt cx="0" cy="0"/>
        </a:xfrm>
      </p:grpSpPr>
      <p:sp>
        <p:nvSpPr>
          <p:cNvPr id="98" name="Google Shape;98;p26"/>
          <p:cNvSpPr txBox="1"/>
          <p:nvPr>
            <p:ph idx="1" type="body"/>
          </p:nvPr>
        </p:nvSpPr>
        <p:spPr>
          <a:xfrm>
            <a:off x="971550" y="1437085"/>
            <a:ext cx="7200850" cy="3294459"/>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99" name="Google Shape;99;p26"/>
          <p:cNvSpPr txBox="1"/>
          <p:nvPr>
            <p:ph type="title"/>
          </p:nvPr>
        </p:nvSpPr>
        <p:spPr>
          <a:xfrm>
            <a:off x="971650" y="414110"/>
            <a:ext cx="7200800" cy="807471"/>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400"/>
              <a:buFont typeface="Quattrocento Sans"/>
              <a:buNone/>
              <a:defRPr sz="2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0" name="Google Shape;100;p26"/>
          <p:cNvCxnSpPr/>
          <p:nvPr/>
        </p:nvCxnSpPr>
        <p:spPr>
          <a:xfrm>
            <a:off x="971601" y="1221581"/>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01" name="Shape 101"/>
        <p:cNvGrpSpPr/>
        <p:nvPr/>
      </p:nvGrpSpPr>
      <p:grpSpPr>
        <a:xfrm>
          <a:off x="0" y="0"/>
          <a:ext cx="0" cy="0"/>
          <a:chOff x="0" y="0"/>
          <a:chExt cx="0" cy="0"/>
        </a:xfrm>
      </p:grpSpPr>
      <p:sp>
        <p:nvSpPr>
          <p:cNvPr id="102" name="Google Shape;102;p27"/>
          <p:cNvSpPr/>
          <p:nvPr>
            <p:ph idx="2" type="pic"/>
          </p:nvPr>
        </p:nvSpPr>
        <p:spPr>
          <a:xfrm>
            <a:off x="0" y="9888"/>
            <a:ext cx="9144000" cy="5143500"/>
          </a:xfrm>
          <a:prstGeom prst="rect">
            <a:avLst/>
          </a:prstGeom>
          <a:noFill/>
          <a:ln>
            <a:noFill/>
          </a:ln>
        </p:spPr>
      </p:sp>
      <p:sp>
        <p:nvSpPr>
          <p:cNvPr id="103" name="Google Shape;103;p27"/>
          <p:cNvSpPr txBox="1"/>
          <p:nvPr>
            <p:ph type="title"/>
          </p:nvPr>
        </p:nvSpPr>
        <p:spPr>
          <a:xfrm>
            <a:off x="971550" y="305700"/>
            <a:ext cx="8172450" cy="809625"/>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7"/>
          <p:cNvSpPr txBox="1"/>
          <p:nvPr>
            <p:ph idx="1" type="body"/>
          </p:nvPr>
        </p:nvSpPr>
        <p:spPr>
          <a:xfrm>
            <a:off x="3247" y="374946"/>
            <a:ext cx="968306" cy="73829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05" name="Google Shape;105;p27"/>
          <p:cNvSpPr txBox="1"/>
          <p:nvPr>
            <p:ph idx="3" type="body"/>
          </p:nvPr>
        </p:nvSpPr>
        <p:spPr>
          <a:xfrm>
            <a:off x="0" y="306197"/>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06" name="Shape 106"/>
        <p:cNvGrpSpPr/>
        <p:nvPr/>
      </p:nvGrpSpPr>
      <p:grpSpPr>
        <a:xfrm>
          <a:off x="0" y="0"/>
          <a:ext cx="0" cy="0"/>
          <a:chOff x="0" y="0"/>
          <a:chExt cx="0" cy="0"/>
        </a:xfrm>
      </p:grpSpPr>
      <p:sp>
        <p:nvSpPr>
          <p:cNvPr id="107" name="Google Shape;107;p28"/>
          <p:cNvSpPr/>
          <p:nvPr>
            <p:ph idx="2" type="pic"/>
          </p:nvPr>
        </p:nvSpPr>
        <p:spPr>
          <a:xfrm>
            <a:off x="0" y="-978"/>
            <a:ext cx="9144000" cy="5143500"/>
          </a:xfrm>
          <a:prstGeom prst="rect">
            <a:avLst/>
          </a:prstGeom>
          <a:noFill/>
          <a:ln>
            <a:noFill/>
          </a:ln>
        </p:spPr>
      </p:sp>
      <p:sp>
        <p:nvSpPr>
          <p:cNvPr id="108" name="Google Shape;108;p28"/>
          <p:cNvSpPr txBox="1"/>
          <p:nvPr>
            <p:ph idx="1" type="body"/>
          </p:nvPr>
        </p:nvSpPr>
        <p:spPr>
          <a:xfrm>
            <a:off x="971550" y="4029912"/>
            <a:ext cx="8172450" cy="809979"/>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algn="l">
              <a:spcBef>
                <a:spcPts val="300"/>
              </a:spcBef>
              <a:spcAft>
                <a:spcPts val="0"/>
              </a:spcAft>
              <a:buSzPts val="1400"/>
              <a:buNone/>
              <a:defRPr sz="1400">
                <a:solidFill>
                  <a:schemeClr val="dk2"/>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09" name="Google Shape;109;p28"/>
          <p:cNvSpPr txBox="1"/>
          <p:nvPr>
            <p:ph idx="3"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10" name="Shape 110"/>
        <p:cNvGrpSpPr/>
        <p:nvPr/>
      </p:nvGrpSpPr>
      <p:grpSpPr>
        <a:xfrm>
          <a:off x="0" y="0"/>
          <a:ext cx="0" cy="0"/>
          <a:chOff x="0" y="0"/>
          <a:chExt cx="0" cy="0"/>
        </a:xfrm>
      </p:grpSpPr>
      <p:sp>
        <p:nvSpPr>
          <p:cNvPr id="111" name="Google Shape;111;p29"/>
          <p:cNvSpPr/>
          <p:nvPr>
            <p:ph idx="2" type="pic"/>
          </p:nvPr>
        </p:nvSpPr>
        <p:spPr>
          <a:xfrm>
            <a:off x="0" y="-978"/>
            <a:ext cx="9144000" cy="51435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12" name="Shape 112"/>
        <p:cNvGrpSpPr/>
        <p:nvPr/>
      </p:nvGrpSpPr>
      <p:grpSpPr>
        <a:xfrm>
          <a:off x="0" y="0"/>
          <a:ext cx="0" cy="0"/>
          <a:chOff x="0" y="0"/>
          <a:chExt cx="0" cy="0"/>
        </a:xfrm>
      </p:grpSpPr>
      <p:sp>
        <p:nvSpPr>
          <p:cNvPr id="113" name="Google Shape;113;p3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4" name="Google Shape;114;p3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115" name="Google Shape;115;p30"/>
          <p:cNvSpPr/>
          <p:nvPr>
            <p:ph idx="2" type="pic"/>
          </p:nvPr>
        </p:nvSpPr>
        <p:spPr>
          <a:xfrm>
            <a:off x="971525" y="1223338"/>
            <a:ext cx="3600450" cy="3509963"/>
          </a:xfrm>
          <a:prstGeom prst="rect">
            <a:avLst/>
          </a:prstGeom>
          <a:noFill/>
          <a:ln>
            <a:noFill/>
          </a:ln>
        </p:spPr>
      </p:sp>
      <p:sp>
        <p:nvSpPr>
          <p:cNvPr id="116" name="Google Shape;116;p30"/>
          <p:cNvSpPr txBox="1"/>
          <p:nvPr>
            <p:ph idx="1" type="body"/>
          </p:nvPr>
        </p:nvSpPr>
        <p:spPr>
          <a:xfrm>
            <a:off x="4572000" y="1221581"/>
            <a:ext cx="3600450" cy="3509963"/>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Font typeface="Arial"/>
              <a:buChar char="•"/>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17" name="Shape 117"/>
        <p:cNvGrpSpPr/>
        <p:nvPr/>
      </p:nvGrpSpPr>
      <p:grpSpPr>
        <a:xfrm>
          <a:off x="0" y="0"/>
          <a:ext cx="0" cy="0"/>
          <a:chOff x="0" y="0"/>
          <a:chExt cx="0" cy="0"/>
        </a:xfrm>
      </p:grpSpPr>
      <p:sp>
        <p:nvSpPr>
          <p:cNvPr id="118" name="Google Shape;118;p31"/>
          <p:cNvSpPr txBox="1"/>
          <p:nvPr/>
        </p:nvSpPr>
        <p:spPr>
          <a:xfrm>
            <a:off x="971602" y="4258699"/>
            <a:ext cx="2892128" cy="266346"/>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lt1"/>
              </a:solidFill>
              <a:latin typeface="Quattrocento Sans"/>
              <a:ea typeface="Quattrocento Sans"/>
              <a:cs typeface="Quattrocento Sans"/>
              <a:sym typeface="Quattrocento Sans"/>
            </a:endParaRPr>
          </a:p>
        </p:txBody>
      </p:sp>
      <p:sp>
        <p:nvSpPr>
          <p:cNvPr id="119" name="Google Shape;119;p31"/>
          <p:cNvSpPr txBox="1"/>
          <p:nvPr>
            <p:ph idx="1" type="body"/>
          </p:nvPr>
        </p:nvSpPr>
        <p:spPr>
          <a:xfrm>
            <a:off x="3275869" y="4251124"/>
            <a:ext cx="4884737" cy="273921"/>
          </a:xfrm>
          <a:prstGeom prst="rect">
            <a:avLst/>
          </a:prstGeom>
          <a:noFill/>
          <a:ln>
            <a:noFill/>
          </a:ln>
        </p:spPr>
        <p:txBody>
          <a:bodyPr anchorCtr="0" anchor="b" bIns="34275" lIns="0" spcFirstLastPara="1" rIns="0" wrap="square" tIns="34275">
            <a:normAutofit/>
          </a:bodyPr>
          <a:lstStyle>
            <a:lvl1pPr indent="-228600" lvl="0" marL="457200" algn="r">
              <a:spcBef>
                <a:spcPts val="300"/>
              </a:spcBef>
              <a:spcAft>
                <a:spcPts val="0"/>
              </a:spcAft>
              <a:buSzPts val="1400"/>
              <a:buNone/>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20" name="Google Shape;120;p31"/>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971602" y="1221581"/>
            <a:ext cx="7200800" cy="3509963"/>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lt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2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14.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 Id="rId3" Type="http://schemas.openxmlformats.org/officeDocument/2006/relationships/image" Target="../media/image18.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6.xml"/><Relationship Id="rId3"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image" Target="../media/image20.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9.xml"/><Relationship Id="rId3" Type="http://schemas.openxmlformats.org/officeDocument/2006/relationships/image" Target="../media/image14.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6.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0.xml"/><Relationship Id="rId3" Type="http://schemas.openxmlformats.org/officeDocument/2006/relationships/image" Target="../media/image2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3.xml"/><Relationship Id="rId3" Type="http://schemas.openxmlformats.org/officeDocument/2006/relationships/image" Target="../media/image18.pn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4.xml"/><Relationship Id="rId3" Type="http://schemas.openxmlformats.org/officeDocument/2006/relationships/image" Target="../media/image14.png"/><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26.png"/><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3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 Id="rId3" Type="http://schemas.openxmlformats.org/officeDocument/2006/relationships/image" Target="../media/image29.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2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hyperlink" Target="http://bit.ly/kontur-courses-feedback" TargetMode="Externa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idx="4294967295" type="title"/>
          </p:nvPr>
        </p:nvSpPr>
        <p:spPr>
          <a:xfrm>
            <a:off x="971550" y="411956"/>
            <a:ext cx="7200900" cy="2159794"/>
          </a:xfrm>
          <a:prstGeom prst="rect">
            <a:avLst/>
          </a:prstGeom>
          <a:noFill/>
          <a:ln>
            <a:noFill/>
          </a:ln>
        </p:spPr>
        <p:txBody>
          <a:bodyPr anchorCtr="0" anchor="b" bIns="45900" lIns="0" spcFirstLastPara="1" rIns="0" wrap="square" tIns="45900">
            <a:noAutofit/>
          </a:bodyPr>
          <a:lstStyle/>
          <a:p>
            <a:pPr indent="0" lvl="0" marL="0" marR="0" rtl="0" algn="ctr">
              <a:spcBef>
                <a:spcPts val="0"/>
              </a:spcBef>
              <a:spcAft>
                <a:spcPts val="0"/>
              </a:spcAft>
              <a:buClr>
                <a:schemeClr val="accent1"/>
              </a:buClr>
              <a:buSzPts val="3300"/>
              <a:buFont typeface="Quattrocento Sans"/>
              <a:buNone/>
            </a:pPr>
            <a:r>
              <a:rPr b="0" i="0" lang="ru" sz="3300" u="none" cap="none" strike="noStrike">
                <a:solidFill>
                  <a:schemeClr val="accent1"/>
                </a:solidFill>
                <a:latin typeface="Quattrocento Sans"/>
                <a:ea typeface="Quattrocento Sans"/>
                <a:cs typeface="Quattrocento Sans"/>
                <a:sym typeface="Quattrocento Sans"/>
              </a:rPr>
              <a:t>CLEAN CODE</a:t>
            </a:r>
            <a:endParaRPr/>
          </a:p>
        </p:txBody>
      </p:sp>
      <p:sp>
        <p:nvSpPr>
          <p:cNvPr id="127" name="Google Shape;127;p32"/>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800"/>
              <a:buNone/>
            </a:pPr>
            <a:r>
              <a:rPr lang="ru" u="sng">
                <a:solidFill>
                  <a:schemeClr val="hlink"/>
                </a:solidFill>
                <a:hlinkClick r:id="rId3"/>
              </a:rPr>
              <a:t>https://github.com/</a:t>
            </a:r>
            <a:r>
              <a:rPr lang="ru" u="sng">
                <a:solidFill>
                  <a:schemeClr val="hlink"/>
                </a:solidFill>
                <a:hlinkClick r:id="rId4"/>
              </a:rPr>
              <a:t>kontur-courses</a:t>
            </a:r>
            <a:r>
              <a:rPr lang="ru" u="sng">
                <a:solidFill>
                  <a:schemeClr val="hlink"/>
                </a:solidFill>
                <a:hlinkClick r:id="rId5"/>
              </a:rPr>
              <a:t>/</a:t>
            </a:r>
            <a:r>
              <a:rPr b="1" lang="ru" u="sng">
                <a:solidFill>
                  <a:schemeClr val="hlink"/>
                </a:solidFill>
                <a:hlinkClick r:id="rId6"/>
              </a:rPr>
              <a:t>clean-code</a:t>
            </a:r>
            <a:endParaRPr b="1"/>
          </a:p>
          <a:p>
            <a:pPr indent="0" lvl="0" marL="0" rtl="0" algn="ctr">
              <a:spcBef>
                <a:spcPts val="4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Реализуйте алгоритм расчета контрольного числа для UPC: </a:t>
            </a:r>
            <a:r>
              <a:rPr lang="ru" sz="2100">
                <a:solidFill>
                  <a:srgbClr val="C00000"/>
                </a:solidFill>
                <a:latin typeface="Quattrocento Sans"/>
                <a:ea typeface="Quattrocento Sans"/>
                <a:cs typeface="Quattrocento Sans"/>
                <a:sym typeface="Quattrocento Sans"/>
              </a:rPr>
              <a:t>ControlDigit/Upc/</a:t>
            </a:r>
            <a:endParaRPr sz="2100">
              <a:solidFill>
                <a:srgbClr val="C00000"/>
              </a:solidFill>
              <a:latin typeface="Quattrocento Sans"/>
              <a:ea typeface="Quattrocento Sans"/>
              <a:cs typeface="Quattrocento Sans"/>
              <a:sym typeface="Quattrocento Sans"/>
            </a:endParaRPr>
          </a:p>
        </p:txBody>
      </p:sp>
      <p:sp>
        <p:nvSpPr>
          <p:cNvPr id="194" name="Google Shape;194;p4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201" name="Google Shape;201;p4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202" name="Google Shape;202;p42"/>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CONTROLDIGIT / ISBN13</a:t>
            </a:r>
            <a:endParaRPr/>
          </a:p>
        </p:txBody>
      </p:sp>
      <p:pic>
        <p:nvPicPr>
          <p:cNvPr descr="C:\Users\sapogoff\Documents\sapogoff_work\SKB Kontur\01_presentation_templates\03_final\wmf_icons\документ.wmf" id="209" name="Google Shape;209;p43"/>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В файле с performance тестами есть одна из реализаций алгоритма UPC. Тесты сравнивают ее скорость с вашим кодом.</a:t>
            </a:r>
            <a:endParaRPr/>
          </a:p>
          <a:p>
            <a:pPr indent="-222250" lvl="1" marL="558800" rtl="0" algn="l">
              <a:spcBef>
                <a:spcPts val="400"/>
              </a:spcBef>
              <a:spcAft>
                <a:spcPts val="0"/>
              </a:spcAft>
              <a:buSzPts val="2100"/>
              <a:buChar char="•"/>
            </a:pPr>
            <a:r>
              <a:rPr lang="ru"/>
              <a:t>Сравните производительность.</a:t>
            </a:r>
            <a:endParaRPr/>
          </a:p>
          <a:p>
            <a:pPr indent="-222250" lvl="1" marL="558800" rtl="0" algn="l">
              <a:spcBef>
                <a:spcPts val="400"/>
              </a:spcBef>
              <a:spcAft>
                <a:spcPts val="0"/>
              </a:spcAft>
              <a:buSzPts val="2100"/>
              <a:buChar char="•"/>
            </a:pPr>
            <a:r>
              <a:rPr lang="ru"/>
              <a:t>Насколько критично проседание в производительности в данном случае? </a:t>
            </a:r>
            <a:endParaRPr/>
          </a:p>
        </p:txBody>
      </p:sp>
      <p:sp>
        <p:nvSpPr>
          <p:cNvPr id="215" name="Google Shape;215;p4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383540" lvl="0" marL="381000" rtl="0" algn="l">
              <a:spcBef>
                <a:spcPts val="0"/>
              </a:spcBef>
              <a:spcAft>
                <a:spcPts val="0"/>
              </a:spcAft>
              <a:buSzPct val="100000"/>
              <a:buAutoNum type="arabicPeriod"/>
            </a:pPr>
            <a:r>
              <a:rPr lang="ru">
                <a:solidFill>
                  <a:schemeClr val="accent1"/>
                </a:solidFill>
              </a:rPr>
              <a:t>Decomposition</a:t>
            </a:r>
            <a:r>
              <a:rPr lang="ru"/>
              <a:t> — задача должна разбиваться на более простые подзадачи</a:t>
            </a:r>
            <a:endParaRPr/>
          </a:p>
          <a:p>
            <a:pPr indent="-383540" lvl="0" marL="381000" rtl="0" algn="l">
              <a:spcBef>
                <a:spcPts val="400"/>
              </a:spcBef>
              <a:spcAft>
                <a:spcPts val="0"/>
              </a:spcAft>
              <a:buSzPct val="100000"/>
              <a:buAutoNum type="arabicPeriod"/>
            </a:pPr>
            <a:r>
              <a:rPr lang="ru">
                <a:solidFill>
                  <a:schemeClr val="accent1"/>
                </a:solidFill>
              </a:rPr>
              <a:t>Composability</a:t>
            </a:r>
            <a:r>
              <a:rPr lang="ru"/>
              <a:t> — подзадачи должны быть самоценны и вне контекста задачи</a:t>
            </a:r>
            <a:endParaRPr/>
          </a:p>
          <a:p>
            <a:pPr indent="-383540" lvl="0" marL="381000" rtl="0" algn="l">
              <a:spcBef>
                <a:spcPts val="400"/>
              </a:spcBef>
              <a:spcAft>
                <a:spcPts val="0"/>
              </a:spcAft>
              <a:buSzPct val="100000"/>
              <a:buAutoNum type="arabicPeriod"/>
            </a:pPr>
            <a:r>
              <a:rPr lang="ru">
                <a:solidFill>
                  <a:schemeClr val="accent1"/>
                </a:solidFill>
              </a:rPr>
              <a:t>Readability</a:t>
            </a:r>
            <a:r>
              <a:rPr lang="ru"/>
              <a:t> — корректность кода модуля должна быть очевидна без изучения кода смежных модулей</a:t>
            </a:r>
            <a:endParaRPr/>
          </a:p>
          <a:p>
            <a:pPr indent="-383540" lvl="0" marL="381000" rtl="0" algn="l">
              <a:spcBef>
                <a:spcPts val="400"/>
              </a:spcBef>
              <a:spcAft>
                <a:spcPts val="0"/>
              </a:spcAft>
              <a:buSzPct val="100000"/>
              <a:buAutoNum type="arabicPeriod"/>
            </a:pPr>
            <a:r>
              <a:rPr lang="ru">
                <a:solidFill>
                  <a:srgbClr val="7F7F7F"/>
                </a:solidFill>
              </a:rPr>
              <a:t>Protection</a:t>
            </a:r>
            <a:r>
              <a:rPr lang="ru"/>
              <a:t> — защита других модулей от ошибок, происходящих внутри модуля</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u="sng">
                <a:solidFill>
                  <a:schemeClr val="hlink"/>
                </a:solidFill>
                <a:hlinkClick r:id="rId3"/>
              </a:rPr>
              <a:t>Object oriented software construction</a:t>
            </a:r>
            <a:r>
              <a:rPr lang="ru"/>
              <a:t> by Meyer</a:t>
            </a:r>
            <a:endParaRPr/>
          </a:p>
        </p:txBody>
      </p:sp>
      <p:sp>
        <p:nvSpPr>
          <p:cNvPr id="222" name="Google Shape;222;p4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6"/>
          <p:cNvSpPr txBox="1"/>
          <p:nvPr>
            <p:ph type="title"/>
          </p:nvPr>
        </p:nvSpPr>
        <p:spPr>
          <a:xfrm>
            <a:off x="1871662" y="1977684"/>
            <a:ext cx="5396026" cy="594122"/>
          </a:xfrm>
          <a:prstGeom prst="rect">
            <a:avLst/>
          </a:prstGeom>
          <a:noFill/>
          <a:ln>
            <a:noFill/>
          </a:ln>
        </p:spPr>
        <p:txBody>
          <a:bodyPr anchorCtr="0" anchor="b" bIns="45900" lIns="0" spcFirstLastPara="1" rIns="0" wrap="square" tIns="45900">
            <a:noAutofit/>
          </a:bodyPr>
          <a:lstStyle/>
          <a:p>
            <a:pPr indent="0" lvl="0" marL="0" rtl="0" algn="ctr">
              <a:spcBef>
                <a:spcPts val="0"/>
              </a:spcBef>
              <a:spcAft>
                <a:spcPts val="0"/>
              </a:spcAft>
              <a:buClr>
                <a:schemeClr val="accent1"/>
              </a:buClr>
              <a:buSzPts val="2700"/>
              <a:buFont typeface="Quattrocento Sans"/>
              <a:buNone/>
            </a:pPr>
            <a:r>
              <a:rPr lang="ru" sz="2700"/>
              <a:t>ПОМОГАЕТ ЛИ МОДУЛЬНОСТЬ?</a:t>
            </a:r>
            <a:endParaRPr sz="2700"/>
          </a:p>
        </p:txBody>
      </p:sp>
      <p:sp>
        <p:nvSpPr>
          <p:cNvPr id="228" name="Google Shape;228;p46"/>
          <p:cNvSpPr txBox="1"/>
          <p:nvPr/>
        </p:nvSpPr>
        <p:spPr>
          <a:xfrm>
            <a:off x="1871663" y="2571806"/>
            <a:ext cx="5400675"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ru" sz="1800" u="none" cap="none" strike="noStrike">
                <a:solidFill>
                  <a:schemeClr val="lt1"/>
                </a:solidFill>
                <a:latin typeface="Quattrocento Sans"/>
                <a:ea typeface="Quattrocento Sans"/>
                <a:cs typeface="Quattrocento Sans"/>
                <a:sym typeface="Quattrocento Sans"/>
              </a:rPr>
              <a:t>когда приходит новая задача или</a:t>
            </a:r>
            <a:endParaRPr b="0" i="0" sz="1800" u="none" cap="none" strike="noStrike">
              <a:solidFill>
                <a:schemeClr val="lt1"/>
              </a:solidFill>
              <a:latin typeface="Quattrocento Sans"/>
              <a:ea typeface="Quattrocento Sans"/>
              <a:cs typeface="Quattrocento Sans"/>
              <a:sym typeface="Quattrocento Sans"/>
            </a:endParaRPr>
          </a:p>
        </p:txBody>
      </p:sp>
      <p:sp>
        <p:nvSpPr>
          <p:cNvPr id="229" name="Google Shape;229;p46"/>
          <p:cNvSpPr txBox="1"/>
          <p:nvPr/>
        </p:nvSpPr>
        <p:spPr>
          <a:xfrm>
            <a:off x="1871663" y="411510"/>
            <a:ext cx="2700338" cy="9464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500" u="none" cap="none" strike="noStrike">
                <a:solidFill>
                  <a:srgbClr val="FEFEFE"/>
                </a:solidFill>
                <a:latin typeface="Quattrocento Sans"/>
                <a:ea typeface="Quattrocento Sans"/>
                <a:cs typeface="Quattrocento Sans"/>
                <a:sym typeface="Quattrocento Sans"/>
              </a:rPr>
              <a:t>viscosity</a:t>
            </a:r>
            <a:endParaRPr sz="1100"/>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вязкость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chemeClr val="lt1"/>
                </a:solidFill>
                <a:latin typeface="Quattrocento Sans"/>
                <a:ea typeface="Quattrocento Sans"/>
                <a:cs typeface="Quattrocento Sans"/>
                <a:sym typeface="Quattrocento Sans"/>
              </a:rPr>
              <a:t>…проще сделать «в обход»</a:t>
            </a:r>
            <a:endParaRPr sz="1400">
              <a:solidFill>
                <a:schemeClr val="lt1"/>
              </a:solidFill>
              <a:latin typeface="Quattrocento Sans"/>
              <a:ea typeface="Quattrocento Sans"/>
              <a:cs typeface="Quattrocento Sans"/>
              <a:sym typeface="Quattrocento Sans"/>
            </a:endParaRPr>
          </a:p>
        </p:txBody>
      </p:sp>
      <p:sp>
        <p:nvSpPr>
          <p:cNvPr id="230" name="Google Shape;230;p46"/>
          <p:cNvSpPr txBox="1"/>
          <p:nvPr/>
        </p:nvSpPr>
        <p:spPr>
          <a:xfrm>
            <a:off x="4572000" y="411510"/>
            <a:ext cx="2695688" cy="94641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ru" sz="1500">
                <a:solidFill>
                  <a:srgbClr val="FEFEFE"/>
                </a:solidFill>
                <a:latin typeface="Quattrocento Sans"/>
                <a:ea typeface="Quattrocento Sans"/>
                <a:cs typeface="Quattrocento Sans"/>
                <a:sym typeface="Quattrocento Sans"/>
              </a:rPr>
              <a:t>rigidity</a:t>
            </a:r>
            <a:endParaRPr sz="1100"/>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жесткость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chemeClr val="lt1"/>
                </a:solidFill>
                <a:latin typeface="Quattrocento Sans"/>
                <a:ea typeface="Quattrocento Sans"/>
                <a:cs typeface="Quattrocento Sans"/>
                <a:sym typeface="Quattrocento Sans"/>
              </a:rPr>
              <a:t>…надо много переделывать</a:t>
            </a:r>
            <a:endParaRPr sz="1400">
              <a:solidFill>
                <a:schemeClr val="lt1"/>
              </a:solidFill>
              <a:latin typeface="Quattrocento Sans"/>
              <a:ea typeface="Quattrocento Sans"/>
              <a:cs typeface="Quattrocento Sans"/>
              <a:sym typeface="Quattrocento Sans"/>
            </a:endParaRPr>
          </a:p>
        </p:txBody>
      </p:sp>
      <p:sp>
        <p:nvSpPr>
          <p:cNvPr id="231" name="Google Shape;231;p46"/>
          <p:cNvSpPr txBox="1"/>
          <p:nvPr/>
        </p:nvSpPr>
        <p:spPr>
          <a:xfrm>
            <a:off x="1874782" y="3646631"/>
            <a:ext cx="2700338" cy="1084913"/>
          </a:xfrm>
          <a:prstGeom prst="rect">
            <a:avLst/>
          </a:prstGeom>
          <a:noFill/>
          <a:ln>
            <a:noFill/>
          </a:ln>
        </p:spPr>
        <p:txBody>
          <a:bodyPr anchorCtr="1" anchor="b" bIns="34275" lIns="68575" spcFirstLastPara="1" rIns="68575" wrap="square" tIns="34275">
            <a:spAutoFit/>
          </a:bodyPr>
          <a:lstStyle/>
          <a:p>
            <a:pPr indent="0" lvl="0" marL="0" marR="0" rtl="0" algn="l">
              <a:spcBef>
                <a:spcPts val="0"/>
              </a:spcBef>
              <a:spcAft>
                <a:spcPts val="0"/>
              </a:spcAft>
              <a:buNone/>
            </a:pPr>
            <a:r>
              <a:rPr lang="ru" sz="1200">
                <a:solidFill>
                  <a:schemeClr val="lt1"/>
                </a:solidFill>
                <a:latin typeface="Quattrocento Sans"/>
                <a:ea typeface="Quattrocento Sans"/>
                <a:cs typeface="Quattrocento Sans"/>
                <a:sym typeface="Quattrocento Sans"/>
              </a:rPr>
              <a:t>…не получается использовать готовое решение в новом контексте</a:t>
            </a:r>
            <a:endParaRPr sz="1400">
              <a:solidFill>
                <a:srgbClr val="FEFEFE"/>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неподвижность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rgbClr val="FEFEFE"/>
                </a:solidFill>
                <a:latin typeface="Quattrocento Sans"/>
                <a:ea typeface="Quattrocento Sans"/>
                <a:cs typeface="Quattrocento Sans"/>
                <a:sym typeface="Quattrocento Sans"/>
              </a:rPr>
              <a:t>immobility</a:t>
            </a:r>
            <a:endParaRPr sz="1100"/>
          </a:p>
        </p:txBody>
      </p:sp>
      <p:sp>
        <p:nvSpPr>
          <p:cNvPr id="232" name="Google Shape;232;p46"/>
          <p:cNvSpPr txBox="1"/>
          <p:nvPr/>
        </p:nvSpPr>
        <p:spPr>
          <a:xfrm>
            <a:off x="4572000" y="3785131"/>
            <a:ext cx="2695688" cy="946413"/>
          </a:xfrm>
          <a:prstGeom prst="rect">
            <a:avLst/>
          </a:prstGeom>
          <a:noFill/>
          <a:ln>
            <a:noFill/>
          </a:ln>
        </p:spPr>
        <p:txBody>
          <a:bodyPr anchorCtr="0" anchor="b" bIns="34275" lIns="68575" spcFirstLastPara="1" rIns="68575" wrap="square" tIns="34275">
            <a:spAutoFit/>
          </a:bodyPr>
          <a:lstStyle/>
          <a:p>
            <a:pPr indent="0" lvl="0" marL="0" marR="0" rtl="0" algn="r">
              <a:spcBef>
                <a:spcPts val="0"/>
              </a:spcBef>
              <a:spcAft>
                <a:spcPts val="0"/>
              </a:spcAft>
              <a:buNone/>
            </a:pPr>
            <a:r>
              <a:rPr lang="ru" sz="1500">
                <a:solidFill>
                  <a:schemeClr val="lt1"/>
                </a:solidFill>
                <a:latin typeface="Quattrocento Sans"/>
                <a:ea typeface="Quattrocento Sans"/>
                <a:cs typeface="Quattrocento Sans"/>
                <a:sym typeface="Quattrocento Sans"/>
              </a:rPr>
              <a:t>…трогать код опасно</a:t>
            </a:r>
            <a:endParaRPr sz="1500">
              <a:solidFill>
                <a:srgbClr val="FEFEFE"/>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хрупкость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rgbClr val="FEFEFE"/>
                </a:solidFill>
                <a:latin typeface="Quattrocento Sans"/>
                <a:ea typeface="Quattrocento Sans"/>
                <a:cs typeface="Quattrocento Sans"/>
                <a:sym typeface="Quattrocento Sans"/>
              </a:rPr>
              <a:t>fragility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47"/>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Повтор кода – это признак отсутствующей абстракции</a:t>
            </a:r>
            <a:endParaRPr sz="3000"/>
          </a:p>
        </p:txBody>
      </p:sp>
      <p:sp>
        <p:nvSpPr>
          <p:cNvPr id="238" name="Google Shape;238;p4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49" name="Google Shape;249;p4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РАЗБИТЬ НА ПОЛЯ CSV</a:t>
            </a:r>
            <a:endParaRPr/>
          </a:p>
        </p:txBody>
      </p:sp>
      <p:sp>
        <p:nvSpPr>
          <p:cNvPr id="250" name="Google Shape;250;p49"/>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1" name="Google Shape;251;p49"/>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256" name="Shape 256"/>
        <p:cNvGrpSpPr/>
        <p:nvPr/>
      </p:nvGrpSpPr>
      <p:grpSpPr>
        <a:xfrm>
          <a:off x="0" y="0"/>
          <a:ext cx="0" cy="0"/>
          <a:chOff x="0" y="0"/>
          <a:chExt cx="0" cy="0"/>
        </a:xfrm>
      </p:grpSpPr>
      <p:pic>
        <p:nvPicPr>
          <p:cNvPr id="257" name="Google Shape;257;p50"/>
          <p:cNvPicPr preferRelativeResize="0"/>
          <p:nvPr/>
        </p:nvPicPr>
        <p:blipFill rotWithShape="1">
          <a:blip r:embed="rId3">
            <a:alphaModFix/>
          </a:blip>
          <a:srcRect b="0" l="0" r="0" t="0"/>
          <a:stretch/>
        </p:blipFill>
        <p:spPr>
          <a:xfrm>
            <a:off x="2803113" y="87474"/>
            <a:ext cx="3551085" cy="4953380"/>
          </a:xfrm>
          <a:prstGeom prst="rect">
            <a:avLst/>
          </a:prstGeom>
          <a:noFill/>
          <a:ln>
            <a:noFill/>
          </a:ln>
        </p:spPr>
      </p:pic>
      <p:sp>
        <p:nvSpPr>
          <p:cNvPr id="258" name="Google Shape;258;p50"/>
          <p:cNvSpPr txBox="1"/>
          <p:nvPr>
            <p:ph type="title"/>
          </p:nvPr>
        </p:nvSpPr>
        <p:spPr>
          <a:xfrm rot="1573889">
            <a:off x="1931960" y="2718903"/>
            <a:ext cx="5400676" cy="600529"/>
          </a:xfrm>
          <a:prstGeom prst="rect">
            <a:avLst/>
          </a:prstGeom>
          <a:solidFill>
            <a:schemeClr val="lt1"/>
          </a:solidFill>
          <a:ln>
            <a:noFill/>
          </a:ln>
        </p:spPr>
        <p:txBody>
          <a:bodyPr anchorCtr="0" anchor="b" bIns="45900" lIns="0" spcFirstLastPara="1" rIns="0" wrap="square" tIns="45900">
            <a:spAutoFit/>
          </a:bodyPr>
          <a:lstStyle/>
          <a:p>
            <a:pPr indent="0" lvl="0" marL="0" rtl="0" algn="ctr">
              <a:spcBef>
                <a:spcPts val="0"/>
              </a:spcBef>
              <a:spcAft>
                <a:spcPts val="0"/>
              </a:spcAft>
              <a:buClr>
                <a:schemeClr val="accent1"/>
              </a:buClr>
              <a:buSzPts val="3300"/>
              <a:buFont typeface="Quattrocento Sans"/>
              <a:buNone/>
            </a:pPr>
            <a:r>
              <a:rPr lang="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Большие проекты</a:t>
            </a:r>
            <a:endParaRPr/>
          </a:p>
          <a:p>
            <a:pPr indent="-254000" lvl="0" marL="254000" rtl="0" algn="l">
              <a:spcBef>
                <a:spcPts val="500"/>
              </a:spcBef>
              <a:spcAft>
                <a:spcPts val="0"/>
              </a:spcAft>
              <a:buClr>
                <a:schemeClr val="accent1"/>
              </a:buClr>
              <a:buSzPts val="2400"/>
              <a:buChar char="•"/>
            </a:pPr>
            <a:r>
              <a:rPr lang="ru"/>
              <a:t>Большие команды</a:t>
            </a:r>
            <a:endParaRPr/>
          </a:p>
          <a:p>
            <a:pPr indent="-254000" lvl="0" marL="254000" rtl="0" algn="l">
              <a:spcBef>
                <a:spcPts val="500"/>
              </a:spcBef>
              <a:spcAft>
                <a:spcPts val="0"/>
              </a:spcAft>
              <a:buClr>
                <a:schemeClr val="accent1"/>
              </a:buClr>
              <a:buSzPts val="2400"/>
              <a:buChar char="•"/>
            </a:pPr>
            <a:r>
              <a:rPr lang="ru"/>
              <a:t>Длительное сопровождение</a:t>
            </a:r>
            <a:endParaRPr/>
          </a:p>
        </p:txBody>
      </p:sp>
      <p:sp>
        <p:nvSpPr>
          <p:cNvPr id="134" name="Google Shape;134;p3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ЗАЧЕМ ЗАБОТИТЬСЯ О КАЧЕСТВЕ КОДА?</a:t>
            </a:r>
            <a:endParaRPr sz="3000"/>
          </a:p>
        </p:txBody>
      </p:sp>
      <p:sp>
        <p:nvSpPr>
          <p:cNvPr id="135" name="Google Shape;135;p33"/>
          <p:cNvSpPr txBox="1"/>
          <p:nvPr/>
        </p:nvSpPr>
        <p:spPr>
          <a:xfrm rot="-720000">
            <a:off x="3911356" y="3026257"/>
            <a:ext cx="4310844"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1" lang="ru" sz="2100" u="none" cap="none" strike="noStrike">
                <a:solidFill>
                  <a:schemeClr val="accent1"/>
                </a:solidFill>
                <a:latin typeface="Quattrocento Sans"/>
                <a:ea typeface="Quattrocento Sans"/>
                <a:cs typeface="Quattrocento Sans"/>
                <a:sym typeface="Quattrocento Sans"/>
              </a:rPr>
              <a:t>А когда качество важно меньше?</a:t>
            </a:r>
            <a:endParaRPr sz="1100"/>
          </a:p>
        </p:txBody>
      </p:sp>
      <p:sp>
        <p:nvSpPr>
          <p:cNvPr id="136" name="Google Shape;136;p33"/>
          <p:cNvSpPr txBox="1"/>
          <p:nvPr/>
        </p:nvSpPr>
        <p:spPr>
          <a:xfrm rot="-720000">
            <a:off x="4313551" y="3341566"/>
            <a:ext cx="3880245" cy="1038746"/>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Заказная разработка</a:t>
            </a:r>
            <a:endParaRPr sz="1100"/>
          </a:p>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Проверка научных гипотез</a:t>
            </a:r>
            <a:endParaRPr sz="1100"/>
          </a:p>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Начало стартапа</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Слишком длинный метод / класс</a:t>
            </a:r>
            <a:endParaRPr/>
          </a:p>
          <a:p>
            <a:pPr indent="-381000" lvl="0" marL="381000" rtl="0" algn="l">
              <a:spcBef>
                <a:spcPts val="500"/>
              </a:spcBef>
              <a:spcAft>
                <a:spcPts val="0"/>
              </a:spcAft>
              <a:buSzPts val="2400"/>
              <a:buFont typeface="Quattrocento Sans"/>
              <a:buAutoNum type="arabicPeriod"/>
            </a:pPr>
            <a:r>
              <a:rPr lang="ru"/>
              <a:t>Слишком общее название метода</a:t>
            </a:r>
            <a:endParaRPr/>
          </a:p>
          <a:p>
            <a:pPr indent="-381000" lvl="0" marL="381000" rtl="0" algn="l">
              <a:spcBef>
                <a:spcPts val="500"/>
              </a:spcBef>
              <a:spcAft>
                <a:spcPts val="0"/>
              </a:spcAft>
              <a:buSzPts val="2400"/>
              <a:buFont typeface="Quattrocento Sans"/>
              <a:buAutoNum type="arabicPeriod"/>
            </a:pPr>
            <a:r>
              <a:rPr lang="ru"/>
              <a:t>Слишком сложное название метода</a:t>
            </a:r>
            <a:endParaRPr/>
          </a:p>
        </p:txBody>
      </p:sp>
      <p:sp>
        <p:nvSpPr>
          <p:cNvPr id="265" name="Google Shape;265;p5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71" name="Google Shape;271;p5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ВЕРНЕМСЯ К ЗАДАЧЕ</a:t>
            </a:r>
            <a:endParaRPr/>
          </a:p>
        </p:txBody>
      </p:sp>
      <p:sp>
        <p:nvSpPr>
          <p:cNvPr id="272" name="Google Shape;272;p52"/>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3" name="Google Shape;273;p52"/>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class Token</a:t>
            </a:r>
            <a:endParaRPr/>
          </a:p>
          <a:p>
            <a:pPr indent="0" lvl="0" marL="0" rtl="0" algn="l">
              <a:spcBef>
                <a:spcPts val="500"/>
              </a:spcBef>
              <a:spcAft>
                <a:spcPts val="0"/>
              </a:spcAft>
              <a:buSzPts val="2400"/>
              <a:buNone/>
            </a:pPr>
            <a:r>
              <a:rPr lang="ru">
                <a:latin typeface="Consolas"/>
                <a:ea typeface="Consolas"/>
                <a:cs typeface="Consolas"/>
                <a:sym typeface="Consolas"/>
              </a:rPr>
              <a:t>{</a:t>
            </a:r>
            <a:endParaRPr/>
          </a:p>
          <a:p>
            <a:pPr indent="0" lvl="0" marL="0" rtl="0" algn="l">
              <a:spcBef>
                <a:spcPts val="500"/>
              </a:spcBef>
              <a:spcAft>
                <a:spcPts val="0"/>
              </a:spcAft>
              <a:buSzPts val="2400"/>
              <a:buNone/>
            </a:pPr>
            <a:r>
              <a:rPr lang="ru">
                <a:latin typeface="Consolas"/>
                <a:ea typeface="Consolas"/>
                <a:cs typeface="Consolas"/>
                <a:sym typeface="Consolas"/>
              </a:rPr>
              <a:t>	int Position;</a:t>
            </a:r>
            <a:endParaRPr/>
          </a:p>
          <a:p>
            <a:pPr indent="0" lvl="0" marL="0" rtl="0" algn="l">
              <a:spcBef>
                <a:spcPts val="500"/>
              </a:spcBef>
              <a:spcAft>
                <a:spcPts val="0"/>
              </a:spcAft>
              <a:buSzPts val="2400"/>
              <a:buNone/>
            </a:pPr>
            <a:r>
              <a:rPr lang="ru">
                <a:latin typeface="Consolas"/>
                <a:ea typeface="Consolas"/>
                <a:cs typeface="Consolas"/>
                <a:sym typeface="Consolas"/>
              </a:rPr>
              <a:t>	int Length;</a:t>
            </a:r>
            <a:endParaRPr/>
          </a:p>
          <a:p>
            <a:pPr indent="0" lvl="0" marL="0" rtl="0" algn="l">
              <a:spcBef>
                <a:spcPts val="500"/>
              </a:spcBef>
              <a:spcAft>
                <a:spcPts val="0"/>
              </a:spcAft>
              <a:buSzPts val="2400"/>
              <a:buNone/>
            </a:pPr>
            <a:r>
              <a:rPr lang="ru">
                <a:latin typeface="Consolas"/>
                <a:ea typeface="Consolas"/>
                <a:cs typeface="Consolas"/>
                <a:sym typeface="Consolas"/>
              </a:rPr>
              <a:t>	string Value;</a:t>
            </a:r>
            <a:endParaRPr/>
          </a:p>
          <a:p>
            <a:pPr indent="0" lvl="0" marL="0" rtl="0" algn="l">
              <a:spcBef>
                <a:spcPts val="500"/>
              </a:spcBef>
              <a:spcAft>
                <a:spcPts val="0"/>
              </a:spcAft>
              <a:buSzPts val="2400"/>
              <a:buNone/>
            </a:pPr>
            <a:r>
              <a:rPr lang="ru">
                <a:latin typeface="Consolas"/>
                <a:ea typeface="Consolas"/>
                <a:cs typeface="Consolas"/>
                <a:sym typeface="Consolas"/>
              </a:rPr>
              <a:t>}</a:t>
            </a:r>
            <a:endParaRPr>
              <a:latin typeface="Consolas"/>
              <a:ea typeface="Consolas"/>
              <a:cs typeface="Consolas"/>
              <a:sym typeface="Consolas"/>
            </a:endParaRPr>
          </a:p>
        </p:txBody>
      </p:sp>
      <p:sp>
        <p:nvSpPr>
          <p:cNvPr id="280" name="Google Shape;280;p5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 ИСПОЛЬЗОВАТЬ ТОКЕНЫ</a:t>
            </a:r>
            <a:endParaRPr/>
          </a:p>
        </p:txBody>
      </p:sp>
      <p:pic>
        <p:nvPicPr>
          <p:cNvPr descr="Отображается файл &quot;Token (Clean code).png&quot;" id="286" name="Google Shape;286;p54"/>
          <p:cNvPicPr preferRelativeResize="0"/>
          <p:nvPr/>
        </p:nvPicPr>
        <p:blipFill rotWithShape="1">
          <a:blip r:embed="rId3">
            <a:alphaModFix/>
          </a:blip>
          <a:srcRect b="0" l="0" r="0" t="0"/>
          <a:stretch/>
        </p:blipFill>
        <p:spPr>
          <a:xfrm>
            <a:off x="987539" y="1226227"/>
            <a:ext cx="7168922" cy="275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string[] SplitToFields(string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  int SkipSpaces(string line, int startPos) </a:t>
            </a:r>
            <a:endParaRPr/>
          </a:p>
          <a:p>
            <a:pPr indent="0" lvl="0" marL="0" rtl="0" algn="l">
              <a:spcBef>
                <a:spcPts val="400"/>
              </a:spcBef>
              <a:spcAft>
                <a:spcPts val="0"/>
              </a:spcAft>
              <a:buSzPts val="2100"/>
              <a:buNone/>
            </a:pPr>
            <a:r>
              <a:rPr lang="ru" sz="2100">
                <a:latin typeface="Consolas"/>
                <a:ea typeface="Consolas"/>
                <a:cs typeface="Consolas"/>
                <a:sym typeface="Consolas"/>
              </a:rPr>
              <a:t>  Token ReadField(string line, int startPos)</a:t>
            </a:r>
            <a:r>
              <a:rPr lang="ru" sz="1800">
                <a:latin typeface="Consolas"/>
                <a:ea typeface="Consolas"/>
                <a:cs typeface="Consolas"/>
                <a:sym typeface="Consolas"/>
              </a:rPr>
              <a:t>		Token ReadSimpleField(string line, int startPos) </a:t>
            </a:r>
            <a:endParaRPr/>
          </a:p>
          <a:p>
            <a:pPr indent="0" lvl="1" marL="304800" rtl="0" algn="l">
              <a:spcBef>
                <a:spcPts val="400"/>
              </a:spcBef>
              <a:spcAft>
                <a:spcPts val="0"/>
              </a:spcAft>
              <a:buSzPts val="1800"/>
              <a:buNone/>
            </a:pPr>
            <a:r>
              <a:rPr lang="ru" sz="1800">
                <a:latin typeface="Consolas"/>
                <a:ea typeface="Consolas"/>
                <a:cs typeface="Consolas"/>
                <a:sym typeface="Consolas"/>
              </a:rPr>
              <a:t>	Token ReadQuotedField(string line, int startPos)</a:t>
            </a:r>
            <a:endParaRPr sz="1800">
              <a:latin typeface="Consolas"/>
              <a:ea typeface="Consolas"/>
              <a:cs typeface="Consolas"/>
              <a:sym typeface="Consolas"/>
            </a:endParaRPr>
          </a:p>
        </p:txBody>
      </p:sp>
      <p:sp>
        <p:nvSpPr>
          <p:cNvPr id="292" name="Google Shape;292;p5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latin typeface="Consolas"/>
                <a:ea typeface="Consolas"/>
                <a:cs typeface="Consolas"/>
                <a:sym typeface="Consolas"/>
              </a:rPr>
              <a:t>class TokenReader {</a:t>
            </a:r>
            <a:br>
              <a:rPr lang="ru" sz="1800">
                <a:latin typeface="Consolas"/>
                <a:ea typeface="Consolas"/>
                <a:cs typeface="Consolas"/>
                <a:sym typeface="Consolas"/>
              </a:rPr>
            </a:br>
            <a:r>
              <a:rPr lang="ru" sz="1800">
                <a:latin typeface="Consolas"/>
                <a:ea typeface="Consolas"/>
                <a:cs typeface="Consolas"/>
                <a:sym typeface="Consolas"/>
              </a:rPr>
              <a:t>    Token ReadUntil(Func&lt;char, bool&gt; isStopChar);</a:t>
            </a:r>
            <a:br>
              <a:rPr lang="ru" sz="1800">
                <a:latin typeface="Consolas"/>
                <a:ea typeface="Consolas"/>
                <a:cs typeface="Consolas"/>
                <a:sym typeface="Consolas"/>
              </a:rPr>
            </a:br>
            <a:r>
              <a:rPr lang="ru" sz="1800">
                <a:latin typeface="Consolas"/>
                <a:ea typeface="Consolas"/>
                <a:cs typeface="Consolas"/>
                <a:sym typeface="Consolas"/>
              </a:rPr>
              <a:t>    Token ReadWhile(Func&lt;char, bool&gt; accept);</a:t>
            </a:r>
            <a:br>
              <a:rPr lang="ru" sz="1800">
                <a:latin typeface="Consolas"/>
                <a:ea typeface="Consolas"/>
                <a:cs typeface="Consolas"/>
                <a:sym typeface="Consolas"/>
              </a:rPr>
            </a:br>
            <a:r>
              <a:rPr lang="ru" sz="1800">
                <a:latin typeface="Consolas"/>
                <a:ea typeface="Consolas"/>
                <a:cs typeface="Consolas"/>
                <a:sym typeface="Consolas"/>
              </a:rPr>
              <a:t>    int Position { get; }</a:t>
            </a:r>
            <a:br>
              <a:rPr lang="ru" sz="1800">
                <a:latin typeface="Consolas"/>
                <a:ea typeface="Consolas"/>
                <a:cs typeface="Consolas"/>
                <a:sym typeface="Consolas"/>
              </a:rPr>
            </a:br>
            <a:r>
              <a:rPr lang="ru"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304" name="Google Shape;304;p5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string[] SplitToFields(string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	Token SkipSpaces(TokenReader reader) </a:t>
            </a:r>
            <a:endParaRPr/>
          </a:p>
          <a:p>
            <a:pPr indent="0" lvl="0" marL="0" rtl="0" algn="l">
              <a:spcBef>
                <a:spcPts val="400"/>
              </a:spcBef>
              <a:spcAft>
                <a:spcPts val="0"/>
              </a:spcAft>
              <a:buSzPts val="2100"/>
              <a:buNone/>
            </a:pPr>
            <a:r>
              <a:rPr lang="ru" sz="2100">
                <a:latin typeface="Consolas"/>
                <a:ea typeface="Consolas"/>
                <a:cs typeface="Consolas"/>
                <a:sym typeface="Consolas"/>
              </a:rPr>
              <a:t>	Token ReadField(TokenReader reader)</a:t>
            </a:r>
            <a:br>
              <a:rPr lang="ru" sz="1800">
                <a:latin typeface="Consolas"/>
                <a:ea typeface="Consolas"/>
                <a:cs typeface="Consolas"/>
                <a:sym typeface="Consolas"/>
              </a:rPr>
            </a:br>
            <a:r>
              <a:rPr lang="ru" sz="1800">
                <a:latin typeface="Consolas"/>
                <a:ea typeface="Consolas"/>
                <a:cs typeface="Consolas"/>
                <a:sym typeface="Consolas"/>
              </a:rPr>
              <a:t>	    Token ReadSimpleField(TokenReader reader)</a:t>
            </a:r>
            <a:br>
              <a:rPr lang="ru" sz="1800">
                <a:latin typeface="Consolas"/>
                <a:ea typeface="Consolas"/>
                <a:cs typeface="Consolas"/>
                <a:sym typeface="Consolas"/>
              </a:rPr>
            </a:br>
            <a:r>
              <a:rPr lang="ru" sz="1800">
                <a:latin typeface="Consolas"/>
                <a:ea typeface="Consolas"/>
                <a:cs typeface="Consolas"/>
                <a:sym typeface="Consolas"/>
              </a:rPr>
              <a:t>	    Token ReadQuotedField(TokenReader reader)</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ctr">
              <a:spcBef>
                <a:spcPts val="400"/>
              </a:spcBef>
              <a:spcAft>
                <a:spcPts val="0"/>
              </a:spcAft>
              <a:buSzPts val="2100"/>
              <a:buNone/>
            </a:pPr>
            <a:r>
              <a:rPr b="1" lang="ru" sz="2100">
                <a:latin typeface="Calibri"/>
                <a:ea typeface="Calibri"/>
                <a:cs typeface="Calibri"/>
                <a:sym typeface="Calibri"/>
              </a:rPr>
              <a:t>TokenReader можно переиспользовать в похожих задач</a:t>
            </a:r>
            <a:endParaRPr/>
          </a:p>
        </p:txBody>
      </p:sp>
      <p:sp>
        <p:nvSpPr>
          <p:cNvPr id="311" name="Google Shape;311;p5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latin typeface="Consolas"/>
                <a:ea typeface="Consolas"/>
                <a:cs typeface="Consolas"/>
                <a:sym typeface="Consolas"/>
              </a:rPr>
              <a:t>static class TokenReaderExtensions {</a:t>
            </a:r>
            <a:endParaRPr/>
          </a:p>
          <a:p>
            <a:pPr indent="0" lvl="0" marL="0" rtl="0" algn="l">
              <a:spcBef>
                <a:spcPts val="300"/>
              </a:spcBef>
              <a:spcAft>
                <a:spcPts val="0"/>
              </a:spcAft>
              <a:buSzPts val="1500"/>
              <a:buNone/>
            </a:pPr>
            <a:r>
              <a:rPr lang="ru" sz="1500">
                <a:latin typeface="Consolas"/>
                <a:ea typeface="Consolas"/>
                <a:cs typeface="Consolas"/>
                <a:sym typeface="Consolas"/>
              </a:rPr>
              <a:t>    public static Token ReadField(this TokenReader reader) { … }</a:t>
            </a:r>
            <a:endParaRPr/>
          </a:p>
          <a:p>
            <a:pPr indent="0" lvl="0" marL="0" rtl="0" algn="l">
              <a:spcBef>
                <a:spcPts val="300"/>
              </a:spcBef>
              <a:spcAft>
                <a:spcPts val="0"/>
              </a:spcAft>
              <a:buSzPts val="1500"/>
              <a:buNone/>
            </a:pPr>
            <a:r>
              <a:rPr lang="ru" sz="1500">
                <a:latin typeface="Consolas"/>
                <a:ea typeface="Consolas"/>
                <a:cs typeface="Consolas"/>
                <a:sym typeface="Consolas"/>
              </a:rPr>
              <a:t>}</a:t>
            </a:r>
            <a:br>
              <a:rPr lang="ru" sz="1500">
                <a:latin typeface="Consolas"/>
                <a:ea typeface="Consolas"/>
                <a:cs typeface="Consolas"/>
                <a:sym typeface="Consolas"/>
              </a:rPr>
            </a:b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 Обычный вызов</a:t>
            </a:r>
            <a:endParaRPr/>
          </a:p>
          <a:p>
            <a:pPr indent="0" lvl="0" marL="0" rtl="0" algn="l">
              <a:spcBef>
                <a:spcPts val="300"/>
              </a:spcBef>
              <a:spcAft>
                <a:spcPts val="0"/>
              </a:spcAft>
              <a:buSzPts val="1500"/>
              <a:buNone/>
            </a:pPr>
            <a:r>
              <a:rPr lang="ru" sz="1500">
                <a:latin typeface="Consolas"/>
                <a:ea typeface="Consolas"/>
                <a:cs typeface="Consolas"/>
                <a:sym typeface="Consolas"/>
              </a:rPr>
              <a:t>TokenReaderExtensions.ReadField(reader);</a:t>
            </a:r>
            <a:endParaRPr/>
          </a:p>
          <a:p>
            <a:pPr indent="0" lvl="0" marL="0" rtl="0" algn="l">
              <a:spcBef>
                <a:spcPts val="300"/>
              </a:spcBef>
              <a:spcAft>
                <a:spcPts val="0"/>
              </a:spcAft>
              <a:buSzPts val="1500"/>
              <a:buNone/>
            </a:pPr>
            <a:r>
              <a:rPr lang="ru" sz="1500">
                <a:latin typeface="Consolas"/>
                <a:ea typeface="Consolas"/>
                <a:cs typeface="Consolas"/>
                <a:sym typeface="Consolas"/>
              </a:rPr>
              <a:t>// Вызов с "сахарком". Работает автоподстановка!</a:t>
            </a:r>
            <a:endParaRPr/>
          </a:p>
          <a:p>
            <a:pPr indent="0" lvl="0" marL="0" rtl="0" algn="l">
              <a:spcBef>
                <a:spcPts val="300"/>
              </a:spcBef>
              <a:spcAft>
                <a:spcPts val="0"/>
              </a:spcAft>
              <a:buSzPts val="1500"/>
              <a:buNone/>
            </a:pPr>
            <a:r>
              <a:rPr lang="ru" sz="1500">
                <a:latin typeface="Consolas"/>
                <a:ea typeface="Consolas"/>
                <a:cs typeface="Consolas"/>
                <a:sym typeface="Consolas"/>
              </a:rPr>
              <a:t>reader.ReadField();</a:t>
            </a:r>
            <a:endParaRPr/>
          </a:p>
          <a:p>
            <a:pPr indent="0" lvl="0" marL="0" rtl="0" algn="l">
              <a:spcBef>
                <a:spcPts val="300"/>
              </a:spcBef>
              <a:spcAft>
                <a:spcPts val="0"/>
              </a:spcAft>
              <a:buSzPts val="1500"/>
              <a:buNone/>
            </a:pPr>
            <a:r>
              <a:rPr lang="ru" sz="1500">
                <a:latin typeface="Consolas"/>
                <a:ea typeface="Consolas"/>
                <a:cs typeface="Consolas"/>
                <a:sym typeface="Consolas"/>
              </a:rPr>
              <a:t>// Свои типы расширять можно и нужно!</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"abc".LeftPad(2); // можно</a:t>
            </a:r>
            <a:endParaRPr/>
          </a:p>
          <a:p>
            <a:pPr indent="0" lvl="0" marL="0" rtl="0" algn="l">
              <a:spcBef>
                <a:spcPts val="300"/>
              </a:spcBef>
              <a:spcAft>
                <a:spcPts val="0"/>
              </a:spcAft>
              <a:buSzPts val="1500"/>
              <a:buNone/>
            </a:pPr>
            <a:r>
              <a:rPr lang="ru" sz="1500">
                <a:latin typeface="Consolas"/>
                <a:ea typeface="Consolas"/>
                <a:cs typeface="Consolas"/>
                <a:sym typeface="Consolas"/>
              </a:rPr>
              <a:t>"123".IsInn(); // не надо так: слишком специфичный метод</a:t>
            </a:r>
            <a:endParaRPr sz="1500">
              <a:latin typeface="Consolas"/>
              <a:ea typeface="Consolas"/>
              <a:cs typeface="Consolas"/>
              <a:sym typeface="Consolas"/>
            </a:endParaRPr>
          </a:p>
        </p:txBody>
      </p:sp>
      <p:sp>
        <p:nvSpPr>
          <p:cNvPr id="318" name="Google Shape;318;p5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МЕТОДЫ РАСШИРЕНИЯ В C#</a:t>
            </a:r>
            <a:endParaRPr/>
          </a:p>
        </p:txBody>
      </p:sp>
      <p:sp>
        <p:nvSpPr>
          <p:cNvPr id="319" name="Google Shape;319;p59"/>
          <p:cNvSpPr/>
          <p:nvPr/>
        </p:nvSpPr>
        <p:spPr>
          <a:xfrm>
            <a:off x="7362400" y="3921919"/>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b="1" lang="ru" sz="1800">
                <a:latin typeface="Courier New"/>
                <a:ea typeface="Courier New"/>
                <a:cs typeface="Courier New"/>
                <a:sym typeface="Courier New"/>
              </a:rPr>
              <a:t>class </a:t>
            </a:r>
            <a:r>
              <a:rPr lang="ru" sz="1800">
                <a:latin typeface="Courier New"/>
                <a:ea typeface="Courier New"/>
                <a:cs typeface="Courier New"/>
                <a:sym typeface="Courier New"/>
              </a:rPr>
              <a:t>TokenReader {...}</a:t>
            </a:r>
            <a:endParaRPr sz="1800">
              <a:latin typeface="Courier New"/>
              <a:ea typeface="Courier New"/>
              <a:cs typeface="Courier New"/>
              <a:sym typeface="Courier New"/>
            </a:endParaRPr>
          </a:p>
          <a:p>
            <a:pPr indent="0" lvl="0" marL="0" rtl="0" algn="l">
              <a:spcBef>
                <a:spcPts val="400"/>
              </a:spcBef>
              <a:spcAft>
                <a:spcPts val="0"/>
              </a:spcAft>
              <a:buSzPts val="1800"/>
              <a:buNone/>
            </a:pPr>
            <a:br>
              <a:rPr lang="ru" sz="1800">
                <a:latin typeface="Courier New"/>
                <a:ea typeface="Courier New"/>
                <a:cs typeface="Courier New"/>
                <a:sym typeface="Courier New"/>
              </a:rPr>
            </a:br>
            <a:r>
              <a:rPr i="1" lang="ru" sz="1800">
                <a:latin typeface="Courier New"/>
                <a:ea typeface="Courier New"/>
                <a:cs typeface="Courier New"/>
                <a:sym typeface="Courier New"/>
              </a:rPr>
              <a:t>// Если надо добавить что-то еще...</a:t>
            </a:r>
            <a:br>
              <a:rPr i="1" lang="ru" sz="1800">
                <a:latin typeface="Courier New"/>
                <a:ea typeface="Courier New"/>
                <a:cs typeface="Courier New"/>
                <a:sym typeface="Courier New"/>
              </a:rPr>
            </a:br>
            <a:r>
              <a:rPr lang="ru" sz="1800">
                <a:latin typeface="Courier New"/>
                <a:ea typeface="Courier New"/>
                <a:cs typeface="Courier New"/>
                <a:sym typeface="Courier New"/>
              </a:rPr>
              <a:t>TokenReader.</a:t>
            </a:r>
            <a:r>
              <a:rPr b="1" lang="ru" sz="1800">
                <a:latin typeface="Courier New"/>
                <a:ea typeface="Courier New"/>
                <a:cs typeface="Courier New"/>
                <a:sym typeface="Courier New"/>
              </a:rPr>
              <a:t>prototype</a:t>
            </a:r>
            <a:r>
              <a:rPr lang="ru" sz="1800">
                <a:latin typeface="Courier New"/>
                <a:ea typeface="Courier New"/>
                <a:cs typeface="Courier New"/>
                <a:sym typeface="Courier New"/>
              </a:rPr>
              <a:t>.readField = () =&gt; {...};</a:t>
            </a:r>
            <a:br>
              <a:rPr lang="ru" sz="1800">
                <a:latin typeface="Courier New"/>
                <a:ea typeface="Courier New"/>
                <a:cs typeface="Courier New"/>
                <a:sym typeface="Courier New"/>
              </a:rPr>
            </a:br>
            <a:br>
              <a:rPr lang="ru" sz="1800">
                <a:latin typeface="Courier New"/>
                <a:ea typeface="Courier New"/>
                <a:cs typeface="Courier New"/>
                <a:sym typeface="Courier New"/>
              </a:rPr>
            </a:br>
            <a:r>
              <a:rPr i="1" lang="ru" sz="1800">
                <a:latin typeface="Courier New"/>
                <a:ea typeface="Courier New"/>
                <a:cs typeface="Courier New"/>
                <a:sym typeface="Courier New"/>
              </a:rPr>
              <a:t>// И можно использовать</a:t>
            </a:r>
            <a:br>
              <a:rPr i="1" lang="ru" sz="1800">
                <a:latin typeface="Courier New"/>
                <a:ea typeface="Courier New"/>
                <a:cs typeface="Courier New"/>
                <a:sym typeface="Courier New"/>
              </a:rPr>
            </a:br>
            <a:r>
              <a:rPr lang="ru" sz="1800">
                <a:latin typeface="Courier New"/>
                <a:ea typeface="Courier New"/>
                <a:cs typeface="Courier New"/>
                <a:sym typeface="Courier New"/>
              </a:rPr>
              <a:t>tokenReader.readField();</a:t>
            </a:r>
            <a:endParaRPr sz="1800">
              <a:latin typeface="Arial"/>
              <a:ea typeface="Arial"/>
              <a:cs typeface="Arial"/>
              <a:sym typeface="Arial"/>
            </a:endParaRPr>
          </a:p>
          <a:p>
            <a:pPr indent="0" lvl="0" marL="0" rtl="0" algn="l">
              <a:spcBef>
                <a:spcPts val="400"/>
              </a:spcBef>
              <a:spcAft>
                <a:spcPts val="0"/>
              </a:spcAft>
              <a:buSzPts val="1800"/>
              <a:buNone/>
            </a:pPr>
            <a:r>
              <a:rPr i="1" lang="ru" sz="1800">
                <a:latin typeface="Courier New"/>
                <a:ea typeface="Courier New"/>
                <a:cs typeface="Courier New"/>
                <a:sym typeface="Courier New"/>
              </a:rPr>
              <a:t>// Не лучшая практика, но допустимо</a:t>
            </a:r>
            <a:endParaRPr i="1" sz="1800">
              <a:latin typeface="Courier New"/>
              <a:ea typeface="Courier New"/>
              <a:cs typeface="Courier New"/>
              <a:sym typeface="Courier New"/>
            </a:endParaRPr>
          </a:p>
          <a:p>
            <a:pPr indent="0" lvl="0" marL="0" rtl="0" algn="l">
              <a:spcBef>
                <a:spcPts val="400"/>
              </a:spcBef>
              <a:spcAft>
                <a:spcPts val="0"/>
              </a:spcAft>
              <a:buSzPts val="1800"/>
              <a:buNone/>
            </a:pPr>
            <a:r>
              <a:t/>
            </a:r>
            <a:endParaRPr sz="1800"/>
          </a:p>
          <a:p>
            <a:pPr indent="0" lvl="0" marL="0" rtl="0" algn="l">
              <a:spcBef>
                <a:spcPts val="0"/>
              </a:spcBef>
              <a:spcAft>
                <a:spcPts val="0"/>
              </a:spcAft>
              <a:buClr>
                <a:schemeClr val="lt1"/>
              </a:buClr>
              <a:buSzPts val="1800"/>
              <a:buNone/>
            </a:pPr>
            <a:r>
              <a:rPr b="1" lang="ru" sz="1800">
                <a:latin typeface="Courier New"/>
                <a:ea typeface="Courier New"/>
                <a:cs typeface="Courier New"/>
                <a:sym typeface="Courier New"/>
              </a:rPr>
              <a:t>"abc"</a:t>
            </a:r>
            <a:r>
              <a:rPr lang="ru" sz="1800">
                <a:latin typeface="Courier New"/>
                <a:ea typeface="Courier New"/>
                <a:cs typeface="Courier New"/>
                <a:sym typeface="Courier New"/>
              </a:rPr>
              <a:t>.leftPad(2); </a:t>
            </a:r>
            <a:r>
              <a:rPr i="1" lang="ru" sz="1800">
                <a:latin typeface="Courier New"/>
                <a:ea typeface="Courier New"/>
                <a:cs typeface="Courier New"/>
                <a:sym typeface="Courier New"/>
              </a:rPr>
              <a:t>// Коллизии со стандартом</a:t>
            </a:r>
            <a:br>
              <a:rPr lang="ru" sz="1800">
                <a:latin typeface="Courier New"/>
                <a:ea typeface="Courier New"/>
                <a:cs typeface="Courier New"/>
                <a:sym typeface="Courier New"/>
              </a:rPr>
            </a:br>
            <a:r>
              <a:rPr b="1" lang="ru" sz="1800">
                <a:latin typeface="Courier New"/>
                <a:ea typeface="Courier New"/>
                <a:cs typeface="Courier New"/>
                <a:sym typeface="Courier New"/>
              </a:rPr>
              <a:t>"123"</a:t>
            </a:r>
            <a:r>
              <a:rPr lang="ru" sz="1800">
                <a:latin typeface="Courier New"/>
                <a:ea typeface="Courier New"/>
                <a:cs typeface="Courier New"/>
                <a:sym typeface="Courier New"/>
              </a:rPr>
              <a:t>.isInn(); </a:t>
            </a:r>
            <a:r>
              <a:rPr i="1" lang="ru" sz="1800">
                <a:latin typeface="Courier New"/>
                <a:ea typeface="Courier New"/>
                <a:cs typeface="Courier New"/>
                <a:sym typeface="Courier New"/>
              </a:rPr>
              <a:t>// Специфично, плюс тормоза</a:t>
            </a:r>
            <a:endParaRPr sz="1800">
              <a:latin typeface="Arial"/>
              <a:ea typeface="Arial"/>
              <a:cs typeface="Arial"/>
              <a:sym typeface="Arial"/>
            </a:endParaRPr>
          </a:p>
        </p:txBody>
      </p:sp>
      <p:sp>
        <p:nvSpPr>
          <p:cNvPr id="326" name="Google Shape;326;p6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JS</a:t>
            </a:r>
            <a:endParaRPr/>
          </a:p>
        </p:txBody>
      </p:sp>
      <p:sp>
        <p:nvSpPr>
          <p:cNvPr id="327" name="Google Shape;327;p60"/>
          <p:cNvSpPr/>
          <p:nvPr/>
        </p:nvSpPr>
        <p:spPr>
          <a:xfrm>
            <a:off x="7362450" y="3920963"/>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328" name="Google Shape;328;p60"/>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
        <p:nvSpPr>
          <p:cNvPr id="329" name="Google Shape;329;p60"/>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Простота и понятность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Корректность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Расширяемость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Универсальность</a:t>
            </a:r>
            <a:endParaRPr/>
          </a:p>
          <a:p>
            <a:pPr indent="0" lvl="0" marL="0" rtl="0" algn="l">
              <a:spcBef>
                <a:spcPts val="500"/>
              </a:spcBef>
              <a:spcAft>
                <a:spcPts val="0"/>
              </a:spcAft>
              <a:buSzPts val="2400"/>
              <a:buNone/>
            </a:pPr>
            <a:r>
              <a:t/>
            </a:r>
            <a:endParaRPr/>
          </a:p>
        </p:txBody>
      </p:sp>
      <p:sp>
        <p:nvSpPr>
          <p:cNvPr id="143" name="Google Shape;143;p3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latin typeface="Consolas"/>
                <a:ea typeface="Consolas"/>
                <a:cs typeface="Consolas"/>
                <a:sym typeface="Consolas"/>
              </a:rPr>
              <a:t>class TokenReader: ...</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7F7F7F"/>
                </a:solidFill>
                <a:latin typeface="Consolas"/>
                <a:ea typeface="Consolas"/>
                <a:cs typeface="Consolas"/>
                <a:sym typeface="Consolas"/>
              </a:rPr>
              <a:t># Если надо добавить что-то ещё</a:t>
            </a:r>
            <a:br>
              <a:rPr lang="ru" sz="1500">
                <a:latin typeface="Consolas"/>
                <a:ea typeface="Consolas"/>
                <a:cs typeface="Consolas"/>
                <a:sym typeface="Consolas"/>
              </a:rPr>
            </a:br>
            <a:r>
              <a:rPr lang="ru" sz="1500">
                <a:latin typeface="Consolas"/>
                <a:ea typeface="Consolas"/>
                <a:cs typeface="Consolas"/>
                <a:sym typeface="Consolas"/>
              </a:rPr>
              <a:t>def read_field(field): ...</a:t>
            </a:r>
            <a:br>
              <a:rPr lang="ru" sz="1500">
                <a:latin typeface="Consolas"/>
                <a:ea typeface="Consolas"/>
                <a:cs typeface="Consolas"/>
                <a:sym typeface="Consolas"/>
              </a:rPr>
            </a:br>
            <a:r>
              <a:rPr lang="ru" sz="1500">
                <a:latin typeface="Consolas"/>
                <a:ea typeface="Consolas"/>
                <a:cs typeface="Consolas"/>
                <a:sym typeface="Consolas"/>
              </a:rPr>
              <a:t>TokenReader.read_field = read_field</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7F7F7F"/>
                </a:solidFill>
                <a:latin typeface="Consolas"/>
                <a:ea typeface="Consolas"/>
                <a:cs typeface="Consolas"/>
                <a:sym typeface="Consolas"/>
              </a:rPr>
              <a:t># И можно использовать</a:t>
            </a:r>
            <a:br>
              <a:rPr lang="ru" sz="1500">
                <a:latin typeface="Consolas"/>
                <a:ea typeface="Consolas"/>
                <a:cs typeface="Consolas"/>
                <a:sym typeface="Consolas"/>
              </a:rPr>
            </a:br>
            <a:r>
              <a:rPr lang="ru" sz="1500">
                <a:latin typeface="Consolas"/>
                <a:ea typeface="Consolas"/>
                <a:cs typeface="Consolas"/>
                <a:sym typeface="Consolas"/>
              </a:rPr>
              <a:t>TokenReader.read_field(field)</a:t>
            </a:r>
            <a:br>
              <a:rPr lang="ru" sz="1500">
                <a:latin typeface="Consolas"/>
                <a:ea typeface="Consolas"/>
                <a:cs typeface="Consolas"/>
                <a:sym typeface="Consolas"/>
              </a:rPr>
            </a:br>
            <a:r>
              <a:rPr lang="ru" sz="1500">
                <a:solidFill>
                  <a:srgbClr val="7F7F7F"/>
                </a:solidFill>
                <a:latin typeface="Consolas"/>
                <a:ea typeface="Consolas"/>
                <a:cs typeface="Consolas"/>
                <a:sym typeface="Consolas"/>
              </a:rPr>
              <a:t># не лучшая практика, но допустимо</a:t>
            </a:r>
            <a:endParaRPr sz="1500">
              <a:solidFill>
                <a:srgbClr val="7F7F7F"/>
              </a:solidFill>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"123".is_inn() </a:t>
            </a:r>
            <a:r>
              <a:rPr lang="ru" sz="1500">
                <a:solidFill>
                  <a:srgbClr val="7F7F7F"/>
                </a:solidFill>
                <a:latin typeface="Consolas"/>
                <a:ea typeface="Consolas"/>
                <a:cs typeface="Consolas"/>
                <a:sym typeface="Consolas"/>
              </a:rPr>
              <a:t># примитивные типы лучше не расширять</a:t>
            </a:r>
            <a:endParaRPr sz="1500">
              <a:solidFill>
                <a:srgbClr val="7F7F7F"/>
              </a:solidFill>
              <a:latin typeface="Consolas"/>
              <a:ea typeface="Consolas"/>
              <a:cs typeface="Consolas"/>
              <a:sym typeface="Consolas"/>
            </a:endParaRPr>
          </a:p>
        </p:txBody>
      </p:sp>
      <p:sp>
        <p:nvSpPr>
          <p:cNvPr id="336" name="Google Shape;336;p6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PYTHON</a:t>
            </a:r>
            <a:endParaRPr/>
          </a:p>
        </p:txBody>
      </p:sp>
      <p:sp>
        <p:nvSpPr>
          <p:cNvPr id="337" name="Google Shape;337;p61"/>
          <p:cNvSpPr/>
          <p:nvPr/>
        </p:nvSpPr>
        <p:spPr>
          <a:xfrm>
            <a:off x="7362400" y="3921919"/>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338" name="Google Shape;338;p61"/>
          <p:cNvPicPr preferRelativeResize="0"/>
          <p:nvPr/>
        </p:nvPicPr>
        <p:blipFill rotWithShape="1">
          <a:blip r:embed="rId3">
            <a:alphaModFix/>
          </a:blip>
          <a:srcRect b="0" l="0" r="0" t="0"/>
          <a:stretch/>
        </p:blipFill>
        <p:spPr>
          <a:xfrm>
            <a:off x="7521758" y="3948006"/>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5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5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5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500"/>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500"/>
                                        <p:tgtEl>
                                          <p:spTgt spid="3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500"/>
                                        <p:tgtEl>
                                          <p:spTgt spid="3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6" st="6"/>
                                            </p:txEl>
                                          </p:spTgt>
                                        </p:tgtEl>
                                        <p:attrNameLst>
                                          <p:attrName>style.visibility</p:attrName>
                                        </p:attrNameLst>
                                      </p:cBhvr>
                                      <p:to>
                                        <p:strVal val="visible"/>
                                      </p:to>
                                    </p:set>
                                    <p:animEffect filter="fade" transition="in">
                                      <p:cBhvr>
                                        <p:cTn dur="500"/>
                                        <p:tgtEl>
                                          <p:spTgt spid="3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7" st="7"/>
                                            </p:txEl>
                                          </p:spTgt>
                                        </p:tgtEl>
                                        <p:attrNameLst>
                                          <p:attrName>style.visibility</p:attrName>
                                        </p:attrNameLst>
                                      </p:cBhvr>
                                      <p:to>
                                        <p:strVal val="visible"/>
                                      </p:to>
                                    </p:set>
                                    <p:animEffect filter="fade" transition="in">
                                      <p:cBhvr>
                                        <p:cTn dur="500"/>
                                        <p:tgtEl>
                                          <p:spTgt spid="3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2"/>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SzPts val="1500"/>
              <a:buNone/>
            </a:pPr>
            <a:r>
              <a:rPr lang="ru" sz="1500">
                <a:latin typeface="Consolas"/>
                <a:ea typeface="Consolas"/>
                <a:cs typeface="Consolas"/>
                <a:sym typeface="Consolas"/>
              </a:rPr>
              <a:t>В java их нет</a:t>
            </a:r>
            <a:endParaRPr sz="1500">
              <a:solidFill>
                <a:srgbClr val="7F7F7F"/>
              </a:solidFill>
              <a:latin typeface="Consolas"/>
              <a:ea typeface="Consolas"/>
              <a:cs typeface="Consolas"/>
              <a:sym typeface="Consolas"/>
            </a:endParaRPr>
          </a:p>
        </p:txBody>
      </p:sp>
      <p:sp>
        <p:nvSpPr>
          <p:cNvPr id="345" name="Google Shape;345;p62"/>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Java</a:t>
            </a:r>
            <a:endParaRPr/>
          </a:p>
        </p:txBody>
      </p:sp>
      <p:pic>
        <p:nvPicPr>
          <p:cNvPr id="346" name="Google Shape;346;p62"/>
          <p:cNvPicPr preferRelativeResize="0"/>
          <p:nvPr/>
        </p:nvPicPr>
        <p:blipFill>
          <a:blip r:embed="rId3">
            <a:alphaModFix/>
          </a:blip>
          <a:stretch>
            <a:fillRect/>
          </a:stretch>
        </p:blipFill>
        <p:spPr>
          <a:xfrm>
            <a:off x="7140750" y="3419325"/>
            <a:ext cx="1385750" cy="138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500"/>
                                        <p:tgtEl>
                                          <p:spTgt spid="3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T[] Rotate&lt;T&gt;(T[] array, 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1" marL="304800" rtl="0" algn="l">
              <a:spcBef>
                <a:spcPts val="400"/>
              </a:spcBef>
              <a:spcAft>
                <a:spcPts val="0"/>
              </a:spcAft>
              <a:buSzPts val="1800"/>
              <a:buNone/>
            </a:pPr>
            <a:r>
              <a:rPr lang="ru" sz="1800">
                <a:latin typeface="Consolas"/>
                <a:ea typeface="Consolas"/>
                <a:cs typeface="Consolas"/>
                <a:sym typeface="Consolas"/>
              </a:rPr>
              <a:t>Rotate(new[] {1, 2, 3, 4, 5}, 2) → {3, 4, 5, 1, 2}</a:t>
            </a:r>
            <a:endParaRPr sz="2400">
              <a:latin typeface="Consolas"/>
              <a:ea typeface="Consolas"/>
              <a:cs typeface="Consolas"/>
              <a:sym typeface="Consolas"/>
            </a:endParaRPr>
          </a:p>
          <a:p>
            <a:pPr indent="0" lvl="0" marL="0" rtl="0" algn="l">
              <a:spcBef>
                <a:spcPts val="500"/>
              </a:spcBef>
              <a:spcAft>
                <a:spcPts val="0"/>
              </a:spcAft>
              <a:buSzPts val="2400"/>
              <a:buNone/>
            </a:pPr>
            <a:r>
              <a:t/>
            </a:r>
            <a:endParaRPr>
              <a:solidFill>
                <a:schemeClr val="accent1"/>
              </a:solidFill>
            </a:endParaRPr>
          </a:p>
          <a:p>
            <a:pPr indent="0" lvl="0" marL="0" rtl="0" algn="l">
              <a:spcBef>
                <a:spcPts val="500"/>
              </a:spcBef>
              <a:spcAft>
                <a:spcPts val="0"/>
              </a:spcAft>
              <a:buSzPts val="2400"/>
              <a:buNone/>
            </a:pPr>
            <a:r>
              <a:rPr lang="ru">
                <a:solidFill>
                  <a:schemeClr val="accent1"/>
                </a:solidFill>
              </a:rPr>
              <a:t>Как решать?</a:t>
            </a:r>
            <a:endParaRPr>
              <a:solidFill>
                <a:schemeClr val="accent1"/>
              </a:solidFill>
            </a:endParaRPr>
          </a:p>
        </p:txBody>
      </p:sp>
      <p:sp>
        <p:nvSpPr>
          <p:cNvPr id="353" name="Google Shape;353;p6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С#</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array.Skip(shiftSize)</a:t>
            </a:r>
            <a:br>
              <a:rPr lang="ru" sz="1800">
                <a:latin typeface="Consolas"/>
                <a:ea typeface="Consolas"/>
                <a:cs typeface="Consolas"/>
                <a:sym typeface="Consolas"/>
              </a:rPr>
            </a:br>
            <a:r>
              <a:rPr lang="ru" sz="1800">
                <a:latin typeface="Consolas"/>
                <a:ea typeface="Consolas"/>
                <a:cs typeface="Consolas"/>
                <a:sym typeface="Consolas"/>
              </a:rPr>
              <a:t>	.Concat(array.Take(shiftSize))</a:t>
            </a:r>
            <a:br>
              <a:rPr lang="ru" sz="1800">
                <a:latin typeface="Consolas"/>
                <a:ea typeface="Consolas"/>
                <a:cs typeface="Consolas"/>
                <a:sym typeface="Consolas"/>
              </a:rPr>
            </a:br>
            <a:r>
              <a:rPr lang="ru" sz="1800">
                <a:latin typeface="Consolas"/>
                <a:ea typeface="Consolas"/>
                <a:cs typeface="Consolas"/>
                <a:sym typeface="Consolas"/>
              </a:rPr>
              <a:t>	.ToArray();</a:t>
            </a:r>
            <a:endParaRPr sz="1800">
              <a:solidFill>
                <a:schemeClr val="accent1"/>
              </a:solidFill>
            </a:endParaRPr>
          </a:p>
          <a:p>
            <a:pPr indent="0" lvl="0" marL="0" rtl="0" algn="l">
              <a:spcBef>
                <a:spcPts val="400"/>
              </a:spcBef>
              <a:spcAft>
                <a:spcPts val="0"/>
              </a:spcAft>
              <a:buSzPts val="1800"/>
              <a:buNone/>
            </a:pPr>
            <a:r>
              <a:t/>
            </a:r>
            <a:endParaRPr sz="1800">
              <a:solidFill>
                <a:schemeClr val="accent1"/>
              </a:solidFill>
            </a:endParaRPr>
          </a:p>
          <a:p>
            <a:pPr indent="0" lvl="0" marL="0" rtl="0" algn="l">
              <a:spcBef>
                <a:spcPts val="400"/>
              </a:spcBef>
              <a:spcAft>
                <a:spcPts val="0"/>
              </a:spcAft>
              <a:buSzPts val="1800"/>
              <a:buNone/>
            </a:pPr>
            <a:r>
              <a:rPr lang="ru" sz="1800">
                <a:solidFill>
                  <a:schemeClr val="accent1"/>
                </a:solidFill>
              </a:rPr>
              <a:t>Решение JS</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array.slice(shiftSize)</a:t>
            </a:r>
            <a:br>
              <a:rPr lang="ru" sz="1800">
                <a:latin typeface="Consolas"/>
                <a:ea typeface="Consolas"/>
                <a:cs typeface="Consolas"/>
                <a:sym typeface="Consolas"/>
              </a:rPr>
            </a:br>
            <a:r>
              <a:rPr lang="ru" sz="1800">
                <a:latin typeface="Consolas"/>
                <a:ea typeface="Consolas"/>
                <a:cs typeface="Consolas"/>
                <a:sym typeface="Consolas"/>
              </a:rPr>
              <a:t>	 .concat(array.slice(0, shiftSize))</a:t>
            </a:r>
            <a:endParaRPr/>
          </a:p>
          <a:p>
            <a:pPr indent="0" lvl="0" marL="0" rtl="0" algn="l">
              <a:spcBef>
                <a:spcPts val="400"/>
              </a:spcBef>
              <a:spcAft>
                <a:spcPts val="0"/>
              </a:spcAft>
              <a:buSzPts val="1800"/>
              <a:buNone/>
            </a:pPr>
            <a:r>
              <a:t/>
            </a:r>
            <a:endParaRPr sz="1800">
              <a:solidFill>
                <a:schemeClr val="accent1"/>
              </a:solidFill>
            </a:endParaRPr>
          </a:p>
          <a:p>
            <a:pPr indent="0" lvl="0" marL="0" rtl="0" algn="l">
              <a:spcBef>
                <a:spcPts val="400"/>
              </a:spcBef>
              <a:spcAft>
                <a:spcPts val="0"/>
              </a:spcAft>
              <a:buSzPts val="1800"/>
              <a:buNone/>
            </a:pPr>
            <a:r>
              <a:rPr lang="ru" sz="1800">
                <a:solidFill>
                  <a:schemeClr val="accent1"/>
                </a:solidFill>
              </a:rPr>
              <a:t>Решение Python</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array[shift_size:] + array[:shift_size]</a:t>
            </a:r>
            <a:endParaRPr sz="1800">
              <a:latin typeface="Consolas"/>
              <a:ea typeface="Consolas"/>
              <a:cs typeface="Consolas"/>
              <a:sym typeface="Consolas"/>
            </a:endParaRPr>
          </a:p>
        </p:txBody>
      </p:sp>
      <p:sp>
        <p:nvSpPr>
          <p:cNvPr id="360" name="Google Shape;360;p6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
        <p:nvSpPr>
          <p:cNvPr id="361" name="Google Shape;361;p64"/>
          <p:cNvSpPr/>
          <p:nvPr/>
        </p:nvSpPr>
        <p:spPr>
          <a:xfrm>
            <a:off x="7632450" y="1221581"/>
            <a:ext cx="540000" cy="540000"/>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lt1"/>
                </a:solidFill>
                <a:latin typeface="Quattrocento Sans"/>
                <a:ea typeface="Quattrocento Sans"/>
                <a:cs typeface="Quattrocento Sans"/>
                <a:sym typeface="Quattrocento Sans"/>
              </a:rPr>
              <a:t>C#</a:t>
            </a:r>
            <a:endParaRPr sz="1100"/>
          </a:p>
        </p:txBody>
      </p:sp>
      <p:sp>
        <p:nvSpPr>
          <p:cNvPr id="362" name="Google Shape;362;p64"/>
          <p:cNvSpPr/>
          <p:nvPr/>
        </p:nvSpPr>
        <p:spPr>
          <a:xfrm>
            <a:off x="7632400" y="2706564"/>
            <a:ext cx="540000" cy="540000"/>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lt1"/>
                </a:solidFill>
                <a:latin typeface="Quattrocento Sans"/>
                <a:ea typeface="Quattrocento Sans"/>
                <a:cs typeface="Quattrocento Sans"/>
                <a:sym typeface="Quattrocento Sans"/>
              </a:rPr>
              <a:t>JS</a:t>
            </a:r>
            <a:endParaRPr sz="1100"/>
          </a:p>
        </p:txBody>
      </p:sp>
      <p:sp>
        <p:nvSpPr>
          <p:cNvPr id="363" name="Google Shape;363;p64"/>
          <p:cNvSpPr/>
          <p:nvPr/>
        </p:nvSpPr>
        <p:spPr>
          <a:xfrm>
            <a:off x="7625911" y="4083918"/>
            <a:ext cx="540000" cy="549917"/>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900">
              <a:solidFill>
                <a:schemeClr val="lt1"/>
              </a:solidFill>
              <a:latin typeface="Quattrocento Sans"/>
              <a:ea typeface="Quattrocento Sans"/>
              <a:cs typeface="Quattrocento Sans"/>
              <a:sym typeface="Quattrocento Sans"/>
            </a:endParaRPr>
          </a:p>
          <a:p>
            <a:pPr indent="0" lvl="0" marL="0" marR="0" rtl="0" algn="ctr">
              <a:spcBef>
                <a:spcPts val="500"/>
              </a:spcBef>
              <a:spcAft>
                <a:spcPts val="0"/>
              </a:spcAft>
              <a:buNone/>
            </a:pPr>
            <a:r>
              <a:rPr b="1" lang="ru" sz="9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364" name="Google Shape;364;p64"/>
          <p:cNvPicPr preferRelativeResize="0"/>
          <p:nvPr/>
        </p:nvPicPr>
        <p:blipFill rotWithShape="1">
          <a:blip r:embed="rId3">
            <a:alphaModFix/>
          </a:blip>
          <a:srcRect b="0" l="0" r="0" t="0"/>
          <a:stretch/>
        </p:blipFill>
        <p:spPr>
          <a:xfrm>
            <a:off x="7728949" y="4104465"/>
            <a:ext cx="338851" cy="338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Java</a:t>
            </a:r>
            <a:endParaRPr sz="1800">
              <a:solidFill>
                <a:schemeClr val="accent1"/>
              </a:solidFill>
            </a:endParaRPr>
          </a:p>
          <a:p>
            <a:pPr indent="0" lvl="0" marL="0" rtl="0" algn="l">
              <a:lnSpc>
                <a:spcPct val="115000"/>
              </a:lnSpc>
              <a:spcBef>
                <a:spcPts val="0"/>
              </a:spcBef>
              <a:spcAft>
                <a:spcPts val="0"/>
              </a:spcAft>
              <a:buClr>
                <a:schemeClr val="dk1"/>
              </a:buClr>
              <a:buSzPts val="1500"/>
              <a:buFont typeface="Arial"/>
              <a:buNone/>
            </a:pPr>
            <a:r>
              <a:rPr lang="ru" sz="1700">
                <a:solidFill>
                  <a:srgbClr val="FEFEFE"/>
                </a:solidFill>
                <a:latin typeface="Consolas"/>
                <a:ea typeface="Consolas"/>
                <a:cs typeface="Consolas"/>
                <a:sym typeface="Consolas"/>
              </a:rPr>
              <a:t>System.arraycopy(array, 0, array, 1, position);</a:t>
            </a:r>
            <a:endParaRPr sz="1100">
              <a:solidFill>
                <a:srgbClr val="FEFEFE"/>
              </a:solidFill>
              <a:latin typeface="Consolas"/>
              <a:ea typeface="Consolas"/>
              <a:cs typeface="Consolas"/>
              <a:sym typeface="Consolas"/>
            </a:endParaRPr>
          </a:p>
        </p:txBody>
      </p:sp>
      <p:sp>
        <p:nvSpPr>
          <p:cNvPr id="371" name="Google Shape;371;p65"/>
          <p:cNvSpPr txBox="1"/>
          <p:nvPr>
            <p:ph type="title"/>
          </p:nvPr>
        </p:nvSpPr>
        <p:spPr>
          <a:xfrm>
            <a:off x="971602" y="411957"/>
            <a:ext cx="7200900" cy="594000"/>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pic>
        <p:nvPicPr>
          <p:cNvPr id="372" name="Google Shape;372;p65"/>
          <p:cNvPicPr preferRelativeResize="0"/>
          <p:nvPr/>
        </p:nvPicPr>
        <p:blipFill>
          <a:blip r:embed="rId3">
            <a:alphaModFix/>
          </a:blip>
          <a:stretch>
            <a:fillRect/>
          </a:stretch>
        </p:blipFill>
        <p:spPr>
          <a:xfrm>
            <a:off x="7115276" y="1155199"/>
            <a:ext cx="390975" cy="39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100000"/>
              <a:buNone/>
            </a:pPr>
            <a:r>
              <a:rPr lang="ru"/>
              <a:t>А если мы хотим сделать это In Place, без выделения дополнительной памяти?</a:t>
            </a:r>
            <a:endParaRPr/>
          </a:p>
          <a:p>
            <a:pPr indent="0" lvl="0" marL="0" rtl="0" algn="l">
              <a:spcBef>
                <a:spcPts val="400"/>
              </a:spcBef>
              <a:spcAft>
                <a:spcPts val="0"/>
              </a:spcAft>
              <a:buSzPct val="100000"/>
              <a:buNone/>
            </a:pPr>
            <a:r>
              <a:t/>
            </a:r>
            <a:endParaRPr/>
          </a:p>
          <a:p>
            <a:pPr indent="0" lvl="0" marL="0" rtl="0" algn="l">
              <a:spcBef>
                <a:spcPts val="500"/>
              </a:spcBef>
              <a:spcAft>
                <a:spcPts val="0"/>
              </a:spcAft>
              <a:buSzPct val="100000"/>
              <a:buNone/>
            </a:pPr>
            <a:r>
              <a:rPr b="1" lang="ru">
                <a:latin typeface="Consolas"/>
                <a:ea typeface="Consolas"/>
                <a:cs typeface="Consolas"/>
                <a:sym typeface="Consolas"/>
              </a:rPr>
              <a:t>void</a:t>
            </a:r>
            <a:r>
              <a:rPr lang="ru" sz="2700">
                <a:latin typeface="Consolas"/>
                <a:ea typeface="Consolas"/>
                <a:cs typeface="Consolas"/>
                <a:sym typeface="Consolas"/>
              </a:rPr>
              <a:t> </a:t>
            </a:r>
            <a:r>
              <a:rPr lang="ru">
                <a:latin typeface="Consolas"/>
                <a:ea typeface="Consolas"/>
                <a:cs typeface="Consolas"/>
                <a:sym typeface="Consolas"/>
              </a:rPr>
              <a:t>Rotate&lt;T&gt;(T[] array, 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0" marL="0" rtl="0" algn="l">
              <a:spcBef>
                <a:spcPts val="400"/>
              </a:spcBef>
              <a:spcAft>
                <a:spcPts val="0"/>
              </a:spcAft>
              <a:buSzPct val="100000"/>
              <a:buNone/>
            </a:pPr>
            <a:r>
              <a:t/>
            </a:r>
            <a:endParaRPr>
              <a:latin typeface="Consolas"/>
              <a:ea typeface="Consolas"/>
              <a:cs typeface="Consolas"/>
              <a:sym typeface="Consolas"/>
            </a:endParaRPr>
          </a:p>
          <a:p>
            <a:pPr indent="0" lvl="0" marL="0" rtl="0" algn="l">
              <a:spcBef>
                <a:spcPts val="400"/>
              </a:spcBef>
              <a:spcAft>
                <a:spcPts val="0"/>
              </a:spcAft>
              <a:buSzPct val="100000"/>
              <a:buNone/>
            </a:pPr>
            <a:r>
              <a:rPr lang="ru">
                <a:latin typeface="Consolas"/>
                <a:ea typeface="Consolas"/>
                <a:cs typeface="Consolas"/>
                <a:sym typeface="Consolas"/>
              </a:rPr>
              <a:t>//пример использования</a:t>
            </a:r>
            <a:endParaRPr>
              <a:latin typeface="Consolas"/>
              <a:ea typeface="Consolas"/>
              <a:cs typeface="Consolas"/>
              <a:sym typeface="Consolas"/>
            </a:endParaRPr>
          </a:p>
          <a:p>
            <a:pPr indent="0" lvl="0" marL="0" rtl="0" algn="l">
              <a:spcBef>
                <a:spcPts val="400"/>
              </a:spcBef>
              <a:spcAft>
                <a:spcPts val="0"/>
              </a:spcAft>
              <a:buSzPct val="100000"/>
              <a:buNone/>
            </a:pPr>
            <a:r>
              <a:rPr lang="ru">
                <a:latin typeface="Consolas"/>
                <a:ea typeface="Consolas"/>
                <a:cs typeface="Consolas"/>
                <a:sym typeface="Consolas"/>
              </a:rPr>
              <a:t>var arr = new[] { 1, 2, 3, 4, 5 };</a:t>
            </a:r>
            <a:endParaRPr/>
          </a:p>
          <a:p>
            <a:pPr indent="0" lvl="0" marL="0" rtl="0" algn="l">
              <a:spcBef>
                <a:spcPts val="400"/>
              </a:spcBef>
              <a:spcAft>
                <a:spcPts val="0"/>
              </a:spcAft>
              <a:buSzPct val="100000"/>
              <a:buNone/>
            </a:pPr>
            <a:r>
              <a:rPr lang="ru">
                <a:latin typeface="Consolas"/>
                <a:ea typeface="Consolas"/>
                <a:cs typeface="Consolas"/>
                <a:sym typeface="Consolas"/>
              </a:rPr>
              <a:t>Rotate(arr, 2);</a:t>
            </a:r>
            <a:endParaRPr/>
          </a:p>
          <a:p>
            <a:pPr indent="0" lvl="0" marL="0" rtl="0" algn="l">
              <a:spcBef>
                <a:spcPts val="400"/>
              </a:spcBef>
              <a:spcAft>
                <a:spcPts val="0"/>
              </a:spcAft>
              <a:buSzPct val="100000"/>
              <a:buNone/>
            </a:pPr>
            <a:r>
              <a:rPr lang="ru">
                <a:latin typeface="Consolas"/>
                <a:ea typeface="Consolas"/>
                <a:cs typeface="Consolas"/>
                <a:sym typeface="Consolas"/>
              </a:rPr>
              <a:t>// arr == {3,4,5,1,2}</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a:solidFill>
                  <a:schemeClr val="accent1"/>
                </a:solidFill>
              </a:rPr>
              <a:t>Как решать?</a:t>
            </a:r>
            <a:endParaRPr>
              <a:solidFill>
                <a:schemeClr val="accent1"/>
              </a:solidFill>
            </a:endParaRPr>
          </a:p>
        </p:txBody>
      </p:sp>
      <p:sp>
        <p:nvSpPr>
          <p:cNvPr id="379" name="Google Shape;379;p6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pic>
        <p:nvPicPr>
          <p:cNvPr id="386" name="Google Shape;386;p67"/>
          <p:cNvPicPr preferRelativeResize="0"/>
          <p:nvPr/>
        </p:nvPicPr>
        <p:blipFill rotWithShape="1">
          <a:blip r:embed="rId3">
            <a:alphaModFix/>
          </a:blip>
          <a:srcRect b="0" l="0" r="0" t="0"/>
          <a:stretch/>
        </p:blipFill>
        <p:spPr>
          <a:xfrm>
            <a:off x="1927629" y="1113588"/>
            <a:ext cx="5322939" cy="992981"/>
          </a:xfrm>
          <a:prstGeom prst="rect">
            <a:avLst/>
          </a:prstGeom>
          <a:noFill/>
          <a:ln>
            <a:noFill/>
          </a:ln>
        </p:spPr>
      </p:pic>
      <p:pic>
        <p:nvPicPr>
          <p:cNvPr id="387" name="Google Shape;387;p67"/>
          <p:cNvPicPr preferRelativeResize="0"/>
          <p:nvPr/>
        </p:nvPicPr>
        <p:blipFill rotWithShape="1">
          <a:blip r:embed="rId4">
            <a:alphaModFix/>
          </a:blip>
          <a:srcRect b="0" l="0" r="0" t="0"/>
          <a:stretch/>
        </p:blipFill>
        <p:spPr>
          <a:xfrm>
            <a:off x="1927629" y="1977686"/>
            <a:ext cx="5322939" cy="965735"/>
          </a:xfrm>
          <a:prstGeom prst="rect">
            <a:avLst/>
          </a:prstGeom>
          <a:noFill/>
          <a:ln>
            <a:noFill/>
          </a:ln>
        </p:spPr>
      </p:pic>
      <p:pic>
        <p:nvPicPr>
          <p:cNvPr id="388" name="Google Shape;388;p67"/>
          <p:cNvPicPr preferRelativeResize="0"/>
          <p:nvPr/>
        </p:nvPicPr>
        <p:blipFill rotWithShape="1">
          <a:blip r:embed="rId5">
            <a:alphaModFix/>
          </a:blip>
          <a:srcRect b="0" l="0" r="0" t="0"/>
          <a:stretch/>
        </p:blipFill>
        <p:spPr>
          <a:xfrm>
            <a:off x="1928474" y="2943422"/>
            <a:ext cx="5322094" cy="1000125"/>
          </a:xfrm>
          <a:prstGeom prst="rect">
            <a:avLst/>
          </a:prstGeom>
          <a:noFill/>
          <a:ln>
            <a:noFill/>
          </a:ln>
        </p:spPr>
      </p:pic>
      <p:pic>
        <p:nvPicPr>
          <p:cNvPr id="389" name="Google Shape;389;p67"/>
          <p:cNvPicPr preferRelativeResize="0"/>
          <p:nvPr/>
        </p:nvPicPr>
        <p:blipFill rotWithShape="1">
          <a:blip r:embed="rId5">
            <a:alphaModFix/>
          </a:blip>
          <a:srcRect b="0" l="0" r="0" t="0"/>
          <a:stretch/>
        </p:blipFill>
        <p:spPr>
          <a:xfrm flipH="1">
            <a:off x="1928474" y="3943547"/>
            <a:ext cx="5322094"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Reverse(array, 0, k-1);  // O(k)</a:t>
            </a:r>
            <a:endParaRPr/>
          </a:p>
          <a:p>
            <a:pPr indent="0" lvl="0" marL="0" rtl="0" algn="l">
              <a:spcBef>
                <a:spcPts val="500"/>
              </a:spcBef>
              <a:spcAft>
                <a:spcPts val="0"/>
              </a:spcAft>
              <a:buSzPts val="2400"/>
              <a:buNone/>
            </a:pPr>
            <a:r>
              <a:rPr lang="ru"/>
              <a:t>Reverse(array, k, n-1);  // O(n-k)</a:t>
            </a:r>
            <a:endParaRPr/>
          </a:p>
          <a:p>
            <a:pPr indent="0" lvl="0" marL="0" rtl="0" algn="l">
              <a:spcBef>
                <a:spcPts val="500"/>
              </a:spcBef>
              <a:spcAft>
                <a:spcPts val="0"/>
              </a:spcAft>
              <a:buSzPts val="2400"/>
              <a:buNone/>
            </a:pPr>
            <a:r>
              <a:rPr lang="ru"/>
              <a:t>Reverse(array, 0, n-1);  // O(n)</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SzPts val="2400"/>
              <a:buFont typeface="Noto Sans Symbols"/>
              <a:buChar char="✔"/>
            </a:pPr>
            <a:r>
              <a:rPr lang="ru"/>
              <a:t>Decomposition</a:t>
            </a:r>
            <a:endParaRPr/>
          </a:p>
          <a:p>
            <a:pPr indent="-254000" lvl="0" marL="254000" rtl="0" algn="l">
              <a:spcBef>
                <a:spcPts val="500"/>
              </a:spcBef>
              <a:spcAft>
                <a:spcPts val="0"/>
              </a:spcAft>
              <a:buSzPts val="2400"/>
              <a:buFont typeface="Noto Sans Symbols"/>
              <a:buChar char="✔"/>
            </a:pPr>
            <a:r>
              <a:rPr lang="ru"/>
              <a:t>Composability</a:t>
            </a:r>
            <a:endParaRPr/>
          </a:p>
          <a:p>
            <a:pPr indent="-254000" lvl="0" marL="254000" rtl="0" algn="l">
              <a:spcBef>
                <a:spcPts val="500"/>
              </a:spcBef>
              <a:spcAft>
                <a:spcPts val="0"/>
              </a:spcAft>
              <a:buSzPts val="2400"/>
              <a:buFont typeface="Noto Sans Symbols"/>
              <a:buChar char="✔"/>
            </a:pPr>
            <a:r>
              <a:rPr lang="ru"/>
              <a:t>Readability</a:t>
            </a:r>
            <a:endParaRPr/>
          </a:p>
        </p:txBody>
      </p:sp>
      <p:sp>
        <p:nvSpPr>
          <p:cNvPr id="396" name="Google Shape;396;p6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Не самоценно</a:t>
            </a:r>
            <a:endParaRPr/>
          </a:p>
        </p:txBody>
      </p:sp>
      <p:sp>
        <p:nvSpPr>
          <p:cNvPr id="403" name="Google Shape;403;p6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МАРКЕРЫ ПЛОХОЙ КОМПОНУЕМОСТИ</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ОБЩИЕ КОМПОНЕНТЫ</a:t>
            </a:r>
            <a:br>
              <a:rPr lang="ru"/>
            </a:br>
            <a:r>
              <a:rPr lang="ru"/>
              <a:t>НЕОБХОДИМЫ</a:t>
            </a:r>
            <a:br>
              <a:rPr lang="ru"/>
            </a:br>
            <a:r>
              <a:rPr lang="ru"/>
              <a:t>В КРУПНЫХ КОМПАНИЯХ</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3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256540" lvl="0" marL="254000" rtl="0" algn="l">
              <a:spcBef>
                <a:spcPts val="0"/>
              </a:spcBef>
              <a:spcAft>
                <a:spcPts val="0"/>
              </a:spcAft>
              <a:buClr>
                <a:schemeClr val="accent1"/>
              </a:buClr>
              <a:buSzPct val="100000"/>
              <a:buChar char="•"/>
            </a:pPr>
            <a:r>
              <a:rPr b="1" lang="ru"/>
              <a:t>Простота и понятность.</a:t>
            </a:r>
            <a:r>
              <a:rPr lang="ru"/>
              <a:t> Что в будущем инженер смог быстро разобраться и доработать компонент под изменившиеся требования.</a:t>
            </a:r>
            <a:endParaRPr/>
          </a:p>
          <a:p>
            <a:pPr indent="-256540" lvl="0" marL="254000" rtl="0" algn="l">
              <a:spcBef>
                <a:spcPts val="400"/>
              </a:spcBef>
              <a:spcAft>
                <a:spcPts val="0"/>
              </a:spcAft>
              <a:buClr>
                <a:schemeClr val="accent1"/>
              </a:buClr>
              <a:buSzPct val="100000"/>
              <a:buChar char="•"/>
            </a:pPr>
            <a:r>
              <a:rPr b="1" lang="ru"/>
              <a:t>Корректность.</a:t>
            </a:r>
            <a:r>
              <a:rPr lang="ru"/>
              <a:t> Чтобы в будущем инженер своими правками случайно не сломал работоспособность системы.</a:t>
            </a:r>
            <a:endParaRPr/>
          </a:p>
          <a:p>
            <a:pPr indent="-256540" lvl="0" marL="254000" rtl="0" algn="l">
              <a:spcBef>
                <a:spcPts val="400"/>
              </a:spcBef>
              <a:spcAft>
                <a:spcPts val="0"/>
              </a:spcAft>
              <a:buClr>
                <a:schemeClr val="accent1"/>
              </a:buClr>
              <a:buSzPct val="100000"/>
              <a:buChar char="•"/>
            </a:pPr>
            <a:r>
              <a:rPr b="1" lang="ru"/>
              <a:t>Расширяемость.</a:t>
            </a:r>
            <a:r>
              <a:rPr lang="ru"/>
              <a:t> Чтобы в будущем инженеру проще было вносить доработки под новые требования.</a:t>
            </a:r>
            <a:endParaRPr/>
          </a:p>
          <a:p>
            <a:pPr indent="-256540" lvl="0" marL="254000" rtl="0" algn="l">
              <a:spcBef>
                <a:spcPts val="400"/>
              </a:spcBef>
              <a:spcAft>
                <a:spcPts val="0"/>
              </a:spcAft>
              <a:buClr>
                <a:schemeClr val="accent1"/>
              </a:buClr>
              <a:buSzPct val="100000"/>
              <a:buChar char="•"/>
            </a:pPr>
            <a:r>
              <a:rPr b="1" lang="ru"/>
              <a:t>Универсальность.</a:t>
            </a:r>
            <a:r>
              <a:rPr lang="ru"/>
              <a:t> Чтобы в будущем инженеру было проще использовать этот код в контексте другой задачи или проекта.</a:t>
            </a:r>
            <a:endParaRPr/>
          </a:p>
          <a:p>
            <a:pPr indent="0" lvl="0" marL="0" rtl="0" algn="l">
              <a:spcBef>
                <a:spcPts val="400"/>
              </a:spcBef>
              <a:spcAft>
                <a:spcPts val="0"/>
              </a:spcAft>
              <a:buSzPct val="100000"/>
              <a:buNone/>
            </a:pPr>
            <a:r>
              <a:t/>
            </a:r>
            <a:endParaRPr/>
          </a:p>
        </p:txBody>
      </p:sp>
      <p:sp>
        <p:nvSpPr>
          <p:cNvPr id="150" name="Google Shape;150;p3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414" name="Google Shape;414;p7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СНИЛС 112-233-445</a:t>
            </a:r>
            <a:br>
              <a:rPr lang="ru" sz="2100">
                <a:latin typeface="Quattrocento Sans"/>
                <a:ea typeface="Quattrocento Sans"/>
                <a:cs typeface="Quattrocento Sans"/>
                <a:sym typeface="Quattrocento Sans"/>
              </a:rPr>
            </a:br>
            <a:r>
              <a:rPr lang="ru" sz="2100">
                <a:latin typeface="Quattrocento Sans"/>
                <a:ea typeface="Quattrocento Sans"/>
                <a:cs typeface="Quattrocento Sans"/>
                <a:sym typeface="Quattrocento Sans"/>
              </a:rPr>
              <a:t>Рассчитаем контрольное число:</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1 1 2 2 3 3 4 4 5</a:t>
            </a:r>
            <a:endParaRPr/>
          </a:p>
          <a:p>
            <a:pPr indent="0" lvl="0" marL="0" rtl="0" algn="l">
              <a:spcBef>
                <a:spcPts val="400"/>
              </a:spcBef>
              <a:spcAft>
                <a:spcPts val="0"/>
              </a:spcAft>
              <a:buSzPts val="2100"/>
              <a:buNone/>
            </a:pPr>
            <a:r>
              <a:rPr lang="ru" sz="2100">
                <a:latin typeface="Consolas"/>
                <a:ea typeface="Consolas"/>
                <a:cs typeface="Consolas"/>
                <a:sym typeface="Consolas"/>
              </a:rPr>
              <a:t>номер позиции 9 8 7 6 5 4 3 2 1</a:t>
            </a:r>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Сумма = </a:t>
            </a:r>
            <a:r>
              <a:rPr lang="ru" sz="2100">
                <a:latin typeface="Consolas"/>
                <a:ea typeface="Consolas"/>
                <a:cs typeface="Consolas"/>
                <a:sym typeface="Consolas"/>
              </a:rPr>
              <a:t>1×9 + 1×8 + 2×7 + 2×6 + 3×5 + 3×4 + 4×3 + 4×2 + 5×1 = 95</a:t>
            </a:r>
            <a:endParaRPr sz="2100">
              <a:latin typeface="Consolas"/>
              <a:ea typeface="Consolas"/>
              <a:cs typeface="Consolas"/>
              <a:sym typeface="Consolas"/>
            </a:endParaRPr>
          </a:p>
        </p:txBody>
      </p:sp>
      <p:sp>
        <p:nvSpPr>
          <p:cNvPr id="420" name="Google Shape;420;p7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Реализуйте алгоритм расчета контрольного числа для СНИЛС: </a:t>
            </a:r>
            <a:r>
              <a:rPr lang="ru">
                <a:solidFill>
                  <a:srgbClr val="C00000"/>
                </a:solidFill>
              </a:rPr>
              <a:t>ControlDigit/Snils</a:t>
            </a:r>
            <a:endParaRPr>
              <a:solidFill>
                <a:srgbClr val="C00000"/>
              </a:solidFill>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rPr lang="ru"/>
              <a:t>Помните про декомпозицию и компонуемость</a:t>
            </a:r>
            <a:endParaRPr/>
          </a:p>
          <a:p>
            <a:pPr indent="0" lvl="0" marL="0" rtl="0" algn="l">
              <a:spcBef>
                <a:spcPts val="500"/>
              </a:spcBef>
              <a:spcAft>
                <a:spcPts val="0"/>
              </a:spcAft>
              <a:buSzPts val="2400"/>
              <a:buNone/>
            </a:pPr>
            <a:r>
              <a:rPr lang="ru"/>
              <a:t>Постарайтесь максимально реиспользовать уже написанный код</a:t>
            </a:r>
            <a:endParaRPr/>
          </a:p>
          <a:p>
            <a:pPr indent="0" lvl="0" marL="0" rtl="0" algn="l">
              <a:spcBef>
                <a:spcPts val="500"/>
              </a:spcBef>
              <a:spcAft>
                <a:spcPts val="0"/>
              </a:spcAft>
              <a:buSzPts val="2400"/>
              <a:buNone/>
            </a:pPr>
            <a:r>
              <a:t/>
            </a:r>
            <a:endParaRPr/>
          </a:p>
        </p:txBody>
      </p:sp>
      <p:sp>
        <p:nvSpPr>
          <p:cNvPr id="426" name="Google Shape;426;p7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432" name="Google Shape;432;p7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Повторно-используемые примитивы:</a:t>
            </a:r>
            <a:endParaRPr/>
          </a:p>
          <a:p>
            <a:pPr indent="-254000" lvl="0" marL="254000" rtl="0" algn="l">
              <a:spcBef>
                <a:spcPts val="500"/>
              </a:spcBef>
              <a:spcAft>
                <a:spcPts val="0"/>
              </a:spcAft>
              <a:buClr>
                <a:schemeClr val="accent1"/>
              </a:buClr>
              <a:buSzPts val="2400"/>
              <a:buChar char="•"/>
            </a:pPr>
            <a:r>
              <a:rPr lang="ru"/>
              <a:t>Получить все цифры числа</a:t>
            </a:r>
            <a:endParaRPr/>
          </a:p>
          <a:p>
            <a:pPr indent="-222250" lvl="1" marL="558800" rtl="0" algn="l">
              <a:spcBef>
                <a:spcPts val="400"/>
              </a:spcBef>
              <a:spcAft>
                <a:spcPts val="0"/>
              </a:spcAft>
              <a:buSzPts val="2100"/>
              <a:buChar char="•"/>
            </a:pPr>
            <a:r>
              <a:rPr lang="ru"/>
              <a:t>Очевидно ли, в каком порядке возвращаются?</a:t>
            </a:r>
            <a:endParaRPr/>
          </a:p>
          <a:p>
            <a:pPr indent="-222250" lvl="1" marL="558800" rtl="0" algn="l">
              <a:spcBef>
                <a:spcPts val="400"/>
              </a:spcBef>
              <a:spcAft>
                <a:spcPts val="0"/>
              </a:spcAft>
              <a:buSzPts val="2100"/>
              <a:buChar char="•"/>
            </a:pPr>
            <a:r>
              <a:rPr lang="ru"/>
              <a:t>Куда положить метод, чтобы его нашли?</a:t>
            </a:r>
            <a:endParaRPr/>
          </a:p>
          <a:p>
            <a:pPr indent="-254000" lvl="0" marL="254000" rtl="0" algn="l">
              <a:spcBef>
                <a:spcPts val="500"/>
              </a:spcBef>
              <a:spcAft>
                <a:spcPts val="0"/>
              </a:spcAft>
              <a:buClr>
                <a:schemeClr val="accent1"/>
              </a:buClr>
              <a:buSzPts val="2400"/>
              <a:buChar char="•"/>
            </a:pPr>
            <a:r>
              <a:rPr lang="ru"/>
              <a:t>Посчитать взвешенную сумму</a:t>
            </a:r>
            <a:endParaRPr/>
          </a:p>
        </p:txBody>
      </p:sp>
      <p:sp>
        <p:nvSpPr>
          <p:cNvPr id="438" name="Google Shape;438;p7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READABILITY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7"/>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SAMPLES / PATHFINDER.CS</a:t>
            </a:r>
            <a:br>
              <a:rPr lang="ru"/>
            </a:br>
            <a:r>
              <a:rPr lang="ru"/>
              <a:t>SAMPLES / PATH_FINDER.PY</a:t>
            </a:r>
            <a:endParaRPr/>
          </a:p>
        </p:txBody>
      </p:sp>
      <p:pic>
        <p:nvPicPr>
          <p:cNvPr descr="C:\Users\sapogoff\Documents\sapogoff_work\SKB Kontur\01_presentation_templates\03_final\wmf_icons\документ.wmf" id="449" name="Google Shape;449;p77"/>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развалится ли</a:t>
            </a:r>
            <a:br>
              <a:rPr lang="ru" sz="3000"/>
            </a:br>
            <a:r>
              <a:rPr lang="ru" sz="3000"/>
              <a:t>в многопоточной среде?</a:t>
            </a:r>
            <a:endParaRPr/>
          </a:p>
        </p:txBody>
      </p:sp>
      <p:sp>
        <p:nvSpPr>
          <p:cNvPr id="456" name="Google Shape;456;p7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2700"/>
              <a:buFont typeface="Quattrocento Sans"/>
              <a:buNone/>
            </a:pPr>
            <a:r>
              <a:rPr lang="ru" sz="2700">
                <a:solidFill>
                  <a:schemeClr val="lt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SAMPLES / PATHFINDER.JS</a:t>
            </a:r>
            <a:endParaRPr/>
          </a:p>
        </p:txBody>
      </p:sp>
      <p:pic>
        <p:nvPicPr>
          <p:cNvPr descr="C:\Users\sapogoff\Documents\sapogoff_work\SKB Kontur\01_presentation_templates\03_final\wmf_icons\документ.wmf" id="463" name="Google Shape;463;p79"/>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0"/>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a:t>Что произойдет, если будет</a:t>
            </a:r>
            <a:endParaRPr/>
          </a:p>
          <a:p>
            <a:pPr indent="0" lvl="0" marL="0" rtl="0" algn="ctr">
              <a:spcBef>
                <a:spcPts val="700"/>
              </a:spcBef>
              <a:spcAft>
                <a:spcPts val="0"/>
              </a:spcAft>
              <a:buSzPts val="3000"/>
              <a:buNone/>
            </a:pPr>
            <a:r>
              <a:rPr lang="ru"/>
              <a:t> два экземпляра итераторов?</a:t>
            </a:r>
            <a:endParaRPr/>
          </a:p>
        </p:txBody>
      </p:sp>
      <p:sp>
        <p:nvSpPr>
          <p:cNvPr id="470" name="Google Shape;470;p8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2700"/>
              <a:buFont typeface="Quattrocento Sans"/>
              <a:buNone/>
            </a:pPr>
            <a:r>
              <a:rPr lang="ru" sz="2700">
                <a:solidFill>
                  <a:schemeClr val="lt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3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Аккуратное форматирование</a:t>
            </a:r>
            <a:endParaRPr/>
          </a:p>
          <a:p>
            <a:pPr indent="-254000" lvl="0" marL="254000" rtl="0" algn="l">
              <a:spcBef>
                <a:spcPts val="500"/>
              </a:spcBef>
              <a:spcAft>
                <a:spcPts val="0"/>
              </a:spcAft>
              <a:buClr>
                <a:schemeClr val="accent1"/>
              </a:buClr>
              <a:buSzPts val="2400"/>
              <a:buChar char="•"/>
            </a:pPr>
            <a:r>
              <a:rPr lang="ru"/>
              <a:t>Соответствие принятому (в команде или </a:t>
            </a:r>
            <a:br>
              <a:rPr lang="ru"/>
            </a:br>
            <a:r>
              <a:rPr lang="ru"/>
              <a:t>в комьюнити) стилю оформления кода</a:t>
            </a:r>
            <a:endParaRPr/>
          </a:p>
          <a:p>
            <a:pPr indent="-254000" lvl="0" marL="254000" rtl="0" algn="l">
              <a:spcBef>
                <a:spcPts val="500"/>
              </a:spcBef>
              <a:spcAft>
                <a:spcPts val="0"/>
              </a:spcAft>
              <a:buClr>
                <a:schemeClr val="accent1"/>
              </a:buClr>
              <a:buSzPts val="2400"/>
              <a:buChar char="•"/>
            </a:pPr>
            <a:r>
              <a:rPr lang="ru"/>
              <a:t>Понятные имена методов и переменных</a:t>
            </a:r>
            <a:endParaRPr/>
          </a:p>
          <a:p>
            <a:pPr indent="-101600" lvl="0" marL="254000" rtl="0" algn="l">
              <a:spcBef>
                <a:spcPts val="500"/>
              </a:spcBef>
              <a:spcAft>
                <a:spcPts val="0"/>
              </a:spcAft>
              <a:buClr>
                <a:schemeClr val="accent1"/>
              </a:buClr>
              <a:buSzPts val="2400"/>
              <a:buNone/>
            </a:pPr>
            <a:r>
              <a:t/>
            </a:r>
            <a:endParaRPr/>
          </a:p>
        </p:txBody>
      </p:sp>
      <p:sp>
        <p:nvSpPr>
          <p:cNvPr id="157" name="Google Shape;157;p3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	</a:t>
            </a:r>
            <a:r>
              <a:rPr b="1" lang="ru">
                <a:solidFill>
                  <a:schemeClr val="accent1"/>
                </a:solidFill>
                <a:latin typeface="Consolas"/>
                <a:ea typeface="Consolas"/>
                <a:cs typeface="Consolas"/>
                <a:sym typeface="Consolas"/>
              </a:rPr>
              <a:t>InputData();</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Solve();</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OutputData();</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r>
              <a:rPr b="1" lang="ru">
                <a:solidFill>
                  <a:schemeClr val="accent2"/>
                </a:solidFill>
                <a:latin typeface="Consolas"/>
                <a:ea typeface="Consolas"/>
                <a:cs typeface="Consolas"/>
                <a:sym typeface="Consolas"/>
              </a:rPr>
              <a:t>var data = InputData(“input.txt”);</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var result = Solve(data);</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476" name="Google Shape;476;p8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2"/>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прячьте поток данных от читателя!</a:t>
            </a:r>
            <a:endParaRPr/>
          </a:p>
        </p:txBody>
      </p:sp>
      <p:sp>
        <p:nvSpPr>
          <p:cNvPr id="482" name="Google Shape;482;p8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descr="http://vseigritut.ru/games/tetris/tetris1.jpg" id="488" name="Google Shape;488;p83"/>
          <p:cNvPicPr preferRelativeResize="0"/>
          <p:nvPr/>
        </p:nvPicPr>
        <p:blipFill rotWithShape="1">
          <a:blip r:embed="rId3">
            <a:alphaModFix/>
          </a:blip>
          <a:srcRect b="0" l="0" r="0" t="0"/>
          <a:stretch/>
        </p:blipFill>
        <p:spPr>
          <a:xfrm>
            <a:off x="3085237" y="1788832"/>
            <a:ext cx="2973525" cy="2942712"/>
          </a:xfrm>
          <a:prstGeom prst="rect">
            <a:avLst/>
          </a:prstGeom>
          <a:noFill/>
          <a:ln>
            <a:noFill/>
          </a:ln>
        </p:spPr>
      </p:pic>
      <p:sp>
        <p:nvSpPr>
          <p:cNvPr id="489" name="Google Shape;489;p83"/>
          <p:cNvSpPr/>
          <p:nvPr/>
        </p:nvSpPr>
        <p:spPr>
          <a:xfrm>
            <a:off x="1871663" y="411956"/>
            <a:ext cx="5400675"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800">
                <a:solidFill>
                  <a:schemeClr val="lt1"/>
                </a:solidFill>
                <a:latin typeface="Consolas"/>
                <a:ea typeface="Consolas"/>
                <a:cs typeface="Consolas"/>
                <a:sym typeface="Consolas"/>
              </a:rPr>
              <a:t>public void ClearFullLines() </a:t>
            </a:r>
            <a:br>
              <a:rPr lang="ru" sz="1800">
                <a:solidFill>
                  <a:schemeClr val="lt1"/>
                </a:solidFill>
                <a:latin typeface="Consolas"/>
                <a:ea typeface="Consolas"/>
                <a:cs typeface="Consolas"/>
                <a:sym typeface="Consolas"/>
              </a:rPr>
            </a:br>
            <a:r>
              <a:rPr lang="ru" sz="1800">
                <a:solidFill>
                  <a:schemeClr val="lt1"/>
                </a:solidFill>
                <a:latin typeface="Consolas"/>
                <a:ea typeface="Consolas"/>
                <a:cs typeface="Consolas"/>
                <a:sym typeface="Consolas"/>
              </a:rPr>
              <a:t>// Удалить все заполненные строки</a:t>
            </a:r>
            <a:endParaRPr sz="1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4"/>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496" name="Google Shape;496;p84"/>
          <p:cNvSpPr/>
          <p:nvPr/>
        </p:nvSpPr>
        <p:spPr>
          <a:xfrm>
            <a:off x="967412" y="420196"/>
            <a:ext cx="6304925" cy="36240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700">
                <a:solidFill>
                  <a:schemeClr val="lt1"/>
                </a:solidFill>
                <a:latin typeface="Consolas"/>
                <a:ea typeface="Consolas"/>
                <a:cs typeface="Consolas"/>
                <a:sym typeface="Consolas"/>
              </a:rPr>
              <a:t>public void ClearFullLines()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y = 0; y &lt; height; 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var full = Enumerable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.Range(0, width).All(x =&gt; filled[y][x]);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if (!full) continue;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yy = y; yy &lt; height-1; yy++)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x = 0; x &lt; width; 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filled[yy][x] = filled[yy+1][x];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x = 0; x &lt; width; 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filled[height-1][x] = false;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a:t>
            </a:r>
            <a:endParaRPr sz="1100"/>
          </a:p>
        </p:txBody>
      </p:sp>
      <p:pic>
        <p:nvPicPr>
          <p:cNvPr id="497" name="Google Shape;497;p84"/>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p:nvPr/>
        </p:nvSpPr>
        <p:spPr>
          <a:xfrm>
            <a:off x="971550" y="411956"/>
            <a:ext cx="7200900" cy="346248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clearFullLines()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y = 0; y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a:t>
            </a:r>
            <a:r>
              <a:rPr lang="ru" sz="1500">
                <a:solidFill>
                  <a:schemeClr val="lt1"/>
                </a:solidFill>
                <a:latin typeface="Courier New"/>
                <a:ea typeface="Courier New"/>
                <a:cs typeface="Courier New"/>
                <a:sym typeface="Courier New"/>
              </a:rPr>
              <a:t>; y++)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full = [...Array(</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).keys()]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.every(x =&gt;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.filled[y][x])</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if </a:t>
            </a:r>
            <a:r>
              <a:rPr lang="ru" sz="1500">
                <a:solidFill>
                  <a:schemeClr val="lt1"/>
                </a:solidFill>
                <a:latin typeface="Courier New"/>
                <a:ea typeface="Courier New"/>
                <a:cs typeface="Courier New"/>
                <a:sym typeface="Courier New"/>
              </a:rPr>
              <a:t>(!full) </a:t>
            </a:r>
            <a:r>
              <a:rPr b="1" lang="ru" sz="1500">
                <a:solidFill>
                  <a:schemeClr val="lt1"/>
                </a:solidFill>
                <a:latin typeface="Courier New"/>
                <a:ea typeface="Courier New"/>
                <a:cs typeface="Courier New"/>
                <a:sym typeface="Courier New"/>
              </a:rPr>
              <a:t>continue</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yy = y; yy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- 1; yy++)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x = 0; x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x++)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.filled[yy][x]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.filled[yy + 1][x];</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x = 0; x &lt; </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x++)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- 1][x] = </a:t>
            </a:r>
            <a:r>
              <a:rPr b="1" lang="ru" sz="1500">
                <a:solidFill>
                  <a:schemeClr val="lt1"/>
                </a:solidFill>
                <a:latin typeface="Courier New"/>
                <a:ea typeface="Courier New"/>
                <a:cs typeface="Courier New"/>
                <a:sym typeface="Courier New"/>
              </a:rPr>
              <a:t>false</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endParaRPr sz="3300">
              <a:solidFill>
                <a:schemeClr val="lt1"/>
              </a:solidFill>
              <a:latin typeface="Arial"/>
              <a:ea typeface="Arial"/>
              <a:cs typeface="Arial"/>
              <a:sym typeface="Arial"/>
            </a:endParaRPr>
          </a:p>
        </p:txBody>
      </p:sp>
      <p:sp>
        <p:nvSpPr>
          <p:cNvPr id="504" name="Google Shape;504;p85"/>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505" name="Google Shape;505;p85"/>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pic>
        <p:nvPicPr>
          <p:cNvPr id="506" name="Google Shape;506;p85"/>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13" name="Google Shape;513;p86"/>
          <p:cNvSpPr/>
          <p:nvPr/>
        </p:nvSpPr>
        <p:spPr>
          <a:xfrm>
            <a:off x="830347" y="411956"/>
            <a:ext cx="6372745" cy="286232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700">
                <a:solidFill>
                  <a:schemeClr val="lt1"/>
                </a:solidFill>
                <a:latin typeface="Consolas"/>
                <a:ea typeface="Consolas"/>
                <a:cs typeface="Consolas"/>
                <a:sym typeface="Consolas"/>
              </a:rPr>
              <a:t>def clear_full_lines(self):</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y in range(self.height):</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full = all(self.filled[y])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if not full: continue</a:t>
            </a:r>
            <a:endParaRPr sz="1700">
              <a:solidFill>
                <a:schemeClr val="lt1"/>
              </a:solidFill>
              <a:latin typeface="Consolas"/>
              <a:ea typeface="Consolas"/>
              <a:cs typeface="Consolas"/>
              <a:sym typeface="Consolas"/>
            </a:endParaRPr>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yy in range(y, self.height-1):</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x in range(self.width):</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self.filled[yy][x] = self.filled[yy+1][x]</a:t>
            </a:r>
            <a:endParaRPr sz="1100"/>
          </a:p>
          <a:p>
            <a:pPr indent="0" lvl="0" marL="0" marR="0" rtl="0" algn="l">
              <a:spcBef>
                <a:spcPts val="0"/>
              </a:spcBef>
              <a:spcAft>
                <a:spcPts val="0"/>
              </a:spcAft>
              <a:buNone/>
            </a:pPr>
            <a:r>
              <a:t/>
            </a:r>
            <a:endParaRPr sz="1700">
              <a:solidFill>
                <a:schemeClr val="lt1"/>
              </a:solidFill>
              <a:latin typeface="Consolas"/>
              <a:ea typeface="Consolas"/>
              <a:cs typeface="Consolas"/>
              <a:sym typeface="Consolas"/>
            </a:endParaRPr>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x in range(self.width):</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self.is_filled[self.height-1][x] = False</a:t>
            </a:r>
            <a:endParaRPr sz="1100"/>
          </a:p>
        </p:txBody>
      </p:sp>
      <p:pic>
        <p:nvPicPr>
          <p:cNvPr id="514" name="Google Shape;514;p86"/>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515" name="Google Shape;515;p86"/>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16" name="Google Shape;516;p86"/>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p:nvPr/>
        </p:nvSpPr>
        <p:spPr>
          <a:xfrm>
            <a:off x="971550" y="411956"/>
            <a:ext cx="7200900" cy="3531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public void clearFullLines()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y = 0; y &lt; height; y++)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var count = 0;</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var fullY = 0;</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(isFilled[x][y])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count++;</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(count == width) fullY = y;</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(count == width)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yy = fullY; yy &lt; height; yy++)</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isFilled[x][yy] = isFilled[x][yy + 1];</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isFilled[x][height] = false;</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a:t>
            </a:r>
            <a:endParaRPr sz="1500">
              <a:solidFill>
                <a:srgbClr val="FEFEFE"/>
              </a:solidFill>
              <a:latin typeface="Consolas"/>
              <a:ea typeface="Consolas"/>
              <a:cs typeface="Consolas"/>
              <a:sym typeface="Consolas"/>
            </a:endParaRPr>
          </a:p>
          <a:p>
            <a:pPr indent="0" lvl="0" marL="0" marR="0" rtl="0" algn="l">
              <a:spcBef>
                <a:spcPts val="0"/>
              </a:spcBef>
              <a:spcAft>
                <a:spcPts val="0"/>
              </a:spcAft>
              <a:buNone/>
            </a:pPr>
            <a:r>
              <a:t/>
            </a:r>
            <a:endParaRPr sz="15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pic>
        <p:nvPicPr>
          <p:cNvPr id="523" name="Google Shape;523;p87"/>
          <p:cNvPicPr preferRelativeResize="0"/>
          <p:nvPr/>
        </p:nvPicPr>
        <p:blipFill>
          <a:blip r:embed="rId3">
            <a:alphaModFix/>
          </a:blip>
          <a:stretch>
            <a:fillRect/>
          </a:stretch>
        </p:blipFill>
        <p:spPr>
          <a:xfrm>
            <a:off x="7497950" y="411950"/>
            <a:ext cx="674500" cy="674500"/>
          </a:xfrm>
          <a:prstGeom prst="rect">
            <a:avLst/>
          </a:prstGeom>
          <a:noFill/>
          <a:ln>
            <a:noFill/>
          </a:ln>
        </p:spPr>
      </p:pic>
      <p:pic>
        <p:nvPicPr>
          <p:cNvPr id="524" name="Google Shape;524;p87"/>
          <p:cNvPicPr preferRelativeResize="0"/>
          <p:nvPr/>
        </p:nvPicPr>
        <p:blipFill rotWithShape="1">
          <a:blip r:embed="rId4">
            <a:alphaModFix/>
          </a:blip>
          <a:srcRect b="0" l="0" r="0" t="0"/>
          <a:stretch/>
        </p:blipFill>
        <p:spPr>
          <a:xfrm>
            <a:off x="6873178" y="3508526"/>
            <a:ext cx="1548222" cy="151880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Пишите код так, как будете его объяснять коллеге!</a:t>
            </a:r>
            <a:endParaRPr/>
          </a:p>
        </p:txBody>
      </p:sp>
      <p:sp>
        <p:nvSpPr>
          <p:cNvPr id="530" name="Google Shape;530;p8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Я ТАК НЕ ОБЪЯСНЯЮ</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p:nvPr/>
        </p:nvSpPr>
        <p:spPr>
          <a:xfrm>
            <a:off x="971550" y="411956"/>
            <a:ext cx="7200900"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100">
              <a:solidFill>
                <a:srgbClr val="000000"/>
              </a:solidFill>
              <a:highlight>
                <a:srgbClr val="FFFFFF"/>
              </a:highlight>
              <a:latin typeface="Consolas"/>
              <a:ea typeface="Consolas"/>
              <a:cs typeface="Consolas"/>
              <a:sym typeface="Consolas"/>
            </a:endParaRPr>
          </a:p>
        </p:txBody>
      </p:sp>
      <p:sp>
        <p:nvSpPr>
          <p:cNvPr id="537" name="Google Shape;537;p89"/>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38" name="Google Shape;538;p89"/>
          <p:cNvSpPr/>
          <p:nvPr/>
        </p:nvSpPr>
        <p:spPr>
          <a:xfrm>
            <a:off x="971549" y="414458"/>
            <a:ext cx="7210144"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chemeClr val="lt1"/>
                </a:solidFill>
                <a:latin typeface="Consolas"/>
                <a:ea typeface="Consolas"/>
                <a:cs typeface="Consolas"/>
                <a:sym typeface="Consolas"/>
              </a:rPr>
              <a:t>public void ClearFullLines()</a:t>
            </a:r>
            <a:br>
              <a:rPr lang="ru" sz="2100">
                <a:solidFill>
                  <a:schemeClr val="lt1"/>
                </a:solidFill>
                <a:latin typeface="Consolas"/>
                <a:ea typeface="Consolas"/>
                <a:cs typeface="Consolas"/>
                <a:sym typeface="Consolas"/>
              </a:rPr>
            </a:br>
            <a:r>
              <a:rPr lang="ru" sz="21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var y = 0; //bottom</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while (y &lt; height)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if (LineIsFull(y))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ShiftDownAllLinesHigherThan(y);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AddEmptyLineOnTop();</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else</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a:t>
            </a:r>
            <a:endParaRPr sz="1100"/>
          </a:p>
        </p:txBody>
      </p:sp>
      <p:pic>
        <p:nvPicPr>
          <p:cNvPr id="539" name="Google Shape;539;p89"/>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p:nvPr/>
        </p:nvSpPr>
        <p:spPr>
          <a:xfrm>
            <a:off x="971550" y="411952"/>
            <a:ext cx="7200900" cy="33239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1" lang="ru" sz="1800">
                <a:solidFill>
                  <a:schemeClr val="lt1"/>
                </a:solidFill>
                <a:latin typeface="Courier New"/>
                <a:ea typeface="Courier New"/>
                <a:cs typeface="Courier New"/>
                <a:sym typeface="Courier New"/>
              </a:rPr>
              <a:t>clearFullLines</a:t>
            </a: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let </a:t>
            </a:r>
            <a:r>
              <a:rPr lang="ru" sz="1800">
                <a:solidFill>
                  <a:schemeClr val="lt1"/>
                </a:solidFill>
                <a:latin typeface="Courier New"/>
                <a:ea typeface="Courier New"/>
                <a:cs typeface="Courier New"/>
                <a:sym typeface="Courier New"/>
              </a:rPr>
              <a:t>y = 0; </a:t>
            </a:r>
            <a:r>
              <a:rPr i="1" lang="ru" sz="1800">
                <a:solidFill>
                  <a:schemeClr val="lt1"/>
                </a:solidFill>
                <a:latin typeface="Courier New"/>
                <a:ea typeface="Courier New"/>
                <a:cs typeface="Courier New"/>
                <a:sym typeface="Courier New"/>
              </a:rPr>
              <a:t>//bottom</a:t>
            </a:r>
            <a:br>
              <a:rPr i="1" lang="ru" sz="1800">
                <a:solidFill>
                  <a:schemeClr val="lt1"/>
                </a:solidFill>
                <a:latin typeface="Courier New"/>
                <a:ea typeface="Courier New"/>
                <a:cs typeface="Courier New"/>
                <a:sym typeface="Courier New"/>
              </a:rPr>
            </a:br>
            <a:r>
              <a:rPr i="1"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while </a:t>
            </a:r>
            <a:r>
              <a:rPr lang="ru" sz="1800">
                <a:solidFill>
                  <a:schemeClr val="lt1"/>
                </a:solidFill>
                <a:latin typeface="Courier New"/>
                <a:ea typeface="Courier New"/>
                <a:cs typeface="Courier New"/>
                <a:sym typeface="Courier New"/>
              </a:rPr>
              <a:t>(y &lt;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a:t>
            </a:r>
            <a:r>
              <a:rPr b="1" lang="ru" sz="1800">
                <a:solidFill>
                  <a:schemeClr val="lt1"/>
                </a:solidFill>
                <a:latin typeface="Courier New"/>
                <a:ea typeface="Courier New"/>
                <a:cs typeface="Courier New"/>
                <a:sym typeface="Courier New"/>
              </a:rPr>
              <a:t>height</a:t>
            </a: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if </a:t>
            </a:r>
            <a:r>
              <a:rPr lang="ru" sz="1800">
                <a:solidFill>
                  <a:schemeClr val="lt1"/>
                </a:solidFill>
                <a:latin typeface="Courier New"/>
                <a:ea typeface="Courier New"/>
                <a:cs typeface="Courier New"/>
                <a:sym typeface="Courier New"/>
              </a:rPr>
              <a:t>(</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.lineIsFull(y))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.shiftDownAllLinesHigherThan(y);</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.addEmptyLineOnTop();</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 </a:t>
            </a:r>
            <a:r>
              <a:rPr b="1" lang="ru" sz="1800">
                <a:solidFill>
                  <a:schemeClr val="lt1"/>
                </a:solidFill>
                <a:latin typeface="Courier New"/>
                <a:ea typeface="Courier New"/>
                <a:cs typeface="Courier New"/>
                <a:sym typeface="Courier New"/>
              </a:rPr>
              <a:t>else </a:t>
            </a:r>
            <a:r>
              <a:rPr lang="ru" sz="1800">
                <a:solidFill>
                  <a:schemeClr val="lt1"/>
                </a:solidFill>
                <a:latin typeface="Courier New"/>
                <a:ea typeface="Courier New"/>
                <a:cs typeface="Courier New"/>
                <a:sym typeface="Courier New"/>
              </a:rPr>
              <a:t>{</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y++;</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a:t>
            </a:r>
            <a:br>
              <a:rPr lang="ru" sz="1800">
                <a:solidFill>
                  <a:schemeClr val="lt1"/>
                </a:solidFill>
                <a:latin typeface="Courier New"/>
                <a:ea typeface="Courier New"/>
                <a:cs typeface="Courier New"/>
                <a:sym typeface="Courier New"/>
              </a:rPr>
            </a:br>
            <a:endParaRPr sz="1800">
              <a:solidFill>
                <a:schemeClr val="lt1"/>
              </a:solidFill>
              <a:latin typeface="Arial"/>
              <a:ea typeface="Arial"/>
              <a:cs typeface="Arial"/>
              <a:sym typeface="Arial"/>
            </a:endParaRPr>
          </a:p>
        </p:txBody>
      </p:sp>
      <p:pic>
        <p:nvPicPr>
          <p:cNvPr id="546" name="Google Shape;546;p90"/>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547" name="Google Shape;547;p90"/>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У каждого модуля должна быть лишь одна реалистичная причина для изменения</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Clr>
                <a:schemeClr val="accent1"/>
              </a:buClr>
              <a:buSzPts val="2400"/>
              <a:buChar char="•"/>
            </a:pPr>
            <a:r>
              <a:rPr lang="ru"/>
              <a:t>Что может быть модулем?</a:t>
            </a:r>
            <a:endParaRPr/>
          </a:p>
          <a:p>
            <a:pPr indent="-254000" lvl="0" marL="254000" rtl="0" algn="l">
              <a:spcBef>
                <a:spcPts val="500"/>
              </a:spcBef>
              <a:spcAft>
                <a:spcPts val="0"/>
              </a:spcAft>
              <a:buClr>
                <a:schemeClr val="accent1"/>
              </a:buClr>
              <a:buSzPts val="2400"/>
              <a:buChar char="•"/>
            </a:pPr>
            <a:r>
              <a:rPr lang="ru"/>
              <a:t>Влияет ли на конфликты при merge в VCS?</a:t>
            </a:r>
            <a:endParaRPr/>
          </a:p>
          <a:p>
            <a:pPr indent="-254000" lvl="0" marL="254000" rtl="0" algn="l">
              <a:spcBef>
                <a:spcPts val="500"/>
              </a:spcBef>
              <a:spcAft>
                <a:spcPts val="0"/>
              </a:spcAft>
              <a:buClr>
                <a:schemeClr val="accent1"/>
              </a:buClr>
              <a:buSzPts val="2400"/>
              <a:buChar char="•"/>
            </a:pPr>
            <a:r>
              <a:rPr lang="ru"/>
              <a:t>Достаточно ли SRP, чтобы получился хороший модуль?</a:t>
            </a:r>
            <a:endParaRPr/>
          </a:p>
          <a:p>
            <a:pPr indent="0" lvl="0" marL="0" rtl="0" algn="l">
              <a:spcBef>
                <a:spcPts val="500"/>
              </a:spcBef>
              <a:spcAft>
                <a:spcPts val="0"/>
              </a:spcAft>
              <a:buSzPts val="2400"/>
              <a:buNone/>
            </a:pPr>
            <a:r>
              <a:t/>
            </a:r>
            <a:endParaRPr/>
          </a:p>
        </p:txBody>
      </p:sp>
      <p:sp>
        <p:nvSpPr>
          <p:cNvPr id="163" name="Google Shape;163;p3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1"/>
          <p:cNvSpPr/>
          <p:nvPr/>
        </p:nvSpPr>
        <p:spPr>
          <a:xfrm>
            <a:off x="971550" y="411956"/>
            <a:ext cx="7200900"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100">
              <a:solidFill>
                <a:srgbClr val="000000"/>
              </a:solidFill>
              <a:highlight>
                <a:srgbClr val="FFFFFF"/>
              </a:highlight>
              <a:latin typeface="Consolas"/>
              <a:ea typeface="Consolas"/>
              <a:cs typeface="Consolas"/>
              <a:sym typeface="Consolas"/>
            </a:endParaRPr>
          </a:p>
        </p:txBody>
      </p:sp>
      <p:sp>
        <p:nvSpPr>
          <p:cNvPr id="554" name="Google Shape;554;p91"/>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55" name="Google Shape;555;p91"/>
          <p:cNvSpPr/>
          <p:nvPr/>
        </p:nvSpPr>
        <p:spPr>
          <a:xfrm>
            <a:off x="791579" y="414458"/>
            <a:ext cx="7390114" cy="265457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chemeClr val="lt1"/>
                </a:solidFill>
                <a:latin typeface="Consolas"/>
                <a:ea typeface="Consolas"/>
                <a:cs typeface="Consolas"/>
                <a:sym typeface="Consolas"/>
              </a:rPr>
              <a:t>def clear_full_lines(self):</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 = 0 </a:t>
            </a:r>
            <a:r>
              <a:rPr lang="ru" sz="2100">
                <a:solidFill>
                  <a:srgbClr val="7F7F7F"/>
                </a:solidFill>
                <a:latin typeface="Consolas"/>
                <a:ea typeface="Consolas"/>
                <a:cs typeface="Consolas"/>
                <a:sym typeface="Consolas"/>
              </a:rPr>
              <a:t># bottom</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while y &lt; self.height:</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if self.line_is_full(y):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self.shift_down_all_lines_higher_than(y)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self.add_empty_line_on_top()</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else:</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 += 1</a:t>
            </a:r>
            <a:endParaRPr sz="1100"/>
          </a:p>
        </p:txBody>
      </p:sp>
      <p:pic>
        <p:nvPicPr>
          <p:cNvPr id="556" name="Google Shape;556;p91"/>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557" name="Google Shape;557;p91"/>
          <p:cNvSpPr/>
          <p:nvPr/>
        </p:nvSpPr>
        <p:spPr>
          <a:xfrm>
            <a:off x="7376315"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58" name="Google Shape;558;p91"/>
          <p:cNvPicPr preferRelativeResize="0"/>
          <p:nvPr/>
        </p:nvPicPr>
        <p:blipFill rotWithShape="1">
          <a:blip r:embed="rId4">
            <a:alphaModFix/>
          </a:blip>
          <a:srcRect b="0" l="0" r="0" t="0"/>
          <a:stretch/>
        </p:blipFill>
        <p:spPr>
          <a:xfrm>
            <a:off x="7535673" y="438043"/>
            <a:ext cx="491283" cy="49128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2"/>
          <p:cNvSpPr/>
          <p:nvPr/>
        </p:nvSpPr>
        <p:spPr>
          <a:xfrm>
            <a:off x="996450" y="411956"/>
            <a:ext cx="7200900" cy="3947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public void clearFullLinesRefactored(Integer score)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lineIndex = 1; lineIndex &lt; height + 1; lineIndex++)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(lineIsFull(lineIndex))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score++;</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shiftLinesDown(lineIndex);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lineIndex--;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addEmptyLineOnTop();</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a:t>
            </a:r>
            <a:endParaRPr sz="1500">
              <a:solidFill>
                <a:srgbClr val="FEFEFE"/>
              </a:solidFill>
              <a:latin typeface="Consolas"/>
              <a:ea typeface="Consolas"/>
              <a:cs typeface="Consolas"/>
              <a:sym typeface="Consolas"/>
            </a:endParaRPr>
          </a:p>
          <a:p>
            <a:pPr indent="0" lvl="0" marL="0" marR="0" rtl="0" algn="l">
              <a:spcBef>
                <a:spcPts val="0"/>
              </a:spcBef>
              <a:spcAft>
                <a:spcPts val="0"/>
              </a:spcAft>
              <a:buNone/>
            </a:pPr>
            <a:r>
              <a:t/>
            </a:r>
            <a:endParaRPr sz="2100">
              <a:solidFill>
                <a:srgbClr val="0000FF"/>
              </a:solidFill>
              <a:highlight>
                <a:srgbClr val="FFFFFF"/>
              </a:highlight>
              <a:latin typeface="Consolas"/>
              <a:ea typeface="Consolas"/>
              <a:cs typeface="Consolas"/>
              <a:sym typeface="Consolas"/>
            </a:endParaRPr>
          </a:p>
        </p:txBody>
      </p:sp>
      <p:pic>
        <p:nvPicPr>
          <p:cNvPr id="565" name="Google Shape;565;p92"/>
          <p:cNvPicPr preferRelativeResize="0"/>
          <p:nvPr/>
        </p:nvPicPr>
        <p:blipFill>
          <a:blip r:embed="rId3">
            <a:alphaModFix/>
          </a:blip>
          <a:stretch>
            <a:fillRect/>
          </a:stretch>
        </p:blipFill>
        <p:spPr>
          <a:xfrm>
            <a:off x="8145250" y="337250"/>
            <a:ext cx="674500" cy="674500"/>
          </a:xfrm>
          <a:prstGeom prst="rect">
            <a:avLst/>
          </a:prstGeom>
          <a:noFill/>
          <a:ln>
            <a:noFill/>
          </a:ln>
        </p:spPr>
      </p:pic>
      <p:pic>
        <p:nvPicPr>
          <p:cNvPr id="566" name="Google Shape;566;p92"/>
          <p:cNvPicPr preferRelativeResize="0"/>
          <p:nvPr/>
        </p:nvPicPr>
        <p:blipFill rotWithShape="1">
          <a:blip r:embed="rId4">
            <a:alphaModFix/>
          </a:blip>
          <a:srcRect b="0" l="0" r="0" t="0"/>
          <a:stretch/>
        </p:blipFill>
        <p:spPr>
          <a:xfrm>
            <a:off x="6053676" y="3416765"/>
            <a:ext cx="2271175" cy="146717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latin typeface="Consolas"/>
                <a:ea typeface="Consolas"/>
                <a:cs typeface="Consolas"/>
                <a:sym typeface="Consolas"/>
              </a:rPr>
              <a:t>public Field ClearFullLines()</a:t>
            </a:r>
            <a:br>
              <a:rPr lang="ru" sz="1800">
                <a:latin typeface="Consolas"/>
                <a:ea typeface="Consolas"/>
                <a:cs typeface="Consolas"/>
                <a:sym typeface="Consolas"/>
              </a:rPr>
            </a:br>
            <a:r>
              <a:rPr lang="ru" sz="1800">
                <a:latin typeface="Consolas"/>
                <a:ea typeface="Consolas"/>
                <a:cs typeface="Consolas"/>
                <a:sym typeface="Consolas"/>
              </a:rPr>
              <a:t>{</a:t>
            </a:r>
            <a:br>
              <a:rPr lang="ru" sz="1800">
                <a:latin typeface="Consolas"/>
                <a:ea typeface="Consolas"/>
                <a:cs typeface="Consolas"/>
                <a:sym typeface="Consolas"/>
              </a:rPr>
            </a:br>
            <a:r>
              <a:rPr lang="ru" sz="1800">
                <a:latin typeface="Consolas"/>
                <a:ea typeface="Consolas"/>
                <a:cs typeface="Consolas"/>
                <a:sym typeface="Consolas"/>
              </a:rPr>
              <a:t>    var notFullLines = GetAllNotFullLines();</a:t>
            </a:r>
            <a:br>
              <a:rPr lang="ru" sz="1800">
                <a:latin typeface="Consolas"/>
                <a:ea typeface="Consolas"/>
                <a:cs typeface="Consolas"/>
                <a:sym typeface="Consolas"/>
              </a:rPr>
            </a:br>
            <a:r>
              <a:rPr lang="ru" sz="1800">
                <a:latin typeface="Consolas"/>
                <a:ea typeface="Consolas"/>
                <a:cs typeface="Consolas"/>
                <a:sym typeface="Consolas"/>
              </a:rPr>
              <a:t>    var clearedLinesCount = Height –</a:t>
            </a:r>
            <a:br>
              <a:rPr lang="ru" sz="1800">
                <a:latin typeface="Consolas"/>
                <a:ea typeface="Consolas"/>
                <a:cs typeface="Consolas"/>
                <a:sym typeface="Consolas"/>
              </a:rPr>
            </a:br>
            <a:r>
              <a:rPr lang="ru" sz="1800">
                <a:latin typeface="Consolas"/>
                <a:ea typeface="Consolas"/>
                <a:cs typeface="Consolas"/>
                <a:sym typeface="Consolas"/>
              </a:rPr>
              <a:t>        notFullLines.Count;</a:t>
            </a:r>
            <a:br>
              <a:rPr lang="ru" sz="1800">
                <a:latin typeface="Consolas"/>
                <a:ea typeface="Consolas"/>
                <a:cs typeface="Consolas"/>
                <a:sym typeface="Consolas"/>
              </a:rPr>
            </a:br>
            <a:r>
              <a:rPr lang="ru" sz="1800">
                <a:latin typeface="Consolas"/>
                <a:ea typeface="Consolas"/>
                <a:cs typeface="Consolas"/>
                <a:sym typeface="Consolas"/>
              </a:rPr>
              <a:t>    var newLinesArray = CreateNewLinesArray(</a:t>
            </a:r>
            <a:br>
              <a:rPr lang="ru" sz="1800">
                <a:latin typeface="Consolas"/>
                <a:ea typeface="Consolas"/>
                <a:cs typeface="Consolas"/>
                <a:sym typeface="Consolas"/>
              </a:rPr>
            </a:br>
            <a:r>
              <a:rPr lang="ru" sz="1800">
                <a:latin typeface="Consolas"/>
                <a:ea typeface="Consolas"/>
                <a:cs typeface="Consolas"/>
                <a:sym typeface="Consolas"/>
              </a:rPr>
              <a:t>        clearedLinesCount, notFullLines);</a:t>
            </a:r>
            <a:br>
              <a:rPr lang="ru" sz="1800">
                <a:latin typeface="Consolas"/>
                <a:ea typeface="Consolas"/>
                <a:cs typeface="Consolas"/>
                <a:sym typeface="Consolas"/>
              </a:rPr>
            </a:br>
            <a:r>
              <a:rPr lang="ru" sz="1800">
                <a:latin typeface="Consolas"/>
                <a:ea typeface="Consolas"/>
                <a:cs typeface="Consolas"/>
                <a:sym typeface="Consolas"/>
              </a:rPr>
              <a:t>    return new Field(Width, Height,</a:t>
            </a:r>
            <a:br>
              <a:rPr lang="ru" sz="1800">
                <a:latin typeface="Consolas"/>
                <a:ea typeface="Consolas"/>
                <a:cs typeface="Consolas"/>
                <a:sym typeface="Consolas"/>
              </a:rPr>
            </a:br>
            <a:r>
              <a:rPr lang="ru" sz="1800">
                <a:latin typeface="Consolas"/>
                <a:ea typeface="Consolas"/>
                <a:cs typeface="Consolas"/>
                <a:sym typeface="Consolas"/>
              </a:rPr>
              <a:t>        newLinesArray, Score + clearedLinesCount);</a:t>
            </a:r>
            <a:br>
              <a:rPr lang="ru" sz="1800">
                <a:latin typeface="Consolas"/>
                <a:ea typeface="Consolas"/>
                <a:cs typeface="Consolas"/>
                <a:sym typeface="Consolas"/>
              </a:rPr>
            </a:b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73" name="Google Shape;573;p9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74" name="Google Shape;574;p93"/>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81" name="Google Shape;581;p94"/>
          <p:cNvSpPr/>
          <p:nvPr/>
        </p:nvSpPr>
        <p:spPr>
          <a:xfrm>
            <a:off x="971602" y="1221581"/>
            <a:ext cx="7200900" cy="207749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clearFullLines()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notFullLines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.getAllNotFullLines();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clearedLinesCount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notFullLines.</a:t>
            </a:r>
            <a:r>
              <a:rPr b="1" lang="ru" sz="1500">
                <a:solidFill>
                  <a:schemeClr val="lt1"/>
                </a:solidFill>
                <a:latin typeface="Courier New"/>
                <a:ea typeface="Courier New"/>
                <a:cs typeface="Courier New"/>
                <a:sym typeface="Courier New"/>
              </a:rPr>
              <a:t>length</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newLinesArray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.createNewLinesArray(</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clearedLinesCount, notFullLines);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return new </a:t>
            </a:r>
            <a:r>
              <a:rPr lang="ru" sz="1500">
                <a:solidFill>
                  <a:schemeClr val="lt1"/>
                </a:solidFill>
                <a:latin typeface="Courier New"/>
                <a:ea typeface="Courier New"/>
                <a:cs typeface="Courier New"/>
                <a:sym typeface="Courier New"/>
              </a:rPr>
              <a:t>Field(</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newLinesArray,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.score + clearedLinesCount)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a:t>
            </a:r>
            <a:endParaRPr sz="3300">
              <a:solidFill>
                <a:schemeClr val="lt1"/>
              </a:solidFill>
              <a:latin typeface="Arial"/>
              <a:ea typeface="Arial"/>
              <a:cs typeface="Arial"/>
              <a:sym typeface="Arial"/>
            </a:endParaRPr>
          </a:p>
        </p:txBody>
      </p:sp>
      <p:sp>
        <p:nvSpPr>
          <p:cNvPr id="582" name="Google Shape;582;p94"/>
          <p:cNvSpPr/>
          <p:nvPr/>
        </p:nvSpPr>
        <p:spPr>
          <a:xfrm>
            <a:off x="7362450" y="3921900"/>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583" name="Google Shape;583;p94"/>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5"/>
          <p:cNvSpPr txBox="1"/>
          <p:nvPr>
            <p:ph idx="1" type="body"/>
          </p:nvPr>
        </p:nvSpPr>
        <p:spPr>
          <a:xfrm>
            <a:off x="575556" y="1221584"/>
            <a:ext cx="7596844"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latin typeface="Consolas"/>
                <a:ea typeface="Consolas"/>
                <a:cs typeface="Consolas"/>
                <a:sym typeface="Consolas"/>
              </a:rPr>
              <a:t>def clear_full_lines(self):</a:t>
            </a:r>
            <a:br>
              <a:rPr lang="ru" sz="1800">
                <a:latin typeface="Consolas"/>
                <a:ea typeface="Consolas"/>
                <a:cs typeface="Consolas"/>
                <a:sym typeface="Consolas"/>
              </a:rPr>
            </a:br>
            <a:r>
              <a:rPr lang="ru" sz="1800">
                <a:latin typeface="Consolas"/>
                <a:ea typeface="Consolas"/>
                <a:cs typeface="Consolas"/>
                <a:sym typeface="Consolas"/>
              </a:rPr>
              <a:t>   not_full_lines = self.get_all_not_full_lines()</a:t>
            </a:r>
            <a:br>
              <a:rPr lang="ru" sz="1800">
                <a:latin typeface="Consolas"/>
                <a:ea typeface="Consolas"/>
                <a:cs typeface="Consolas"/>
                <a:sym typeface="Consolas"/>
              </a:rPr>
            </a:br>
            <a:r>
              <a:rPr lang="ru" sz="1800">
                <a:latin typeface="Consolas"/>
                <a:ea typeface="Consolas"/>
                <a:cs typeface="Consolas"/>
                <a:sym typeface="Consolas"/>
              </a:rPr>
              <a:t>   cleared_lines_count = self.height – len(not_full_lines)</a:t>
            </a:r>
            <a:br>
              <a:rPr lang="ru" sz="1800">
                <a:latin typeface="Consolas"/>
                <a:ea typeface="Consolas"/>
                <a:cs typeface="Consolas"/>
                <a:sym typeface="Consolas"/>
              </a:rPr>
            </a:br>
            <a:r>
              <a:rPr lang="ru" sz="1800">
                <a:latin typeface="Consolas"/>
                <a:ea typeface="Consolas"/>
                <a:cs typeface="Consolas"/>
                <a:sym typeface="Consolas"/>
              </a:rPr>
              <a:t>   new_lines_array = self.create_new_lines_array(</a:t>
            </a:r>
            <a:br>
              <a:rPr lang="ru" sz="1800">
                <a:latin typeface="Consolas"/>
                <a:ea typeface="Consolas"/>
                <a:cs typeface="Consolas"/>
                <a:sym typeface="Consolas"/>
              </a:rPr>
            </a:br>
            <a:r>
              <a:rPr lang="ru" sz="1800">
                <a:latin typeface="Consolas"/>
                <a:ea typeface="Consolas"/>
                <a:cs typeface="Consolas"/>
                <a:sym typeface="Consolas"/>
              </a:rPr>
              <a:t>      cleared_lines_count, not_full_lines</a:t>
            </a:r>
            <a:endParaRPr/>
          </a:p>
          <a:p>
            <a:pPr indent="0" lvl="0" marL="0" rtl="0" algn="l">
              <a:spcBef>
                <a:spcPts val="400"/>
              </a:spcBef>
              <a:spcAft>
                <a:spcPts val="0"/>
              </a:spcAft>
              <a:buSzPts val="1800"/>
              <a:buNone/>
            </a:pP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return Field(</a:t>
            </a:r>
            <a:br>
              <a:rPr lang="ru" sz="1800">
                <a:latin typeface="Consolas"/>
                <a:ea typeface="Consolas"/>
                <a:cs typeface="Consolas"/>
                <a:sym typeface="Consolas"/>
              </a:rPr>
            </a:br>
            <a:r>
              <a:rPr lang="ru" sz="1800">
                <a:latin typeface="Consolas"/>
                <a:ea typeface="Consolas"/>
                <a:cs typeface="Consolas"/>
                <a:sym typeface="Consolas"/>
              </a:rPr>
              <a:t>      self.width, </a:t>
            </a:r>
            <a:br>
              <a:rPr lang="ru" sz="1800">
                <a:latin typeface="Consolas"/>
                <a:ea typeface="Consolas"/>
                <a:cs typeface="Consolas"/>
                <a:sym typeface="Consolas"/>
              </a:rPr>
            </a:br>
            <a:r>
              <a:rPr lang="ru" sz="1800">
                <a:latin typeface="Consolas"/>
                <a:ea typeface="Consolas"/>
                <a:cs typeface="Consolas"/>
                <a:sym typeface="Consolas"/>
              </a:rPr>
              <a:t>      self.height, </a:t>
            </a:r>
            <a:br>
              <a:rPr lang="ru" sz="1800">
                <a:latin typeface="Consolas"/>
                <a:ea typeface="Consolas"/>
                <a:cs typeface="Consolas"/>
                <a:sym typeface="Consolas"/>
              </a:rPr>
            </a:br>
            <a:r>
              <a:rPr lang="ru" sz="1800">
                <a:latin typeface="Consolas"/>
                <a:ea typeface="Consolas"/>
                <a:cs typeface="Consolas"/>
                <a:sym typeface="Consolas"/>
              </a:rPr>
              <a:t>      new_lines_array, </a:t>
            </a:r>
            <a:br>
              <a:rPr lang="ru" sz="1800">
                <a:latin typeface="Consolas"/>
                <a:ea typeface="Consolas"/>
                <a:cs typeface="Consolas"/>
                <a:sym typeface="Consolas"/>
              </a:rPr>
            </a:br>
            <a:r>
              <a:rPr lang="ru" sz="1800">
                <a:latin typeface="Consolas"/>
                <a:ea typeface="Consolas"/>
                <a:cs typeface="Consolas"/>
                <a:sym typeface="Consolas"/>
              </a:rPr>
              <a:t>      self.score + cleared_lines_count</a:t>
            </a:r>
            <a:br>
              <a:rPr lang="ru" sz="1800">
                <a:latin typeface="Consolas"/>
                <a:ea typeface="Consolas"/>
                <a:cs typeface="Consolas"/>
                <a:sym typeface="Consolas"/>
              </a:rPr>
            </a:br>
            <a:r>
              <a:rPr lang="ru" sz="1800">
                <a:latin typeface="Consolas"/>
                <a:ea typeface="Consolas"/>
                <a:cs typeface="Consolas"/>
                <a:sym typeface="Consolas"/>
              </a:rPr>
              <a:t>   )</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90" name="Google Shape;590;p9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91" name="Google Shape;591;p95"/>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92" name="Google Shape;592;p95"/>
          <p:cNvSpPr/>
          <p:nvPr/>
        </p:nvSpPr>
        <p:spPr>
          <a:xfrm>
            <a:off x="7362400" y="3921910"/>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93" name="Google Shape;593;p95"/>
          <p:cNvPicPr preferRelativeResize="0"/>
          <p:nvPr/>
        </p:nvPicPr>
        <p:blipFill rotWithShape="1">
          <a:blip r:embed="rId3">
            <a:alphaModFix/>
          </a:blip>
          <a:srcRect b="0" l="0" r="0" t="0"/>
          <a:stretch/>
        </p:blipFill>
        <p:spPr>
          <a:xfrm>
            <a:off x="7521758" y="3947997"/>
            <a:ext cx="491283" cy="49128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6"/>
          <p:cNvSpPr txBox="1"/>
          <p:nvPr>
            <p:ph idx="1" type="body"/>
          </p:nvPr>
        </p:nvSpPr>
        <p:spPr>
          <a:xfrm>
            <a:off x="728700" y="1150225"/>
            <a:ext cx="8099400" cy="2632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public Field clearFullLines() {</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notFullLines = getAllNotFullLines();</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clearedLinesCount = height - notFullLines.size();</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newLinesArray = createNewLinesArray(clearedLinesCount, notFullLines);</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return new Field(width, height, newLinesArray, score + clearedLinesCount);</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SzPts val="1800"/>
              <a:buNone/>
            </a:pPr>
            <a:r>
              <a:t/>
            </a:r>
            <a:endParaRPr sz="1800">
              <a:solidFill>
                <a:srgbClr val="0000FF"/>
              </a:solidFill>
              <a:highlight>
                <a:srgbClr val="FFFFFF"/>
              </a:highlight>
              <a:latin typeface="Consolas"/>
              <a:ea typeface="Consolas"/>
              <a:cs typeface="Consolas"/>
              <a:sym typeface="Consolas"/>
            </a:endParaRPr>
          </a:p>
          <a:p>
            <a:pPr indent="0" lvl="0" marL="0" rtl="0" algn="l">
              <a:spcBef>
                <a:spcPts val="400"/>
              </a:spcBef>
              <a:spcAft>
                <a:spcPts val="0"/>
              </a:spcAft>
              <a:buSzPts val="1800"/>
              <a:buNone/>
            </a:pPr>
            <a:r>
              <a:t/>
            </a:r>
            <a:endParaRPr sz="1800"/>
          </a:p>
        </p:txBody>
      </p:sp>
      <p:sp>
        <p:nvSpPr>
          <p:cNvPr id="600" name="Google Shape;600;p96"/>
          <p:cNvSpPr txBox="1"/>
          <p:nvPr>
            <p:ph type="title"/>
          </p:nvPr>
        </p:nvSpPr>
        <p:spPr>
          <a:xfrm>
            <a:off x="728701" y="308968"/>
            <a:ext cx="5400600" cy="445500"/>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pic>
        <p:nvPicPr>
          <p:cNvPr id="601" name="Google Shape;601;p96"/>
          <p:cNvPicPr preferRelativeResize="0"/>
          <p:nvPr/>
        </p:nvPicPr>
        <p:blipFill>
          <a:blip r:embed="rId3">
            <a:alphaModFix/>
          </a:blip>
          <a:stretch>
            <a:fillRect/>
          </a:stretch>
        </p:blipFill>
        <p:spPr>
          <a:xfrm>
            <a:off x="7722025" y="3921925"/>
            <a:ext cx="674500" cy="674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7"/>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08" name="Google Shape;608;p97"/>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09" name="Google Shape;609;p97"/>
          <p:cNvSpPr/>
          <p:nvPr/>
        </p:nvSpPr>
        <p:spPr>
          <a:xfrm>
            <a:off x="971550" y="247307"/>
            <a:ext cx="7205971" cy="491673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nsolas"/>
                <a:ea typeface="Consolas"/>
                <a:cs typeface="Consolas"/>
                <a:sym typeface="Consolas"/>
              </a:rPr>
              <a:t>ComparisonResult CompareStacks(</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ESType[] first, ESType[] second, out ESType[] merged)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ESType[] 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for(var i = 0; i &lt; first.Length; ++i)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firstCLIType = ToCLIType(first[i]);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secondCLIType = ToCLIType(second[i]);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if(firstCLIType != secondCLIType) </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if(!EqualESTypes(first[i], second[i]))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common = FindCommonType(firstCLIType, 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if(common == null) </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if(result == null)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 = new ESType[first.Length];</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for(var j = 0; j &lt; i; ++j)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result[j] = first[j];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result[i] =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else if(result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result[i] = 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ComparisonResult.Equal;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result;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ComparisonResult.Equivalent;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8"/>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pic>
        <p:nvPicPr>
          <p:cNvPr id="616" name="Google Shape;616;p98"/>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17" name="Google Shape;617;p98"/>
          <p:cNvSpPr/>
          <p:nvPr/>
        </p:nvSpPr>
        <p:spPr>
          <a:xfrm>
            <a:off x="964467" y="141480"/>
            <a:ext cx="7549970" cy="508985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urier New"/>
                <a:ea typeface="Courier New"/>
                <a:cs typeface="Courier New"/>
                <a:sym typeface="Courier New"/>
              </a:rPr>
              <a:t>compareStacks(firstTypes, secondTypes)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let merged = null;</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for (let i = 0; i &lt; first.length; ++i)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firstCLIType = this.toCLIType(firstTypes[i]);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secondCLIType = this.toCLIType(secondTypes[i]);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(firstCLIType !== secondCLIType)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ComparisonResult.inconsistent};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(!this.equalESTypes(firstTypes[i], secondTypes[i]))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common = this.findCommonType(firstCLIType, firstTypes[i], secondTypes[i]);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(!common)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ComparisonResult.inconsistent};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(!merged)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 = new ESType(first.length);</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for (let j = 0; j &lt; i; ++j)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merged[j] = firstTypes[j];</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merged[i] = common;</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 else if (!merged)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merged[i] = firstTypes[i];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(!merged)</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ComparisonResult.equal};</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{merged: merged, result: ComparisonResult.equivalent}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9"/>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24" name="Google Shape;624;p99"/>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25" name="Google Shape;625;p99"/>
          <p:cNvSpPr/>
          <p:nvPr/>
        </p:nvSpPr>
        <p:spPr>
          <a:xfrm>
            <a:off x="971550" y="247307"/>
            <a:ext cx="7205971" cy="387798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nsolas"/>
                <a:ea typeface="Consolas"/>
                <a:cs typeface="Consolas"/>
                <a:sym typeface="Consolas"/>
              </a:rPr>
              <a:t>def compare_stacks(self, first, second)</a:t>
            </a:r>
            <a:endParaRPr sz="1100">
              <a:solidFill>
                <a:schemeClr val="lt1"/>
              </a:solidFill>
              <a:latin typeface="Consolas"/>
              <a:ea typeface="Consolas"/>
              <a:cs typeface="Consolas"/>
              <a:sym typeface="Consolas"/>
            </a:endParaRPr>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None</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 i in range(len(first)):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first_CLI_type = self.to_CLI_type(first[i])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second_CLI_type = self.to_CLI_type(second[i])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first_CLI_type != second_CLI_type:</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self.equal_ES_types(first[i],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common = self.find_common_type(first_CLI_type, 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ESType(len(first))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 j in range(i):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merged[j] = first[j]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merged[i] =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else if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merged[i] = first[i]</a:t>
            </a:r>
            <a:endParaRPr sz="1100"/>
          </a:p>
          <a:p>
            <a:pPr indent="0" lvl="0" marL="0" marR="0" rtl="0" algn="l">
              <a:spcBef>
                <a:spcPts val="0"/>
              </a:spcBef>
              <a:spcAft>
                <a:spcPts val="0"/>
              </a:spcAft>
              <a:buNone/>
            </a:pPr>
            <a:r>
              <a:t/>
            </a:r>
            <a:endParaRPr sz="1100">
              <a:solidFill>
                <a:schemeClr val="lt1"/>
              </a:solidFill>
              <a:latin typeface="Consolas"/>
              <a:ea typeface="Consolas"/>
              <a:cs typeface="Consolas"/>
              <a:sym typeface="Consolas"/>
            </a:endParaRPr>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ComparisonResult.Equal}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ComparisonResult.Equivalent, "merged": merged}</a:t>
            </a:r>
            <a:endParaRPr sz="1100">
              <a:solidFill>
                <a:schemeClr val="lt1"/>
              </a:solidFill>
              <a:latin typeface="Consolas"/>
              <a:ea typeface="Consolas"/>
              <a:cs typeface="Consolas"/>
              <a:sym typeface="Consolas"/>
            </a:endParaRPr>
          </a:p>
        </p:txBody>
      </p:sp>
      <p:sp>
        <p:nvSpPr>
          <p:cNvPr id="626" name="Google Shape;626;p99"/>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627" name="Google Shape;627;p99"/>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0"/>
          <p:cNvSpPr/>
          <p:nvPr/>
        </p:nvSpPr>
        <p:spPr>
          <a:xfrm>
            <a:off x="1223628" y="194176"/>
            <a:ext cx="6696600" cy="475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Pair&lt;ComparisonResult, ESType[]&gt; compareStacks(ESType[] first, ESType[] second)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merged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ESType[] 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for(var i = 0; i &lt; first.length; ++i)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firstCLIType = toCLIType(first[i]);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secondCLIType = toCLIType(second[i]);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if(firstCLIType != secondCLIType)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if(!equalESTypes(first[i], second[i]))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common = findCommonType(firstCLIType, first[i], second[i]);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if(common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if(result == null)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 = new ESType[first.length];</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for(var j = 0; j &lt; i; ++j)</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result[j] = first[j];</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result[i] = common;</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else if(result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result[i] = first[i];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Pair(ComparisonResult.EQUALS,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merged = result;</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Pair(ComparisonResult.EQUIVALENT, merged);</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None/>
            </a:pPr>
            <a:r>
              <a:t/>
            </a:r>
            <a:endParaRPr sz="1100">
              <a:solidFill>
                <a:srgbClr val="00007F"/>
              </a:solidFill>
              <a:highlight>
                <a:srgbClr val="FFFFFF"/>
              </a:highlight>
              <a:latin typeface="Consolas"/>
              <a:ea typeface="Consolas"/>
              <a:cs typeface="Consolas"/>
              <a:sym typeface="Consolas"/>
            </a:endParaRPr>
          </a:p>
        </p:txBody>
      </p:sp>
      <p:pic>
        <p:nvPicPr>
          <p:cNvPr id="634" name="Google Shape;634;p100"/>
          <p:cNvPicPr preferRelativeResize="0"/>
          <p:nvPr/>
        </p:nvPicPr>
        <p:blipFill>
          <a:blip r:embed="rId3">
            <a:alphaModFix/>
          </a:blip>
          <a:stretch>
            <a:fillRect/>
          </a:stretch>
        </p:blipFill>
        <p:spPr>
          <a:xfrm>
            <a:off x="7496300" y="376775"/>
            <a:ext cx="674500" cy="674500"/>
          </a:xfrm>
          <a:prstGeom prst="rect">
            <a:avLst/>
          </a:prstGeom>
          <a:noFill/>
          <a:ln>
            <a:noFill/>
          </a:ln>
        </p:spPr>
      </p:pic>
      <p:pic>
        <p:nvPicPr>
          <p:cNvPr id="635" name="Google Shape;635;p100"/>
          <p:cNvPicPr preferRelativeResize="0"/>
          <p:nvPr/>
        </p:nvPicPr>
        <p:blipFill rotWithShape="1">
          <a:blip r:embed="rId4">
            <a:alphaModFix/>
          </a:blip>
          <a:srcRect b="0" l="0" r="0" t="0"/>
          <a:stretch/>
        </p:blipFill>
        <p:spPr>
          <a:xfrm>
            <a:off x="6624228" y="3219726"/>
            <a:ext cx="1548222" cy="15188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8"/>
          <p:cNvPicPr preferRelativeResize="0"/>
          <p:nvPr>
            <p:ph idx="1" type="body"/>
          </p:nvPr>
        </p:nvPicPr>
        <p:blipFill rotWithShape="1">
          <a:blip r:embed="rId3">
            <a:alphaModFix/>
          </a:blip>
          <a:srcRect b="0" l="0" r="0" t="0"/>
          <a:stretch/>
        </p:blipFill>
        <p:spPr>
          <a:xfrm rot="-708747">
            <a:off x="804063" y="1615405"/>
            <a:ext cx="1878806" cy="1371600"/>
          </a:xfrm>
          <a:prstGeom prst="rect">
            <a:avLst/>
          </a:prstGeom>
          <a:noFill/>
          <a:ln>
            <a:noFill/>
          </a:ln>
        </p:spPr>
      </p:pic>
      <p:sp>
        <p:nvSpPr>
          <p:cNvPr id="170" name="Google Shape;170;p3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171" name="Google Shape;171;p38"/>
          <p:cNvPicPr preferRelativeResize="0"/>
          <p:nvPr/>
        </p:nvPicPr>
        <p:blipFill rotWithShape="1">
          <a:blip r:embed="rId4">
            <a:alphaModFix/>
          </a:blip>
          <a:srcRect b="0" l="0" r="0" t="0"/>
          <a:stretch/>
        </p:blipFill>
        <p:spPr>
          <a:xfrm>
            <a:off x="521550" y="3164786"/>
            <a:ext cx="2571750" cy="1750219"/>
          </a:xfrm>
          <a:prstGeom prst="rect">
            <a:avLst/>
          </a:prstGeom>
          <a:noFill/>
          <a:ln>
            <a:noFill/>
          </a:ln>
        </p:spPr>
      </p:pic>
      <p:pic>
        <p:nvPicPr>
          <p:cNvPr id="172" name="Google Shape;172;p38"/>
          <p:cNvPicPr preferRelativeResize="0"/>
          <p:nvPr/>
        </p:nvPicPr>
        <p:blipFill rotWithShape="1">
          <a:blip r:embed="rId5">
            <a:alphaModFix/>
          </a:blip>
          <a:srcRect b="0" l="0" r="0" t="0"/>
          <a:stretch/>
        </p:blipFill>
        <p:spPr>
          <a:xfrm>
            <a:off x="3255317" y="1221600"/>
            <a:ext cx="2348171" cy="3299538"/>
          </a:xfrm>
          <a:prstGeom prst="rect">
            <a:avLst/>
          </a:prstGeom>
          <a:noFill/>
          <a:ln>
            <a:noFill/>
          </a:ln>
        </p:spPr>
      </p:pic>
      <p:pic>
        <p:nvPicPr>
          <p:cNvPr id="173" name="Google Shape;173;p38"/>
          <p:cNvPicPr preferRelativeResize="0"/>
          <p:nvPr/>
        </p:nvPicPr>
        <p:blipFill rotWithShape="1">
          <a:blip r:embed="rId6">
            <a:alphaModFix/>
          </a:blip>
          <a:srcRect b="0" l="0" r="0" t="0"/>
          <a:stretch/>
        </p:blipFill>
        <p:spPr>
          <a:xfrm rot="631679">
            <a:off x="5617273" y="1386491"/>
            <a:ext cx="3197036" cy="2277717"/>
          </a:xfrm>
          <a:prstGeom prst="rect">
            <a:avLst/>
          </a:prstGeom>
          <a:noFill/>
          <a:ln>
            <a:noFill/>
          </a:ln>
        </p:spPr>
      </p:pic>
      <p:pic>
        <p:nvPicPr>
          <p:cNvPr id="174" name="Google Shape;174;p38"/>
          <p:cNvPicPr preferRelativeResize="0"/>
          <p:nvPr/>
        </p:nvPicPr>
        <p:blipFill rotWithShape="1">
          <a:blip r:embed="rId7">
            <a:alphaModFix/>
          </a:blip>
          <a:srcRect b="0" l="0" r="0" t="0"/>
          <a:stretch/>
        </p:blipFill>
        <p:spPr>
          <a:xfrm>
            <a:off x="5792720" y="3164786"/>
            <a:ext cx="2616469" cy="1777121"/>
          </a:xfrm>
          <a:prstGeom prst="rect">
            <a:avLst/>
          </a:prstGeom>
          <a:noFill/>
          <a:ln cap="flat" cmpd="sng" w="9525">
            <a:solidFill>
              <a:srgbClr val="FEFEFE"/>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 </a:t>
            </a:r>
            <a:r>
              <a:rPr lang="ru"/>
              <a:t>ОХ, ХОЧУ КОФЕ</a:t>
            </a:r>
            <a:endParaRPr/>
          </a:p>
        </p:txBody>
      </p:sp>
      <p:pic>
        <p:nvPicPr>
          <p:cNvPr descr="Картинки по запросу кофе" id="641" name="Google Shape;641;p101"/>
          <p:cNvPicPr preferRelativeResize="0"/>
          <p:nvPr/>
        </p:nvPicPr>
        <p:blipFill rotWithShape="1">
          <a:blip r:embed="rId3">
            <a:alphaModFix/>
          </a:blip>
          <a:srcRect b="0" l="0" r="0" t="0"/>
          <a:stretch/>
        </p:blipFill>
        <p:spPr>
          <a:xfrm>
            <a:off x="1446805" y="1221581"/>
            <a:ext cx="6250392" cy="351039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2"/>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48" name="Google Shape;648;p102"/>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49" name="Google Shape;649;p102"/>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50" name="Google Shape;650;p102"/>
          <p:cNvSpPr/>
          <p:nvPr/>
        </p:nvSpPr>
        <p:spPr>
          <a:xfrm>
            <a:off x="971550" y="411956"/>
            <a:ext cx="7200900" cy="44550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lt1"/>
                </a:solidFill>
                <a:latin typeface="Consolas"/>
                <a:ea typeface="Consolas"/>
                <a:cs typeface="Consolas"/>
                <a:sym typeface="Consolas"/>
              </a:rPr>
              <a:t>ComparisonResult CompareStacks(</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ESType[] first, ESType[]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out ESType[] merged)</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null;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var typePairs = first</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.Zip(second, Tuple.Create)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.ToList();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(typePairs.All(EqualESTypes)) </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ComparisonResult.Equal;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(!typePairs.All(CompatibleCLIType))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ComparisonResult.Inconsistent;    </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var commonTypes = typePairs</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.Select(GetCommonType)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.ToArray();</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(commonTypes.Any(t =&gt; t == null)) </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commonTypes;</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ComparisonResult.Equivalent;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a:t>
            </a:r>
            <a:endParaRPr sz="11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3"/>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57" name="Google Shape;657;p103"/>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pic>
        <p:nvPicPr>
          <p:cNvPr id="658" name="Google Shape;658;p103"/>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59" name="Google Shape;659;p103"/>
          <p:cNvSpPr/>
          <p:nvPr/>
        </p:nvSpPr>
        <p:spPr>
          <a:xfrm>
            <a:off x="971550" y="424629"/>
            <a:ext cx="7200900" cy="330090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compareStacks(firstTypes, secondTypes)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const typePairs = _.zip(firstTypes, secondTypes);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(typePairs.every(this.equalESTypes))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ComparisonResult.equal};</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(!typePairs.every(this.compatibleCLIType))</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ComparisonResult.inconsistent};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const commonTypes = typePairs.map(this.getCommonType);</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(commonTypes.some(t =&gt; t === null))</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ComparisonResult.inconsistent};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merged: commonTypes,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result: ComparisonResult.equivalent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a:t>
            </a:r>
            <a:endParaRPr sz="11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4"/>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66" name="Google Shape;666;p104"/>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67" name="Google Shape;667;p104"/>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68" name="Google Shape;668;p104"/>
          <p:cNvSpPr/>
          <p:nvPr/>
        </p:nvSpPr>
        <p:spPr>
          <a:xfrm>
            <a:off x="683568" y="411956"/>
            <a:ext cx="7488882" cy="226215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lt1"/>
                </a:solidFill>
                <a:latin typeface="Consolas"/>
                <a:ea typeface="Consolas"/>
                <a:cs typeface="Consolas"/>
                <a:sym typeface="Consolas"/>
              </a:rPr>
              <a:t>def compare_stacks(self, first,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None</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all(map(self.equal_ES_types, first, second)):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ComparisonResult.Equal}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not all(map(self.compatible_CLI_type, first, second)):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common_types = list(map(self.get_common_type, first,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not all(common_types):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ComparisonResult.Equivalent, "merged": common_types} </a:t>
            </a:r>
            <a:endParaRPr sz="1400">
              <a:solidFill>
                <a:schemeClr val="lt1"/>
              </a:solidFill>
              <a:latin typeface="Consolas"/>
              <a:ea typeface="Consolas"/>
              <a:cs typeface="Consolas"/>
              <a:sym typeface="Consolas"/>
            </a:endParaRPr>
          </a:p>
        </p:txBody>
      </p:sp>
      <p:sp>
        <p:nvSpPr>
          <p:cNvPr id="669" name="Google Shape;669;p104"/>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670" name="Google Shape;670;p104"/>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5"/>
          <p:cNvSpPr/>
          <p:nvPr/>
        </p:nvSpPr>
        <p:spPr>
          <a:xfrm>
            <a:off x="1352550" y="813846"/>
            <a:ext cx="5841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77" name="Google Shape;677;p105"/>
          <p:cNvSpPr/>
          <p:nvPr/>
        </p:nvSpPr>
        <p:spPr>
          <a:xfrm>
            <a:off x="313700" y="195500"/>
            <a:ext cx="8330100" cy="422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Pair&lt;ComparisonResult,ESType[]&gt; compareStacks(ESType[] first, ESType[] second)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var typePairs = zip(first, second).ToList();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(typePairs.stream().allMatch(it -&gt; equalEsTypes(it)))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Pair(ComparisonResult.Equal,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(!typePairs.stream().allMatch(it -&gt; compatibleCLIType(it)))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var commonTypes = typePairs.stream().map(it -&gt; getCommonType(it)).collect(Collectors.</a:t>
            </a:r>
            <a:r>
              <a:rPr i="1" lang="ru" sz="1000">
                <a:solidFill>
                  <a:schemeClr val="lt1"/>
                </a:solidFill>
                <a:latin typeface="JetBrains Mono"/>
                <a:ea typeface="JetBrains Mono"/>
                <a:cs typeface="JetBrains Mono"/>
                <a:sym typeface="JetBrains Mono"/>
              </a:rPr>
              <a:t>toList</a:t>
            </a:r>
            <a:r>
              <a:rPr lang="ru" sz="1000">
                <a:solidFill>
                  <a:schemeClr val="lt1"/>
                </a:solidFill>
                <a:latin typeface="JetBrains Mono"/>
                <a:ea typeface="JetBrains Mono"/>
                <a:cs typeface="JetBrains Mono"/>
                <a:sym typeface="JetBrains Mono"/>
              </a:rPr>
              <a: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(commonTypes.stream().anyMatch(t -&gt; t == null))</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Pair(ComparisonResult.EQUIVALENT, commonTypes)</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a:t>
            </a:r>
            <a:endParaRPr sz="700">
              <a:solidFill>
                <a:schemeClr val="lt1"/>
              </a:solidFill>
              <a:latin typeface="JetBrains Mono"/>
              <a:ea typeface="JetBrains Mono"/>
              <a:cs typeface="JetBrains Mono"/>
              <a:sym typeface="JetBrains Mono"/>
            </a:endParaRPr>
          </a:p>
          <a:p>
            <a:pPr indent="0" lvl="0" marL="0" marR="0" rtl="0" algn="l">
              <a:spcBef>
                <a:spcPts val="0"/>
              </a:spcBef>
              <a:spcAft>
                <a:spcPts val="0"/>
              </a:spcAft>
              <a:buNone/>
            </a:pPr>
            <a:r>
              <a:t/>
            </a:r>
            <a:endParaRPr sz="1400">
              <a:solidFill>
                <a:srgbClr val="00007F"/>
              </a:solidFill>
              <a:highlight>
                <a:srgbClr val="FFFFFF"/>
              </a:highlight>
              <a:latin typeface="Fira Code"/>
              <a:ea typeface="Fira Code"/>
              <a:cs typeface="Fira Code"/>
              <a:sym typeface="Fira Code"/>
            </a:endParaRPr>
          </a:p>
        </p:txBody>
      </p:sp>
      <p:pic>
        <p:nvPicPr>
          <p:cNvPr id="678" name="Google Shape;678;p105"/>
          <p:cNvPicPr preferRelativeResize="0"/>
          <p:nvPr/>
        </p:nvPicPr>
        <p:blipFill>
          <a:blip r:embed="rId3">
            <a:alphaModFix/>
          </a:blip>
          <a:stretch>
            <a:fillRect/>
          </a:stretch>
        </p:blipFill>
        <p:spPr>
          <a:xfrm>
            <a:off x="7969300" y="347100"/>
            <a:ext cx="674500" cy="674500"/>
          </a:xfrm>
          <a:prstGeom prst="rect">
            <a:avLst/>
          </a:prstGeom>
          <a:noFill/>
          <a:ln>
            <a:noFill/>
          </a:ln>
        </p:spPr>
      </p:pic>
      <p:pic>
        <p:nvPicPr>
          <p:cNvPr id="679" name="Google Shape;679;p105"/>
          <p:cNvPicPr preferRelativeResize="0"/>
          <p:nvPr/>
        </p:nvPicPr>
        <p:blipFill rotWithShape="1">
          <a:blip r:embed="rId4">
            <a:alphaModFix/>
          </a:blip>
          <a:srcRect b="0" l="0" r="0" t="0"/>
          <a:stretch/>
        </p:blipFill>
        <p:spPr>
          <a:xfrm>
            <a:off x="5786751" y="3229515"/>
            <a:ext cx="2271175" cy="146717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Скрытый поток данных</a:t>
            </a:r>
            <a:endParaRPr/>
          </a:p>
          <a:p>
            <a:pPr indent="-381000" lvl="0" marL="381000" rtl="0" algn="l">
              <a:spcBef>
                <a:spcPts val="500"/>
              </a:spcBef>
              <a:spcAft>
                <a:spcPts val="0"/>
              </a:spcAft>
              <a:buSzPts val="2400"/>
              <a:buFont typeface="Quattrocento Sans"/>
              <a:buAutoNum type="arabicPeriod"/>
            </a:pPr>
            <a:r>
              <a:rPr lang="ru"/>
              <a:t>Я так не объясняю</a:t>
            </a:r>
            <a:endParaRPr/>
          </a:p>
          <a:p>
            <a:pPr indent="-381000" lvl="0" marL="381000" rtl="0" algn="l">
              <a:spcBef>
                <a:spcPts val="500"/>
              </a:spcBef>
              <a:spcAft>
                <a:spcPts val="0"/>
              </a:spcAft>
              <a:buSzPts val="2400"/>
              <a:buFont typeface="Quattrocento Sans"/>
              <a:buAutoNum type="arabicPeriod"/>
            </a:pPr>
            <a:r>
              <a:rPr lang="ru"/>
              <a:t>Ох, хочу кофе</a:t>
            </a:r>
            <a:endParaRPr/>
          </a:p>
          <a:p>
            <a:pPr indent="-381000" lvl="0" marL="381000" rtl="0" algn="l">
              <a:spcBef>
                <a:spcPts val="500"/>
              </a:spcBef>
              <a:spcAft>
                <a:spcPts val="0"/>
              </a:spcAft>
              <a:buSzPts val="2400"/>
              <a:buFont typeface="Quattrocento Sans"/>
              <a:buAutoNum type="arabicPeriod"/>
            </a:pPr>
            <a:r>
              <a:rPr lang="ru"/>
              <a:t>Чрезмерная навигация по коду</a:t>
            </a:r>
            <a:endParaRPr/>
          </a:p>
        </p:txBody>
      </p:sp>
      <p:sp>
        <p:nvSpPr>
          <p:cNvPr id="685" name="Google Shape;685;p10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sz="3600"/>
              <a:t>МАРКЕРЫ ПЛОХОЙ ЧИТАЕМОСТИ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7"/>
          <p:cNvSpPr txBox="1"/>
          <p:nvPr>
            <p:ph idx="1" type="body"/>
          </p:nvPr>
        </p:nvSpPr>
        <p:spPr>
          <a:xfrm>
            <a:off x="1871699" y="1221584"/>
            <a:ext cx="5400639" cy="191314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t>Приведите в порядок класс </a:t>
            </a:r>
            <a:r>
              <a:rPr lang="ru" sz="1800">
                <a:solidFill>
                  <a:schemeClr val="accent1"/>
                </a:solidFill>
              </a:rPr>
              <a:t>ChessProblem.cs</a:t>
            </a:r>
            <a:endParaRPr sz="1800"/>
          </a:p>
          <a:p>
            <a:pPr indent="0" lvl="0" marL="0" rtl="0" algn="l">
              <a:spcBef>
                <a:spcPts val="400"/>
              </a:spcBef>
              <a:spcAft>
                <a:spcPts val="0"/>
              </a:spcAft>
              <a:buSzPts val="1800"/>
              <a:buNone/>
            </a:pPr>
            <a:r>
              <a:rPr lang="ru" sz="1800"/>
              <a:t>Если для этого потребуется изменить другие классы проекта — </a:t>
            </a:r>
            <a:r>
              <a:rPr lang="ru" sz="1800">
                <a:solidFill>
                  <a:schemeClr val="accent1"/>
                </a:solidFill>
              </a:rPr>
              <a:t>делайте это</a:t>
            </a:r>
            <a:endParaRPr/>
          </a:p>
          <a:p>
            <a:pPr indent="0" lvl="0" marL="0" rtl="0" algn="l">
              <a:spcBef>
                <a:spcPts val="400"/>
              </a:spcBef>
              <a:spcAft>
                <a:spcPts val="0"/>
              </a:spcAft>
              <a:buSzPts val="1800"/>
              <a:buNone/>
            </a:pPr>
            <a:r>
              <a:rPr lang="ru" sz="1800"/>
              <a:t>Проверяйте, что вы ничего не сломали с помощью теста </a:t>
            </a:r>
            <a:r>
              <a:rPr lang="ru" sz="1800">
                <a:solidFill>
                  <a:schemeClr val="accent1"/>
                </a:solidFill>
              </a:rPr>
              <a:t>ChessProblem_Test</a:t>
            </a:r>
            <a:endParaRPr sz="1800">
              <a:solidFill>
                <a:schemeClr val="accent1"/>
              </a:solidFill>
            </a:endParaRPr>
          </a:p>
        </p:txBody>
      </p:sp>
      <p:sp>
        <p:nvSpPr>
          <p:cNvPr id="691" name="Google Shape;691;p10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CHESS</a:t>
            </a:r>
            <a:endParaRPr/>
          </a:p>
        </p:txBody>
      </p:sp>
      <p:grpSp>
        <p:nvGrpSpPr>
          <p:cNvPr id="692" name="Google Shape;692;p107"/>
          <p:cNvGrpSpPr/>
          <p:nvPr/>
        </p:nvGrpSpPr>
        <p:grpSpPr>
          <a:xfrm>
            <a:off x="1871699" y="4066417"/>
            <a:ext cx="5400639" cy="623248"/>
            <a:chOff x="2495598" y="5424000"/>
            <a:chExt cx="7200852" cy="830997"/>
          </a:xfrm>
        </p:grpSpPr>
        <p:sp>
          <p:nvSpPr>
            <p:cNvPr id="693" name="Google Shape;693;p107"/>
            <p:cNvSpPr txBox="1"/>
            <p:nvPr/>
          </p:nvSpPr>
          <p:spPr>
            <a:xfrm>
              <a:off x="3503762" y="5424000"/>
              <a:ext cx="6192688"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Investigation 5 min</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первые 5 минут можно только исследовать код</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694" name="Google Shape;694;p107"/>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695" name="Google Shape;695;p107"/>
          <p:cNvGrpSpPr/>
          <p:nvPr/>
        </p:nvGrpSpPr>
        <p:grpSpPr>
          <a:xfrm>
            <a:off x="1817694" y="3134727"/>
            <a:ext cx="5406493" cy="854080"/>
            <a:chOff x="2495598" y="3372500"/>
            <a:chExt cx="7208657" cy="1138773"/>
          </a:xfrm>
        </p:grpSpPr>
        <p:sp>
          <p:nvSpPr>
            <p:cNvPr id="696" name="Google Shape;696;p107"/>
            <p:cNvSpPr txBox="1"/>
            <p:nvPr/>
          </p:nvSpPr>
          <p:spPr>
            <a:xfrm>
              <a:off x="3511567" y="3372500"/>
              <a:ext cx="6192688" cy="113877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Pair Ping Pong</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697" name="Google Shape;697;p107"/>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0000"/>
              <a:buNone/>
            </a:pPr>
            <a:r>
              <a:rPr lang="ru" sz="2600">
                <a:solidFill>
                  <a:schemeClr val="accent1"/>
                </a:solidFill>
              </a:rPr>
              <a:t>Decomposition</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Нарушение SRP</a:t>
            </a:r>
            <a:endParaRPr sz="2600"/>
          </a:p>
          <a:p>
            <a:pPr indent="-255270" lvl="0" marL="254000" rtl="0" algn="l">
              <a:spcBef>
                <a:spcPts val="400"/>
              </a:spcBef>
              <a:spcAft>
                <a:spcPts val="0"/>
              </a:spcAft>
              <a:buClr>
                <a:schemeClr val="accent1"/>
              </a:buClr>
              <a:buSzPct val="100000"/>
              <a:buChar char="•"/>
            </a:pPr>
            <a:r>
              <a:rPr lang="ru" sz="2600"/>
              <a:t>Слишком длинный метод / класс</a:t>
            </a:r>
            <a:endParaRPr/>
          </a:p>
          <a:p>
            <a:pPr indent="-255270" lvl="0" marL="254000" rtl="0" algn="l">
              <a:spcBef>
                <a:spcPts val="400"/>
              </a:spcBef>
              <a:spcAft>
                <a:spcPts val="0"/>
              </a:spcAft>
              <a:buClr>
                <a:schemeClr val="accent1"/>
              </a:buClr>
              <a:buSzPct val="100000"/>
              <a:buChar char="•"/>
            </a:pPr>
            <a:r>
              <a:rPr lang="ru" sz="2600"/>
              <a:t>Слишком общее / сложное название метода</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Composability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Переиспользуемость</a:t>
            </a:r>
            <a:endParaRPr sz="2600"/>
          </a:p>
          <a:p>
            <a:pPr indent="-255270" lvl="0" marL="254000" rtl="0" algn="l">
              <a:spcBef>
                <a:spcPts val="400"/>
              </a:spcBef>
              <a:spcAft>
                <a:spcPts val="0"/>
              </a:spcAft>
              <a:buClr>
                <a:schemeClr val="accent1"/>
              </a:buClr>
              <a:buSzPct val="100000"/>
              <a:buChar char="•"/>
            </a:pPr>
            <a:r>
              <a:rPr lang="ru" sz="2600"/>
              <a:t>Не самоценно</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Readability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Скрытый поток данных</a:t>
            </a:r>
            <a:endParaRPr/>
          </a:p>
          <a:p>
            <a:pPr indent="-255270" lvl="0" marL="254000" rtl="0" algn="l">
              <a:spcBef>
                <a:spcPts val="400"/>
              </a:spcBef>
              <a:spcAft>
                <a:spcPts val="0"/>
              </a:spcAft>
              <a:buClr>
                <a:schemeClr val="accent1"/>
              </a:buClr>
              <a:buSzPct val="100000"/>
              <a:buChar char="•"/>
            </a:pPr>
            <a:r>
              <a:rPr lang="ru" sz="2600"/>
              <a:t>Я так не объясняю / Ох, хочу кофе</a:t>
            </a:r>
            <a:endParaRPr sz="2600"/>
          </a:p>
          <a:p>
            <a:pPr indent="-255270" lvl="0" marL="254000" rtl="0" algn="l">
              <a:spcBef>
                <a:spcPts val="400"/>
              </a:spcBef>
              <a:spcAft>
                <a:spcPts val="0"/>
              </a:spcAft>
              <a:buClr>
                <a:schemeClr val="accent1"/>
              </a:buClr>
              <a:buSzPct val="100000"/>
              <a:buChar char="•"/>
            </a:pPr>
            <a:r>
              <a:rPr lang="ru" sz="2600"/>
              <a:t>Чрезмерная навигация по коду</a:t>
            </a:r>
            <a:endParaRPr/>
          </a:p>
        </p:txBody>
      </p:sp>
      <p:sp>
        <p:nvSpPr>
          <p:cNvPr id="703" name="Google Shape;703;p10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КАКИЕ МАРКЕРЫ ЗАМЕТИЛИ?</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0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Сделать более явным поток данных:</a:t>
            </a:r>
            <a:endParaRPr/>
          </a:p>
          <a:p>
            <a:pPr indent="-222250" lvl="1" marL="558800" rtl="0" algn="l">
              <a:spcBef>
                <a:spcPts val="400"/>
              </a:spcBef>
              <a:spcAft>
                <a:spcPts val="0"/>
              </a:spcAft>
              <a:buSzPts val="2100"/>
              <a:buChar char="•"/>
            </a:pPr>
            <a:r>
              <a:rPr lang="ru"/>
              <a:t>Убрать все поля, передавать аргументы в метод</a:t>
            </a:r>
            <a:endParaRPr/>
          </a:p>
          <a:p>
            <a:pPr indent="-222250" lvl="1" marL="558800" rtl="0" algn="l">
              <a:spcBef>
                <a:spcPts val="400"/>
              </a:spcBef>
              <a:spcAft>
                <a:spcPts val="0"/>
              </a:spcAft>
              <a:buSzPts val="2100"/>
              <a:buChar char="•"/>
            </a:pPr>
            <a:r>
              <a:rPr lang="ru"/>
              <a:t>Удалить LoadFrom (и доработать тесты)</a:t>
            </a:r>
            <a:endParaRPr/>
          </a:p>
          <a:p>
            <a:pPr indent="-254000" lvl="0" marL="254000" rtl="0" algn="l">
              <a:spcBef>
                <a:spcPts val="500"/>
              </a:spcBef>
              <a:spcAft>
                <a:spcPts val="0"/>
              </a:spcAft>
              <a:buClr>
                <a:schemeClr val="accent1"/>
              </a:buClr>
              <a:buSzPts val="2400"/>
              <a:buChar char="•"/>
            </a:pPr>
            <a:r>
              <a:rPr lang="ru"/>
              <a:t>Найти и использовать PerformMove</a:t>
            </a:r>
            <a:endParaRPr/>
          </a:p>
          <a:p>
            <a:pPr indent="-254000" lvl="0" marL="254000" rtl="0" algn="l">
              <a:spcBef>
                <a:spcPts val="500"/>
              </a:spcBef>
              <a:spcAft>
                <a:spcPts val="0"/>
              </a:spcAft>
              <a:buClr>
                <a:schemeClr val="accent1"/>
              </a:buClr>
              <a:buSzPts val="2400"/>
              <a:buChar char="•"/>
            </a:pPr>
            <a:r>
              <a:rPr lang="ru"/>
              <a:t>Выделить HasSafeMoves</a:t>
            </a:r>
            <a:endParaRPr/>
          </a:p>
          <a:p>
            <a:pPr indent="-254000" lvl="0" marL="254000" rtl="0" algn="l">
              <a:spcBef>
                <a:spcPts val="500"/>
              </a:spcBef>
              <a:spcAft>
                <a:spcPts val="0"/>
              </a:spcAft>
              <a:buClr>
                <a:schemeClr val="accent1"/>
              </a:buClr>
              <a:buSzPts val="2400"/>
              <a:buChar char="•"/>
            </a:pPr>
            <a:r>
              <a:rPr lang="ru"/>
              <a:t>Обобщить пару foreach в HasMoves</a:t>
            </a:r>
            <a:endParaRPr/>
          </a:p>
          <a:p>
            <a:pPr indent="-254000" lvl="0" marL="254000" rtl="0" algn="l">
              <a:spcBef>
                <a:spcPts val="500"/>
              </a:spcBef>
              <a:spcAft>
                <a:spcPts val="0"/>
              </a:spcAft>
              <a:buClr>
                <a:schemeClr val="accent1"/>
              </a:buClr>
              <a:buSzPts val="2400"/>
              <a:buChar char="•"/>
            </a:pPr>
            <a:r>
              <a:rPr lang="ru"/>
              <a:t>Обобщить для любого цвета, не только белого</a:t>
            </a:r>
            <a:endParaRPr/>
          </a:p>
        </p:txBody>
      </p:sp>
      <p:sp>
        <p:nvSpPr>
          <p:cNvPr id="710" name="Google Shape;710;p10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CHESS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110"/>
          <p:cNvPicPr preferRelativeResize="0"/>
          <p:nvPr>
            <p:ph idx="2" type="pic"/>
          </p:nvPr>
        </p:nvPicPr>
        <p:blipFill rotWithShape="1">
          <a:blip r:embed="rId3">
            <a:alphaModFix/>
          </a:blip>
          <a:srcRect b="9717" l="0" r="0" t="9718"/>
          <a:stretch/>
        </p:blipFill>
        <p:spPr>
          <a:xfrm>
            <a:off x="0" y="-978"/>
            <a:ext cx="9144000" cy="5143500"/>
          </a:xfrm>
          <a:prstGeom prst="rect">
            <a:avLst/>
          </a:prstGeom>
          <a:noFill/>
          <a:ln>
            <a:noFill/>
          </a:ln>
        </p:spPr>
      </p:pic>
      <p:sp>
        <p:nvSpPr>
          <p:cNvPr id="717" name="Google Shape;717;p110"/>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ЧИСТЫЙ КОД</a:t>
            </a:r>
            <a:endParaRPr>
              <a:solidFill>
                <a:schemeClr val="lt1"/>
              </a:solidFill>
            </a:endParaRPr>
          </a:p>
        </p:txBody>
      </p:sp>
      <p:sp>
        <p:nvSpPr>
          <p:cNvPr id="718" name="Google Shape;718;p110"/>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Universal Product Code:</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181" name="Google Shape;181;p3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182" name="Google Shape;182;p39"/>
          <p:cNvPicPr preferRelativeResize="0"/>
          <p:nvPr/>
        </p:nvPicPr>
        <p:blipFill rotWithShape="1">
          <a:blip r:embed="rId3">
            <a:alphaModFix/>
          </a:blip>
          <a:srcRect b="0" l="0" r="0" t="0"/>
          <a:stretch/>
        </p:blipFill>
        <p:spPr>
          <a:xfrm>
            <a:off x="6732240" y="1675530"/>
            <a:ext cx="2152576" cy="88468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111"/>
          <p:cNvPicPr preferRelativeResize="0"/>
          <p:nvPr>
            <p:ph idx="2" type="pic"/>
          </p:nvPr>
        </p:nvPicPr>
        <p:blipFill rotWithShape="1">
          <a:blip r:embed="rId3">
            <a:alphaModFix/>
          </a:blip>
          <a:srcRect b="7786" l="0" r="0" t="7786"/>
          <a:stretch/>
        </p:blipFill>
        <p:spPr>
          <a:xfrm>
            <a:off x="0" y="-978"/>
            <a:ext cx="9144000" cy="5143500"/>
          </a:xfrm>
          <a:prstGeom prst="rect">
            <a:avLst/>
          </a:prstGeom>
          <a:noFill/>
          <a:ln>
            <a:noFill/>
          </a:ln>
        </p:spPr>
      </p:pic>
      <p:sp>
        <p:nvSpPr>
          <p:cNvPr id="725" name="Google Shape;725;p11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РЕАЛЬНЫЙ КОД</a:t>
            </a:r>
            <a:endParaRPr>
              <a:solidFill>
                <a:schemeClr val="lt1"/>
              </a:solidFill>
            </a:endParaRPr>
          </a:p>
        </p:txBody>
      </p:sp>
      <p:sp>
        <p:nvSpPr>
          <p:cNvPr id="726" name="Google Shape;726;p11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1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700"/>
              <a:buNone/>
            </a:pPr>
            <a:r>
              <a:rPr lang="ru" sz="2700"/>
              <a:t>Оставь место стоянки чище,</a:t>
            </a:r>
            <a:br>
              <a:rPr lang="ru" sz="2700"/>
            </a:br>
            <a:r>
              <a:rPr lang="ru" sz="2700"/>
              <a:t>чем оно было до твоего прихода</a:t>
            </a:r>
            <a:endParaRPr/>
          </a:p>
        </p:txBody>
      </p:sp>
      <p:sp>
        <p:nvSpPr>
          <p:cNvPr id="733" name="Google Shape;733;p11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ПРАВИЛО БОЙСКАУТА</a:t>
            </a:r>
            <a:endParaRPr/>
          </a:p>
        </p:txBody>
      </p:sp>
      <p:pic>
        <p:nvPicPr>
          <p:cNvPr id="734" name="Google Shape;734;p112"/>
          <p:cNvPicPr preferRelativeResize="0"/>
          <p:nvPr/>
        </p:nvPicPr>
        <p:blipFill rotWithShape="1">
          <a:blip r:embed="rId3">
            <a:alphaModFix/>
          </a:blip>
          <a:srcRect b="0" l="0" r="0" t="0"/>
          <a:stretch/>
        </p:blipFill>
        <p:spPr>
          <a:xfrm>
            <a:off x="5086350" y="2833592"/>
            <a:ext cx="3086100" cy="189795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9" name="Shape 739"/>
        <p:cNvGrpSpPr/>
        <p:nvPr/>
      </p:nvGrpSpPr>
      <p:grpSpPr>
        <a:xfrm>
          <a:off x="0" y="0"/>
          <a:ext cx="0" cy="0"/>
          <a:chOff x="0" y="0"/>
          <a:chExt cx="0" cy="0"/>
        </a:xfrm>
      </p:grpSpPr>
      <p:sp>
        <p:nvSpPr>
          <p:cNvPr id="740" name="Google Shape;740;p11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СЛЕДУЙТЕ</a:t>
            </a:r>
            <a:br>
              <a:rPr lang="ru"/>
            </a:br>
            <a:r>
              <a:rPr lang="ru"/>
              <a:t>ПРАВИЛУ БОЙСКАУТА</a:t>
            </a:r>
            <a:br>
              <a:rPr lang="ru"/>
            </a:br>
            <a:r>
              <a:rPr lang="ru"/>
              <a:t>В ТЕЧЕНИЕ МЕСЯЦА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11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accent1"/>
              </a:buClr>
              <a:buSzPts val="2100"/>
              <a:buChar char="•"/>
            </a:pPr>
            <a:r>
              <a:rPr lang="ru" sz="2100"/>
              <a:t>Найди в коде своего проекта пример неудачной декомпозиции с точки зрения «переиспользуемости»</a:t>
            </a:r>
            <a:endParaRPr/>
          </a:p>
          <a:p>
            <a:pPr indent="-247650" lvl="0" marL="254000" rtl="0" algn="l">
              <a:spcBef>
                <a:spcPts val="400"/>
              </a:spcBef>
              <a:spcAft>
                <a:spcPts val="0"/>
              </a:spcAft>
              <a:buClr>
                <a:schemeClr val="accent1"/>
              </a:buClr>
              <a:buSzPts val="2100"/>
              <a:buChar char="•"/>
            </a:pPr>
            <a:r>
              <a:rPr lang="ru" sz="2100"/>
              <a:t>Проведи рефакторинг</a:t>
            </a:r>
            <a:endParaRPr sz="2100"/>
          </a:p>
          <a:p>
            <a:pPr indent="-247650" lvl="0" marL="254000" rtl="0" algn="l">
              <a:spcBef>
                <a:spcPts val="400"/>
              </a:spcBef>
              <a:spcAft>
                <a:spcPts val="0"/>
              </a:spcAft>
              <a:buClr>
                <a:schemeClr val="accent1"/>
              </a:buClr>
              <a:buSzPts val="2100"/>
              <a:buChar char="•"/>
            </a:pPr>
            <a:r>
              <a:rPr lang="ru" sz="2100"/>
              <a:t>Расскажи на следующем занятии (доклад 5-15 минут)</a:t>
            </a:r>
            <a:r>
              <a:rPr lang="ru" sz="2100">
                <a:solidFill>
                  <a:schemeClr val="accent1"/>
                </a:solidFill>
              </a:rPr>
              <a:t>*</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0" lvl="0" marL="0" rtl="0" algn="l">
              <a:spcBef>
                <a:spcPts val="400"/>
              </a:spcBef>
              <a:spcAft>
                <a:spcPts val="0"/>
              </a:spcAft>
              <a:buSzPts val="1800"/>
              <a:buNone/>
            </a:pPr>
            <a:r>
              <a:rPr lang="ru" sz="1800">
                <a:solidFill>
                  <a:schemeClr val="accent1"/>
                </a:solidFill>
              </a:rPr>
              <a:t>*</a:t>
            </a:r>
            <a:r>
              <a:rPr lang="ru" sz="1800"/>
              <a:t> Если вы из одного проекта, делайте в паре</a:t>
            </a:r>
            <a:endParaRPr/>
          </a:p>
        </p:txBody>
      </p:sp>
      <p:sp>
        <p:nvSpPr>
          <p:cNvPr id="746" name="Google Shape;746;p11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СПЕЦЗАДАНИЕ</a:t>
            </a:r>
            <a:r>
              <a:rPr lang="ru"/>
              <a:t> BAD COMPOSABILITY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ctr">
              <a:spcBef>
                <a:spcPts val="400"/>
              </a:spcBef>
              <a:spcAft>
                <a:spcPts val="0"/>
              </a:spcAft>
              <a:buSzPts val="2100"/>
              <a:buNone/>
            </a:pPr>
            <a:r>
              <a:rPr lang="ru" sz="2100"/>
              <a:t>Заполни форму обратной связи по ссылке</a:t>
            </a:r>
            <a:endParaRPr/>
          </a:p>
          <a:p>
            <a:pPr indent="0" lvl="0" marL="0" rtl="0" algn="ctr">
              <a:spcBef>
                <a:spcPts val="400"/>
              </a:spcBef>
              <a:spcAft>
                <a:spcPts val="0"/>
              </a:spcAft>
              <a:buSzPts val="2100"/>
              <a:buNone/>
            </a:pPr>
            <a:r>
              <a:rPr lang="ru" sz="2100" u="sng">
                <a:solidFill>
                  <a:schemeClr val="hlink"/>
                </a:solidFill>
                <a:hlinkClick r:id="rId3"/>
              </a:rPr>
              <a:t>http://bit.ly/kontur-courses-feedback</a:t>
            </a:r>
            <a:endParaRPr sz="2100"/>
          </a:p>
          <a:p>
            <a:pPr indent="0" lvl="0" marL="0" rtl="0" algn="ctr">
              <a:spcBef>
                <a:spcPts val="400"/>
              </a:spcBef>
              <a:spcAft>
                <a:spcPts val="0"/>
              </a:spcAft>
              <a:buSzPts val="2100"/>
              <a:buNone/>
            </a:pPr>
            <a:r>
              <a:rPr lang="ru" sz="2100"/>
              <a:t>или</a:t>
            </a:r>
            <a:endParaRPr sz="2100"/>
          </a:p>
          <a:p>
            <a:pPr indent="0" lvl="0" marL="0" rtl="0" algn="ctr">
              <a:spcBef>
                <a:spcPts val="400"/>
              </a:spcBef>
              <a:spcAft>
                <a:spcPts val="0"/>
              </a:spcAft>
              <a:buSzPts val="2100"/>
              <a:buNone/>
            </a:pPr>
            <a:r>
              <a:rPr lang="ru" sz="2100"/>
              <a:t>по ярлыку </a:t>
            </a:r>
            <a:r>
              <a:rPr i="1" lang="ru" sz="2100">
                <a:solidFill>
                  <a:schemeClr val="accent1"/>
                </a:solidFill>
              </a:rPr>
              <a:t>feedback</a:t>
            </a:r>
            <a:r>
              <a:rPr lang="ru" sz="2100"/>
              <a:t> в корне репозитория</a:t>
            </a:r>
            <a:endParaRPr/>
          </a:p>
        </p:txBody>
      </p:sp>
      <p:sp>
        <p:nvSpPr>
          <p:cNvPr id="752" name="Google Shape;752;p1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ОБРАТНАЯ СВЯЗЬ</a:t>
            </a:r>
            <a:endParaRPr/>
          </a:p>
        </p:txBody>
      </p:sp>
      <p:pic>
        <p:nvPicPr>
          <p:cNvPr descr="Речь" id="753" name="Google Shape;753;p115"/>
          <p:cNvPicPr preferRelativeResize="0"/>
          <p:nvPr/>
        </p:nvPicPr>
        <p:blipFill rotWithShape="1">
          <a:blip r:embed="rId4">
            <a:alphaModFix/>
          </a:blip>
          <a:srcRect b="0" l="0" r="0" t="0"/>
          <a:stretch/>
        </p:blipFill>
        <p:spPr>
          <a:xfrm>
            <a:off x="3887468" y="1216714"/>
            <a:ext cx="1369014" cy="1369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UPC: </a:t>
            </a:r>
            <a:r>
              <a:rPr lang="ru"/>
              <a:t>03600029145</a:t>
            </a:r>
            <a:br>
              <a:rPr lang="ru" sz="2100">
                <a:latin typeface="Quattrocento Sans"/>
                <a:ea typeface="Quattrocento Sans"/>
                <a:cs typeface="Quattrocento Sans"/>
                <a:sym typeface="Quattrocento Sans"/>
              </a:rPr>
            </a:br>
            <a:r>
              <a:rPr lang="ru" sz="2100">
                <a:latin typeface="Quattrocento Sans"/>
                <a:ea typeface="Quattrocento Sans"/>
                <a:cs typeface="Quattrocento Sans"/>
                <a:sym typeface="Quattrocento Sans"/>
              </a:rPr>
              <a:t>Находим значение контрольного числа:</a:t>
            </a:r>
            <a:endParaRPr sz="2100">
              <a:latin typeface="Quattrocento Sans"/>
              <a:ea typeface="Quattrocento Sans"/>
              <a:cs typeface="Quattrocento Sans"/>
              <a:sym typeface="Quattrocento San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0 3 6 0 0 0 2 9 1 4 5</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Множитель    3 1 3 1 3 1 3 1 3 1 3</a:t>
            </a:r>
            <a:endParaRPr sz="2100">
              <a:latin typeface="Consolas"/>
              <a:ea typeface="Consolas"/>
              <a:cs typeface="Consolas"/>
              <a:sym typeface="Consola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sum = </a:t>
            </a:r>
            <a:r>
              <a:rPr lang="ru" sz="2100">
                <a:latin typeface="Consolas"/>
                <a:ea typeface="Consolas"/>
                <a:cs typeface="Consolas"/>
                <a:sym typeface="Consolas"/>
              </a:rPr>
              <a:t>0×3 + 3×1 + 6×3 + 0×1 + 0×3 + 0×1 + 2×3 + 9×1 + 1×3 + 4×1 + 5×3 = 58</a:t>
            </a:r>
            <a:endParaRPr/>
          </a:p>
          <a:p>
            <a:pPr indent="0" lvl="0" marL="0" rtl="0" algn="l">
              <a:spcBef>
                <a:spcPts val="400"/>
              </a:spcBef>
              <a:spcAft>
                <a:spcPts val="0"/>
              </a:spcAft>
              <a:buSzPts val="2100"/>
              <a:buNone/>
            </a:pPr>
            <a:r>
              <a:rPr lang="ru" sz="2100">
                <a:latin typeface="Consolas"/>
                <a:ea typeface="Consolas"/>
                <a:cs typeface="Consolas"/>
                <a:sym typeface="Consolas"/>
              </a:rPr>
              <a:t>M = 58 % 10 = 8</a:t>
            </a:r>
            <a:endParaRPr/>
          </a:p>
          <a:p>
            <a:pPr indent="0" lvl="0" marL="0" rtl="0" algn="l">
              <a:spcBef>
                <a:spcPts val="400"/>
              </a:spcBef>
              <a:spcAft>
                <a:spcPts val="0"/>
              </a:spcAft>
              <a:buSzPts val="2100"/>
              <a:buNone/>
            </a:pPr>
            <a:r>
              <a:rPr lang="ru" sz="2100">
                <a:latin typeface="Consolas"/>
                <a:ea typeface="Consolas"/>
                <a:cs typeface="Consolas"/>
                <a:sym typeface="Consolas"/>
              </a:rPr>
              <a:t>M ≠ 0 =&gt; res = 10 – 8 = 2</a:t>
            </a:r>
            <a:endParaRPr sz="2100">
              <a:latin typeface="Consolas"/>
              <a:ea typeface="Consolas"/>
              <a:cs typeface="Consolas"/>
              <a:sym typeface="Consolas"/>
            </a:endParaRPr>
          </a:p>
        </p:txBody>
      </p:sp>
      <p:sp>
        <p:nvSpPr>
          <p:cNvPr id="188" name="Google Shape;188;p4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