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 id="214748367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Lst>
  <p:sldSz cy="5143500" cx="9144000"/>
  <p:notesSz cx="6858000" cy="9144000"/>
  <p:embeddedFontLst>
    <p:embeddedFont>
      <p:font typeface="Quattrocento Sans"/>
      <p:regular r:id="rId69"/>
      <p:bold r:id="rId70"/>
      <p:italic r:id="rId71"/>
      <p:boldItalic r:id="rId72"/>
    </p:embeddedFont>
    <p:embeddedFont>
      <p:font typeface="Fira Code"/>
      <p:regular r:id="rId73"/>
      <p:bold r:id="rId74"/>
    </p:embeddedFont>
    <p:embeddedFont>
      <p:font typeface="JetBrains Mono"/>
      <p:regular r:id="rId75"/>
      <p:bold r:id="rId76"/>
      <p:italic r:id="rId77"/>
      <p:boldItalic r:id="rId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FiraCode-regular.fntdata"/><Relationship Id="rId72" Type="http://schemas.openxmlformats.org/officeDocument/2006/relationships/font" Target="fonts/QuattrocentoSans-boldItalic.fntdata"/><Relationship Id="rId31" Type="http://schemas.openxmlformats.org/officeDocument/2006/relationships/slide" Target="slides/slide25.xml"/><Relationship Id="rId75" Type="http://schemas.openxmlformats.org/officeDocument/2006/relationships/font" Target="fonts/JetBrainsMono-regular.fntdata"/><Relationship Id="rId30" Type="http://schemas.openxmlformats.org/officeDocument/2006/relationships/slide" Target="slides/slide24.xml"/><Relationship Id="rId74" Type="http://schemas.openxmlformats.org/officeDocument/2006/relationships/font" Target="fonts/FiraCode-bold.fntdata"/><Relationship Id="rId33" Type="http://schemas.openxmlformats.org/officeDocument/2006/relationships/slide" Target="slides/slide27.xml"/><Relationship Id="rId77" Type="http://schemas.openxmlformats.org/officeDocument/2006/relationships/font" Target="fonts/JetBrainsMono-italic.fntdata"/><Relationship Id="rId32" Type="http://schemas.openxmlformats.org/officeDocument/2006/relationships/slide" Target="slides/slide26.xml"/><Relationship Id="rId76" Type="http://schemas.openxmlformats.org/officeDocument/2006/relationships/font" Target="fonts/JetBrainsMono-bold.fntdata"/><Relationship Id="rId35" Type="http://schemas.openxmlformats.org/officeDocument/2006/relationships/slide" Target="slides/slide29.xml"/><Relationship Id="rId34" Type="http://schemas.openxmlformats.org/officeDocument/2006/relationships/slide" Target="slides/slide28.xml"/><Relationship Id="rId78" Type="http://schemas.openxmlformats.org/officeDocument/2006/relationships/font" Target="fonts/JetBrainsMono-boldItalic.fntdata"/><Relationship Id="rId71" Type="http://schemas.openxmlformats.org/officeDocument/2006/relationships/font" Target="fonts/QuattrocentoSans-italic.fntdata"/><Relationship Id="rId70" Type="http://schemas.openxmlformats.org/officeDocument/2006/relationships/font" Target="fonts/QuattrocentoSans-bold.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QuattrocentoSans-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4eabe1b14f_2_7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24eabe1b14f_2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4eabe1b14f_2_13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24eabe1b14f_2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4eabe1b14f_2_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g24eabe1b14f_2_1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Реализуйте сами алгоритм контрольного числа для UPC</a:t>
            </a:r>
            <a:endParaRPr/>
          </a:p>
        </p:txBody>
      </p:sp>
      <p:sp>
        <p:nvSpPr>
          <p:cNvPr id="199" name="Google Shape;199;g24eabe1b14f_2_1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4eabe1b14f_2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g24eabe1b14f_2_1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Откройте код, написанный кем-то, для расчета ISBN13. Алгоритм похожий, но есть небольшое отличие от UPC. Кто может его найти?</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Мораль: сложно понять, если код написан сложно. Надеюсь, ваш получился лучше!)</a:t>
            </a:r>
            <a:endParaRPr/>
          </a:p>
        </p:txBody>
      </p:sp>
      <p:sp>
        <p:nvSpPr>
          <p:cNvPr id="207" name="Google Shape;207;g24eabe1b14f_2_1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4eabe1b14f_2_15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24eabe1b14f_2_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4eabe1b14f_2_1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g24eabe1b14f_2_1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24eabe1b14f_2_1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4eabe1b14f_2_16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24eabe1b14f_2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4eabe1b14f_2_17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24eabe1b14f_2_1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4eabe1b14f_2_1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24eabe1b14f_2_1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4eabe1b14f_2_17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24eabe1b14f_2_1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4eabe1b14f_2_1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g24eabe1b14f_2_18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Если эту задачу дать студенту, который не задумывается о декомпозиции, то легко получить что-то такое.</a:t>
            </a:r>
            <a:endParaRPr/>
          </a:p>
          <a:p>
            <a:pPr indent="0" lvl="0" marL="0" rtl="0" algn="l">
              <a:spcBef>
                <a:spcPts val="0"/>
              </a:spcBef>
              <a:spcAft>
                <a:spcPts val="0"/>
              </a:spcAft>
              <a:buNone/>
            </a:pPr>
            <a:r>
              <a:rPr lang="ru"/>
              <a:t>Это очень трудно читать и почти невозможно убедить себя, что тут не ошибок.</a:t>
            </a:r>
            <a:endParaRPr/>
          </a:p>
        </p:txBody>
      </p:sp>
      <p:sp>
        <p:nvSpPr>
          <p:cNvPr id="256" name="Google Shape;256;g24eabe1b14f_2_18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4eabe1b14f_2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g24eabe1b14f_2_7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ru"/>
              <a:t>Нужен в ситуациях, когда к код живет долго и к нему придется ещё не раз возвращаться. </a:t>
            </a:r>
            <a:endParaRPr/>
          </a:p>
          <a:p>
            <a:pPr indent="0" lvl="0" marL="0" rtl="0" algn="l">
              <a:spcBef>
                <a:spcPts val="0"/>
              </a:spcBef>
              <a:spcAft>
                <a:spcPts val="0"/>
              </a:spcAft>
              <a:buNone/>
            </a:pPr>
            <a:r>
              <a:t/>
            </a:r>
            <a:endParaRPr/>
          </a:p>
        </p:txBody>
      </p:sp>
      <p:sp>
        <p:nvSpPr>
          <p:cNvPr id="132" name="Google Shape;132;g24eabe1b14f_2_7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4eabe1b14f_2_1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g24eabe1b14f_2_19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chemeClr val="dk1"/>
              </a:buClr>
              <a:buSzPts val="1200"/>
              <a:buFont typeface="Calibri"/>
              <a:buAutoNum type="arabicPeriod"/>
            </a:pPr>
            <a:r>
              <a:rPr lang="ru"/>
              <a:t>Длинный метод — скорее всего сигнализирует о том, что у метода есть несколько обязанностей.</a:t>
            </a:r>
            <a:endParaRPr/>
          </a:p>
          <a:p>
            <a:pPr indent="-228600" lvl="0" marL="228600" rtl="0" algn="l">
              <a:spcBef>
                <a:spcPts val="0"/>
              </a:spcBef>
              <a:spcAft>
                <a:spcPts val="0"/>
              </a:spcAft>
              <a:buClr>
                <a:schemeClr val="dk1"/>
              </a:buClr>
              <a:buSzPts val="1200"/>
              <a:buFont typeface="Calibri"/>
              <a:buAutoNum type="arabicPeriod"/>
            </a:pPr>
            <a:r>
              <a:rPr lang="ru"/>
              <a:t>Слишком общее имя — это сигнал, что у метода несколько обязанностей, которые плохо описываются одной фразой.</a:t>
            </a:r>
            <a:endParaRPr/>
          </a:p>
          <a:p>
            <a:pPr indent="-228600" lvl="0" marL="228600" rtl="0" algn="l">
              <a:spcBef>
                <a:spcPts val="0"/>
              </a:spcBef>
              <a:spcAft>
                <a:spcPts val="0"/>
              </a:spcAft>
              <a:buClr>
                <a:schemeClr val="dk1"/>
              </a:buClr>
              <a:buSzPts val="1200"/>
              <a:buFont typeface="Calibri"/>
              <a:buAutoNum type="arabicPeriod"/>
            </a:pPr>
            <a:r>
              <a:rPr lang="ru"/>
              <a:t>Если метод, нарушающий SRP  назвать честно, то получаются громоздкие фразы. Это уже лучше, чем слишком общее имя, но более явно указывает на нарушение SRP.</a:t>
            </a:r>
            <a:endParaRPr/>
          </a:p>
          <a:p>
            <a:pPr indent="0" lvl="0" marL="0" rtl="0" algn="l">
              <a:spcBef>
                <a:spcPts val="0"/>
              </a:spcBef>
              <a:spcAft>
                <a:spcPts val="0"/>
              </a:spcAft>
              <a:buNone/>
            </a:pPr>
            <a:r>
              <a:t/>
            </a:r>
            <a:endParaRPr/>
          </a:p>
        </p:txBody>
      </p:sp>
      <p:sp>
        <p:nvSpPr>
          <p:cNvPr id="263" name="Google Shape;263;g24eabe1b14f_2_19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4eabe1b14f_2_19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24eabe1b14f_2_1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4eabe1b14f_2_2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g24eabe1b14f_2_20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Вводим концепцию Токена</a:t>
            </a:r>
            <a:endParaRPr/>
          </a:p>
          <a:p>
            <a:pPr indent="0" lvl="0" marL="0" rtl="0" algn="l">
              <a:spcBef>
                <a:spcPts val="0"/>
              </a:spcBef>
              <a:spcAft>
                <a:spcPts val="0"/>
              </a:spcAft>
              <a:buNone/>
            </a:pPr>
            <a:r>
              <a:rPr lang="ru"/>
              <a:t>Нам понадобится сущность, которую мы назовем Токен. Он будет хранить в себе прочитанный текст, позицию и длину.</a:t>
            </a:r>
            <a:endParaRPr/>
          </a:p>
          <a:p>
            <a:pPr indent="0" lvl="0" marL="0" rtl="0" algn="l">
              <a:spcBef>
                <a:spcPts val="0"/>
              </a:spcBef>
              <a:spcAft>
                <a:spcPts val="0"/>
              </a:spcAft>
              <a:buNone/>
            </a:pPr>
            <a:r>
              <a:t/>
            </a:r>
            <a:endParaRPr/>
          </a:p>
        </p:txBody>
      </p:sp>
      <p:sp>
        <p:nvSpPr>
          <p:cNvPr id="278" name="Google Shape;278;g24eabe1b14f_2_20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4eabe1b14f_2_21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g24eabe1b14f_2_2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4eabe1b14f_2_21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24eabe1b14f_2_2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4eabe1b14f_2_22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g24eabe1b14f_2_2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4eabe1b14f_2_2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g24eabe1b14f_2_2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ru"/>
              <a:t>В прошлом решении есть недостаток компонуемости. Выделенные методы вряд ли где-то ещё понадобятся.</a:t>
            </a:r>
            <a:endParaRPr/>
          </a:p>
          <a:p>
            <a:pPr indent="0" lvl="0" marL="0" rtl="0" algn="l">
              <a:spcBef>
                <a:spcPts val="0"/>
              </a:spcBef>
              <a:spcAft>
                <a:spcPts val="0"/>
              </a:spcAft>
              <a:buNone/>
            </a:pPr>
            <a:r>
              <a:rPr lang="ru"/>
              <a:t>Однако, продолжая прошлую задачу, можно было дополнительно выделить абстракцию Токенайзера, с помощью которого остальные методы реализуются в одну простую строчку.</a:t>
            </a:r>
            <a:endParaRPr/>
          </a:p>
          <a:p>
            <a:pPr indent="0" lvl="0" marL="0" rtl="0" algn="l">
              <a:spcBef>
                <a:spcPts val="0"/>
              </a:spcBef>
              <a:spcAft>
                <a:spcPts val="0"/>
              </a:spcAft>
              <a:buNone/>
            </a:pPr>
            <a:r>
              <a:rPr lang="ru"/>
              <a:t>Такой Tokenizer может оказаться полезным в других задачах парсинга текстов.</a:t>
            </a:r>
            <a:endParaRPr/>
          </a:p>
        </p:txBody>
      </p:sp>
      <p:sp>
        <p:nvSpPr>
          <p:cNvPr id="302" name="Google Shape;302;g24eabe1b14f_2_2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4eabe1b14f_2_2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g24eabe1b14f_2_2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g24eabe1b14f_2_2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4eabe1b14f_2_2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g24eabe1b14f_2_2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Спросить аудиторию, как это делать.</a:t>
            </a:r>
            <a:endParaRPr/>
          </a:p>
          <a:p>
            <a:pPr indent="0" lvl="0" marL="0" rtl="0" algn="l">
              <a:spcBef>
                <a:spcPts val="0"/>
              </a:spcBef>
              <a:spcAft>
                <a:spcPts val="0"/>
              </a:spcAft>
              <a:buNone/>
            </a:pPr>
            <a:r>
              <a:rPr lang="ru"/>
              <a:t>Обычно бывают два варианта:</a:t>
            </a:r>
            <a:endParaRPr/>
          </a:p>
          <a:p>
            <a:pPr indent="-228600" lvl="0" marL="228600" rtl="0" algn="l">
              <a:spcBef>
                <a:spcPts val="0"/>
              </a:spcBef>
              <a:spcAft>
                <a:spcPts val="0"/>
              </a:spcAft>
              <a:buClr>
                <a:schemeClr val="dk1"/>
              </a:buClr>
              <a:buSzPts val="1200"/>
              <a:buFont typeface="Calibri"/>
              <a:buAutoNum type="arabicPeriod"/>
            </a:pPr>
            <a:r>
              <a:rPr lang="ru"/>
              <a:t>shiftSize раз сделать сдвиг на единичку. (Это медленно!)</a:t>
            </a:r>
            <a:endParaRPr/>
          </a:p>
          <a:p>
            <a:pPr indent="-228600" lvl="0" marL="228600" rtl="0" algn="l">
              <a:spcBef>
                <a:spcPts val="0"/>
              </a:spcBef>
              <a:spcAft>
                <a:spcPts val="0"/>
              </a:spcAft>
              <a:buClr>
                <a:schemeClr val="dk1"/>
              </a:buClr>
              <a:buSzPts val="1200"/>
              <a:buFont typeface="Calibri"/>
              <a:buAutoNum type="arabicPeriod"/>
            </a:pPr>
            <a:r>
              <a:rPr lang="ru"/>
              <a:t>Создать новый массив, в который перенести все значения с нужным сдвигом.</a:t>
            </a:r>
            <a:endParaRPr/>
          </a:p>
        </p:txBody>
      </p:sp>
      <p:sp>
        <p:nvSpPr>
          <p:cNvPr id="316" name="Google Shape;316;g24eabe1b14f_2_2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4eabe1b14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g24eabe1b14f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ru"/>
              <a:t>Решение с LINQ короче, очевиднее, но менее эффективно, хотя асимптотика та же.</a:t>
            </a:r>
            <a:endParaRPr/>
          </a:p>
        </p:txBody>
      </p:sp>
      <p:sp>
        <p:nvSpPr>
          <p:cNvPr id="323" name="Google Shape;323;g24eabe1b14f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4eabe1b14f_2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g24eabe1b14f_2_8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Напоминаем слайд из лекций</a:t>
            </a:r>
            <a:endParaRPr/>
          </a:p>
        </p:txBody>
      </p:sp>
      <p:sp>
        <p:nvSpPr>
          <p:cNvPr id="141" name="Google Shape;141;g24eabe1b14f_2_8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4eabe1b14f_2_2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Google Shape;330;g24eabe1b14f_2_28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Спросить аудиторию, как это делать.</a:t>
            </a:r>
            <a:endParaRPr/>
          </a:p>
          <a:p>
            <a:pPr indent="0" lvl="0" marL="0" rtl="0" algn="l">
              <a:spcBef>
                <a:spcPts val="0"/>
              </a:spcBef>
              <a:spcAft>
                <a:spcPts val="0"/>
              </a:spcAft>
              <a:buNone/>
            </a:pPr>
            <a:r>
              <a:rPr lang="ru"/>
              <a:t>Обычно бывают два варианта:</a:t>
            </a:r>
            <a:endParaRPr/>
          </a:p>
          <a:p>
            <a:pPr indent="-228600" lvl="0" marL="228600" rtl="0" algn="l">
              <a:spcBef>
                <a:spcPts val="0"/>
              </a:spcBef>
              <a:spcAft>
                <a:spcPts val="0"/>
              </a:spcAft>
              <a:buClr>
                <a:schemeClr val="dk1"/>
              </a:buClr>
              <a:buSzPts val="1200"/>
              <a:buFont typeface="Calibri"/>
              <a:buAutoNum type="arabicPeriod"/>
            </a:pPr>
            <a:r>
              <a:rPr lang="ru"/>
              <a:t>shiftSize раз сделать сдвиг на единичку. (Это медленно!)</a:t>
            </a:r>
            <a:endParaRPr/>
          </a:p>
          <a:p>
            <a:pPr indent="-228600" lvl="0" marL="228600" rtl="0" algn="l">
              <a:spcBef>
                <a:spcPts val="0"/>
              </a:spcBef>
              <a:spcAft>
                <a:spcPts val="0"/>
              </a:spcAft>
              <a:buClr>
                <a:schemeClr val="dk1"/>
              </a:buClr>
              <a:buSzPts val="1200"/>
              <a:buFont typeface="Calibri"/>
              <a:buAutoNum type="arabicPeriod"/>
            </a:pPr>
            <a:r>
              <a:rPr lang="ru"/>
              <a:t>Поставить нулевой элемент на место shiftSize, тот что был там — на позицию 2*shiftSize % N и т.п.</a:t>
            </a:r>
            <a:br>
              <a:rPr lang="ru"/>
            </a:br>
            <a:r>
              <a:rPr lang="ru"/>
              <a:t>Тут есть проблема, что нужно запоминать, в какие индексы мы уже что-то присваивали, чтобы вовремя остановиться. А это не только довольно сложно, но и требует O(N) памяти.</a:t>
            </a:r>
            <a:endParaRPr/>
          </a:p>
        </p:txBody>
      </p:sp>
      <p:sp>
        <p:nvSpPr>
          <p:cNvPr id="331" name="Google Shape;331;g24eabe1b14f_2_28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4eabe1b14f_2_2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g24eabe1b14f_2_28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g24eabe1b14f_2_28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4eabe1b14f_2_2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7" name="Google Shape;347;g24eabe1b14f_2_29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Для работы этого решения здесь предлагается написать свою реализацию Reverse, работающего In Place.</a:t>
            </a:r>
            <a:endParaRPr/>
          </a:p>
        </p:txBody>
      </p:sp>
      <p:sp>
        <p:nvSpPr>
          <p:cNvPr id="348" name="Google Shape;348;g24eabe1b14f_2_29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4eabe1b14f_2_3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g24eabe1b14f_2_30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Если вы видите декомпозицию на функции, которые нигде больше не понадобятся, можно напрячься и подумать, нельзя ли было сделать лучше.</a:t>
            </a:r>
            <a:endParaRPr/>
          </a:p>
        </p:txBody>
      </p:sp>
      <p:sp>
        <p:nvSpPr>
          <p:cNvPr id="355" name="Google Shape;355;g24eabe1b14f_2_30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4eabe1b14f_2_3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1" name="Google Shape;361;g24eabe1b14f_2_30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Долгое время Контур развивался как почти не взаимодействующее множество самобытных команд, каждая из которых делает свой продукт.</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Сейчас перед Контуром стоит вызов — научиться ускорять и удешевлять разработку за счет повторного использования наработок.</a:t>
            </a:r>
            <a:endParaRPr/>
          </a:p>
          <a:p>
            <a:pPr indent="0" lvl="0" marL="0" rtl="0" algn="l">
              <a:spcBef>
                <a:spcPts val="0"/>
              </a:spcBef>
              <a:spcAft>
                <a:spcPts val="0"/>
              </a:spcAft>
              <a:buNone/>
            </a:pPr>
            <a:r>
              <a:rPr lang="ru"/>
              <a:t>Для этого у всех разработчиков должна быть культура следования принципам модульности. Поэтому как раз сейчас как раз в контуре эти умения особенно важно развивать.</a:t>
            </a:r>
            <a:endParaRPr/>
          </a:p>
        </p:txBody>
      </p:sp>
      <p:sp>
        <p:nvSpPr>
          <p:cNvPr id="362" name="Google Shape;362;g24eabe1b14f_2_30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4eabe1b14f_2_31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g24eabe1b14f_2_3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4eabe1b14f_2_31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g24eabe1b14f_2_3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4eabe1b14f_2_32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g24eabe1b14f_2_3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4eabe1b14f_2_32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g24eabe1b14f_2_3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4eabe1b14f_2_33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g24eabe1b14f_2_3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4eabe1b14f_2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g24eabe1b14f_2_9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Напоминаем слайд из лекций</a:t>
            </a:r>
            <a:endParaRPr/>
          </a:p>
        </p:txBody>
      </p:sp>
      <p:sp>
        <p:nvSpPr>
          <p:cNvPr id="148" name="Google Shape;148;g24eabe1b14f_2_9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4eabe1b14f_2_33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g24eabe1b14f_2_3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4eabe1b14f_2_34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g24eabe1b14f_2_3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4eabe1b14f_2_3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9" name="Google Shape;409;g24eabe1b14f_2_3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Для JS вопрос о переопределении функций из глобальной области</a:t>
            </a:r>
            <a:endParaRPr/>
          </a:p>
        </p:txBody>
      </p:sp>
      <p:sp>
        <p:nvSpPr>
          <p:cNvPr id="410" name="Google Shape;410;g24eabe1b14f_2_3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4eabe1b14f_2_36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g24eabe1b14f_2_3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4eabe1b14f_2_37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g24eabe1b14f_2_3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4eabe1b14f_2_3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8" name="Google Shape;428;g24eabe1b14f_2_37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Как бы вы стали объяснять, что делает этот метод? Вопрос аудитории.</a:t>
            </a:r>
            <a:endParaRPr/>
          </a:p>
          <a:p>
            <a:pPr indent="0" lvl="0" marL="0" rtl="0" algn="l">
              <a:spcBef>
                <a:spcPts val="0"/>
              </a:spcBef>
              <a:spcAft>
                <a:spcPts val="0"/>
              </a:spcAft>
              <a:buNone/>
            </a:pPr>
            <a:r>
              <a:rPr lang="ru"/>
              <a:t>Примерно так: </a:t>
            </a:r>
            <a:endParaRPr/>
          </a:p>
          <a:p>
            <a:pPr indent="0" lvl="0" marL="0" rtl="0" algn="l">
              <a:spcBef>
                <a:spcPts val="0"/>
              </a:spcBef>
              <a:spcAft>
                <a:spcPts val="0"/>
              </a:spcAft>
              <a:buNone/>
            </a:pPr>
            <a:r>
              <a:rPr lang="ru"/>
              <a:t>найти заполненные строки, удалить, все остальные сдвинуть вниз, добавить сверху такое же количество пустых строк.</a:t>
            </a:r>
            <a:endParaRPr/>
          </a:p>
        </p:txBody>
      </p:sp>
      <p:sp>
        <p:nvSpPr>
          <p:cNvPr id="429" name="Google Shape;429;g24eabe1b14f_2_37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4eabe1b14f_2_3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5" name="Google Shape;435;g24eabe1b14f_2_38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Что не так в этом коде? (Если вам кажется, что код непонятный потому что он на C# написан, то есть версия на JS – она на следующем слайде)</a:t>
            </a:r>
            <a:endParaRPr/>
          </a:p>
          <a:p>
            <a:pPr indent="0" lvl="0" marL="0" rtl="0" algn="l">
              <a:spcBef>
                <a:spcPts val="0"/>
              </a:spcBef>
              <a:spcAft>
                <a:spcPts val="0"/>
              </a:spcAft>
              <a:buNone/>
            </a:pPr>
            <a:r>
              <a:rPr lang="ru"/>
              <a:t>Тут нет ни одного ключевого слова, которые вы называли на прошлом слайде!</a:t>
            </a:r>
            <a:endParaRPr/>
          </a:p>
          <a:p>
            <a:pPr indent="0" lvl="0" marL="0" rtl="0" algn="l">
              <a:spcBef>
                <a:spcPts val="0"/>
              </a:spcBef>
              <a:spcAft>
                <a:spcPts val="0"/>
              </a:spcAft>
              <a:buNone/>
            </a:pPr>
            <a:r>
              <a:rPr lang="ru"/>
              <a:t>Как следствие, код кажется непонятным.</a:t>
            </a:r>
            <a:endParaRPr/>
          </a:p>
          <a:p>
            <a:pPr indent="0" lvl="0" marL="0" rtl="0" algn="l">
              <a:spcBef>
                <a:spcPts val="0"/>
              </a:spcBef>
              <a:spcAft>
                <a:spcPts val="0"/>
              </a:spcAft>
              <a:buNone/>
            </a:pPr>
            <a:r>
              <a:t/>
            </a:r>
            <a:endParaRPr/>
          </a:p>
        </p:txBody>
      </p:sp>
      <p:sp>
        <p:nvSpPr>
          <p:cNvPr id="436" name="Google Shape;436;g24eabe1b14f_2_38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4eabe1b14f_2_40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g24eabe1b14f_2_4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4eabe1b14f_2_4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9" name="Google Shape;449;g24eabe1b14f_2_4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Вот другой код, делающий то же самое.</a:t>
            </a:r>
            <a:endParaRPr/>
          </a:p>
          <a:p>
            <a:pPr indent="0" lvl="0" marL="0" rtl="0" algn="l">
              <a:spcBef>
                <a:spcPts val="0"/>
              </a:spcBef>
              <a:spcAft>
                <a:spcPts val="0"/>
              </a:spcAft>
              <a:buNone/>
            </a:pPr>
            <a:r>
              <a:rPr lang="ru"/>
              <a:t>Вопросы аудитории. Понятнее ли этот код? Почему?</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Тут присутствуют все ключевые слова. Надо все еще приложить усилия, чтобы убедиться в корректности кода, однако код понятнее и комфортнее читать.</a:t>
            </a:r>
            <a:endParaRPr/>
          </a:p>
          <a:p>
            <a:pPr indent="0" lvl="0" marL="0" rtl="0" algn="l">
              <a:spcBef>
                <a:spcPts val="0"/>
              </a:spcBef>
              <a:spcAft>
                <a:spcPts val="0"/>
              </a:spcAft>
              <a:buNone/>
            </a:pPr>
            <a:r>
              <a:t/>
            </a:r>
            <a:endParaRPr/>
          </a:p>
        </p:txBody>
      </p:sp>
      <p:sp>
        <p:nvSpPr>
          <p:cNvPr id="450" name="Google Shape;450;g24eabe1b14f_2_4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4eabe1b14f_2_4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7" name="Google Shape;457;g24eabe1b14f_2_4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Используя паттерн неиземеняемого класса для поля тетриса, можно написать эту функцию вообще без циклов и переменных. Меньше циклов и переменных — меньше ошибок.</a:t>
            </a:r>
            <a:endParaRPr/>
          </a:p>
          <a:p>
            <a:pPr indent="0" lvl="0" marL="0" rtl="0" algn="l">
              <a:spcBef>
                <a:spcPts val="0"/>
              </a:spcBef>
              <a:spcAft>
                <a:spcPts val="0"/>
              </a:spcAft>
              <a:buNone/>
            </a:pPr>
            <a:r>
              <a:rPr lang="ru"/>
              <a:t>Убедиться в корректности этого кода стало заметно проще.</a:t>
            </a:r>
            <a:endParaRPr/>
          </a:p>
          <a:p>
            <a:pPr indent="0" lvl="0" marL="0" rtl="0" algn="l">
              <a:spcBef>
                <a:spcPts val="0"/>
              </a:spcBef>
              <a:spcAft>
                <a:spcPts val="0"/>
              </a:spcAft>
              <a:buNone/>
            </a:pPr>
            <a:r>
              <a:t/>
            </a:r>
            <a:endParaRPr/>
          </a:p>
        </p:txBody>
      </p:sp>
      <p:sp>
        <p:nvSpPr>
          <p:cNvPr id="458" name="Google Shape;458;g24eabe1b14f_2_4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4eabe1b14f_2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g24eabe1b14f_2_9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24eabe1b14f_2_9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4eabe1b14f_2_4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5" name="Google Shape;465;g24eabe1b14f_2_4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Что делает этот код?</a:t>
            </a:r>
            <a:endParaRPr/>
          </a:p>
          <a:p>
            <a:pPr indent="0" lvl="0" marL="0" rtl="0" algn="l">
              <a:spcBef>
                <a:spcPts val="0"/>
              </a:spcBef>
              <a:spcAft>
                <a:spcPts val="0"/>
              </a:spcAft>
              <a:buNone/>
            </a:pPr>
            <a:r>
              <a:rPr lang="ru"/>
              <a:t>Какие эмоции у вас возникают, глядя на этот код?</a:t>
            </a:r>
            <a:endParaRPr/>
          </a:p>
        </p:txBody>
      </p:sp>
      <p:sp>
        <p:nvSpPr>
          <p:cNvPr id="466" name="Google Shape;466;g24eabe1b14f_2_45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4eabe1b14f_2_48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g24eabe1b14f_2_4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4eabe1b14f_2_4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9" name="Google Shape;479;g24eabe1b14f_2_48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А что делает этот код?  Может кто-нибудь объяснить?</a:t>
            </a:r>
            <a:endParaRPr/>
          </a:p>
          <a:p>
            <a:pPr indent="0" lvl="0" marL="0" rtl="0" algn="l">
              <a:spcBef>
                <a:spcPts val="0"/>
              </a:spcBef>
              <a:spcAft>
                <a:spcPts val="0"/>
              </a:spcAft>
              <a:buNone/>
            </a:pPr>
            <a:r>
              <a:rPr lang="ru"/>
              <a:t>Объяснять удобно как раз так, как код написан. Потому что код повторяет спецификацию. Его можно будет упростить только если придумать, как упростить спецификацию.</a:t>
            </a:r>
            <a:endParaRPr/>
          </a:p>
        </p:txBody>
      </p:sp>
      <p:sp>
        <p:nvSpPr>
          <p:cNvPr id="480" name="Google Shape;480;g24eabe1b14f_2_48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4eabe1b14f_2_51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g24eabe1b14f_2_5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4eabe1b14f_2_52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g24eabe1b14f_2_5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24eabe1b14f_2_53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g24eabe1b14f_2_5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24eabe1b14f_2_5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2" name="Google Shape;512;g24eabe1b14f_2_5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g24eabe1b14f_2_5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4eabe1b14f_2_5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9" name="Google Shape;519;g24eabe1b14f_2_5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Мы только что подробно разобрали некоторые практики, помогающие писать хороший код.</a:t>
            </a:r>
            <a:endParaRPr/>
          </a:p>
          <a:p>
            <a:pPr indent="0" lvl="0" marL="0" rtl="0" algn="l">
              <a:spcBef>
                <a:spcPts val="0"/>
              </a:spcBef>
              <a:spcAft>
                <a:spcPts val="0"/>
              </a:spcAft>
              <a:buNone/>
            </a:pPr>
            <a:r>
              <a:rPr lang="ru"/>
              <a:t>Но давайте смотреть правде в глаза: в реальных проектах код не так уж хорош. Местами даже откровенно плох.</a:t>
            </a:r>
            <a:endParaRPr/>
          </a:p>
          <a:p>
            <a:pPr indent="0" lvl="0" marL="0" rtl="0" algn="l">
              <a:spcBef>
                <a:spcPts val="0"/>
              </a:spcBef>
              <a:spcAft>
                <a:spcPts val="0"/>
              </a:spcAft>
              <a:buNone/>
            </a:pPr>
            <a:r>
              <a:rPr lang="ru"/>
              <a:t>На это есть много причин: ошибки дизайна, меняющиеся требования, дедлайны…</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20" name="Google Shape;520;g24eabe1b14f_2_5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4eabe1b14f_2_5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7" name="Google Shape;527;g24eabe1b14f_2_5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Посмотрите на этот пейзаж. Если бы у вас в руках была кожура от только что съеденного банана, стали бы вы нести ее до урны?</a:t>
            </a:r>
            <a:endParaRPr/>
          </a:p>
          <a:p>
            <a:pPr indent="0" lvl="0" marL="0" rtl="0" algn="l">
              <a:spcBef>
                <a:spcPts val="0"/>
              </a:spcBef>
              <a:spcAft>
                <a:spcPts val="0"/>
              </a:spcAft>
              <a:buNone/>
            </a:pPr>
            <a:r>
              <a:rPr lang="ru" sz="1200">
                <a:solidFill>
                  <a:schemeClr val="dk1"/>
                </a:solidFill>
                <a:latin typeface="Calibri"/>
                <a:ea typeface="Calibri"/>
                <a:cs typeface="Calibri"/>
                <a:sym typeface="Calibri"/>
              </a:rPr>
              <a:t>Так же с кодом. Плохой код искушает сделать его еще хуже. Если большой класс плохо написан, то есть соблазн просто впихнуть туда очередной фикс и быть подальше, вместо того, чтобы улучшить код этого класса. Если на какой-то код нет тестов, то после фикса мелкого бага вряд ли появится желание их написать.</a:t>
            </a:r>
            <a:endParaRPr/>
          </a:p>
          <a:p>
            <a:pPr indent="0" lvl="0" marL="0" rtl="0" algn="l">
              <a:spcBef>
                <a:spcPts val="0"/>
              </a:spcBef>
              <a:spcAft>
                <a:spcPts val="0"/>
              </a:spcAft>
              <a:buNone/>
            </a:pPr>
            <a:r>
              <a:rPr lang="ru" sz="1200">
                <a:solidFill>
                  <a:schemeClr val="dk1"/>
                </a:solidFill>
                <a:latin typeface="Calibri"/>
                <a:ea typeface="Calibri"/>
                <a:cs typeface="Calibri"/>
                <a:sym typeface="Calibri"/>
              </a:rPr>
              <a:t>Значит плохой код обречен становится еще хуже?</a:t>
            </a:r>
            <a:endParaRPr/>
          </a:p>
          <a:p>
            <a:pPr indent="0" lvl="0" marL="0" rtl="0" algn="l">
              <a:spcBef>
                <a:spcPts val="0"/>
              </a:spcBef>
              <a:spcAft>
                <a:spcPts val="0"/>
              </a:spcAft>
              <a:buNone/>
            </a:pPr>
            <a:r>
              <a:t/>
            </a:r>
            <a:endParaRPr/>
          </a:p>
        </p:txBody>
      </p:sp>
      <p:sp>
        <p:nvSpPr>
          <p:cNvPr id="528" name="Google Shape;528;g24eabe1b14f_2_5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4eabe1b14f_2_5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5" name="Google Shape;535;g24eabe1b14f_2_5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sz="1200">
                <a:solidFill>
                  <a:schemeClr val="dk1"/>
                </a:solidFill>
                <a:latin typeface="Calibri"/>
                <a:ea typeface="Calibri"/>
                <a:cs typeface="Calibri"/>
                <a:sym typeface="Calibri"/>
              </a:rPr>
              <a:t>На самом деле нет.</a:t>
            </a:r>
            <a:endParaRPr/>
          </a:p>
          <a:p>
            <a:pPr indent="0" lvl="0" marL="0" rtl="0" algn="l">
              <a:spcBef>
                <a:spcPts val="0"/>
              </a:spcBef>
              <a:spcAft>
                <a:spcPts val="0"/>
              </a:spcAft>
              <a:buNone/>
            </a:pPr>
            <a:r>
              <a:rPr b="0" i="0" lang="ru" sz="1200">
                <a:solidFill>
                  <a:schemeClr val="dk1"/>
                </a:solidFill>
                <a:latin typeface="Calibri"/>
                <a:ea typeface="Calibri"/>
                <a:cs typeface="Calibri"/>
                <a:sym typeface="Calibri"/>
              </a:rPr>
              <a:t>У бойскаутов существует простое правило, которое применимо и к нашей профессии:</a:t>
            </a:r>
            <a:br>
              <a:rPr i="0" lang="ru"/>
            </a:br>
            <a:r>
              <a:rPr b="1" i="0" lang="ru" sz="1200">
                <a:solidFill>
                  <a:schemeClr val="dk1"/>
                </a:solidFill>
                <a:latin typeface="Calibri"/>
                <a:ea typeface="Calibri"/>
                <a:cs typeface="Calibri"/>
                <a:sym typeface="Calibri"/>
              </a:rPr>
              <a:t>Оставь место стоянки чище, чем оно было до твоего прихода.</a:t>
            </a:r>
            <a:br>
              <a:rPr i="0" lang="ru"/>
            </a:br>
            <a:r>
              <a:rPr b="0" i="0" lang="ru" sz="1200">
                <a:solidFill>
                  <a:schemeClr val="dk1"/>
                </a:solidFill>
                <a:latin typeface="Calibri"/>
                <a:ea typeface="Calibri"/>
                <a:cs typeface="Calibri"/>
                <a:sym typeface="Calibri"/>
              </a:rPr>
              <a:t>Если мы все будем оставлять свой код чище, чем он был до нашего прихода, то код попросту не будет загнивать. Чистка не обязана быть глобальной. Присвойте более понятное имя переменной, разбейте слишком большую функцию, устраните одно незначительное повторение, упростите сложную цепочку условий.</a:t>
            </a:r>
            <a:endParaRPr/>
          </a:p>
          <a:p>
            <a:pPr indent="0" lvl="0" marL="0" rtl="0" algn="l">
              <a:spcBef>
                <a:spcPts val="0"/>
              </a:spcBef>
              <a:spcAft>
                <a:spcPts val="0"/>
              </a:spcAft>
              <a:buNone/>
            </a:pPr>
            <a:r>
              <a:rPr b="0" i="0" lang="ru" sz="1200">
                <a:solidFill>
                  <a:schemeClr val="dk1"/>
                </a:solidFill>
                <a:latin typeface="Calibri"/>
                <a:ea typeface="Calibri"/>
                <a:cs typeface="Calibri"/>
                <a:sym typeface="Calibri"/>
              </a:rPr>
              <a:t>Тогда код будет улучшаться с течением времени!</a:t>
            </a:r>
            <a:endParaRPr/>
          </a:p>
          <a:p>
            <a:pPr indent="0" lvl="0" marL="0" rtl="0" algn="l">
              <a:spcBef>
                <a:spcPts val="0"/>
              </a:spcBef>
              <a:spcAft>
                <a:spcPts val="0"/>
              </a:spcAft>
              <a:buNone/>
            </a:pPr>
            <a:r>
              <a:rPr b="0" i="0" lang="ru" sz="1200">
                <a:solidFill>
                  <a:schemeClr val="dk1"/>
                </a:solidFill>
                <a:latin typeface="Calibri"/>
                <a:ea typeface="Calibri"/>
                <a:cs typeface="Calibri"/>
                <a:sym typeface="Calibri"/>
              </a:rPr>
              <a:t>Это может показаться непривычным, но может ли профессионал позволить себе нечто иное? Разве постоянное совершенствование не явлется неотъемлемой частью профессионализма?</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t/>
            </a:r>
            <a:endParaRPr i="0"/>
          </a:p>
          <a:p>
            <a:pPr indent="0" lvl="0" marL="0" rtl="0" algn="l">
              <a:spcBef>
                <a:spcPts val="0"/>
              </a:spcBef>
              <a:spcAft>
                <a:spcPts val="0"/>
              </a:spcAft>
              <a:buNone/>
            </a:pPr>
            <a:r>
              <a:t/>
            </a:r>
            <a:endParaRPr/>
          </a:p>
        </p:txBody>
      </p:sp>
      <p:sp>
        <p:nvSpPr>
          <p:cNvPr id="536" name="Google Shape;536;g24eabe1b14f_2_55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4eabe1b14f_2_10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24eabe1b14f_2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24eabe1b14f_2_5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3" name="Google Shape;543;g24eabe1b14f_2_5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i="0" lang="ru"/>
              <a:t>Хороший код писать по большому счету не сложнее, чем плохой, если привыкнуть это делать. Наш курс рассчитан примерно на месяц. Считается, что примерно за это же время вырабатывается привычка. Поставьте себе цель следовать Правилу бойскаута всегда, когда пишите код, в течение этого месяца и вы не сможете писать плохой код.</a:t>
            </a:r>
            <a:endParaRPr/>
          </a:p>
          <a:p>
            <a:pPr indent="0" lvl="0" marL="0" rtl="0" algn="l">
              <a:spcBef>
                <a:spcPts val="0"/>
              </a:spcBef>
              <a:spcAft>
                <a:spcPts val="0"/>
              </a:spcAft>
              <a:buNone/>
            </a:pPr>
            <a:r>
              <a:t/>
            </a:r>
            <a:endParaRPr/>
          </a:p>
        </p:txBody>
      </p:sp>
      <p:sp>
        <p:nvSpPr>
          <p:cNvPr id="544" name="Google Shape;544;g24eabe1b14f_2_56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4eabe1b14f_2_56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g24eabe1b14f_2_5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24eabe1b14f_2_57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g24eabe1b14f_2_5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4eabe1b14f_2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g24eabe1b14f_2_1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Кто знает, что такое контрольное число и какое оно имеет отношение к рисункам на слайде?</a:t>
            </a:r>
            <a:endParaRPr/>
          </a:p>
        </p:txBody>
      </p:sp>
      <p:sp>
        <p:nvSpPr>
          <p:cNvPr id="168" name="Google Shape;168;g24eabe1b14f_2_1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4eabe1b14f_2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g24eabe1b14f_2_1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Напишите сами алгоритм контрольного числа для UPC</a:t>
            </a:r>
            <a:endParaRPr/>
          </a:p>
        </p:txBody>
      </p:sp>
      <p:sp>
        <p:nvSpPr>
          <p:cNvPr id="179" name="Google Shape;179;g24eabe1b14f_2_1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4eabe1b14f_2_12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24eabe1b14f_2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www.kontur.ru/"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p:cSld name="Титульный слайд">
    <p:spTree>
      <p:nvGrpSpPr>
        <p:cNvPr id="53" name="Shape 53"/>
        <p:cNvGrpSpPr/>
        <p:nvPr/>
      </p:nvGrpSpPr>
      <p:grpSpPr>
        <a:xfrm>
          <a:off x="0" y="0"/>
          <a:ext cx="0" cy="0"/>
          <a:chOff x="0" y="0"/>
          <a:chExt cx="0" cy="0"/>
        </a:xfrm>
      </p:grpSpPr>
      <p:sp>
        <p:nvSpPr>
          <p:cNvPr id="54" name="Google Shape;54;p14"/>
          <p:cNvSpPr txBox="1"/>
          <p:nvPr>
            <p:ph type="ctrTitle"/>
          </p:nvPr>
        </p:nvSpPr>
        <p:spPr>
          <a:xfrm>
            <a:off x="971550" y="411956"/>
            <a:ext cx="7200900" cy="2159794"/>
          </a:xfrm>
          <a:prstGeom prst="rect">
            <a:avLst/>
          </a:prstGeom>
          <a:noFill/>
          <a:ln>
            <a:noFill/>
          </a:ln>
        </p:spPr>
        <p:txBody>
          <a:bodyPr anchorCtr="0" anchor="b" bIns="45900" lIns="0" spcFirstLastPara="1" rIns="0" wrap="square" tIns="45900">
            <a:noAutofit/>
          </a:bodyPr>
          <a:lstStyle>
            <a:lvl1pPr lvl="0" algn="ctr">
              <a:spcBef>
                <a:spcPts val="0"/>
              </a:spcBef>
              <a:spcAft>
                <a:spcPts val="0"/>
              </a:spcAft>
              <a:buClr>
                <a:schemeClr val="accent1"/>
              </a:buClr>
              <a:buSzPts val="3300"/>
              <a:buFont typeface="Quattrocento Sans"/>
              <a:buNone/>
              <a:defRPr sz="33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5" name="Google Shape;55;p14"/>
          <p:cNvSpPr txBox="1"/>
          <p:nvPr>
            <p:ph idx="1" type="subTitle"/>
          </p:nvPr>
        </p:nvSpPr>
        <p:spPr>
          <a:xfrm>
            <a:off x="971550" y="2571750"/>
            <a:ext cx="7200900" cy="1350169"/>
          </a:xfrm>
          <a:prstGeom prst="rect">
            <a:avLst/>
          </a:prstGeom>
          <a:noFill/>
          <a:ln>
            <a:noFill/>
          </a:ln>
        </p:spPr>
        <p:txBody>
          <a:bodyPr anchorCtr="0" anchor="t" bIns="34275" lIns="68575" spcFirstLastPara="1" rIns="68575" wrap="square" tIns="34275">
            <a:normAutofit/>
          </a:bodyPr>
          <a:lstStyle>
            <a:lvl1pPr lvl="0" algn="ctr">
              <a:spcBef>
                <a:spcPts val="400"/>
              </a:spcBef>
              <a:spcAft>
                <a:spcPts val="0"/>
              </a:spcAft>
              <a:buSzPts val="1800"/>
              <a:buNone/>
              <a:defRPr sz="1800"/>
            </a:lvl1pPr>
            <a:lvl2pPr lvl="1" algn="ctr">
              <a:spcBef>
                <a:spcPts val="300"/>
              </a:spcBef>
              <a:spcAft>
                <a:spcPts val="0"/>
              </a:spcAft>
              <a:buSzPts val="1500"/>
              <a:buNone/>
              <a:defRPr sz="1500"/>
            </a:lvl2pPr>
            <a:lvl3pPr lvl="2" algn="ctr">
              <a:spcBef>
                <a:spcPts val="300"/>
              </a:spcBef>
              <a:spcAft>
                <a:spcPts val="0"/>
              </a:spcAft>
              <a:buSzPts val="1400"/>
              <a:buNone/>
              <a:defRPr sz="1400"/>
            </a:lvl3pPr>
            <a:lvl4pPr lvl="3" algn="ctr">
              <a:spcBef>
                <a:spcPts val="200"/>
              </a:spcBef>
              <a:spcAft>
                <a:spcPts val="0"/>
              </a:spcAft>
              <a:buSzPts val="1200"/>
              <a:buNone/>
              <a:defRPr sz="1200"/>
            </a:lvl4pPr>
            <a:lvl5pPr lvl="4" algn="ctr">
              <a:spcBef>
                <a:spcPts val="200"/>
              </a:spcBef>
              <a:spcAft>
                <a:spcPts val="0"/>
              </a:spcAft>
              <a:buSzPts val="1200"/>
              <a:buNone/>
              <a:defRPr sz="1200"/>
            </a:lvl5pPr>
            <a:lvl6pPr lvl="5" algn="ctr">
              <a:spcBef>
                <a:spcPts val="200"/>
              </a:spcBef>
              <a:spcAft>
                <a:spcPts val="0"/>
              </a:spcAft>
              <a:buClr>
                <a:schemeClr val="dk1"/>
              </a:buClr>
              <a:buSzPts val="1200"/>
              <a:buNone/>
              <a:defRPr sz="1200"/>
            </a:lvl6pPr>
            <a:lvl7pPr lvl="6" algn="ctr">
              <a:spcBef>
                <a:spcPts val="200"/>
              </a:spcBef>
              <a:spcAft>
                <a:spcPts val="0"/>
              </a:spcAft>
              <a:buClr>
                <a:schemeClr val="dk1"/>
              </a:buClr>
              <a:buSzPts val="1200"/>
              <a:buNone/>
              <a:defRPr sz="1200"/>
            </a:lvl7pPr>
            <a:lvl8pPr lvl="7" algn="ctr">
              <a:spcBef>
                <a:spcPts val="200"/>
              </a:spcBef>
              <a:spcAft>
                <a:spcPts val="0"/>
              </a:spcAft>
              <a:buClr>
                <a:schemeClr val="dk1"/>
              </a:buClr>
              <a:buSzPts val="1200"/>
              <a:buNone/>
              <a:defRPr sz="1200"/>
            </a:lvl8pPr>
            <a:lvl9pPr lvl="8" algn="ctr">
              <a:spcBef>
                <a:spcPts val="200"/>
              </a:spcBef>
              <a:spcAft>
                <a:spcPts val="0"/>
              </a:spcAft>
              <a:buClr>
                <a:schemeClr val="dk1"/>
              </a:buClr>
              <a:buSzPts val="1200"/>
              <a:buNone/>
              <a:defRPr sz="1200"/>
            </a:lvl9pPr>
          </a:lstStyle>
          <a:p/>
        </p:txBody>
      </p:sp>
      <p:sp>
        <p:nvSpPr>
          <p:cNvPr id="56" name="Google Shape;56;p14"/>
          <p:cNvSpPr txBox="1"/>
          <p:nvPr>
            <p:ph idx="2" type="body"/>
          </p:nvPr>
        </p:nvSpPr>
        <p:spPr>
          <a:xfrm>
            <a:off x="3275857" y="3921954"/>
            <a:ext cx="4896596" cy="329206"/>
          </a:xfrm>
          <a:prstGeom prst="rect">
            <a:avLst/>
          </a:prstGeom>
          <a:noFill/>
          <a:ln>
            <a:noFill/>
          </a:ln>
        </p:spPr>
        <p:txBody>
          <a:bodyPr anchorCtr="0" anchor="t" bIns="0" lIns="0" spcFirstLastPara="1" rIns="0" wrap="square" tIns="0">
            <a:noAutofit/>
          </a:bodyPr>
          <a:lstStyle>
            <a:lvl1pPr indent="-228600" lvl="0" marL="457200" algn="r">
              <a:spcBef>
                <a:spcPts val="400"/>
              </a:spcBef>
              <a:spcAft>
                <a:spcPts val="0"/>
              </a:spcAft>
              <a:buSzPts val="1800"/>
              <a:buNone/>
              <a:defRPr b="1" sz="1800"/>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p:cSld name="Заголовок и объект">
    <p:spTree>
      <p:nvGrpSpPr>
        <p:cNvPr id="57" name="Shape 57"/>
        <p:cNvGrpSpPr/>
        <p:nvPr/>
      </p:nvGrpSpPr>
      <p:grpSpPr>
        <a:xfrm>
          <a:off x="0" y="0"/>
          <a:ext cx="0" cy="0"/>
          <a:chOff x="0" y="0"/>
          <a:chExt cx="0" cy="0"/>
        </a:xfrm>
      </p:grpSpPr>
      <p:sp>
        <p:nvSpPr>
          <p:cNvPr id="58" name="Google Shape;58;p15"/>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lvl1pPr indent="-381000" lvl="0" marL="457200" algn="l">
              <a:spcBef>
                <a:spcPts val="500"/>
              </a:spcBef>
              <a:spcAft>
                <a:spcPts val="0"/>
              </a:spcAft>
              <a:buClr>
                <a:schemeClr val="accent1"/>
              </a:buClr>
              <a:buSzPts val="2400"/>
              <a:buChar char="•"/>
              <a:defRPr/>
            </a:lvl1pPr>
            <a:lvl2pPr indent="-361950" lvl="1" marL="914400" algn="l">
              <a:spcBef>
                <a:spcPts val="400"/>
              </a:spcBef>
              <a:spcAft>
                <a:spcPts val="0"/>
              </a:spcAft>
              <a:buClr>
                <a:schemeClr val="accent1"/>
              </a:buClr>
              <a:buSzPts val="2100"/>
              <a:buChar char="•"/>
              <a:defRPr/>
            </a:lvl2pPr>
            <a:lvl3pPr indent="-342900" lvl="2" marL="1371600" algn="l">
              <a:spcBef>
                <a:spcPts val="400"/>
              </a:spcBef>
              <a:spcAft>
                <a:spcPts val="0"/>
              </a:spcAft>
              <a:buClr>
                <a:schemeClr val="accent1"/>
              </a:buClr>
              <a:buSzPts val="1800"/>
              <a:buChar char="•"/>
              <a:defRPr/>
            </a:lvl3pPr>
            <a:lvl4pPr indent="-323850" lvl="3" marL="1828800" algn="l">
              <a:spcBef>
                <a:spcPts val="300"/>
              </a:spcBef>
              <a:spcAft>
                <a:spcPts val="0"/>
              </a:spcAft>
              <a:buClr>
                <a:schemeClr val="accent1"/>
              </a:buClr>
              <a:buSzPts val="1500"/>
              <a:buChar char="•"/>
              <a:defRPr/>
            </a:lvl4pPr>
            <a:lvl5pPr indent="-323850" lvl="4" marL="2286000" algn="l">
              <a:spcBef>
                <a:spcPts val="300"/>
              </a:spcBef>
              <a:spcAft>
                <a:spcPts val="0"/>
              </a:spcAft>
              <a:buClr>
                <a:schemeClr val="accent1"/>
              </a:buClr>
              <a:buSzPts val="15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59" name="Google Shape;59;p15"/>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lvl1pPr lvl="0" algn="l">
              <a:spcBef>
                <a:spcPts val="0"/>
              </a:spcBef>
              <a:spcAft>
                <a:spcPts val="0"/>
              </a:spcAft>
              <a:buClr>
                <a:schemeClr val="accent1"/>
              </a:buClr>
              <a:buSzPts val="3300"/>
              <a:buFont typeface="Quattrocento Sans"/>
              <a:buNone/>
              <a:defRPr>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60" name="Google Shape;60;p15"/>
          <p:cNvCxnSpPr/>
          <p:nvPr/>
        </p:nvCxnSpPr>
        <p:spPr>
          <a:xfrm>
            <a:off x="971550" y="1006079"/>
            <a:ext cx="7200850" cy="0"/>
          </a:xfrm>
          <a:prstGeom prst="straightConnector1">
            <a:avLst/>
          </a:prstGeom>
          <a:noFill/>
          <a:ln cap="flat" cmpd="sng" w="12700">
            <a:solidFill>
              <a:srgbClr val="D63E3A"/>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в центре">
  <p:cSld name="Заголовок в центре">
    <p:spTree>
      <p:nvGrpSpPr>
        <p:cNvPr id="61" name="Shape 61"/>
        <p:cNvGrpSpPr/>
        <p:nvPr/>
      </p:nvGrpSpPr>
      <p:grpSpPr>
        <a:xfrm>
          <a:off x="0" y="0"/>
          <a:ext cx="0" cy="0"/>
          <a:chOff x="0" y="0"/>
          <a:chExt cx="0" cy="0"/>
        </a:xfrm>
      </p:grpSpPr>
      <p:sp>
        <p:nvSpPr>
          <p:cNvPr id="62" name="Google Shape;62;p16"/>
          <p:cNvSpPr txBox="1"/>
          <p:nvPr>
            <p:ph type="title"/>
          </p:nvPr>
        </p:nvSpPr>
        <p:spPr>
          <a:xfrm>
            <a:off x="971650" y="1221581"/>
            <a:ext cx="7200800" cy="2700338"/>
          </a:xfrm>
          <a:prstGeom prst="rect">
            <a:avLst/>
          </a:prstGeom>
          <a:noFill/>
          <a:ln>
            <a:noFill/>
          </a:ln>
        </p:spPr>
        <p:txBody>
          <a:bodyPr anchorCtr="1" anchor="ctr" bIns="45900" lIns="0" spcFirstLastPara="1" rIns="0" wrap="square" tIns="45900">
            <a:normAutofit/>
          </a:bodyPr>
          <a:lstStyle>
            <a:lvl1pPr lvl="0" algn="ctr">
              <a:spcBef>
                <a:spcPts val="0"/>
              </a:spcBef>
              <a:spcAft>
                <a:spcPts val="0"/>
              </a:spcAft>
              <a:buClr>
                <a:schemeClr val="accent1"/>
              </a:buClr>
              <a:buSzPts val="3300"/>
              <a:buFont typeface="Quattrocento Sans"/>
              <a:buNone/>
              <a:defRPr>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Без подчеркивания">
  <p:cSld name="Без подчеркивания">
    <p:spTree>
      <p:nvGrpSpPr>
        <p:cNvPr id="63" name="Shape 63"/>
        <p:cNvGrpSpPr/>
        <p:nvPr/>
      </p:nvGrpSpPr>
      <p:grpSpPr>
        <a:xfrm>
          <a:off x="0" y="0"/>
          <a:ext cx="0" cy="0"/>
          <a:chOff x="0" y="0"/>
          <a:chExt cx="0" cy="0"/>
        </a:xfrm>
      </p:grpSpPr>
      <p:sp>
        <p:nvSpPr>
          <p:cNvPr id="64" name="Google Shape;64;p17"/>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lvl1pPr lvl="0" algn="l">
              <a:spcBef>
                <a:spcPts val="0"/>
              </a:spcBef>
              <a:spcAft>
                <a:spcPts val="0"/>
              </a:spcAft>
              <a:buClr>
                <a:schemeClr val="accent1"/>
              </a:buClr>
              <a:buSzPts val="3300"/>
              <a:buFont typeface="Quattrocento Sans"/>
              <a:buNone/>
              <a:defRPr>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5" name="Google Shape;65;p17"/>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lvl1pPr indent="-381000" lvl="0" marL="457200" algn="l">
              <a:spcBef>
                <a:spcPts val="500"/>
              </a:spcBef>
              <a:spcAft>
                <a:spcPts val="0"/>
              </a:spcAft>
              <a:buClr>
                <a:schemeClr val="accent1"/>
              </a:buClr>
              <a:buSzPts val="2400"/>
              <a:buChar char="•"/>
              <a:defRPr/>
            </a:lvl1pPr>
            <a:lvl2pPr indent="-361950" lvl="1" marL="914400" algn="l">
              <a:spcBef>
                <a:spcPts val="400"/>
              </a:spcBef>
              <a:spcAft>
                <a:spcPts val="0"/>
              </a:spcAft>
              <a:buClr>
                <a:schemeClr val="accent1"/>
              </a:buClr>
              <a:buSzPts val="2100"/>
              <a:buChar char="•"/>
              <a:defRPr/>
            </a:lvl2pPr>
            <a:lvl3pPr indent="-342900" lvl="2" marL="1371600" algn="l">
              <a:spcBef>
                <a:spcPts val="400"/>
              </a:spcBef>
              <a:spcAft>
                <a:spcPts val="0"/>
              </a:spcAft>
              <a:buClr>
                <a:schemeClr val="accent1"/>
              </a:buClr>
              <a:buSzPts val="1800"/>
              <a:buChar char="•"/>
              <a:defRPr/>
            </a:lvl3pPr>
            <a:lvl4pPr indent="-323850" lvl="3" marL="1828800" algn="l">
              <a:spcBef>
                <a:spcPts val="300"/>
              </a:spcBef>
              <a:spcAft>
                <a:spcPts val="0"/>
              </a:spcAft>
              <a:buClr>
                <a:schemeClr val="accent1"/>
              </a:buClr>
              <a:buSzPts val="1500"/>
              <a:buChar char="•"/>
              <a:defRPr/>
            </a:lvl4pPr>
            <a:lvl5pPr indent="-323850" lvl="4" marL="2286000" algn="l">
              <a:spcBef>
                <a:spcPts val="300"/>
              </a:spcBef>
              <a:spcAft>
                <a:spcPts val="0"/>
              </a:spcAft>
              <a:buClr>
                <a:schemeClr val="accent1"/>
              </a:buClr>
              <a:buSzPts val="15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p:cSld name="Заголовок раздела">
    <p:spTree>
      <p:nvGrpSpPr>
        <p:cNvPr id="66" name="Shape 66"/>
        <p:cNvGrpSpPr/>
        <p:nvPr/>
      </p:nvGrpSpPr>
      <p:grpSpPr>
        <a:xfrm>
          <a:off x="0" y="0"/>
          <a:ext cx="0" cy="0"/>
          <a:chOff x="0" y="0"/>
          <a:chExt cx="0" cy="0"/>
        </a:xfrm>
      </p:grpSpPr>
      <p:sp>
        <p:nvSpPr>
          <p:cNvPr id="67" name="Google Shape;67;p18"/>
          <p:cNvSpPr txBox="1"/>
          <p:nvPr>
            <p:ph type="title"/>
          </p:nvPr>
        </p:nvSpPr>
        <p:spPr>
          <a:xfrm>
            <a:off x="975376" y="2571785"/>
            <a:ext cx="7200800" cy="1350169"/>
          </a:xfrm>
          <a:prstGeom prst="rect">
            <a:avLst/>
          </a:prstGeom>
          <a:noFill/>
          <a:ln>
            <a:noFill/>
          </a:ln>
        </p:spPr>
        <p:txBody>
          <a:bodyPr anchorCtr="0" anchor="t" bIns="45900" lIns="0" spcFirstLastPara="1" rIns="0" wrap="square" tIns="45900">
            <a:noAutofit/>
          </a:bodyPr>
          <a:lstStyle>
            <a:lvl1pPr lvl="0" algn="l">
              <a:spcBef>
                <a:spcPts val="0"/>
              </a:spcBef>
              <a:spcAft>
                <a:spcPts val="0"/>
              </a:spcAft>
              <a:buClr>
                <a:schemeClr val="accent1"/>
              </a:buClr>
              <a:buSzPts val="3300"/>
              <a:buFont typeface="Quattrocento Sans"/>
              <a:buNone/>
              <a:defRPr>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68" name="Google Shape;68;p18"/>
          <p:cNvCxnSpPr/>
          <p:nvPr/>
        </p:nvCxnSpPr>
        <p:spPr>
          <a:xfrm>
            <a:off x="975375" y="2571750"/>
            <a:ext cx="7200850" cy="0"/>
          </a:xfrm>
          <a:prstGeom prst="straightConnector1">
            <a:avLst/>
          </a:prstGeom>
          <a:noFill/>
          <a:ln cap="flat" cmpd="sng" w="12700">
            <a:solidFill>
              <a:srgbClr val="D63E3A"/>
            </a:solidFill>
            <a:prstDash val="solid"/>
            <a:round/>
            <a:headEnd len="sm" w="sm" type="none"/>
            <a:tailEnd len="sm" w="sm" type="none"/>
          </a:ln>
        </p:spPr>
      </p:cxnSp>
      <p:sp>
        <p:nvSpPr>
          <p:cNvPr id="69" name="Google Shape;69;p18"/>
          <p:cNvSpPr txBox="1"/>
          <p:nvPr>
            <p:ph idx="1" type="body"/>
          </p:nvPr>
        </p:nvSpPr>
        <p:spPr>
          <a:xfrm>
            <a:off x="975375" y="1227220"/>
            <a:ext cx="7197076" cy="1344565"/>
          </a:xfrm>
          <a:prstGeom prst="rect">
            <a:avLst/>
          </a:prstGeom>
          <a:noFill/>
          <a:ln>
            <a:noFill/>
          </a:ln>
        </p:spPr>
        <p:txBody>
          <a:bodyPr anchorCtr="0" anchor="b" bIns="34275" lIns="0" spcFirstLastPara="1" rIns="0" wrap="square" tIns="34275">
            <a:normAutofit/>
          </a:bodyPr>
          <a:lstStyle>
            <a:lvl1pPr indent="-228600" lvl="0" marL="457200" algn="l">
              <a:spcBef>
                <a:spcPts val="400"/>
              </a:spcBef>
              <a:spcAft>
                <a:spcPts val="0"/>
              </a:spcAft>
              <a:buSzPts val="1800"/>
              <a:buNone/>
              <a:defRPr sz="1800"/>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p:cSld name="Пустой слайд">
    <p:spTree>
      <p:nvGrpSpPr>
        <p:cNvPr id="70" name="Shape 70"/>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p:cSld name="Только заголовок">
    <p:spTree>
      <p:nvGrpSpPr>
        <p:cNvPr id="71" name="Shape 71"/>
        <p:cNvGrpSpPr/>
        <p:nvPr/>
      </p:nvGrpSpPr>
      <p:grpSpPr>
        <a:xfrm>
          <a:off x="0" y="0"/>
          <a:ext cx="0" cy="0"/>
          <a:chOff x="0" y="0"/>
          <a:chExt cx="0" cy="0"/>
        </a:xfrm>
      </p:grpSpPr>
      <p:sp>
        <p:nvSpPr>
          <p:cNvPr id="72" name="Google Shape;72;p20"/>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lvl1pPr lvl="0" algn="l">
              <a:spcBef>
                <a:spcPts val="0"/>
              </a:spcBef>
              <a:spcAft>
                <a:spcPts val="0"/>
              </a:spcAft>
              <a:buClr>
                <a:schemeClr val="accent1"/>
              </a:buClr>
              <a:buSzPts val="3300"/>
              <a:buFont typeface="Quattrocento Sans"/>
              <a:buNone/>
              <a:defRPr>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73" name="Google Shape;73;p20"/>
          <p:cNvCxnSpPr/>
          <p:nvPr/>
        </p:nvCxnSpPr>
        <p:spPr>
          <a:xfrm>
            <a:off x="971550" y="1006079"/>
            <a:ext cx="7200850" cy="0"/>
          </a:xfrm>
          <a:prstGeom prst="straightConnector1">
            <a:avLst/>
          </a:prstGeom>
          <a:noFill/>
          <a:ln cap="flat" cmpd="sng" w="12700">
            <a:solidFill>
              <a:srgbClr val="D63E3A"/>
            </a:solidFill>
            <a:prstDash val="solid"/>
            <a:round/>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внизу рисунка">
  <p:cSld name="Заголовок внизу рисунка">
    <p:spTree>
      <p:nvGrpSpPr>
        <p:cNvPr id="74" name="Shape 74"/>
        <p:cNvGrpSpPr/>
        <p:nvPr/>
      </p:nvGrpSpPr>
      <p:grpSpPr>
        <a:xfrm>
          <a:off x="0" y="0"/>
          <a:ext cx="0" cy="0"/>
          <a:chOff x="0" y="0"/>
          <a:chExt cx="0" cy="0"/>
        </a:xfrm>
      </p:grpSpPr>
      <p:sp>
        <p:nvSpPr>
          <p:cNvPr id="75" name="Google Shape;75;p21"/>
          <p:cNvSpPr/>
          <p:nvPr>
            <p:ph idx="2" type="pic"/>
          </p:nvPr>
        </p:nvSpPr>
        <p:spPr>
          <a:xfrm>
            <a:off x="0" y="-978"/>
            <a:ext cx="9144000" cy="5143500"/>
          </a:xfrm>
          <a:prstGeom prst="rect">
            <a:avLst/>
          </a:prstGeom>
          <a:noFill/>
          <a:ln>
            <a:noFill/>
          </a:ln>
        </p:spPr>
      </p:sp>
      <p:sp>
        <p:nvSpPr>
          <p:cNvPr id="76" name="Google Shape;76;p21"/>
          <p:cNvSpPr txBox="1"/>
          <p:nvPr>
            <p:ph type="title"/>
          </p:nvPr>
        </p:nvSpPr>
        <p:spPr>
          <a:xfrm>
            <a:off x="971550" y="4032187"/>
            <a:ext cx="8172450" cy="807721"/>
          </a:xfrm>
          <a:prstGeom prst="rect">
            <a:avLst/>
          </a:prstGeom>
          <a:solidFill>
            <a:schemeClr val="accent1">
              <a:alpha val="80000"/>
            </a:schemeClr>
          </a:solidFill>
          <a:ln>
            <a:noFill/>
          </a:ln>
        </p:spPr>
        <p:txBody>
          <a:bodyPr anchorCtr="0" anchor="ctr" bIns="45900" lIns="0" spcFirstLastPara="1" rIns="540000" wrap="square" tIns="45900">
            <a:noAutofit/>
          </a:bodyPr>
          <a:lstStyle>
            <a:lvl1pPr lvl="0" algn="l">
              <a:spcBef>
                <a:spcPts val="0"/>
              </a:spcBef>
              <a:spcAft>
                <a:spcPts val="0"/>
              </a:spcAft>
              <a:buClr>
                <a:schemeClr val="lt1"/>
              </a:buClr>
              <a:buSzPts val="3300"/>
              <a:buFont typeface="Quattrocento Sans"/>
              <a:buNone/>
              <a:defRPr>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7" name="Google Shape;77;p21"/>
          <p:cNvSpPr txBox="1"/>
          <p:nvPr>
            <p:ph idx="1" type="body"/>
          </p:nvPr>
        </p:nvSpPr>
        <p:spPr>
          <a:xfrm>
            <a:off x="0" y="4030266"/>
            <a:ext cx="971550" cy="807039"/>
          </a:xfrm>
          <a:prstGeom prst="rect">
            <a:avLst/>
          </a:prstGeom>
          <a:solidFill>
            <a:schemeClr val="accent1">
              <a:alpha val="80000"/>
            </a:schemeClr>
          </a:solidFill>
          <a:ln>
            <a:noFill/>
          </a:ln>
        </p:spPr>
        <p:txBody>
          <a:bodyPr anchorCtr="0" anchor="t" bIns="34275" lIns="68575" spcFirstLastPara="1" rIns="68575" wrap="square" tIns="34275">
            <a:normAutofit/>
          </a:bodyPr>
          <a:lstStyle>
            <a:lvl1pPr indent="-228600" lvl="0" marL="457200" algn="l">
              <a:spcBef>
                <a:spcPts val="500"/>
              </a:spcBef>
              <a:spcAft>
                <a:spcPts val="0"/>
              </a:spcAft>
              <a:buSzPts val="2400"/>
              <a:buNone/>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extLst>
    <p:ext uri="{DCECCB84-F9BA-43D5-87BE-67443E8EF086}">
      <p15:sldGuideLst>
        <p15:guide id="1" orient="horz" pos="3049">
          <p15:clr>
            <a:srgbClr val="FBAE40"/>
          </p15:clr>
        </p15:guide>
        <p15:guide id="2" orient="horz" pos="253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p:cSld name="Два объекта">
    <p:spTree>
      <p:nvGrpSpPr>
        <p:cNvPr id="78" name="Shape 78"/>
        <p:cNvGrpSpPr/>
        <p:nvPr/>
      </p:nvGrpSpPr>
      <p:grpSpPr>
        <a:xfrm>
          <a:off x="0" y="0"/>
          <a:ext cx="0" cy="0"/>
          <a:chOff x="0" y="0"/>
          <a:chExt cx="0" cy="0"/>
        </a:xfrm>
      </p:grpSpPr>
      <p:sp>
        <p:nvSpPr>
          <p:cNvPr id="79" name="Google Shape;79;p22"/>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lvl1pPr lvl="0" algn="l">
              <a:spcBef>
                <a:spcPts val="0"/>
              </a:spcBef>
              <a:spcAft>
                <a:spcPts val="0"/>
              </a:spcAft>
              <a:buClr>
                <a:schemeClr val="accent1"/>
              </a:buClr>
              <a:buSzPts val="3300"/>
              <a:buFont typeface="Quattrocento Sans"/>
              <a:buNone/>
              <a:defRPr>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80" name="Google Shape;80;p22"/>
          <p:cNvCxnSpPr/>
          <p:nvPr/>
        </p:nvCxnSpPr>
        <p:spPr>
          <a:xfrm>
            <a:off x="971550" y="1006079"/>
            <a:ext cx="7200850" cy="0"/>
          </a:xfrm>
          <a:prstGeom prst="straightConnector1">
            <a:avLst/>
          </a:prstGeom>
          <a:noFill/>
          <a:ln cap="flat" cmpd="sng" w="12700">
            <a:solidFill>
              <a:srgbClr val="D63E3A"/>
            </a:solidFill>
            <a:prstDash val="solid"/>
            <a:round/>
            <a:headEnd len="sm" w="sm" type="none"/>
            <a:tailEnd len="sm" w="sm" type="none"/>
          </a:ln>
        </p:spPr>
      </p:cxnSp>
      <p:sp>
        <p:nvSpPr>
          <p:cNvPr id="81" name="Google Shape;81;p22"/>
          <p:cNvSpPr txBox="1"/>
          <p:nvPr>
            <p:ph idx="1" type="body"/>
          </p:nvPr>
        </p:nvSpPr>
        <p:spPr>
          <a:xfrm>
            <a:off x="971550" y="1221581"/>
            <a:ext cx="3600450" cy="3509963"/>
          </a:xfrm>
          <a:prstGeom prst="rect">
            <a:avLst/>
          </a:prstGeom>
          <a:noFill/>
          <a:ln>
            <a:noFill/>
          </a:ln>
        </p:spPr>
        <p:txBody>
          <a:bodyPr anchorCtr="0" anchor="t" bIns="34275" lIns="68575" spcFirstLastPara="1" rIns="68575" wrap="square" tIns="34275">
            <a:normAutofit/>
          </a:bodyPr>
          <a:lstStyle>
            <a:lvl1pPr indent="-317500" lvl="0" marL="457200" algn="l">
              <a:spcBef>
                <a:spcPts val="300"/>
              </a:spcBef>
              <a:spcAft>
                <a:spcPts val="0"/>
              </a:spcAft>
              <a:buSzPts val="1400"/>
              <a:buChar char="•"/>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82" name="Google Shape;82;p22"/>
          <p:cNvSpPr txBox="1"/>
          <p:nvPr>
            <p:ph idx="2" type="body"/>
          </p:nvPr>
        </p:nvSpPr>
        <p:spPr>
          <a:xfrm>
            <a:off x="4572000" y="1221581"/>
            <a:ext cx="3600450" cy="3509963"/>
          </a:xfrm>
          <a:prstGeom prst="rect">
            <a:avLst/>
          </a:prstGeom>
          <a:noFill/>
          <a:ln>
            <a:noFill/>
          </a:ln>
        </p:spPr>
        <p:txBody>
          <a:bodyPr anchorCtr="0" anchor="t" bIns="34275" lIns="68575" spcFirstLastPara="1" rIns="68575" wrap="square" tIns="34275">
            <a:normAutofit/>
          </a:bodyPr>
          <a:lstStyle>
            <a:lvl1pPr indent="-317500" lvl="0" marL="457200" algn="l">
              <a:spcBef>
                <a:spcPts val="300"/>
              </a:spcBef>
              <a:spcAft>
                <a:spcPts val="0"/>
              </a:spcAft>
              <a:buSzPts val="1400"/>
              <a:buChar char="•"/>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p:cSld name="Сравнение">
    <p:spTree>
      <p:nvGrpSpPr>
        <p:cNvPr id="83" name="Shape 83"/>
        <p:cNvGrpSpPr/>
        <p:nvPr/>
      </p:nvGrpSpPr>
      <p:grpSpPr>
        <a:xfrm>
          <a:off x="0" y="0"/>
          <a:ext cx="0" cy="0"/>
          <a:chOff x="0" y="0"/>
          <a:chExt cx="0" cy="0"/>
        </a:xfrm>
      </p:grpSpPr>
      <p:sp>
        <p:nvSpPr>
          <p:cNvPr id="84" name="Google Shape;84;p23"/>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lvl1pPr lvl="0" algn="l">
              <a:spcBef>
                <a:spcPts val="0"/>
              </a:spcBef>
              <a:spcAft>
                <a:spcPts val="0"/>
              </a:spcAft>
              <a:buClr>
                <a:schemeClr val="accent1"/>
              </a:buClr>
              <a:buSzPts val="3300"/>
              <a:buFont typeface="Quattrocento Sans"/>
              <a:buNone/>
              <a:defRPr>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85" name="Google Shape;85;p23"/>
          <p:cNvCxnSpPr/>
          <p:nvPr/>
        </p:nvCxnSpPr>
        <p:spPr>
          <a:xfrm>
            <a:off x="971550" y="1006079"/>
            <a:ext cx="7200850" cy="0"/>
          </a:xfrm>
          <a:prstGeom prst="straightConnector1">
            <a:avLst/>
          </a:prstGeom>
          <a:noFill/>
          <a:ln cap="flat" cmpd="sng" w="12700">
            <a:solidFill>
              <a:srgbClr val="D63E3A"/>
            </a:solidFill>
            <a:prstDash val="solid"/>
            <a:round/>
            <a:headEnd len="sm" w="sm" type="none"/>
            <a:tailEnd len="sm" w="sm" type="none"/>
          </a:ln>
        </p:spPr>
      </p:cxnSp>
      <p:sp>
        <p:nvSpPr>
          <p:cNvPr id="86" name="Google Shape;86;p23"/>
          <p:cNvSpPr txBox="1"/>
          <p:nvPr>
            <p:ph idx="1" type="body"/>
          </p:nvPr>
        </p:nvSpPr>
        <p:spPr>
          <a:xfrm>
            <a:off x="971550" y="1815703"/>
            <a:ext cx="3600450" cy="2915840"/>
          </a:xfrm>
          <a:prstGeom prst="rect">
            <a:avLst/>
          </a:prstGeom>
          <a:noFill/>
          <a:ln>
            <a:noFill/>
          </a:ln>
        </p:spPr>
        <p:txBody>
          <a:bodyPr anchorCtr="0" anchor="t" bIns="34275" lIns="68575" spcFirstLastPara="1" rIns="68575" wrap="square" tIns="34275">
            <a:normAutofit/>
          </a:bodyPr>
          <a:lstStyle>
            <a:lvl1pPr indent="-317500" lvl="0" marL="457200" algn="l">
              <a:spcBef>
                <a:spcPts val="300"/>
              </a:spcBef>
              <a:spcAft>
                <a:spcPts val="0"/>
              </a:spcAft>
              <a:buSzPts val="1400"/>
              <a:buChar char="•"/>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87" name="Google Shape;87;p23"/>
          <p:cNvSpPr txBox="1"/>
          <p:nvPr>
            <p:ph idx="2" type="body"/>
          </p:nvPr>
        </p:nvSpPr>
        <p:spPr>
          <a:xfrm>
            <a:off x="4572000" y="1815703"/>
            <a:ext cx="3600450" cy="2915840"/>
          </a:xfrm>
          <a:prstGeom prst="rect">
            <a:avLst/>
          </a:prstGeom>
          <a:noFill/>
          <a:ln>
            <a:noFill/>
          </a:ln>
        </p:spPr>
        <p:txBody>
          <a:bodyPr anchorCtr="0" anchor="t" bIns="34275" lIns="68575" spcFirstLastPara="1" rIns="68575" wrap="square" tIns="34275">
            <a:normAutofit/>
          </a:bodyPr>
          <a:lstStyle>
            <a:lvl1pPr indent="-317500" lvl="0" marL="457200" algn="l">
              <a:spcBef>
                <a:spcPts val="300"/>
              </a:spcBef>
              <a:spcAft>
                <a:spcPts val="0"/>
              </a:spcAft>
              <a:buSzPts val="1400"/>
              <a:buChar char="•"/>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88" name="Google Shape;88;p23"/>
          <p:cNvSpPr txBox="1"/>
          <p:nvPr>
            <p:ph idx="3" type="body"/>
          </p:nvPr>
        </p:nvSpPr>
        <p:spPr>
          <a:xfrm>
            <a:off x="971550" y="1221581"/>
            <a:ext cx="3600450" cy="594122"/>
          </a:xfrm>
          <a:prstGeom prst="rect">
            <a:avLst/>
          </a:prstGeom>
          <a:noFill/>
          <a:ln>
            <a:noFill/>
          </a:ln>
        </p:spPr>
        <p:txBody>
          <a:bodyPr anchorCtr="0" anchor="b" bIns="34275" lIns="68575" spcFirstLastPara="1" rIns="68575" wrap="square" tIns="34275">
            <a:normAutofit/>
          </a:bodyPr>
          <a:lstStyle>
            <a:lvl1pPr indent="-228600" lvl="0" marL="457200" algn="l">
              <a:spcBef>
                <a:spcPts val="500"/>
              </a:spcBef>
              <a:spcAft>
                <a:spcPts val="0"/>
              </a:spcAft>
              <a:buSzPts val="2400"/>
              <a:buNone/>
              <a:defRPr>
                <a:solidFill>
                  <a:schemeClr val="accent1"/>
                </a:solidFill>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89" name="Google Shape;89;p23"/>
          <p:cNvSpPr txBox="1"/>
          <p:nvPr>
            <p:ph idx="4" type="body"/>
          </p:nvPr>
        </p:nvSpPr>
        <p:spPr>
          <a:xfrm>
            <a:off x="4571950" y="1221581"/>
            <a:ext cx="3600450" cy="594122"/>
          </a:xfrm>
          <a:prstGeom prst="rect">
            <a:avLst/>
          </a:prstGeom>
          <a:noFill/>
          <a:ln>
            <a:noFill/>
          </a:ln>
        </p:spPr>
        <p:txBody>
          <a:bodyPr anchorCtr="0" anchor="b" bIns="34275" lIns="68575" spcFirstLastPara="1" rIns="68575" wrap="square" tIns="34275">
            <a:normAutofit/>
          </a:bodyPr>
          <a:lstStyle>
            <a:lvl1pPr indent="-228600" lvl="0" marL="457200" algn="l">
              <a:spcBef>
                <a:spcPts val="500"/>
              </a:spcBef>
              <a:spcAft>
                <a:spcPts val="0"/>
              </a:spcAft>
              <a:buSzPts val="2400"/>
              <a:buNone/>
              <a:defRPr>
                <a:solidFill>
                  <a:schemeClr val="accent1"/>
                </a:solidFill>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extLst>
    <p:ext uri="{DCECCB84-F9BA-43D5-87BE-67443E8EF086}">
      <p15:sldGuideLst>
        <p15:guide id="1" orient="horz" pos="114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p:cSld name="Объект с подписью">
    <p:spTree>
      <p:nvGrpSpPr>
        <p:cNvPr id="90" name="Shape 90"/>
        <p:cNvGrpSpPr/>
        <p:nvPr/>
      </p:nvGrpSpPr>
      <p:grpSpPr>
        <a:xfrm>
          <a:off x="0" y="0"/>
          <a:ext cx="0" cy="0"/>
          <a:chOff x="0" y="0"/>
          <a:chExt cx="0" cy="0"/>
        </a:xfrm>
      </p:grpSpPr>
      <p:sp>
        <p:nvSpPr>
          <p:cNvPr id="91" name="Google Shape;91;p24"/>
          <p:cNvSpPr txBox="1"/>
          <p:nvPr>
            <p:ph type="title"/>
          </p:nvPr>
        </p:nvSpPr>
        <p:spPr>
          <a:xfrm>
            <a:off x="971550" y="3921920"/>
            <a:ext cx="7200850" cy="432029"/>
          </a:xfrm>
          <a:prstGeom prst="rect">
            <a:avLst/>
          </a:prstGeom>
          <a:noFill/>
          <a:ln>
            <a:noFill/>
          </a:ln>
        </p:spPr>
        <p:txBody>
          <a:bodyPr anchorCtr="0" anchor="b" bIns="45900" lIns="0" spcFirstLastPara="1" rIns="0" wrap="square" tIns="45900">
            <a:noAutofit/>
          </a:bodyPr>
          <a:lstStyle>
            <a:lvl1pPr lvl="0" algn="l">
              <a:spcBef>
                <a:spcPts val="0"/>
              </a:spcBef>
              <a:spcAft>
                <a:spcPts val="0"/>
              </a:spcAft>
              <a:buClr>
                <a:schemeClr val="accent1"/>
              </a:buClr>
              <a:buSzPts val="2100"/>
              <a:buFont typeface="Quattrocento Sans"/>
              <a:buNone/>
              <a:defRPr sz="2100">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24"/>
          <p:cNvSpPr txBox="1"/>
          <p:nvPr>
            <p:ph idx="1" type="body"/>
          </p:nvPr>
        </p:nvSpPr>
        <p:spPr>
          <a:xfrm>
            <a:off x="971550" y="4363001"/>
            <a:ext cx="7200900" cy="368543"/>
          </a:xfrm>
          <a:prstGeom prst="rect">
            <a:avLst/>
          </a:prstGeom>
          <a:noFill/>
          <a:ln>
            <a:noFill/>
          </a:ln>
        </p:spPr>
        <p:txBody>
          <a:bodyPr anchorCtr="0" anchor="t" bIns="34275" lIns="0" spcFirstLastPara="1" rIns="0" wrap="square" tIns="34275">
            <a:noAutofit/>
          </a:bodyPr>
          <a:lstStyle>
            <a:lvl1pPr indent="-228600" lvl="0" marL="457200" algn="l">
              <a:spcBef>
                <a:spcPts val="300"/>
              </a:spcBef>
              <a:spcAft>
                <a:spcPts val="0"/>
              </a:spcAft>
              <a:buSzPts val="1500"/>
              <a:buNone/>
              <a:defRPr sz="1500"/>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93" name="Google Shape;93;p24"/>
          <p:cNvSpPr txBox="1"/>
          <p:nvPr>
            <p:ph idx="2" type="body"/>
          </p:nvPr>
        </p:nvSpPr>
        <p:spPr>
          <a:xfrm>
            <a:off x="971550" y="411956"/>
            <a:ext cx="7200900" cy="3500909"/>
          </a:xfrm>
          <a:prstGeom prst="rect">
            <a:avLst/>
          </a:prstGeom>
          <a:noFill/>
          <a:ln>
            <a:noFill/>
          </a:ln>
        </p:spPr>
        <p:txBody>
          <a:bodyPr anchorCtr="0" anchor="t" bIns="34275" lIns="68575" spcFirstLastPara="1" rIns="68575" wrap="square" tIns="34275">
            <a:normAutofit/>
          </a:bodyPr>
          <a:lstStyle>
            <a:lvl1pPr indent="-317500" lvl="0" marL="457200" algn="l">
              <a:spcBef>
                <a:spcPts val="300"/>
              </a:spcBef>
              <a:spcAft>
                <a:spcPts val="0"/>
              </a:spcAft>
              <a:buSzPts val="1400"/>
              <a:buChar char="•"/>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p:cSld name="Рисунок с подписью">
    <p:spTree>
      <p:nvGrpSpPr>
        <p:cNvPr id="94" name="Shape 94"/>
        <p:cNvGrpSpPr/>
        <p:nvPr/>
      </p:nvGrpSpPr>
      <p:grpSpPr>
        <a:xfrm>
          <a:off x="0" y="0"/>
          <a:ext cx="0" cy="0"/>
          <a:chOff x="0" y="0"/>
          <a:chExt cx="0" cy="0"/>
        </a:xfrm>
      </p:grpSpPr>
      <p:sp>
        <p:nvSpPr>
          <p:cNvPr id="95" name="Google Shape;95;p25"/>
          <p:cNvSpPr txBox="1"/>
          <p:nvPr>
            <p:ph type="title"/>
          </p:nvPr>
        </p:nvSpPr>
        <p:spPr>
          <a:xfrm>
            <a:off x="971550" y="3921920"/>
            <a:ext cx="7200850" cy="432029"/>
          </a:xfrm>
          <a:prstGeom prst="rect">
            <a:avLst/>
          </a:prstGeom>
          <a:noFill/>
          <a:ln>
            <a:noFill/>
          </a:ln>
        </p:spPr>
        <p:txBody>
          <a:bodyPr anchorCtr="0" anchor="b" bIns="45900" lIns="0" spcFirstLastPara="1" rIns="0" wrap="square" tIns="45900">
            <a:noAutofit/>
          </a:bodyPr>
          <a:lstStyle>
            <a:lvl1pPr lvl="0" algn="l">
              <a:spcBef>
                <a:spcPts val="0"/>
              </a:spcBef>
              <a:spcAft>
                <a:spcPts val="0"/>
              </a:spcAft>
              <a:buClr>
                <a:schemeClr val="accent1"/>
              </a:buClr>
              <a:buSzPts val="2100"/>
              <a:buFont typeface="Quattrocento Sans"/>
              <a:buNone/>
              <a:defRPr sz="2100">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6" name="Google Shape;96;p25"/>
          <p:cNvSpPr/>
          <p:nvPr>
            <p:ph idx="2" type="pic"/>
          </p:nvPr>
        </p:nvSpPr>
        <p:spPr>
          <a:xfrm>
            <a:off x="971550" y="411990"/>
            <a:ext cx="7200900" cy="3509963"/>
          </a:xfrm>
          <a:prstGeom prst="rect">
            <a:avLst/>
          </a:prstGeom>
          <a:noFill/>
          <a:ln>
            <a:noFill/>
          </a:ln>
        </p:spPr>
      </p:sp>
      <p:sp>
        <p:nvSpPr>
          <p:cNvPr id="97" name="Google Shape;97;p25"/>
          <p:cNvSpPr txBox="1"/>
          <p:nvPr>
            <p:ph idx="1" type="body"/>
          </p:nvPr>
        </p:nvSpPr>
        <p:spPr>
          <a:xfrm>
            <a:off x="971550" y="4363001"/>
            <a:ext cx="7200900" cy="368543"/>
          </a:xfrm>
          <a:prstGeom prst="rect">
            <a:avLst/>
          </a:prstGeom>
          <a:noFill/>
          <a:ln>
            <a:noFill/>
          </a:ln>
        </p:spPr>
        <p:txBody>
          <a:bodyPr anchorCtr="0" anchor="t" bIns="34275" lIns="0" spcFirstLastPara="1" rIns="0" wrap="square" tIns="34275">
            <a:noAutofit/>
          </a:bodyPr>
          <a:lstStyle>
            <a:lvl1pPr indent="-228600" lvl="0" marL="457200" algn="l">
              <a:spcBef>
                <a:spcPts val="300"/>
              </a:spcBef>
              <a:spcAft>
                <a:spcPts val="0"/>
              </a:spcAft>
              <a:buSzPts val="1500"/>
              <a:buNone/>
              <a:defRPr sz="1500"/>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Многострочный заголовок">
  <p:cSld name="Многострочный заголовок">
    <p:spTree>
      <p:nvGrpSpPr>
        <p:cNvPr id="98" name="Shape 98"/>
        <p:cNvGrpSpPr/>
        <p:nvPr/>
      </p:nvGrpSpPr>
      <p:grpSpPr>
        <a:xfrm>
          <a:off x="0" y="0"/>
          <a:ext cx="0" cy="0"/>
          <a:chOff x="0" y="0"/>
          <a:chExt cx="0" cy="0"/>
        </a:xfrm>
      </p:grpSpPr>
      <p:sp>
        <p:nvSpPr>
          <p:cNvPr id="99" name="Google Shape;99;p26"/>
          <p:cNvSpPr txBox="1"/>
          <p:nvPr>
            <p:ph idx="1" type="body"/>
          </p:nvPr>
        </p:nvSpPr>
        <p:spPr>
          <a:xfrm>
            <a:off x="971550" y="1437085"/>
            <a:ext cx="7200850" cy="3294459"/>
          </a:xfrm>
          <a:prstGeom prst="rect">
            <a:avLst/>
          </a:prstGeom>
          <a:noFill/>
          <a:ln>
            <a:noFill/>
          </a:ln>
        </p:spPr>
        <p:txBody>
          <a:bodyPr anchorCtr="0" anchor="t" bIns="34275" lIns="68575" spcFirstLastPara="1" rIns="68575" wrap="square" tIns="34275">
            <a:normAutofit/>
          </a:bodyPr>
          <a:lstStyle>
            <a:lvl1pPr indent="-381000" lvl="0" marL="457200" algn="l">
              <a:spcBef>
                <a:spcPts val="500"/>
              </a:spcBef>
              <a:spcAft>
                <a:spcPts val="0"/>
              </a:spcAft>
              <a:buClr>
                <a:schemeClr val="accent1"/>
              </a:buClr>
              <a:buSzPts val="2400"/>
              <a:buChar char="•"/>
              <a:defRPr/>
            </a:lvl1pPr>
            <a:lvl2pPr indent="-361950" lvl="1" marL="914400" algn="l">
              <a:spcBef>
                <a:spcPts val="400"/>
              </a:spcBef>
              <a:spcAft>
                <a:spcPts val="0"/>
              </a:spcAft>
              <a:buClr>
                <a:schemeClr val="accent1"/>
              </a:buClr>
              <a:buSzPts val="2100"/>
              <a:buChar char="•"/>
              <a:defRPr/>
            </a:lvl2pPr>
            <a:lvl3pPr indent="-342900" lvl="2" marL="1371600" algn="l">
              <a:spcBef>
                <a:spcPts val="400"/>
              </a:spcBef>
              <a:spcAft>
                <a:spcPts val="0"/>
              </a:spcAft>
              <a:buClr>
                <a:schemeClr val="accent1"/>
              </a:buClr>
              <a:buSzPts val="1800"/>
              <a:buChar char="•"/>
              <a:defRPr/>
            </a:lvl3pPr>
            <a:lvl4pPr indent="-323850" lvl="3" marL="1828800" algn="l">
              <a:spcBef>
                <a:spcPts val="300"/>
              </a:spcBef>
              <a:spcAft>
                <a:spcPts val="0"/>
              </a:spcAft>
              <a:buClr>
                <a:schemeClr val="accent1"/>
              </a:buClr>
              <a:buSzPts val="1500"/>
              <a:buChar char="•"/>
              <a:defRPr/>
            </a:lvl4pPr>
            <a:lvl5pPr indent="-323850" lvl="4" marL="2286000" algn="l">
              <a:spcBef>
                <a:spcPts val="300"/>
              </a:spcBef>
              <a:spcAft>
                <a:spcPts val="0"/>
              </a:spcAft>
              <a:buClr>
                <a:schemeClr val="accent1"/>
              </a:buClr>
              <a:buSzPts val="15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00" name="Google Shape;100;p26"/>
          <p:cNvSpPr txBox="1"/>
          <p:nvPr>
            <p:ph type="title"/>
          </p:nvPr>
        </p:nvSpPr>
        <p:spPr>
          <a:xfrm>
            <a:off x="971650" y="414110"/>
            <a:ext cx="7200800" cy="807471"/>
          </a:xfrm>
          <a:prstGeom prst="rect">
            <a:avLst/>
          </a:prstGeom>
          <a:noFill/>
          <a:ln>
            <a:noFill/>
          </a:ln>
        </p:spPr>
        <p:txBody>
          <a:bodyPr anchorCtr="0" anchor="b" bIns="45900" lIns="0" spcFirstLastPara="1" rIns="0" wrap="square" tIns="45900">
            <a:noAutofit/>
          </a:bodyPr>
          <a:lstStyle>
            <a:lvl1pPr lvl="0" algn="l">
              <a:spcBef>
                <a:spcPts val="0"/>
              </a:spcBef>
              <a:spcAft>
                <a:spcPts val="0"/>
              </a:spcAft>
              <a:buClr>
                <a:schemeClr val="accent1"/>
              </a:buClr>
              <a:buSzPts val="2400"/>
              <a:buFont typeface="Quattrocento Sans"/>
              <a:buNone/>
              <a:defRPr sz="2400">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01" name="Google Shape;101;p26"/>
          <p:cNvCxnSpPr/>
          <p:nvPr/>
        </p:nvCxnSpPr>
        <p:spPr>
          <a:xfrm>
            <a:off x="971601" y="1221581"/>
            <a:ext cx="7200850" cy="0"/>
          </a:xfrm>
          <a:prstGeom prst="straightConnector1">
            <a:avLst/>
          </a:prstGeom>
          <a:noFill/>
          <a:ln cap="flat" cmpd="sng" w="12700">
            <a:solidFill>
              <a:srgbClr val="D63E3A"/>
            </a:solidFill>
            <a:prstDash val="solid"/>
            <a:round/>
            <a:headEnd len="sm" w="sm" type="none"/>
            <a:tailEnd len="sm" w="sm" type="none"/>
          </a:ln>
        </p:spPr>
      </p:cxnSp>
    </p:spTree>
  </p:cSld>
  <p:clrMapOvr>
    <a:masterClrMapping/>
  </p:clrMapOvr>
  <p:extLst>
    <p:ext uri="{DCECCB84-F9BA-43D5-87BE-67443E8EF086}">
      <p15:sldGuideLst>
        <p15:guide id="1" orient="horz" pos="90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вверху рисунка">
  <p:cSld name="Заголовок вверху рисунка">
    <p:spTree>
      <p:nvGrpSpPr>
        <p:cNvPr id="102" name="Shape 102"/>
        <p:cNvGrpSpPr/>
        <p:nvPr/>
      </p:nvGrpSpPr>
      <p:grpSpPr>
        <a:xfrm>
          <a:off x="0" y="0"/>
          <a:ext cx="0" cy="0"/>
          <a:chOff x="0" y="0"/>
          <a:chExt cx="0" cy="0"/>
        </a:xfrm>
      </p:grpSpPr>
      <p:sp>
        <p:nvSpPr>
          <p:cNvPr id="103" name="Google Shape;103;p27"/>
          <p:cNvSpPr/>
          <p:nvPr>
            <p:ph idx="2" type="pic"/>
          </p:nvPr>
        </p:nvSpPr>
        <p:spPr>
          <a:xfrm>
            <a:off x="0" y="9888"/>
            <a:ext cx="9144000" cy="5143500"/>
          </a:xfrm>
          <a:prstGeom prst="rect">
            <a:avLst/>
          </a:prstGeom>
          <a:noFill/>
          <a:ln>
            <a:noFill/>
          </a:ln>
        </p:spPr>
      </p:sp>
      <p:sp>
        <p:nvSpPr>
          <p:cNvPr id="104" name="Google Shape;104;p27"/>
          <p:cNvSpPr txBox="1"/>
          <p:nvPr>
            <p:ph type="title"/>
          </p:nvPr>
        </p:nvSpPr>
        <p:spPr>
          <a:xfrm>
            <a:off x="971550" y="305700"/>
            <a:ext cx="8172450" cy="809625"/>
          </a:xfrm>
          <a:prstGeom prst="rect">
            <a:avLst/>
          </a:prstGeom>
          <a:solidFill>
            <a:schemeClr val="accent1">
              <a:alpha val="80000"/>
            </a:schemeClr>
          </a:solidFill>
          <a:ln>
            <a:noFill/>
          </a:ln>
        </p:spPr>
        <p:txBody>
          <a:bodyPr anchorCtr="0" anchor="ctr" bIns="45900" lIns="0" spcFirstLastPara="1" rIns="540000" wrap="square" tIns="45900">
            <a:noAutofit/>
          </a:bodyPr>
          <a:lstStyle>
            <a:lvl1pPr lvl="0" algn="l">
              <a:spcBef>
                <a:spcPts val="0"/>
              </a:spcBef>
              <a:spcAft>
                <a:spcPts val="0"/>
              </a:spcAft>
              <a:buClr>
                <a:schemeClr val="lt1"/>
              </a:buClr>
              <a:buSzPts val="3300"/>
              <a:buFont typeface="Quattrocento Sans"/>
              <a:buNone/>
              <a:defRPr>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5" name="Google Shape;105;p27"/>
          <p:cNvSpPr txBox="1"/>
          <p:nvPr>
            <p:ph idx="1" type="body"/>
          </p:nvPr>
        </p:nvSpPr>
        <p:spPr>
          <a:xfrm>
            <a:off x="3247" y="374946"/>
            <a:ext cx="968306" cy="738290"/>
          </a:xfrm>
          <a:prstGeom prst="rect">
            <a:avLst/>
          </a:prstGeom>
          <a:noFill/>
          <a:ln>
            <a:noFill/>
          </a:ln>
        </p:spPr>
        <p:txBody>
          <a:bodyPr anchorCtr="0" anchor="t" bIns="34275" lIns="68575" spcFirstLastPara="1" rIns="68575" wrap="square" tIns="34275">
            <a:normAutofit/>
          </a:bodyPr>
          <a:lstStyle>
            <a:lvl1pPr indent="-228600" lvl="0" marL="457200" algn="l">
              <a:spcBef>
                <a:spcPts val="500"/>
              </a:spcBef>
              <a:spcAft>
                <a:spcPts val="0"/>
              </a:spcAft>
              <a:buSzPts val="2400"/>
              <a:buNone/>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06" name="Google Shape;106;p27"/>
          <p:cNvSpPr txBox="1"/>
          <p:nvPr>
            <p:ph idx="3" type="body"/>
          </p:nvPr>
        </p:nvSpPr>
        <p:spPr>
          <a:xfrm>
            <a:off x="0" y="306197"/>
            <a:ext cx="971550" cy="807039"/>
          </a:xfrm>
          <a:prstGeom prst="rect">
            <a:avLst/>
          </a:prstGeom>
          <a:solidFill>
            <a:schemeClr val="accent1">
              <a:alpha val="80000"/>
            </a:schemeClr>
          </a:solidFill>
          <a:ln>
            <a:noFill/>
          </a:ln>
        </p:spPr>
        <p:txBody>
          <a:bodyPr anchorCtr="0" anchor="t" bIns="34275" lIns="68575" spcFirstLastPara="1" rIns="68575" wrap="square" tIns="34275">
            <a:normAutofit/>
          </a:bodyPr>
          <a:lstStyle>
            <a:lvl1pPr indent="-228600" lvl="0" marL="457200" algn="l">
              <a:spcBef>
                <a:spcPts val="500"/>
              </a:spcBef>
              <a:spcAft>
                <a:spcPts val="0"/>
              </a:spcAft>
              <a:buSzPts val="2400"/>
              <a:buNone/>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extLst>
    <p:ext uri="{DCECCB84-F9BA-43D5-87BE-67443E8EF086}">
      <p15:sldGuideLst>
        <p15:guide id="1" orient="horz" pos="701">
          <p15:clr>
            <a:srgbClr val="FBAE40"/>
          </p15:clr>
        </p15:guide>
        <p15:guide id="2" orient="horz" pos="19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екст на подложке">
  <p:cSld name="Текст на подложке">
    <p:spTree>
      <p:nvGrpSpPr>
        <p:cNvPr id="107" name="Shape 107"/>
        <p:cNvGrpSpPr/>
        <p:nvPr/>
      </p:nvGrpSpPr>
      <p:grpSpPr>
        <a:xfrm>
          <a:off x="0" y="0"/>
          <a:ext cx="0" cy="0"/>
          <a:chOff x="0" y="0"/>
          <a:chExt cx="0" cy="0"/>
        </a:xfrm>
      </p:grpSpPr>
      <p:sp>
        <p:nvSpPr>
          <p:cNvPr id="108" name="Google Shape;108;p28"/>
          <p:cNvSpPr/>
          <p:nvPr>
            <p:ph idx="2" type="pic"/>
          </p:nvPr>
        </p:nvSpPr>
        <p:spPr>
          <a:xfrm>
            <a:off x="0" y="-978"/>
            <a:ext cx="9144000" cy="5143500"/>
          </a:xfrm>
          <a:prstGeom prst="rect">
            <a:avLst/>
          </a:prstGeom>
          <a:noFill/>
          <a:ln>
            <a:noFill/>
          </a:ln>
        </p:spPr>
      </p:sp>
      <p:sp>
        <p:nvSpPr>
          <p:cNvPr id="109" name="Google Shape;109;p28"/>
          <p:cNvSpPr txBox="1"/>
          <p:nvPr>
            <p:ph idx="1" type="body"/>
          </p:nvPr>
        </p:nvSpPr>
        <p:spPr>
          <a:xfrm>
            <a:off x="971550" y="4029912"/>
            <a:ext cx="8172450" cy="809979"/>
          </a:xfrm>
          <a:prstGeom prst="rect">
            <a:avLst/>
          </a:prstGeom>
          <a:solidFill>
            <a:schemeClr val="accent1">
              <a:alpha val="80000"/>
            </a:schemeClr>
          </a:solidFill>
          <a:ln>
            <a:noFill/>
          </a:ln>
        </p:spPr>
        <p:txBody>
          <a:bodyPr anchorCtr="0" anchor="ctr" bIns="34275" lIns="0" spcFirstLastPara="1" rIns="2970000" wrap="square" tIns="34275">
            <a:normAutofit/>
          </a:bodyPr>
          <a:lstStyle>
            <a:lvl1pPr indent="-228600" lvl="0" marL="457200" algn="l">
              <a:spcBef>
                <a:spcPts val="300"/>
              </a:spcBef>
              <a:spcAft>
                <a:spcPts val="0"/>
              </a:spcAft>
              <a:buSzPts val="1400"/>
              <a:buNone/>
              <a:defRPr sz="1400">
                <a:solidFill>
                  <a:schemeClr val="lt2"/>
                </a:solidFill>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10" name="Google Shape;110;p28"/>
          <p:cNvSpPr txBox="1"/>
          <p:nvPr>
            <p:ph idx="3" type="body"/>
          </p:nvPr>
        </p:nvSpPr>
        <p:spPr>
          <a:xfrm>
            <a:off x="0" y="4030266"/>
            <a:ext cx="971550" cy="807039"/>
          </a:xfrm>
          <a:prstGeom prst="rect">
            <a:avLst/>
          </a:prstGeom>
          <a:solidFill>
            <a:schemeClr val="accent1">
              <a:alpha val="80000"/>
            </a:schemeClr>
          </a:solidFill>
          <a:ln>
            <a:noFill/>
          </a:ln>
        </p:spPr>
        <p:txBody>
          <a:bodyPr anchorCtr="0" anchor="t" bIns="34275" lIns="68575" spcFirstLastPara="1" rIns="68575" wrap="square" tIns="34275">
            <a:normAutofit/>
          </a:bodyPr>
          <a:lstStyle>
            <a:lvl1pPr indent="-228600" lvl="0" marL="457200" algn="l">
              <a:spcBef>
                <a:spcPts val="500"/>
              </a:spcBef>
              <a:spcAft>
                <a:spcPts val="0"/>
              </a:spcAft>
              <a:buSzPts val="2400"/>
              <a:buNone/>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extLst>
    <p:ext uri="{DCECCB84-F9BA-43D5-87BE-67443E8EF086}">
      <p15:sldGuideLst>
        <p15:guide id="1" orient="horz" pos="2539">
          <p15:clr>
            <a:srgbClr val="FBAE40"/>
          </p15:clr>
        </p15:guide>
        <p15:guide id="2" orient="horz" pos="3049">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p:cSld name="Рисунок">
    <p:spTree>
      <p:nvGrpSpPr>
        <p:cNvPr id="111" name="Shape 111"/>
        <p:cNvGrpSpPr/>
        <p:nvPr/>
      </p:nvGrpSpPr>
      <p:grpSpPr>
        <a:xfrm>
          <a:off x="0" y="0"/>
          <a:ext cx="0" cy="0"/>
          <a:chOff x="0" y="0"/>
          <a:chExt cx="0" cy="0"/>
        </a:xfrm>
      </p:grpSpPr>
      <p:sp>
        <p:nvSpPr>
          <p:cNvPr id="112" name="Google Shape;112;p29"/>
          <p:cNvSpPr/>
          <p:nvPr>
            <p:ph idx="2" type="pic"/>
          </p:nvPr>
        </p:nvSpPr>
        <p:spPr>
          <a:xfrm>
            <a:off x="0" y="-978"/>
            <a:ext cx="9144000" cy="5143500"/>
          </a:xfrm>
          <a:prstGeom prst="rect">
            <a:avLst/>
          </a:prstGeom>
          <a:no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и список">
  <p:cSld name="Рисунок и список">
    <p:spTree>
      <p:nvGrpSpPr>
        <p:cNvPr id="113" name="Shape 113"/>
        <p:cNvGrpSpPr/>
        <p:nvPr/>
      </p:nvGrpSpPr>
      <p:grpSpPr>
        <a:xfrm>
          <a:off x="0" y="0"/>
          <a:ext cx="0" cy="0"/>
          <a:chOff x="0" y="0"/>
          <a:chExt cx="0" cy="0"/>
        </a:xfrm>
      </p:grpSpPr>
      <p:sp>
        <p:nvSpPr>
          <p:cNvPr id="114" name="Google Shape;114;p30"/>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lvl1pPr lvl="0" algn="l">
              <a:spcBef>
                <a:spcPts val="0"/>
              </a:spcBef>
              <a:spcAft>
                <a:spcPts val="0"/>
              </a:spcAft>
              <a:buClr>
                <a:schemeClr val="accent1"/>
              </a:buClr>
              <a:buSzPts val="3300"/>
              <a:buFont typeface="Quattrocento Sans"/>
              <a:buNone/>
              <a:defRPr>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15" name="Google Shape;115;p30"/>
          <p:cNvCxnSpPr/>
          <p:nvPr/>
        </p:nvCxnSpPr>
        <p:spPr>
          <a:xfrm>
            <a:off x="971550" y="1006079"/>
            <a:ext cx="7200850" cy="0"/>
          </a:xfrm>
          <a:prstGeom prst="straightConnector1">
            <a:avLst/>
          </a:prstGeom>
          <a:noFill/>
          <a:ln cap="flat" cmpd="sng" w="12700">
            <a:solidFill>
              <a:srgbClr val="D63E3A"/>
            </a:solidFill>
            <a:prstDash val="solid"/>
            <a:round/>
            <a:headEnd len="sm" w="sm" type="none"/>
            <a:tailEnd len="sm" w="sm" type="none"/>
          </a:ln>
        </p:spPr>
      </p:cxnSp>
      <p:sp>
        <p:nvSpPr>
          <p:cNvPr id="116" name="Google Shape;116;p30"/>
          <p:cNvSpPr/>
          <p:nvPr>
            <p:ph idx="2" type="pic"/>
          </p:nvPr>
        </p:nvSpPr>
        <p:spPr>
          <a:xfrm>
            <a:off x="971525" y="1223338"/>
            <a:ext cx="3600450" cy="3509963"/>
          </a:xfrm>
          <a:prstGeom prst="rect">
            <a:avLst/>
          </a:prstGeom>
          <a:noFill/>
          <a:ln>
            <a:noFill/>
          </a:ln>
        </p:spPr>
      </p:sp>
      <p:sp>
        <p:nvSpPr>
          <p:cNvPr id="117" name="Google Shape;117;p30"/>
          <p:cNvSpPr txBox="1"/>
          <p:nvPr>
            <p:ph idx="1" type="body"/>
          </p:nvPr>
        </p:nvSpPr>
        <p:spPr>
          <a:xfrm>
            <a:off x="4572000" y="1221581"/>
            <a:ext cx="3600450" cy="3509963"/>
          </a:xfrm>
          <a:prstGeom prst="rect">
            <a:avLst/>
          </a:prstGeom>
          <a:noFill/>
          <a:ln>
            <a:noFill/>
          </a:ln>
        </p:spPr>
        <p:txBody>
          <a:bodyPr anchorCtr="0" anchor="ctr" bIns="34275" lIns="68575" spcFirstLastPara="1" rIns="68575" wrap="square" tIns="34275">
            <a:normAutofit/>
          </a:bodyPr>
          <a:lstStyle>
            <a:lvl1pPr indent="-317500" lvl="0" marL="457200" algn="l">
              <a:spcBef>
                <a:spcPts val="300"/>
              </a:spcBef>
              <a:spcAft>
                <a:spcPts val="0"/>
              </a:spcAft>
              <a:buSzPts val="1400"/>
              <a:buFont typeface="Arial"/>
              <a:buChar char="•"/>
              <a:defRPr sz="1400"/>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опросы">
  <p:cSld name="Вопросы">
    <p:spTree>
      <p:nvGrpSpPr>
        <p:cNvPr id="118" name="Shape 118"/>
        <p:cNvGrpSpPr/>
        <p:nvPr/>
      </p:nvGrpSpPr>
      <p:grpSpPr>
        <a:xfrm>
          <a:off x="0" y="0"/>
          <a:ext cx="0" cy="0"/>
          <a:chOff x="0" y="0"/>
          <a:chExt cx="0" cy="0"/>
        </a:xfrm>
      </p:grpSpPr>
      <p:sp>
        <p:nvSpPr>
          <p:cNvPr id="119" name="Google Shape;119;p31"/>
          <p:cNvSpPr txBox="1"/>
          <p:nvPr/>
        </p:nvSpPr>
        <p:spPr>
          <a:xfrm>
            <a:off x="971602" y="4258699"/>
            <a:ext cx="2892128" cy="266346"/>
          </a:xfrm>
          <a:prstGeom prst="rect">
            <a:avLst/>
          </a:prstGeom>
          <a:noFill/>
          <a:ln>
            <a:noFill/>
          </a:ln>
        </p:spPr>
        <p:txBody>
          <a:bodyPr anchorCtr="0" anchor="b" bIns="34275" lIns="0" spcFirstLastPara="1" rIns="0" wrap="square" tIns="34275">
            <a:normAutofit lnSpcReduction="10000"/>
          </a:bodyPr>
          <a:lstStyle/>
          <a:p>
            <a:pPr indent="0" lvl="0" marL="0" marR="0" rtl="0" algn="l">
              <a:spcBef>
                <a:spcPts val="0"/>
              </a:spcBef>
              <a:spcAft>
                <a:spcPts val="0"/>
              </a:spcAft>
              <a:buClr>
                <a:srgbClr val="C00000"/>
              </a:buClr>
              <a:buSzPts val="1400"/>
              <a:buFont typeface="Arial"/>
              <a:buNone/>
            </a:pPr>
            <a:r>
              <a:rPr b="0" lang="ru" sz="1400" u="sng">
                <a:solidFill>
                  <a:schemeClr val="hlink"/>
                </a:solidFill>
                <a:latin typeface="Quattrocento Sans"/>
                <a:ea typeface="Quattrocento Sans"/>
                <a:cs typeface="Quattrocento Sans"/>
                <a:sym typeface="Quattrocento Sans"/>
                <a:hlinkClick r:id="rId2"/>
              </a:rPr>
              <a:t>www.kontur.ru</a:t>
            </a:r>
            <a:endParaRPr b="0" sz="1400">
              <a:solidFill>
                <a:schemeClr val="dk1"/>
              </a:solidFill>
              <a:latin typeface="Quattrocento Sans"/>
              <a:ea typeface="Quattrocento Sans"/>
              <a:cs typeface="Quattrocento Sans"/>
              <a:sym typeface="Quattrocento Sans"/>
            </a:endParaRPr>
          </a:p>
        </p:txBody>
      </p:sp>
      <p:sp>
        <p:nvSpPr>
          <p:cNvPr id="120" name="Google Shape;120;p31"/>
          <p:cNvSpPr txBox="1"/>
          <p:nvPr>
            <p:ph idx="1" type="body"/>
          </p:nvPr>
        </p:nvSpPr>
        <p:spPr>
          <a:xfrm>
            <a:off x="3275869" y="4251124"/>
            <a:ext cx="4884737" cy="273921"/>
          </a:xfrm>
          <a:prstGeom prst="rect">
            <a:avLst/>
          </a:prstGeom>
          <a:noFill/>
          <a:ln>
            <a:noFill/>
          </a:ln>
        </p:spPr>
        <p:txBody>
          <a:bodyPr anchorCtr="0" anchor="b" bIns="34275" lIns="0" spcFirstLastPara="1" rIns="0" wrap="square" tIns="34275">
            <a:normAutofit/>
          </a:bodyPr>
          <a:lstStyle>
            <a:lvl1pPr indent="-228600" lvl="0" marL="457200" algn="r">
              <a:spcBef>
                <a:spcPts val="300"/>
              </a:spcBef>
              <a:spcAft>
                <a:spcPts val="0"/>
              </a:spcAft>
              <a:buSzPts val="1400"/>
              <a:buNone/>
              <a:defRPr sz="1400"/>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21" name="Google Shape;121;p31"/>
          <p:cNvSpPr txBox="1"/>
          <p:nvPr>
            <p:ph idx="2" type="body"/>
          </p:nvPr>
        </p:nvSpPr>
        <p:spPr>
          <a:xfrm>
            <a:off x="3275857" y="3921954"/>
            <a:ext cx="4896596" cy="329206"/>
          </a:xfrm>
          <a:prstGeom prst="rect">
            <a:avLst/>
          </a:prstGeom>
          <a:noFill/>
          <a:ln>
            <a:noFill/>
          </a:ln>
        </p:spPr>
        <p:txBody>
          <a:bodyPr anchorCtr="0" anchor="t" bIns="0" lIns="0" spcFirstLastPara="1" rIns="0" wrap="square" tIns="0">
            <a:noAutofit/>
          </a:bodyPr>
          <a:lstStyle>
            <a:lvl1pPr indent="-228600" lvl="0" marL="457200" algn="r">
              <a:spcBef>
                <a:spcPts val="400"/>
              </a:spcBef>
              <a:spcAft>
                <a:spcPts val="0"/>
              </a:spcAft>
              <a:buSzPts val="1800"/>
              <a:buNone/>
              <a:defRPr b="1" sz="1800"/>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theme" Target="../theme/theme3.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971602" y="1221581"/>
            <a:ext cx="7200800" cy="3509963"/>
          </a:xfrm>
          <a:prstGeom prst="rect">
            <a:avLst/>
          </a:prstGeom>
          <a:noFill/>
          <a:ln>
            <a:noFill/>
          </a:ln>
        </p:spPr>
        <p:txBody>
          <a:bodyPr anchorCtr="0" anchor="t" bIns="34275" lIns="68575" spcFirstLastPara="1" rIns="68575" wrap="square" tIns="34275">
            <a:normAutofit/>
          </a:bodyPr>
          <a:lstStyle>
            <a:lvl1pPr indent="-381000" lvl="0" marL="457200" marR="0" rtl="0" algn="l">
              <a:spcBef>
                <a:spcPts val="500"/>
              </a:spcBef>
              <a:spcAft>
                <a:spcPts val="0"/>
              </a:spcAft>
              <a:buClr>
                <a:schemeClr val="accent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1pPr>
            <a:lvl2pPr indent="-361950" lvl="1" marL="914400" marR="0" rtl="0" algn="l">
              <a:spcBef>
                <a:spcPts val="400"/>
              </a:spcBef>
              <a:spcAft>
                <a:spcPts val="0"/>
              </a:spcAft>
              <a:buClr>
                <a:schemeClr val="accent1"/>
              </a:buClr>
              <a:buSzPts val="2100"/>
              <a:buFont typeface="Arial"/>
              <a:buChar char="•"/>
              <a:defRPr b="0" i="0" sz="2100" u="none" cap="none" strike="noStrike">
                <a:solidFill>
                  <a:schemeClr val="dk1"/>
                </a:solidFill>
                <a:latin typeface="Quattrocento Sans"/>
                <a:ea typeface="Quattrocento Sans"/>
                <a:cs typeface="Quattrocento Sans"/>
                <a:sym typeface="Quattrocento Sans"/>
              </a:defRPr>
            </a:lvl2pPr>
            <a:lvl3pPr indent="-342900" lvl="2" marL="1371600" marR="0" rtl="0" algn="l">
              <a:spcBef>
                <a:spcPts val="400"/>
              </a:spcBef>
              <a:spcAft>
                <a:spcPts val="0"/>
              </a:spcAft>
              <a:buClr>
                <a:schemeClr val="accent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3pPr>
            <a:lvl4pPr indent="-323850" lvl="3" marL="1828800" marR="0" rtl="0" algn="l">
              <a:spcBef>
                <a:spcPts val="300"/>
              </a:spcBef>
              <a:spcAft>
                <a:spcPts val="0"/>
              </a:spcAft>
              <a:buClr>
                <a:schemeClr val="accent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4pPr>
            <a:lvl5pPr indent="-323850" lvl="4" marL="2286000" marR="0" rtl="0" algn="l">
              <a:spcBef>
                <a:spcPts val="300"/>
              </a:spcBef>
              <a:spcAft>
                <a:spcPts val="0"/>
              </a:spcAft>
              <a:buClr>
                <a:schemeClr val="accent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9pPr>
          </a:lstStyle>
          <a:p/>
        </p:txBody>
      </p:sp>
      <p:sp>
        <p:nvSpPr>
          <p:cNvPr id="52" name="Google Shape;52;p13"/>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lvl1pPr lvl="0" marR="0" rtl="0" algn="l">
              <a:spcBef>
                <a:spcPts val="0"/>
              </a:spcBef>
              <a:spcAft>
                <a:spcPts val="0"/>
              </a:spcAft>
              <a:buClr>
                <a:schemeClr val="accent1"/>
              </a:buClr>
              <a:buSzPts val="3300"/>
              <a:buFont typeface="Quattrocento Sans"/>
              <a:buNone/>
              <a:defRPr b="0" i="0" sz="3300" u="none" cap="none" strike="noStrike">
                <a:solidFill>
                  <a:schemeClr val="accent1"/>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59">
          <p15:clr>
            <a:srgbClr val="F26B43"/>
          </p15:clr>
        </p15:guide>
        <p15:guide id="2" pos="2880">
          <p15:clr>
            <a:srgbClr val="F26B43"/>
          </p15:clr>
        </p15:guide>
        <p15:guide id="3" orient="horz" pos="769">
          <p15:clr>
            <a:srgbClr val="F26B43"/>
          </p15:clr>
        </p15:guide>
        <p15:guide id="4" orient="horz" pos="2471">
          <p15:clr>
            <a:srgbClr val="F26B43"/>
          </p15:clr>
        </p15:guide>
        <p15:guide id="5" pos="5148">
          <p15:clr>
            <a:srgbClr val="F26B43"/>
          </p15:clr>
        </p15:guide>
        <p15:guide id="6" pos="612">
          <p15:clr>
            <a:srgbClr val="F26B43"/>
          </p15:clr>
        </p15:guide>
        <p15:guide id="7" orient="horz" pos="1620">
          <p15:clr>
            <a:srgbClr val="F26B43"/>
          </p15:clr>
        </p15:guide>
        <p15:guide id="8" orient="horz" pos="2981">
          <p15:clr>
            <a:srgbClr val="F26B43"/>
          </p15:clr>
        </p15:guide>
        <p15:guide id="9" pos="1179">
          <p15:clr>
            <a:srgbClr val="FDE53C"/>
          </p15:clr>
        </p15:guide>
        <p15:guide id="10" pos="4581">
          <p15:clr>
            <a:srgbClr val="FDE53C"/>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https://github.com/kontur-csharper/clean-code" TargetMode="External"/><Relationship Id="rId4" Type="http://schemas.openxmlformats.org/officeDocument/2006/relationships/hyperlink" Target="https://github.com/kontur-courses/di" TargetMode="External"/><Relationship Id="rId5" Type="http://schemas.openxmlformats.org/officeDocument/2006/relationships/hyperlink" Target="https://github.com/kontur-csharper/clean-code" TargetMode="External"/><Relationship Id="rId6" Type="http://schemas.openxmlformats.org/officeDocument/2006/relationships/hyperlink" Target="https://github.com/kontur-csharper/clean-code" TargetMode="External"/><Relationship Id="rId7"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hyperlink" Target="http://web.uettaxila.edu.pk/CMS/AUT2011/seSCbs/tutorial/Object%20Oriented%20Software%20Construction.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28.png"/><Relationship Id="rId4" Type="http://schemas.openxmlformats.org/officeDocument/2006/relationships/image" Target="../media/image16.png"/><Relationship Id="rId5"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18.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5.xml"/><Relationship Id="rId3" Type="http://schemas.openxmlformats.org/officeDocument/2006/relationships/image" Target="../media/image12.gi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6.xml"/><Relationship Id="rId3" Type="http://schemas.openxmlformats.org/officeDocument/2006/relationships/image" Target="../media/image14.jpg"/><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8.xml"/><Relationship Id="rId3" Type="http://schemas.openxmlformats.org/officeDocument/2006/relationships/image" Target="../media/image19.jpg"/><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0.xml"/><Relationship Id="rId3" Type="http://schemas.openxmlformats.org/officeDocument/2006/relationships/image" Target="../media/image14.jpg"/><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1.xml"/><Relationship Id="rId3" Type="http://schemas.openxmlformats.org/officeDocument/2006/relationships/image" Target="../media/image2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2.xml"/><Relationship Id="rId3" Type="http://schemas.openxmlformats.org/officeDocument/2006/relationships/image" Target="../media/image19.jpg"/><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 Id="rId3" Type="http://schemas.openxmlformats.org/officeDocument/2006/relationships/image" Target="../media/image22.png"/><Relationship Id="rId4" Type="http://schemas.openxmlformats.org/officeDocument/2006/relationships/image" Target="../media/image2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7.xml"/><Relationship Id="rId3" Type="http://schemas.openxmlformats.org/officeDocument/2006/relationships/image" Target="../media/image24.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8.xml"/><Relationship Id="rId3" Type="http://schemas.openxmlformats.org/officeDocument/2006/relationships/image" Target="../media/image27.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 Id="rId3" Type="http://schemas.openxmlformats.org/officeDocument/2006/relationships/image" Target="../media/image2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 Id="rId3" Type="http://schemas.openxmlformats.org/officeDocument/2006/relationships/hyperlink" Target="http://bit.ly/kontur-courses-feedback" TargetMode="External"/><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6.jpg"/><Relationship Id="rId5" Type="http://schemas.openxmlformats.org/officeDocument/2006/relationships/image" Target="../media/image4.jpg"/><Relationship Id="rId6" Type="http://schemas.openxmlformats.org/officeDocument/2006/relationships/image" Target="../media/image3.jpg"/><Relationship Id="rId7"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2"/>
          <p:cNvSpPr txBox="1"/>
          <p:nvPr>
            <p:ph idx="4294967295" type="title"/>
          </p:nvPr>
        </p:nvSpPr>
        <p:spPr>
          <a:xfrm>
            <a:off x="971550" y="411956"/>
            <a:ext cx="7200900" cy="2159794"/>
          </a:xfrm>
          <a:prstGeom prst="rect">
            <a:avLst/>
          </a:prstGeom>
          <a:noFill/>
          <a:ln>
            <a:noFill/>
          </a:ln>
        </p:spPr>
        <p:txBody>
          <a:bodyPr anchorCtr="0" anchor="b" bIns="45900" lIns="0" spcFirstLastPara="1" rIns="0" wrap="square" tIns="45900">
            <a:noAutofit/>
          </a:bodyPr>
          <a:lstStyle/>
          <a:p>
            <a:pPr indent="0" lvl="0" marL="0" marR="0" rtl="0" algn="ctr">
              <a:spcBef>
                <a:spcPts val="0"/>
              </a:spcBef>
              <a:spcAft>
                <a:spcPts val="0"/>
              </a:spcAft>
              <a:buClr>
                <a:schemeClr val="accent1"/>
              </a:buClr>
              <a:buSzPts val="3300"/>
              <a:buFont typeface="Quattrocento Sans"/>
              <a:buNone/>
            </a:pPr>
            <a:r>
              <a:rPr b="0" i="0" lang="ru" sz="3300" u="none" cap="none" strike="noStrike">
                <a:solidFill>
                  <a:schemeClr val="accent1"/>
                </a:solidFill>
                <a:latin typeface="Quattrocento Sans"/>
                <a:ea typeface="Quattrocento Sans"/>
                <a:cs typeface="Quattrocento Sans"/>
                <a:sym typeface="Quattrocento Sans"/>
              </a:rPr>
              <a:t>CLEAN CODE</a:t>
            </a:r>
            <a:endParaRPr/>
          </a:p>
        </p:txBody>
      </p:sp>
      <p:sp>
        <p:nvSpPr>
          <p:cNvPr id="127" name="Google Shape;127;p32"/>
          <p:cNvSpPr txBox="1"/>
          <p:nvPr>
            <p:ph idx="1" type="subTitle"/>
          </p:nvPr>
        </p:nvSpPr>
        <p:spPr>
          <a:xfrm>
            <a:off x="971550" y="2571750"/>
            <a:ext cx="7200900" cy="1350169"/>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1800"/>
              <a:buNone/>
            </a:pPr>
            <a:r>
              <a:rPr lang="ru" u="sng">
                <a:solidFill>
                  <a:schemeClr val="hlink"/>
                </a:solidFill>
                <a:hlinkClick r:id="rId3"/>
              </a:rPr>
              <a:t>https://github.com/</a:t>
            </a:r>
            <a:r>
              <a:rPr lang="ru" u="sng">
                <a:solidFill>
                  <a:schemeClr val="hlink"/>
                </a:solidFill>
                <a:hlinkClick r:id="rId4"/>
              </a:rPr>
              <a:t>kontur-courses</a:t>
            </a:r>
            <a:r>
              <a:rPr lang="ru" u="sng">
                <a:solidFill>
                  <a:schemeClr val="hlink"/>
                </a:solidFill>
                <a:hlinkClick r:id="rId5"/>
              </a:rPr>
              <a:t>/</a:t>
            </a:r>
            <a:r>
              <a:rPr b="1" lang="ru" u="sng">
                <a:solidFill>
                  <a:schemeClr val="hlink"/>
                </a:solidFill>
                <a:hlinkClick r:id="rId6"/>
              </a:rPr>
              <a:t>clean-code</a:t>
            </a:r>
            <a:endParaRPr b="1"/>
          </a:p>
          <a:p>
            <a:pPr indent="0" lvl="0" marL="0" rtl="0" algn="ctr">
              <a:spcBef>
                <a:spcPts val="400"/>
              </a:spcBef>
              <a:spcAft>
                <a:spcPts val="0"/>
              </a:spcAft>
              <a:buSzPts val="1800"/>
              <a:buNone/>
            </a:pPr>
            <a:r>
              <a:t/>
            </a:r>
            <a:endParaRPr/>
          </a:p>
        </p:txBody>
      </p:sp>
      <p:pic>
        <p:nvPicPr>
          <p:cNvPr id="128" name="Google Shape;128;p32"/>
          <p:cNvPicPr preferRelativeResize="0"/>
          <p:nvPr/>
        </p:nvPicPr>
        <p:blipFill rotWithShape="1">
          <a:blip r:embed="rId7">
            <a:alphaModFix/>
          </a:blip>
          <a:srcRect b="0" l="0" r="0" t="0"/>
          <a:stretch/>
        </p:blipFill>
        <p:spPr>
          <a:xfrm>
            <a:off x="845586" y="3759882"/>
            <a:ext cx="471443" cy="487944"/>
          </a:xfrm>
          <a:prstGeom prst="rect">
            <a:avLst/>
          </a:prstGeom>
          <a:solidFill>
            <a:schemeClr val="lt1"/>
          </a:solid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41"/>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100"/>
              <a:buNone/>
            </a:pPr>
            <a:r>
              <a:rPr lang="ru" sz="2100">
                <a:latin typeface="Quattrocento Sans"/>
                <a:ea typeface="Quattrocento Sans"/>
                <a:cs typeface="Quattrocento Sans"/>
                <a:sym typeface="Quattrocento Sans"/>
              </a:rPr>
              <a:t>Реализуйте алгоритм расчета контрольного числа для UPC: </a:t>
            </a:r>
            <a:r>
              <a:rPr lang="ru" sz="2100">
                <a:solidFill>
                  <a:srgbClr val="C00000"/>
                </a:solidFill>
                <a:latin typeface="Quattrocento Sans"/>
                <a:ea typeface="Quattrocento Sans"/>
                <a:cs typeface="Quattrocento Sans"/>
                <a:sym typeface="Quattrocento Sans"/>
              </a:rPr>
              <a:t>ControlDigit/Upc/</a:t>
            </a:r>
            <a:endParaRPr sz="2100">
              <a:solidFill>
                <a:srgbClr val="C00000"/>
              </a:solidFill>
              <a:latin typeface="Quattrocento Sans"/>
              <a:ea typeface="Quattrocento Sans"/>
              <a:cs typeface="Quattrocento Sans"/>
              <a:sym typeface="Quattrocento Sans"/>
            </a:endParaRPr>
          </a:p>
        </p:txBody>
      </p:sp>
      <p:sp>
        <p:nvSpPr>
          <p:cNvPr id="195" name="Google Shape;195;p41"/>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ЗАДАЧА</a:t>
            </a:r>
            <a:r>
              <a:rPr lang="ru"/>
              <a:t> CONTROLDIGIT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42"/>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100"/>
              <a:buNone/>
            </a:pPr>
            <a:r>
              <a:rPr i="1" lang="ru" sz="2100">
                <a:latin typeface="Quattrocento Sans"/>
                <a:ea typeface="Quattrocento Sans"/>
                <a:cs typeface="Quattrocento Sans"/>
                <a:sym typeface="Quattrocento Sans"/>
              </a:rPr>
              <a:t>Контрольное число для UPC:</a:t>
            </a:r>
            <a:endParaRPr/>
          </a:p>
          <a:p>
            <a:pPr indent="-374650" lvl="0" marL="381000" rtl="0" algn="l">
              <a:spcBef>
                <a:spcPts val="400"/>
              </a:spcBef>
              <a:spcAft>
                <a:spcPts val="0"/>
              </a:spcAft>
              <a:buSzPts val="2100"/>
              <a:buFont typeface="Quattrocento Sans"/>
              <a:buAutoNum type="arabicPeriod"/>
            </a:pPr>
            <a:r>
              <a:rPr lang="ru" sz="2100">
                <a:latin typeface="Quattrocento Sans"/>
                <a:ea typeface="Quattrocento Sans"/>
                <a:cs typeface="Quattrocento Sans"/>
                <a:sym typeface="Quattrocento Sans"/>
              </a:rPr>
              <a:t>Цифры на нечетных позициях (начиная с наименьшего разряда) умножаются на 3 и суммируются</a:t>
            </a:r>
            <a:endParaRPr sz="2100">
              <a:latin typeface="Quattrocento Sans"/>
              <a:ea typeface="Quattrocento Sans"/>
              <a:cs typeface="Quattrocento Sans"/>
              <a:sym typeface="Quattrocento Sans"/>
            </a:endParaRPr>
          </a:p>
          <a:p>
            <a:pPr indent="-374650" lvl="0" marL="381000" rtl="0" algn="l">
              <a:spcBef>
                <a:spcPts val="400"/>
              </a:spcBef>
              <a:spcAft>
                <a:spcPts val="0"/>
              </a:spcAft>
              <a:buSzPts val="2100"/>
              <a:buFont typeface="Quattrocento Sans"/>
              <a:buAutoNum type="arabicPeriod"/>
            </a:pPr>
            <a:r>
              <a:rPr lang="ru" sz="2100">
                <a:latin typeface="Quattrocento Sans"/>
                <a:ea typeface="Quattrocento Sans"/>
                <a:cs typeface="Quattrocento Sans"/>
                <a:sym typeface="Quattrocento Sans"/>
              </a:rPr>
              <a:t>К результату первого шага прибавляются цифры четных позиций</a:t>
            </a:r>
            <a:endParaRPr sz="2100">
              <a:latin typeface="Quattrocento Sans"/>
              <a:ea typeface="Quattrocento Sans"/>
              <a:cs typeface="Quattrocento Sans"/>
              <a:sym typeface="Quattrocento Sans"/>
            </a:endParaRPr>
          </a:p>
          <a:p>
            <a:pPr indent="-381000" lvl="1" marL="685800" rtl="0" algn="l">
              <a:spcBef>
                <a:spcPts val="400"/>
              </a:spcBef>
              <a:spcAft>
                <a:spcPts val="0"/>
              </a:spcAft>
              <a:buSzPts val="1800"/>
              <a:buFont typeface="Quattrocento Sans"/>
              <a:buAutoNum type="arabicPeriod"/>
            </a:pPr>
            <a:r>
              <a:rPr lang="ru" sz="1800">
                <a:latin typeface="Quattrocento Sans"/>
                <a:ea typeface="Quattrocento Sans"/>
                <a:cs typeface="Quattrocento Sans"/>
                <a:sym typeface="Quattrocento Sans"/>
              </a:rPr>
              <a:t>Считается остаток от деления на 10, результат назовем M</a:t>
            </a:r>
            <a:endParaRPr/>
          </a:p>
          <a:p>
            <a:pPr indent="-381000" lvl="1" marL="685800" rtl="0" algn="l">
              <a:spcBef>
                <a:spcPts val="400"/>
              </a:spcBef>
              <a:spcAft>
                <a:spcPts val="0"/>
              </a:spcAft>
              <a:buSzPts val="1800"/>
              <a:buFont typeface="Quattrocento Sans"/>
              <a:buAutoNum type="arabicPeriod"/>
            </a:pPr>
            <a:r>
              <a:rPr lang="ru" sz="1800">
                <a:latin typeface="Quattrocento Sans"/>
                <a:ea typeface="Quattrocento Sans"/>
                <a:cs typeface="Quattrocento Sans"/>
                <a:sym typeface="Quattrocento Sans"/>
              </a:rPr>
              <a:t>Если M — ноль, то контрольное число 0, иначе контрольное число = 10 - М</a:t>
            </a:r>
            <a:endParaRPr sz="1800">
              <a:latin typeface="Quattrocento Sans"/>
              <a:ea typeface="Quattrocento Sans"/>
              <a:cs typeface="Quattrocento Sans"/>
              <a:sym typeface="Quattrocento Sans"/>
            </a:endParaRPr>
          </a:p>
          <a:p>
            <a:pPr indent="0" lvl="0" marL="0" rtl="0" algn="l">
              <a:spcBef>
                <a:spcPts val="400"/>
              </a:spcBef>
              <a:spcAft>
                <a:spcPts val="0"/>
              </a:spcAft>
              <a:buSzPts val="2100"/>
              <a:buNone/>
            </a:pPr>
            <a:r>
              <a:t/>
            </a:r>
            <a:endParaRPr i="1" sz="2100">
              <a:latin typeface="Quattrocento Sans"/>
              <a:ea typeface="Quattrocento Sans"/>
              <a:cs typeface="Quattrocento Sans"/>
              <a:sym typeface="Quattrocento Sans"/>
            </a:endParaRPr>
          </a:p>
        </p:txBody>
      </p:sp>
      <p:sp>
        <p:nvSpPr>
          <p:cNvPr id="202" name="Google Shape;202;p42"/>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ЗАДАЧА</a:t>
            </a:r>
            <a:r>
              <a:rPr lang="ru"/>
              <a:t> CONTROLDIGIT</a:t>
            </a:r>
            <a:endParaRPr/>
          </a:p>
        </p:txBody>
      </p:sp>
      <p:pic>
        <p:nvPicPr>
          <p:cNvPr id="203" name="Google Shape;203;p42"/>
          <p:cNvPicPr preferRelativeResize="0"/>
          <p:nvPr/>
        </p:nvPicPr>
        <p:blipFill rotWithShape="1">
          <a:blip r:embed="rId3">
            <a:alphaModFix/>
          </a:blip>
          <a:srcRect b="0" l="0" r="0" t="0"/>
          <a:stretch/>
        </p:blipFill>
        <p:spPr>
          <a:xfrm>
            <a:off x="6786246" y="1113588"/>
            <a:ext cx="2152576" cy="8846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3"/>
          <p:cNvSpPr txBox="1"/>
          <p:nvPr>
            <p:ph type="title"/>
          </p:nvPr>
        </p:nvSpPr>
        <p:spPr>
          <a:xfrm>
            <a:off x="971650" y="1221581"/>
            <a:ext cx="7200800" cy="2700338"/>
          </a:xfrm>
          <a:prstGeom prst="rect">
            <a:avLst/>
          </a:prstGeom>
          <a:noFill/>
          <a:ln>
            <a:noFill/>
          </a:ln>
        </p:spPr>
        <p:txBody>
          <a:bodyPr anchorCtr="1" anchor="ctr" bIns="45900" lIns="0" spcFirstLastPara="1" rIns="0" wrap="square" tIns="45900">
            <a:normAutofit/>
          </a:bodyPr>
          <a:lstStyle/>
          <a:p>
            <a:pPr indent="0" lvl="0" marL="0" rtl="0" algn="ctr">
              <a:spcBef>
                <a:spcPts val="0"/>
              </a:spcBef>
              <a:spcAft>
                <a:spcPts val="0"/>
              </a:spcAft>
              <a:buClr>
                <a:schemeClr val="accent1"/>
              </a:buClr>
              <a:buSzPts val="3300"/>
              <a:buFont typeface="Quattrocento Sans"/>
              <a:buNone/>
            </a:pPr>
            <a:r>
              <a:rPr lang="ru"/>
              <a:t>CONTROLDIGIT / ISBN13</a:t>
            </a:r>
            <a:endParaRPr/>
          </a:p>
        </p:txBody>
      </p:sp>
      <p:pic>
        <p:nvPicPr>
          <p:cNvPr descr="C:\Users\sapogoff\Documents\sapogoff_work\SKB Kontur\01_presentation_templates\03_final\wmf_icons\документ.wmf" id="210" name="Google Shape;210;p43"/>
          <p:cNvPicPr preferRelativeResize="0"/>
          <p:nvPr/>
        </p:nvPicPr>
        <p:blipFill rotWithShape="1">
          <a:blip r:embed="rId3">
            <a:alphaModFix/>
          </a:blip>
          <a:srcRect b="0" l="0" r="0" t="0"/>
          <a:stretch/>
        </p:blipFill>
        <p:spPr>
          <a:xfrm>
            <a:off x="4086050" y="411956"/>
            <a:ext cx="972000" cy="118776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4"/>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Clr>
                <a:schemeClr val="accent1"/>
              </a:buClr>
              <a:buSzPts val="2400"/>
              <a:buChar char="•"/>
            </a:pPr>
            <a:r>
              <a:rPr lang="ru"/>
              <a:t>В файле с performance тестами есть одна из реализаций алгоритма UPC. Тесты сравнивают ее скорость с вашим кодом.</a:t>
            </a:r>
            <a:endParaRPr/>
          </a:p>
          <a:p>
            <a:pPr indent="-222250" lvl="1" marL="558800" rtl="0" algn="l">
              <a:spcBef>
                <a:spcPts val="400"/>
              </a:spcBef>
              <a:spcAft>
                <a:spcPts val="0"/>
              </a:spcAft>
              <a:buSzPts val="2100"/>
              <a:buChar char="•"/>
            </a:pPr>
            <a:r>
              <a:rPr lang="ru"/>
              <a:t>Сравните производительность.</a:t>
            </a:r>
            <a:endParaRPr/>
          </a:p>
          <a:p>
            <a:pPr indent="-222250" lvl="1" marL="558800" rtl="0" algn="l">
              <a:spcBef>
                <a:spcPts val="400"/>
              </a:spcBef>
              <a:spcAft>
                <a:spcPts val="0"/>
              </a:spcAft>
              <a:buSzPts val="2100"/>
              <a:buChar char="•"/>
            </a:pPr>
            <a:r>
              <a:rPr lang="ru"/>
              <a:t>Насколько критично проседание в производительности в данном случае? </a:t>
            </a:r>
            <a:endParaRPr/>
          </a:p>
        </p:txBody>
      </p:sp>
      <p:sp>
        <p:nvSpPr>
          <p:cNvPr id="216" name="Google Shape;216;p44"/>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РАЗБОР ЗАДАЧИ</a:t>
            </a:r>
            <a:r>
              <a:rPr lang="ru"/>
              <a:t> </a:t>
            </a:r>
            <a:r>
              <a:rPr lang="ru">
                <a:solidFill>
                  <a:schemeClr val="accent1"/>
                </a:solidFill>
              </a:rPr>
              <a:t>CONTROLDIGIT</a:t>
            </a:r>
            <a:endParaRPr>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5"/>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fontScale="85000" lnSpcReduction="10000"/>
          </a:bodyPr>
          <a:lstStyle/>
          <a:p>
            <a:pPr indent="-383540" lvl="0" marL="381000" rtl="0" algn="l">
              <a:spcBef>
                <a:spcPts val="0"/>
              </a:spcBef>
              <a:spcAft>
                <a:spcPts val="0"/>
              </a:spcAft>
              <a:buSzPct val="100000"/>
              <a:buAutoNum type="arabicPeriod"/>
            </a:pPr>
            <a:r>
              <a:rPr lang="ru">
                <a:solidFill>
                  <a:schemeClr val="accent1"/>
                </a:solidFill>
              </a:rPr>
              <a:t>Decomposition</a:t>
            </a:r>
            <a:r>
              <a:rPr lang="ru"/>
              <a:t> — задача должна разбиваться на более простые подзадачи</a:t>
            </a:r>
            <a:endParaRPr/>
          </a:p>
          <a:p>
            <a:pPr indent="-383540" lvl="0" marL="381000" rtl="0" algn="l">
              <a:spcBef>
                <a:spcPts val="400"/>
              </a:spcBef>
              <a:spcAft>
                <a:spcPts val="0"/>
              </a:spcAft>
              <a:buSzPct val="100000"/>
              <a:buAutoNum type="arabicPeriod"/>
            </a:pPr>
            <a:r>
              <a:rPr lang="ru">
                <a:solidFill>
                  <a:schemeClr val="accent1"/>
                </a:solidFill>
              </a:rPr>
              <a:t>Composability</a:t>
            </a:r>
            <a:r>
              <a:rPr lang="ru"/>
              <a:t> — подзадачи должны быть самоценны и вне контекста задачи</a:t>
            </a:r>
            <a:endParaRPr/>
          </a:p>
          <a:p>
            <a:pPr indent="-383540" lvl="0" marL="381000" rtl="0" algn="l">
              <a:spcBef>
                <a:spcPts val="400"/>
              </a:spcBef>
              <a:spcAft>
                <a:spcPts val="0"/>
              </a:spcAft>
              <a:buSzPct val="100000"/>
              <a:buAutoNum type="arabicPeriod"/>
            </a:pPr>
            <a:r>
              <a:rPr lang="ru">
                <a:solidFill>
                  <a:schemeClr val="accent1"/>
                </a:solidFill>
              </a:rPr>
              <a:t>Readability</a:t>
            </a:r>
            <a:r>
              <a:rPr lang="ru"/>
              <a:t> — корректность кода модуля должна быть очевидна без изучения кода смежных модулей</a:t>
            </a:r>
            <a:endParaRPr/>
          </a:p>
          <a:p>
            <a:pPr indent="-383540" lvl="0" marL="381000" rtl="0" algn="l">
              <a:spcBef>
                <a:spcPts val="400"/>
              </a:spcBef>
              <a:spcAft>
                <a:spcPts val="0"/>
              </a:spcAft>
              <a:buSzPct val="100000"/>
              <a:buAutoNum type="arabicPeriod"/>
            </a:pPr>
            <a:r>
              <a:rPr lang="ru">
                <a:solidFill>
                  <a:srgbClr val="7F7F7F"/>
                </a:solidFill>
              </a:rPr>
              <a:t>Protection</a:t>
            </a:r>
            <a:r>
              <a:rPr lang="ru"/>
              <a:t> — защита других модулей от ошибок, происходящих внутри модуля</a:t>
            </a:r>
            <a:endParaRPr/>
          </a:p>
          <a:p>
            <a:pPr indent="0" lvl="0" marL="0" rtl="0" algn="l">
              <a:spcBef>
                <a:spcPts val="400"/>
              </a:spcBef>
              <a:spcAft>
                <a:spcPts val="0"/>
              </a:spcAft>
              <a:buSzPct val="100000"/>
              <a:buNone/>
            </a:pPr>
            <a:r>
              <a:t/>
            </a:r>
            <a:endParaRPr/>
          </a:p>
          <a:p>
            <a:pPr indent="0" lvl="0" marL="0" rtl="0" algn="l">
              <a:spcBef>
                <a:spcPts val="400"/>
              </a:spcBef>
              <a:spcAft>
                <a:spcPts val="0"/>
              </a:spcAft>
              <a:buSzPct val="100000"/>
              <a:buNone/>
            </a:pPr>
            <a:r>
              <a:t/>
            </a:r>
            <a:endParaRPr/>
          </a:p>
          <a:p>
            <a:pPr indent="0" lvl="0" marL="0" rtl="0" algn="l">
              <a:spcBef>
                <a:spcPts val="400"/>
              </a:spcBef>
              <a:spcAft>
                <a:spcPts val="0"/>
              </a:spcAft>
              <a:buSzPct val="100000"/>
              <a:buNone/>
            </a:pPr>
            <a:r>
              <a:rPr lang="ru" u="sng">
                <a:solidFill>
                  <a:schemeClr val="hlink"/>
                </a:solidFill>
                <a:hlinkClick r:id="rId3"/>
              </a:rPr>
              <a:t>Object oriented software construction</a:t>
            </a:r>
            <a:r>
              <a:rPr lang="ru"/>
              <a:t> by Meyer</a:t>
            </a:r>
            <a:endParaRPr/>
          </a:p>
        </p:txBody>
      </p:sp>
      <p:sp>
        <p:nvSpPr>
          <p:cNvPr id="223" name="Google Shape;223;p45"/>
          <p:cNvSpPr txBox="1"/>
          <p:nvPr>
            <p:ph type="title"/>
          </p:nvPr>
        </p:nvSpPr>
        <p:spPr>
          <a:xfrm>
            <a:off x="971602" y="411957"/>
            <a:ext cx="7200800" cy="594122"/>
          </a:xfrm>
          <a:prstGeom prst="rect">
            <a:avLst/>
          </a:prstGeom>
          <a:noFill/>
          <a:ln>
            <a:noFill/>
          </a:ln>
        </p:spPr>
        <p:txBody>
          <a:bodyPr anchorCtr="0" anchor="b" bIns="45900" lIns="0" spcFirstLastPara="1" rIns="0" wrap="square" tIns="45900">
            <a:normAutofit fontScale="90000"/>
          </a:bodyPr>
          <a:lstStyle/>
          <a:p>
            <a:pPr indent="0" lvl="0" marL="0" rtl="0" algn="l">
              <a:spcBef>
                <a:spcPts val="0"/>
              </a:spcBef>
              <a:spcAft>
                <a:spcPts val="0"/>
              </a:spcAft>
              <a:buClr>
                <a:schemeClr val="accent1"/>
              </a:buClr>
              <a:buSzPct val="100000"/>
              <a:buFont typeface="Quattrocento Sans"/>
              <a:buNone/>
            </a:pPr>
            <a:r>
              <a:rPr lang="ru"/>
              <a:t>MODULAR DESIGN PRINCIPLES?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6"/>
          <p:cNvSpPr txBox="1"/>
          <p:nvPr>
            <p:ph type="title"/>
          </p:nvPr>
        </p:nvSpPr>
        <p:spPr>
          <a:xfrm>
            <a:off x="1871662" y="1977684"/>
            <a:ext cx="5396026" cy="594122"/>
          </a:xfrm>
          <a:prstGeom prst="rect">
            <a:avLst/>
          </a:prstGeom>
          <a:noFill/>
          <a:ln>
            <a:noFill/>
          </a:ln>
        </p:spPr>
        <p:txBody>
          <a:bodyPr anchorCtr="0" anchor="b" bIns="45900" lIns="0" spcFirstLastPara="1" rIns="0" wrap="square" tIns="45900">
            <a:noAutofit/>
          </a:bodyPr>
          <a:lstStyle/>
          <a:p>
            <a:pPr indent="0" lvl="0" marL="0" rtl="0" algn="ctr">
              <a:spcBef>
                <a:spcPts val="0"/>
              </a:spcBef>
              <a:spcAft>
                <a:spcPts val="0"/>
              </a:spcAft>
              <a:buClr>
                <a:schemeClr val="accent1"/>
              </a:buClr>
              <a:buSzPts val="2700"/>
              <a:buFont typeface="Quattrocento Sans"/>
              <a:buNone/>
            </a:pPr>
            <a:r>
              <a:rPr lang="ru" sz="2700"/>
              <a:t>ПОМОГАЕТ ЛИ МОДУЛЬНОСТЬ?</a:t>
            </a:r>
            <a:endParaRPr sz="2700"/>
          </a:p>
        </p:txBody>
      </p:sp>
      <p:sp>
        <p:nvSpPr>
          <p:cNvPr id="229" name="Google Shape;229;p46"/>
          <p:cNvSpPr txBox="1"/>
          <p:nvPr/>
        </p:nvSpPr>
        <p:spPr>
          <a:xfrm>
            <a:off x="1871663" y="2571806"/>
            <a:ext cx="5400675" cy="346249"/>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i="0" lang="ru" sz="1800" u="none" cap="none" strike="noStrike">
                <a:solidFill>
                  <a:schemeClr val="dk1"/>
                </a:solidFill>
                <a:latin typeface="Quattrocento Sans"/>
                <a:ea typeface="Quattrocento Sans"/>
                <a:cs typeface="Quattrocento Sans"/>
                <a:sym typeface="Quattrocento Sans"/>
              </a:rPr>
              <a:t>когда приходит новая задача или</a:t>
            </a:r>
            <a:endParaRPr b="0" i="0" sz="1800" u="none" cap="none" strike="noStrike">
              <a:solidFill>
                <a:schemeClr val="dk1"/>
              </a:solidFill>
              <a:latin typeface="Quattrocento Sans"/>
              <a:ea typeface="Quattrocento Sans"/>
              <a:cs typeface="Quattrocento Sans"/>
              <a:sym typeface="Quattrocento Sans"/>
            </a:endParaRPr>
          </a:p>
        </p:txBody>
      </p:sp>
      <p:sp>
        <p:nvSpPr>
          <p:cNvPr id="230" name="Google Shape;230;p46"/>
          <p:cNvSpPr txBox="1"/>
          <p:nvPr/>
        </p:nvSpPr>
        <p:spPr>
          <a:xfrm>
            <a:off x="1871663" y="411510"/>
            <a:ext cx="2700338" cy="94641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ru" sz="1500" u="none" cap="none" strike="noStrike">
                <a:solidFill>
                  <a:srgbClr val="7F7F7F"/>
                </a:solidFill>
                <a:latin typeface="Quattrocento Sans"/>
                <a:ea typeface="Quattrocento Sans"/>
                <a:cs typeface="Quattrocento Sans"/>
                <a:sym typeface="Quattrocento Sans"/>
              </a:rPr>
              <a:t>viscosity</a:t>
            </a:r>
            <a:endParaRPr sz="1100"/>
          </a:p>
          <a:p>
            <a:pPr indent="0" lvl="0" marL="0" marR="0" rtl="0" algn="l">
              <a:spcBef>
                <a:spcPts val="0"/>
              </a:spcBef>
              <a:spcAft>
                <a:spcPts val="0"/>
              </a:spcAft>
              <a:buNone/>
            </a:pPr>
            <a:r>
              <a:rPr lang="ru" sz="2700">
                <a:solidFill>
                  <a:schemeClr val="accent1"/>
                </a:solidFill>
                <a:latin typeface="Quattrocento Sans"/>
                <a:ea typeface="Quattrocento Sans"/>
                <a:cs typeface="Quattrocento Sans"/>
                <a:sym typeface="Quattrocento Sans"/>
              </a:rPr>
              <a:t>вязкость</a:t>
            </a:r>
            <a:endParaRPr sz="1400">
              <a:solidFill>
                <a:schemeClr val="accent1"/>
              </a:solidFill>
              <a:latin typeface="Quattrocento Sans"/>
              <a:ea typeface="Quattrocento Sans"/>
              <a:cs typeface="Quattrocento Sans"/>
              <a:sym typeface="Quattrocento Sans"/>
            </a:endParaRPr>
          </a:p>
          <a:p>
            <a:pPr indent="0" lvl="0" marL="0" marR="0" rtl="0" algn="l">
              <a:spcBef>
                <a:spcPts val="0"/>
              </a:spcBef>
              <a:spcAft>
                <a:spcPts val="0"/>
              </a:spcAft>
              <a:buNone/>
            </a:pPr>
            <a:r>
              <a:rPr lang="ru" sz="1500">
                <a:solidFill>
                  <a:schemeClr val="dk1"/>
                </a:solidFill>
                <a:latin typeface="Quattrocento Sans"/>
                <a:ea typeface="Quattrocento Sans"/>
                <a:cs typeface="Quattrocento Sans"/>
                <a:sym typeface="Quattrocento Sans"/>
              </a:rPr>
              <a:t>…проще сделать «в обход»</a:t>
            </a:r>
            <a:endParaRPr sz="1400">
              <a:solidFill>
                <a:schemeClr val="dk1"/>
              </a:solidFill>
              <a:latin typeface="Quattrocento Sans"/>
              <a:ea typeface="Quattrocento Sans"/>
              <a:cs typeface="Quattrocento Sans"/>
              <a:sym typeface="Quattrocento Sans"/>
            </a:endParaRPr>
          </a:p>
        </p:txBody>
      </p:sp>
      <p:sp>
        <p:nvSpPr>
          <p:cNvPr id="231" name="Google Shape;231;p46"/>
          <p:cNvSpPr txBox="1"/>
          <p:nvPr/>
        </p:nvSpPr>
        <p:spPr>
          <a:xfrm>
            <a:off x="4572000" y="411510"/>
            <a:ext cx="2695688" cy="946413"/>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lang="ru" sz="1500">
                <a:solidFill>
                  <a:srgbClr val="7F7F7F"/>
                </a:solidFill>
                <a:latin typeface="Quattrocento Sans"/>
                <a:ea typeface="Quattrocento Sans"/>
                <a:cs typeface="Quattrocento Sans"/>
                <a:sym typeface="Quattrocento Sans"/>
              </a:rPr>
              <a:t>rigidity</a:t>
            </a:r>
            <a:endParaRPr sz="1100"/>
          </a:p>
          <a:p>
            <a:pPr indent="0" lvl="0" marL="0" marR="0" rtl="0" algn="r">
              <a:spcBef>
                <a:spcPts val="0"/>
              </a:spcBef>
              <a:spcAft>
                <a:spcPts val="0"/>
              </a:spcAft>
              <a:buNone/>
            </a:pPr>
            <a:r>
              <a:rPr lang="ru" sz="2700">
                <a:solidFill>
                  <a:schemeClr val="accent1"/>
                </a:solidFill>
                <a:latin typeface="Quattrocento Sans"/>
                <a:ea typeface="Quattrocento Sans"/>
                <a:cs typeface="Quattrocento Sans"/>
                <a:sym typeface="Quattrocento Sans"/>
              </a:rPr>
              <a:t>жесткость</a:t>
            </a:r>
            <a:endParaRPr sz="1400">
              <a:solidFill>
                <a:schemeClr val="accent1"/>
              </a:solidFill>
              <a:latin typeface="Quattrocento Sans"/>
              <a:ea typeface="Quattrocento Sans"/>
              <a:cs typeface="Quattrocento Sans"/>
              <a:sym typeface="Quattrocento Sans"/>
            </a:endParaRPr>
          </a:p>
          <a:p>
            <a:pPr indent="0" lvl="0" marL="0" marR="0" rtl="0" algn="r">
              <a:spcBef>
                <a:spcPts val="0"/>
              </a:spcBef>
              <a:spcAft>
                <a:spcPts val="0"/>
              </a:spcAft>
              <a:buNone/>
            </a:pPr>
            <a:r>
              <a:rPr lang="ru" sz="1500">
                <a:solidFill>
                  <a:schemeClr val="dk1"/>
                </a:solidFill>
                <a:latin typeface="Quattrocento Sans"/>
                <a:ea typeface="Quattrocento Sans"/>
                <a:cs typeface="Quattrocento Sans"/>
                <a:sym typeface="Quattrocento Sans"/>
              </a:rPr>
              <a:t>…надо много переделывать</a:t>
            </a:r>
            <a:endParaRPr sz="1400">
              <a:solidFill>
                <a:schemeClr val="dk1"/>
              </a:solidFill>
              <a:latin typeface="Quattrocento Sans"/>
              <a:ea typeface="Quattrocento Sans"/>
              <a:cs typeface="Quattrocento Sans"/>
              <a:sym typeface="Quattrocento Sans"/>
            </a:endParaRPr>
          </a:p>
        </p:txBody>
      </p:sp>
      <p:sp>
        <p:nvSpPr>
          <p:cNvPr id="232" name="Google Shape;232;p46"/>
          <p:cNvSpPr txBox="1"/>
          <p:nvPr/>
        </p:nvSpPr>
        <p:spPr>
          <a:xfrm>
            <a:off x="1874782" y="3646631"/>
            <a:ext cx="2700338" cy="1084913"/>
          </a:xfrm>
          <a:prstGeom prst="rect">
            <a:avLst/>
          </a:prstGeom>
          <a:noFill/>
          <a:ln>
            <a:noFill/>
          </a:ln>
        </p:spPr>
        <p:txBody>
          <a:bodyPr anchorCtr="1" anchor="b" bIns="34275" lIns="68575" spcFirstLastPara="1" rIns="68575" wrap="square" tIns="34275">
            <a:spAutoFit/>
          </a:bodyPr>
          <a:lstStyle/>
          <a:p>
            <a:pPr indent="0" lvl="0" marL="0" marR="0" rtl="0" algn="l">
              <a:spcBef>
                <a:spcPts val="0"/>
              </a:spcBef>
              <a:spcAft>
                <a:spcPts val="0"/>
              </a:spcAft>
              <a:buNone/>
            </a:pPr>
            <a:r>
              <a:rPr lang="ru" sz="1200">
                <a:solidFill>
                  <a:schemeClr val="dk1"/>
                </a:solidFill>
                <a:latin typeface="Quattrocento Sans"/>
                <a:ea typeface="Quattrocento Sans"/>
                <a:cs typeface="Quattrocento Sans"/>
                <a:sym typeface="Quattrocento Sans"/>
              </a:rPr>
              <a:t>…не получается использовать готовое решение в новом контексте</a:t>
            </a:r>
            <a:endParaRPr sz="1400">
              <a:solidFill>
                <a:srgbClr val="7F7F7F"/>
              </a:solidFill>
              <a:latin typeface="Quattrocento Sans"/>
              <a:ea typeface="Quattrocento Sans"/>
              <a:cs typeface="Quattrocento Sans"/>
              <a:sym typeface="Quattrocento Sans"/>
            </a:endParaRPr>
          </a:p>
          <a:p>
            <a:pPr indent="0" lvl="0" marL="0" marR="0" rtl="0" algn="l">
              <a:spcBef>
                <a:spcPts val="0"/>
              </a:spcBef>
              <a:spcAft>
                <a:spcPts val="0"/>
              </a:spcAft>
              <a:buNone/>
            </a:pPr>
            <a:r>
              <a:rPr lang="ru" sz="2700">
                <a:solidFill>
                  <a:schemeClr val="accent1"/>
                </a:solidFill>
                <a:latin typeface="Quattrocento Sans"/>
                <a:ea typeface="Quattrocento Sans"/>
                <a:cs typeface="Quattrocento Sans"/>
                <a:sym typeface="Quattrocento Sans"/>
              </a:rPr>
              <a:t>неподвижность</a:t>
            </a:r>
            <a:endParaRPr sz="1400">
              <a:solidFill>
                <a:schemeClr val="accent1"/>
              </a:solidFill>
              <a:latin typeface="Quattrocento Sans"/>
              <a:ea typeface="Quattrocento Sans"/>
              <a:cs typeface="Quattrocento Sans"/>
              <a:sym typeface="Quattrocento Sans"/>
            </a:endParaRPr>
          </a:p>
          <a:p>
            <a:pPr indent="0" lvl="0" marL="0" marR="0" rtl="0" algn="l">
              <a:spcBef>
                <a:spcPts val="0"/>
              </a:spcBef>
              <a:spcAft>
                <a:spcPts val="0"/>
              </a:spcAft>
              <a:buNone/>
            </a:pPr>
            <a:r>
              <a:rPr lang="ru" sz="1500">
                <a:solidFill>
                  <a:srgbClr val="7F7F7F"/>
                </a:solidFill>
                <a:latin typeface="Quattrocento Sans"/>
                <a:ea typeface="Quattrocento Sans"/>
                <a:cs typeface="Quattrocento Sans"/>
                <a:sym typeface="Quattrocento Sans"/>
              </a:rPr>
              <a:t>immobility</a:t>
            </a:r>
            <a:endParaRPr sz="1100"/>
          </a:p>
        </p:txBody>
      </p:sp>
      <p:sp>
        <p:nvSpPr>
          <p:cNvPr id="233" name="Google Shape;233;p46"/>
          <p:cNvSpPr txBox="1"/>
          <p:nvPr/>
        </p:nvSpPr>
        <p:spPr>
          <a:xfrm>
            <a:off x="4572000" y="3785131"/>
            <a:ext cx="2695688" cy="946413"/>
          </a:xfrm>
          <a:prstGeom prst="rect">
            <a:avLst/>
          </a:prstGeom>
          <a:noFill/>
          <a:ln>
            <a:noFill/>
          </a:ln>
        </p:spPr>
        <p:txBody>
          <a:bodyPr anchorCtr="0" anchor="b" bIns="34275" lIns="68575" spcFirstLastPara="1" rIns="68575" wrap="square" tIns="34275">
            <a:spAutoFit/>
          </a:bodyPr>
          <a:lstStyle/>
          <a:p>
            <a:pPr indent="0" lvl="0" marL="0" marR="0" rtl="0" algn="r">
              <a:spcBef>
                <a:spcPts val="0"/>
              </a:spcBef>
              <a:spcAft>
                <a:spcPts val="0"/>
              </a:spcAft>
              <a:buNone/>
            </a:pPr>
            <a:r>
              <a:rPr lang="ru" sz="1500">
                <a:solidFill>
                  <a:schemeClr val="dk1"/>
                </a:solidFill>
                <a:latin typeface="Quattrocento Sans"/>
                <a:ea typeface="Quattrocento Sans"/>
                <a:cs typeface="Quattrocento Sans"/>
                <a:sym typeface="Quattrocento Sans"/>
              </a:rPr>
              <a:t>…трогать код опасно</a:t>
            </a:r>
            <a:endParaRPr sz="1500">
              <a:solidFill>
                <a:srgbClr val="7F7F7F"/>
              </a:solidFill>
              <a:latin typeface="Quattrocento Sans"/>
              <a:ea typeface="Quattrocento Sans"/>
              <a:cs typeface="Quattrocento Sans"/>
              <a:sym typeface="Quattrocento Sans"/>
            </a:endParaRPr>
          </a:p>
          <a:p>
            <a:pPr indent="0" lvl="0" marL="0" marR="0" rtl="0" algn="r">
              <a:spcBef>
                <a:spcPts val="0"/>
              </a:spcBef>
              <a:spcAft>
                <a:spcPts val="0"/>
              </a:spcAft>
              <a:buNone/>
            </a:pPr>
            <a:r>
              <a:rPr lang="ru" sz="2700">
                <a:solidFill>
                  <a:schemeClr val="accent1"/>
                </a:solidFill>
                <a:latin typeface="Quattrocento Sans"/>
                <a:ea typeface="Quattrocento Sans"/>
                <a:cs typeface="Quattrocento Sans"/>
                <a:sym typeface="Quattrocento Sans"/>
              </a:rPr>
              <a:t>хрупкость</a:t>
            </a:r>
            <a:endParaRPr sz="1400">
              <a:solidFill>
                <a:schemeClr val="accent1"/>
              </a:solidFill>
              <a:latin typeface="Quattrocento Sans"/>
              <a:ea typeface="Quattrocento Sans"/>
              <a:cs typeface="Quattrocento Sans"/>
              <a:sym typeface="Quattrocento Sans"/>
            </a:endParaRPr>
          </a:p>
          <a:p>
            <a:pPr indent="0" lvl="0" marL="0" marR="0" rtl="0" algn="r">
              <a:spcBef>
                <a:spcPts val="0"/>
              </a:spcBef>
              <a:spcAft>
                <a:spcPts val="0"/>
              </a:spcAft>
              <a:buNone/>
            </a:pPr>
            <a:r>
              <a:rPr lang="ru" sz="1500">
                <a:solidFill>
                  <a:srgbClr val="7F7F7F"/>
                </a:solidFill>
                <a:latin typeface="Quattrocento Sans"/>
                <a:ea typeface="Quattrocento Sans"/>
                <a:cs typeface="Quattrocento Sans"/>
                <a:sym typeface="Quattrocento Sans"/>
              </a:rPr>
              <a:t>fragility</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7" name="Shape 237"/>
        <p:cNvGrpSpPr/>
        <p:nvPr/>
      </p:nvGrpSpPr>
      <p:grpSpPr>
        <a:xfrm>
          <a:off x="0" y="0"/>
          <a:ext cx="0" cy="0"/>
          <a:chOff x="0" y="0"/>
          <a:chExt cx="0" cy="0"/>
        </a:xfrm>
      </p:grpSpPr>
      <p:sp>
        <p:nvSpPr>
          <p:cNvPr id="238" name="Google Shape;238;p47"/>
          <p:cNvSpPr txBox="1"/>
          <p:nvPr>
            <p:ph idx="1" type="body"/>
          </p:nvPr>
        </p:nvSpPr>
        <p:spPr>
          <a:xfrm>
            <a:off x="971550" y="1221584"/>
            <a:ext cx="7200850" cy="3509963"/>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SzPts val="3000"/>
              <a:buNone/>
            </a:pPr>
            <a:r>
              <a:rPr lang="ru" sz="3000"/>
              <a:t>Повтор кода – это признак отсутствующей абстракции</a:t>
            </a:r>
            <a:endParaRPr sz="3000"/>
          </a:p>
        </p:txBody>
      </p:sp>
      <p:sp>
        <p:nvSpPr>
          <p:cNvPr id="239" name="Google Shape;239;p47"/>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МАРКЕР</a:t>
            </a:r>
            <a:r>
              <a:rPr lang="ru"/>
              <a:t> </a:t>
            </a:r>
            <a:r>
              <a:rPr lang="ru">
                <a:solidFill>
                  <a:schemeClr val="accent1"/>
                </a:solidFill>
              </a:rPr>
              <a:t>DRY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8"/>
          <p:cNvSpPr txBox="1"/>
          <p:nvPr>
            <p:ph type="title"/>
          </p:nvPr>
        </p:nvSpPr>
        <p:spPr>
          <a:xfrm>
            <a:off x="975376" y="2571785"/>
            <a:ext cx="7200800" cy="1350169"/>
          </a:xfrm>
          <a:prstGeom prst="rect">
            <a:avLst/>
          </a:prstGeom>
          <a:noFill/>
          <a:ln>
            <a:noFill/>
          </a:ln>
        </p:spPr>
        <p:txBody>
          <a:bodyPr anchorCtr="0" anchor="t"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DECOMPOSITION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9"/>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lnSpcReduction="10000"/>
          </a:bodyPr>
          <a:lstStyle/>
          <a:p>
            <a:pPr indent="0" lvl="0" marL="0" rtl="0" algn="l">
              <a:spcBef>
                <a:spcPts val="0"/>
              </a:spcBef>
              <a:spcAft>
                <a:spcPts val="0"/>
              </a:spcAft>
              <a:buSzPts val="2100"/>
              <a:buNone/>
            </a:pPr>
            <a:r>
              <a:rPr lang="ru" sz="2100">
                <a:latin typeface="Consolas"/>
                <a:ea typeface="Consolas"/>
                <a:cs typeface="Consolas"/>
                <a:sym typeface="Consolas"/>
              </a:rPr>
              <a:t>Field1 Field2 "Field 3 with spaces" "\"quote\""</a:t>
            </a:r>
            <a:endParaRPr/>
          </a:p>
          <a:p>
            <a:pPr indent="-101600" lvl="0" marL="254000" rtl="0" algn="l">
              <a:spcBef>
                <a:spcPts val="500"/>
              </a:spcBef>
              <a:spcAft>
                <a:spcPts val="0"/>
              </a:spcAft>
              <a:buClr>
                <a:schemeClr val="accent1"/>
              </a:buClr>
              <a:buSzPts val="2400"/>
              <a:buNone/>
            </a:pPr>
            <a:r>
              <a:t/>
            </a:r>
            <a:endParaRPr/>
          </a:p>
          <a:p>
            <a:pPr indent="0" lvl="0" marL="0" rtl="0" algn="l">
              <a:spcBef>
                <a:spcPts val="500"/>
              </a:spcBef>
              <a:spcAft>
                <a:spcPts val="0"/>
              </a:spcAft>
              <a:buSzPts val="2400"/>
              <a:buNone/>
            </a:pPr>
            <a:r>
              <a:rPr lang="ru">
                <a:solidFill>
                  <a:srgbClr val="0000FF"/>
                </a:solidFill>
                <a:latin typeface="Consolas"/>
                <a:ea typeface="Consolas"/>
                <a:cs typeface="Consolas"/>
                <a:sym typeface="Consolas"/>
              </a:rPr>
              <a:t>string</a:t>
            </a:r>
            <a:r>
              <a:rPr lang="ru">
                <a:latin typeface="Consolas"/>
                <a:ea typeface="Consolas"/>
                <a:cs typeface="Consolas"/>
                <a:sym typeface="Consolas"/>
              </a:rPr>
              <a:t>[] </a:t>
            </a:r>
            <a:r>
              <a:rPr lang="ru">
                <a:solidFill>
                  <a:srgbClr val="118776"/>
                </a:solidFill>
                <a:latin typeface="Consolas"/>
                <a:ea typeface="Consolas"/>
                <a:cs typeface="Consolas"/>
                <a:sym typeface="Consolas"/>
              </a:rPr>
              <a:t>SplitToFields</a:t>
            </a:r>
            <a:r>
              <a:rPr lang="ru">
                <a:latin typeface="Consolas"/>
                <a:ea typeface="Consolas"/>
                <a:cs typeface="Consolas"/>
                <a:sym typeface="Consolas"/>
              </a:rPr>
              <a:t>(</a:t>
            </a:r>
            <a:r>
              <a:rPr lang="ru">
                <a:solidFill>
                  <a:srgbClr val="0000FF"/>
                </a:solidFill>
                <a:latin typeface="Consolas"/>
                <a:ea typeface="Consolas"/>
                <a:cs typeface="Consolas"/>
                <a:sym typeface="Consolas"/>
              </a:rPr>
              <a:t>string</a:t>
            </a:r>
            <a:r>
              <a:rPr lang="ru">
                <a:latin typeface="Consolas"/>
                <a:ea typeface="Consolas"/>
                <a:cs typeface="Consolas"/>
                <a:sym typeface="Consolas"/>
              </a:rPr>
              <a:t> line)</a:t>
            </a:r>
            <a:endParaRPr>
              <a:latin typeface="Consolas"/>
              <a:ea typeface="Consolas"/>
              <a:cs typeface="Consolas"/>
              <a:sym typeface="Consolas"/>
            </a:endParaRPr>
          </a:p>
          <a:p>
            <a:pPr indent="0" lvl="0" marL="0" rtl="0" algn="l">
              <a:spcBef>
                <a:spcPts val="500"/>
              </a:spcBef>
              <a:spcAft>
                <a:spcPts val="0"/>
              </a:spcAft>
              <a:buSzPts val="2400"/>
              <a:buNone/>
            </a:pPr>
            <a:r>
              <a:t/>
            </a:r>
            <a:endParaRPr/>
          </a:p>
          <a:p>
            <a:pPr indent="0" lvl="0" marL="0" rtl="0" algn="l">
              <a:spcBef>
                <a:spcPts val="500"/>
              </a:spcBef>
              <a:spcAft>
                <a:spcPts val="0"/>
              </a:spcAft>
              <a:buSzPts val="2400"/>
              <a:buNone/>
            </a:pPr>
            <a:r>
              <a:t/>
            </a:r>
            <a:endParaRPr/>
          </a:p>
          <a:p>
            <a:pPr indent="0" lvl="0" marL="0" rtl="0" algn="l">
              <a:spcBef>
                <a:spcPts val="400"/>
              </a:spcBef>
              <a:spcAft>
                <a:spcPts val="0"/>
              </a:spcAft>
              <a:buSzPts val="2100"/>
              <a:buNone/>
            </a:pPr>
            <a:r>
              <a:rPr lang="ru" sz="2100">
                <a:latin typeface="Consolas"/>
                <a:ea typeface="Consolas"/>
                <a:cs typeface="Consolas"/>
                <a:sym typeface="Consolas"/>
              </a:rPr>
              <a:t>Field1</a:t>
            </a:r>
            <a:endParaRPr/>
          </a:p>
          <a:p>
            <a:pPr indent="0" lvl="0" marL="0" rtl="0" algn="l">
              <a:spcBef>
                <a:spcPts val="400"/>
              </a:spcBef>
              <a:spcAft>
                <a:spcPts val="0"/>
              </a:spcAft>
              <a:buSzPts val="2100"/>
              <a:buNone/>
            </a:pPr>
            <a:r>
              <a:rPr lang="ru" sz="2100">
                <a:latin typeface="Consolas"/>
                <a:ea typeface="Consolas"/>
                <a:cs typeface="Consolas"/>
                <a:sym typeface="Consolas"/>
              </a:rPr>
              <a:t>Field2</a:t>
            </a:r>
            <a:endParaRPr/>
          </a:p>
          <a:p>
            <a:pPr indent="0" lvl="0" marL="0" rtl="0" algn="l">
              <a:spcBef>
                <a:spcPts val="400"/>
              </a:spcBef>
              <a:spcAft>
                <a:spcPts val="0"/>
              </a:spcAft>
              <a:buSzPts val="2100"/>
              <a:buNone/>
            </a:pPr>
            <a:r>
              <a:rPr lang="ru" sz="2100">
                <a:latin typeface="Consolas"/>
                <a:ea typeface="Consolas"/>
                <a:cs typeface="Consolas"/>
                <a:sym typeface="Consolas"/>
              </a:rPr>
              <a:t>Field 3 with spaces</a:t>
            </a:r>
            <a:endParaRPr/>
          </a:p>
          <a:p>
            <a:pPr indent="0" lvl="0" marL="0" rtl="0" algn="l">
              <a:spcBef>
                <a:spcPts val="400"/>
              </a:spcBef>
              <a:spcAft>
                <a:spcPts val="0"/>
              </a:spcAft>
              <a:buSzPts val="2100"/>
              <a:buNone/>
            </a:pPr>
            <a:r>
              <a:rPr lang="ru" sz="2100">
                <a:latin typeface="Consolas"/>
                <a:ea typeface="Consolas"/>
                <a:cs typeface="Consolas"/>
                <a:sym typeface="Consolas"/>
              </a:rPr>
              <a:t>"quote"</a:t>
            </a:r>
            <a:endParaRPr sz="2100">
              <a:latin typeface="Consolas"/>
              <a:ea typeface="Consolas"/>
              <a:cs typeface="Consolas"/>
              <a:sym typeface="Consolas"/>
            </a:endParaRPr>
          </a:p>
        </p:txBody>
      </p:sp>
      <p:sp>
        <p:nvSpPr>
          <p:cNvPr id="250" name="Google Shape;250;p49"/>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ЗАДАЧА</a:t>
            </a:r>
            <a:r>
              <a:rPr lang="ru"/>
              <a:t> РАЗБИТЬ НА ПОЛЯ CSV</a:t>
            </a:r>
            <a:endParaRPr/>
          </a:p>
        </p:txBody>
      </p:sp>
      <p:sp>
        <p:nvSpPr>
          <p:cNvPr id="251" name="Google Shape;251;p49"/>
          <p:cNvSpPr/>
          <p:nvPr/>
        </p:nvSpPr>
        <p:spPr>
          <a:xfrm>
            <a:off x="6300192" y="1545636"/>
            <a:ext cx="216024" cy="432048"/>
          </a:xfrm>
          <a:prstGeom prst="downArrow">
            <a:avLst>
              <a:gd fmla="val 50000" name="adj1"/>
              <a:gd fmla="val 50000" name="adj2"/>
            </a:avLst>
          </a:prstGeom>
          <a:solidFill>
            <a:schemeClr val="accent1"/>
          </a:solidFill>
          <a:ln cap="flat" cmpd="sng" w="25400">
            <a:solidFill>
              <a:srgbClr val="9E312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252" name="Google Shape;252;p49"/>
          <p:cNvSpPr/>
          <p:nvPr/>
        </p:nvSpPr>
        <p:spPr>
          <a:xfrm>
            <a:off x="1331640" y="2531384"/>
            <a:ext cx="216024" cy="432048"/>
          </a:xfrm>
          <a:prstGeom prst="downArrow">
            <a:avLst>
              <a:gd fmla="val 50000" name="adj1"/>
              <a:gd fmla="val 50000" name="adj2"/>
            </a:avLst>
          </a:prstGeom>
          <a:solidFill>
            <a:schemeClr val="accent1"/>
          </a:solidFill>
          <a:ln cap="flat" cmpd="sng" w="25400">
            <a:solidFill>
              <a:srgbClr val="9E312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50"/>
          <p:cNvPicPr preferRelativeResize="0"/>
          <p:nvPr/>
        </p:nvPicPr>
        <p:blipFill rotWithShape="1">
          <a:blip r:embed="rId3">
            <a:alphaModFix/>
          </a:blip>
          <a:srcRect b="0" l="0" r="0" t="0"/>
          <a:stretch/>
        </p:blipFill>
        <p:spPr>
          <a:xfrm>
            <a:off x="1493658" y="87474"/>
            <a:ext cx="3551085" cy="4953380"/>
          </a:xfrm>
          <a:prstGeom prst="rect">
            <a:avLst/>
          </a:prstGeom>
          <a:noFill/>
          <a:ln>
            <a:noFill/>
          </a:ln>
        </p:spPr>
      </p:pic>
      <p:sp>
        <p:nvSpPr>
          <p:cNvPr id="259" name="Google Shape;259;p50"/>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r">
              <a:spcBef>
                <a:spcPts val="0"/>
              </a:spcBef>
              <a:spcAft>
                <a:spcPts val="0"/>
              </a:spcAft>
              <a:buClr>
                <a:schemeClr val="accent1"/>
              </a:buClr>
              <a:buSzPts val="3300"/>
              <a:buFont typeface="Quattrocento Sans"/>
              <a:buNone/>
            </a:pPr>
            <a:r>
              <a:rPr lang="ru"/>
              <a:t>NO DECOMPOSITION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3"/>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Clr>
                <a:schemeClr val="accent1"/>
              </a:buClr>
              <a:buSzPts val="2400"/>
              <a:buChar char="•"/>
            </a:pPr>
            <a:r>
              <a:rPr lang="ru"/>
              <a:t>Большие проекты</a:t>
            </a:r>
            <a:endParaRPr/>
          </a:p>
          <a:p>
            <a:pPr indent="-254000" lvl="0" marL="254000" rtl="0" algn="l">
              <a:spcBef>
                <a:spcPts val="500"/>
              </a:spcBef>
              <a:spcAft>
                <a:spcPts val="0"/>
              </a:spcAft>
              <a:buClr>
                <a:schemeClr val="accent1"/>
              </a:buClr>
              <a:buSzPts val="2400"/>
              <a:buChar char="•"/>
            </a:pPr>
            <a:r>
              <a:rPr lang="ru"/>
              <a:t>Большие команды</a:t>
            </a:r>
            <a:endParaRPr/>
          </a:p>
          <a:p>
            <a:pPr indent="-254000" lvl="0" marL="254000" rtl="0" algn="l">
              <a:spcBef>
                <a:spcPts val="500"/>
              </a:spcBef>
              <a:spcAft>
                <a:spcPts val="0"/>
              </a:spcAft>
              <a:buClr>
                <a:schemeClr val="accent1"/>
              </a:buClr>
              <a:buSzPts val="2400"/>
              <a:buChar char="•"/>
            </a:pPr>
            <a:r>
              <a:rPr lang="ru"/>
              <a:t>Длительное сопровождение</a:t>
            </a:r>
            <a:endParaRPr/>
          </a:p>
        </p:txBody>
      </p:sp>
      <p:sp>
        <p:nvSpPr>
          <p:cNvPr id="135" name="Google Shape;135;p33"/>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000"/>
              <a:buFont typeface="Quattrocento Sans"/>
              <a:buNone/>
            </a:pPr>
            <a:r>
              <a:rPr lang="ru" sz="3000"/>
              <a:t>ЗАЧЕМ ЗАБОТИТЬСЯ О КАЧЕСТВЕ КОДА?</a:t>
            </a:r>
            <a:endParaRPr sz="3000"/>
          </a:p>
        </p:txBody>
      </p:sp>
      <p:sp>
        <p:nvSpPr>
          <p:cNvPr id="136" name="Google Shape;136;p33"/>
          <p:cNvSpPr txBox="1"/>
          <p:nvPr/>
        </p:nvSpPr>
        <p:spPr>
          <a:xfrm rot="-720000">
            <a:off x="3911356" y="3026257"/>
            <a:ext cx="4310844" cy="39241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i="1" lang="ru" sz="2100" u="none" cap="none" strike="noStrike">
                <a:solidFill>
                  <a:schemeClr val="accent1"/>
                </a:solidFill>
                <a:latin typeface="Quattrocento Sans"/>
                <a:ea typeface="Quattrocento Sans"/>
                <a:cs typeface="Quattrocento Sans"/>
                <a:sym typeface="Quattrocento Sans"/>
              </a:rPr>
              <a:t>А когда качество важно меньше?</a:t>
            </a:r>
            <a:endParaRPr sz="1100"/>
          </a:p>
        </p:txBody>
      </p:sp>
      <p:sp>
        <p:nvSpPr>
          <p:cNvPr id="137" name="Google Shape;137;p33"/>
          <p:cNvSpPr txBox="1"/>
          <p:nvPr/>
        </p:nvSpPr>
        <p:spPr>
          <a:xfrm rot="-720000">
            <a:off x="4313551" y="3341566"/>
            <a:ext cx="3880245" cy="1038746"/>
          </a:xfrm>
          <a:prstGeom prst="rect">
            <a:avLst/>
          </a:prstGeom>
          <a:noFill/>
          <a:ln>
            <a:noFill/>
          </a:ln>
        </p:spPr>
        <p:txBody>
          <a:bodyPr anchorCtr="0" anchor="t" bIns="34275" lIns="68575" spcFirstLastPara="1" rIns="68575" wrap="square" tIns="34275">
            <a:spAutoFit/>
          </a:bodyPr>
          <a:lstStyle/>
          <a:p>
            <a:pPr indent="-336550" lvl="0" marL="342900" marR="0" rtl="0" algn="l">
              <a:spcBef>
                <a:spcPts val="0"/>
              </a:spcBef>
              <a:spcAft>
                <a:spcPts val="0"/>
              </a:spcAft>
              <a:buClr>
                <a:schemeClr val="dk1"/>
              </a:buClr>
              <a:buSzPts val="2100"/>
              <a:buFont typeface="Arial"/>
              <a:buChar char="•"/>
            </a:pPr>
            <a:r>
              <a:rPr b="0" i="1" lang="ru" sz="2100" u="none" cap="none" strike="noStrike">
                <a:solidFill>
                  <a:schemeClr val="dk1"/>
                </a:solidFill>
                <a:latin typeface="Quattrocento Sans"/>
                <a:ea typeface="Quattrocento Sans"/>
                <a:cs typeface="Quattrocento Sans"/>
                <a:sym typeface="Quattrocento Sans"/>
              </a:rPr>
              <a:t>Заказная разработка</a:t>
            </a:r>
            <a:endParaRPr sz="1100"/>
          </a:p>
          <a:p>
            <a:pPr indent="-336550" lvl="0" marL="342900" marR="0" rtl="0" algn="l">
              <a:spcBef>
                <a:spcPts val="0"/>
              </a:spcBef>
              <a:spcAft>
                <a:spcPts val="0"/>
              </a:spcAft>
              <a:buClr>
                <a:schemeClr val="dk1"/>
              </a:buClr>
              <a:buSzPts val="2100"/>
              <a:buFont typeface="Arial"/>
              <a:buChar char="•"/>
            </a:pPr>
            <a:r>
              <a:rPr b="0" i="1" lang="ru" sz="2100" u="none" cap="none" strike="noStrike">
                <a:solidFill>
                  <a:schemeClr val="dk1"/>
                </a:solidFill>
                <a:latin typeface="Quattrocento Sans"/>
                <a:ea typeface="Quattrocento Sans"/>
                <a:cs typeface="Quattrocento Sans"/>
                <a:sym typeface="Quattrocento Sans"/>
              </a:rPr>
              <a:t>Проверка научных гипотез</a:t>
            </a:r>
            <a:endParaRPr sz="1100"/>
          </a:p>
          <a:p>
            <a:pPr indent="-336550" lvl="0" marL="342900" marR="0" rtl="0" algn="l">
              <a:spcBef>
                <a:spcPts val="0"/>
              </a:spcBef>
              <a:spcAft>
                <a:spcPts val="0"/>
              </a:spcAft>
              <a:buClr>
                <a:schemeClr val="dk1"/>
              </a:buClr>
              <a:buSzPts val="2100"/>
              <a:buFont typeface="Arial"/>
              <a:buChar char="•"/>
            </a:pPr>
            <a:r>
              <a:rPr b="0" i="1" lang="ru" sz="2100" u="none" cap="none" strike="noStrike">
                <a:solidFill>
                  <a:schemeClr val="dk1"/>
                </a:solidFill>
                <a:latin typeface="Quattrocento Sans"/>
                <a:ea typeface="Quattrocento Sans"/>
                <a:cs typeface="Quattrocento Sans"/>
                <a:sym typeface="Quattrocento Sans"/>
              </a:rPr>
              <a:t>Начало стартапа</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51"/>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381000" lvl="0" marL="381000" rtl="0" algn="l">
              <a:spcBef>
                <a:spcPts val="0"/>
              </a:spcBef>
              <a:spcAft>
                <a:spcPts val="0"/>
              </a:spcAft>
              <a:buSzPts val="2400"/>
              <a:buFont typeface="Quattrocento Sans"/>
              <a:buAutoNum type="arabicPeriod"/>
            </a:pPr>
            <a:r>
              <a:rPr lang="ru"/>
              <a:t>Слишком длинный метод / класс</a:t>
            </a:r>
            <a:endParaRPr/>
          </a:p>
          <a:p>
            <a:pPr indent="-381000" lvl="0" marL="381000" rtl="0" algn="l">
              <a:spcBef>
                <a:spcPts val="500"/>
              </a:spcBef>
              <a:spcAft>
                <a:spcPts val="0"/>
              </a:spcAft>
              <a:buSzPts val="2400"/>
              <a:buFont typeface="Quattrocento Sans"/>
              <a:buAutoNum type="arabicPeriod"/>
            </a:pPr>
            <a:r>
              <a:rPr lang="ru"/>
              <a:t>Слишком общее название метода</a:t>
            </a:r>
            <a:endParaRPr/>
          </a:p>
          <a:p>
            <a:pPr indent="-381000" lvl="0" marL="381000" rtl="0" algn="l">
              <a:spcBef>
                <a:spcPts val="500"/>
              </a:spcBef>
              <a:spcAft>
                <a:spcPts val="0"/>
              </a:spcAft>
              <a:buSzPts val="2400"/>
              <a:buFont typeface="Quattrocento Sans"/>
              <a:buAutoNum type="arabicPeriod"/>
            </a:pPr>
            <a:r>
              <a:rPr lang="ru"/>
              <a:t>Слишком сложное название метода</a:t>
            </a:r>
            <a:endParaRPr/>
          </a:p>
        </p:txBody>
      </p:sp>
      <p:sp>
        <p:nvSpPr>
          <p:cNvPr id="266" name="Google Shape;266;p51"/>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МАРКЕРЫ ПЛОХОЙ ДЕКОМПОЗИЦИИ</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52"/>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lnSpcReduction="10000"/>
          </a:bodyPr>
          <a:lstStyle/>
          <a:p>
            <a:pPr indent="0" lvl="0" marL="0" rtl="0" algn="l">
              <a:spcBef>
                <a:spcPts val="0"/>
              </a:spcBef>
              <a:spcAft>
                <a:spcPts val="0"/>
              </a:spcAft>
              <a:buSzPts val="2100"/>
              <a:buNone/>
            </a:pPr>
            <a:r>
              <a:rPr lang="ru" sz="2100">
                <a:latin typeface="Consolas"/>
                <a:ea typeface="Consolas"/>
                <a:cs typeface="Consolas"/>
                <a:sym typeface="Consolas"/>
              </a:rPr>
              <a:t>Field1 Field2 "Field 3 with spaces" "\"quote\""</a:t>
            </a:r>
            <a:endParaRPr/>
          </a:p>
          <a:p>
            <a:pPr indent="-101600" lvl="0" marL="254000" rtl="0" algn="l">
              <a:spcBef>
                <a:spcPts val="500"/>
              </a:spcBef>
              <a:spcAft>
                <a:spcPts val="0"/>
              </a:spcAft>
              <a:buClr>
                <a:schemeClr val="accent1"/>
              </a:buClr>
              <a:buSzPts val="2400"/>
              <a:buNone/>
            </a:pPr>
            <a:r>
              <a:t/>
            </a:r>
            <a:endParaRPr/>
          </a:p>
          <a:p>
            <a:pPr indent="0" lvl="0" marL="0" rtl="0" algn="l">
              <a:spcBef>
                <a:spcPts val="500"/>
              </a:spcBef>
              <a:spcAft>
                <a:spcPts val="0"/>
              </a:spcAft>
              <a:buSzPts val="2400"/>
              <a:buNone/>
            </a:pPr>
            <a:r>
              <a:rPr lang="ru">
                <a:solidFill>
                  <a:srgbClr val="0000FF"/>
                </a:solidFill>
                <a:latin typeface="Consolas"/>
                <a:ea typeface="Consolas"/>
                <a:cs typeface="Consolas"/>
                <a:sym typeface="Consolas"/>
              </a:rPr>
              <a:t>string</a:t>
            </a:r>
            <a:r>
              <a:rPr lang="ru">
                <a:latin typeface="Consolas"/>
                <a:ea typeface="Consolas"/>
                <a:cs typeface="Consolas"/>
                <a:sym typeface="Consolas"/>
              </a:rPr>
              <a:t>[] </a:t>
            </a:r>
            <a:r>
              <a:rPr lang="ru">
                <a:solidFill>
                  <a:srgbClr val="118776"/>
                </a:solidFill>
                <a:latin typeface="Consolas"/>
                <a:ea typeface="Consolas"/>
                <a:cs typeface="Consolas"/>
                <a:sym typeface="Consolas"/>
              </a:rPr>
              <a:t>SplitToFields</a:t>
            </a:r>
            <a:r>
              <a:rPr lang="ru">
                <a:latin typeface="Consolas"/>
                <a:ea typeface="Consolas"/>
                <a:cs typeface="Consolas"/>
                <a:sym typeface="Consolas"/>
              </a:rPr>
              <a:t>(</a:t>
            </a:r>
            <a:r>
              <a:rPr lang="ru">
                <a:solidFill>
                  <a:srgbClr val="0000FF"/>
                </a:solidFill>
                <a:latin typeface="Consolas"/>
                <a:ea typeface="Consolas"/>
                <a:cs typeface="Consolas"/>
                <a:sym typeface="Consolas"/>
              </a:rPr>
              <a:t>string</a:t>
            </a:r>
            <a:r>
              <a:rPr lang="ru">
                <a:latin typeface="Consolas"/>
                <a:ea typeface="Consolas"/>
                <a:cs typeface="Consolas"/>
                <a:sym typeface="Consolas"/>
              </a:rPr>
              <a:t> line)</a:t>
            </a:r>
            <a:endParaRPr>
              <a:latin typeface="Consolas"/>
              <a:ea typeface="Consolas"/>
              <a:cs typeface="Consolas"/>
              <a:sym typeface="Consolas"/>
            </a:endParaRPr>
          </a:p>
          <a:p>
            <a:pPr indent="0" lvl="0" marL="0" rtl="0" algn="l">
              <a:spcBef>
                <a:spcPts val="500"/>
              </a:spcBef>
              <a:spcAft>
                <a:spcPts val="0"/>
              </a:spcAft>
              <a:buSzPts val="2400"/>
              <a:buNone/>
            </a:pPr>
            <a:r>
              <a:t/>
            </a:r>
            <a:endParaRPr/>
          </a:p>
          <a:p>
            <a:pPr indent="0" lvl="0" marL="0" rtl="0" algn="l">
              <a:spcBef>
                <a:spcPts val="500"/>
              </a:spcBef>
              <a:spcAft>
                <a:spcPts val="0"/>
              </a:spcAft>
              <a:buSzPts val="2400"/>
              <a:buNone/>
            </a:pPr>
            <a:r>
              <a:t/>
            </a:r>
            <a:endParaRPr/>
          </a:p>
          <a:p>
            <a:pPr indent="0" lvl="0" marL="0" rtl="0" algn="l">
              <a:spcBef>
                <a:spcPts val="400"/>
              </a:spcBef>
              <a:spcAft>
                <a:spcPts val="0"/>
              </a:spcAft>
              <a:buSzPts val="2100"/>
              <a:buNone/>
            </a:pPr>
            <a:r>
              <a:rPr lang="ru" sz="2100">
                <a:latin typeface="Consolas"/>
                <a:ea typeface="Consolas"/>
                <a:cs typeface="Consolas"/>
                <a:sym typeface="Consolas"/>
              </a:rPr>
              <a:t>Field1</a:t>
            </a:r>
            <a:endParaRPr/>
          </a:p>
          <a:p>
            <a:pPr indent="0" lvl="0" marL="0" rtl="0" algn="l">
              <a:spcBef>
                <a:spcPts val="400"/>
              </a:spcBef>
              <a:spcAft>
                <a:spcPts val="0"/>
              </a:spcAft>
              <a:buSzPts val="2100"/>
              <a:buNone/>
            </a:pPr>
            <a:r>
              <a:rPr lang="ru" sz="2100">
                <a:latin typeface="Consolas"/>
                <a:ea typeface="Consolas"/>
                <a:cs typeface="Consolas"/>
                <a:sym typeface="Consolas"/>
              </a:rPr>
              <a:t>Field2</a:t>
            </a:r>
            <a:endParaRPr/>
          </a:p>
          <a:p>
            <a:pPr indent="0" lvl="0" marL="0" rtl="0" algn="l">
              <a:spcBef>
                <a:spcPts val="400"/>
              </a:spcBef>
              <a:spcAft>
                <a:spcPts val="0"/>
              </a:spcAft>
              <a:buSzPts val="2100"/>
              <a:buNone/>
            </a:pPr>
            <a:r>
              <a:rPr lang="ru" sz="2100">
                <a:latin typeface="Consolas"/>
                <a:ea typeface="Consolas"/>
                <a:cs typeface="Consolas"/>
                <a:sym typeface="Consolas"/>
              </a:rPr>
              <a:t>Field 3 with spaces</a:t>
            </a:r>
            <a:endParaRPr/>
          </a:p>
          <a:p>
            <a:pPr indent="0" lvl="0" marL="0" rtl="0" algn="l">
              <a:spcBef>
                <a:spcPts val="400"/>
              </a:spcBef>
              <a:spcAft>
                <a:spcPts val="0"/>
              </a:spcAft>
              <a:buSzPts val="2100"/>
              <a:buNone/>
            </a:pPr>
            <a:r>
              <a:rPr lang="ru" sz="2100">
                <a:latin typeface="Consolas"/>
                <a:ea typeface="Consolas"/>
                <a:cs typeface="Consolas"/>
                <a:sym typeface="Consolas"/>
              </a:rPr>
              <a:t>"quote"</a:t>
            </a:r>
            <a:endParaRPr sz="2100">
              <a:latin typeface="Consolas"/>
              <a:ea typeface="Consolas"/>
              <a:cs typeface="Consolas"/>
              <a:sym typeface="Consolas"/>
            </a:endParaRPr>
          </a:p>
        </p:txBody>
      </p:sp>
      <p:sp>
        <p:nvSpPr>
          <p:cNvPr id="272" name="Google Shape;272;p52"/>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ВЕРНЕМСЯ К ЗАДАЧЕ</a:t>
            </a:r>
            <a:endParaRPr/>
          </a:p>
        </p:txBody>
      </p:sp>
      <p:sp>
        <p:nvSpPr>
          <p:cNvPr id="273" name="Google Shape;273;p52"/>
          <p:cNvSpPr/>
          <p:nvPr/>
        </p:nvSpPr>
        <p:spPr>
          <a:xfrm>
            <a:off x="6300192" y="1545636"/>
            <a:ext cx="216024" cy="432048"/>
          </a:xfrm>
          <a:prstGeom prst="downArrow">
            <a:avLst>
              <a:gd fmla="val 50000" name="adj1"/>
              <a:gd fmla="val 50000" name="adj2"/>
            </a:avLst>
          </a:prstGeom>
          <a:solidFill>
            <a:schemeClr val="accent1"/>
          </a:solidFill>
          <a:ln cap="flat" cmpd="sng" w="25400">
            <a:solidFill>
              <a:srgbClr val="9E312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274" name="Google Shape;274;p52"/>
          <p:cNvSpPr/>
          <p:nvPr/>
        </p:nvSpPr>
        <p:spPr>
          <a:xfrm>
            <a:off x="1331640" y="2531384"/>
            <a:ext cx="216024" cy="432048"/>
          </a:xfrm>
          <a:prstGeom prst="downArrow">
            <a:avLst>
              <a:gd fmla="val 50000" name="adj1"/>
              <a:gd fmla="val 50000" name="adj2"/>
            </a:avLst>
          </a:prstGeom>
          <a:solidFill>
            <a:schemeClr val="accent1"/>
          </a:solidFill>
          <a:ln cap="flat" cmpd="sng" w="25400">
            <a:solidFill>
              <a:srgbClr val="9E312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3"/>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rPr lang="ru">
                <a:solidFill>
                  <a:srgbClr val="0000FF"/>
                </a:solidFill>
                <a:latin typeface="Consolas"/>
                <a:ea typeface="Consolas"/>
                <a:cs typeface="Consolas"/>
                <a:sym typeface="Consolas"/>
              </a:rPr>
              <a:t>class</a:t>
            </a:r>
            <a:r>
              <a:rPr lang="ru">
                <a:latin typeface="Consolas"/>
                <a:ea typeface="Consolas"/>
                <a:cs typeface="Consolas"/>
                <a:sym typeface="Consolas"/>
              </a:rPr>
              <a:t> </a:t>
            </a:r>
            <a:r>
              <a:rPr lang="ru">
                <a:solidFill>
                  <a:srgbClr val="00007F"/>
                </a:solidFill>
                <a:latin typeface="Consolas"/>
                <a:ea typeface="Consolas"/>
                <a:cs typeface="Consolas"/>
                <a:sym typeface="Consolas"/>
              </a:rPr>
              <a:t>Token</a:t>
            </a:r>
            <a:endParaRPr/>
          </a:p>
          <a:p>
            <a:pPr indent="0" lvl="0" marL="0" rtl="0" algn="l">
              <a:spcBef>
                <a:spcPts val="500"/>
              </a:spcBef>
              <a:spcAft>
                <a:spcPts val="0"/>
              </a:spcAft>
              <a:buSzPts val="2400"/>
              <a:buNone/>
            </a:pPr>
            <a:r>
              <a:rPr lang="ru">
                <a:latin typeface="Consolas"/>
                <a:ea typeface="Consolas"/>
                <a:cs typeface="Consolas"/>
                <a:sym typeface="Consolas"/>
              </a:rPr>
              <a:t>{</a:t>
            </a:r>
            <a:endParaRPr/>
          </a:p>
          <a:p>
            <a:pPr indent="0" lvl="0" marL="0" rtl="0" algn="l">
              <a:spcBef>
                <a:spcPts val="500"/>
              </a:spcBef>
              <a:spcAft>
                <a:spcPts val="0"/>
              </a:spcAft>
              <a:buSzPts val="2400"/>
              <a:buNone/>
            </a:pPr>
            <a:r>
              <a:rPr lang="ru">
                <a:latin typeface="Consolas"/>
                <a:ea typeface="Consolas"/>
                <a:cs typeface="Consolas"/>
                <a:sym typeface="Consolas"/>
              </a:rPr>
              <a:t>	</a:t>
            </a:r>
            <a:r>
              <a:rPr lang="ru">
                <a:solidFill>
                  <a:srgbClr val="0000FF"/>
                </a:solidFill>
                <a:latin typeface="Consolas"/>
                <a:ea typeface="Consolas"/>
                <a:cs typeface="Consolas"/>
                <a:sym typeface="Consolas"/>
              </a:rPr>
              <a:t>int </a:t>
            </a:r>
            <a:r>
              <a:rPr lang="ru">
                <a:latin typeface="Consolas"/>
                <a:ea typeface="Consolas"/>
                <a:cs typeface="Consolas"/>
                <a:sym typeface="Consolas"/>
              </a:rPr>
              <a:t>Position;</a:t>
            </a:r>
            <a:endParaRPr/>
          </a:p>
          <a:p>
            <a:pPr indent="0" lvl="0" marL="0" rtl="0" algn="l">
              <a:spcBef>
                <a:spcPts val="500"/>
              </a:spcBef>
              <a:spcAft>
                <a:spcPts val="0"/>
              </a:spcAft>
              <a:buSzPts val="2400"/>
              <a:buNone/>
            </a:pPr>
            <a:r>
              <a:rPr lang="ru">
                <a:latin typeface="Consolas"/>
                <a:ea typeface="Consolas"/>
                <a:cs typeface="Consolas"/>
                <a:sym typeface="Consolas"/>
              </a:rPr>
              <a:t>	</a:t>
            </a:r>
            <a:r>
              <a:rPr lang="ru">
                <a:solidFill>
                  <a:srgbClr val="0000FF"/>
                </a:solidFill>
                <a:latin typeface="Consolas"/>
                <a:ea typeface="Consolas"/>
                <a:cs typeface="Consolas"/>
                <a:sym typeface="Consolas"/>
              </a:rPr>
              <a:t>int </a:t>
            </a:r>
            <a:r>
              <a:rPr lang="ru">
                <a:latin typeface="Consolas"/>
                <a:ea typeface="Consolas"/>
                <a:cs typeface="Consolas"/>
                <a:sym typeface="Consolas"/>
              </a:rPr>
              <a:t>Length;</a:t>
            </a:r>
            <a:endParaRPr/>
          </a:p>
          <a:p>
            <a:pPr indent="0" lvl="0" marL="0" rtl="0" algn="l">
              <a:spcBef>
                <a:spcPts val="500"/>
              </a:spcBef>
              <a:spcAft>
                <a:spcPts val="0"/>
              </a:spcAft>
              <a:buSzPts val="2400"/>
              <a:buNone/>
            </a:pPr>
            <a:r>
              <a:rPr lang="ru">
                <a:latin typeface="Consolas"/>
                <a:ea typeface="Consolas"/>
                <a:cs typeface="Consolas"/>
                <a:sym typeface="Consolas"/>
              </a:rPr>
              <a:t>	</a:t>
            </a:r>
            <a:r>
              <a:rPr lang="ru">
                <a:solidFill>
                  <a:srgbClr val="0000FF"/>
                </a:solidFill>
                <a:latin typeface="Consolas"/>
                <a:ea typeface="Consolas"/>
                <a:cs typeface="Consolas"/>
                <a:sym typeface="Consolas"/>
              </a:rPr>
              <a:t>string </a:t>
            </a:r>
            <a:r>
              <a:rPr lang="ru">
                <a:latin typeface="Consolas"/>
                <a:ea typeface="Consolas"/>
                <a:cs typeface="Consolas"/>
                <a:sym typeface="Consolas"/>
              </a:rPr>
              <a:t>Value;</a:t>
            </a:r>
            <a:endParaRPr/>
          </a:p>
          <a:p>
            <a:pPr indent="0" lvl="0" marL="0" rtl="0" algn="l">
              <a:spcBef>
                <a:spcPts val="500"/>
              </a:spcBef>
              <a:spcAft>
                <a:spcPts val="0"/>
              </a:spcAft>
              <a:buSzPts val="2400"/>
              <a:buNone/>
            </a:pPr>
            <a:r>
              <a:rPr lang="ru">
                <a:latin typeface="Consolas"/>
                <a:ea typeface="Consolas"/>
                <a:cs typeface="Consolas"/>
                <a:sym typeface="Consolas"/>
              </a:rPr>
              <a:t>}</a:t>
            </a:r>
            <a:endParaRPr>
              <a:latin typeface="Consolas"/>
              <a:ea typeface="Consolas"/>
              <a:cs typeface="Consolas"/>
              <a:sym typeface="Consolas"/>
            </a:endParaRPr>
          </a:p>
        </p:txBody>
      </p:sp>
      <p:sp>
        <p:nvSpPr>
          <p:cNvPr id="281" name="Google Shape;281;p53"/>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ВВЕДЕМ ПОНЯТИЕ ТОКЕНА</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4"/>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КАК ИСПОЛЬЗОВАТЬ ТОКЕНЫ</a:t>
            </a:r>
            <a:endParaRPr/>
          </a:p>
        </p:txBody>
      </p:sp>
      <p:pic>
        <p:nvPicPr>
          <p:cNvPr descr="Отображается файл &quot;Token (Clean code).png&quot;" id="287" name="Google Shape;287;p54"/>
          <p:cNvPicPr preferRelativeResize="0"/>
          <p:nvPr/>
        </p:nvPicPr>
        <p:blipFill rotWithShape="1">
          <a:blip r:embed="rId3">
            <a:alphaModFix/>
          </a:blip>
          <a:srcRect b="0" l="0" r="0" t="0"/>
          <a:stretch/>
        </p:blipFill>
        <p:spPr>
          <a:xfrm>
            <a:off x="987539" y="1226227"/>
            <a:ext cx="7168922" cy="2754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5"/>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rPr lang="ru">
                <a:solidFill>
                  <a:srgbClr val="0000FF"/>
                </a:solidFill>
                <a:latin typeface="Consolas"/>
                <a:ea typeface="Consolas"/>
                <a:cs typeface="Consolas"/>
                <a:sym typeface="Consolas"/>
              </a:rPr>
              <a:t>string</a:t>
            </a:r>
            <a:r>
              <a:rPr lang="ru">
                <a:latin typeface="Consolas"/>
                <a:ea typeface="Consolas"/>
                <a:cs typeface="Consolas"/>
                <a:sym typeface="Consolas"/>
              </a:rPr>
              <a:t>[] </a:t>
            </a:r>
            <a:r>
              <a:rPr lang="ru">
                <a:solidFill>
                  <a:srgbClr val="118776"/>
                </a:solidFill>
                <a:latin typeface="Consolas"/>
                <a:ea typeface="Consolas"/>
                <a:cs typeface="Consolas"/>
                <a:sym typeface="Consolas"/>
              </a:rPr>
              <a:t>SplitToFields</a:t>
            </a:r>
            <a:r>
              <a:rPr lang="ru">
                <a:latin typeface="Consolas"/>
                <a:ea typeface="Consolas"/>
                <a:cs typeface="Consolas"/>
                <a:sym typeface="Consolas"/>
              </a:rPr>
              <a:t>(</a:t>
            </a:r>
            <a:r>
              <a:rPr lang="ru">
                <a:solidFill>
                  <a:srgbClr val="0000FF"/>
                </a:solidFill>
                <a:latin typeface="Consolas"/>
                <a:ea typeface="Consolas"/>
                <a:cs typeface="Consolas"/>
                <a:sym typeface="Consolas"/>
              </a:rPr>
              <a:t>string</a:t>
            </a:r>
            <a:r>
              <a:rPr lang="ru">
                <a:latin typeface="Consolas"/>
                <a:ea typeface="Consolas"/>
                <a:cs typeface="Consolas"/>
                <a:sym typeface="Consolas"/>
              </a:rPr>
              <a:t> line)</a:t>
            </a:r>
            <a:endParaRPr sz="2100">
              <a:latin typeface="Consolas"/>
              <a:ea typeface="Consolas"/>
              <a:cs typeface="Consolas"/>
              <a:sym typeface="Consolas"/>
            </a:endParaRPr>
          </a:p>
          <a:p>
            <a:pPr indent="0" lvl="0" marL="0" rtl="0" algn="l">
              <a:spcBef>
                <a:spcPts val="400"/>
              </a:spcBef>
              <a:spcAft>
                <a:spcPts val="0"/>
              </a:spcAft>
              <a:buSzPts val="2100"/>
              <a:buNone/>
            </a:pPr>
            <a:r>
              <a:rPr lang="ru" sz="2100">
                <a:solidFill>
                  <a:srgbClr val="0000FF"/>
                </a:solidFill>
                <a:latin typeface="Consolas"/>
                <a:ea typeface="Consolas"/>
                <a:cs typeface="Consolas"/>
                <a:sym typeface="Consolas"/>
              </a:rPr>
              <a:t>  int</a:t>
            </a:r>
            <a:r>
              <a:rPr lang="ru" sz="2100">
                <a:latin typeface="Consolas"/>
                <a:ea typeface="Consolas"/>
                <a:cs typeface="Consolas"/>
                <a:sym typeface="Consolas"/>
              </a:rPr>
              <a:t> </a:t>
            </a:r>
            <a:r>
              <a:rPr lang="ru" sz="2100">
                <a:solidFill>
                  <a:srgbClr val="118776"/>
                </a:solidFill>
                <a:latin typeface="Consolas"/>
                <a:ea typeface="Consolas"/>
                <a:cs typeface="Consolas"/>
                <a:sym typeface="Consolas"/>
              </a:rPr>
              <a:t>SkipSpaces</a:t>
            </a:r>
            <a:r>
              <a:rPr lang="ru" sz="2100">
                <a:latin typeface="Consolas"/>
                <a:ea typeface="Consolas"/>
                <a:cs typeface="Consolas"/>
                <a:sym typeface="Consolas"/>
              </a:rPr>
              <a:t>(</a:t>
            </a:r>
            <a:r>
              <a:rPr lang="ru" sz="2100">
                <a:solidFill>
                  <a:srgbClr val="0000FF"/>
                </a:solidFill>
                <a:latin typeface="Consolas"/>
                <a:ea typeface="Consolas"/>
                <a:cs typeface="Consolas"/>
                <a:sym typeface="Consolas"/>
              </a:rPr>
              <a:t>string</a:t>
            </a:r>
            <a:r>
              <a:rPr lang="ru" sz="2100">
                <a:latin typeface="Consolas"/>
                <a:ea typeface="Consolas"/>
                <a:cs typeface="Consolas"/>
                <a:sym typeface="Consolas"/>
              </a:rPr>
              <a:t> line, </a:t>
            </a:r>
            <a:r>
              <a:rPr lang="ru" sz="2100">
                <a:solidFill>
                  <a:srgbClr val="0000FF"/>
                </a:solidFill>
                <a:latin typeface="Consolas"/>
                <a:ea typeface="Consolas"/>
                <a:cs typeface="Consolas"/>
                <a:sym typeface="Consolas"/>
              </a:rPr>
              <a:t>int</a:t>
            </a:r>
            <a:r>
              <a:rPr lang="ru" sz="2100">
                <a:latin typeface="Consolas"/>
                <a:ea typeface="Consolas"/>
                <a:cs typeface="Consolas"/>
                <a:sym typeface="Consolas"/>
              </a:rPr>
              <a:t> startPos) </a:t>
            </a:r>
            <a:endParaRPr/>
          </a:p>
          <a:p>
            <a:pPr indent="0" lvl="0" marL="0" rtl="0" algn="l">
              <a:spcBef>
                <a:spcPts val="400"/>
              </a:spcBef>
              <a:spcAft>
                <a:spcPts val="0"/>
              </a:spcAft>
              <a:buSzPts val="2100"/>
              <a:buNone/>
            </a:pPr>
            <a:r>
              <a:rPr lang="ru" sz="2100">
                <a:solidFill>
                  <a:srgbClr val="0000FF"/>
                </a:solidFill>
                <a:latin typeface="Consolas"/>
                <a:ea typeface="Consolas"/>
                <a:cs typeface="Consolas"/>
                <a:sym typeface="Consolas"/>
              </a:rPr>
              <a:t>  </a:t>
            </a:r>
            <a:r>
              <a:rPr lang="ru" sz="2100">
                <a:solidFill>
                  <a:srgbClr val="00007F"/>
                </a:solidFill>
                <a:latin typeface="Consolas"/>
                <a:ea typeface="Consolas"/>
                <a:cs typeface="Consolas"/>
                <a:sym typeface="Consolas"/>
              </a:rPr>
              <a:t>Token</a:t>
            </a:r>
            <a:r>
              <a:rPr lang="ru" sz="2100">
                <a:latin typeface="Consolas"/>
                <a:ea typeface="Consolas"/>
                <a:cs typeface="Consolas"/>
                <a:sym typeface="Consolas"/>
              </a:rPr>
              <a:t> </a:t>
            </a:r>
            <a:r>
              <a:rPr lang="ru" sz="2100">
                <a:solidFill>
                  <a:srgbClr val="118776"/>
                </a:solidFill>
                <a:latin typeface="Consolas"/>
                <a:ea typeface="Consolas"/>
                <a:cs typeface="Consolas"/>
                <a:sym typeface="Consolas"/>
              </a:rPr>
              <a:t>ReadField</a:t>
            </a:r>
            <a:r>
              <a:rPr lang="ru" sz="2100">
                <a:latin typeface="Consolas"/>
                <a:ea typeface="Consolas"/>
                <a:cs typeface="Consolas"/>
                <a:sym typeface="Consolas"/>
              </a:rPr>
              <a:t>(</a:t>
            </a:r>
            <a:r>
              <a:rPr lang="ru" sz="2100">
                <a:solidFill>
                  <a:srgbClr val="0000FF"/>
                </a:solidFill>
                <a:latin typeface="Consolas"/>
                <a:ea typeface="Consolas"/>
                <a:cs typeface="Consolas"/>
                <a:sym typeface="Consolas"/>
              </a:rPr>
              <a:t>string</a:t>
            </a:r>
            <a:r>
              <a:rPr lang="ru" sz="2100">
                <a:latin typeface="Consolas"/>
                <a:ea typeface="Consolas"/>
                <a:cs typeface="Consolas"/>
                <a:sym typeface="Consolas"/>
              </a:rPr>
              <a:t> line, </a:t>
            </a:r>
            <a:r>
              <a:rPr lang="ru" sz="2100">
                <a:solidFill>
                  <a:srgbClr val="0000FF"/>
                </a:solidFill>
                <a:latin typeface="Consolas"/>
                <a:ea typeface="Consolas"/>
                <a:cs typeface="Consolas"/>
                <a:sym typeface="Consolas"/>
              </a:rPr>
              <a:t>int</a:t>
            </a:r>
            <a:r>
              <a:rPr lang="ru" sz="2100">
                <a:latin typeface="Consolas"/>
                <a:ea typeface="Consolas"/>
                <a:cs typeface="Consolas"/>
                <a:sym typeface="Consolas"/>
              </a:rPr>
              <a:t> startPos)</a:t>
            </a:r>
            <a:r>
              <a:rPr lang="ru" sz="1800">
                <a:solidFill>
                  <a:srgbClr val="0000FF"/>
                </a:solidFill>
                <a:latin typeface="Consolas"/>
                <a:ea typeface="Consolas"/>
                <a:cs typeface="Consolas"/>
                <a:sym typeface="Consolas"/>
              </a:rPr>
              <a:t>		</a:t>
            </a:r>
            <a:r>
              <a:rPr lang="ru" sz="1800">
                <a:solidFill>
                  <a:srgbClr val="00007F"/>
                </a:solidFill>
                <a:latin typeface="Consolas"/>
                <a:ea typeface="Consolas"/>
                <a:cs typeface="Consolas"/>
                <a:sym typeface="Consolas"/>
              </a:rPr>
              <a:t>Token</a:t>
            </a:r>
            <a:r>
              <a:rPr lang="ru" sz="1800">
                <a:latin typeface="Consolas"/>
                <a:ea typeface="Consolas"/>
                <a:cs typeface="Consolas"/>
                <a:sym typeface="Consolas"/>
              </a:rPr>
              <a:t> </a:t>
            </a:r>
            <a:r>
              <a:rPr lang="ru" sz="1800">
                <a:solidFill>
                  <a:srgbClr val="118776"/>
                </a:solidFill>
                <a:latin typeface="Consolas"/>
                <a:ea typeface="Consolas"/>
                <a:cs typeface="Consolas"/>
                <a:sym typeface="Consolas"/>
              </a:rPr>
              <a:t>ReadSimpleField</a:t>
            </a:r>
            <a:r>
              <a:rPr lang="ru" sz="1800">
                <a:latin typeface="Consolas"/>
                <a:ea typeface="Consolas"/>
                <a:cs typeface="Consolas"/>
                <a:sym typeface="Consolas"/>
              </a:rPr>
              <a:t>(</a:t>
            </a:r>
            <a:r>
              <a:rPr lang="ru" sz="1800">
                <a:solidFill>
                  <a:srgbClr val="0000FF"/>
                </a:solidFill>
                <a:latin typeface="Consolas"/>
                <a:ea typeface="Consolas"/>
                <a:cs typeface="Consolas"/>
                <a:sym typeface="Consolas"/>
              </a:rPr>
              <a:t>string</a:t>
            </a:r>
            <a:r>
              <a:rPr lang="ru" sz="1800">
                <a:latin typeface="Consolas"/>
                <a:ea typeface="Consolas"/>
                <a:cs typeface="Consolas"/>
                <a:sym typeface="Consolas"/>
              </a:rPr>
              <a:t> line, </a:t>
            </a:r>
            <a:r>
              <a:rPr lang="ru" sz="1800">
                <a:solidFill>
                  <a:srgbClr val="0000FF"/>
                </a:solidFill>
                <a:latin typeface="Consolas"/>
                <a:ea typeface="Consolas"/>
                <a:cs typeface="Consolas"/>
                <a:sym typeface="Consolas"/>
              </a:rPr>
              <a:t>int</a:t>
            </a:r>
            <a:r>
              <a:rPr lang="ru" sz="1800">
                <a:latin typeface="Consolas"/>
                <a:ea typeface="Consolas"/>
                <a:cs typeface="Consolas"/>
                <a:sym typeface="Consolas"/>
              </a:rPr>
              <a:t> startPos) </a:t>
            </a:r>
            <a:endParaRPr/>
          </a:p>
          <a:p>
            <a:pPr indent="0" lvl="1" marL="304800" rtl="0" algn="l">
              <a:spcBef>
                <a:spcPts val="400"/>
              </a:spcBef>
              <a:spcAft>
                <a:spcPts val="0"/>
              </a:spcAft>
              <a:buSzPts val="1800"/>
              <a:buNone/>
            </a:pPr>
            <a:r>
              <a:rPr lang="ru" sz="1800">
                <a:solidFill>
                  <a:srgbClr val="0000FF"/>
                </a:solidFill>
                <a:latin typeface="Consolas"/>
                <a:ea typeface="Consolas"/>
                <a:cs typeface="Consolas"/>
                <a:sym typeface="Consolas"/>
              </a:rPr>
              <a:t>	</a:t>
            </a:r>
            <a:r>
              <a:rPr lang="ru" sz="1800">
                <a:solidFill>
                  <a:srgbClr val="00007F"/>
                </a:solidFill>
                <a:latin typeface="Consolas"/>
                <a:ea typeface="Consolas"/>
                <a:cs typeface="Consolas"/>
                <a:sym typeface="Consolas"/>
              </a:rPr>
              <a:t>Token</a:t>
            </a:r>
            <a:r>
              <a:rPr lang="ru" sz="1800">
                <a:latin typeface="Consolas"/>
                <a:ea typeface="Consolas"/>
                <a:cs typeface="Consolas"/>
                <a:sym typeface="Consolas"/>
              </a:rPr>
              <a:t> </a:t>
            </a:r>
            <a:r>
              <a:rPr lang="ru" sz="1800">
                <a:solidFill>
                  <a:srgbClr val="118776"/>
                </a:solidFill>
                <a:latin typeface="Consolas"/>
                <a:ea typeface="Consolas"/>
                <a:cs typeface="Consolas"/>
                <a:sym typeface="Consolas"/>
              </a:rPr>
              <a:t>ReadQuotedField</a:t>
            </a:r>
            <a:r>
              <a:rPr lang="ru" sz="1800">
                <a:latin typeface="Consolas"/>
                <a:ea typeface="Consolas"/>
                <a:cs typeface="Consolas"/>
                <a:sym typeface="Consolas"/>
              </a:rPr>
              <a:t>(</a:t>
            </a:r>
            <a:r>
              <a:rPr lang="ru" sz="1800">
                <a:solidFill>
                  <a:srgbClr val="0000FF"/>
                </a:solidFill>
                <a:latin typeface="Consolas"/>
                <a:ea typeface="Consolas"/>
                <a:cs typeface="Consolas"/>
                <a:sym typeface="Consolas"/>
              </a:rPr>
              <a:t>string</a:t>
            </a:r>
            <a:r>
              <a:rPr lang="ru" sz="1800">
                <a:latin typeface="Consolas"/>
                <a:ea typeface="Consolas"/>
                <a:cs typeface="Consolas"/>
                <a:sym typeface="Consolas"/>
              </a:rPr>
              <a:t> line, </a:t>
            </a:r>
            <a:r>
              <a:rPr lang="ru" sz="1800">
                <a:solidFill>
                  <a:srgbClr val="0000FF"/>
                </a:solidFill>
                <a:latin typeface="Consolas"/>
                <a:ea typeface="Consolas"/>
                <a:cs typeface="Consolas"/>
                <a:sym typeface="Consolas"/>
              </a:rPr>
              <a:t>int</a:t>
            </a:r>
            <a:r>
              <a:rPr lang="ru" sz="1800">
                <a:latin typeface="Consolas"/>
                <a:ea typeface="Consolas"/>
                <a:cs typeface="Consolas"/>
                <a:sym typeface="Consolas"/>
              </a:rPr>
              <a:t> startPos)</a:t>
            </a:r>
            <a:endParaRPr sz="1800">
              <a:latin typeface="Consolas"/>
              <a:ea typeface="Consolas"/>
              <a:cs typeface="Consolas"/>
              <a:sym typeface="Consolas"/>
            </a:endParaRPr>
          </a:p>
        </p:txBody>
      </p:sp>
      <p:sp>
        <p:nvSpPr>
          <p:cNvPr id="293" name="Google Shape;293;p55"/>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DECOMPOSITION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6"/>
          <p:cNvSpPr txBox="1"/>
          <p:nvPr>
            <p:ph type="title"/>
          </p:nvPr>
        </p:nvSpPr>
        <p:spPr>
          <a:xfrm>
            <a:off x="975376" y="2571785"/>
            <a:ext cx="7200800" cy="1350169"/>
          </a:xfrm>
          <a:prstGeom prst="rect">
            <a:avLst/>
          </a:prstGeom>
          <a:noFill/>
          <a:ln>
            <a:noFill/>
          </a:ln>
        </p:spPr>
        <p:txBody>
          <a:bodyPr anchorCtr="0" anchor="t"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COMPOSABILITY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7"/>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800"/>
              <a:buNone/>
            </a:pPr>
            <a:r>
              <a:rPr lang="ru" sz="1800">
                <a:solidFill>
                  <a:srgbClr val="0000FF"/>
                </a:solidFill>
                <a:latin typeface="Consolas"/>
                <a:ea typeface="Consolas"/>
                <a:cs typeface="Consolas"/>
                <a:sym typeface="Consolas"/>
              </a:rPr>
              <a:t>class </a:t>
            </a:r>
            <a:r>
              <a:rPr lang="ru" sz="1800">
                <a:solidFill>
                  <a:srgbClr val="00007F"/>
                </a:solidFill>
                <a:latin typeface="Consolas"/>
                <a:ea typeface="Consolas"/>
                <a:cs typeface="Consolas"/>
                <a:sym typeface="Consolas"/>
              </a:rPr>
              <a:t>TokenReader</a:t>
            </a:r>
            <a:r>
              <a:rPr lang="ru" sz="1800">
                <a:latin typeface="Consolas"/>
                <a:ea typeface="Consolas"/>
                <a:cs typeface="Consolas"/>
                <a:sym typeface="Consolas"/>
              </a:rPr>
              <a:t> {</a:t>
            </a:r>
            <a:br>
              <a:rPr lang="ru" sz="1800">
                <a:latin typeface="Consolas"/>
                <a:ea typeface="Consolas"/>
                <a:cs typeface="Consolas"/>
                <a:sym typeface="Consolas"/>
              </a:rPr>
            </a:br>
            <a:r>
              <a:rPr lang="ru" sz="1800">
                <a:solidFill>
                  <a:srgbClr val="0000FF"/>
                </a:solidFill>
                <a:latin typeface="Consolas"/>
                <a:ea typeface="Consolas"/>
                <a:cs typeface="Consolas"/>
                <a:sym typeface="Consolas"/>
              </a:rPr>
              <a:t>    </a:t>
            </a:r>
            <a:r>
              <a:rPr lang="ru" sz="1800">
                <a:solidFill>
                  <a:srgbClr val="00007F"/>
                </a:solidFill>
                <a:latin typeface="Consolas"/>
                <a:ea typeface="Consolas"/>
                <a:cs typeface="Consolas"/>
                <a:sym typeface="Consolas"/>
              </a:rPr>
              <a:t>Token</a:t>
            </a:r>
            <a:r>
              <a:rPr lang="ru" sz="1800">
                <a:solidFill>
                  <a:srgbClr val="007F6B"/>
                </a:solidFill>
                <a:latin typeface="Consolas"/>
                <a:ea typeface="Consolas"/>
                <a:cs typeface="Consolas"/>
                <a:sym typeface="Consolas"/>
              </a:rPr>
              <a:t> </a:t>
            </a:r>
            <a:r>
              <a:rPr lang="ru" sz="1800">
                <a:solidFill>
                  <a:srgbClr val="118776"/>
                </a:solidFill>
                <a:latin typeface="Consolas"/>
                <a:ea typeface="Consolas"/>
                <a:cs typeface="Consolas"/>
                <a:sym typeface="Consolas"/>
              </a:rPr>
              <a:t>ReadUntil</a:t>
            </a:r>
            <a:r>
              <a:rPr lang="ru" sz="1800">
                <a:latin typeface="Consolas"/>
                <a:ea typeface="Consolas"/>
                <a:cs typeface="Consolas"/>
                <a:sym typeface="Consolas"/>
              </a:rPr>
              <a:t>(</a:t>
            </a:r>
            <a:r>
              <a:rPr lang="ru" sz="1800">
                <a:solidFill>
                  <a:srgbClr val="00007F"/>
                </a:solidFill>
                <a:latin typeface="Consolas"/>
                <a:ea typeface="Consolas"/>
                <a:cs typeface="Consolas"/>
                <a:sym typeface="Consolas"/>
              </a:rPr>
              <a:t>Func</a:t>
            </a:r>
            <a:r>
              <a:rPr lang="ru" sz="1800">
                <a:latin typeface="Consolas"/>
                <a:ea typeface="Consolas"/>
                <a:cs typeface="Consolas"/>
                <a:sym typeface="Consolas"/>
              </a:rPr>
              <a:t>&lt;</a:t>
            </a:r>
            <a:r>
              <a:rPr lang="ru" sz="1800">
                <a:solidFill>
                  <a:srgbClr val="0000FF"/>
                </a:solidFill>
                <a:latin typeface="Consolas"/>
                <a:ea typeface="Consolas"/>
                <a:cs typeface="Consolas"/>
                <a:sym typeface="Consolas"/>
              </a:rPr>
              <a:t>char</a:t>
            </a:r>
            <a:r>
              <a:rPr lang="ru" sz="1800">
                <a:latin typeface="Consolas"/>
                <a:ea typeface="Consolas"/>
                <a:cs typeface="Consolas"/>
                <a:sym typeface="Consolas"/>
              </a:rPr>
              <a:t>, </a:t>
            </a:r>
            <a:r>
              <a:rPr lang="ru" sz="1800">
                <a:solidFill>
                  <a:srgbClr val="0000FF"/>
                </a:solidFill>
                <a:latin typeface="Consolas"/>
                <a:ea typeface="Consolas"/>
                <a:cs typeface="Consolas"/>
                <a:sym typeface="Consolas"/>
              </a:rPr>
              <a:t>bool</a:t>
            </a:r>
            <a:r>
              <a:rPr lang="ru" sz="1800">
                <a:latin typeface="Consolas"/>
                <a:ea typeface="Consolas"/>
                <a:cs typeface="Consolas"/>
                <a:sym typeface="Consolas"/>
              </a:rPr>
              <a:t>&gt; isStopChar);</a:t>
            </a:r>
            <a:br>
              <a:rPr lang="ru" sz="1800">
                <a:latin typeface="Consolas"/>
                <a:ea typeface="Consolas"/>
                <a:cs typeface="Consolas"/>
                <a:sym typeface="Consolas"/>
              </a:rPr>
            </a:br>
            <a:r>
              <a:rPr lang="ru" sz="1800">
                <a:solidFill>
                  <a:srgbClr val="0000FF"/>
                </a:solidFill>
                <a:latin typeface="Consolas"/>
                <a:ea typeface="Consolas"/>
                <a:cs typeface="Consolas"/>
                <a:sym typeface="Consolas"/>
              </a:rPr>
              <a:t>    </a:t>
            </a:r>
            <a:r>
              <a:rPr lang="ru" sz="1800">
                <a:solidFill>
                  <a:srgbClr val="00007F"/>
                </a:solidFill>
                <a:latin typeface="Consolas"/>
                <a:ea typeface="Consolas"/>
                <a:cs typeface="Consolas"/>
                <a:sym typeface="Consolas"/>
              </a:rPr>
              <a:t>Token</a:t>
            </a:r>
            <a:r>
              <a:rPr lang="ru" sz="1800">
                <a:solidFill>
                  <a:srgbClr val="007F6B"/>
                </a:solidFill>
                <a:latin typeface="Consolas"/>
                <a:ea typeface="Consolas"/>
                <a:cs typeface="Consolas"/>
                <a:sym typeface="Consolas"/>
              </a:rPr>
              <a:t> </a:t>
            </a:r>
            <a:r>
              <a:rPr lang="ru" sz="1800">
                <a:solidFill>
                  <a:srgbClr val="118776"/>
                </a:solidFill>
                <a:latin typeface="Consolas"/>
                <a:ea typeface="Consolas"/>
                <a:cs typeface="Consolas"/>
                <a:sym typeface="Consolas"/>
              </a:rPr>
              <a:t>ReadWhile</a:t>
            </a:r>
            <a:r>
              <a:rPr lang="ru" sz="1800">
                <a:latin typeface="Consolas"/>
                <a:ea typeface="Consolas"/>
                <a:cs typeface="Consolas"/>
                <a:sym typeface="Consolas"/>
              </a:rPr>
              <a:t>(</a:t>
            </a:r>
            <a:r>
              <a:rPr lang="ru" sz="1800">
                <a:solidFill>
                  <a:srgbClr val="00007F"/>
                </a:solidFill>
                <a:latin typeface="Consolas"/>
                <a:ea typeface="Consolas"/>
                <a:cs typeface="Consolas"/>
                <a:sym typeface="Consolas"/>
              </a:rPr>
              <a:t>Func</a:t>
            </a:r>
            <a:r>
              <a:rPr lang="ru" sz="1800">
                <a:latin typeface="Consolas"/>
                <a:ea typeface="Consolas"/>
                <a:cs typeface="Consolas"/>
                <a:sym typeface="Consolas"/>
              </a:rPr>
              <a:t>&lt;</a:t>
            </a:r>
            <a:r>
              <a:rPr lang="ru" sz="1800">
                <a:solidFill>
                  <a:srgbClr val="0000FF"/>
                </a:solidFill>
                <a:latin typeface="Consolas"/>
                <a:ea typeface="Consolas"/>
                <a:cs typeface="Consolas"/>
                <a:sym typeface="Consolas"/>
              </a:rPr>
              <a:t>char</a:t>
            </a:r>
            <a:r>
              <a:rPr lang="ru" sz="1800">
                <a:latin typeface="Consolas"/>
                <a:ea typeface="Consolas"/>
                <a:cs typeface="Consolas"/>
                <a:sym typeface="Consolas"/>
              </a:rPr>
              <a:t>, </a:t>
            </a:r>
            <a:r>
              <a:rPr lang="ru" sz="1800">
                <a:solidFill>
                  <a:srgbClr val="0000FF"/>
                </a:solidFill>
                <a:latin typeface="Consolas"/>
                <a:ea typeface="Consolas"/>
                <a:cs typeface="Consolas"/>
                <a:sym typeface="Consolas"/>
              </a:rPr>
              <a:t>bool</a:t>
            </a:r>
            <a:r>
              <a:rPr lang="ru" sz="1800">
                <a:latin typeface="Consolas"/>
                <a:ea typeface="Consolas"/>
                <a:cs typeface="Consolas"/>
                <a:sym typeface="Consolas"/>
              </a:rPr>
              <a:t>&gt; accept);</a:t>
            </a:r>
            <a:br>
              <a:rPr lang="ru" sz="1800">
                <a:latin typeface="Consolas"/>
                <a:ea typeface="Consolas"/>
                <a:cs typeface="Consolas"/>
                <a:sym typeface="Consolas"/>
              </a:rPr>
            </a:br>
            <a:r>
              <a:rPr lang="ru" sz="1800">
                <a:latin typeface="Consolas"/>
                <a:ea typeface="Consolas"/>
                <a:cs typeface="Consolas"/>
                <a:sym typeface="Consolas"/>
              </a:rPr>
              <a:t>    </a:t>
            </a:r>
            <a:r>
              <a:rPr lang="ru" sz="1800">
                <a:solidFill>
                  <a:srgbClr val="0000FF"/>
                </a:solidFill>
                <a:latin typeface="Consolas"/>
                <a:ea typeface="Consolas"/>
                <a:cs typeface="Consolas"/>
                <a:sym typeface="Consolas"/>
              </a:rPr>
              <a:t>int</a:t>
            </a:r>
            <a:r>
              <a:rPr lang="ru" sz="1800">
                <a:latin typeface="Consolas"/>
                <a:ea typeface="Consolas"/>
                <a:cs typeface="Consolas"/>
                <a:sym typeface="Consolas"/>
              </a:rPr>
              <a:t> Position { </a:t>
            </a:r>
            <a:r>
              <a:rPr lang="ru" sz="1800">
                <a:solidFill>
                  <a:srgbClr val="0000FF"/>
                </a:solidFill>
                <a:latin typeface="Consolas"/>
                <a:ea typeface="Consolas"/>
                <a:cs typeface="Consolas"/>
                <a:sym typeface="Consolas"/>
              </a:rPr>
              <a:t>get</a:t>
            </a:r>
            <a:r>
              <a:rPr lang="ru" sz="1800">
                <a:latin typeface="Consolas"/>
                <a:ea typeface="Consolas"/>
                <a:cs typeface="Consolas"/>
                <a:sym typeface="Consolas"/>
              </a:rPr>
              <a:t>; }</a:t>
            </a:r>
            <a:br>
              <a:rPr lang="ru" sz="1800">
                <a:latin typeface="Consolas"/>
                <a:ea typeface="Consolas"/>
                <a:cs typeface="Consolas"/>
                <a:sym typeface="Consolas"/>
              </a:rPr>
            </a:br>
            <a:r>
              <a:rPr lang="ru"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400"/>
              </a:spcBef>
              <a:spcAft>
                <a:spcPts val="0"/>
              </a:spcAft>
              <a:buSzPts val="1800"/>
              <a:buNone/>
            </a:pPr>
            <a:r>
              <a:rPr lang="ru" sz="1800">
                <a:latin typeface="Consolas"/>
                <a:ea typeface="Consolas"/>
                <a:cs typeface="Consolas"/>
                <a:sym typeface="Consolas"/>
              </a:rPr>
              <a:t>}</a:t>
            </a:r>
            <a:endParaRPr/>
          </a:p>
          <a:p>
            <a:pPr indent="0" lvl="0" marL="0" rtl="0" algn="l">
              <a:spcBef>
                <a:spcPts val="400"/>
              </a:spcBef>
              <a:spcAft>
                <a:spcPts val="0"/>
              </a:spcAft>
              <a:buSzPts val="1800"/>
              <a:buNone/>
            </a:pPr>
            <a:r>
              <a:t/>
            </a:r>
            <a:endParaRPr sz="1800"/>
          </a:p>
        </p:txBody>
      </p:sp>
      <p:sp>
        <p:nvSpPr>
          <p:cNvPr id="305" name="Google Shape;305;p57"/>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COMPOSABILITY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8"/>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rPr lang="ru">
                <a:solidFill>
                  <a:srgbClr val="0000FF"/>
                </a:solidFill>
                <a:latin typeface="Consolas"/>
                <a:ea typeface="Consolas"/>
                <a:cs typeface="Consolas"/>
                <a:sym typeface="Consolas"/>
              </a:rPr>
              <a:t>string</a:t>
            </a:r>
            <a:r>
              <a:rPr lang="ru">
                <a:latin typeface="Consolas"/>
                <a:ea typeface="Consolas"/>
                <a:cs typeface="Consolas"/>
                <a:sym typeface="Consolas"/>
              </a:rPr>
              <a:t>[] </a:t>
            </a:r>
            <a:r>
              <a:rPr lang="ru">
                <a:solidFill>
                  <a:srgbClr val="118776"/>
                </a:solidFill>
                <a:latin typeface="Consolas"/>
                <a:ea typeface="Consolas"/>
                <a:cs typeface="Consolas"/>
                <a:sym typeface="Consolas"/>
              </a:rPr>
              <a:t>SplitToFields</a:t>
            </a:r>
            <a:r>
              <a:rPr lang="ru">
                <a:latin typeface="Consolas"/>
                <a:ea typeface="Consolas"/>
                <a:cs typeface="Consolas"/>
                <a:sym typeface="Consolas"/>
              </a:rPr>
              <a:t>(</a:t>
            </a:r>
            <a:r>
              <a:rPr lang="ru">
                <a:solidFill>
                  <a:srgbClr val="0000FF"/>
                </a:solidFill>
                <a:latin typeface="Consolas"/>
                <a:ea typeface="Consolas"/>
                <a:cs typeface="Consolas"/>
                <a:sym typeface="Consolas"/>
              </a:rPr>
              <a:t>string</a:t>
            </a:r>
            <a:r>
              <a:rPr lang="ru">
                <a:latin typeface="Consolas"/>
                <a:ea typeface="Consolas"/>
                <a:cs typeface="Consolas"/>
                <a:sym typeface="Consolas"/>
              </a:rPr>
              <a:t> line)</a:t>
            </a:r>
            <a:endParaRPr sz="2100">
              <a:latin typeface="Consolas"/>
              <a:ea typeface="Consolas"/>
              <a:cs typeface="Consolas"/>
              <a:sym typeface="Consolas"/>
            </a:endParaRPr>
          </a:p>
          <a:p>
            <a:pPr indent="0" lvl="0" marL="0" rtl="0" algn="l">
              <a:spcBef>
                <a:spcPts val="400"/>
              </a:spcBef>
              <a:spcAft>
                <a:spcPts val="0"/>
              </a:spcAft>
              <a:buSzPts val="2100"/>
              <a:buNone/>
            </a:pPr>
            <a:r>
              <a:rPr lang="ru" sz="2100">
                <a:solidFill>
                  <a:srgbClr val="0000FF"/>
                </a:solidFill>
                <a:latin typeface="Consolas"/>
                <a:ea typeface="Consolas"/>
                <a:cs typeface="Consolas"/>
                <a:sym typeface="Consolas"/>
              </a:rPr>
              <a:t>	</a:t>
            </a:r>
            <a:r>
              <a:rPr lang="ru" sz="2100">
                <a:solidFill>
                  <a:srgbClr val="00007F"/>
                </a:solidFill>
                <a:latin typeface="Consolas"/>
                <a:ea typeface="Consolas"/>
                <a:cs typeface="Consolas"/>
                <a:sym typeface="Consolas"/>
              </a:rPr>
              <a:t>Token</a:t>
            </a:r>
            <a:r>
              <a:rPr lang="ru" sz="2100">
                <a:latin typeface="Consolas"/>
                <a:ea typeface="Consolas"/>
                <a:cs typeface="Consolas"/>
                <a:sym typeface="Consolas"/>
              </a:rPr>
              <a:t> </a:t>
            </a:r>
            <a:r>
              <a:rPr lang="ru" sz="2100">
                <a:solidFill>
                  <a:srgbClr val="118776"/>
                </a:solidFill>
                <a:latin typeface="Consolas"/>
                <a:ea typeface="Consolas"/>
                <a:cs typeface="Consolas"/>
                <a:sym typeface="Consolas"/>
              </a:rPr>
              <a:t>SkipSpaces</a:t>
            </a:r>
            <a:r>
              <a:rPr lang="ru" sz="2100">
                <a:latin typeface="Consolas"/>
                <a:ea typeface="Consolas"/>
                <a:cs typeface="Consolas"/>
                <a:sym typeface="Consolas"/>
              </a:rPr>
              <a:t>(</a:t>
            </a:r>
            <a:r>
              <a:rPr lang="ru" sz="2100">
                <a:solidFill>
                  <a:srgbClr val="00007F"/>
                </a:solidFill>
                <a:latin typeface="Consolas"/>
                <a:ea typeface="Consolas"/>
                <a:cs typeface="Consolas"/>
                <a:sym typeface="Consolas"/>
              </a:rPr>
              <a:t>TokenReader</a:t>
            </a:r>
            <a:r>
              <a:rPr lang="ru" sz="2100">
                <a:solidFill>
                  <a:srgbClr val="0000FF"/>
                </a:solidFill>
                <a:latin typeface="Consolas"/>
                <a:ea typeface="Consolas"/>
                <a:cs typeface="Consolas"/>
                <a:sym typeface="Consolas"/>
              </a:rPr>
              <a:t> </a:t>
            </a:r>
            <a:r>
              <a:rPr lang="ru" sz="2100">
                <a:latin typeface="Consolas"/>
                <a:ea typeface="Consolas"/>
                <a:cs typeface="Consolas"/>
                <a:sym typeface="Consolas"/>
              </a:rPr>
              <a:t>reader) </a:t>
            </a:r>
            <a:endParaRPr/>
          </a:p>
          <a:p>
            <a:pPr indent="0" lvl="0" marL="0" rtl="0" algn="l">
              <a:spcBef>
                <a:spcPts val="400"/>
              </a:spcBef>
              <a:spcAft>
                <a:spcPts val="0"/>
              </a:spcAft>
              <a:buSzPts val="2100"/>
              <a:buNone/>
            </a:pPr>
            <a:r>
              <a:rPr lang="ru" sz="2100">
                <a:solidFill>
                  <a:srgbClr val="0000FF"/>
                </a:solidFill>
                <a:latin typeface="Consolas"/>
                <a:ea typeface="Consolas"/>
                <a:cs typeface="Consolas"/>
                <a:sym typeface="Consolas"/>
              </a:rPr>
              <a:t>	</a:t>
            </a:r>
            <a:r>
              <a:rPr lang="ru" sz="2100">
                <a:solidFill>
                  <a:srgbClr val="00007F"/>
                </a:solidFill>
                <a:latin typeface="Consolas"/>
                <a:ea typeface="Consolas"/>
                <a:cs typeface="Consolas"/>
                <a:sym typeface="Consolas"/>
              </a:rPr>
              <a:t>Token</a:t>
            </a:r>
            <a:r>
              <a:rPr lang="ru" sz="2100">
                <a:latin typeface="Consolas"/>
                <a:ea typeface="Consolas"/>
                <a:cs typeface="Consolas"/>
                <a:sym typeface="Consolas"/>
              </a:rPr>
              <a:t> </a:t>
            </a:r>
            <a:r>
              <a:rPr lang="ru" sz="2100">
                <a:solidFill>
                  <a:srgbClr val="118776"/>
                </a:solidFill>
                <a:latin typeface="Consolas"/>
                <a:ea typeface="Consolas"/>
                <a:cs typeface="Consolas"/>
                <a:sym typeface="Consolas"/>
              </a:rPr>
              <a:t>ReadField</a:t>
            </a:r>
            <a:r>
              <a:rPr lang="ru" sz="2100">
                <a:latin typeface="Consolas"/>
                <a:ea typeface="Consolas"/>
                <a:cs typeface="Consolas"/>
                <a:sym typeface="Consolas"/>
              </a:rPr>
              <a:t>(</a:t>
            </a:r>
            <a:r>
              <a:rPr lang="ru" sz="2100">
                <a:solidFill>
                  <a:srgbClr val="00007F"/>
                </a:solidFill>
                <a:latin typeface="Consolas"/>
                <a:ea typeface="Consolas"/>
                <a:cs typeface="Consolas"/>
                <a:sym typeface="Consolas"/>
              </a:rPr>
              <a:t>TokenReader</a:t>
            </a:r>
            <a:r>
              <a:rPr lang="ru" sz="2100">
                <a:solidFill>
                  <a:srgbClr val="0000FF"/>
                </a:solidFill>
                <a:latin typeface="Consolas"/>
                <a:ea typeface="Consolas"/>
                <a:cs typeface="Consolas"/>
                <a:sym typeface="Consolas"/>
              </a:rPr>
              <a:t> </a:t>
            </a:r>
            <a:r>
              <a:rPr lang="ru" sz="2100">
                <a:latin typeface="Consolas"/>
                <a:ea typeface="Consolas"/>
                <a:cs typeface="Consolas"/>
                <a:sym typeface="Consolas"/>
              </a:rPr>
              <a:t>reader)</a:t>
            </a:r>
            <a:br>
              <a:rPr lang="ru" sz="1800">
                <a:solidFill>
                  <a:srgbClr val="0000FF"/>
                </a:solidFill>
                <a:latin typeface="Consolas"/>
                <a:ea typeface="Consolas"/>
                <a:cs typeface="Consolas"/>
                <a:sym typeface="Consolas"/>
              </a:rPr>
            </a:br>
            <a:r>
              <a:rPr lang="ru" sz="1800">
                <a:solidFill>
                  <a:srgbClr val="0000FF"/>
                </a:solidFill>
                <a:latin typeface="Consolas"/>
                <a:ea typeface="Consolas"/>
                <a:cs typeface="Consolas"/>
                <a:sym typeface="Consolas"/>
              </a:rPr>
              <a:t>	    </a:t>
            </a:r>
            <a:r>
              <a:rPr lang="ru" sz="1800">
                <a:solidFill>
                  <a:srgbClr val="00007F"/>
                </a:solidFill>
                <a:latin typeface="Consolas"/>
                <a:ea typeface="Consolas"/>
                <a:cs typeface="Consolas"/>
                <a:sym typeface="Consolas"/>
              </a:rPr>
              <a:t>Token</a:t>
            </a:r>
            <a:r>
              <a:rPr lang="ru" sz="1800">
                <a:latin typeface="Consolas"/>
                <a:ea typeface="Consolas"/>
                <a:cs typeface="Consolas"/>
                <a:sym typeface="Consolas"/>
              </a:rPr>
              <a:t> </a:t>
            </a:r>
            <a:r>
              <a:rPr lang="ru" sz="1800">
                <a:solidFill>
                  <a:srgbClr val="118776"/>
                </a:solidFill>
                <a:latin typeface="Consolas"/>
                <a:ea typeface="Consolas"/>
                <a:cs typeface="Consolas"/>
                <a:sym typeface="Consolas"/>
              </a:rPr>
              <a:t>ReadSimpleField</a:t>
            </a:r>
            <a:r>
              <a:rPr lang="ru" sz="1800">
                <a:latin typeface="Consolas"/>
                <a:ea typeface="Consolas"/>
                <a:cs typeface="Consolas"/>
                <a:sym typeface="Consolas"/>
              </a:rPr>
              <a:t>(</a:t>
            </a:r>
            <a:r>
              <a:rPr lang="ru" sz="1800">
                <a:solidFill>
                  <a:srgbClr val="00007F"/>
                </a:solidFill>
                <a:latin typeface="Consolas"/>
                <a:ea typeface="Consolas"/>
                <a:cs typeface="Consolas"/>
                <a:sym typeface="Consolas"/>
              </a:rPr>
              <a:t>TokenReader</a:t>
            </a:r>
            <a:r>
              <a:rPr lang="ru" sz="1800">
                <a:solidFill>
                  <a:srgbClr val="0000FF"/>
                </a:solidFill>
                <a:latin typeface="Consolas"/>
                <a:ea typeface="Consolas"/>
                <a:cs typeface="Consolas"/>
                <a:sym typeface="Consolas"/>
              </a:rPr>
              <a:t> </a:t>
            </a:r>
            <a:r>
              <a:rPr lang="ru" sz="1800">
                <a:latin typeface="Consolas"/>
                <a:ea typeface="Consolas"/>
                <a:cs typeface="Consolas"/>
                <a:sym typeface="Consolas"/>
              </a:rPr>
              <a:t>reader)</a:t>
            </a:r>
            <a:br>
              <a:rPr lang="ru" sz="1800">
                <a:latin typeface="Consolas"/>
                <a:ea typeface="Consolas"/>
                <a:cs typeface="Consolas"/>
                <a:sym typeface="Consolas"/>
              </a:rPr>
            </a:br>
            <a:r>
              <a:rPr lang="ru" sz="1800">
                <a:latin typeface="Consolas"/>
                <a:ea typeface="Consolas"/>
                <a:cs typeface="Consolas"/>
                <a:sym typeface="Consolas"/>
              </a:rPr>
              <a:t>	    </a:t>
            </a:r>
            <a:r>
              <a:rPr lang="ru" sz="1800">
                <a:solidFill>
                  <a:srgbClr val="00007F"/>
                </a:solidFill>
                <a:latin typeface="Consolas"/>
                <a:ea typeface="Consolas"/>
                <a:cs typeface="Consolas"/>
                <a:sym typeface="Consolas"/>
              </a:rPr>
              <a:t>Token</a:t>
            </a:r>
            <a:r>
              <a:rPr lang="ru" sz="1800">
                <a:latin typeface="Consolas"/>
                <a:ea typeface="Consolas"/>
                <a:cs typeface="Consolas"/>
                <a:sym typeface="Consolas"/>
              </a:rPr>
              <a:t> </a:t>
            </a:r>
            <a:r>
              <a:rPr lang="ru" sz="1800">
                <a:solidFill>
                  <a:srgbClr val="118776"/>
                </a:solidFill>
                <a:latin typeface="Consolas"/>
                <a:ea typeface="Consolas"/>
                <a:cs typeface="Consolas"/>
                <a:sym typeface="Consolas"/>
              </a:rPr>
              <a:t>ReadQuotedField</a:t>
            </a:r>
            <a:r>
              <a:rPr lang="ru" sz="1800">
                <a:latin typeface="Consolas"/>
                <a:ea typeface="Consolas"/>
                <a:cs typeface="Consolas"/>
                <a:sym typeface="Consolas"/>
              </a:rPr>
              <a:t>(</a:t>
            </a:r>
            <a:r>
              <a:rPr lang="ru" sz="1800">
                <a:solidFill>
                  <a:srgbClr val="00007F"/>
                </a:solidFill>
                <a:latin typeface="Consolas"/>
                <a:ea typeface="Consolas"/>
                <a:cs typeface="Consolas"/>
                <a:sym typeface="Consolas"/>
              </a:rPr>
              <a:t>TokenReader</a:t>
            </a:r>
            <a:r>
              <a:rPr lang="ru" sz="1800">
                <a:solidFill>
                  <a:srgbClr val="0000FF"/>
                </a:solidFill>
                <a:latin typeface="Consolas"/>
                <a:ea typeface="Consolas"/>
                <a:cs typeface="Consolas"/>
                <a:sym typeface="Consolas"/>
              </a:rPr>
              <a:t> </a:t>
            </a:r>
            <a:r>
              <a:rPr lang="ru" sz="1800">
                <a:latin typeface="Consolas"/>
                <a:ea typeface="Consolas"/>
                <a:cs typeface="Consolas"/>
                <a:sym typeface="Consolas"/>
              </a:rPr>
              <a:t>reader)</a:t>
            </a:r>
            <a:endParaRPr/>
          </a:p>
          <a:p>
            <a:pPr indent="0" lvl="0" marL="0" rtl="0" algn="l">
              <a:spcBef>
                <a:spcPts val="400"/>
              </a:spcBef>
              <a:spcAft>
                <a:spcPts val="0"/>
              </a:spcAft>
              <a:buSzPts val="1800"/>
              <a:buNone/>
            </a:pPr>
            <a:r>
              <a:t/>
            </a:r>
            <a:endParaRPr sz="1800">
              <a:latin typeface="Consolas"/>
              <a:ea typeface="Consolas"/>
              <a:cs typeface="Consolas"/>
              <a:sym typeface="Consolas"/>
            </a:endParaRPr>
          </a:p>
          <a:p>
            <a:pPr indent="0" lvl="0" marL="0" rtl="0" algn="l">
              <a:spcBef>
                <a:spcPts val="400"/>
              </a:spcBef>
              <a:spcAft>
                <a:spcPts val="0"/>
              </a:spcAft>
              <a:buSzPts val="1800"/>
              <a:buNone/>
            </a:pPr>
            <a:r>
              <a:t/>
            </a:r>
            <a:endParaRPr sz="1800">
              <a:latin typeface="Consolas"/>
              <a:ea typeface="Consolas"/>
              <a:cs typeface="Consolas"/>
              <a:sym typeface="Consolas"/>
            </a:endParaRPr>
          </a:p>
          <a:p>
            <a:pPr indent="0" lvl="0" marL="0" rtl="0" algn="ctr">
              <a:spcBef>
                <a:spcPts val="400"/>
              </a:spcBef>
              <a:spcAft>
                <a:spcPts val="0"/>
              </a:spcAft>
              <a:buSzPts val="2100"/>
              <a:buNone/>
            </a:pPr>
            <a:r>
              <a:rPr b="1" lang="ru" sz="2100">
                <a:latin typeface="Calibri"/>
                <a:ea typeface="Calibri"/>
                <a:cs typeface="Calibri"/>
                <a:sym typeface="Calibri"/>
              </a:rPr>
              <a:t>TokenReader можно переиспользовать в похожих задач</a:t>
            </a:r>
            <a:endParaRPr/>
          </a:p>
        </p:txBody>
      </p:sp>
      <p:sp>
        <p:nvSpPr>
          <p:cNvPr id="312" name="Google Shape;312;p58"/>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COMPOSABILITY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9"/>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rPr lang="ru">
                <a:latin typeface="Consolas"/>
                <a:ea typeface="Consolas"/>
                <a:cs typeface="Consolas"/>
                <a:sym typeface="Consolas"/>
              </a:rPr>
              <a:t>T[] Rotate&lt;T&gt;(T[] array, </a:t>
            </a:r>
            <a:r>
              <a:rPr lang="ru">
                <a:solidFill>
                  <a:srgbClr val="0000FF"/>
                </a:solidFill>
                <a:latin typeface="Consolas"/>
                <a:ea typeface="Consolas"/>
                <a:cs typeface="Consolas"/>
                <a:sym typeface="Consolas"/>
              </a:rPr>
              <a:t>int</a:t>
            </a:r>
            <a:r>
              <a:rPr lang="ru" sz="2700">
                <a:latin typeface="Consolas"/>
                <a:ea typeface="Consolas"/>
                <a:cs typeface="Consolas"/>
                <a:sym typeface="Consolas"/>
              </a:rPr>
              <a:t> </a:t>
            </a:r>
            <a:r>
              <a:rPr lang="ru">
                <a:latin typeface="Consolas"/>
                <a:ea typeface="Consolas"/>
                <a:cs typeface="Consolas"/>
                <a:sym typeface="Consolas"/>
              </a:rPr>
              <a:t>shiftSize)</a:t>
            </a:r>
            <a:endParaRPr/>
          </a:p>
          <a:p>
            <a:pPr indent="0" lvl="1" marL="304800" rtl="0" algn="l">
              <a:spcBef>
                <a:spcPts val="400"/>
              </a:spcBef>
              <a:spcAft>
                <a:spcPts val="0"/>
              </a:spcAft>
              <a:buSzPts val="1800"/>
              <a:buNone/>
            </a:pPr>
            <a:r>
              <a:rPr lang="ru" sz="1800">
                <a:latin typeface="Consolas"/>
                <a:ea typeface="Consolas"/>
                <a:cs typeface="Consolas"/>
                <a:sym typeface="Consolas"/>
              </a:rPr>
              <a:t>Rotate(</a:t>
            </a:r>
            <a:r>
              <a:rPr lang="ru" sz="1800">
                <a:solidFill>
                  <a:srgbClr val="0000FF"/>
                </a:solidFill>
                <a:latin typeface="Consolas"/>
                <a:ea typeface="Consolas"/>
                <a:cs typeface="Consolas"/>
                <a:sym typeface="Consolas"/>
              </a:rPr>
              <a:t>new</a:t>
            </a:r>
            <a:r>
              <a:rPr lang="ru" sz="1800">
                <a:latin typeface="Consolas"/>
                <a:ea typeface="Consolas"/>
                <a:cs typeface="Consolas"/>
                <a:sym typeface="Consolas"/>
              </a:rPr>
              <a:t>[] {1, 2, 3, 4, 5}, 2) → {3, 4, 5, 1, 2}</a:t>
            </a:r>
            <a:endParaRPr sz="2400">
              <a:latin typeface="Consolas"/>
              <a:ea typeface="Consolas"/>
              <a:cs typeface="Consolas"/>
              <a:sym typeface="Consolas"/>
            </a:endParaRPr>
          </a:p>
          <a:p>
            <a:pPr indent="0" lvl="0" marL="0" rtl="0" algn="l">
              <a:spcBef>
                <a:spcPts val="500"/>
              </a:spcBef>
              <a:spcAft>
                <a:spcPts val="0"/>
              </a:spcAft>
              <a:buSzPts val="2400"/>
              <a:buNone/>
            </a:pPr>
            <a:r>
              <a:t/>
            </a:r>
            <a:endParaRPr>
              <a:solidFill>
                <a:schemeClr val="accent1"/>
              </a:solidFill>
            </a:endParaRPr>
          </a:p>
          <a:p>
            <a:pPr indent="0" lvl="0" marL="0" rtl="0" algn="l">
              <a:spcBef>
                <a:spcPts val="500"/>
              </a:spcBef>
              <a:spcAft>
                <a:spcPts val="0"/>
              </a:spcAft>
              <a:buSzPts val="2400"/>
              <a:buNone/>
            </a:pPr>
            <a:r>
              <a:rPr lang="ru">
                <a:solidFill>
                  <a:schemeClr val="accent1"/>
                </a:solidFill>
              </a:rPr>
              <a:t>Как решать?</a:t>
            </a:r>
            <a:endParaRPr>
              <a:solidFill>
                <a:schemeClr val="accent1"/>
              </a:solidFill>
            </a:endParaRPr>
          </a:p>
        </p:txBody>
      </p:sp>
      <p:sp>
        <p:nvSpPr>
          <p:cNvPr id="319" name="Google Shape;319;p59"/>
          <p:cNvSpPr txBox="1"/>
          <p:nvPr>
            <p:ph type="title"/>
          </p:nvPr>
        </p:nvSpPr>
        <p:spPr>
          <a:xfrm>
            <a:off x="971602" y="411957"/>
            <a:ext cx="7200800" cy="594122"/>
          </a:xfrm>
          <a:prstGeom prst="rect">
            <a:avLst/>
          </a:prstGeom>
          <a:noFill/>
          <a:ln>
            <a:noFill/>
          </a:ln>
        </p:spPr>
        <p:txBody>
          <a:bodyPr anchorCtr="0" anchor="b" bIns="45900" lIns="0" spcFirstLastPara="1" rIns="0" wrap="square" tIns="45900">
            <a:normAutofit fontScale="90000"/>
          </a:bodyPr>
          <a:lstStyle/>
          <a:p>
            <a:pPr indent="0" lvl="0" marL="0" rtl="0" algn="l">
              <a:spcBef>
                <a:spcPts val="0"/>
              </a:spcBef>
              <a:spcAft>
                <a:spcPts val="0"/>
              </a:spcAft>
              <a:buClr>
                <a:schemeClr val="dk1"/>
              </a:buClr>
              <a:buSzPct val="100000"/>
              <a:buFont typeface="Quattrocento Sans"/>
              <a:buNone/>
            </a:pPr>
            <a:r>
              <a:rPr lang="ru">
                <a:solidFill>
                  <a:schemeClr val="dk1"/>
                </a:solidFill>
              </a:rPr>
              <a:t>ЗАДАЧА</a:t>
            </a:r>
            <a:r>
              <a:rPr lang="ru"/>
              <a:t> ЦИКЛИЧЕСКИЙ СДВИГ</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60"/>
          <p:cNvSpPr txBox="1"/>
          <p:nvPr>
            <p:ph idx="1" type="body"/>
          </p:nvPr>
        </p:nvSpPr>
        <p:spPr>
          <a:xfrm>
            <a:off x="971550" y="1221584"/>
            <a:ext cx="7200900" cy="35100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800"/>
              <a:buNone/>
            </a:pPr>
            <a:r>
              <a:rPr lang="ru" sz="1800">
                <a:solidFill>
                  <a:schemeClr val="accent1"/>
                </a:solidFill>
              </a:rPr>
              <a:t>Решение java</a:t>
            </a:r>
            <a:endParaRPr sz="1800">
              <a:solidFill>
                <a:schemeClr val="accent1"/>
              </a:solidFill>
            </a:endParaRPr>
          </a:p>
          <a:p>
            <a:pPr indent="0" lvl="0" marL="0" rtl="0" algn="l">
              <a:lnSpc>
                <a:spcPct val="115000"/>
              </a:lnSpc>
              <a:spcBef>
                <a:spcPts val="0"/>
              </a:spcBef>
              <a:spcAft>
                <a:spcPts val="0"/>
              </a:spcAft>
              <a:buSzPts val="1100"/>
              <a:buNone/>
            </a:pPr>
            <a:r>
              <a:rPr lang="ru" sz="1800">
                <a:latin typeface="Consolas"/>
                <a:ea typeface="Consolas"/>
                <a:cs typeface="Consolas"/>
                <a:sym typeface="Consolas"/>
              </a:rPr>
              <a:t>System.arraycopy(array, 0, array, 1, position);</a:t>
            </a:r>
            <a:endParaRPr sz="1800">
              <a:latin typeface="Consolas"/>
              <a:ea typeface="Consolas"/>
              <a:cs typeface="Consolas"/>
              <a:sym typeface="Consolas"/>
            </a:endParaRPr>
          </a:p>
          <a:p>
            <a:pPr indent="0" lvl="0" marL="0" rtl="0" algn="l">
              <a:spcBef>
                <a:spcPts val="400"/>
              </a:spcBef>
              <a:spcAft>
                <a:spcPts val="0"/>
              </a:spcAft>
              <a:buSzPts val="1800"/>
              <a:buNone/>
            </a:pPr>
            <a:r>
              <a:t/>
            </a:r>
            <a:endParaRPr sz="1800">
              <a:latin typeface="Consolas"/>
              <a:ea typeface="Consolas"/>
              <a:cs typeface="Consolas"/>
              <a:sym typeface="Consolas"/>
            </a:endParaRPr>
          </a:p>
        </p:txBody>
      </p:sp>
      <p:sp>
        <p:nvSpPr>
          <p:cNvPr id="326" name="Google Shape;326;p60"/>
          <p:cNvSpPr txBox="1"/>
          <p:nvPr>
            <p:ph type="title"/>
          </p:nvPr>
        </p:nvSpPr>
        <p:spPr>
          <a:xfrm>
            <a:off x="971602" y="411957"/>
            <a:ext cx="7200900" cy="594000"/>
          </a:xfrm>
          <a:prstGeom prst="rect">
            <a:avLst/>
          </a:prstGeom>
          <a:noFill/>
          <a:ln>
            <a:noFill/>
          </a:ln>
        </p:spPr>
        <p:txBody>
          <a:bodyPr anchorCtr="0" anchor="b" bIns="45900" lIns="0" spcFirstLastPara="1" rIns="0" wrap="square" tIns="45900">
            <a:normAutofit fontScale="90000"/>
          </a:bodyPr>
          <a:lstStyle/>
          <a:p>
            <a:pPr indent="0" lvl="0" marL="0" rtl="0" algn="l">
              <a:spcBef>
                <a:spcPts val="0"/>
              </a:spcBef>
              <a:spcAft>
                <a:spcPts val="0"/>
              </a:spcAft>
              <a:buClr>
                <a:schemeClr val="dk1"/>
              </a:buClr>
              <a:buSzPct val="100000"/>
              <a:buFont typeface="Quattrocento Sans"/>
              <a:buNone/>
            </a:pPr>
            <a:r>
              <a:rPr lang="ru">
                <a:solidFill>
                  <a:schemeClr val="dk1"/>
                </a:solidFill>
              </a:rPr>
              <a:t>ЗАДАЧА</a:t>
            </a:r>
            <a:r>
              <a:rPr lang="ru"/>
              <a:t> ЦИКЛИЧЕСКИЙ СДВИГ</a:t>
            </a:r>
            <a:endParaRPr/>
          </a:p>
        </p:txBody>
      </p:sp>
      <p:pic>
        <p:nvPicPr>
          <p:cNvPr id="327" name="Google Shape;327;p60"/>
          <p:cNvPicPr preferRelativeResize="0"/>
          <p:nvPr/>
        </p:nvPicPr>
        <p:blipFill>
          <a:blip r:embed="rId3">
            <a:alphaModFix/>
          </a:blip>
          <a:stretch>
            <a:fillRect/>
          </a:stretch>
        </p:blipFill>
        <p:spPr>
          <a:xfrm>
            <a:off x="7632400" y="1221575"/>
            <a:ext cx="540000" cy="540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4"/>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rPr lang="ru"/>
              <a:t>Простота и понятность</a:t>
            </a:r>
            <a:endParaRPr/>
          </a:p>
          <a:p>
            <a:pPr indent="0" lvl="0" marL="0" rtl="0" algn="l">
              <a:spcBef>
                <a:spcPts val="500"/>
              </a:spcBef>
              <a:spcAft>
                <a:spcPts val="0"/>
              </a:spcAft>
              <a:buSzPts val="2400"/>
              <a:buNone/>
            </a:pPr>
            <a:r>
              <a:rPr b="1" lang="ru"/>
              <a:t>	</a:t>
            </a:r>
            <a:r>
              <a:rPr b="1" lang="ru">
                <a:solidFill>
                  <a:schemeClr val="accent1"/>
                </a:solidFill>
              </a:rPr>
              <a:t>=&gt;</a:t>
            </a:r>
            <a:r>
              <a:rPr b="1" lang="ru"/>
              <a:t> </a:t>
            </a:r>
            <a:r>
              <a:rPr lang="ru"/>
              <a:t>Корректность</a:t>
            </a:r>
            <a:endParaRPr/>
          </a:p>
          <a:p>
            <a:pPr indent="0" lvl="0" marL="0" rtl="0" algn="l">
              <a:spcBef>
                <a:spcPts val="500"/>
              </a:spcBef>
              <a:spcAft>
                <a:spcPts val="0"/>
              </a:spcAft>
              <a:buSzPts val="2400"/>
              <a:buNone/>
            </a:pPr>
            <a:r>
              <a:rPr b="1" lang="ru"/>
              <a:t>	</a:t>
            </a:r>
            <a:r>
              <a:rPr b="1" lang="ru">
                <a:solidFill>
                  <a:schemeClr val="accent1"/>
                </a:solidFill>
              </a:rPr>
              <a:t>=&gt;</a:t>
            </a:r>
            <a:r>
              <a:rPr b="1" lang="ru"/>
              <a:t> </a:t>
            </a:r>
            <a:r>
              <a:rPr lang="ru"/>
              <a:t>Расширяемость</a:t>
            </a:r>
            <a:endParaRPr/>
          </a:p>
          <a:p>
            <a:pPr indent="0" lvl="0" marL="0" rtl="0" algn="l">
              <a:spcBef>
                <a:spcPts val="500"/>
              </a:spcBef>
              <a:spcAft>
                <a:spcPts val="0"/>
              </a:spcAft>
              <a:buSzPts val="2400"/>
              <a:buNone/>
            </a:pPr>
            <a:r>
              <a:rPr b="1" lang="ru"/>
              <a:t>	</a:t>
            </a:r>
            <a:r>
              <a:rPr b="1" lang="ru">
                <a:solidFill>
                  <a:schemeClr val="accent1"/>
                </a:solidFill>
              </a:rPr>
              <a:t>=&gt;</a:t>
            </a:r>
            <a:r>
              <a:rPr b="1" lang="ru"/>
              <a:t> </a:t>
            </a:r>
            <a:r>
              <a:rPr lang="ru"/>
              <a:t>Универсальность</a:t>
            </a:r>
            <a:endParaRPr/>
          </a:p>
          <a:p>
            <a:pPr indent="0" lvl="0" marL="0" rtl="0" algn="l">
              <a:spcBef>
                <a:spcPts val="500"/>
              </a:spcBef>
              <a:spcAft>
                <a:spcPts val="0"/>
              </a:spcAft>
              <a:buSzPts val="2400"/>
              <a:buNone/>
            </a:pPr>
            <a:r>
              <a:t/>
            </a:r>
            <a:endParaRPr/>
          </a:p>
        </p:txBody>
      </p:sp>
      <p:sp>
        <p:nvSpPr>
          <p:cNvPr id="144" name="Google Shape;144;p34"/>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000"/>
              <a:buFont typeface="Quattrocento Sans"/>
              <a:buNone/>
            </a:pPr>
            <a:r>
              <a:rPr lang="ru" sz="3000"/>
              <a:t>КАК ЗАБОТИТЬСЯ О КАЧЕСТВЕ КОДА?</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61"/>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fontScale="85000" lnSpcReduction="20000"/>
          </a:bodyPr>
          <a:lstStyle/>
          <a:p>
            <a:pPr indent="0" lvl="0" marL="0" rtl="0" algn="l">
              <a:spcBef>
                <a:spcPts val="0"/>
              </a:spcBef>
              <a:spcAft>
                <a:spcPts val="0"/>
              </a:spcAft>
              <a:buSzPct val="100000"/>
              <a:buNone/>
            </a:pPr>
            <a:r>
              <a:rPr lang="ru"/>
              <a:t>А если мы хотим сделать это </a:t>
            </a:r>
            <a:r>
              <a:rPr lang="ru">
                <a:solidFill>
                  <a:schemeClr val="accent1"/>
                </a:solidFill>
              </a:rPr>
              <a:t>In Place</a:t>
            </a:r>
            <a:r>
              <a:rPr lang="ru"/>
              <a:t>, без выделения дополнительной памяти?</a:t>
            </a:r>
            <a:endParaRPr/>
          </a:p>
          <a:p>
            <a:pPr indent="0" lvl="0" marL="0" rtl="0" algn="l">
              <a:spcBef>
                <a:spcPts val="400"/>
              </a:spcBef>
              <a:spcAft>
                <a:spcPts val="0"/>
              </a:spcAft>
              <a:buSzPct val="100000"/>
              <a:buNone/>
            </a:pPr>
            <a:r>
              <a:t/>
            </a:r>
            <a:endParaRPr/>
          </a:p>
          <a:p>
            <a:pPr indent="0" lvl="0" marL="0" rtl="0" algn="l">
              <a:spcBef>
                <a:spcPts val="500"/>
              </a:spcBef>
              <a:spcAft>
                <a:spcPts val="0"/>
              </a:spcAft>
              <a:buSzPct val="100000"/>
              <a:buNone/>
            </a:pPr>
            <a:r>
              <a:rPr b="1" lang="ru">
                <a:solidFill>
                  <a:srgbClr val="0000FF"/>
                </a:solidFill>
                <a:latin typeface="Consolas"/>
                <a:ea typeface="Consolas"/>
                <a:cs typeface="Consolas"/>
                <a:sym typeface="Consolas"/>
              </a:rPr>
              <a:t>void</a:t>
            </a:r>
            <a:r>
              <a:rPr lang="ru" sz="2700">
                <a:latin typeface="Consolas"/>
                <a:ea typeface="Consolas"/>
                <a:cs typeface="Consolas"/>
                <a:sym typeface="Consolas"/>
              </a:rPr>
              <a:t> </a:t>
            </a:r>
            <a:r>
              <a:rPr lang="ru">
                <a:latin typeface="Consolas"/>
                <a:ea typeface="Consolas"/>
                <a:cs typeface="Consolas"/>
                <a:sym typeface="Consolas"/>
              </a:rPr>
              <a:t>Rotate&lt;T&gt;(T[] array, </a:t>
            </a:r>
            <a:r>
              <a:rPr lang="ru">
                <a:solidFill>
                  <a:srgbClr val="0000FF"/>
                </a:solidFill>
                <a:latin typeface="Consolas"/>
                <a:ea typeface="Consolas"/>
                <a:cs typeface="Consolas"/>
                <a:sym typeface="Consolas"/>
              </a:rPr>
              <a:t>int</a:t>
            </a:r>
            <a:r>
              <a:rPr lang="ru" sz="2700">
                <a:latin typeface="Consolas"/>
                <a:ea typeface="Consolas"/>
                <a:cs typeface="Consolas"/>
                <a:sym typeface="Consolas"/>
              </a:rPr>
              <a:t> </a:t>
            </a:r>
            <a:r>
              <a:rPr lang="ru">
                <a:latin typeface="Consolas"/>
                <a:ea typeface="Consolas"/>
                <a:cs typeface="Consolas"/>
                <a:sym typeface="Consolas"/>
              </a:rPr>
              <a:t>shiftSize)</a:t>
            </a:r>
            <a:endParaRPr/>
          </a:p>
          <a:p>
            <a:pPr indent="0" lvl="0" marL="0" rtl="0" algn="l">
              <a:spcBef>
                <a:spcPts val="400"/>
              </a:spcBef>
              <a:spcAft>
                <a:spcPts val="0"/>
              </a:spcAft>
              <a:buSzPct val="100000"/>
              <a:buNone/>
            </a:pPr>
            <a:r>
              <a:t/>
            </a:r>
            <a:endParaRPr>
              <a:latin typeface="Consolas"/>
              <a:ea typeface="Consolas"/>
              <a:cs typeface="Consolas"/>
              <a:sym typeface="Consolas"/>
            </a:endParaRPr>
          </a:p>
          <a:p>
            <a:pPr indent="0" lvl="0" marL="0" rtl="0" algn="l">
              <a:spcBef>
                <a:spcPts val="400"/>
              </a:spcBef>
              <a:spcAft>
                <a:spcPts val="0"/>
              </a:spcAft>
              <a:buSzPct val="100000"/>
              <a:buNone/>
            </a:pPr>
            <a:r>
              <a:rPr lang="ru">
                <a:solidFill>
                  <a:srgbClr val="008000"/>
                </a:solidFill>
                <a:latin typeface="Consolas"/>
                <a:ea typeface="Consolas"/>
                <a:cs typeface="Consolas"/>
                <a:sym typeface="Consolas"/>
              </a:rPr>
              <a:t>//пример использования</a:t>
            </a:r>
            <a:endParaRPr>
              <a:solidFill>
                <a:srgbClr val="008000"/>
              </a:solidFill>
              <a:latin typeface="Consolas"/>
              <a:ea typeface="Consolas"/>
              <a:cs typeface="Consolas"/>
              <a:sym typeface="Consolas"/>
            </a:endParaRPr>
          </a:p>
          <a:p>
            <a:pPr indent="0" lvl="0" marL="0" rtl="0" algn="l">
              <a:spcBef>
                <a:spcPts val="400"/>
              </a:spcBef>
              <a:spcAft>
                <a:spcPts val="0"/>
              </a:spcAft>
              <a:buSzPct val="100000"/>
              <a:buNone/>
            </a:pPr>
            <a:r>
              <a:rPr lang="ru">
                <a:solidFill>
                  <a:srgbClr val="0000FF"/>
                </a:solidFill>
                <a:latin typeface="Consolas"/>
                <a:ea typeface="Consolas"/>
                <a:cs typeface="Consolas"/>
                <a:sym typeface="Consolas"/>
              </a:rPr>
              <a:t>var</a:t>
            </a:r>
            <a:r>
              <a:rPr lang="ru">
                <a:latin typeface="Consolas"/>
                <a:ea typeface="Consolas"/>
                <a:cs typeface="Consolas"/>
                <a:sym typeface="Consolas"/>
              </a:rPr>
              <a:t> arr = </a:t>
            </a:r>
            <a:r>
              <a:rPr lang="ru">
                <a:solidFill>
                  <a:srgbClr val="0000FF"/>
                </a:solidFill>
                <a:latin typeface="Consolas"/>
                <a:ea typeface="Consolas"/>
                <a:cs typeface="Consolas"/>
                <a:sym typeface="Consolas"/>
              </a:rPr>
              <a:t>new</a:t>
            </a:r>
            <a:r>
              <a:rPr lang="ru">
                <a:latin typeface="Consolas"/>
                <a:ea typeface="Consolas"/>
                <a:cs typeface="Consolas"/>
                <a:sym typeface="Consolas"/>
              </a:rPr>
              <a:t>[] { 1, 2, 3, 4, 5 };</a:t>
            </a:r>
            <a:endParaRPr/>
          </a:p>
          <a:p>
            <a:pPr indent="0" lvl="0" marL="0" rtl="0" algn="l">
              <a:spcBef>
                <a:spcPts val="400"/>
              </a:spcBef>
              <a:spcAft>
                <a:spcPts val="0"/>
              </a:spcAft>
              <a:buSzPct val="100000"/>
              <a:buNone/>
            </a:pPr>
            <a:r>
              <a:rPr lang="ru">
                <a:latin typeface="Consolas"/>
                <a:ea typeface="Consolas"/>
                <a:cs typeface="Consolas"/>
                <a:sym typeface="Consolas"/>
              </a:rPr>
              <a:t>Rotate(arr, 2);</a:t>
            </a:r>
            <a:endParaRPr/>
          </a:p>
          <a:p>
            <a:pPr indent="0" lvl="0" marL="0" rtl="0" algn="l">
              <a:spcBef>
                <a:spcPts val="400"/>
              </a:spcBef>
              <a:spcAft>
                <a:spcPts val="0"/>
              </a:spcAft>
              <a:buSzPct val="100000"/>
              <a:buNone/>
            </a:pPr>
            <a:r>
              <a:rPr lang="ru">
                <a:solidFill>
                  <a:srgbClr val="008000"/>
                </a:solidFill>
                <a:latin typeface="Consolas"/>
                <a:ea typeface="Consolas"/>
                <a:cs typeface="Consolas"/>
                <a:sym typeface="Consolas"/>
              </a:rPr>
              <a:t>// arr == {3,4,5,1,2}</a:t>
            </a:r>
            <a:endParaRPr/>
          </a:p>
          <a:p>
            <a:pPr indent="0" lvl="0" marL="0" rtl="0" algn="l">
              <a:spcBef>
                <a:spcPts val="400"/>
              </a:spcBef>
              <a:spcAft>
                <a:spcPts val="0"/>
              </a:spcAft>
              <a:buSzPct val="100000"/>
              <a:buNone/>
            </a:pPr>
            <a:r>
              <a:t/>
            </a:r>
            <a:endParaRPr/>
          </a:p>
          <a:p>
            <a:pPr indent="0" lvl="0" marL="0" rtl="0" algn="l">
              <a:spcBef>
                <a:spcPts val="400"/>
              </a:spcBef>
              <a:spcAft>
                <a:spcPts val="0"/>
              </a:spcAft>
              <a:buSzPct val="100000"/>
              <a:buNone/>
            </a:pPr>
            <a:r>
              <a:rPr lang="ru">
                <a:solidFill>
                  <a:schemeClr val="accent1"/>
                </a:solidFill>
              </a:rPr>
              <a:t>Как решать?</a:t>
            </a:r>
            <a:endParaRPr>
              <a:solidFill>
                <a:schemeClr val="accent1"/>
              </a:solidFill>
            </a:endParaRPr>
          </a:p>
        </p:txBody>
      </p:sp>
      <p:sp>
        <p:nvSpPr>
          <p:cNvPr id="334" name="Google Shape;334;p61"/>
          <p:cNvSpPr txBox="1"/>
          <p:nvPr>
            <p:ph type="title"/>
          </p:nvPr>
        </p:nvSpPr>
        <p:spPr>
          <a:xfrm>
            <a:off x="971602" y="411957"/>
            <a:ext cx="7200800" cy="594122"/>
          </a:xfrm>
          <a:prstGeom prst="rect">
            <a:avLst/>
          </a:prstGeom>
          <a:noFill/>
          <a:ln>
            <a:noFill/>
          </a:ln>
        </p:spPr>
        <p:txBody>
          <a:bodyPr anchorCtr="0" anchor="b" bIns="45900" lIns="0" spcFirstLastPara="1" rIns="0" wrap="square" tIns="45900">
            <a:normAutofit fontScale="90000"/>
          </a:bodyPr>
          <a:lstStyle/>
          <a:p>
            <a:pPr indent="0" lvl="0" marL="0" rtl="0" algn="l">
              <a:spcBef>
                <a:spcPts val="0"/>
              </a:spcBef>
              <a:spcAft>
                <a:spcPts val="0"/>
              </a:spcAft>
              <a:buClr>
                <a:schemeClr val="dk1"/>
              </a:buClr>
              <a:buSzPct val="100000"/>
              <a:buFont typeface="Quattrocento Sans"/>
              <a:buNone/>
            </a:pPr>
            <a:r>
              <a:rPr lang="ru">
                <a:solidFill>
                  <a:schemeClr val="dk1"/>
                </a:solidFill>
              </a:rPr>
              <a:t>ЗАДАЧА</a:t>
            </a:r>
            <a:r>
              <a:rPr lang="ru"/>
              <a:t> ЦИКЛИЧЕСКИЙ СДВИГ</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62"/>
          <p:cNvSpPr txBox="1"/>
          <p:nvPr>
            <p:ph type="title"/>
          </p:nvPr>
        </p:nvSpPr>
        <p:spPr>
          <a:xfrm>
            <a:off x="971602" y="411957"/>
            <a:ext cx="7200800" cy="594122"/>
          </a:xfrm>
          <a:prstGeom prst="rect">
            <a:avLst/>
          </a:prstGeom>
          <a:noFill/>
          <a:ln>
            <a:noFill/>
          </a:ln>
        </p:spPr>
        <p:txBody>
          <a:bodyPr anchorCtr="0" anchor="b" bIns="45900" lIns="0" spcFirstLastPara="1" rIns="0" wrap="square" tIns="45900">
            <a:normAutofit fontScale="90000"/>
          </a:bodyPr>
          <a:lstStyle/>
          <a:p>
            <a:pPr indent="0" lvl="0" marL="0" rtl="0" algn="l">
              <a:spcBef>
                <a:spcPts val="0"/>
              </a:spcBef>
              <a:spcAft>
                <a:spcPts val="0"/>
              </a:spcAft>
              <a:buClr>
                <a:schemeClr val="accent1"/>
              </a:buClr>
              <a:buSzPct val="100000"/>
              <a:buFont typeface="Quattrocento Sans"/>
              <a:buNone/>
            </a:pPr>
            <a:r>
              <a:rPr lang="ru"/>
              <a:t>ЦИКЛИЧЕСКИЙ СДВИГ МАССИВА</a:t>
            </a:r>
            <a:endParaRPr/>
          </a:p>
        </p:txBody>
      </p:sp>
      <p:pic>
        <p:nvPicPr>
          <p:cNvPr id="341" name="Google Shape;341;p62"/>
          <p:cNvPicPr preferRelativeResize="0"/>
          <p:nvPr/>
        </p:nvPicPr>
        <p:blipFill rotWithShape="1">
          <a:blip r:embed="rId3">
            <a:alphaModFix/>
          </a:blip>
          <a:srcRect b="0" l="0" r="0" t="0"/>
          <a:stretch/>
        </p:blipFill>
        <p:spPr>
          <a:xfrm>
            <a:off x="1928472" y="1117659"/>
            <a:ext cx="5243513" cy="992981"/>
          </a:xfrm>
          <a:prstGeom prst="rect">
            <a:avLst/>
          </a:prstGeom>
          <a:noFill/>
          <a:ln>
            <a:noFill/>
          </a:ln>
        </p:spPr>
      </p:pic>
      <p:pic>
        <p:nvPicPr>
          <p:cNvPr id="342" name="Google Shape;342;p62"/>
          <p:cNvPicPr preferRelativeResize="0"/>
          <p:nvPr/>
        </p:nvPicPr>
        <p:blipFill rotWithShape="1">
          <a:blip r:embed="rId4">
            <a:alphaModFix/>
          </a:blip>
          <a:srcRect b="0" l="0" r="0" t="0"/>
          <a:stretch/>
        </p:blipFill>
        <p:spPr>
          <a:xfrm>
            <a:off x="1927629" y="1977686"/>
            <a:ext cx="5279231" cy="950119"/>
          </a:xfrm>
          <a:prstGeom prst="rect">
            <a:avLst/>
          </a:prstGeom>
          <a:noFill/>
          <a:ln>
            <a:noFill/>
          </a:ln>
        </p:spPr>
      </p:pic>
      <p:pic>
        <p:nvPicPr>
          <p:cNvPr id="343" name="Google Shape;343;p62"/>
          <p:cNvPicPr preferRelativeResize="0"/>
          <p:nvPr/>
        </p:nvPicPr>
        <p:blipFill rotWithShape="1">
          <a:blip r:embed="rId5">
            <a:alphaModFix/>
          </a:blip>
          <a:srcRect b="0" l="0" r="0" t="0"/>
          <a:stretch/>
        </p:blipFill>
        <p:spPr>
          <a:xfrm>
            <a:off x="1928474" y="2943422"/>
            <a:ext cx="5322094" cy="1000125"/>
          </a:xfrm>
          <a:prstGeom prst="rect">
            <a:avLst/>
          </a:prstGeom>
          <a:noFill/>
          <a:ln>
            <a:noFill/>
          </a:ln>
        </p:spPr>
      </p:pic>
      <p:pic>
        <p:nvPicPr>
          <p:cNvPr id="344" name="Google Shape;344;p62"/>
          <p:cNvPicPr preferRelativeResize="0"/>
          <p:nvPr/>
        </p:nvPicPr>
        <p:blipFill rotWithShape="1">
          <a:blip r:embed="rId5">
            <a:alphaModFix/>
          </a:blip>
          <a:srcRect b="0" l="0" r="0" t="0"/>
          <a:stretch/>
        </p:blipFill>
        <p:spPr>
          <a:xfrm flipH="1">
            <a:off x="1928474" y="3943547"/>
            <a:ext cx="5322094" cy="1000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63"/>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rPr lang="ru"/>
              <a:t>Reverse(array, 0, k-1);  // O(k)</a:t>
            </a:r>
            <a:endParaRPr/>
          </a:p>
          <a:p>
            <a:pPr indent="0" lvl="0" marL="0" rtl="0" algn="l">
              <a:spcBef>
                <a:spcPts val="500"/>
              </a:spcBef>
              <a:spcAft>
                <a:spcPts val="0"/>
              </a:spcAft>
              <a:buSzPts val="2400"/>
              <a:buNone/>
            </a:pPr>
            <a:r>
              <a:rPr lang="ru"/>
              <a:t>Reverse(array, k, n-1);  // O(n-k)</a:t>
            </a:r>
            <a:endParaRPr/>
          </a:p>
          <a:p>
            <a:pPr indent="0" lvl="0" marL="0" rtl="0" algn="l">
              <a:spcBef>
                <a:spcPts val="500"/>
              </a:spcBef>
              <a:spcAft>
                <a:spcPts val="0"/>
              </a:spcAft>
              <a:buSzPts val="2400"/>
              <a:buNone/>
            </a:pPr>
            <a:r>
              <a:rPr lang="ru"/>
              <a:t>Reverse(array, 0, n-1);  // O(n)</a:t>
            </a:r>
            <a:endParaRPr/>
          </a:p>
          <a:p>
            <a:pPr indent="0" lvl="0" marL="0" rtl="0" algn="l">
              <a:spcBef>
                <a:spcPts val="500"/>
              </a:spcBef>
              <a:spcAft>
                <a:spcPts val="0"/>
              </a:spcAft>
              <a:buSzPts val="2400"/>
              <a:buNone/>
            </a:pPr>
            <a:r>
              <a:t/>
            </a:r>
            <a:endParaRPr/>
          </a:p>
          <a:p>
            <a:pPr indent="-254000" lvl="0" marL="254000" rtl="0" algn="l">
              <a:spcBef>
                <a:spcPts val="500"/>
              </a:spcBef>
              <a:spcAft>
                <a:spcPts val="0"/>
              </a:spcAft>
              <a:buSzPts val="2400"/>
              <a:buFont typeface="Noto Sans Symbols"/>
              <a:buChar char="✔"/>
            </a:pPr>
            <a:r>
              <a:rPr lang="ru"/>
              <a:t>Decomposition</a:t>
            </a:r>
            <a:endParaRPr/>
          </a:p>
          <a:p>
            <a:pPr indent="-254000" lvl="0" marL="254000" rtl="0" algn="l">
              <a:spcBef>
                <a:spcPts val="500"/>
              </a:spcBef>
              <a:spcAft>
                <a:spcPts val="0"/>
              </a:spcAft>
              <a:buSzPts val="2400"/>
              <a:buFont typeface="Noto Sans Symbols"/>
              <a:buChar char="✔"/>
            </a:pPr>
            <a:r>
              <a:rPr lang="ru"/>
              <a:t>Composability</a:t>
            </a:r>
            <a:endParaRPr/>
          </a:p>
          <a:p>
            <a:pPr indent="-254000" lvl="0" marL="254000" rtl="0" algn="l">
              <a:spcBef>
                <a:spcPts val="500"/>
              </a:spcBef>
              <a:spcAft>
                <a:spcPts val="0"/>
              </a:spcAft>
              <a:buSzPts val="2400"/>
              <a:buFont typeface="Noto Sans Symbols"/>
              <a:buChar char="✔"/>
            </a:pPr>
            <a:r>
              <a:rPr lang="ru"/>
              <a:t>Readability</a:t>
            </a:r>
            <a:endParaRPr/>
          </a:p>
        </p:txBody>
      </p:sp>
      <p:sp>
        <p:nvSpPr>
          <p:cNvPr id="351" name="Google Shape;351;p63"/>
          <p:cNvSpPr txBox="1"/>
          <p:nvPr>
            <p:ph type="title"/>
          </p:nvPr>
        </p:nvSpPr>
        <p:spPr>
          <a:xfrm>
            <a:off x="971602" y="411957"/>
            <a:ext cx="7200800" cy="594122"/>
          </a:xfrm>
          <a:prstGeom prst="rect">
            <a:avLst/>
          </a:prstGeom>
          <a:noFill/>
          <a:ln>
            <a:noFill/>
          </a:ln>
        </p:spPr>
        <p:txBody>
          <a:bodyPr anchorCtr="0" anchor="b" bIns="45900" lIns="0" spcFirstLastPara="1" rIns="0" wrap="square" tIns="45900">
            <a:normAutofit fontScale="90000"/>
          </a:bodyPr>
          <a:lstStyle/>
          <a:p>
            <a:pPr indent="0" lvl="0" marL="0" rtl="0" algn="l">
              <a:spcBef>
                <a:spcPts val="0"/>
              </a:spcBef>
              <a:spcAft>
                <a:spcPts val="0"/>
              </a:spcAft>
              <a:buClr>
                <a:schemeClr val="accent1"/>
              </a:buClr>
              <a:buSzPct val="100000"/>
              <a:buFont typeface="Quattrocento Sans"/>
              <a:buNone/>
            </a:pPr>
            <a:r>
              <a:rPr lang="ru"/>
              <a:t>ЦИКЛИЧЕСКИЙ СДВИГ МАССИВА</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64"/>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Clr>
                <a:schemeClr val="accent1"/>
              </a:buClr>
              <a:buSzPts val="2400"/>
              <a:buChar char="•"/>
            </a:pPr>
            <a:r>
              <a:rPr lang="ru"/>
              <a:t>Не самоценно</a:t>
            </a:r>
            <a:endParaRPr/>
          </a:p>
        </p:txBody>
      </p:sp>
      <p:sp>
        <p:nvSpPr>
          <p:cNvPr id="358" name="Google Shape;358;p64"/>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000"/>
              <a:buFont typeface="Quattrocento Sans"/>
              <a:buNone/>
            </a:pPr>
            <a:r>
              <a:rPr lang="ru" sz="3000"/>
              <a:t>МАРКЕРЫ ПЛОХОЙ КОМПОНУЕМОСТИ</a:t>
            </a:r>
            <a:endParaRPr sz="3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65"/>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ОБЩИЕ КОМПОНЕНТЫ</a:t>
            </a:r>
            <a:endParaRPr/>
          </a:p>
        </p:txBody>
      </p:sp>
      <p:pic>
        <p:nvPicPr>
          <p:cNvPr descr="https://static.ngs.ru/news/preview/b0d5d8007cfa69f013a05fac9847253b0619aa5d_700.jpg" id="365" name="Google Shape;365;p65"/>
          <p:cNvPicPr preferRelativeResize="0"/>
          <p:nvPr/>
        </p:nvPicPr>
        <p:blipFill rotWithShape="1">
          <a:blip r:embed="rId3">
            <a:alphaModFix/>
          </a:blip>
          <a:srcRect b="0" l="0" r="0" t="0"/>
          <a:stretch/>
        </p:blipFill>
        <p:spPr>
          <a:xfrm>
            <a:off x="2607469" y="1262063"/>
            <a:ext cx="3929063" cy="2857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6"/>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lnSpcReduction="10000"/>
          </a:bodyPr>
          <a:lstStyle/>
          <a:p>
            <a:pPr indent="0" lvl="0" marL="0" rtl="0" algn="l">
              <a:spcBef>
                <a:spcPts val="0"/>
              </a:spcBef>
              <a:spcAft>
                <a:spcPts val="0"/>
              </a:spcAft>
              <a:buSzPts val="2100"/>
              <a:buNone/>
            </a:pPr>
            <a:r>
              <a:rPr i="1" lang="ru" sz="2100">
                <a:latin typeface="Quattrocento Sans"/>
                <a:ea typeface="Quattrocento Sans"/>
                <a:cs typeface="Quattrocento Sans"/>
                <a:sym typeface="Quattrocento Sans"/>
              </a:rPr>
              <a:t>Контрольное число для СНИЛС:</a:t>
            </a:r>
            <a:endParaRPr/>
          </a:p>
          <a:p>
            <a:pPr indent="-374650" lvl="0" marL="381000" rtl="0" algn="l">
              <a:spcBef>
                <a:spcPts val="400"/>
              </a:spcBef>
              <a:spcAft>
                <a:spcPts val="0"/>
              </a:spcAft>
              <a:buSzPts val="2100"/>
              <a:buFont typeface="Quattrocento Sans"/>
              <a:buAutoNum type="arabicPeriod"/>
            </a:pPr>
            <a:r>
              <a:rPr lang="ru" sz="2100">
                <a:latin typeface="Quattrocento Sans"/>
                <a:ea typeface="Quattrocento Sans"/>
                <a:cs typeface="Quattrocento Sans"/>
                <a:sym typeface="Quattrocento Sans"/>
              </a:rPr>
              <a:t>Каждая цифра СНИЛС умножается на номер своей позиции (начиная с наименьшего разряда)</a:t>
            </a:r>
            <a:endParaRPr sz="2100">
              <a:latin typeface="Quattrocento Sans"/>
              <a:ea typeface="Quattrocento Sans"/>
              <a:cs typeface="Quattrocento Sans"/>
              <a:sym typeface="Quattrocento Sans"/>
            </a:endParaRPr>
          </a:p>
          <a:p>
            <a:pPr indent="-374650" lvl="0" marL="381000" rtl="0" algn="l">
              <a:spcBef>
                <a:spcPts val="400"/>
              </a:spcBef>
              <a:spcAft>
                <a:spcPts val="0"/>
              </a:spcAft>
              <a:buSzPts val="2100"/>
              <a:buFont typeface="Quattrocento Sans"/>
              <a:buAutoNum type="arabicPeriod"/>
            </a:pPr>
            <a:r>
              <a:rPr lang="ru" sz="2100">
                <a:latin typeface="Quattrocento Sans"/>
                <a:ea typeface="Quattrocento Sans"/>
                <a:cs typeface="Quattrocento Sans"/>
                <a:sym typeface="Quattrocento Sans"/>
              </a:rPr>
              <a:t>Полученные произведения суммируются</a:t>
            </a:r>
            <a:endParaRPr sz="2100">
              <a:latin typeface="Quattrocento Sans"/>
              <a:ea typeface="Quattrocento Sans"/>
              <a:cs typeface="Quattrocento Sans"/>
              <a:sym typeface="Quattrocento Sans"/>
            </a:endParaRPr>
          </a:p>
          <a:p>
            <a:pPr indent="-381000" lvl="1" marL="685800" rtl="0" algn="l">
              <a:spcBef>
                <a:spcPts val="400"/>
              </a:spcBef>
              <a:spcAft>
                <a:spcPts val="0"/>
              </a:spcAft>
              <a:buSzPts val="1800"/>
              <a:buFont typeface="Quattrocento Sans"/>
              <a:buAutoNum type="arabicPeriod"/>
            </a:pPr>
            <a:r>
              <a:rPr lang="ru" sz="1800">
                <a:latin typeface="Quattrocento Sans"/>
                <a:ea typeface="Quattrocento Sans"/>
                <a:cs typeface="Quattrocento Sans"/>
                <a:sym typeface="Quattrocento Sans"/>
              </a:rPr>
              <a:t>Если сумма меньше 100, то контрольное число равно самой сумме</a:t>
            </a:r>
            <a:endParaRPr sz="1800">
              <a:latin typeface="Quattrocento Sans"/>
              <a:ea typeface="Quattrocento Sans"/>
              <a:cs typeface="Quattrocento Sans"/>
              <a:sym typeface="Quattrocento Sans"/>
            </a:endParaRPr>
          </a:p>
          <a:p>
            <a:pPr indent="-381000" lvl="1" marL="685800" rtl="0" algn="l">
              <a:spcBef>
                <a:spcPts val="400"/>
              </a:spcBef>
              <a:spcAft>
                <a:spcPts val="0"/>
              </a:spcAft>
              <a:buSzPts val="1800"/>
              <a:buFont typeface="Quattrocento Sans"/>
              <a:buAutoNum type="arabicPeriod"/>
            </a:pPr>
            <a:r>
              <a:rPr lang="ru" sz="1800">
                <a:latin typeface="Quattrocento Sans"/>
                <a:ea typeface="Quattrocento Sans"/>
                <a:cs typeface="Quattrocento Sans"/>
                <a:sym typeface="Quattrocento Sans"/>
              </a:rPr>
              <a:t>Если сумма равна 100 или 101, то контрольное число равно 0</a:t>
            </a:r>
            <a:endParaRPr sz="1800">
              <a:latin typeface="Quattrocento Sans"/>
              <a:ea typeface="Quattrocento Sans"/>
              <a:cs typeface="Quattrocento Sans"/>
              <a:sym typeface="Quattrocento Sans"/>
            </a:endParaRPr>
          </a:p>
          <a:p>
            <a:pPr indent="-381000" lvl="1" marL="685800" rtl="0" algn="l">
              <a:spcBef>
                <a:spcPts val="400"/>
              </a:spcBef>
              <a:spcAft>
                <a:spcPts val="0"/>
              </a:spcAft>
              <a:buSzPts val="1800"/>
              <a:buFont typeface="Quattrocento Sans"/>
              <a:buAutoNum type="arabicPeriod"/>
            </a:pPr>
            <a:r>
              <a:rPr lang="ru" sz="1800">
                <a:latin typeface="Quattrocento Sans"/>
                <a:ea typeface="Quattrocento Sans"/>
                <a:cs typeface="Quattrocento Sans"/>
                <a:sym typeface="Quattrocento Sans"/>
              </a:rPr>
              <a:t>Если сумма больше 101, то берется остаток от деления суммы на 101 и контрольное число определяется аналогично пунктам 2.1 и 2.2</a:t>
            </a:r>
            <a:endParaRPr/>
          </a:p>
          <a:p>
            <a:pPr indent="0" lvl="0" marL="0" rtl="0" algn="l">
              <a:spcBef>
                <a:spcPts val="400"/>
              </a:spcBef>
              <a:spcAft>
                <a:spcPts val="0"/>
              </a:spcAft>
              <a:buSzPts val="2100"/>
              <a:buNone/>
            </a:pPr>
            <a:r>
              <a:t/>
            </a:r>
            <a:endParaRPr i="1" sz="2100">
              <a:latin typeface="Quattrocento Sans"/>
              <a:ea typeface="Quattrocento Sans"/>
              <a:cs typeface="Quattrocento Sans"/>
              <a:sym typeface="Quattrocento Sans"/>
            </a:endParaRPr>
          </a:p>
        </p:txBody>
      </p:sp>
      <p:sp>
        <p:nvSpPr>
          <p:cNvPr id="371" name="Google Shape;371;p66"/>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ЗАДАЧА</a:t>
            </a:r>
            <a:r>
              <a:rPr lang="ru"/>
              <a:t> CONTROLDIGIT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7"/>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100"/>
              <a:buNone/>
            </a:pPr>
            <a:r>
              <a:rPr lang="ru" sz="2100">
                <a:latin typeface="Quattrocento Sans"/>
                <a:ea typeface="Quattrocento Sans"/>
                <a:cs typeface="Quattrocento Sans"/>
                <a:sym typeface="Quattrocento Sans"/>
              </a:rPr>
              <a:t>СНИЛС 112-233-445. Рассчитаем контрольное число:</a:t>
            </a:r>
            <a:endParaRPr sz="2100">
              <a:latin typeface="Quattrocento Sans"/>
              <a:ea typeface="Quattrocento Sans"/>
              <a:cs typeface="Quattrocento Sans"/>
              <a:sym typeface="Quattrocento Sans"/>
            </a:endParaRPr>
          </a:p>
          <a:p>
            <a:pPr indent="0" lvl="0" marL="0" rtl="0" algn="l">
              <a:spcBef>
                <a:spcPts val="400"/>
              </a:spcBef>
              <a:spcAft>
                <a:spcPts val="0"/>
              </a:spcAft>
              <a:buSzPts val="2100"/>
              <a:buNone/>
            </a:pPr>
            <a:r>
              <a:t/>
            </a:r>
            <a:endParaRPr sz="2100">
              <a:latin typeface="Quattrocento Sans"/>
              <a:ea typeface="Quattrocento Sans"/>
              <a:cs typeface="Quattrocento Sans"/>
              <a:sym typeface="Quattrocento Sans"/>
            </a:endParaRPr>
          </a:p>
          <a:p>
            <a:pPr indent="0" lvl="0" marL="0" rtl="0" algn="l">
              <a:spcBef>
                <a:spcPts val="400"/>
              </a:spcBef>
              <a:spcAft>
                <a:spcPts val="0"/>
              </a:spcAft>
              <a:buSzPts val="2100"/>
              <a:buNone/>
            </a:pPr>
            <a:r>
              <a:rPr lang="ru" sz="2100">
                <a:latin typeface="Consolas"/>
                <a:ea typeface="Consolas"/>
                <a:cs typeface="Consolas"/>
                <a:sym typeface="Consolas"/>
              </a:rPr>
              <a:t>цифры номера  1 1 2 2 3 3 4 4 5</a:t>
            </a:r>
            <a:endParaRPr/>
          </a:p>
          <a:p>
            <a:pPr indent="0" lvl="0" marL="0" rtl="0" algn="l">
              <a:spcBef>
                <a:spcPts val="400"/>
              </a:spcBef>
              <a:spcAft>
                <a:spcPts val="0"/>
              </a:spcAft>
              <a:buSzPts val="2100"/>
              <a:buNone/>
            </a:pPr>
            <a:r>
              <a:rPr lang="ru" sz="2100">
                <a:latin typeface="Consolas"/>
                <a:ea typeface="Consolas"/>
                <a:cs typeface="Consolas"/>
                <a:sym typeface="Consolas"/>
              </a:rPr>
              <a:t>номер позиции 9 8 7 6 5 4 3 2 1</a:t>
            </a:r>
            <a:endParaRPr/>
          </a:p>
          <a:p>
            <a:pPr indent="0" lvl="0" marL="0" rtl="0" algn="l">
              <a:spcBef>
                <a:spcPts val="400"/>
              </a:spcBef>
              <a:spcAft>
                <a:spcPts val="0"/>
              </a:spcAft>
              <a:buSzPts val="2100"/>
              <a:buNone/>
            </a:pPr>
            <a:r>
              <a:t/>
            </a:r>
            <a:endParaRPr sz="2100">
              <a:latin typeface="Quattrocento Sans"/>
              <a:ea typeface="Quattrocento Sans"/>
              <a:cs typeface="Quattrocento Sans"/>
              <a:sym typeface="Quattrocento Sans"/>
            </a:endParaRPr>
          </a:p>
          <a:p>
            <a:pPr indent="0" lvl="0" marL="0" rtl="0" algn="l">
              <a:spcBef>
                <a:spcPts val="400"/>
              </a:spcBef>
              <a:spcAft>
                <a:spcPts val="0"/>
              </a:spcAft>
              <a:buSzPts val="2100"/>
              <a:buNone/>
            </a:pPr>
            <a:r>
              <a:rPr lang="ru" sz="2100">
                <a:latin typeface="Quattrocento Sans"/>
                <a:ea typeface="Quattrocento Sans"/>
                <a:cs typeface="Quattrocento Sans"/>
                <a:sym typeface="Quattrocento Sans"/>
              </a:rPr>
              <a:t>Сумма = </a:t>
            </a:r>
            <a:r>
              <a:rPr lang="ru" sz="2100">
                <a:latin typeface="Consolas"/>
                <a:ea typeface="Consolas"/>
                <a:cs typeface="Consolas"/>
                <a:sym typeface="Consolas"/>
              </a:rPr>
              <a:t>1×9 + 1×8 + 2×7 + 2×6 + 3×5 + 3×4 + 4×3 + 4×2 + 5×1 = 95</a:t>
            </a:r>
            <a:endParaRPr sz="2100">
              <a:latin typeface="Consolas"/>
              <a:ea typeface="Consolas"/>
              <a:cs typeface="Consolas"/>
              <a:sym typeface="Consolas"/>
            </a:endParaRPr>
          </a:p>
        </p:txBody>
      </p:sp>
      <p:sp>
        <p:nvSpPr>
          <p:cNvPr id="377" name="Google Shape;377;p67"/>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ЗАДАЧА</a:t>
            </a:r>
            <a:r>
              <a:rPr lang="ru"/>
              <a:t> CONTROLDIGIT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8"/>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rPr lang="ru"/>
              <a:t>Реализуйте алгоритм расчета контрольного числа для СНИЛС: </a:t>
            </a:r>
            <a:r>
              <a:rPr lang="ru">
                <a:solidFill>
                  <a:srgbClr val="C00000"/>
                </a:solidFill>
              </a:rPr>
              <a:t>ControlDigit/Snils</a:t>
            </a:r>
            <a:endParaRPr>
              <a:solidFill>
                <a:srgbClr val="C00000"/>
              </a:solidFill>
            </a:endParaRPr>
          </a:p>
          <a:p>
            <a:pPr indent="0" lvl="0" marL="0" rtl="0" algn="l">
              <a:spcBef>
                <a:spcPts val="500"/>
              </a:spcBef>
              <a:spcAft>
                <a:spcPts val="0"/>
              </a:spcAft>
              <a:buSzPts val="2400"/>
              <a:buNone/>
            </a:pPr>
            <a:r>
              <a:rPr lang="ru"/>
              <a:t>Помните про декомпозицию и компонуемость. </a:t>
            </a:r>
            <a:endParaRPr/>
          </a:p>
          <a:p>
            <a:pPr indent="0" lvl="0" marL="0" rtl="0" algn="l">
              <a:spcBef>
                <a:spcPts val="500"/>
              </a:spcBef>
              <a:spcAft>
                <a:spcPts val="0"/>
              </a:spcAft>
              <a:buSzPts val="2400"/>
              <a:buNone/>
            </a:pPr>
            <a:r>
              <a:rPr lang="ru"/>
              <a:t>Постарайтесь максимально реиспользовать уже написанный код.</a:t>
            </a:r>
            <a:endParaRPr/>
          </a:p>
          <a:p>
            <a:pPr indent="0" lvl="0" marL="0" rtl="0" algn="l">
              <a:spcBef>
                <a:spcPts val="500"/>
              </a:spcBef>
              <a:spcAft>
                <a:spcPts val="0"/>
              </a:spcAft>
              <a:buSzPts val="2400"/>
              <a:buNone/>
            </a:pPr>
            <a:r>
              <a:t/>
            </a:r>
            <a:endParaRPr/>
          </a:p>
        </p:txBody>
      </p:sp>
      <p:sp>
        <p:nvSpPr>
          <p:cNvPr id="383" name="Google Shape;383;p68"/>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ЗАДАЧА</a:t>
            </a:r>
            <a:r>
              <a:rPr lang="ru"/>
              <a:t> </a:t>
            </a:r>
            <a:r>
              <a:rPr lang="ru">
                <a:solidFill>
                  <a:schemeClr val="accent1"/>
                </a:solidFill>
              </a:rPr>
              <a:t>CONTROLDIGIT</a:t>
            </a:r>
            <a:endParaRPr>
              <a:solidFill>
                <a:schemeClr val="accen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9"/>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lnSpcReduction="10000"/>
          </a:bodyPr>
          <a:lstStyle/>
          <a:p>
            <a:pPr indent="0" lvl="0" marL="0" rtl="0" algn="l">
              <a:spcBef>
                <a:spcPts val="0"/>
              </a:spcBef>
              <a:spcAft>
                <a:spcPts val="0"/>
              </a:spcAft>
              <a:buSzPts val="2100"/>
              <a:buNone/>
            </a:pPr>
            <a:r>
              <a:rPr i="1" lang="ru" sz="2100">
                <a:latin typeface="Quattrocento Sans"/>
                <a:ea typeface="Quattrocento Sans"/>
                <a:cs typeface="Quattrocento Sans"/>
                <a:sym typeface="Quattrocento Sans"/>
              </a:rPr>
              <a:t>Контрольное число для СНИЛС:</a:t>
            </a:r>
            <a:endParaRPr/>
          </a:p>
          <a:p>
            <a:pPr indent="-374650" lvl="0" marL="381000" rtl="0" algn="l">
              <a:spcBef>
                <a:spcPts val="400"/>
              </a:spcBef>
              <a:spcAft>
                <a:spcPts val="0"/>
              </a:spcAft>
              <a:buSzPts val="2100"/>
              <a:buFont typeface="Quattrocento Sans"/>
              <a:buAutoNum type="arabicPeriod"/>
            </a:pPr>
            <a:r>
              <a:rPr lang="ru" sz="2100">
                <a:latin typeface="Quattrocento Sans"/>
                <a:ea typeface="Quattrocento Sans"/>
                <a:cs typeface="Quattrocento Sans"/>
                <a:sym typeface="Quattrocento Sans"/>
              </a:rPr>
              <a:t>Каждая цифра СНИЛС умножается на номер своей позиции (начиная с наименьшего разряда)</a:t>
            </a:r>
            <a:endParaRPr sz="2100">
              <a:latin typeface="Quattrocento Sans"/>
              <a:ea typeface="Quattrocento Sans"/>
              <a:cs typeface="Quattrocento Sans"/>
              <a:sym typeface="Quattrocento Sans"/>
            </a:endParaRPr>
          </a:p>
          <a:p>
            <a:pPr indent="-374650" lvl="0" marL="381000" rtl="0" algn="l">
              <a:spcBef>
                <a:spcPts val="400"/>
              </a:spcBef>
              <a:spcAft>
                <a:spcPts val="0"/>
              </a:spcAft>
              <a:buSzPts val="2100"/>
              <a:buFont typeface="Quattrocento Sans"/>
              <a:buAutoNum type="arabicPeriod"/>
            </a:pPr>
            <a:r>
              <a:rPr lang="ru" sz="2100">
                <a:latin typeface="Quattrocento Sans"/>
                <a:ea typeface="Quattrocento Sans"/>
                <a:cs typeface="Quattrocento Sans"/>
                <a:sym typeface="Quattrocento Sans"/>
              </a:rPr>
              <a:t>Полученные произведения суммируются</a:t>
            </a:r>
            <a:endParaRPr sz="2100">
              <a:latin typeface="Quattrocento Sans"/>
              <a:ea typeface="Quattrocento Sans"/>
              <a:cs typeface="Quattrocento Sans"/>
              <a:sym typeface="Quattrocento Sans"/>
            </a:endParaRPr>
          </a:p>
          <a:p>
            <a:pPr indent="-381000" lvl="1" marL="685800" rtl="0" algn="l">
              <a:spcBef>
                <a:spcPts val="400"/>
              </a:spcBef>
              <a:spcAft>
                <a:spcPts val="0"/>
              </a:spcAft>
              <a:buSzPts val="1800"/>
              <a:buFont typeface="Quattrocento Sans"/>
              <a:buAutoNum type="arabicPeriod"/>
            </a:pPr>
            <a:r>
              <a:rPr lang="ru" sz="1800">
                <a:latin typeface="Quattrocento Sans"/>
                <a:ea typeface="Quattrocento Sans"/>
                <a:cs typeface="Quattrocento Sans"/>
                <a:sym typeface="Quattrocento Sans"/>
              </a:rPr>
              <a:t>Если сумма меньше 100, то контрольное число равно самой сумме</a:t>
            </a:r>
            <a:endParaRPr sz="1800">
              <a:latin typeface="Quattrocento Sans"/>
              <a:ea typeface="Quattrocento Sans"/>
              <a:cs typeface="Quattrocento Sans"/>
              <a:sym typeface="Quattrocento Sans"/>
            </a:endParaRPr>
          </a:p>
          <a:p>
            <a:pPr indent="-381000" lvl="1" marL="685800" rtl="0" algn="l">
              <a:spcBef>
                <a:spcPts val="400"/>
              </a:spcBef>
              <a:spcAft>
                <a:spcPts val="0"/>
              </a:spcAft>
              <a:buSzPts val="1800"/>
              <a:buFont typeface="Quattrocento Sans"/>
              <a:buAutoNum type="arabicPeriod"/>
            </a:pPr>
            <a:r>
              <a:rPr lang="ru" sz="1800">
                <a:latin typeface="Quattrocento Sans"/>
                <a:ea typeface="Quattrocento Sans"/>
                <a:cs typeface="Quattrocento Sans"/>
                <a:sym typeface="Quattrocento Sans"/>
              </a:rPr>
              <a:t>Если сумма равна 100 или 101, то контрольное число равно 0</a:t>
            </a:r>
            <a:endParaRPr sz="1800">
              <a:latin typeface="Quattrocento Sans"/>
              <a:ea typeface="Quattrocento Sans"/>
              <a:cs typeface="Quattrocento Sans"/>
              <a:sym typeface="Quattrocento Sans"/>
            </a:endParaRPr>
          </a:p>
          <a:p>
            <a:pPr indent="-381000" lvl="1" marL="685800" rtl="0" algn="l">
              <a:spcBef>
                <a:spcPts val="400"/>
              </a:spcBef>
              <a:spcAft>
                <a:spcPts val="0"/>
              </a:spcAft>
              <a:buSzPts val="1800"/>
              <a:buFont typeface="Quattrocento Sans"/>
              <a:buAutoNum type="arabicPeriod"/>
            </a:pPr>
            <a:r>
              <a:rPr lang="ru" sz="1800">
                <a:latin typeface="Quattrocento Sans"/>
                <a:ea typeface="Quattrocento Sans"/>
                <a:cs typeface="Quattrocento Sans"/>
                <a:sym typeface="Quattrocento Sans"/>
              </a:rPr>
              <a:t>Если сумма больше 101, то берется остаток от деления суммы на 101 и контрольное число определяется аналогично пунктам 2.1 и 2.2</a:t>
            </a:r>
            <a:endParaRPr/>
          </a:p>
          <a:p>
            <a:pPr indent="0" lvl="0" marL="0" rtl="0" algn="l">
              <a:spcBef>
                <a:spcPts val="400"/>
              </a:spcBef>
              <a:spcAft>
                <a:spcPts val="0"/>
              </a:spcAft>
              <a:buSzPts val="2100"/>
              <a:buNone/>
            </a:pPr>
            <a:r>
              <a:t/>
            </a:r>
            <a:endParaRPr i="1" sz="2100">
              <a:latin typeface="Quattrocento Sans"/>
              <a:ea typeface="Quattrocento Sans"/>
              <a:cs typeface="Quattrocento Sans"/>
              <a:sym typeface="Quattrocento Sans"/>
            </a:endParaRPr>
          </a:p>
        </p:txBody>
      </p:sp>
      <p:sp>
        <p:nvSpPr>
          <p:cNvPr id="389" name="Google Shape;389;p69"/>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ЗАДАЧА</a:t>
            </a:r>
            <a:r>
              <a:rPr lang="ru"/>
              <a:t> CONTROLDIGIT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70"/>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rPr lang="ru"/>
              <a:t>Повторно-используемые примитивы:</a:t>
            </a:r>
            <a:endParaRPr/>
          </a:p>
          <a:p>
            <a:pPr indent="-254000" lvl="0" marL="254000" rtl="0" algn="l">
              <a:spcBef>
                <a:spcPts val="500"/>
              </a:spcBef>
              <a:spcAft>
                <a:spcPts val="0"/>
              </a:spcAft>
              <a:buClr>
                <a:schemeClr val="accent1"/>
              </a:buClr>
              <a:buSzPts val="2400"/>
              <a:buChar char="•"/>
            </a:pPr>
            <a:r>
              <a:rPr lang="ru"/>
              <a:t>Получить все цифры числа</a:t>
            </a:r>
            <a:endParaRPr/>
          </a:p>
          <a:p>
            <a:pPr indent="-222250" lvl="1" marL="558800" rtl="0" algn="l">
              <a:spcBef>
                <a:spcPts val="400"/>
              </a:spcBef>
              <a:spcAft>
                <a:spcPts val="0"/>
              </a:spcAft>
              <a:buSzPts val="2100"/>
              <a:buChar char="•"/>
            </a:pPr>
            <a:r>
              <a:rPr lang="ru"/>
              <a:t>Очевидно ли, в каком порядке возвращаются?</a:t>
            </a:r>
            <a:endParaRPr/>
          </a:p>
          <a:p>
            <a:pPr indent="-222250" lvl="1" marL="558800" rtl="0" algn="l">
              <a:spcBef>
                <a:spcPts val="400"/>
              </a:spcBef>
              <a:spcAft>
                <a:spcPts val="0"/>
              </a:spcAft>
              <a:buSzPts val="2100"/>
              <a:buChar char="•"/>
            </a:pPr>
            <a:r>
              <a:rPr lang="ru"/>
              <a:t>Куда положить метод, чтобы его нашли?</a:t>
            </a:r>
            <a:endParaRPr/>
          </a:p>
          <a:p>
            <a:pPr indent="-254000" lvl="0" marL="254000" rtl="0" algn="l">
              <a:spcBef>
                <a:spcPts val="500"/>
              </a:spcBef>
              <a:spcAft>
                <a:spcPts val="0"/>
              </a:spcAft>
              <a:buClr>
                <a:schemeClr val="accent1"/>
              </a:buClr>
              <a:buSzPts val="2400"/>
              <a:buChar char="•"/>
            </a:pPr>
            <a:r>
              <a:rPr lang="ru"/>
              <a:t>Посчитать взвешенную сумму</a:t>
            </a:r>
            <a:endParaRPr/>
          </a:p>
        </p:txBody>
      </p:sp>
      <p:sp>
        <p:nvSpPr>
          <p:cNvPr id="395" name="Google Shape;395;p70"/>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РАЗБОР ЗАДАЧИ</a:t>
            </a:r>
            <a:r>
              <a:rPr lang="ru"/>
              <a:t> </a:t>
            </a:r>
            <a:r>
              <a:rPr lang="ru">
                <a:solidFill>
                  <a:schemeClr val="accent1"/>
                </a:solidFill>
              </a:rPr>
              <a:t>CONTROLDIGIT</a:t>
            </a:r>
            <a:endParaRPr>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9" name="Shape 149"/>
        <p:cNvGrpSpPr/>
        <p:nvPr/>
      </p:nvGrpSpPr>
      <p:grpSpPr>
        <a:xfrm>
          <a:off x="0" y="0"/>
          <a:ext cx="0" cy="0"/>
          <a:chOff x="0" y="0"/>
          <a:chExt cx="0" cy="0"/>
        </a:xfrm>
      </p:grpSpPr>
      <p:sp>
        <p:nvSpPr>
          <p:cNvPr id="150" name="Google Shape;150;p35"/>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fontScale="85000" lnSpcReduction="10000"/>
          </a:bodyPr>
          <a:lstStyle/>
          <a:p>
            <a:pPr indent="-256540" lvl="0" marL="254000" rtl="0" algn="l">
              <a:spcBef>
                <a:spcPts val="0"/>
              </a:spcBef>
              <a:spcAft>
                <a:spcPts val="0"/>
              </a:spcAft>
              <a:buClr>
                <a:schemeClr val="accent1"/>
              </a:buClr>
              <a:buSzPct val="100000"/>
              <a:buChar char="•"/>
            </a:pPr>
            <a:r>
              <a:rPr b="1" lang="ru"/>
              <a:t>Простота и понятность.</a:t>
            </a:r>
            <a:r>
              <a:rPr lang="ru"/>
              <a:t> Что в будущем инженер смог быстро разобраться и доработать компонент под изменившиеся требования.</a:t>
            </a:r>
            <a:endParaRPr/>
          </a:p>
          <a:p>
            <a:pPr indent="-256540" lvl="0" marL="254000" rtl="0" algn="l">
              <a:spcBef>
                <a:spcPts val="400"/>
              </a:spcBef>
              <a:spcAft>
                <a:spcPts val="0"/>
              </a:spcAft>
              <a:buClr>
                <a:schemeClr val="accent1"/>
              </a:buClr>
              <a:buSzPct val="100000"/>
              <a:buChar char="•"/>
            </a:pPr>
            <a:r>
              <a:rPr b="1" lang="ru"/>
              <a:t>Корректность.</a:t>
            </a:r>
            <a:r>
              <a:rPr lang="ru"/>
              <a:t> Чтобы в будущем инженер своими правками случайно не сломал работоспособность системы.</a:t>
            </a:r>
            <a:endParaRPr/>
          </a:p>
          <a:p>
            <a:pPr indent="-256540" lvl="0" marL="254000" rtl="0" algn="l">
              <a:spcBef>
                <a:spcPts val="400"/>
              </a:spcBef>
              <a:spcAft>
                <a:spcPts val="0"/>
              </a:spcAft>
              <a:buClr>
                <a:schemeClr val="accent1"/>
              </a:buClr>
              <a:buSzPct val="100000"/>
              <a:buChar char="•"/>
            </a:pPr>
            <a:r>
              <a:rPr b="1" lang="ru"/>
              <a:t>Расширяемость.</a:t>
            </a:r>
            <a:r>
              <a:rPr lang="ru"/>
              <a:t> Чтобы в будущем инженеру проще было вносить доработки под новые требования.</a:t>
            </a:r>
            <a:endParaRPr/>
          </a:p>
          <a:p>
            <a:pPr indent="-256540" lvl="0" marL="254000" rtl="0" algn="l">
              <a:spcBef>
                <a:spcPts val="400"/>
              </a:spcBef>
              <a:spcAft>
                <a:spcPts val="0"/>
              </a:spcAft>
              <a:buClr>
                <a:schemeClr val="accent1"/>
              </a:buClr>
              <a:buSzPct val="100000"/>
              <a:buChar char="•"/>
            </a:pPr>
            <a:r>
              <a:rPr b="1" lang="ru"/>
              <a:t>Универсальность.</a:t>
            </a:r>
            <a:r>
              <a:rPr lang="ru"/>
              <a:t> Чтобы в будущем инженеру было проще использовать этот код в контексте другой задачи или проекта.</a:t>
            </a:r>
            <a:endParaRPr/>
          </a:p>
          <a:p>
            <a:pPr indent="0" lvl="0" marL="0" rtl="0" algn="l">
              <a:spcBef>
                <a:spcPts val="400"/>
              </a:spcBef>
              <a:spcAft>
                <a:spcPts val="0"/>
              </a:spcAft>
              <a:buSzPct val="100000"/>
              <a:buNone/>
            </a:pPr>
            <a:r>
              <a:t/>
            </a:r>
            <a:endParaRPr/>
          </a:p>
        </p:txBody>
      </p:sp>
      <p:sp>
        <p:nvSpPr>
          <p:cNvPr id="151" name="Google Shape;151;p35"/>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ЗАЧЕМ НУЖЕН ЧИСТЫЙ КОД?</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71"/>
          <p:cNvSpPr txBox="1"/>
          <p:nvPr>
            <p:ph type="title"/>
          </p:nvPr>
        </p:nvSpPr>
        <p:spPr>
          <a:xfrm>
            <a:off x="975376" y="2571785"/>
            <a:ext cx="7200800" cy="1350169"/>
          </a:xfrm>
          <a:prstGeom prst="rect">
            <a:avLst/>
          </a:prstGeom>
          <a:noFill/>
          <a:ln>
            <a:noFill/>
          </a:ln>
        </p:spPr>
        <p:txBody>
          <a:bodyPr anchorCtr="0" anchor="t"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READABILITY</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72"/>
          <p:cNvSpPr txBox="1"/>
          <p:nvPr>
            <p:ph type="title"/>
          </p:nvPr>
        </p:nvSpPr>
        <p:spPr>
          <a:xfrm>
            <a:off x="971650" y="1221581"/>
            <a:ext cx="7200800" cy="2700338"/>
          </a:xfrm>
          <a:prstGeom prst="rect">
            <a:avLst/>
          </a:prstGeom>
          <a:noFill/>
          <a:ln>
            <a:noFill/>
          </a:ln>
        </p:spPr>
        <p:txBody>
          <a:bodyPr anchorCtr="1" anchor="ctr" bIns="45900" lIns="0" spcFirstLastPara="1" rIns="0" wrap="square" tIns="45900">
            <a:normAutofit/>
          </a:bodyPr>
          <a:lstStyle/>
          <a:p>
            <a:pPr indent="0" lvl="0" marL="0" rtl="0" algn="ctr">
              <a:spcBef>
                <a:spcPts val="0"/>
              </a:spcBef>
              <a:spcAft>
                <a:spcPts val="0"/>
              </a:spcAft>
              <a:buClr>
                <a:srgbClr val="00B050"/>
              </a:buClr>
              <a:buSzPts val="3300"/>
              <a:buFont typeface="Quattrocento Sans"/>
              <a:buNone/>
            </a:pPr>
            <a:r>
              <a:rPr lang="ru">
                <a:solidFill>
                  <a:srgbClr val="00B050"/>
                </a:solidFill>
              </a:rPr>
              <a:t>java</a:t>
            </a:r>
            <a:r>
              <a:rPr lang="ru">
                <a:solidFill>
                  <a:srgbClr val="00B050"/>
                </a:solidFill>
              </a:rPr>
              <a:t>: </a:t>
            </a:r>
            <a:r>
              <a:rPr lang="ru"/>
              <a:t>samples</a:t>
            </a:r>
            <a:r>
              <a:rPr lang="ru"/>
              <a:t> /pathfinder</a:t>
            </a:r>
            <a:endParaRPr/>
          </a:p>
        </p:txBody>
      </p:sp>
      <p:pic>
        <p:nvPicPr>
          <p:cNvPr descr="C:\Users\sapogoff\Documents\sapogoff_work\SKB Kontur\01_presentation_templates\03_final\wmf_icons\документ.wmf" id="406" name="Google Shape;406;p72"/>
          <p:cNvPicPr preferRelativeResize="0"/>
          <p:nvPr/>
        </p:nvPicPr>
        <p:blipFill rotWithShape="1">
          <a:blip r:embed="rId3">
            <a:alphaModFix/>
          </a:blip>
          <a:srcRect b="0" l="0" r="0" t="0"/>
          <a:stretch/>
        </p:blipFill>
        <p:spPr>
          <a:xfrm>
            <a:off x="4086050" y="411956"/>
            <a:ext cx="972000" cy="1187763"/>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73"/>
          <p:cNvSpPr txBox="1"/>
          <p:nvPr>
            <p:ph idx="1" type="body"/>
          </p:nvPr>
        </p:nvSpPr>
        <p:spPr>
          <a:xfrm>
            <a:off x="971550" y="1221584"/>
            <a:ext cx="7200850" cy="3509963"/>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SzPts val="3000"/>
              <a:buNone/>
            </a:pPr>
            <a:r>
              <a:rPr lang="ru" sz="3000"/>
              <a:t>Не развалится ли</a:t>
            </a:r>
            <a:br>
              <a:rPr lang="ru" sz="3000"/>
            </a:br>
            <a:r>
              <a:rPr lang="ru" sz="3000"/>
              <a:t>в многопоточной среде?</a:t>
            </a:r>
            <a:endParaRPr/>
          </a:p>
        </p:txBody>
      </p:sp>
      <p:sp>
        <p:nvSpPr>
          <p:cNvPr id="413" name="Google Shape;413;p73"/>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2700"/>
              <a:buFont typeface="Quattrocento Sans"/>
              <a:buNone/>
            </a:pPr>
            <a:r>
              <a:rPr lang="ru" sz="2700">
                <a:solidFill>
                  <a:schemeClr val="dk1"/>
                </a:solidFill>
              </a:rPr>
              <a:t>МАРКЕР</a:t>
            </a:r>
            <a:r>
              <a:rPr lang="ru" sz="2700"/>
              <a:t> </a:t>
            </a:r>
            <a:r>
              <a:rPr lang="ru" sz="2700">
                <a:solidFill>
                  <a:schemeClr val="accent1"/>
                </a:solidFill>
              </a:rPr>
              <a:t>СТАТИЧЕСКИ ИЗМЕНЯЕМЫЕ ДАННЫЕ</a:t>
            </a:r>
            <a:endParaRPr>
              <a:solidFill>
                <a:schemeClr val="accen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74"/>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rPr lang="ru"/>
              <a:t>	</a:t>
            </a:r>
            <a:r>
              <a:rPr b="1" lang="ru">
                <a:solidFill>
                  <a:schemeClr val="accent1"/>
                </a:solidFill>
                <a:latin typeface="Consolas"/>
                <a:ea typeface="Consolas"/>
                <a:cs typeface="Consolas"/>
                <a:sym typeface="Consolas"/>
              </a:rPr>
              <a:t>InputData();</a:t>
            </a:r>
            <a:br>
              <a:rPr b="1" lang="ru">
                <a:solidFill>
                  <a:schemeClr val="accent1"/>
                </a:solidFill>
                <a:latin typeface="Consolas"/>
                <a:ea typeface="Consolas"/>
                <a:cs typeface="Consolas"/>
                <a:sym typeface="Consolas"/>
              </a:rPr>
            </a:br>
            <a:r>
              <a:rPr b="1" lang="ru">
                <a:solidFill>
                  <a:schemeClr val="accent1"/>
                </a:solidFill>
                <a:latin typeface="Consolas"/>
                <a:ea typeface="Consolas"/>
                <a:cs typeface="Consolas"/>
                <a:sym typeface="Consolas"/>
              </a:rPr>
              <a:t>	Solve();</a:t>
            </a:r>
            <a:br>
              <a:rPr b="1" lang="ru">
                <a:solidFill>
                  <a:schemeClr val="accent1"/>
                </a:solidFill>
                <a:latin typeface="Consolas"/>
                <a:ea typeface="Consolas"/>
                <a:cs typeface="Consolas"/>
                <a:sym typeface="Consolas"/>
              </a:rPr>
            </a:br>
            <a:r>
              <a:rPr b="1" lang="ru">
                <a:solidFill>
                  <a:schemeClr val="accent1"/>
                </a:solidFill>
                <a:latin typeface="Consolas"/>
                <a:ea typeface="Consolas"/>
                <a:cs typeface="Consolas"/>
                <a:sym typeface="Consolas"/>
              </a:rPr>
              <a:t>	OutputData();</a:t>
            </a:r>
            <a:endParaRPr/>
          </a:p>
          <a:p>
            <a:pPr indent="0" lvl="0" marL="0" rtl="0" algn="l">
              <a:spcBef>
                <a:spcPts val="500"/>
              </a:spcBef>
              <a:spcAft>
                <a:spcPts val="0"/>
              </a:spcAft>
              <a:buSzPts val="2400"/>
              <a:buNone/>
            </a:pPr>
            <a:r>
              <a:rPr b="1" lang="ru">
                <a:solidFill>
                  <a:srgbClr val="027E17"/>
                </a:solidFill>
                <a:latin typeface="Consolas"/>
                <a:ea typeface="Consolas"/>
                <a:cs typeface="Consolas"/>
                <a:sym typeface="Consolas"/>
              </a:rPr>
              <a:t>     </a:t>
            </a:r>
            <a:endParaRPr/>
          </a:p>
          <a:p>
            <a:pPr indent="0" lvl="0" marL="0" rtl="0" algn="l">
              <a:spcBef>
                <a:spcPts val="500"/>
              </a:spcBef>
              <a:spcAft>
                <a:spcPts val="0"/>
              </a:spcAft>
              <a:buSzPts val="2400"/>
              <a:buNone/>
            </a:pPr>
            <a:r>
              <a:rPr b="1" lang="ru">
                <a:solidFill>
                  <a:srgbClr val="027E17"/>
                </a:solidFill>
                <a:latin typeface="Consolas"/>
                <a:ea typeface="Consolas"/>
                <a:cs typeface="Consolas"/>
                <a:sym typeface="Consolas"/>
              </a:rPr>
              <a:t>	</a:t>
            </a:r>
            <a:r>
              <a:rPr b="1" lang="ru">
                <a:solidFill>
                  <a:schemeClr val="accent2"/>
                </a:solidFill>
                <a:latin typeface="Consolas"/>
                <a:ea typeface="Consolas"/>
                <a:cs typeface="Consolas"/>
                <a:sym typeface="Consolas"/>
              </a:rPr>
              <a:t>var data = InputData(“input.txt”);</a:t>
            </a:r>
            <a:br>
              <a:rPr b="1" lang="ru">
                <a:solidFill>
                  <a:schemeClr val="accent2"/>
                </a:solidFill>
                <a:latin typeface="Consolas"/>
                <a:ea typeface="Consolas"/>
                <a:cs typeface="Consolas"/>
                <a:sym typeface="Consolas"/>
              </a:rPr>
            </a:br>
            <a:r>
              <a:rPr b="1" lang="ru">
                <a:solidFill>
                  <a:schemeClr val="accent2"/>
                </a:solidFill>
                <a:latin typeface="Consolas"/>
                <a:ea typeface="Consolas"/>
                <a:cs typeface="Consolas"/>
                <a:sym typeface="Consolas"/>
              </a:rPr>
              <a:t>	var result = Solve(data);</a:t>
            </a:r>
            <a:br>
              <a:rPr b="1" lang="ru">
                <a:solidFill>
                  <a:schemeClr val="accent2"/>
                </a:solidFill>
                <a:latin typeface="Consolas"/>
                <a:ea typeface="Consolas"/>
                <a:cs typeface="Consolas"/>
                <a:sym typeface="Consolas"/>
              </a:rPr>
            </a:br>
            <a:r>
              <a:rPr b="1" lang="ru">
                <a:solidFill>
                  <a:schemeClr val="accent2"/>
                </a:solidFill>
                <a:latin typeface="Consolas"/>
                <a:ea typeface="Consolas"/>
                <a:cs typeface="Consolas"/>
                <a:sym typeface="Consolas"/>
              </a:rPr>
              <a:t>	OutputData(“output.txt”, result);</a:t>
            </a:r>
            <a:endParaRPr b="1">
              <a:solidFill>
                <a:schemeClr val="accent2"/>
              </a:solidFill>
              <a:latin typeface="Consolas"/>
              <a:ea typeface="Consolas"/>
              <a:cs typeface="Consolas"/>
              <a:sym typeface="Consolas"/>
            </a:endParaRPr>
          </a:p>
        </p:txBody>
      </p:sp>
      <p:sp>
        <p:nvSpPr>
          <p:cNvPr id="419" name="Google Shape;419;p74"/>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МАРКЕР</a:t>
            </a:r>
            <a:r>
              <a:rPr lang="ru"/>
              <a:t> </a:t>
            </a:r>
            <a:r>
              <a:rPr lang="ru">
                <a:solidFill>
                  <a:schemeClr val="accent1"/>
                </a:solidFill>
              </a:rPr>
              <a:t>СКРЫТ ПОТОК ДАННЫХ</a:t>
            </a:r>
            <a:endParaRPr>
              <a:solidFill>
                <a:schemeClr val="accent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75"/>
          <p:cNvSpPr txBox="1"/>
          <p:nvPr>
            <p:ph idx="1" type="body"/>
          </p:nvPr>
        </p:nvSpPr>
        <p:spPr>
          <a:xfrm>
            <a:off x="971550" y="1221584"/>
            <a:ext cx="7200850" cy="3509963"/>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SzPts val="3000"/>
              <a:buNone/>
            </a:pPr>
            <a:r>
              <a:rPr lang="ru" sz="3000"/>
              <a:t>Не прячьте поток данных от читателя!</a:t>
            </a:r>
            <a:endParaRPr/>
          </a:p>
        </p:txBody>
      </p:sp>
      <p:sp>
        <p:nvSpPr>
          <p:cNvPr id="425" name="Google Shape;425;p75"/>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МАРКЕР</a:t>
            </a:r>
            <a:r>
              <a:rPr lang="ru"/>
              <a:t> </a:t>
            </a:r>
            <a:r>
              <a:rPr lang="ru">
                <a:solidFill>
                  <a:schemeClr val="accent1"/>
                </a:solidFill>
              </a:rPr>
              <a:t>СКРЫТ ПОТОК ДАННЫХ</a:t>
            </a:r>
            <a:endParaRPr>
              <a:solidFill>
                <a:schemeClr val="accen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pic>
        <p:nvPicPr>
          <p:cNvPr descr="http://vseigritut.ru/games/tetris/tetris1.jpg" id="431" name="Google Shape;431;p76"/>
          <p:cNvPicPr preferRelativeResize="0"/>
          <p:nvPr/>
        </p:nvPicPr>
        <p:blipFill rotWithShape="1">
          <a:blip r:embed="rId3">
            <a:alphaModFix/>
          </a:blip>
          <a:srcRect b="0" l="0" r="0" t="0"/>
          <a:stretch/>
        </p:blipFill>
        <p:spPr>
          <a:xfrm>
            <a:off x="3085237" y="1788832"/>
            <a:ext cx="2973525" cy="2942712"/>
          </a:xfrm>
          <a:prstGeom prst="rect">
            <a:avLst/>
          </a:prstGeom>
          <a:noFill/>
          <a:ln>
            <a:noFill/>
          </a:ln>
        </p:spPr>
      </p:pic>
      <p:sp>
        <p:nvSpPr>
          <p:cNvPr id="432" name="Google Shape;432;p76"/>
          <p:cNvSpPr/>
          <p:nvPr/>
        </p:nvSpPr>
        <p:spPr>
          <a:xfrm>
            <a:off x="2616969" y="411956"/>
            <a:ext cx="5465420" cy="623248"/>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ru" sz="1800">
                <a:solidFill>
                  <a:srgbClr val="0000FF"/>
                </a:solidFill>
                <a:highlight>
                  <a:srgbClr val="FFFFFF"/>
                </a:highlight>
                <a:latin typeface="Fira Code"/>
                <a:ea typeface="Fira Code"/>
                <a:cs typeface="Fira Code"/>
                <a:sym typeface="Fira Code"/>
              </a:rPr>
              <a:t>public</a:t>
            </a:r>
            <a:r>
              <a:rPr lang="ru" sz="1800">
                <a:solidFill>
                  <a:srgbClr val="000000"/>
                </a:solidFill>
                <a:highlight>
                  <a:srgbClr val="FFFFFF"/>
                </a:highlight>
                <a:latin typeface="Fira Code"/>
                <a:ea typeface="Fira Code"/>
                <a:cs typeface="Fira Code"/>
                <a:sym typeface="Fira Code"/>
              </a:rPr>
              <a:t> </a:t>
            </a:r>
            <a:r>
              <a:rPr lang="ru" sz="1800">
                <a:solidFill>
                  <a:srgbClr val="0000FF"/>
                </a:solidFill>
                <a:highlight>
                  <a:srgbClr val="FFFFFF"/>
                </a:highlight>
                <a:latin typeface="Fira Code"/>
                <a:ea typeface="Fira Code"/>
                <a:cs typeface="Fira Code"/>
                <a:sym typeface="Fira Code"/>
              </a:rPr>
              <a:t>void</a:t>
            </a:r>
            <a:r>
              <a:rPr lang="ru" sz="1800">
                <a:solidFill>
                  <a:srgbClr val="000000"/>
                </a:solidFill>
                <a:highlight>
                  <a:srgbClr val="FFFFFF"/>
                </a:highlight>
                <a:latin typeface="Fira Code"/>
                <a:ea typeface="Fira Code"/>
                <a:cs typeface="Fira Code"/>
                <a:sym typeface="Fira Code"/>
              </a:rPr>
              <a:t> </a:t>
            </a:r>
            <a:r>
              <a:rPr lang="ru" sz="1800">
                <a:solidFill>
                  <a:srgbClr val="2B91AF"/>
                </a:solidFill>
                <a:highlight>
                  <a:srgbClr val="FFFFFF"/>
                </a:highlight>
                <a:latin typeface="Fira Code"/>
                <a:ea typeface="Fira Code"/>
                <a:cs typeface="Fira Code"/>
                <a:sym typeface="Fira Code"/>
              </a:rPr>
              <a:t>c</a:t>
            </a:r>
            <a:r>
              <a:rPr lang="ru" sz="1800">
                <a:solidFill>
                  <a:srgbClr val="2B91AF"/>
                </a:solidFill>
                <a:highlight>
                  <a:srgbClr val="FFFFFF"/>
                </a:highlight>
                <a:latin typeface="Fira Code"/>
                <a:ea typeface="Fira Code"/>
                <a:cs typeface="Fira Code"/>
                <a:sym typeface="Fira Code"/>
              </a:rPr>
              <a:t>learFullLines</a:t>
            </a:r>
            <a:r>
              <a:rPr lang="ru" sz="1800">
                <a:solidFill>
                  <a:srgbClr val="000000"/>
                </a:solidFill>
                <a:highlight>
                  <a:srgbClr val="FFFFFF"/>
                </a:highlight>
                <a:latin typeface="Fira Code"/>
                <a:ea typeface="Fira Code"/>
                <a:cs typeface="Fira Code"/>
                <a:sym typeface="Fira Code"/>
              </a:rPr>
              <a:t>() </a:t>
            </a:r>
            <a:br>
              <a:rPr lang="ru" sz="1800">
                <a:solidFill>
                  <a:srgbClr val="000000"/>
                </a:solidFill>
                <a:highlight>
                  <a:srgbClr val="FFFFFF"/>
                </a:highlight>
                <a:latin typeface="Fira Code"/>
                <a:ea typeface="Fira Code"/>
                <a:cs typeface="Fira Code"/>
                <a:sym typeface="Fira Code"/>
              </a:rPr>
            </a:br>
            <a:r>
              <a:rPr lang="ru" sz="1800">
                <a:solidFill>
                  <a:srgbClr val="000000"/>
                </a:solidFill>
                <a:highlight>
                  <a:srgbClr val="FFFFFF"/>
                </a:highlight>
                <a:latin typeface="Fira Code"/>
                <a:ea typeface="Fira Code"/>
                <a:cs typeface="Fira Code"/>
                <a:sym typeface="Fira Code"/>
              </a:rPr>
              <a:t>// Удалить все заполненные строки</a:t>
            </a:r>
            <a:endParaRPr sz="11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pic>
        <p:nvPicPr>
          <p:cNvPr id="438" name="Google Shape;438;p77"/>
          <p:cNvPicPr preferRelativeResize="0"/>
          <p:nvPr/>
        </p:nvPicPr>
        <p:blipFill rotWithShape="1">
          <a:blip r:embed="rId3">
            <a:alphaModFix/>
          </a:blip>
          <a:srcRect b="0" l="0" r="0" t="0"/>
          <a:stretch/>
        </p:blipFill>
        <p:spPr>
          <a:xfrm>
            <a:off x="6286500" y="3402995"/>
            <a:ext cx="1714500" cy="1681925"/>
          </a:xfrm>
          <a:prstGeom prst="rect">
            <a:avLst/>
          </a:prstGeom>
          <a:noFill/>
          <a:ln>
            <a:noFill/>
          </a:ln>
        </p:spPr>
      </p:pic>
      <p:sp>
        <p:nvSpPr>
          <p:cNvPr id="439" name="Google Shape;439;p77"/>
          <p:cNvSpPr/>
          <p:nvPr/>
        </p:nvSpPr>
        <p:spPr>
          <a:xfrm>
            <a:off x="971550" y="411956"/>
            <a:ext cx="7200900" cy="353173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100"/>
              <a:buFont typeface="Arial"/>
              <a:buNone/>
            </a:pPr>
            <a:r>
              <a:rPr lang="ru" sz="1500">
                <a:solidFill>
                  <a:srgbClr val="0033B3"/>
                </a:solidFill>
                <a:highlight>
                  <a:srgbClr val="FFFFFF"/>
                </a:highlight>
                <a:latin typeface="Consolas"/>
                <a:ea typeface="Consolas"/>
                <a:cs typeface="Consolas"/>
                <a:sym typeface="Consolas"/>
              </a:rPr>
              <a:t>public void </a:t>
            </a:r>
            <a:r>
              <a:rPr lang="ru" sz="1500">
                <a:solidFill>
                  <a:srgbClr val="00627A"/>
                </a:solidFill>
                <a:highlight>
                  <a:srgbClr val="FFFFFF"/>
                </a:highlight>
                <a:latin typeface="Consolas"/>
                <a:ea typeface="Consolas"/>
                <a:cs typeface="Consolas"/>
                <a:sym typeface="Consolas"/>
              </a:rPr>
              <a:t>clearFullLines</a:t>
            </a:r>
            <a:r>
              <a:rPr lang="ru" sz="1500">
                <a:solidFill>
                  <a:srgbClr val="080808"/>
                </a:solidFill>
                <a:highlight>
                  <a:srgbClr val="FFFFFF"/>
                </a:highlight>
                <a:latin typeface="Consolas"/>
                <a:ea typeface="Consolas"/>
                <a:cs typeface="Consolas"/>
                <a:sym typeface="Consolas"/>
              </a:rPr>
              <a:t>() {</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0033B3"/>
                </a:solidFill>
                <a:highlight>
                  <a:srgbClr val="FFFFFF"/>
                </a:highlight>
                <a:latin typeface="Consolas"/>
                <a:ea typeface="Consolas"/>
                <a:cs typeface="Consolas"/>
                <a:sym typeface="Consolas"/>
              </a:rPr>
              <a:t>for </a:t>
            </a:r>
            <a:r>
              <a:rPr lang="ru" sz="1500">
                <a:solidFill>
                  <a:srgbClr val="080808"/>
                </a:solidFill>
                <a:highlight>
                  <a:srgbClr val="FFFFFF"/>
                </a:highlight>
                <a:latin typeface="Consolas"/>
                <a:ea typeface="Consolas"/>
                <a:cs typeface="Consolas"/>
                <a:sym typeface="Consolas"/>
              </a:rPr>
              <a:t>(</a:t>
            </a:r>
            <a:r>
              <a:rPr lang="ru" sz="1500">
                <a:solidFill>
                  <a:srgbClr val="0033B3"/>
                </a:solidFill>
                <a:highlight>
                  <a:srgbClr val="FFFFFF"/>
                </a:highlight>
                <a:latin typeface="Consolas"/>
                <a:ea typeface="Consolas"/>
                <a:cs typeface="Consolas"/>
                <a:sym typeface="Consolas"/>
              </a:rPr>
              <a:t>var </a:t>
            </a:r>
            <a:r>
              <a:rPr lang="ru" sz="1500">
                <a:solidFill>
                  <a:schemeClr val="dk1"/>
                </a:solidFill>
                <a:highlight>
                  <a:srgbClr val="FFFFFF"/>
                </a:highlight>
                <a:latin typeface="Consolas"/>
                <a:ea typeface="Consolas"/>
                <a:cs typeface="Consolas"/>
                <a:sym typeface="Consolas"/>
              </a:rPr>
              <a:t>y </a:t>
            </a:r>
            <a:r>
              <a:rPr lang="ru" sz="1500">
                <a:solidFill>
                  <a:srgbClr val="080808"/>
                </a:solidFill>
                <a:highlight>
                  <a:srgbClr val="FFFFFF"/>
                </a:highlight>
                <a:latin typeface="Consolas"/>
                <a:ea typeface="Consolas"/>
                <a:cs typeface="Consolas"/>
                <a:sym typeface="Consolas"/>
              </a:rPr>
              <a:t>= </a:t>
            </a:r>
            <a:r>
              <a:rPr lang="ru" sz="1500">
                <a:solidFill>
                  <a:srgbClr val="1750EB"/>
                </a:solidFill>
                <a:highlight>
                  <a:srgbClr val="FFFFFF"/>
                </a:highlight>
                <a:latin typeface="Consolas"/>
                <a:ea typeface="Consolas"/>
                <a:cs typeface="Consolas"/>
                <a:sym typeface="Consolas"/>
              </a:rPr>
              <a:t>0</a:t>
            </a:r>
            <a:r>
              <a:rPr lang="ru" sz="1500">
                <a:solidFill>
                  <a:srgbClr val="080808"/>
                </a:solidFill>
                <a:highlight>
                  <a:srgbClr val="FFFFFF"/>
                </a:highlight>
                <a:latin typeface="Consolas"/>
                <a:ea typeface="Consolas"/>
                <a:cs typeface="Consolas"/>
                <a:sym typeface="Consolas"/>
              </a:rPr>
              <a:t>; </a:t>
            </a:r>
            <a:r>
              <a:rPr lang="ru" sz="1500">
                <a:solidFill>
                  <a:schemeClr val="dk1"/>
                </a:solidFill>
                <a:highlight>
                  <a:srgbClr val="FFFFFF"/>
                </a:highlight>
                <a:latin typeface="Consolas"/>
                <a:ea typeface="Consolas"/>
                <a:cs typeface="Consolas"/>
                <a:sym typeface="Consolas"/>
              </a:rPr>
              <a:t>y </a:t>
            </a:r>
            <a:r>
              <a:rPr lang="ru" sz="1500">
                <a:solidFill>
                  <a:srgbClr val="080808"/>
                </a:solidFill>
                <a:highlight>
                  <a:srgbClr val="FFFFFF"/>
                </a:highlight>
                <a:latin typeface="Consolas"/>
                <a:ea typeface="Consolas"/>
                <a:cs typeface="Consolas"/>
                <a:sym typeface="Consolas"/>
              </a:rPr>
              <a:t>&lt; </a:t>
            </a:r>
            <a:r>
              <a:rPr lang="ru" sz="1500">
                <a:solidFill>
                  <a:srgbClr val="871094"/>
                </a:solidFill>
                <a:highlight>
                  <a:srgbClr val="FFFFFF"/>
                </a:highlight>
                <a:latin typeface="Consolas"/>
                <a:ea typeface="Consolas"/>
                <a:cs typeface="Consolas"/>
                <a:sym typeface="Consolas"/>
              </a:rPr>
              <a:t>height</a:t>
            </a:r>
            <a:r>
              <a:rPr lang="ru" sz="1500">
                <a:solidFill>
                  <a:srgbClr val="080808"/>
                </a:solidFill>
                <a:highlight>
                  <a:srgbClr val="FFFFFF"/>
                </a:highlight>
                <a:latin typeface="Consolas"/>
                <a:ea typeface="Consolas"/>
                <a:cs typeface="Consolas"/>
                <a:sym typeface="Consolas"/>
              </a:rPr>
              <a:t>; </a:t>
            </a:r>
            <a:r>
              <a:rPr lang="ru" sz="1500">
                <a:solidFill>
                  <a:schemeClr val="dk1"/>
                </a:solidFill>
                <a:highlight>
                  <a:srgbClr val="FFFFFF"/>
                </a:highlight>
                <a:latin typeface="Consolas"/>
                <a:ea typeface="Consolas"/>
                <a:cs typeface="Consolas"/>
                <a:sym typeface="Consolas"/>
              </a:rPr>
              <a:t>y</a:t>
            </a:r>
            <a:r>
              <a:rPr lang="ru" sz="1500">
                <a:solidFill>
                  <a:srgbClr val="080808"/>
                </a:solidFill>
                <a:highlight>
                  <a:srgbClr val="FFFFFF"/>
                </a:highlight>
                <a:latin typeface="Consolas"/>
                <a:ea typeface="Consolas"/>
                <a:cs typeface="Consolas"/>
                <a:sym typeface="Consolas"/>
              </a:rPr>
              <a:t>++) {</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0033B3"/>
                </a:solidFill>
                <a:highlight>
                  <a:srgbClr val="FFFFFF"/>
                </a:highlight>
                <a:latin typeface="Consolas"/>
                <a:ea typeface="Consolas"/>
                <a:cs typeface="Consolas"/>
                <a:sym typeface="Consolas"/>
              </a:rPr>
              <a:t>var </a:t>
            </a:r>
            <a:r>
              <a:rPr lang="ru" sz="1500">
                <a:solidFill>
                  <a:schemeClr val="dk1"/>
                </a:solidFill>
                <a:highlight>
                  <a:srgbClr val="FFFFFF"/>
                </a:highlight>
                <a:latin typeface="Consolas"/>
                <a:ea typeface="Consolas"/>
                <a:cs typeface="Consolas"/>
                <a:sym typeface="Consolas"/>
              </a:rPr>
              <a:t>count </a:t>
            </a:r>
            <a:r>
              <a:rPr lang="ru" sz="1500">
                <a:solidFill>
                  <a:srgbClr val="080808"/>
                </a:solidFill>
                <a:highlight>
                  <a:srgbClr val="FFFFFF"/>
                </a:highlight>
                <a:latin typeface="Consolas"/>
                <a:ea typeface="Consolas"/>
                <a:cs typeface="Consolas"/>
                <a:sym typeface="Consolas"/>
              </a:rPr>
              <a:t>= </a:t>
            </a:r>
            <a:r>
              <a:rPr lang="ru" sz="1500">
                <a:solidFill>
                  <a:srgbClr val="1750EB"/>
                </a:solidFill>
                <a:highlight>
                  <a:srgbClr val="FFFFFF"/>
                </a:highlight>
                <a:latin typeface="Consolas"/>
                <a:ea typeface="Consolas"/>
                <a:cs typeface="Consolas"/>
                <a:sym typeface="Consolas"/>
              </a:rPr>
              <a:t>0</a:t>
            </a:r>
            <a:r>
              <a:rPr lang="ru" sz="1500">
                <a:solidFill>
                  <a:srgbClr val="080808"/>
                </a:solidFill>
                <a:highlight>
                  <a:srgbClr val="FFFFFF"/>
                </a:highlight>
                <a:latin typeface="Consolas"/>
                <a:ea typeface="Consolas"/>
                <a:cs typeface="Consolas"/>
                <a:sym typeface="Consolas"/>
              </a:rPr>
              <a:t>;</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0033B3"/>
                </a:solidFill>
                <a:highlight>
                  <a:srgbClr val="FFFFFF"/>
                </a:highlight>
                <a:latin typeface="Consolas"/>
                <a:ea typeface="Consolas"/>
                <a:cs typeface="Consolas"/>
                <a:sym typeface="Consolas"/>
              </a:rPr>
              <a:t>var </a:t>
            </a:r>
            <a:r>
              <a:rPr lang="ru" sz="1500">
                <a:solidFill>
                  <a:schemeClr val="dk1"/>
                </a:solidFill>
                <a:highlight>
                  <a:srgbClr val="FFFFFF"/>
                </a:highlight>
                <a:latin typeface="Consolas"/>
                <a:ea typeface="Consolas"/>
                <a:cs typeface="Consolas"/>
                <a:sym typeface="Consolas"/>
              </a:rPr>
              <a:t>fullY </a:t>
            </a:r>
            <a:r>
              <a:rPr lang="ru" sz="1500">
                <a:solidFill>
                  <a:srgbClr val="080808"/>
                </a:solidFill>
                <a:highlight>
                  <a:srgbClr val="FFFFFF"/>
                </a:highlight>
                <a:latin typeface="Consolas"/>
                <a:ea typeface="Consolas"/>
                <a:cs typeface="Consolas"/>
                <a:sym typeface="Consolas"/>
              </a:rPr>
              <a:t>= </a:t>
            </a:r>
            <a:r>
              <a:rPr lang="ru" sz="1500">
                <a:solidFill>
                  <a:srgbClr val="1750EB"/>
                </a:solidFill>
                <a:highlight>
                  <a:srgbClr val="FFFFFF"/>
                </a:highlight>
                <a:latin typeface="Consolas"/>
                <a:ea typeface="Consolas"/>
                <a:cs typeface="Consolas"/>
                <a:sym typeface="Consolas"/>
              </a:rPr>
              <a:t>0</a:t>
            </a:r>
            <a:r>
              <a:rPr lang="ru" sz="1500">
                <a:solidFill>
                  <a:srgbClr val="080808"/>
                </a:solidFill>
                <a:highlight>
                  <a:srgbClr val="FFFFFF"/>
                </a:highlight>
                <a:latin typeface="Consolas"/>
                <a:ea typeface="Consolas"/>
                <a:cs typeface="Consolas"/>
                <a:sym typeface="Consolas"/>
              </a:rPr>
              <a:t>;</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0033B3"/>
                </a:solidFill>
                <a:highlight>
                  <a:srgbClr val="FFFFFF"/>
                </a:highlight>
                <a:latin typeface="Consolas"/>
                <a:ea typeface="Consolas"/>
                <a:cs typeface="Consolas"/>
                <a:sym typeface="Consolas"/>
              </a:rPr>
              <a:t>for </a:t>
            </a:r>
            <a:r>
              <a:rPr lang="ru" sz="1500">
                <a:solidFill>
                  <a:srgbClr val="080808"/>
                </a:solidFill>
                <a:highlight>
                  <a:srgbClr val="FFFFFF"/>
                </a:highlight>
                <a:latin typeface="Consolas"/>
                <a:ea typeface="Consolas"/>
                <a:cs typeface="Consolas"/>
                <a:sym typeface="Consolas"/>
              </a:rPr>
              <a:t>(</a:t>
            </a:r>
            <a:r>
              <a:rPr lang="ru" sz="1500">
                <a:solidFill>
                  <a:srgbClr val="0033B3"/>
                </a:solidFill>
                <a:highlight>
                  <a:srgbClr val="FFFFFF"/>
                </a:highlight>
                <a:latin typeface="Consolas"/>
                <a:ea typeface="Consolas"/>
                <a:cs typeface="Consolas"/>
                <a:sym typeface="Consolas"/>
              </a:rPr>
              <a:t>var </a:t>
            </a:r>
            <a:r>
              <a:rPr lang="ru" sz="1500">
                <a:solidFill>
                  <a:schemeClr val="dk1"/>
                </a:solidFill>
                <a:highlight>
                  <a:srgbClr val="FFFFFF"/>
                </a:highlight>
                <a:latin typeface="Consolas"/>
                <a:ea typeface="Consolas"/>
                <a:cs typeface="Consolas"/>
                <a:sym typeface="Consolas"/>
              </a:rPr>
              <a:t>x </a:t>
            </a:r>
            <a:r>
              <a:rPr lang="ru" sz="1500">
                <a:solidFill>
                  <a:srgbClr val="080808"/>
                </a:solidFill>
                <a:highlight>
                  <a:srgbClr val="FFFFFF"/>
                </a:highlight>
                <a:latin typeface="Consolas"/>
                <a:ea typeface="Consolas"/>
                <a:cs typeface="Consolas"/>
                <a:sym typeface="Consolas"/>
              </a:rPr>
              <a:t>= </a:t>
            </a:r>
            <a:r>
              <a:rPr lang="ru" sz="1500">
                <a:solidFill>
                  <a:srgbClr val="1750EB"/>
                </a:solidFill>
                <a:highlight>
                  <a:srgbClr val="FFFFFF"/>
                </a:highlight>
                <a:latin typeface="Consolas"/>
                <a:ea typeface="Consolas"/>
                <a:cs typeface="Consolas"/>
                <a:sym typeface="Consolas"/>
              </a:rPr>
              <a:t>0</a:t>
            </a:r>
            <a:r>
              <a:rPr lang="ru" sz="1500">
                <a:solidFill>
                  <a:srgbClr val="080808"/>
                </a:solidFill>
                <a:highlight>
                  <a:srgbClr val="FFFFFF"/>
                </a:highlight>
                <a:latin typeface="Consolas"/>
                <a:ea typeface="Consolas"/>
                <a:cs typeface="Consolas"/>
                <a:sym typeface="Consolas"/>
              </a:rPr>
              <a:t>; </a:t>
            </a:r>
            <a:r>
              <a:rPr lang="ru" sz="1500">
                <a:solidFill>
                  <a:schemeClr val="dk1"/>
                </a:solidFill>
                <a:highlight>
                  <a:srgbClr val="FFFFFF"/>
                </a:highlight>
                <a:latin typeface="Consolas"/>
                <a:ea typeface="Consolas"/>
                <a:cs typeface="Consolas"/>
                <a:sym typeface="Consolas"/>
              </a:rPr>
              <a:t>x </a:t>
            </a:r>
            <a:r>
              <a:rPr lang="ru" sz="1500">
                <a:solidFill>
                  <a:srgbClr val="080808"/>
                </a:solidFill>
                <a:highlight>
                  <a:srgbClr val="FFFFFF"/>
                </a:highlight>
                <a:latin typeface="Consolas"/>
                <a:ea typeface="Consolas"/>
                <a:cs typeface="Consolas"/>
                <a:sym typeface="Consolas"/>
              </a:rPr>
              <a:t>&lt; </a:t>
            </a:r>
            <a:r>
              <a:rPr lang="ru" sz="1500">
                <a:solidFill>
                  <a:srgbClr val="871094"/>
                </a:solidFill>
                <a:highlight>
                  <a:srgbClr val="FFFFFF"/>
                </a:highlight>
                <a:latin typeface="Consolas"/>
                <a:ea typeface="Consolas"/>
                <a:cs typeface="Consolas"/>
                <a:sym typeface="Consolas"/>
              </a:rPr>
              <a:t>width</a:t>
            </a:r>
            <a:r>
              <a:rPr lang="ru" sz="1500">
                <a:solidFill>
                  <a:srgbClr val="080808"/>
                </a:solidFill>
                <a:highlight>
                  <a:srgbClr val="FFFFFF"/>
                </a:highlight>
                <a:latin typeface="Consolas"/>
                <a:ea typeface="Consolas"/>
                <a:cs typeface="Consolas"/>
                <a:sym typeface="Consolas"/>
              </a:rPr>
              <a:t>; </a:t>
            </a:r>
            <a:r>
              <a:rPr lang="ru" sz="1500">
                <a:solidFill>
                  <a:schemeClr val="dk1"/>
                </a:solidFill>
                <a:highlight>
                  <a:srgbClr val="FFFFFF"/>
                </a:highlight>
                <a:latin typeface="Consolas"/>
                <a:ea typeface="Consolas"/>
                <a:cs typeface="Consolas"/>
                <a:sym typeface="Consolas"/>
              </a:rPr>
              <a:t>x</a:t>
            </a:r>
            <a:r>
              <a:rPr lang="ru" sz="1500">
                <a:solidFill>
                  <a:srgbClr val="080808"/>
                </a:solidFill>
                <a:highlight>
                  <a:srgbClr val="FFFFFF"/>
                </a:highlight>
                <a:latin typeface="Consolas"/>
                <a:ea typeface="Consolas"/>
                <a:cs typeface="Consolas"/>
                <a:sym typeface="Consolas"/>
              </a:rPr>
              <a:t>++)</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0033B3"/>
                </a:solidFill>
                <a:highlight>
                  <a:srgbClr val="FFFFFF"/>
                </a:highlight>
                <a:latin typeface="Consolas"/>
                <a:ea typeface="Consolas"/>
                <a:cs typeface="Consolas"/>
                <a:sym typeface="Consolas"/>
              </a:rPr>
              <a:t>if </a:t>
            </a:r>
            <a:r>
              <a:rPr lang="ru" sz="1500">
                <a:solidFill>
                  <a:srgbClr val="080808"/>
                </a:solidFill>
                <a:highlight>
                  <a:srgbClr val="FFFFFF"/>
                </a:highlight>
                <a:latin typeface="Consolas"/>
                <a:ea typeface="Consolas"/>
                <a:cs typeface="Consolas"/>
                <a:sym typeface="Consolas"/>
              </a:rPr>
              <a:t>(</a:t>
            </a:r>
            <a:r>
              <a:rPr lang="ru" sz="1500">
                <a:solidFill>
                  <a:srgbClr val="871094"/>
                </a:solidFill>
                <a:highlight>
                  <a:srgbClr val="FFFFFF"/>
                </a:highlight>
                <a:latin typeface="Consolas"/>
                <a:ea typeface="Consolas"/>
                <a:cs typeface="Consolas"/>
                <a:sym typeface="Consolas"/>
              </a:rPr>
              <a:t>isFilled</a:t>
            </a:r>
            <a:r>
              <a:rPr lang="ru" sz="1500">
                <a:solidFill>
                  <a:srgbClr val="080808"/>
                </a:solidFill>
                <a:highlight>
                  <a:srgbClr val="FFFFFF"/>
                </a:highlight>
                <a:latin typeface="Consolas"/>
                <a:ea typeface="Consolas"/>
                <a:cs typeface="Consolas"/>
                <a:sym typeface="Consolas"/>
              </a:rPr>
              <a:t>[</a:t>
            </a:r>
            <a:r>
              <a:rPr lang="ru" sz="1500">
                <a:solidFill>
                  <a:schemeClr val="dk1"/>
                </a:solidFill>
                <a:highlight>
                  <a:srgbClr val="FFFFFF"/>
                </a:highlight>
                <a:latin typeface="Consolas"/>
                <a:ea typeface="Consolas"/>
                <a:cs typeface="Consolas"/>
                <a:sym typeface="Consolas"/>
              </a:rPr>
              <a:t>x</a:t>
            </a:r>
            <a:r>
              <a:rPr lang="ru" sz="1500">
                <a:solidFill>
                  <a:srgbClr val="080808"/>
                </a:solidFill>
                <a:highlight>
                  <a:srgbClr val="FFFFFF"/>
                </a:highlight>
                <a:latin typeface="Consolas"/>
                <a:ea typeface="Consolas"/>
                <a:cs typeface="Consolas"/>
                <a:sym typeface="Consolas"/>
              </a:rPr>
              <a:t>][</a:t>
            </a:r>
            <a:r>
              <a:rPr lang="ru" sz="1500">
                <a:solidFill>
                  <a:schemeClr val="dk1"/>
                </a:solidFill>
                <a:highlight>
                  <a:srgbClr val="FFFFFF"/>
                </a:highlight>
                <a:latin typeface="Consolas"/>
                <a:ea typeface="Consolas"/>
                <a:cs typeface="Consolas"/>
                <a:sym typeface="Consolas"/>
              </a:rPr>
              <a:t>y</a:t>
            </a:r>
            <a:r>
              <a:rPr lang="ru" sz="1500">
                <a:solidFill>
                  <a:srgbClr val="080808"/>
                </a:solidFill>
                <a:highlight>
                  <a:srgbClr val="FFFFFF"/>
                </a:highlight>
                <a:latin typeface="Consolas"/>
                <a:ea typeface="Consolas"/>
                <a:cs typeface="Consolas"/>
                <a:sym typeface="Consolas"/>
              </a:rPr>
              <a:t>]) {</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chemeClr val="dk1"/>
                </a:solidFill>
                <a:highlight>
                  <a:srgbClr val="FFFFFF"/>
                </a:highlight>
                <a:latin typeface="Consolas"/>
                <a:ea typeface="Consolas"/>
                <a:cs typeface="Consolas"/>
                <a:sym typeface="Consolas"/>
              </a:rPr>
              <a:t>count</a:t>
            </a:r>
            <a:r>
              <a:rPr lang="ru" sz="1500">
                <a:solidFill>
                  <a:srgbClr val="080808"/>
                </a:solidFill>
                <a:highlight>
                  <a:srgbClr val="FFFFFF"/>
                </a:highlight>
                <a:latin typeface="Consolas"/>
                <a:ea typeface="Consolas"/>
                <a:cs typeface="Consolas"/>
                <a:sym typeface="Consolas"/>
              </a:rPr>
              <a:t>++;</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0033B3"/>
                </a:solidFill>
                <a:highlight>
                  <a:srgbClr val="FFFFFF"/>
                </a:highlight>
                <a:latin typeface="Consolas"/>
                <a:ea typeface="Consolas"/>
                <a:cs typeface="Consolas"/>
                <a:sym typeface="Consolas"/>
              </a:rPr>
              <a:t>if </a:t>
            </a:r>
            <a:r>
              <a:rPr lang="ru" sz="1500">
                <a:solidFill>
                  <a:srgbClr val="080808"/>
                </a:solidFill>
                <a:highlight>
                  <a:srgbClr val="FFFFFF"/>
                </a:highlight>
                <a:latin typeface="Consolas"/>
                <a:ea typeface="Consolas"/>
                <a:cs typeface="Consolas"/>
                <a:sym typeface="Consolas"/>
              </a:rPr>
              <a:t>(</a:t>
            </a:r>
            <a:r>
              <a:rPr lang="ru" sz="1500">
                <a:solidFill>
                  <a:schemeClr val="dk1"/>
                </a:solidFill>
                <a:highlight>
                  <a:srgbClr val="FFFFFF"/>
                </a:highlight>
                <a:latin typeface="Consolas"/>
                <a:ea typeface="Consolas"/>
                <a:cs typeface="Consolas"/>
                <a:sym typeface="Consolas"/>
              </a:rPr>
              <a:t>count </a:t>
            </a:r>
            <a:r>
              <a:rPr lang="ru" sz="1500">
                <a:solidFill>
                  <a:srgbClr val="080808"/>
                </a:solidFill>
                <a:highlight>
                  <a:srgbClr val="FFFFFF"/>
                </a:highlight>
                <a:latin typeface="Consolas"/>
                <a:ea typeface="Consolas"/>
                <a:cs typeface="Consolas"/>
                <a:sym typeface="Consolas"/>
              </a:rPr>
              <a:t>== </a:t>
            </a:r>
            <a:r>
              <a:rPr lang="ru" sz="1500">
                <a:solidFill>
                  <a:srgbClr val="871094"/>
                </a:solidFill>
                <a:highlight>
                  <a:srgbClr val="FFFFFF"/>
                </a:highlight>
                <a:latin typeface="Consolas"/>
                <a:ea typeface="Consolas"/>
                <a:cs typeface="Consolas"/>
                <a:sym typeface="Consolas"/>
              </a:rPr>
              <a:t>width</a:t>
            </a:r>
            <a:r>
              <a:rPr lang="ru" sz="1500">
                <a:solidFill>
                  <a:srgbClr val="080808"/>
                </a:solidFill>
                <a:highlight>
                  <a:srgbClr val="FFFFFF"/>
                </a:highlight>
                <a:latin typeface="Consolas"/>
                <a:ea typeface="Consolas"/>
                <a:cs typeface="Consolas"/>
                <a:sym typeface="Consolas"/>
              </a:rPr>
              <a:t>) </a:t>
            </a:r>
            <a:r>
              <a:rPr lang="ru" sz="1500">
                <a:solidFill>
                  <a:schemeClr val="dk1"/>
                </a:solidFill>
                <a:highlight>
                  <a:srgbClr val="FFFFFF"/>
                </a:highlight>
                <a:latin typeface="Consolas"/>
                <a:ea typeface="Consolas"/>
                <a:cs typeface="Consolas"/>
                <a:sym typeface="Consolas"/>
              </a:rPr>
              <a:t>fullY </a:t>
            </a:r>
            <a:r>
              <a:rPr lang="ru" sz="1500">
                <a:solidFill>
                  <a:srgbClr val="080808"/>
                </a:solidFill>
                <a:highlight>
                  <a:srgbClr val="FFFFFF"/>
                </a:highlight>
                <a:latin typeface="Consolas"/>
                <a:ea typeface="Consolas"/>
                <a:cs typeface="Consolas"/>
                <a:sym typeface="Consolas"/>
              </a:rPr>
              <a:t>= </a:t>
            </a:r>
            <a:r>
              <a:rPr lang="ru" sz="1500">
                <a:solidFill>
                  <a:schemeClr val="dk1"/>
                </a:solidFill>
                <a:highlight>
                  <a:srgbClr val="FFFFFF"/>
                </a:highlight>
                <a:latin typeface="Consolas"/>
                <a:ea typeface="Consolas"/>
                <a:cs typeface="Consolas"/>
                <a:sym typeface="Consolas"/>
              </a:rPr>
              <a:t>y</a:t>
            </a:r>
            <a:r>
              <a:rPr lang="ru" sz="1500">
                <a:solidFill>
                  <a:srgbClr val="080808"/>
                </a:solidFill>
                <a:highlight>
                  <a:srgbClr val="FFFFFF"/>
                </a:highlight>
                <a:latin typeface="Consolas"/>
                <a:ea typeface="Consolas"/>
                <a:cs typeface="Consolas"/>
                <a:sym typeface="Consolas"/>
              </a:rPr>
              <a:t>;</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0033B3"/>
                </a:solidFill>
                <a:highlight>
                  <a:srgbClr val="FFFFFF"/>
                </a:highlight>
                <a:latin typeface="Consolas"/>
                <a:ea typeface="Consolas"/>
                <a:cs typeface="Consolas"/>
                <a:sym typeface="Consolas"/>
              </a:rPr>
              <a:t>if </a:t>
            </a:r>
            <a:r>
              <a:rPr lang="ru" sz="1500">
                <a:solidFill>
                  <a:srgbClr val="080808"/>
                </a:solidFill>
                <a:highlight>
                  <a:srgbClr val="FFFFFF"/>
                </a:highlight>
                <a:latin typeface="Consolas"/>
                <a:ea typeface="Consolas"/>
                <a:cs typeface="Consolas"/>
                <a:sym typeface="Consolas"/>
              </a:rPr>
              <a:t>(</a:t>
            </a:r>
            <a:r>
              <a:rPr lang="ru" sz="1500">
                <a:solidFill>
                  <a:schemeClr val="dk1"/>
                </a:solidFill>
                <a:highlight>
                  <a:srgbClr val="FFFFFF"/>
                </a:highlight>
                <a:latin typeface="Consolas"/>
                <a:ea typeface="Consolas"/>
                <a:cs typeface="Consolas"/>
                <a:sym typeface="Consolas"/>
              </a:rPr>
              <a:t>count </a:t>
            </a:r>
            <a:r>
              <a:rPr lang="ru" sz="1500">
                <a:solidFill>
                  <a:srgbClr val="080808"/>
                </a:solidFill>
                <a:highlight>
                  <a:srgbClr val="FFFFFF"/>
                </a:highlight>
                <a:latin typeface="Consolas"/>
                <a:ea typeface="Consolas"/>
                <a:cs typeface="Consolas"/>
                <a:sym typeface="Consolas"/>
              </a:rPr>
              <a:t>== </a:t>
            </a:r>
            <a:r>
              <a:rPr lang="ru" sz="1500">
                <a:solidFill>
                  <a:srgbClr val="871094"/>
                </a:solidFill>
                <a:highlight>
                  <a:srgbClr val="FFFFFF"/>
                </a:highlight>
                <a:latin typeface="Consolas"/>
                <a:ea typeface="Consolas"/>
                <a:cs typeface="Consolas"/>
                <a:sym typeface="Consolas"/>
              </a:rPr>
              <a:t>width</a:t>
            </a:r>
            <a:r>
              <a:rPr lang="ru" sz="1500">
                <a:solidFill>
                  <a:srgbClr val="080808"/>
                </a:solidFill>
                <a:highlight>
                  <a:srgbClr val="FFFFFF"/>
                </a:highlight>
                <a:latin typeface="Consolas"/>
                <a:ea typeface="Consolas"/>
                <a:cs typeface="Consolas"/>
                <a:sym typeface="Consolas"/>
              </a:rPr>
              <a:t>) {</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0033B3"/>
                </a:solidFill>
                <a:highlight>
                  <a:srgbClr val="FFFFFF"/>
                </a:highlight>
                <a:latin typeface="Consolas"/>
                <a:ea typeface="Consolas"/>
                <a:cs typeface="Consolas"/>
                <a:sym typeface="Consolas"/>
              </a:rPr>
              <a:t>for </a:t>
            </a:r>
            <a:r>
              <a:rPr lang="ru" sz="1500">
                <a:solidFill>
                  <a:srgbClr val="080808"/>
                </a:solidFill>
                <a:highlight>
                  <a:srgbClr val="FFFFFF"/>
                </a:highlight>
                <a:latin typeface="Consolas"/>
                <a:ea typeface="Consolas"/>
                <a:cs typeface="Consolas"/>
                <a:sym typeface="Consolas"/>
              </a:rPr>
              <a:t>(</a:t>
            </a:r>
            <a:r>
              <a:rPr lang="ru" sz="1500">
                <a:solidFill>
                  <a:srgbClr val="0033B3"/>
                </a:solidFill>
                <a:highlight>
                  <a:srgbClr val="FFFFFF"/>
                </a:highlight>
                <a:latin typeface="Consolas"/>
                <a:ea typeface="Consolas"/>
                <a:cs typeface="Consolas"/>
                <a:sym typeface="Consolas"/>
              </a:rPr>
              <a:t>var </a:t>
            </a:r>
            <a:r>
              <a:rPr lang="ru" sz="1500">
                <a:solidFill>
                  <a:schemeClr val="dk1"/>
                </a:solidFill>
                <a:highlight>
                  <a:srgbClr val="FFFFFF"/>
                </a:highlight>
                <a:latin typeface="Consolas"/>
                <a:ea typeface="Consolas"/>
                <a:cs typeface="Consolas"/>
                <a:sym typeface="Consolas"/>
              </a:rPr>
              <a:t>yy </a:t>
            </a:r>
            <a:r>
              <a:rPr lang="ru" sz="1500">
                <a:solidFill>
                  <a:srgbClr val="080808"/>
                </a:solidFill>
                <a:highlight>
                  <a:srgbClr val="FFFFFF"/>
                </a:highlight>
                <a:latin typeface="Consolas"/>
                <a:ea typeface="Consolas"/>
                <a:cs typeface="Consolas"/>
                <a:sym typeface="Consolas"/>
              </a:rPr>
              <a:t>= </a:t>
            </a:r>
            <a:r>
              <a:rPr lang="ru" sz="1500">
                <a:solidFill>
                  <a:schemeClr val="dk1"/>
                </a:solidFill>
                <a:highlight>
                  <a:srgbClr val="FFFFFF"/>
                </a:highlight>
                <a:latin typeface="Consolas"/>
                <a:ea typeface="Consolas"/>
                <a:cs typeface="Consolas"/>
                <a:sym typeface="Consolas"/>
              </a:rPr>
              <a:t>fullY</a:t>
            </a:r>
            <a:r>
              <a:rPr lang="ru" sz="1500">
                <a:solidFill>
                  <a:srgbClr val="080808"/>
                </a:solidFill>
                <a:highlight>
                  <a:srgbClr val="FFFFFF"/>
                </a:highlight>
                <a:latin typeface="Consolas"/>
                <a:ea typeface="Consolas"/>
                <a:cs typeface="Consolas"/>
                <a:sym typeface="Consolas"/>
              </a:rPr>
              <a:t>; </a:t>
            </a:r>
            <a:r>
              <a:rPr lang="ru" sz="1500">
                <a:solidFill>
                  <a:schemeClr val="dk1"/>
                </a:solidFill>
                <a:highlight>
                  <a:srgbClr val="FFFFFF"/>
                </a:highlight>
                <a:latin typeface="Consolas"/>
                <a:ea typeface="Consolas"/>
                <a:cs typeface="Consolas"/>
                <a:sym typeface="Consolas"/>
              </a:rPr>
              <a:t>yy </a:t>
            </a:r>
            <a:r>
              <a:rPr lang="ru" sz="1500">
                <a:solidFill>
                  <a:srgbClr val="080808"/>
                </a:solidFill>
                <a:highlight>
                  <a:srgbClr val="FFFFFF"/>
                </a:highlight>
                <a:latin typeface="Consolas"/>
                <a:ea typeface="Consolas"/>
                <a:cs typeface="Consolas"/>
                <a:sym typeface="Consolas"/>
              </a:rPr>
              <a:t>&lt; </a:t>
            </a:r>
            <a:r>
              <a:rPr lang="ru" sz="1500">
                <a:solidFill>
                  <a:srgbClr val="871094"/>
                </a:solidFill>
                <a:highlight>
                  <a:srgbClr val="FFFFFF"/>
                </a:highlight>
                <a:latin typeface="Consolas"/>
                <a:ea typeface="Consolas"/>
                <a:cs typeface="Consolas"/>
                <a:sym typeface="Consolas"/>
              </a:rPr>
              <a:t>height</a:t>
            </a:r>
            <a:r>
              <a:rPr lang="ru" sz="1500">
                <a:solidFill>
                  <a:srgbClr val="080808"/>
                </a:solidFill>
                <a:highlight>
                  <a:srgbClr val="FFFFFF"/>
                </a:highlight>
                <a:latin typeface="Consolas"/>
                <a:ea typeface="Consolas"/>
                <a:cs typeface="Consolas"/>
                <a:sym typeface="Consolas"/>
              </a:rPr>
              <a:t>; </a:t>
            </a:r>
            <a:r>
              <a:rPr lang="ru" sz="1500">
                <a:solidFill>
                  <a:schemeClr val="dk1"/>
                </a:solidFill>
                <a:highlight>
                  <a:srgbClr val="FFFFFF"/>
                </a:highlight>
                <a:latin typeface="Consolas"/>
                <a:ea typeface="Consolas"/>
                <a:cs typeface="Consolas"/>
                <a:sym typeface="Consolas"/>
              </a:rPr>
              <a:t>yy</a:t>
            </a:r>
            <a:r>
              <a:rPr lang="ru" sz="1500">
                <a:solidFill>
                  <a:srgbClr val="080808"/>
                </a:solidFill>
                <a:highlight>
                  <a:srgbClr val="FFFFFF"/>
                </a:highlight>
                <a:latin typeface="Consolas"/>
                <a:ea typeface="Consolas"/>
                <a:cs typeface="Consolas"/>
                <a:sym typeface="Consolas"/>
              </a:rPr>
              <a:t>++)</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0033B3"/>
                </a:solidFill>
                <a:highlight>
                  <a:srgbClr val="FFFFFF"/>
                </a:highlight>
                <a:latin typeface="Consolas"/>
                <a:ea typeface="Consolas"/>
                <a:cs typeface="Consolas"/>
                <a:sym typeface="Consolas"/>
              </a:rPr>
              <a:t>for </a:t>
            </a:r>
            <a:r>
              <a:rPr lang="ru" sz="1500">
                <a:solidFill>
                  <a:srgbClr val="080808"/>
                </a:solidFill>
                <a:highlight>
                  <a:srgbClr val="FFFFFF"/>
                </a:highlight>
                <a:latin typeface="Consolas"/>
                <a:ea typeface="Consolas"/>
                <a:cs typeface="Consolas"/>
                <a:sym typeface="Consolas"/>
              </a:rPr>
              <a:t>(</a:t>
            </a:r>
            <a:r>
              <a:rPr lang="ru" sz="1500">
                <a:solidFill>
                  <a:srgbClr val="0033B3"/>
                </a:solidFill>
                <a:highlight>
                  <a:srgbClr val="FFFFFF"/>
                </a:highlight>
                <a:latin typeface="Consolas"/>
                <a:ea typeface="Consolas"/>
                <a:cs typeface="Consolas"/>
                <a:sym typeface="Consolas"/>
              </a:rPr>
              <a:t>var </a:t>
            </a:r>
            <a:r>
              <a:rPr lang="ru" sz="1500">
                <a:solidFill>
                  <a:schemeClr val="dk1"/>
                </a:solidFill>
                <a:highlight>
                  <a:srgbClr val="FFFFFF"/>
                </a:highlight>
                <a:latin typeface="Consolas"/>
                <a:ea typeface="Consolas"/>
                <a:cs typeface="Consolas"/>
                <a:sym typeface="Consolas"/>
              </a:rPr>
              <a:t>x </a:t>
            </a:r>
            <a:r>
              <a:rPr lang="ru" sz="1500">
                <a:solidFill>
                  <a:srgbClr val="080808"/>
                </a:solidFill>
                <a:highlight>
                  <a:srgbClr val="FFFFFF"/>
                </a:highlight>
                <a:latin typeface="Consolas"/>
                <a:ea typeface="Consolas"/>
                <a:cs typeface="Consolas"/>
                <a:sym typeface="Consolas"/>
              </a:rPr>
              <a:t>= </a:t>
            </a:r>
            <a:r>
              <a:rPr lang="ru" sz="1500">
                <a:solidFill>
                  <a:srgbClr val="1750EB"/>
                </a:solidFill>
                <a:highlight>
                  <a:srgbClr val="FFFFFF"/>
                </a:highlight>
                <a:latin typeface="Consolas"/>
                <a:ea typeface="Consolas"/>
                <a:cs typeface="Consolas"/>
                <a:sym typeface="Consolas"/>
              </a:rPr>
              <a:t>0</a:t>
            </a:r>
            <a:r>
              <a:rPr lang="ru" sz="1500">
                <a:solidFill>
                  <a:srgbClr val="080808"/>
                </a:solidFill>
                <a:highlight>
                  <a:srgbClr val="FFFFFF"/>
                </a:highlight>
                <a:latin typeface="Consolas"/>
                <a:ea typeface="Consolas"/>
                <a:cs typeface="Consolas"/>
                <a:sym typeface="Consolas"/>
              </a:rPr>
              <a:t>; </a:t>
            </a:r>
            <a:r>
              <a:rPr lang="ru" sz="1500">
                <a:solidFill>
                  <a:schemeClr val="dk1"/>
                </a:solidFill>
                <a:highlight>
                  <a:srgbClr val="FFFFFF"/>
                </a:highlight>
                <a:latin typeface="Consolas"/>
                <a:ea typeface="Consolas"/>
                <a:cs typeface="Consolas"/>
                <a:sym typeface="Consolas"/>
              </a:rPr>
              <a:t>x </a:t>
            </a:r>
            <a:r>
              <a:rPr lang="ru" sz="1500">
                <a:solidFill>
                  <a:srgbClr val="080808"/>
                </a:solidFill>
                <a:highlight>
                  <a:srgbClr val="FFFFFF"/>
                </a:highlight>
                <a:latin typeface="Consolas"/>
                <a:ea typeface="Consolas"/>
                <a:cs typeface="Consolas"/>
                <a:sym typeface="Consolas"/>
              </a:rPr>
              <a:t>&lt; </a:t>
            </a:r>
            <a:r>
              <a:rPr lang="ru" sz="1500">
                <a:solidFill>
                  <a:srgbClr val="871094"/>
                </a:solidFill>
                <a:highlight>
                  <a:srgbClr val="FFFFFF"/>
                </a:highlight>
                <a:latin typeface="Consolas"/>
                <a:ea typeface="Consolas"/>
                <a:cs typeface="Consolas"/>
                <a:sym typeface="Consolas"/>
              </a:rPr>
              <a:t>width</a:t>
            </a:r>
            <a:r>
              <a:rPr lang="ru" sz="1500">
                <a:solidFill>
                  <a:srgbClr val="080808"/>
                </a:solidFill>
                <a:highlight>
                  <a:srgbClr val="FFFFFF"/>
                </a:highlight>
                <a:latin typeface="Consolas"/>
                <a:ea typeface="Consolas"/>
                <a:cs typeface="Consolas"/>
                <a:sym typeface="Consolas"/>
              </a:rPr>
              <a:t>; </a:t>
            </a:r>
            <a:r>
              <a:rPr lang="ru" sz="1500">
                <a:solidFill>
                  <a:schemeClr val="dk1"/>
                </a:solidFill>
                <a:highlight>
                  <a:srgbClr val="FFFFFF"/>
                </a:highlight>
                <a:latin typeface="Consolas"/>
                <a:ea typeface="Consolas"/>
                <a:cs typeface="Consolas"/>
                <a:sym typeface="Consolas"/>
              </a:rPr>
              <a:t>x</a:t>
            </a:r>
            <a:r>
              <a:rPr lang="ru" sz="1500">
                <a:solidFill>
                  <a:srgbClr val="080808"/>
                </a:solidFill>
                <a:highlight>
                  <a:srgbClr val="FFFFFF"/>
                </a:highlight>
                <a:latin typeface="Consolas"/>
                <a:ea typeface="Consolas"/>
                <a:cs typeface="Consolas"/>
                <a:sym typeface="Consolas"/>
              </a:rPr>
              <a:t>++)</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871094"/>
                </a:solidFill>
                <a:highlight>
                  <a:srgbClr val="FFFFFF"/>
                </a:highlight>
                <a:latin typeface="Consolas"/>
                <a:ea typeface="Consolas"/>
                <a:cs typeface="Consolas"/>
                <a:sym typeface="Consolas"/>
              </a:rPr>
              <a:t>isFilled</a:t>
            </a:r>
            <a:r>
              <a:rPr lang="ru" sz="1500">
                <a:solidFill>
                  <a:srgbClr val="080808"/>
                </a:solidFill>
                <a:highlight>
                  <a:srgbClr val="FFFFFF"/>
                </a:highlight>
                <a:latin typeface="Consolas"/>
                <a:ea typeface="Consolas"/>
                <a:cs typeface="Consolas"/>
                <a:sym typeface="Consolas"/>
              </a:rPr>
              <a:t>[</a:t>
            </a:r>
            <a:r>
              <a:rPr lang="ru" sz="1500">
                <a:solidFill>
                  <a:schemeClr val="dk1"/>
                </a:solidFill>
                <a:highlight>
                  <a:srgbClr val="FFFFFF"/>
                </a:highlight>
                <a:latin typeface="Consolas"/>
                <a:ea typeface="Consolas"/>
                <a:cs typeface="Consolas"/>
                <a:sym typeface="Consolas"/>
              </a:rPr>
              <a:t>x</a:t>
            </a:r>
            <a:r>
              <a:rPr lang="ru" sz="1500">
                <a:solidFill>
                  <a:srgbClr val="080808"/>
                </a:solidFill>
                <a:highlight>
                  <a:srgbClr val="FFFFFF"/>
                </a:highlight>
                <a:latin typeface="Consolas"/>
                <a:ea typeface="Consolas"/>
                <a:cs typeface="Consolas"/>
                <a:sym typeface="Consolas"/>
              </a:rPr>
              <a:t>][</a:t>
            </a:r>
            <a:r>
              <a:rPr lang="ru" sz="1500">
                <a:solidFill>
                  <a:schemeClr val="dk1"/>
                </a:solidFill>
                <a:highlight>
                  <a:srgbClr val="FFFFFF"/>
                </a:highlight>
                <a:latin typeface="Consolas"/>
                <a:ea typeface="Consolas"/>
                <a:cs typeface="Consolas"/>
                <a:sym typeface="Consolas"/>
              </a:rPr>
              <a:t>yy</a:t>
            </a:r>
            <a:r>
              <a:rPr lang="ru" sz="1500">
                <a:solidFill>
                  <a:srgbClr val="080808"/>
                </a:solidFill>
                <a:highlight>
                  <a:srgbClr val="FFFFFF"/>
                </a:highlight>
                <a:latin typeface="Consolas"/>
                <a:ea typeface="Consolas"/>
                <a:cs typeface="Consolas"/>
                <a:sym typeface="Consolas"/>
              </a:rPr>
              <a:t>] = </a:t>
            </a:r>
            <a:r>
              <a:rPr lang="ru" sz="1500">
                <a:solidFill>
                  <a:srgbClr val="871094"/>
                </a:solidFill>
                <a:highlight>
                  <a:srgbClr val="FFFFFF"/>
                </a:highlight>
                <a:latin typeface="Consolas"/>
                <a:ea typeface="Consolas"/>
                <a:cs typeface="Consolas"/>
                <a:sym typeface="Consolas"/>
              </a:rPr>
              <a:t>isFilled</a:t>
            </a:r>
            <a:r>
              <a:rPr lang="ru" sz="1500">
                <a:solidFill>
                  <a:srgbClr val="080808"/>
                </a:solidFill>
                <a:highlight>
                  <a:srgbClr val="FFFFFF"/>
                </a:highlight>
                <a:latin typeface="Consolas"/>
                <a:ea typeface="Consolas"/>
                <a:cs typeface="Consolas"/>
                <a:sym typeface="Consolas"/>
              </a:rPr>
              <a:t>[</a:t>
            </a:r>
            <a:r>
              <a:rPr lang="ru" sz="1500">
                <a:solidFill>
                  <a:schemeClr val="dk1"/>
                </a:solidFill>
                <a:highlight>
                  <a:srgbClr val="FFFFFF"/>
                </a:highlight>
                <a:latin typeface="Consolas"/>
                <a:ea typeface="Consolas"/>
                <a:cs typeface="Consolas"/>
                <a:sym typeface="Consolas"/>
              </a:rPr>
              <a:t>x</a:t>
            </a:r>
            <a:r>
              <a:rPr lang="ru" sz="1500">
                <a:solidFill>
                  <a:srgbClr val="080808"/>
                </a:solidFill>
                <a:highlight>
                  <a:srgbClr val="FFFFFF"/>
                </a:highlight>
                <a:latin typeface="Consolas"/>
                <a:ea typeface="Consolas"/>
                <a:cs typeface="Consolas"/>
                <a:sym typeface="Consolas"/>
              </a:rPr>
              <a:t>][</a:t>
            </a:r>
            <a:r>
              <a:rPr lang="ru" sz="1500">
                <a:solidFill>
                  <a:schemeClr val="dk1"/>
                </a:solidFill>
                <a:highlight>
                  <a:srgbClr val="FFFFFF"/>
                </a:highlight>
                <a:latin typeface="Consolas"/>
                <a:ea typeface="Consolas"/>
                <a:cs typeface="Consolas"/>
                <a:sym typeface="Consolas"/>
              </a:rPr>
              <a:t>yy </a:t>
            </a:r>
            <a:r>
              <a:rPr lang="ru" sz="1500">
                <a:solidFill>
                  <a:srgbClr val="080808"/>
                </a:solidFill>
                <a:highlight>
                  <a:srgbClr val="FFFFFF"/>
                </a:highlight>
                <a:latin typeface="Consolas"/>
                <a:ea typeface="Consolas"/>
                <a:cs typeface="Consolas"/>
                <a:sym typeface="Consolas"/>
              </a:rPr>
              <a:t>+ </a:t>
            </a:r>
            <a:r>
              <a:rPr lang="ru" sz="1500">
                <a:solidFill>
                  <a:srgbClr val="1750EB"/>
                </a:solidFill>
                <a:highlight>
                  <a:srgbClr val="FFFFFF"/>
                </a:highlight>
                <a:latin typeface="Consolas"/>
                <a:ea typeface="Consolas"/>
                <a:cs typeface="Consolas"/>
                <a:sym typeface="Consolas"/>
              </a:rPr>
              <a:t>1</a:t>
            </a:r>
            <a:r>
              <a:rPr lang="ru" sz="1500">
                <a:solidFill>
                  <a:srgbClr val="080808"/>
                </a:solidFill>
                <a:highlight>
                  <a:srgbClr val="FFFFFF"/>
                </a:highlight>
                <a:latin typeface="Consolas"/>
                <a:ea typeface="Consolas"/>
                <a:cs typeface="Consolas"/>
                <a:sym typeface="Consolas"/>
              </a:rPr>
              <a:t>];</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0033B3"/>
                </a:solidFill>
                <a:highlight>
                  <a:srgbClr val="FFFFFF"/>
                </a:highlight>
                <a:latin typeface="Consolas"/>
                <a:ea typeface="Consolas"/>
                <a:cs typeface="Consolas"/>
                <a:sym typeface="Consolas"/>
              </a:rPr>
              <a:t>for </a:t>
            </a:r>
            <a:r>
              <a:rPr lang="ru" sz="1500">
                <a:solidFill>
                  <a:srgbClr val="080808"/>
                </a:solidFill>
                <a:highlight>
                  <a:srgbClr val="FFFFFF"/>
                </a:highlight>
                <a:latin typeface="Consolas"/>
                <a:ea typeface="Consolas"/>
                <a:cs typeface="Consolas"/>
                <a:sym typeface="Consolas"/>
              </a:rPr>
              <a:t>(</a:t>
            </a:r>
            <a:r>
              <a:rPr lang="ru" sz="1500">
                <a:solidFill>
                  <a:srgbClr val="0033B3"/>
                </a:solidFill>
                <a:highlight>
                  <a:srgbClr val="FFFFFF"/>
                </a:highlight>
                <a:latin typeface="Consolas"/>
                <a:ea typeface="Consolas"/>
                <a:cs typeface="Consolas"/>
                <a:sym typeface="Consolas"/>
              </a:rPr>
              <a:t>var </a:t>
            </a:r>
            <a:r>
              <a:rPr lang="ru" sz="1500">
                <a:solidFill>
                  <a:schemeClr val="dk1"/>
                </a:solidFill>
                <a:highlight>
                  <a:srgbClr val="FFFFFF"/>
                </a:highlight>
                <a:latin typeface="Consolas"/>
                <a:ea typeface="Consolas"/>
                <a:cs typeface="Consolas"/>
                <a:sym typeface="Consolas"/>
              </a:rPr>
              <a:t>x </a:t>
            </a:r>
            <a:r>
              <a:rPr lang="ru" sz="1500">
                <a:solidFill>
                  <a:srgbClr val="080808"/>
                </a:solidFill>
                <a:highlight>
                  <a:srgbClr val="FFFFFF"/>
                </a:highlight>
                <a:latin typeface="Consolas"/>
                <a:ea typeface="Consolas"/>
                <a:cs typeface="Consolas"/>
                <a:sym typeface="Consolas"/>
              </a:rPr>
              <a:t>= </a:t>
            </a:r>
            <a:r>
              <a:rPr lang="ru" sz="1500">
                <a:solidFill>
                  <a:srgbClr val="1750EB"/>
                </a:solidFill>
                <a:highlight>
                  <a:srgbClr val="FFFFFF"/>
                </a:highlight>
                <a:latin typeface="Consolas"/>
                <a:ea typeface="Consolas"/>
                <a:cs typeface="Consolas"/>
                <a:sym typeface="Consolas"/>
              </a:rPr>
              <a:t>0</a:t>
            </a:r>
            <a:r>
              <a:rPr lang="ru" sz="1500">
                <a:solidFill>
                  <a:srgbClr val="080808"/>
                </a:solidFill>
                <a:highlight>
                  <a:srgbClr val="FFFFFF"/>
                </a:highlight>
                <a:latin typeface="Consolas"/>
                <a:ea typeface="Consolas"/>
                <a:cs typeface="Consolas"/>
                <a:sym typeface="Consolas"/>
              </a:rPr>
              <a:t>; </a:t>
            </a:r>
            <a:r>
              <a:rPr lang="ru" sz="1500">
                <a:solidFill>
                  <a:schemeClr val="dk1"/>
                </a:solidFill>
                <a:highlight>
                  <a:srgbClr val="FFFFFF"/>
                </a:highlight>
                <a:latin typeface="Consolas"/>
                <a:ea typeface="Consolas"/>
                <a:cs typeface="Consolas"/>
                <a:sym typeface="Consolas"/>
              </a:rPr>
              <a:t>x </a:t>
            </a:r>
            <a:r>
              <a:rPr lang="ru" sz="1500">
                <a:solidFill>
                  <a:srgbClr val="080808"/>
                </a:solidFill>
                <a:highlight>
                  <a:srgbClr val="FFFFFF"/>
                </a:highlight>
                <a:latin typeface="Consolas"/>
                <a:ea typeface="Consolas"/>
                <a:cs typeface="Consolas"/>
                <a:sym typeface="Consolas"/>
              </a:rPr>
              <a:t>&lt; </a:t>
            </a:r>
            <a:r>
              <a:rPr lang="ru" sz="1500">
                <a:solidFill>
                  <a:srgbClr val="871094"/>
                </a:solidFill>
                <a:highlight>
                  <a:srgbClr val="FFFFFF"/>
                </a:highlight>
                <a:latin typeface="Consolas"/>
                <a:ea typeface="Consolas"/>
                <a:cs typeface="Consolas"/>
                <a:sym typeface="Consolas"/>
              </a:rPr>
              <a:t>width</a:t>
            </a:r>
            <a:r>
              <a:rPr lang="ru" sz="1500">
                <a:solidFill>
                  <a:srgbClr val="080808"/>
                </a:solidFill>
                <a:highlight>
                  <a:srgbClr val="FFFFFF"/>
                </a:highlight>
                <a:latin typeface="Consolas"/>
                <a:ea typeface="Consolas"/>
                <a:cs typeface="Consolas"/>
                <a:sym typeface="Consolas"/>
              </a:rPr>
              <a:t>; </a:t>
            </a:r>
            <a:r>
              <a:rPr lang="ru" sz="1500">
                <a:solidFill>
                  <a:schemeClr val="dk1"/>
                </a:solidFill>
                <a:highlight>
                  <a:srgbClr val="FFFFFF"/>
                </a:highlight>
                <a:latin typeface="Consolas"/>
                <a:ea typeface="Consolas"/>
                <a:cs typeface="Consolas"/>
                <a:sym typeface="Consolas"/>
              </a:rPr>
              <a:t>x</a:t>
            </a:r>
            <a:r>
              <a:rPr lang="ru" sz="1500">
                <a:solidFill>
                  <a:srgbClr val="080808"/>
                </a:solidFill>
                <a:highlight>
                  <a:srgbClr val="FFFFFF"/>
                </a:highlight>
                <a:latin typeface="Consolas"/>
                <a:ea typeface="Consolas"/>
                <a:cs typeface="Consolas"/>
                <a:sym typeface="Consolas"/>
              </a:rPr>
              <a:t>++)</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871094"/>
                </a:solidFill>
                <a:highlight>
                  <a:srgbClr val="FFFFFF"/>
                </a:highlight>
                <a:latin typeface="Consolas"/>
                <a:ea typeface="Consolas"/>
                <a:cs typeface="Consolas"/>
                <a:sym typeface="Consolas"/>
              </a:rPr>
              <a:t>isFilled</a:t>
            </a:r>
            <a:r>
              <a:rPr lang="ru" sz="1500">
                <a:solidFill>
                  <a:srgbClr val="080808"/>
                </a:solidFill>
                <a:highlight>
                  <a:srgbClr val="FFFFFF"/>
                </a:highlight>
                <a:latin typeface="Consolas"/>
                <a:ea typeface="Consolas"/>
                <a:cs typeface="Consolas"/>
                <a:sym typeface="Consolas"/>
              </a:rPr>
              <a:t>[</a:t>
            </a:r>
            <a:r>
              <a:rPr lang="ru" sz="1500">
                <a:solidFill>
                  <a:schemeClr val="dk1"/>
                </a:solidFill>
                <a:highlight>
                  <a:srgbClr val="FFFFFF"/>
                </a:highlight>
                <a:latin typeface="Consolas"/>
                <a:ea typeface="Consolas"/>
                <a:cs typeface="Consolas"/>
                <a:sym typeface="Consolas"/>
              </a:rPr>
              <a:t>x</a:t>
            </a:r>
            <a:r>
              <a:rPr lang="ru" sz="1500">
                <a:solidFill>
                  <a:srgbClr val="080808"/>
                </a:solidFill>
                <a:highlight>
                  <a:srgbClr val="FFFFFF"/>
                </a:highlight>
                <a:latin typeface="Consolas"/>
                <a:ea typeface="Consolas"/>
                <a:cs typeface="Consolas"/>
                <a:sym typeface="Consolas"/>
              </a:rPr>
              <a:t>][</a:t>
            </a:r>
            <a:r>
              <a:rPr lang="ru" sz="1500">
                <a:solidFill>
                  <a:srgbClr val="871094"/>
                </a:solidFill>
                <a:highlight>
                  <a:srgbClr val="FFFFFF"/>
                </a:highlight>
                <a:latin typeface="Consolas"/>
                <a:ea typeface="Consolas"/>
                <a:cs typeface="Consolas"/>
                <a:sym typeface="Consolas"/>
              </a:rPr>
              <a:t>height</a:t>
            </a:r>
            <a:r>
              <a:rPr lang="ru" sz="1500">
                <a:solidFill>
                  <a:srgbClr val="080808"/>
                </a:solidFill>
                <a:highlight>
                  <a:srgbClr val="FFFFFF"/>
                </a:highlight>
                <a:latin typeface="Consolas"/>
                <a:ea typeface="Consolas"/>
                <a:cs typeface="Consolas"/>
                <a:sym typeface="Consolas"/>
              </a:rPr>
              <a:t>] = </a:t>
            </a:r>
            <a:r>
              <a:rPr lang="ru" sz="1500">
                <a:solidFill>
                  <a:srgbClr val="0033B3"/>
                </a:solidFill>
                <a:highlight>
                  <a:srgbClr val="FFFFFF"/>
                </a:highlight>
                <a:latin typeface="Consolas"/>
                <a:ea typeface="Consolas"/>
                <a:cs typeface="Consolas"/>
                <a:sym typeface="Consolas"/>
              </a:rPr>
              <a:t>false</a:t>
            </a:r>
            <a:r>
              <a:rPr lang="ru" sz="1500">
                <a:solidFill>
                  <a:srgbClr val="080808"/>
                </a:solidFill>
                <a:highlight>
                  <a:srgbClr val="FFFFFF"/>
                </a:highlight>
                <a:latin typeface="Consolas"/>
                <a:ea typeface="Consolas"/>
                <a:cs typeface="Consolas"/>
                <a:sym typeface="Consolas"/>
              </a:rPr>
              <a:t>;</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None/>
            </a:pPr>
            <a:r>
              <a:t/>
            </a:r>
            <a:endParaRPr sz="1500">
              <a:solidFill>
                <a:srgbClr val="0000FF"/>
              </a:solidFill>
              <a:highlight>
                <a:srgbClr val="FFFFFF"/>
              </a:highlight>
              <a:latin typeface="Consolas"/>
              <a:ea typeface="Consolas"/>
              <a:cs typeface="Consolas"/>
              <a:sym typeface="Consolas"/>
            </a:endParaRPr>
          </a:p>
          <a:p>
            <a:pPr indent="0" lvl="0" marL="0" marR="0" rtl="0" algn="l">
              <a:spcBef>
                <a:spcPts val="0"/>
              </a:spcBef>
              <a:spcAft>
                <a:spcPts val="0"/>
              </a:spcAft>
              <a:buNone/>
            </a:pPr>
            <a:r>
              <a:t/>
            </a:r>
            <a:endParaRPr sz="1500">
              <a:solidFill>
                <a:srgbClr val="000000"/>
              </a:solidFill>
              <a:highlight>
                <a:srgbClr val="FFFFFF"/>
              </a:highlight>
              <a:latin typeface="Consolas"/>
              <a:ea typeface="Consolas"/>
              <a:cs typeface="Consolas"/>
              <a:sym typeface="Consolas"/>
            </a:endParaRPr>
          </a:p>
        </p:txBody>
      </p:sp>
      <p:pic>
        <p:nvPicPr>
          <p:cNvPr id="440" name="Google Shape;440;p77"/>
          <p:cNvPicPr preferRelativeResize="0"/>
          <p:nvPr/>
        </p:nvPicPr>
        <p:blipFill>
          <a:blip r:embed="rId4">
            <a:alphaModFix/>
          </a:blip>
          <a:stretch>
            <a:fillRect/>
          </a:stretch>
        </p:blipFill>
        <p:spPr>
          <a:xfrm>
            <a:off x="7497950" y="411950"/>
            <a:ext cx="674500" cy="67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78"/>
          <p:cNvSpPr txBox="1"/>
          <p:nvPr>
            <p:ph idx="1" type="body"/>
          </p:nvPr>
        </p:nvSpPr>
        <p:spPr>
          <a:xfrm>
            <a:off x="971550" y="1221584"/>
            <a:ext cx="7200850" cy="3509963"/>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SzPts val="3000"/>
              <a:buNone/>
            </a:pPr>
            <a:r>
              <a:rPr lang="ru" sz="3000"/>
              <a:t>Пишите код так, как будете его объяснять коллеге!</a:t>
            </a:r>
            <a:endParaRPr/>
          </a:p>
        </p:txBody>
      </p:sp>
      <p:sp>
        <p:nvSpPr>
          <p:cNvPr id="446" name="Google Shape;446;p78"/>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МАРКЕР</a:t>
            </a:r>
            <a:r>
              <a:rPr lang="ru"/>
              <a:t> </a:t>
            </a:r>
            <a:r>
              <a:rPr lang="ru">
                <a:solidFill>
                  <a:schemeClr val="accent1"/>
                </a:solidFill>
              </a:rPr>
              <a:t>Я ТАК НЕ ОБЪЯСНЯЮ</a:t>
            </a:r>
            <a:endParaRPr>
              <a:solidFill>
                <a:schemeClr val="accen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9"/>
          <p:cNvSpPr/>
          <p:nvPr/>
        </p:nvSpPr>
        <p:spPr>
          <a:xfrm>
            <a:off x="971550" y="411956"/>
            <a:ext cx="7200900" cy="394723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100"/>
              <a:buFont typeface="Arial"/>
              <a:buNone/>
            </a:pPr>
            <a:r>
              <a:rPr lang="ru" sz="1500">
                <a:solidFill>
                  <a:srgbClr val="0033B3"/>
                </a:solidFill>
                <a:highlight>
                  <a:srgbClr val="FFFFFF"/>
                </a:highlight>
                <a:latin typeface="Consolas"/>
                <a:ea typeface="Consolas"/>
                <a:cs typeface="Consolas"/>
                <a:sym typeface="Consolas"/>
              </a:rPr>
              <a:t>public void </a:t>
            </a:r>
            <a:r>
              <a:rPr lang="ru" sz="1500">
                <a:solidFill>
                  <a:srgbClr val="00627A"/>
                </a:solidFill>
                <a:highlight>
                  <a:srgbClr val="FFFFFF"/>
                </a:highlight>
                <a:latin typeface="Consolas"/>
                <a:ea typeface="Consolas"/>
                <a:cs typeface="Consolas"/>
                <a:sym typeface="Consolas"/>
              </a:rPr>
              <a:t>clearFullLinesRefactored</a:t>
            </a:r>
            <a:r>
              <a:rPr lang="ru" sz="1500">
                <a:solidFill>
                  <a:srgbClr val="080808"/>
                </a:solidFill>
                <a:highlight>
                  <a:srgbClr val="FFFFFF"/>
                </a:highlight>
                <a:latin typeface="Consolas"/>
                <a:ea typeface="Consolas"/>
                <a:cs typeface="Consolas"/>
                <a:sym typeface="Consolas"/>
              </a:rPr>
              <a:t>(</a:t>
            </a:r>
            <a:r>
              <a:rPr lang="ru" sz="1500">
                <a:solidFill>
                  <a:schemeClr val="dk1"/>
                </a:solidFill>
                <a:highlight>
                  <a:srgbClr val="FFFFFF"/>
                </a:highlight>
                <a:latin typeface="Consolas"/>
                <a:ea typeface="Consolas"/>
                <a:cs typeface="Consolas"/>
                <a:sym typeface="Consolas"/>
              </a:rPr>
              <a:t>Integer </a:t>
            </a:r>
            <a:r>
              <a:rPr lang="ru" sz="1500">
                <a:solidFill>
                  <a:srgbClr val="080808"/>
                </a:solidFill>
                <a:highlight>
                  <a:srgbClr val="FFFFFF"/>
                </a:highlight>
                <a:latin typeface="Consolas"/>
                <a:ea typeface="Consolas"/>
                <a:cs typeface="Consolas"/>
                <a:sym typeface="Consolas"/>
              </a:rPr>
              <a:t>score) {</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0033B3"/>
                </a:solidFill>
                <a:highlight>
                  <a:srgbClr val="FFFFFF"/>
                </a:highlight>
                <a:latin typeface="Consolas"/>
                <a:ea typeface="Consolas"/>
                <a:cs typeface="Consolas"/>
                <a:sym typeface="Consolas"/>
              </a:rPr>
              <a:t>for </a:t>
            </a:r>
            <a:r>
              <a:rPr lang="ru" sz="1500">
                <a:solidFill>
                  <a:srgbClr val="080808"/>
                </a:solidFill>
                <a:highlight>
                  <a:srgbClr val="FFFFFF"/>
                </a:highlight>
                <a:latin typeface="Consolas"/>
                <a:ea typeface="Consolas"/>
                <a:cs typeface="Consolas"/>
                <a:sym typeface="Consolas"/>
              </a:rPr>
              <a:t>(</a:t>
            </a:r>
            <a:r>
              <a:rPr lang="ru" sz="1500">
                <a:solidFill>
                  <a:srgbClr val="0033B3"/>
                </a:solidFill>
                <a:highlight>
                  <a:srgbClr val="FFFFFF"/>
                </a:highlight>
                <a:latin typeface="Consolas"/>
                <a:ea typeface="Consolas"/>
                <a:cs typeface="Consolas"/>
                <a:sym typeface="Consolas"/>
              </a:rPr>
              <a:t>var </a:t>
            </a:r>
            <a:r>
              <a:rPr lang="ru" sz="1500">
                <a:solidFill>
                  <a:schemeClr val="dk1"/>
                </a:solidFill>
                <a:highlight>
                  <a:srgbClr val="FFFFFF"/>
                </a:highlight>
                <a:latin typeface="Consolas"/>
                <a:ea typeface="Consolas"/>
                <a:cs typeface="Consolas"/>
                <a:sym typeface="Consolas"/>
              </a:rPr>
              <a:t>lineIndex </a:t>
            </a:r>
            <a:r>
              <a:rPr lang="ru" sz="1500">
                <a:solidFill>
                  <a:srgbClr val="080808"/>
                </a:solidFill>
                <a:highlight>
                  <a:srgbClr val="FFFFFF"/>
                </a:highlight>
                <a:latin typeface="Consolas"/>
                <a:ea typeface="Consolas"/>
                <a:cs typeface="Consolas"/>
                <a:sym typeface="Consolas"/>
              </a:rPr>
              <a:t>= </a:t>
            </a:r>
            <a:r>
              <a:rPr lang="ru" sz="1500">
                <a:solidFill>
                  <a:srgbClr val="1750EB"/>
                </a:solidFill>
                <a:highlight>
                  <a:srgbClr val="FFFFFF"/>
                </a:highlight>
                <a:latin typeface="Consolas"/>
                <a:ea typeface="Consolas"/>
                <a:cs typeface="Consolas"/>
                <a:sym typeface="Consolas"/>
              </a:rPr>
              <a:t>1</a:t>
            </a:r>
            <a:r>
              <a:rPr lang="ru" sz="1500">
                <a:solidFill>
                  <a:srgbClr val="080808"/>
                </a:solidFill>
                <a:highlight>
                  <a:srgbClr val="FFFFFF"/>
                </a:highlight>
                <a:latin typeface="Consolas"/>
                <a:ea typeface="Consolas"/>
                <a:cs typeface="Consolas"/>
                <a:sym typeface="Consolas"/>
              </a:rPr>
              <a:t>; </a:t>
            </a:r>
            <a:r>
              <a:rPr lang="ru" sz="1500">
                <a:solidFill>
                  <a:schemeClr val="dk1"/>
                </a:solidFill>
                <a:highlight>
                  <a:srgbClr val="FFFFFF"/>
                </a:highlight>
                <a:latin typeface="Consolas"/>
                <a:ea typeface="Consolas"/>
                <a:cs typeface="Consolas"/>
                <a:sym typeface="Consolas"/>
              </a:rPr>
              <a:t>lineIndex </a:t>
            </a:r>
            <a:r>
              <a:rPr lang="ru" sz="1500">
                <a:solidFill>
                  <a:srgbClr val="080808"/>
                </a:solidFill>
                <a:highlight>
                  <a:srgbClr val="FFFFFF"/>
                </a:highlight>
                <a:latin typeface="Consolas"/>
                <a:ea typeface="Consolas"/>
                <a:cs typeface="Consolas"/>
                <a:sym typeface="Consolas"/>
              </a:rPr>
              <a:t>&lt; </a:t>
            </a:r>
            <a:r>
              <a:rPr lang="ru" sz="1500">
                <a:solidFill>
                  <a:srgbClr val="871094"/>
                </a:solidFill>
                <a:highlight>
                  <a:srgbClr val="FFFFFF"/>
                </a:highlight>
                <a:latin typeface="Consolas"/>
                <a:ea typeface="Consolas"/>
                <a:cs typeface="Consolas"/>
                <a:sym typeface="Consolas"/>
              </a:rPr>
              <a:t>height </a:t>
            </a:r>
            <a:r>
              <a:rPr lang="ru" sz="1500">
                <a:solidFill>
                  <a:srgbClr val="080808"/>
                </a:solidFill>
                <a:highlight>
                  <a:srgbClr val="FFFFFF"/>
                </a:highlight>
                <a:latin typeface="Consolas"/>
                <a:ea typeface="Consolas"/>
                <a:cs typeface="Consolas"/>
                <a:sym typeface="Consolas"/>
              </a:rPr>
              <a:t>+ </a:t>
            </a:r>
            <a:r>
              <a:rPr lang="ru" sz="1500">
                <a:solidFill>
                  <a:srgbClr val="1750EB"/>
                </a:solidFill>
                <a:highlight>
                  <a:srgbClr val="FFFFFF"/>
                </a:highlight>
                <a:latin typeface="Consolas"/>
                <a:ea typeface="Consolas"/>
                <a:cs typeface="Consolas"/>
                <a:sym typeface="Consolas"/>
              </a:rPr>
              <a:t>1</a:t>
            </a:r>
            <a:r>
              <a:rPr lang="ru" sz="1500">
                <a:solidFill>
                  <a:srgbClr val="080808"/>
                </a:solidFill>
                <a:highlight>
                  <a:srgbClr val="FFFFFF"/>
                </a:highlight>
                <a:latin typeface="Consolas"/>
                <a:ea typeface="Consolas"/>
                <a:cs typeface="Consolas"/>
                <a:sym typeface="Consolas"/>
              </a:rPr>
              <a:t>; </a:t>
            </a:r>
            <a:r>
              <a:rPr lang="ru" sz="1500">
                <a:solidFill>
                  <a:schemeClr val="dk1"/>
                </a:solidFill>
                <a:highlight>
                  <a:srgbClr val="FFFFFF"/>
                </a:highlight>
                <a:latin typeface="Consolas"/>
                <a:ea typeface="Consolas"/>
                <a:cs typeface="Consolas"/>
                <a:sym typeface="Consolas"/>
              </a:rPr>
              <a:t>lineIndex</a:t>
            </a:r>
            <a:r>
              <a:rPr lang="ru" sz="1500">
                <a:solidFill>
                  <a:srgbClr val="080808"/>
                </a:solidFill>
                <a:highlight>
                  <a:srgbClr val="FFFFFF"/>
                </a:highlight>
                <a:latin typeface="Consolas"/>
                <a:ea typeface="Consolas"/>
                <a:cs typeface="Consolas"/>
                <a:sym typeface="Consolas"/>
              </a:rPr>
              <a:t>++) {</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0033B3"/>
                </a:solidFill>
                <a:highlight>
                  <a:srgbClr val="FFFFFF"/>
                </a:highlight>
                <a:latin typeface="Consolas"/>
                <a:ea typeface="Consolas"/>
                <a:cs typeface="Consolas"/>
                <a:sym typeface="Consolas"/>
              </a:rPr>
              <a:t>if </a:t>
            </a:r>
            <a:r>
              <a:rPr lang="ru" sz="1500">
                <a:solidFill>
                  <a:srgbClr val="080808"/>
                </a:solidFill>
                <a:highlight>
                  <a:srgbClr val="FFFFFF"/>
                </a:highlight>
                <a:latin typeface="Consolas"/>
                <a:ea typeface="Consolas"/>
                <a:cs typeface="Consolas"/>
                <a:sym typeface="Consolas"/>
              </a:rPr>
              <a:t>(lineIsFull(</a:t>
            </a:r>
            <a:r>
              <a:rPr lang="ru" sz="1500">
                <a:solidFill>
                  <a:schemeClr val="dk1"/>
                </a:solidFill>
                <a:highlight>
                  <a:srgbClr val="FFFFFF"/>
                </a:highlight>
                <a:latin typeface="Consolas"/>
                <a:ea typeface="Consolas"/>
                <a:cs typeface="Consolas"/>
                <a:sym typeface="Consolas"/>
              </a:rPr>
              <a:t>lineIndex</a:t>
            </a:r>
            <a:r>
              <a:rPr lang="ru" sz="1500">
                <a:solidFill>
                  <a:srgbClr val="080808"/>
                </a:solidFill>
                <a:highlight>
                  <a:srgbClr val="FFFFFF"/>
                </a:highlight>
                <a:latin typeface="Consolas"/>
                <a:ea typeface="Consolas"/>
                <a:cs typeface="Consolas"/>
                <a:sym typeface="Consolas"/>
              </a:rPr>
              <a:t>)) {</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score++;</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shiftLinesDown(</a:t>
            </a:r>
            <a:r>
              <a:rPr lang="ru" sz="1500">
                <a:solidFill>
                  <a:schemeClr val="dk1"/>
                </a:solidFill>
                <a:highlight>
                  <a:srgbClr val="FFFFFF"/>
                </a:highlight>
                <a:latin typeface="Consolas"/>
                <a:ea typeface="Consolas"/>
                <a:cs typeface="Consolas"/>
                <a:sym typeface="Consolas"/>
              </a:rPr>
              <a:t>lineIndex</a:t>
            </a:r>
            <a:r>
              <a:rPr lang="ru" sz="1500">
                <a:solidFill>
                  <a:srgbClr val="080808"/>
                </a:solidFill>
                <a:highlight>
                  <a:srgbClr val="FFFFFF"/>
                </a:highlight>
                <a:latin typeface="Consolas"/>
                <a:ea typeface="Consolas"/>
                <a:cs typeface="Consolas"/>
                <a:sym typeface="Consolas"/>
              </a:rPr>
              <a:t>);</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chemeClr val="dk1"/>
                </a:solidFill>
                <a:highlight>
                  <a:srgbClr val="FFFFFF"/>
                </a:highlight>
                <a:latin typeface="Consolas"/>
                <a:ea typeface="Consolas"/>
                <a:cs typeface="Consolas"/>
                <a:sym typeface="Consolas"/>
              </a:rPr>
              <a:t>lineIndex</a:t>
            </a:r>
            <a:r>
              <a:rPr lang="ru" sz="1500">
                <a:solidFill>
                  <a:srgbClr val="080808"/>
                </a:solidFill>
                <a:highlight>
                  <a:srgbClr val="FFFFFF"/>
                </a:highlight>
                <a:latin typeface="Consolas"/>
                <a:ea typeface="Consolas"/>
                <a:cs typeface="Consolas"/>
                <a:sym typeface="Consolas"/>
              </a:rPr>
              <a:t>--;</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addEmptyLineOnTop();</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None/>
            </a:pPr>
            <a:r>
              <a:t/>
            </a:r>
            <a:endParaRPr sz="2100">
              <a:solidFill>
                <a:srgbClr val="0000FF"/>
              </a:solidFill>
              <a:highlight>
                <a:srgbClr val="FFFFFF"/>
              </a:highlight>
              <a:latin typeface="Consolas"/>
              <a:ea typeface="Consolas"/>
              <a:cs typeface="Consolas"/>
              <a:sym typeface="Consolas"/>
            </a:endParaRPr>
          </a:p>
        </p:txBody>
      </p:sp>
      <p:pic>
        <p:nvPicPr>
          <p:cNvPr id="453" name="Google Shape;453;p79"/>
          <p:cNvPicPr preferRelativeResize="0"/>
          <p:nvPr/>
        </p:nvPicPr>
        <p:blipFill rotWithShape="1">
          <a:blip r:embed="rId3">
            <a:alphaModFix/>
          </a:blip>
          <a:srcRect b="0" l="0" r="0" t="0"/>
          <a:stretch/>
        </p:blipFill>
        <p:spPr>
          <a:xfrm>
            <a:off x="5901276" y="3264365"/>
            <a:ext cx="2271174" cy="1467179"/>
          </a:xfrm>
          <a:prstGeom prst="rect">
            <a:avLst/>
          </a:prstGeom>
          <a:noFill/>
          <a:ln>
            <a:noFill/>
          </a:ln>
        </p:spPr>
      </p:pic>
      <p:pic>
        <p:nvPicPr>
          <p:cNvPr id="454" name="Google Shape;454;p79"/>
          <p:cNvPicPr preferRelativeResize="0"/>
          <p:nvPr/>
        </p:nvPicPr>
        <p:blipFill>
          <a:blip r:embed="rId4">
            <a:alphaModFix/>
          </a:blip>
          <a:stretch>
            <a:fillRect/>
          </a:stretch>
        </p:blipFill>
        <p:spPr>
          <a:xfrm>
            <a:off x="8145250" y="337250"/>
            <a:ext cx="674500" cy="6745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80"/>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ru" sz="1500">
                <a:solidFill>
                  <a:srgbClr val="0033B3"/>
                </a:solidFill>
                <a:highlight>
                  <a:srgbClr val="FFFFFF"/>
                </a:highlight>
                <a:latin typeface="Consolas"/>
                <a:ea typeface="Consolas"/>
                <a:cs typeface="Consolas"/>
                <a:sym typeface="Consolas"/>
              </a:rPr>
              <a:t>public </a:t>
            </a:r>
            <a:r>
              <a:rPr lang="ru" sz="1500">
                <a:highlight>
                  <a:srgbClr val="FFFFFF"/>
                </a:highlight>
                <a:latin typeface="Consolas"/>
                <a:ea typeface="Consolas"/>
                <a:cs typeface="Consolas"/>
                <a:sym typeface="Consolas"/>
              </a:rPr>
              <a:t>Field </a:t>
            </a:r>
            <a:r>
              <a:rPr lang="ru" sz="1500">
                <a:solidFill>
                  <a:srgbClr val="00627A"/>
                </a:solidFill>
                <a:highlight>
                  <a:srgbClr val="FFFFFF"/>
                </a:highlight>
                <a:latin typeface="Consolas"/>
                <a:ea typeface="Consolas"/>
                <a:cs typeface="Consolas"/>
                <a:sym typeface="Consolas"/>
              </a:rPr>
              <a:t>clearFullLines</a:t>
            </a:r>
            <a:r>
              <a:rPr lang="ru" sz="1500">
                <a:solidFill>
                  <a:srgbClr val="080808"/>
                </a:solidFill>
                <a:highlight>
                  <a:srgbClr val="FFFFFF"/>
                </a:highlight>
                <a:latin typeface="Consolas"/>
                <a:ea typeface="Consolas"/>
                <a:cs typeface="Consolas"/>
                <a:sym typeface="Consolas"/>
              </a:rPr>
              <a:t>() {</a:t>
            </a:r>
            <a:endParaRPr sz="15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0033B3"/>
                </a:solidFill>
                <a:highlight>
                  <a:srgbClr val="FFFFFF"/>
                </a:highlight>
                <a:latin typeface="Consolas"/>
                <a:ea typeface="Consolas"/>
                <a:cs typeface="Consolas"/>
                <a:sym typeface="Consolas"/>
              </a:rPr>
              <a:t>var </a:t>
            </a:r>
            <a:r>
              <a:rPr lang="ru" sz="1500">
                <a:highlight>
                  <a:srgbClr val="FFFFFF"/>
                </a:highlight>
                <a:latin typeface="Consolas"/>
                <a:ea typeface="Consolas"/>
                <a:cs typeface="Consolas"/>
                <a:sym typeface="Consolas"/>
              </a:rPr>
              <a:t>notFullLines </a:t>
            </a:r>
            <a:r>
              <a:rPr lang="ru" sz="1500">
                <a:solidFill>
                  <a:srgbClr val="080808"/>
                </a:solidFill>
                <a:highlight>
                  <a:srgbClr val="FFFFFF"/>
                </a:highlight>
                <a:latin typeface="Consolas"/>
                <a:ea typeface="Consolas"/>
                <a:cs typeface="Consolas"/>
                <a:sym typeface="Consolas"/>
              </a:rPr>
              <a:t>= getAllNotFullLines();</a:t>
            </a:r>
            <a:endParaRPr sz="15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0033B3"/>
                </a:solidFill>
                <a:highlight>
                  <a:srgbClr val="FFFFFF"/>
                </a:highlight>
                <a:latin typeface="Consolas"/>
                <a:ea typeface="Consolas"/>
                <a:cs typeface="Consolas"/>
                <a:sym typeface="Consolas"/>
              </a:rPr>
              <a:t>var </a:t>
            </a:r>
            <a:r>
              <a:rPr lang="ru" sz="1500">
                <a:highlight>
                  <a:srgbClr val="FFFFFF"/>
                </a:highlight>
                <a:latin typeface="Consolas"/>
                <a:ea typeface="Consolas"/>
                <a:cs typeface="Consolas"/>
                <a:sym typeface="Consolas"/>
              </a:rPr>
              <a:t>clearedLinesCount </a:t>
            </a:r>
            <a:r>
              <a:rPr lang="ru" sz="1500">
                <a:solidFill>
                  <a:srgbClr val="080808"/>
                </a:solidFill>
                <a:highlight>
                  <a:srgbClr val="FFFFFF"/>
                </a:highlight>
                <a:latin typeface="Consolas"/>
                <a:ea typeface="Consolas"/>
                <a:cs typeface="Consolas"/>
                <a:sym typeface="Consolas"/>
              </a:rPr>
              <a:t>= </a:t>
            </a:r>
            <a:r>
              <a:rPr lang="ru" sz="1500">
                <a:solidFill>
                  <a:srgbClr val="871094"/>
                </a:solidFill>
                <a:highlight>
                  <a:srgbClr val="FFFFFF"/>
                </a:highlight>
                <a:latin typeface="Consolas"/>
                <a:ea typeface="Consolas"/>
                <a:cs typeface="Consolas"/>
                <a:sym typeface="Consolas"/>
              </a:rPr>
              <a:t>height </a:t>
            </a:r>
            <a:r>
              <a:rPr lang="ru" sz="1500">
                <a:solidFill>
                  <a:srgbClr val="080808"/>
                </a:solidFill>
                <a:highlight>
                  <a:srgbClr val="FFFFFF"/>
                </a:highlight>
                <a:latin typeface="Consolas"/>
                <a:ea typeface="Consolas"/>
                <a:cs typeface="Consolas"/>
                <a:sym typeface="Consolas"/>
              </a:rPr>
              <a:t>- </a:t>
            </a:r>
            <a:r>
              <a:rPr lang="ru" sz="1500">
                <a:highlight>
                  <a:srgbClr val="FFFFFF"/>
                </a:highlight>
                <a:latin typeface="Consolas"/>
                <a:ea typeface="Consolas"/>
                <a:cs typeface="Consolas"/>
                <a:sym typeface="Consolas"/>
              </a:rPr>
              <a:t>notFullLines</a:t>
            </a:r>
            <a:r>
              <a:rPr lang="ru" sz="1500">
                <a:solidFill>
                  <a:srgbClr val="080808"/>
                </a:solidFill>
                <a:highlight>
                  <a:srgbClr val="FFFFFF"/>
                </a:highlight>
                <a:latin typeface="Consolas"/>
                <a:ea typeface="Consolas"/>
                <a:cs typeface="Consolas"/>
                <a:sym typeface="Consolas"/>
              </a:rPr>
              <a:t>.size();</a:t>
            </a:r>
            <a:endParaRPr sz="15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0033B3"/>
                </a:solidFill>
                <a:highlight>
                  <a:srgbClr val="FFFFFF"/>
                </a:highlight>
                <a:latin typeface="Consolas"/>
                <a:ea typeface="Consolas"/>
                <a:cs typeface="Consolas"/>
                <a:sym typeface="Consolas"/>
              </a:rPr>
              <a:t>var </a:t>
            </a:r>
            <a:r>
              <a:rPr lang="ru" sz="1500">
                <a:highlight>
                  <a:srgbClr val="FFFFFF"/>
                </a:highlight>
                <a:latin typeface="Consolas"/>
                <a:ea typeface="Consolas"/>
                <a:cs typeface="Consolas"/>
                <a:sym typeface="Consolas"/>
              </a:rPr>
              <a:t>newLinesArray </a:t>
            </a:r>
            <a:r>
              <a:rPr lang="ru" sz="1500">
                <a:solidFill>
                  <a:srgbClr val="080808"/>
                </a:solidFill>
                <a:highlight>
                  <a:srgbClr val="FFFFFF"/>
                </a:highlight>
                <a:latin typeface="Consolas"/>
                <a:ea typeface="Consolas"/>
                <a:cs typeface="Consolas"/>
                <a:sym typeface="Consolas"/>
              </a:rPr>
              <a:t>= createNewLinesArray(</a:t>
            </a:r>
            <a:r>
              <a:rPr lang="ru" sz="1500">
                <a:highlight>
                  <a:srgbClr val="FFFFFF"/>
                </a:highlight>
                <a:latin typeface="Consolas"/>
                <a:ea typeface="Consolas"/>
                <a:cs typeface="Consolas"/>
                <a:sym typeface="Consolas"/>
              </a:rPr>
              <a:t>clearedLinesCount</a:t>
            </a:r>
            <a:r>
              <a:rPr lang="ru" sz="1500">
                <a:solidFill>
                  <a:srgbClr val="080808"/>
                </a:solidFill>
                <a:highlight>
                  <a:srgbClr val="FFFFFF"/>
                </a:highlight>
                <a:latin typeface="Consolas"/>
                <a:ea typeface="Consolas"/>
                <a:cs typeface="Consolas"/>
                <a:sym typeface="Consolas"/>
              </a:rPr>
              <a:t>, </a:t>
            </a:r>
            <a:r>
              <a:rPr lang="ru" sz="1500">
                <a:highlight>
                  <a:srgbClr val="FFFFFF"/>
                </a:highlight>
                <a:latin typeface="Consolas"/>
                <a:ea typeface="Consolas"/>
                <a:cs typeface="Consolas"/>
                <a:sym typeface="Consolas"/>
              </a:rPr>
              <a:t>notFullLines</a:t>
            </a:r>
            <a:r>
              <a:rPr lang="ru" sz="1500">
                <a:solidFill>
                  <a:srgbClr val="080808"/>
                </a:solidFill>
                <a:highlight>
                  <a:srgbClr val="FFFFFF"/>
                </a:highlight>
                <a:latin typeface="Consolas"/>
                <a:ea typeface="Consolas"/>
                <a:cs typeface="Consolas"/>
                <a:sym typeface="Consolas"/>
              </a:rPr>
              <a:t>);</a:t>
            </a:r>
            <a:endParaRPr sz="15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0033B3"/>
                </a:solidFill>
                <a:highlight>
                  <a:srgbClr val="FFFFFF"/>
                </a:highlight>
                <a:latin typeface="Consolas"/>
                <a:ea typeface="Consolas"/>
                <a:cs typeface="Consolas"/>
                <a:sym typeface="Consolas"/>
              </a:rPr>
              <a:t>return new </a:t>
            </a:r>
            <a:r>
              <a:rPr lang="ru" sz="1500">
                <a:solidFill>
                  <a:srgbClr val="080808"/>
                </a:solidFill>
                <a:highlight>
                  <a:srgbClr val="FFFFFF"/>
                </a:highlight>
                <a:latin typeface="Consolas"/>
                <a:ea typeface="Consolas"/>
                <a:cs typeface="Consolas"/>
                <a:sym typeface="Consolas"/>
              </a:rPr>
              <a:t>Field(</a:t>
            </a:r>
            <a:r>
              <a:rPr lang="ru" sz="1500">
                <a:solidFill>
                  <a:srgbClr val="871094"/>
                </a:solidFill>
                <a:highlight>
                  <a:srgbClr val="FFFFFF"/>
                </a:highlight>
                <a:latin typeface="Consolas"/>
                <a:ea typeface="Consolas"/>
                <a:cs typeface="Consolas"/>
                <a:sym typeface="Consolas"/>
              </a:rPr>
              <a:t>width</a:t>
            </a:r>
            <a:r>
              <a:rPr lang="ru" sz="1500">
                <a:solidFill>
                  <a:srgbClr val="080808"/>
                </a:solidFill>
                <a:highlight>
                  <a:srgbClr val="FFFFFF"/>
                </a:highlight>
                <a:latin typeface="Consolas"/>
                <a:ea typeface="Consolas"/>
                <a:cs typeface="Consolas"/>
                <a:sym typeface="Consolas"/>
              </a:rPr>
              <a:t>, </a:t>
            </a:r>
            <a:r>
              <a:rPr lang="ru" sz="1500">
                <a:solidFill>
                  <a:srgbClr val="871094"/>
                </a:solidFill>
                <a:highlight>
                  <a:srgbClr val="FFFFFF"/>
                </a:highlight>
                <a:latin typeface="Consolas"/>
                <a:ea typeface="Consolas"/>
                <a:cs typeface="Consolas"/>
                <a:sym typeface="Consolas"/>
              </a:rPr>
              <a:t>height</a:t>
            </a:r>
            <a:r>
              <a:rPr lang="ru" sz="1500">
                <a:solidFill>
                  <a:srgbClr val="080808"/>
                </a:solidFill>
                <a:highlight>
                  <a:srgbClr val="FFFFFF"/>
                </a:highlight>
                <a:latin typeface="Consolas"/>
                <a:ea typeface="Consolas"/>
                <a:cs typeface="Consolas"/>
                <a:sym typeface="Consolas"/>
              </a:rPr>
              <a:t>, </a:t>
            </a:r>
            <a:r>
              <a:rPr lang="ru" sz="1500">
                <a:highlight>
                  <a:srgbClr val="FFFFFF"/>
                </a:highlight>
                <a:latin typeface="Consolas"/>
                <a:ea typeface="Consolas"/>
                <a:cs typeface="Consolas"/>
                <a:sym typeface="Consolas"/>
              </a:rPr>
              <a:t>newLinesArray</a:t>
            </a:r>
            <a:r>
              <a:rPr lang="ru" sz="1500">
                <a:solidFill>
                  <a:srgbClr val="080808"/>
                </a:solidFill>
                <a:highlight>
                  <a:srgbClr val="FFFFFF"/>
                </a:highlight>
                <a:latin typeface="Consolas"/>
                <a:ea typeface="Consolas"/>
                <a:cs typeface="Consolas"/>
                <a:sym typeface="Consolas"/>
              </a:rPr>
              <a:t>, </a:t>
            </a:r>
            <a:r>
              <a:rPr lang="ru" sz="1500">
                <a:solidFill>
                  <a:srgbClr val="871094"/>
                </a:solidFill>
                <a:highlight>
                  <a:srgbClr val="FFFFFF"/>
                </a:highlight>
                <a:latin typeface="Consolas"/>
                <a:ea typeface="Consolas"/>
                <a:cs typeface="Consolas"/>
                <a:sym typeface="Consolas"/>
              </a:rPr>
              <a:t>score </a:t>
            </a:r>
            <a:r>
              <a:rPr lang="ru" sz="1500">
                <a:solidFill>
                  <a:srgbClr val="080808"/>
                </a:solidFill>
                <a:highlight>
                  <a:srgbClr val="FFFFFF"/>
                </a:highlight>
                <a:latin typeface="Consolas"/>
                <a:ea typeface="Consolas"/>
                <a:cs typeface="Consolas"/>
                <a:sym typeface="Consolas"/>
              </a:rPr>
              <a:t>+ </a:t>
            </a:r>
            <a:r>
              <a:rPr lang="ru" sz="1500">
                <a:highlight>
                  <a:srgbClr val="FFFFFF"/>
                </a:highlight>
                <a:latin typeface="Consolas"/>
                <a:ea typeface="Consolas"/>
                <a:cs typeface="Consolas"/>
                <a:sym typeface="Consolas"/>
              </a:rPr>
              <a:t>clearedLinesCount</a:t>
            </a:r>
            <a:r>
              <a:rPr lang="ru" sz="1500">
                <a:solidFill>
                  <a:srgbClr val="080808"/>
                </a:solidFill>
                <a:highlight>
                  <a:srgbClr val="FFFFFF"/>
                </a:highlight>
                <a:latin typeface="Consolas"/>
                <a:ea typeface="Consolas"/>
                <a:cs typeface="Consolas"/>
                <a:sym typeface="Consolas"/>
              </a:rPr>
              <a:t>);</a:t>
            </a:r>
            <a:endParaRPr sz="15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a:t>
            </a:r>
            <a:endParaRPr sz="15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SzPts val="1800"/>
              <a:buNone/>
            </a:pPr>
            <a:r>
              <a:t/>
            </a:r>
            <a:endParaRPr sz="1800">
              <a:solidFill>
                <a:srgbClr val="0000FF"/>
              </a:solidFill>
              <a:highlight>
                <a:srgbClr val="FFFFFF"/>
              </a:highlight>
              <a:latin typeface="Consolas"/>
              <a:ea typeface="Consolas"/>
              <a:cs typeface="Consolas"/>
              <a:sym typeface="Consolas"/>
            </a:endParaRPr>
          </a:p>
          <a:p>
            <a:pPr indent="0" lvl="0" marL="0" rtl="0" algn="l">
              <a:spcBef>
                <a:spcPts val="400"/>
              </a:spcBef>
              <a:spcAft>
                <a:spcPts val="0"/>
              </a:spcAft>
              <a:buSzPts val="1800"/>
              <a:buNone/>
            </a:pPr>
            <a:r>
              <a:t/>
            </a:r>
            <a:endParaRPr sz="1800"/>
          </a:p>
        </p:txBody>
      </p:sp>
      <p:sp>
        <p:nvSpPr>
          <p:cNvPr id="461" name="Google Shape;461;p80"/>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IMMUTABLE STYLE</a:t>
            </a:r>
            <a:endParaRPr/>
          </a:p>
        </p:txBody>
      </p:sp>
      <p:pic>
        <p:nvPicPr>
          <p:cNvPr id="462" name="Google Shape;462;p80"/>
          <p:cNvPicPr preferRelativeResize="0"/>
          <p:nvPr/>
        </p:nvPicPr>
        <p:blipFill>
          <a:blip r:embed="rId3">
            <a:alphaModFix/>
          </a:blip>
          <a:stretch>
            <a:fillRect/>
          </a:stretch>
        </p:blipFill>
        <p:spPr>
          <a:xfrm>
            <a:off x="7722025" y="3921925"/>
            <a:ext cx="674500" cy="674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6" name="Shape 156"/>
        <p:cNvGrpSpPr/>
        <p:nvPr/>
      </p:nvGrpSpPr>
      <p:grpSpPr>
        <a:xfrm>
          <a:off x="0" y="0"/>
          <a:ext cx="0" cy="0"/>
          <a:chOff x="0" y="0"/>
          <a:chExt cx="0" cy="0"/>
        </a:xfrm>
      </p:grpSpPr>
      <p:sp>
        <p:nvSpPr>
          <p:cNvPr id="157" name="Google Shape;157;p36"/>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Clr>
                <a:schemeClr val="accent1"/>
              </a:buClr>
              <a:buSzPts val="2400"/>
              <a:buChar char="•"/>
            </a:pPr>
            <a:r>
              <a:rPr lang="ru"/>
              <a:t>Аккуратное форматирование</a:t>
            </a:r>
            <a:endParaRPr/>
          </a:p>
          <a:p>
            <a:pPr indent="-254000" lvl="0" marL="254000" rtl="0" algn="l">
              <a:spcBef>
                <a:spcPts val="500"/>
              </a:spcBef>
              <a:spcAft>
                <a:spcPts val="0"/>
              </a:spcAft>
              <a:buClr>
                <a:schemeClr val="accent1"/>
              </a:buClr>
              <a:buSzPts val="2400"/>
              <a:buChar char="•"/>
            </a:pPr>
            <a:r>
              <a:rPr lang="ru"/>
              <a:t>Соответствие принятому (в команде или </a:t>
            </a:r>
            <a:br>
              <a:rPr lang="ru"/>
            </a:br>
            <a:r>
              <a:rPr lang="ru"/>
              <a:t>в комьюнити) стилю оформления кода</a:t>
            </a:r>
            <a:endParaRPr/>
          </a:p>
          <a:p>
            <a:pPr indent="-254000" lvl="0" marL="254000" rtl="0" algn="l">
              <a:spcBef>
                <a:spcPts val="500"/>
              </a:spcBef>
              <a:spcAft>
                <a:spcPts val="0"/>
              </a:spcAft>
              <a:buClr>
                <a:schemeClr val="accent1"/>
              </a:buClr>
              <a:buSzPts val="2400"/>
              <a:buChar char="•"/>
            </a:pPr>
            <a:r>
              <a:rPr lang="ru"/>
              <a:t>Понятные имена методов и переменных</a:t>
            </a:r>
            <a:endParaRPr/>
          </a:p>
          <a:p>
            <a:pPr indent="-101600" lvl="0" marL="254000" rtl="0" algn="l">
              <a:spcBef>
                <a:spcPts val="500"/>
              </a:spcBef>
              <a:spcAft>
                <a:spcPts val="0"/>
              </a:spcAft>
              <a:buClr>
                <a:schemeClr val="accent1"/>
              </a:buClr>
              <a:buSzPts val="2400"/>
              <a:buNone/>
            </a:pPr>
            <a:r>
              <a:t/>
            </a:r>
            <a:endParaRPr/>
          </a:p>
        </p:txBody>
      </p:sp>
      <p:sp>
        <p:nvSpPr>
          <p:cNvPr id="158" name="Google Shape;158;p36"/>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ГИГИЕНИЧЕСКИЙ МИНИМУМ</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81"/>
          <p:cNvSpPr/>
          <p:nvPr/>
        </p:nvSpPr>
        <p:spPr>
          <a:xfrm>
            <a:off x="1223628" y="194176"/>
            <a:ext cx="6696744" cy="4755148"/>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Pair&lt;ComparisonResult, ESType[]&gt; </a:t>
            </a:r>
            <a:r>
              <a:rPr lang="ru" sz="1000">
                <a:solidFill>
                  <a:srgbClr val="00627A"/>
                </a:solidFill>
                <a:highlight>
                  <a:srgbClr val="FFFFFF"/>
                </a:highlight>
                <a:latin typeface="JetBrains Mono"/>
                <a:ea typeface="JetBrains Mono"/>
                <a:cs typeface="JetBrains Mono"/>
                <a:sym typeface="JetBrains Mono"/>
              </a:rPr>
              <a:t>compareStacks</a:t>
            </a:r>
            <a:r>
              <a:rPr lang="ru" sz="1000">
                <a:solidFill>
                  <a:srgbClr val="080808"/>
                </a:solidFill>
                <a:highlight>
                  <a:srgbClr val="FFFFFF"/>
                </a:highlight>
                <a:latin typeface="JetBrains Mono"/>
                <a:ea typeface="JetBrains Mono"/>
                <a:cs typeface="JetBrains Mono"/>
                <a:sym typeface="JetBrains Mono"/>
              </a:rPr>
              <a:t>(ESType[] first, ESType[] second) {</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merged = </a:t>
            </a:r>
            <a:r>
              <a:rPr lang="ru" sz="1000">
                <a:solidFill>
                  <a:srgbClr val="0033B3"/>
                </a:solidFill>
                <a:highlight>
                  <a:srgbClr val="FFFFFF"/>
                </a:highlight>
                <a:latin typeface="JetBrains Mono"/>
                <a:ea typeface="JetBrains Mono"/>
                <a:cs typeface="JetBrains Mono"/>
                <a:sym typeface="JetBrains Mono"/>
              </a:rPr>
              <a:t>null</a:t>
            </a: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ESType[] </a:t>
            </a:r>
            <a:r>
              <a:rPr lang="ru" sz="1000">
                <a:solidFill>
                  <a:schemeClr val="dk1"/>
                </a:solidFill>
                <a:highlight>
                  <a:srgbClr val="FFFFFF"/>
                </a:highlight>
                <a:latin typeface="JetBrains Mono"/>
                <a:ea typeface="JetBrains Mono"/>
                <a:cs typeface="JetBrains Mono"/>
                <a:sym typeface="JetBrains Mono"/>
              </a:rPr>
              <a:t>result </a:t>
            </a: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null</a:t>
            </a: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for</a:t>
            </a:r>
            <a:r>
              <a:rPr lang="ru" sz="1000">
                <a:solidFill>
                  <a:srgbClr val="080808"/>
                </a:solidFill>
                <a:highlight>
                  <a:srgbClr val="FFFFFF"/>
                </a:highlight>
                <a:latin typeface="JetBrains Mono"/>
                <a:ea typeface="JetBrains Mono"/>
                <a:cs typeface="JetBrains Mono"/>
                <a:sym typeface="JetBrains Mono"/>
              </a:rPr>
              <a:t>(</a:t>
            </a:r>
            <a:r>
              <a:rPr lang="ru" sz="1000">
                <a:solidFill>
                  <a:srgbClr val="0033B3"/>
                </a:solidFill>
                <a:highlight>
                  <a:srgbClr val="FFFFFF"/>
                </a:highlight>
                <a:latin typeface="JetBrains Mono"/>
                <a:ea typeface="JetBrains Mono"/>
                <a:cs typeface="JetBrains Mono"/>
                <a:sym typeface="JetBrains Mono"/>
              </a:rPr>
              <a:t>var </a:t>
            </a:r>
            <a:r>
              <a:rPr lang="ru" sz="1000">
                <a:solidFill>
                  <a:schemeClr val="dk1"/>
                </a:solidFill>
                <a:highlight>
                  <a:srgbClr val="FFFFFF"/>
                </a:highlight>
                <a:latin typeface="JetBrains Mono"/>
                <a:ea typeface="JetBrains Mono"/>
                <a:cs typeface="JetBrains Mono"/>
                <a:sym typeface="JetBrains Mono"/>
              </a:rPr>
              <a:t>i </a:t>
            </a:r>
            <a:r>
              <a:rPr lang="ru" sz="1000">
                <a:solidFill>
                  <a:srgbClr val="080808"/>
                </a:solidFill>
                <a:highlight>
                  <a:srgbClr val="FFFFFF"/>
                </a:highlight>
                <a:latin typeface="JetBrains Mono"/>
                <a:ea typeface="JetBrains Mono"/>
                <a:cs typeface="JetBrains Mono"/>
                <a:sym typeface="JetBrains Mono"/>
              </a:rPr>
              <a:t>= </a:t>
            </a:r>
            <a:r>
              <a:rPr lang="ru" sz="1000">
                <a:solidFill>
                  <a:srgbClr val="1750EB"/>
                </a:solidFill>
                <a:highlight>
                  <a:srgbClr val="FFFFFF"/>
                </a:highlight>
                <a:latin typeface="JetBrains Mono"/>
                <a:ea typeface="JetBrains Mono"/>
                <a:cs typeface="JetBrains Mono"/>
                <a:sym typeface="JetBrains Mono"/>
              </a:rPr>
              <a:t>0</a:t>
            </a:r>
            <a:r>
              <a:rPr lang="ru" sz="1000">
                <a:solidFill>
                  <a:srgbClr val="080808"/>
                </a:solidFill>
                <a:highlight>
                  <a:srgbClr val="FFFFFF"/>
                </a:highlight>
                <a:latin typeface="JetBrains Mono"/>
                <a:ea typeface="JetBrains Mono"/>
                <a:cs typeface="JetBrains Mono"/>
                <a:sym typeface="JetBrains Mono"/>
              </a:rPr>
              <a:t>; </a:t>
            </a:r>
            <a:r>
              <a:rPr lang="ru" sz="1000">
                <a:solidFill>
                  <a:schemeClr val="dk1"/>
                </a:solidFill>
                <a:highlight>
                  <a:srgbClr val="FFFFFF"/>
                </a:highlight>
                <a:latin typeface="JetBrains Mono"/>
                <a:ea typeface="JetBrains Mono"/>
                <a:cs typeface="JetBrains Mono"/>
                <a:sym typeface="JetBrains Mono"/>
              </a:rPr>
              <a:t>i </a:t>
            </a:r>
            <a:r>
              <a:rPr lang="ru" sz="1000">
                <a:solidFill>
                  <a:srgbClr val="080808"/>
                </a:solidFill>
                <a:highlight>
                  <a:srgbClr val="FFFFFF"/>
                </a:highlight>
                <a:latin typeface="JetBrains Mono"/>
                <a:ea typeface="JetBrains Mono"/>
                <a:cs typeface="JetBrains Mono"/>
                <a:sym typeface="JetBrains Mono"/>
              </a:rPr>
              <a:t>&lt; first.</a:t>
            </a:r>
            <a:r>
              <a:rPr lang="ru" sz="1000">
                <a:solidFill>
                  <a:srgbClr val="871094"/>
                </a:solidFill>
                <a:highlight>
                  <a:srgbClr val="FFFFFF"/>
                </a:highlight>
                <a:latin typeface="JetBrains Mono"/>
                <a:ea typeface="JetBrains Mono"/>
                <a:cs typeface="JetBrains Mono"/>
                <a:sym typeface="JetBrains Mono"/>
              </a:rPr>
              <a:t>length</a:t>
            </a:r>
            <a:r>
              <a:rPr lang="ru" sz="1000">
                <a:solidFill>
                  <a:srgbClr val="080808"/>
                </a:solidFill>
                <a:highlight>
                  <a:srgbClr val="FFFFFF"/>
                </a:highlight>
                <a:latin typeface="JetBrains Mono"/>
                <a:ea typeface="JetBrains Mono"/>
                <a:cs typeface="JetBrains Mono"/>
                <a:sym typeface="JetBrains Mono"/>
              </a:rPr>
              <a:t>; ++</a:t>
            </a:r>
            <a:r>
              <a:rPr lang="ru" sz="1000">
                <a:solidFill>
                  <a:schemeClr val="dk1"/>
                </a:solidFill>
                <a:highlight>
                  <a:srgbClr val="FFFFFF"/>
                </a:highlight>
                <a:latin typeface="JetBrains Mono"/>
                <a:ea typeface="JetBrains Mono"/>
                <a:cs typeface="JetBrains Mono"/>
                <a:sym typeface="JetBrains Mono"/>
              </a:rPr>
              <a:t>i</a:t>
            </a:r>
            <a:r>
              <a:rPr lang="ru" sz="1000">
                <a:solidFill>
                  <a:srgbClr val="080808"/>
                </a:solidFill>
                <a:highlight>
                  <a:srgbClr val="FFFFFF"/>
                </a:highlight>
                <a:latin typeface="JetBrains Mono"/>
                <a:ea typeface="JetBrains Mono"/>
                <a:cs typeface="JetBrains Mono"/>
                <a:sym typeface="JetBrains Mono"/>
              </a:rPr>
              <a:t>) {</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var </a:t>
            </a:r>
            <a:r>
              <a:rPr lang="ru" sz="1000">
                <a:solidFill>
                  <a:schemeClr val="dk1"/>
                </a:solidFill>
                <a:highlight>
                  <a:srgbClr val="FFFFFF"/>
                </a:highlight>
                <a:latin typeface="JetBrains Mono"/>
                <a:ea typeface="JetBrains Mono"/>
                <a:cs typeface="JetBrains Mono"/>
                <a:sym typeface="JetBrains Mono"/>
              </a:rPr>
              <a:t>firstCLIType </a:t>
            </a:r>
            <a:r>
              <a:rPr lang="ru" sz="1000">
                <a:solidFill>
                  <a:srgbClr val="080808"/>
                </a:solidFill>
                <a:highlight>
                  <a:srgbClr val="FFFFFF"/>
                </a:highlight>
                <a:latin typeface="JetBrains Mono"/>
                <a:ea typeface="JetBrains Mono"/>
                <a:cs typeface="JetBrains Mono"/>
                <a:sym typeface="JetBrains Mono"/>
              </a:rPr>
              <a:t>= toCLIType(first[</a:t>
            </a:r>
            <a:r>
              <a:rPr lang="ru" sz="1000">
                <a:solidFill>
                  <a:schemeClr val="dk1"/>
                </a:solidFill>
                <a:highlight>
                  <a:srgbClr val="FFFFFF"/>
                </a:highlight>
                <a:latin typeface="JetBrains Mono"/>
                <a:ea typeface="JetBrains Mono"/>
                <a:cs typeface="JetBrains Mono"/>
                <a:sym typeface="JetBrains Mono"/>
              </a:rPr>
              <a:t>i</a:t>
            </a: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var </a:t>
            </a:r>
            <a:r>
              <a:rPr lang="ru" sz="1000">
                <a:solidFill>
                  <a:schemeClr val="dk1"/>
                </a:solidFill>
                <a:highlight>
                  <a:srgbClr val="FFFFFF"/>
                </a:highlight>
                <a:latin typeface="JetBrains Mono"/>
                <a:ea typeface="JetBrains Mono"/>
                <a:cs typeface="JetBrains Mono"/>
                <a:sym typeface="JetBrains Mono"/>
              </a:rPr>
              <a:t>secondCLIType </a:t>
            </a:r>
            <a:r>
              <a:rPr lang="ru" sz="1000">
                <a:solidFill>
                  <a:srgbClr val="080808"/>
                </a:solidFill>
                <a:highlight>
                  <a:srgbClr val="FFFFFF"/>
                </a:highlight>
                <a:latin typeface="JetBrains Mono"/>
                <a:ea typeface="JetBrains Mono"/>
                <a:cs typeface="JetBrains Mono"/>
                <a:sym typeface="JetBrains Mono"/>
              </a:rPr>
              <a:t>= toCLIType(second[</a:t>
            </a:r>
            <a:r>
              <a:rPr lang="ru" sz="1000">
                <a:solidFill>
                  <a:schemeClr val="dk1"/>
                </a:solidFill>
                <a:highlight>
                  <a:srgbClr val="FFFFFF"/>
                </a:highlight>
                <a:latin typeface="JetBrains Mono"/>
                <a:ea typeface="JetBrains Mono"/>
                <a:cs typeface="JetBrains Mono"/>
                <a:sym typeface="JetBrains Mono"/>
              </a:rPr>
              <a:t>i</a:t>
            </a: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if</a:t>
            </a:r>
            <a:r>
              <a:rPr lang="ru" sz="1000">
                <a:solidFill>
                  <a:srgbClr val="080808"/>
                </a:solidFill>
                <a:highlight>
                  <a:srgbClr val="FFFFFF"/>
                </a:highlight>
                <a:latin typeface="JetBrains Mono"/>
                <a:ea typeface="JetBrains Mono"/>
                <a:cs typeface="JetBrains Mono"/>
                <a:sym typeface="JetBrains Mono"/>
              </a:rPr>
              <a:t>(</a:t>
            </a:r>
            <a:r>
              <a:rPr lang="ru" sz="1000">
                <a:solidFill>
                  <a:schemeClr val="dk1"/>
                </a:solidFill>
                <a:highlight>
                  <a:srgbClr val="FFFFFF"/>
                </a:highlight>
                <a:latin typeface="JetBrains Mono"/>
                <a:ea typeface="JetBrains Mono"/>
                <a:cs typeface="JetBrains Mono"/>
                <a:sym typeface="JetBrains Mono"/>
              </a:rPr>
              <a:t>firstCLIType </a:t>
            </a:r>
            <a:r>
              <a:rPr lang="ru" sz="1000">
                <a:solidFill>
                  <a:srgbClr val="080808"/>
                </a:solidFill>
                <a:highlight>
                  <a:srgbClr val="FFFFFF"/>
                </a:highlight>
                <a:latin typeface="JetBrains Mono"/>
                <a:ea typeface="JetBrains Mono"/>
                <a:cs typeface="JetBrains Mono"/>
                <a:sym typeface="JetBrains Mono"/>
              </a:rPr>
              <a:t>!= </a:t>
            </a:r>
            <a:r>
              <a:rPr lang="ru" sz="1000">
                <a:solidFill>
                  <a:schemeClr val="dk1"/>
                </a:solidFill>
                <a:highlight>
                  <a:srgbClr val="FFFFFF"/>
                </a:highlight>
                <a:latin typeface="JetBrains Mono"/>
                <a:ea typeface="JetBrains Mono"/>
                <a:cs typeface="JetBrains Mono"/>
                <a:sym typeface="JetBrains Mono"/>
              </a:rPr>
              <a:t>secondCLIType</a:t>
            </a: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return new Pair(</a:t>
            </a:r>
            <a:r>
              <a:rPr lang="ru" sz="1000">
                <a:solidFill>
                  <a:srgbClr val="080808"/>
                </a:solidFill>
                <a:highlight>
                  <a:srgbClr val="FFFFFF"/>
                </a:highlight>
                <a:latin typeface="JetBrains Mono"/>
                <a:ea typeface="JetBrains Mono"/>
                <a:cs typeface="JetBrains Mono"/>
                <a:sym typeface="JetBrains Mono"/>
              </a:rPr>
              <a:t>ComparisonResult.INCONSISTENT, new ESType[]{});</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if</a:t>
            </a:r>
            <a:r>
              <a:rPr lang="ru" sz="1000">
                <a:solidFill>
                  <a:srgbClr val="080808"/>
                </a:solidFill>
                <a:highlight>
                  <a:srgbClr val="FFFFFF"/>
                </a:highlight>
                <a:latin typeface="JetBrains Mono"/>
                <a:ea typeface="JetBrains Mono"/>
                <a:cs typeface="JetBrains Mono"/>
                <a:sym typeface="JetBrains Mono"/>
              </a:rPr>
              <a:t>(!equalESTypes(first[</a:t>
            </a:r>
            <a:r>
              <a:rPr lang="ru" sz="1000">
                <a:solidFill>
                  <a:schemeClr val="dk1"/>
                </a:solidFill>
                <a:highlight>
                  <a:srgbClr val="FFFFFF"/>
                </a:highlight>
                <a:latin typeface="JetBrains Mono"/>
                <a:ea typeface="JetBrains Mono"/>
                <a:cs typeface="JetBrains Mono"/>
                <a:sym typeface="JetBrains Mono"/>
              </a:rPr>
              <a:t>i</a:t>
            </a:r>
            <a:r>
              <a:rPr lang="ru" sz="1000">
                <a:solidFill>
                  <a:srgbClr val="080808"/>
                </a:solidFill>
                <a:highlight>
                  <a:srgbClr val="FFFFFF"/>
                </a:highlight>
                <a:latin typeface="JetBrains Mono"/>
                <a:ea typeface="JetBrains Mono"/>
                <a:cs typeface="JetBrains Mono"/>
                <a:sym typeface="JetBrains Mono"/>
              </a:rPr>
              <a:t>], second[</a:t>
            </a:r>
            <a:r>
              <a:rPr lang="ru" sz="1000">
                <a:solidFill>
                  <a:schemeClr val="dk1"/>
                </a:solidFill>
                <a:highlight>
                  <a:srgbClr val="FFFFFF"/>
                </a:highlight>
                <a:latin typeface="JetBrains Mono"/>
                <a:ea typeface="JetBrains Mono"/>
                <a:cs typeface="JetBrains Mono"/>
                <a:sym typeface="JetBrains Mono"/>
              </a:rPr>
              <a:t>i</a:t>
            </a:r>
            <a:r>
              <a:rPr lang="ru" sz="1000">
                <a:solidFill>
                  <a:srgbClr val="080808"/>
                </a:solidFill>
                <a:highlight>
                  <a:srgbClr val="FFFFFF"/>
                </a:highlight>
                <a:latin typeface="JetBrains Mono"/>
                <a:ea typeface="JetBrains Mono"/>
                <a:cs typeface="JetBrains Mono"/>
                <a:sym typeface="JetBrains Mono"/>
              </a:rPr>
              <a:t>])) {</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var </a:t>
            </a:r>
            <a:r>
              <a:rPr lang="ru" sz="1000">
                <a:solidFill>
                  <a:schemeClr val="dk1"/>
                </a:solidFill>
                <a:highlight>
                  <a:srgbClr val="FFFFFF"/>
                </a:highlight>
                <a:latin typeface="JetBrains Mono"/>
                <a:ea typeface="JetBrains Mono"/>
                <a:cs typeface="JetBrains Mono"/>
                <a:sym typeface="JetBrains Mono"/>
              </a:rPr>
              <a:t>common </a:t>
            </a:r>
            <a:r>
              <a:rPr lang="ru" sz="1000">
                <a:solidFill>
                  <a:srgbClr val="080808"/>
                </a:solidFill>
                <a:highlight>
                  <a:srgbClr val="FFFFFF"/>
                </a:highlight>
                <a:latin typeface="JetBrains Mono"/>
                <a:ea typeface="JetBrains Mono"/>
                <a:cs typeface="JetBrains Mono"/>
                <a:sym typeface="JetBrains Mono"/>
              </a:rPr>
              <a:t>= findCommonType(</a:t>
            </a:r>
            <a:r>
              <a:rPr lang="ru" sz="1000">
                <a:solidFill>
                  <a:schemeClr val="dk1"/>
                </a:solidFill>
                <a:highlight>
                  <a:srgbClr val="FFFFFF"/>
                </a:highlight>
                <a:latin typeface="JetBrains Mono"/>
                <a:ea typeface="JetBrains Mono"/>
                <a:cs typeface="JetBrains Mono"/>
                <a:sym typeface="JetBrains Mono"/>
              </a:rPr>
              <a:t>firstCLIType</a:t>
            </a:r>
            <a:r>
              <a:rPr lang="ru" sz="1000">
                <a:solidFill>
                  <a:srgbClr val="080808"/>
                </a:solidFill>
                <a:highlight>
                  <a:srgbClr val="FFFFFF"/>
                </a:highlight>
                <a:latin typeface="JetBrains Mono"/>
                <a:ea typeface="JetBrains Mono"/>
                <a:cs typeface="JetBrains Mono"/>
                <a:sym typeface="JetBrains Mono"/>
              </a:rPr>
              <a:t>, first[</a:t>
            </a:r>
            <a:r>
              <a:rPr lang="ru" sz="1000">
                <a:solidFill>
                  <a:schemeClr val="dk1"/>
                </a:solidFill>
                <a:highlight>
                  <a:srgbClr val="FFFFFF"/>
                </a:highlight>
                <a:latin typeface="JetBrains Mono"/>
                <a:ea typeface="JetBrains Mono"/>
                <a:cs typeface="JetBrains Mono"/>
                <a:sym typeface="JetBrains Mono"/>
              </a:rPr>
              <a:t>i</a:t>
            </a:r>
            <a:r>
              <a:rPr lang="ru" sz="1000">
                <a:solidFill>
                  <a:srgbClr val="080808"/>
                </a:solidFill>
                <a:highlight>
                  <a:srgbClr val="FFFFFF"/>
                </a:highlight>
                <a:latin typeface="JetBrains Mono"/>
                <a:ea typeface="JetBrains Mono"/>
                <a:cs typeface="JetBrains Mono"/>
                <a:sym typeface="JetBrains Mono"/>
              </a:rPr>
              <a:t>], second[</a:t>
            </a:r>
            <a:r>
              <a:rPr lang="ru" sz="1000">
                <a:solidFill>
                  <a:schemeClr val="dk1"/>
                </a:solidFill>
                <a:highlight>
                  <a:srgbClr val="FFFFFF"/>
                </a:highlight>
                <a:latin typeface="JetBrains Mono"/>
                <a:ea typeface="JetBrains Mono"/>
                <a:cs typeface="JetBrains Mono"/>
                <a:sym typeface="JetBrains Mono"/>
              </a:rPr>
              <a:t>i</a:t>
            </a: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if</a:t>
            </a:r>
            <a:r>
              <a:rPr lang="ru" sz="1000">
                <a:solidFill>
                  <a:srgbClr val="080808"/>
                </a:solidFill>
                <a:highlight>
                  <a:srgbClr val="FFFFFF"/>
                </a:highlight>
                <a:latin typeface="JetBrains Mono"/>
                <a:ea typeface="JetBrains Mono"/>
                <a:cs typeface="JetBrains Mono"/>
                <a:sym typeface="JetBrains Mono"/>
              </a:rPr>
              <a:t>(</a:t>
            </a:r>
            <a:r>
              <a:rPr lang="ru" sz="1000">
                <a:solidFill>
                  <a:schemeClr val="dk1"/>
                </a:solidFill>
                <a:highlight>
                  <a:srgbClr val="FFFFFF"/>
                </a:highlight>
                <a:latin typeface="JetBrains Mono"/>
                <a:ea typeface="JetBrains Mono"/>
                <a:cs typeface="JetBrains Mono"/>
                <a:sym typeface="JetBrains Mono"/>
              </a:rPr>
              <a:t>common </a:t>
            </a: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null</a:t>
            </a: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return new Pair(</a:t>
            </a:r>
            <a:r>
              <a:rPr lang="ru" sz="1000">
                <a:solidFill>
                  <a:srgbClr val="080808"/>
                </a:solidFill>
                <a:highlight>
                  <a:srgbClr val="FFFFFF"/>
                </a:highlight>
                <a:latin typeface="JetBrains Mono"/>
                <a:ea typeface="JetBrains Mono"/>
                <a:cs typeface="JetBrains Mono"/>
                <a:sym typeface="JetBrains Mono"/>
              </a:rPr>
              <a:t>ComparisonResult.INCONSISTENT, new ESType[]{});</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if</a:t>
            </a:r>
            <a:r>
              <a:rPr lang="ru" sz="1000">
                <a:solidFill>
                  <a:srgbClr val="080808"/>
                </a:solidFill>
                <a:highlight>
                  <a:srgbClr val="FFFFFF"/>
                </a:highlight>
                <a:latin typeface="JetBrains Mono"/>
                <a:ea typeface="JetBrains Mono"/>
                <a:cs typeface="JetBrains Mono"/>
                <a:sym typeface="JetBrains Mono"/>
              </a:rPr>
              <a:t>(</a:t>
            </a:r>
            <a:r>
              <a:rPr lang="ru" sz="1000">
                <a:solidFill>
                  <a:schemeClr val="dk1"/>
                </a:solidFill>
                <a:highlight>
                  <a:srgbClr val="FFFFFF"/>
                </a:highlight>
                <a:latin typeface="JetBrains Mono"/>
                <a:ea typeface="JetBrains Mono"/>
                <a:cs typeface="JetBrains Mono"/>
                <a:sym typeface="JetBrains Mono"/>
              </a:rPr>
              <a:t>result </a:t>
            </a: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null</a:t>
            </a:r>
            <a:r>
              <a:rPr lang="ru" sz="1000">
                <a:solidFill>
                  <a:srgbClr val="080808"/>
                </a:solidFill>
                <a:highlight>
                  <a:srgbClr val="FFFFFF"/>
                </a:highlight>
                <a:latin typeface="JetBrains Mono"/>
                <a:ea typeface="JetBrains Mono"/>
                <a:cs typeface="JetBrains Mono"/>
                <a:sym typeface="JetBrains Mono"/>
              </a:rPr>
              <a:t>) {</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chemeClr val="dk1"/>
                </a:solidFill>
                <a:highlight>
                  <a:srgbClr val="FFFFFF"/>
                </a:highlight>
                <a:latin typeface="JetBrains Mono"/>
                <a:ea typeface="JetBrains Mono"/>
                <a:cs typeface="JetBrains Mono"/>
                <a:sym typeface="JetBrains Mono"/>
              </a:rPr>
              <a:t>result </a:t>
            </a: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new </a:t>
            </a:r>
            <a:r>
              <a:rPr lang="ru" sz="1000">
                <a:solidFill>
                  <a:srgbClr val="080808"/>
                </a:solidFill>
                <a:highlight>
                  <a:srgbClr val="FFFFFF"/>
                </a:highlight>
                <a:latin typeface="JetBrains Mono"/>
                <a:ea typeface="JetBrains Mono"/>
                <a:cs typeface="JetBrains Mono"/>
                <a:sym typeface="JetBrains Mono"/>
              </a:rPr>
              <a:t>ESType[first.</a:t>
            </a:r>
            <a:r>
              <a:rPr lang="ru" sz="1000">
                <a:solidFill>
                  <a:srgbClr val="871094"/>
                </a:solidFill>
                <a:highlight>
                  <a:srgbClr val="FFFFFF"/>
                </a:highlight>
                <a:latin typeface="JetBrains Mono"/>
                <a:ea typeface="JetBrains Mono"/>
                <a:cs typeface="JetBrains Mono"/>
                <a:sym typeface="JetBrains Mono"/>
              </a:rPr>
              <a:t>length</a:t>
            </a: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for</a:t>
            </a:r>
            <a:r>
              <a:rPr lang="ru" sz="1000">
                <a:solidFill>
                  <a:srgbClr val="080808"/>
                </a:solidFill>
                <a:highlight>
                  <a:srgbClr val="FFFFFF"/>
                </a:highlight>
                <a:latin typeface="JetBrains Mono"/>
                <a:ea typeface="JetBrains Mono"/>
                <a:cs typeface="JetBrains Mono"/>
                <a:sym typeface="JetBrains Mono"/>
              </a:rPr>
              <a:t>(</a:t>
            </a:r>
            <a:r>
              <a:rPr lang="ru" sz="1000">
                <a:solidFill>
                  <a:srgbClr val="0033B3"/>
                </a:solidFill>
                <a:highlight>
                  <a:srgbClr val="FFFFFF"/>
                </a:highlight>
                <a:latin typeface="JetBrains Mono"/>
                <a:ea typeface="JetBrains Mono"/>
                <a:cs typeface="JetBrains Mono"/>
                <a:sym typeface="JetBrains Mono"/>
              </a:rPr>
              <a:t>var </a:t>
            </a:r>
            <a:r>
              <a:rPr lang="ru" sz="1000">
                <a:solidFill>
                  <a:schemeClr val="dk1"/>
                </a:solidFill>
                <a:highlight>
                  <a:srgbClr val="FFFFFF"/>
                </a:highlight>
                <a:latin typeface="JetBrains Mono"/>
                <a:ea typeface="JetBrains Mono"/>
                <a:cs typeface="JetBrains Mono"/>
                <a:sym typeface="JetBrains Mono"/>
              </a:rPr>
              <a:t>j </a:t>
            </a:r>
            <a:r>
              <a:rPr lang="ru" sz="1000">
                <a:solidFill>
                  <a:srgbClr val="080808"/>
                </a:solidFill>
                <a:highlight>
                  <a:srgbClr val="FFFFFF"/>
                </a:highlight>
                <a:latin typeface="JetBrains Mono"/>
                <a:ea typeface="JetBrains Mono"/>
                <a:cs typeface="JetBrains Mono"/>
                <a:sym typeface="JetBrains Mono"/>
              </a:rPr>
              <a:t>= </a:t>
            </a:r>
            <a:r>
              <a:rPr lang="ru" sz="1000">
                <a:solidFill>
                  <a:srgbClr val="1750EB"/>
                </a:solidFill>
                <a:highlight>
                  <a:srgbClr val="FFFFFF"/>
                </a:highlight>
                <a:latin typeface="JetBrains Mono"/>
                <a:ea typeface="JetBrains Mono"/>
                <a:cs typeface="JetBrains Mono"/>
                <a:sym typeface="JetBrains Mono"/>
              </a:rPr>
              <a:t>0</a:t>
            </a:r>
            <a:r>
              <a:rPr lang="ru" sz="1000">
                <a:solidFill>
                  <a:srgbClr val="080808"/>
                </a:solidFill>
                <a:highlight>
                  <a:srgbClr val="FFFFFF"/>
                </a:highlight>
                <a:latin typeface="JetBrains Mono"/>
                <a:ea typeface="JetBrains Mono"/>
                <a:cs typeface="JetBrains Mono"/>
                <a:sym typeface="JetBrains Mono"/>
              </a:rPr>
              <a:t>; </a:t>
            </a:r>
            <a:r>
              <a:rPr lang="ru" sz="1000">
                <a:solidFill>
                  <a:schemeClr val="dk1"/>
                </a:solidFill>
                <a:highlight>
                  <a:srgbClr val="FFFFFF"/>
                </a:highlight>
                <a:latin typeface="JetBrains Mono"/>
                <a:ea typeface="JetBrains Mono"/>
                <a:cs typeface="JetBrains Mono"/>
                <a:sym typeface="JetBrains Mono"/>
              </a:rPr>
              <a:t>j </a:t>
            </a:r>
            <a:r>
              <a:rPr lang="ru" sz="1000">
                <a:solidFill>
                  <a:srgbClr val="080808"/>
                </a:solidFill>
                <a:highlight>
                  <a:srgbClr val="FFFFFF"/>
                </a:highlight>
                <a:latin typeface="JetBrains Mono"/>
                <a:ea typeface="JetBrains Mono"/>
                <a:cs typeface="JetBrains Mono"/>
                <a:sym typeface="JetBrains Mono"/>
              </a:rPr>
              <a:t>&lt; </a:t>
            </a:r>
            <a:r>
              <a:rPr lang="ru" sz="1000">
                <a:solidFill>
                  <a:schemeClr val="dk1"/>
                </a:solidFill>
                <a:highlight>
                  <a:srgbClr val="FFFFFF"/>
                </a:highlight>
                <a:latin typeface="JetBrains Mono"/>
                <a:ea typeface="JetBrains Mono"/>
                <a:cs typeface="JetBrains Mono"/>
                <a:sym typeface="JetBrains Mono"/>
              </a:rPr>
              <a:t>i</a:t>
            </a:r>
            <a:r>
              <a:rPr lang="ru" sz="1000">
                <a:solidFill>
                  <a:srgbClr val="080808"/>
                </a:solidFill>
                <a:highlight>
                  <a:srgbClr val="FFFFFF"/>
                </a:highlight>
                <a:latin typeface="JetBrains Mono"/>
                <a:ea typeface="JetBrains Mono"/>
                <a:cs typeface="JetBrains Mono"/>
                <a:sym typeface="JetBrains Mono"/>
              </a:rPr>
              <a:t>; ++</a:t>
            </a:r>
            <a:r>
              <a:rPr lang="ru" sz="1000">
                <a:solidFill>
                  <a:schemeClr val="dk1"/>
                </a:solidFill>
                <a:highlight>
                  <a:srgbClr val="FFFFFF"/>
                </a:highlight>
                <a:latin typeface="JetBrains Mono"/>
                <a:ea typeface="JetBrains Mono"/>
                <a:cs typeface="JetBrains Mono"/>
                <a:sym typeface="JetBrains Mono"/>
              </a:rPr>
              <a:t>j</a:t>
            </a: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chemeClr val="dk1"/>
                </a:solidFill>
                <a:highlight>
                  <a:srgbClr val="FFFFFF"/>
                </a:highlight>
                <a:latin typeface="JetBrains Mono"/>
                <a:ea typeface="JetBrains Mono"/>
                <a:cs typeface="JetBrains Mono"/>
                <a:sym typeface="JetBrains Mono"/>
              </a:rPr>
              <a:t>result</a:t>
            </a:r>
            <a:r>
              <a:rPr lang="ru" sz="1000">
                <a:solidFill>
                  <a:srgbClr val="080808"/>
                </a:solidFill>
                <a:highlight>
                  <a:srgbClr val="FFFFFF"/>
                </a:highlight>
                <a:latin typeface="JetBrains Mono"/>
                <a:ea typeface="JetBrains Mono"/>
                <a:cs typeface="JetBrains Mono"/>
                <a:sym typeface="JetBrains Mono"/>
              </a:rPr>
              <a:t>[</a:t>
            </a:r>
            <a:r>
              <a:rPr lang="ru" sz="1000">
                <a:solidFill>
                  <a:schemeClr val="dk1"/>
                </a:solidFill>
                <a:highlight>
                  <a:srgbClr val="FFFFFF"/>
                </a:highlight>
                <a:latin typeface="JetBrains Mono"/>
                <a:ea typeface="JetBrains Mono"/>
                <a:cs typeface="JetBrains Mono"/>
                <a:sym typeface="JetBrains Mono"/>
              </a:rPr>
              <a:t>j</a:t>
            </a:r>
            <a:r>
              <a:rPr lang="ru" sz="1000">
                <a:solidFill>
                  <a:srgbClr val="080808"/>
                </a:solidFill>
                <a:highlight>
                  <a:srgbClr val="FFFFFF"/>
                </a:highlight>
                <a:latin typeface="JetBrains Mono"/>
                <a:ea typeface="JetBrains Mono"/>
                <a:cs typeface="JetBrains Mono"/>
                <a:sym typeface="JetBrains Mono"/>
              </a:rPr>
              <a:t>] = first[</a:t>
            </a:r>
            <a:r>
              <a:rPr lang="ru" sz="1000">
                <a:solidFill>
                  <a:schemeClr val="dk1"/>
                </a:solidFill>
                <a:highlight>
                  <a:srgbClr val="FFFFFF"/>
                </a:highlight>
                <a:latin typeface="JetBrains Mono"/>
                <a:ea typeface="JetBrains Mono"/>
                <a:cs typeface="JetBrains Mono"/>
                <a:sym typeface="JetBrains Mono"/>
              </a:rPr>
              <a:t>j</a:t>
            </a: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chemeClr val="dk1"/>
                </a:solidFill>
                <a:highlight>
                  <a:srgbClr val="FFFFFF"/>
                </a:highlight>
                <a:latin typeface="JetBrains Mono"/>
                <a:ea typeface="JetBrains Mono"/>
                <a:cs typeface="JetBrains Mono"/>
                <a:sym typeface="JetBrains Mono"/>
              </a:rPr>
              <a:t>result</a:t>
            </a:r>
            <a:r>
              <a:rPr lang="ru" sz="1000">
                <a:solidFill>
                  <a:srgbClr val="080808"/>
                </a:solidFill>
                <a:highlight>
                  <a:srgbClr val="FFFFFF"/>
                </a:highlight>
                <a:latin typeface="JetBrains Mono"/>
                <a:ea typeface="JetBrains Mono"/>
                <a:cs typeface="JetBrains Mono"/>
                <a:sym typeface="JetBrains Mono"/>
              </a:rPr>
              <a:t>[</a:t>
            </a:r>
            <a:r>
              <a:rPr lang="ru" sz="1000">
                <a:solidFill>
                  <a:schemeClr val="dk1"/>
                </a:solidFill>
                <a:highlight>
                  <a:srgbClr val="FFFFFF"/>
                </a:highlight>
                <a:latin typeface="JetBrains Mono"/>
                <a:ea typeface="JetBrains Mono"/>
                <a:cs typeface="JetBrains Mono"/>
                <a:sym typeface="JetBrains Mono"/>
              </a:rPr>
              <a:t>i</a:t>
            </a:r>
            <a:r>
              <a:rPr lang="ru" sz="1000">
                <a:solidFill>
                  <a:srgbClr val="080808"/>
                </a:solidFill>
                <a:highlight>
                  <a:srgbClr val="FFFFFF"/>
                </a:highlight>
                <a:latin typeface="JetBrains Mono"/>
                <a:ea typeface="JetBrains Mono"/>
                <a:cs typeface="JetBrains Mono"/>
                <a:sym typeface="JetBrains Mono"/>
              </a:rPr>
              <a:t>] = </a:t>
            </a:r>
            <a:r>
              <a:rPr lang="ru" sz="1000">
                <a:solidFill>
                  <a:schemeClr val="dk1"/>
                </a:solidFill>
                <a:highlight>
                  <a:srgbClr val="FFFFFF"/>
                </a:highlight>
                <a:latin typeface="JetBrains Mono"/>
                <a:ea typeface="JetBrains Mono"/>
                <a:cs typeface="JetBrains Mono"/>
                <a:sym typeface="JetBrains Mono"/>
              </a:rPr>
              <a:t>common</a:t>
            </a: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else if</a:t>
            </a:r>
            <a:r>
              <a:rPr lang="ru" sz="1000">
                <a:solidFill>
                  <a:srgbClr val="080808"/>
                </a:solidFill>
                <a:highlight>
                  <a:srgbClr val="FFFFFF"/>
                </a:highlight>
                <a:latin typeface="JetBrains Mono"/>
                <a:ea typeface="JetBrains Mono"/>
                <a:cs typeface="JetBrains Mono"/>
                <a:sym typeface="JetBrains Mono"/>
              </a:rPr>
              <a:t>(</a:t>
            </a:r>
            <a:r>
              <a:rPr lang="ru" sz="1000">
                <a:solidFill>
                  <a:schemeClr val="dk1"/>
                </a:solidFill>
                <a:highlight>
                  <a:srgbClr val="FFFFFF"/>
                </a:highlight>
                <a:latin typeface="JetBrains Mono"/>
                <a:ea typeface="JetBrains Mono"/>
                <a:cs typeface="JetBrains Mono"/>
                <a:sym typeface="JetBrains Mono"/>
              </a:rPr>
              <a:t>result </a:t>
            </a: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null</a:t>
            </a: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chemeClr val="dk1"/>
                </a:solidFill>
                <a:highlight>
                  <a:srgbClr val="FFFFFF"/>
                </a:highlight>
                <a:latin typeface="JetBrains Mono"/>
                <a:ea typeface="JetBrains Mono"/>
                <a:cs typeface="JetBrains Mono"/>
                <a:sym typeface="JetBrains Mono"/>
              </a:rPr>
              <a:t>result</a:t>
            </a:r>
            <a:r>
              <a:rPr lang="ru" sz="1000">
                <a:solidFill>
                  <a:srgbClr val="080808"/>
                </a:solidFill>
                <a:highlight>
                  <a:srgbClr val="FFFFFF"/>
                </a:highlight>
                <a:latin typeface="JetBrains Mono"/>
                <a:ea typeface="JetBrains Mono"/>
                <a:cs typeface="JetBrains Mono"/>
                <a:sym typeface="JetBrains Mono"/>
              </a:rPr>
              <a:t>[</a:t>
            </a:r>
            <a:r>
              <a:rPr lang="ru" sz="1000">
                <a:solidFill>
                  <a:schemeClr val="dk1"/>
                </a:solidFill>
                <a:highlight>
                  <a:srgbClr val="FFFFFF"/>
                </a:highlight>
                <a:latin typeface="JetBrains Mono"/>
                <a:ea typeface="JetBrains Mono"/>
                <a:cs typeface="JetBrains Mono"/>
                <a:sym typeface="JetBrains Mono"/>
              </a:rPr>
              <a:t>i</a:t>
            </a:r>
            <a:r>
              <a:rPr lang="ru" sz="1000">
                <a:solidFill>
                  <a:srgbClr val="080808"/>
                </a:solidFill>
                <a:highlight>
                  <a:srgbClr val="FFFFFF"/>
                </a:highlight>
                <a:latin typeface="JetBrains Mono"/>
                <a:ea typeface="JetBrains Mono"/>
                <a:cs typeface="JetBrains Mono"/>
                <a:sym typeface="JetBrains Mono"/>
              </a:rPr>
              <a:t>] = first[</a:t>
            </a:r>
            <a:r>
              <a:rPr lang="ru" sz="1000">
                <a:solidFill>
                  <a:schemeClr val="dk1"/>
                </a:solidFill>
                <a:highlight>
                  <a:srgbClr val="FFFFFF"/>
                </a:highlight>
                <a:latin typeface="JetBrains Mono"/>
                <a:ea typeface="JetBrains Mono"/>
                <a:cs typeface="JetBrains Mono"/>
                <a:sym typeface="JetBrains Mono"/>
              </a:rPr>
              <a:t>i</a:t>
            </a: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if</a:t>
            </a:r>
            <a:r>
              <a:rPr lang="ru" sz="1000">
                <a:solidFill>
                  <a:srgbClr val="080808"/>
                </a:solidFill>
                <a:highlight>
                  <a:srgbClr val="FFFFFF"/>
                </a:highlight>
                <a:latin typeface="JetBrains Mono"/>
                <a:ea typeface="JetBrains Mono"/>
                <a:cs typeface="JetBrains Mono"/>
                <a:sym typeface="JetBrains Mono"/>
              </a:rPr>
              <a:t>(</a:t>
            </a:r>
            <a:r>
              <a:rPr lang="ru" sz="1000">
                <a:solidFill>
                  <a:schemeClr val="dk1"/>
                </a:solidFill>
                <a:highlight>
                  <a:srgbClr val="FFFFFF"/>
                </a:highlight>
                <a:latin typeface="JetBrains Mono"/>
                <a:ea typeface="JetBrains Mono"/>
                <a:cs typeface="JetBrains Mono"/>
                <a:sym typeface="JetBrains Mono"/>
              </a:rPr>
              <a:t>result </a:t>
            </a: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null</a:t>
            </a: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return new Pair(</a:t>
            </a:r>
            <a:r>
              <a:rPr lang="ru" sz="1000">
                <a:solidFill>
                  <a:srgbClr val="080808"/>
                </a:solidFill>
                <a:highlight>
                  <a:srgbClr val="FFFFFF"/>
                </a:highlight>
                <a:latin typeface="JetBrains Mono"/>
                <a:ea typeface="JetBrains Mono"/>
                <a:cs typeface="JetBrains Mono"/>
                <a:sym typeface="JetBrains Mono"/>
              </a:rPr>
              <a:t>ComparisonResult.EQUALS, {});</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merged = </a:t>
            </a:r>
            <a:r>
              <a:rPr lang="ru" sz="1000">
                <a:solidFill>
                  <a:schemeClr val="dk1"/>
                </a:solidFill>
                <a:highlight>
                  <a:srgbClr val="FFFFFF"/>
                </a:highlight>
                <a:latin typeface="JetBrains Mono"/>
                <a:ea typeface="JetBrains Mono"/>
                <a:cs typeface="JetBrains Mono"/>
                <a:sym typeface="JetBrains Mono"/>
              </a:rPr>
              <a:t>result</a:t>
            </a: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return new Pair(</a:t>
            </a:r>
            <a:r>
              <a:rPr lang="ru" sz="1000">
                <a:solidFill>
                  <a:srgbClr val="080808"/>
                </a:solidFill>
                <a:highlight>
                  <a:srgbClr val="FFFFFF"/>
                </a:highlight>
                <a:latin typeface="JetBrains Mono"/>
                <a:ea typeface="JetBrains Mono"/>
                <a:cs typeface="JetBrains Mono"/>
                <a:sym typeface="JetBrains Mono"/>
              </a:rPr>
              <a:t>ComparisonResult.EQUIVALENT, merged);</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None/>
            </a:pPr>
            <a:r>
              <a:t/>
            </a:r>
            <a:endParaRPr sz="1100">
              <a:solidFill>
                <a:srgbClr val="00007F"/>
              </a:solidFill>
              <a:highlight>
                <a:srgbClr val="FFFFFF"/>
              </a:highlight>
              <a:latin typeface="Consolas"/>
              <a:ea typeface="Consolas"/>
              <a:cs typeface="Consolas"/>
              <a:sym typeface="Consolas"/>
            </a:endParaRPr>
          </a:p>
        </p:txBody>
      </p:sp>
      <p:pic>
        <p:nvPicPr>
          <p:cNvPr id="469" name="Google Shape;469;p81"/>
          <p:cNvPicPr preferRelativeResize="0"/>
          <p:nvPr/>
        </p:nvPicPr>
        <p:blipFill rotWithShape="1">
          <a:blip r:embed="rId3">
            <a:alphaModFix/>
          </a:blip>
          <a:srcRect b="0" l="0" r="0" t="0"/>
          <a:stretch/>
        </p:blipFill>
        <p:spPr>
          <a:xfrm>
            <a:off x="6456294" y="3043827"/>
            <a:ext cx="1714500" cy="1681925"/>
          </a:xfrm>
          <a:prstGeom prst="rect">
            <a:avLst/>
          </a:prstGeom>
          <a:noFill/>
          <a:ln>
            <a:noFill/>
          </a:ln>
        </p:spPr>
      </p:pic>
      <p:pic>
        <p:nvPicPr>
          <p:cNvPr id="470" name="Google Shape;470;p81"/>
          <p:cNvPicPr preferRelativeResize="0"/>
          <p:nvPr/>
        </p:nvPicPr>
        <p:blipFill>
          <a:blip r:embed="rId4">
            <a:alphaModFix/>
          </a:blip>
          <a:stretch>
            <a:fillRect/>
          </a:stretch>
        </p:blipFill>
        <p:spPr>
          <a:xfrm>
            <a:off x="7496300" y="376775"/>
            <a:ext cx="674500" cy="67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82"/>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МАРКЕР </a:t>
            </a:r>
            <a:r>
              <a:rPr lang="ru"/>
              <a:t>ОХ, ХОЧУ КОФЕ</a:t>
            </a:r>
            <a:endParaRPr/>
          </a:p>
        </p:txBody>
      </p:sp>
      <p:pic>
        <p:nvPicPr>
          <p:cNvPr descr="https://s-media-cache-ak0.pinimg.com/236x/ee/84/3b/ee843ba0149017ccf6618d8c4fc82250.jpg" id="476" name="Google Shape;476;p82"/>
          <p:cNvPicPr preferRelativeResize="0"/>
          <p:nvPr/>
        </p:nvPicPr>
        <p:blipFill rotWithShape="1">
          <a:blip r:embed="rId3">
            <a:alphaModFix/>
          </a:blip>
          <a:srcRect b="0" l="0" r="0" t="0"/>
          <a:stretch/>
        </p:blipFill>
        <p:spPr>
          <a:xfrm>
            <a:off x="3729038" y="1593056"/>
            <a:ext cx="1685925" cy="1957388"/>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pic>
        <p:nvPicPr>
          <p:cNvPr id="482" name="Google Shape;482;p83"/>
          <p:cNvPicPr preferRelativeResize="0"/>
          <p:nvPr/>
        </p:nvPicPr>
        <p:blipFill rotWithShape="1">
          <a:blip r:embed="rId3">
            <a:alphaModFix/>
          </a:blip>
          <a:srcRect b="0" l="0" r="0" t="0"/>
          <a:stretch/>
        </p:blipFill>
        <p:spPr>
          <a:xfrm>
            <a:off x="5387273" y="3489852"/>
            <a:ext cx="2271174" cy="1467179"/>
          </a:xfrm>
          <a:prstGeom prst="rect">
            <a:avLst/>
          </a:prstGeom>
          <a:noFill/>
          <a:ln>
            <a:noFill/>
          </a:ln>
        </p:spPr>
      </p:pic>
      <p:sp>
        <p:nvSpPr>
          <p:cNvPr id="483" name="Google Shape;483;p83"/>
          <p:cNvSpPr/>
          <p:nvPr/>
        </p:nvSpPr>
        <p:spPr>
          <a:xfrm>
            <a:off x="1352550" y="813846"/>
            <a:ext cx="5842001" cy="20774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900">
              <a:solidFill>
                <a:srgbClr val="000000"/>
              </a:solidFill>
              <a:highlight>
                <a:srgbClr val="FFFFFF"/>
              </a:highlight>
              <a:latin typeface="Consolas"/>
              <a:ea typeface="Consolas"/>
              <a:cs typeface="Consolas"/>
              <a:sym typeface="Consolas"/>
            </a:endParaRPr>
          </a:p>
        </p:txBody>
      </p:sp>
      <p:sp>
        <p:nvSpPr>
          <p:cNvPr id="484" name="Google Shape;484;p83"/>
          <p:cNvSpPr/>
          <p:nvPr/>
        </p:nvSpPr>
        <p:spPr>
          <a:xfrm>
            <a:off x="313700" y="195500"/>
            <a:ext cx="8330100" cy="42243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500"/>
              <a:buFont typeface="Arial"/>
              <a:buNone/>
            </a:pPr>
            <a:r>
              <a:rPr lang="ru" sz="1000">
                <a:solidFill>
                  <a:srgbClr val="080808"/>
                </a:solidFill>
                <a:highlight>
                  <a:schemeClr val="lt1"/>
                </a:highlight>
                <a:latin typeface="JetBrains Mono"/>
                <a:ea typeface="JetBrains Mono"/>
                <a:cs typeface="JetBrains Mono"/>
                <a:sym typeface="JetBrains Mono"/>
              </a:rPr>
              <a:t>Pair&lt;ComparisonResult,ESType[]&gt; </a:t>
            </a:r>
            <a:r>
              <a:rPr lang="ru" sz="1000">
                <a:solidFill>
                  <a:srgbClr val="00627A"/>
                </a:solidFill>
                <a:highlight>
                  <a:schemeClr val="lt1"/>
                </a:highlight>
                <a:latin typeface="JetBrains Mono"/>
                <a:ea typeface="JetBrains Mono"/>
                <a:cs typeface="JetBrains Mono"/>
                <a:sym typeface="JetBrains Mono"/>
              </a:rPr>
              <a:t>compareStacks</a:t>
            </a:r>
            <a:r>
              <a:rPr lang="ru" sz="1000">
                <a:solidFill>
                  <a:srgbClr val="080808"/>
                </a:solidFill>
                <a:highlight>
                  <a:schemeClr val="lt1"/>
                </a:highlight>
                <a:latin typeface="JetBrains Mono"/>
                <a:ea typeface="JetBrains Mono"/>
                <a:cs typeface="JetBrains Mono"/>
                <a:sym typeface="JetBrains Mono"/>
              </a:rPr>
              <a:t>(ESType[] first, ESType[] second) {</a:t>
            </a:r>
            <a:endParaRPr sz="10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rPr lang="ru" sz="1000">
                <a:solidFill>
                  <a:srgbClr val="080808"/>
                </a:solidFill>
                <a:highlight>
                  <a:schemeClr val="lt1"/>
                </a:highlight>
                <a:latin typeface="JetBrains Mono"/>
                <a:ea typeface="JetBrains Mono"/>
                <a:cs typeface="JetBrains Mono"/>
                <a:sym typeface="JetBrains Mono"/>
              </a:rPr>
              <a:t>   </a:t>
            </a:r>
            <a:r>
              <a:rPr lang="ru" sz="1000">
                <a:solidFill>
                  <a:srgbClr val="0033B3"/>
                </a:solidFill>
                <a:highlight>
                  <a:schemeClr val="lt1"/>
                </a:highlight>
                <a:latin typeface="JetBrains Mono"/>
                <a:ea typeface="JetBrains Mono"/>
                <a:cs typeface="JetBrains Mono"/>
                <a:sym typeface="JetBrains Mono"/>
              </a:rPr>
              <a:t>var </a:t>
            </a:r>
            <a:r>
              <a:rPr lang="ru" sz="1000">
                <a:solidFill>
                  <a:schemeClr val="dk1"/>
                </a:solidFill>
                <a:highlight>
                  <a:schemeClr val="lt1"/>
                </a:highlight>
                <a:latin typeface="JetBrains Mono"/>
                <a:ea typeface="JetBrains Mono"/>
                <a:cs typeface="JetBrains Mono"/>
                <a:sym typeface="JetBrains Mono"/>
              </a:rPr>
              <a:t>typePairs </a:t>
            </a:r>
            <a:r>
              <a:rPr lang="ru" sz="1000">
                <a:solidFill>
                  <a:srgbClr val="080808"/>
                </a:solidFill>
                <a:highlight>
                  <a:schemeClr val="lt1"/>
                </a:highlight>
                <a:latin typeface="JetBrains Mono"/>
                <a:ea typeface="JetBrains Mono"/>
                <a:cs typeface="JetBrains Mono"/>
                <a:sym typeface="JetBrains Mono"/>
              </a:rPr>
              <a:t>= zip(first, second).ToList();</a:t>
            </a:r>
            <a:endParaRPr sz="10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t/>
            </a:r>
            <a:endParaRPr sz="10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rPr lang="ru" sz="1000">
                <a:solidFill>
                  <a:srgbClr val="080808"/>
                </a:solidFill>
                <a:highlight>
                  <a:schemeClr val="lt1"/>
                </a:highlight>
                <a:latin typeface="JetBrains Mono"/>
                <a:ea typeface="JetBrains Mono"/>
                <a:cs typeface="JetBrains Mono"/>
                <a:sym typeface="JetBrains Mono"/>
              </a:rPr>
              <a:t>   </a:t>
            </a:r>
            <a:r>
              <a:rPr lang="ru" sz="1000">
                <a:solidFill>
                  <a:srgbClr val="0033B3"/>
                </a:solidFill>
                <a:highlight>
                  <a:schemeClr val="lt1"/>
                </a:highlight>
                <a:latin typeface="JetBrains Mono"/>
                <a:ea typeface="JetBrains Mono"/>
                <a:cs typeface="JetBrains Mono"/>
                <a:sym typeface="JetBrains Mono"/>
              </a:rPr>
              <a:t>if </a:t>
            </a:r>
            <a:r>
              <a:rPr lang="ru" sz="1000">
                <a:solidFill>
                  <a:srgbClr val="080808"/>
                </a:solidFill>
                <a:highlight>
                  <a:schemeClr val="lt1"/>
                </a:highlight>
                <a:latin typeface="JetBrains Mono"/>
                <a:ea typeface="JetBrains Mono"/>
                <a:cs typeface="JetBrains Mono"/>
                <a:sym typeface="JetBrains Mono"/>
              </a:rPr>
              <a:t>(</a:t>
            </a:r>
            <a:r>
              <a:rPr lang="ru" sz="1000">
                <a:solidFill>
                  <a:schemeClr val="dk1"/>
                </a:solidFill>
                <a:highlight>
                  <a:schemeClr val="lt1"/>
                </a:highlight>
                <a:latin typeface="JetBrains Mono"/>
                <a:ea typeface="JetBrains Mono"/>
                <a:cs typeface="JetBrains Mono"/>
                <a:sym typeface="JetBrains Mono"/>
              </a:rPr>
              <a:t>typePairs</a:t>
            </a:r>
            <a:r>
              <a:rPr lang="ru" sz="1000">
                <a:solidFill>
                  <a:srgbClr val="080808"/>
                </a:solidFill>
                <a:highlight>
                  <a:schemeClr val="lt1"/>
                </a:highlight>
                <a:latin typeface="JetBrains Mono"/>
                <a:ea typeface="JetBrains Mono"/>
                <a:cs typeface="JetBrains Mono"/>
                <a:sym typeface="JetBrains Mono"/>
              </a:rPr>
              <a:t>.stream().allMatch(it -&gt; equalEsTypes(it)))</a:t>
            </a:r>
            <a:endParaRPr sz="10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rPr lang="ru" sz="1000">
                <a:solidFill>
                  <a:srgbClr val="080808"/>
                </a:solidFill>
                <a:highlight>
                  <a:schemeClr val="lt1"/>
                </a:highlight>
                <a:latin typeface="JetBrains Mono"/>
                <a:ea typeface="JetBrains Mono"/>
                <a:cs typeface="JetBrains Mono"/>
                <a:sym typeface="JetBrains Mono"/>
              </a:rPr>
              <a:t>       </a:t>
            </a:r>
            <a:r>
              <a:rPr lang="ru" sz="1000">
                <a:solidFill>
                  <a:srgbClr val="0033B3"/>
                </a:solidFill>
                <a:highlight>
                  <a:schemeClr val="lt1"/>
                </a:highlight>
                <a:latin typeface="JetBrains Mono"/>
                <a:ea typeface="JetBrains Mono"/>
                <a:cs typeface="JetBrains Mono"/>
                <a:sym typeface="JetBrains Mono"/>
              </a:rPr>
              <a:t>return new Pair(</a:t>
            </a:r>
            <a:r>
              <a:rPr lang="ru" sz="1000">
                <a:solidFill>
                  <a:srgbClr val="080808"/>
                </a:solidFill>
                <a:highlight>
                  <a:schemeClr val="lt1"/>
                </a:highlight>
                <a:latin typeface="JetBrains Mono"/>
                <a:ea typeface="JetBrains Mono"/>
                <a:cs typeface="JetBrains Mono"/>
                <a:sym typeface="JetBrains Mono"/>
              </a:rPr>
              <a:t>ComparisonResult.Equal, new ESType[]{});</a:t>
            </a:r>
            <a:endParaRPr sz="10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t/>
            </a:r>
            <a:endParaRPr sz="10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rPr lang="ru" sz="1000">
                <a:solidFill>
                  <a:srgbClr val="080808"/>
                </a:solidFill>
                <a:highlight>
                  <a:schemeClr val="lt1"/>
                </a:highlight>
                <a:latin typeface="JetBrains Mono"/>
                <a:ea typeface="JetBrains Mono"/>
                <a:cs typeface="JetBrains Mono"/>
                <a:sym typeface="JetBrains Mono"/>
              </a:rPr>
              <a:t>   </a:t>
            </a:r>
            <a:r>
              <a:rPr lang="ru" sz="1000">
                <a:solidFill>
                  <a:srgbClr val="0033B3"/>
                </a:solidFill>
                <a:highlight>
                  <a:schemeClr val="lt1"/>
                </a:highlight>
                <a:latin typeface="JetBrains Mono"/>
                <a:ea typeface="JetBrains Mono"/>
                <a:cs typeface="JetBrains Mono"/>
                <a:sym typeface="JetBrains Mono"/>
              </a:rPr>
              <a:t>if </a:t>
            </a:r>
            <a:r>
              <a:rPr lang="ru" sz="1000">
                <a:solidFill>
                  <a:srgbClr val="080808"/>
                </a:solidFill>
                <a:highlight>
                  <a:schemeClr val="lt1"/>
                </a:highlight>
                <a:latin typeface="JetBrains Mono"/>
                <a:ea typeface="JetBrains Mono"/>
                <a:cs typeface="JetBrains Mono"/>
                <a:sym typeface="JetBrains Mono"/>
              </a:rPr>
              <a:t>(!</a:t>
            </a:r>
            <a:r>
              <a:rPr lang="ru" sz="1000">
                <a:solidFill>
                  <a:schemeClr val="dk1"/>
                </a:solidFill>
                <a:highlight>
                  <a:schemeClr val="lt1"/>
                </a:highlight>
                <a:latin typeface="JetBrains Mono"/>
                <a:ea typeface="JetBrains Mono"/>
                <a:cs typeface="JetBrains Mono"/>
                <a:sym typeface="JetBrains Mono"/>
              </a:rPr>
              <a:t>typePairs</a:t>
            </a:r>
            <a:r>
              <a:rPr lang="ru" sz="1000">
                <a:solidFill>
                  <a:srgbClr val="080808"/>
                </a:solidFill>
                <a:highlight>
                  <a:schemeClr val="lt1"/>
                </a:highlight>
                <a:latin typeface="JetBrains Mono"/>
                <a:ea typeface="JetBrains Mono"/>
                <a:cs typeface="JetBrains Mono"/>
                <a:sym typeface="JetBrains Mono"/>
              </a:rPr>
              <a:t>.stream().allMatch(it -&gt; compatibleCLIType(it)))</a:t>
            </a:r>
            <a:endParaRPr sz="10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rPr lang="ru" sz="1000">
                <a:solidFill>
                  <a:srgbClr val="080808"/>
                </a:solidFill>
                <a:highlight>
                  <a:schemeClr val="lt1"/>
                </a:highlight>
                <a:latin typeface="JetBrains Mono"/>
                <a:ea typeface="JetBrains Mono"/>
                <a:cs typeface="JetBrains Mono"/>
                <a:sym typeface="JetBrains Mono"/>
              </a:rPr>
              <a:t>       </a:t>
            </a:r>
            <a:r>
              <a:rPr lang="ru" sz="1000">
                <a:solidFill>
                  <a:srgbClr val="0033B3"/>
                </a:solidFill>
                <a:highlight>
                  <a:schemeClr val="lt1"/>
                </a:highlight>
                <a:latin typeface="JetBrains Mono"/>
                <a:ea typeface="JetBrains Mono"/>
                <a:cs typeface="JetBrains Mono"/>
                <a:sym typeface="JetBrains Mono"/>
              </a:rPr>
              <a:t>return new Pair(</a:t>
            </a:r>
            <a:r>
              <a:rPr lang="ru" sz="1000">
                <a:solidFill>
                  <a:srgbClr val="080808"/>
                </a:solidFill>
                <a:highlight>
                  <a:schemeClr val="lt1"/>
                </a:highlight>
                <a:latin typeface="JetBrains Mono"/>
                <a:ea typeface="JetBrains Mono"/>
                <a:cs typeface="JetBrains Mono"/>
                <a:sym typeface="JetBrains Mono"/>
              </a:rPr>
              <a:t>ComparisonResult.Inconsistent, new ESType[]{});</a:t>
            </a:r>
            <a:endParaRPr sz="10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t/>
            </a:r>
            <a:endParaRPr sz="10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rPr lang="ru" sz="1000">
                <a:solidFill>
                  <a:srgbClr val="080808"/>
                </a:solidFill>
                <a:highlight>
                  <a:schemeClr val="lt1"/>
                </a:highlight>
                <a:latin typeface="JetBrains Mono"/>
                <a:ea typeface="JetBrains Mono"/>
                <a:cs typeface="JetBrains Mono"/>
                <a:sym typeface="JetBrains Mono"/>
              </a:rPr>
              <a:t>   </a:t>
            </a:r>
            <a:r>
              <a:rPr lang="ru" sz="1000">
                <a:solidFill>
                  <a:srgbClr val="0033B3"/>
                </a:solidFill>
                <a:highlight>
                  <a:schemeClr val="lt1"/>
                </a:highlight>
                <a:latin typeface="JetBrains Mono"/>
                <a:ea typeface="JetBrains Mono"/>
                <a:cs typeface="JetBrains Mono"/>
                <a:sym typeface="JetBrains Mono"/>
              </a:rPr>
              <a:t>var </a:t>
            </a:r>
            <a:r>
              <a:rPr lang="ru" sz="1000">
                <a:solidFill>
                  <a:schemeClr val="dk1"/>
                </a:solidFill>
                <a:highlight>
                  <a:schemeClr val="lt1"/>
                </a:highlight>
                <a:latin typeface="JetBrains Mono"/>
                <a:ea typeface="JetBrains Mono"/>
                <a:cs typeface="JetBrains Mono"/>
                <a:sym typeface="JetBrains Mono"/>
              </a:rPr>
              <a:t>commonTypes </a:t>
            </a:r>
            <a:r>
              <a:rPr lang="ru" sz="1000">
                <a:solidFill>
                  <a:srgbClr val="080808"/>
                </a:solidFill>
                <a:highlight>
                  <a:schemeClr val="lt1"/>
                </a:highlight>
                <a:latin typeface="JetBrains Mono"/>
                <a:ea typeface="JetBrains Mono"/>
                <a:cs typeface="JetBrains Mono"/>
                <a:sym typeface="JetBrains Mono"/>
              </a:rPr>
              <a:t>= </a:t>
            </a:r>
            <a:r>
              <a:rPr lang="ru" sz="1000">
                <a:solidFill>
                  <a:schemeClr val="dk1"/>
                </a:solidFill>
                <a:highlight>
                  <a:schemeClr val="lt1"/>
                </a:highlight>
                <a:latin typeface="JetBrains Mono"/>
                <a:ea typeface="JetBrains Mono"/>
                <a:cs typeface="JetBrains Mono"/>
                <a:sym typeface="JetBrains Mono"/>
              </a:rPr>
              <a:t>typePairs</a:t>
            </a:r>
            <a:r>
              <a:rPr lang="ru" sz="1000">
                <a:solidFill>
                  <a:srgbClr val="080808"/>
                </a:solidFill>
                <a:highlight>
                  <a:schemeClr val="lt1"/>
                </a:highlight>
                <a:latin typeface="JetBrains Mono"/>
                <a:ea typeface="JetBrains Mono"/>
                <a:cs typeface="JetBrains Mono"/>
                <a:sym typeface="JetBrains Mono"/>
              </a:rPr>
              <a:t>.stream().map(it -&gt; getCommonType(it)).collect(</a:t>
            </a:r>
            <a:r>
              <a:rPr lang="ru" sz="1000">
                <a:solidFill>
                  <a:schemeClr val="dk1"/>
                </a:solidFill>
                <a:highlight>
                  <a:schemeClr val="lt1"/>
                </a:highlight>
                <a:latin typeface="JetBrains Mono"/>
                <a:ea typeface="JetBrains Mono"/>
                <a:cs typeface="JetBrains Mono"/>
                <a:sym typeface="JetBrains Mono"/>
              </a:rPr>
              <a:t>Collectors</a:t>
            </a:r>
            <a:r>
              <a:rPr lang="ru" sz="1000">
                <a:solidFill>
                  <a:srgbClr val="080808"/>
                </a:solidFill>
                <a:highlight>
                  <a:schemeClr val="lt1"/>
                </a:highlight>
                <a:latin typeface="JetBrains Mono"/>
                <a:ea typeface="JetBrains Mono"/>
                <a:cs typeface="JetBrains Mono"/>
                <a:sym typeface="JetBrains Mono"/>
              </a:rPr>
              <a:t>.</a:t>
            </a:r>
            <a:r>
              <a:rPr i="1" lang="ru" sz="1000">
                <a:solidFill>
                  <a:srgbClr val="080808"/>
                </a:solidFill>
                <a:highlight>
                  <a:schemeClr val="lt1"/>
                </a:highlight>
                <a:latin typeface="JetBrains Mono"/>
                <a:ea typeface="JetBrains Mono"/>
                <a:cs typeface="JetBrains Mono"/>
                <a:sym typeface="JetBrains Mono"/>
              </a:rPr>
              <a:t>toList</a:t>
            </a:r>
            <a:r>
              <a:rPr lang="ru" sz="1000">
                <a:solidFill>
                  <a:srgbClr val="080808"/>
                </a:solidFill>
                <a:highlight>
                  <a:schemeClr val="lt1"/>
                </a:highlight>
                <a:latin typeface="JetBrains Mono"/>
                <a:ea typeface="JetBrains Mono"/>
                <a:cs typeface="JetBrains Mono"/>
                <a:sym typeface="JetBrains Mono"/>
              </a:rPr>
              <a:t>());</a:t>
            </a:r>
            <a:endParaRPr sz="10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rPr lang="ru" sz="1000">
                <a:solidFill>
                  <a:srgbClr val="080808"/>
                </a:solidFill>
                <a:highlight>
                  <a:schemeClr val="lt1"/>
                </a:highlight>
                <a:latin typeface="JetBrains Mono"/>
                <a:ea typeface="JetBrains Mono"/>
                <a:cs typeface="JetBrains Mono"/>
                <a:sym typeface="JetBrains Mono"/>
              </a:rPr>
              <a:t>   </a:t>
            </a:r>
            <a:r>
              <a:rPr lang="ru" sz="1000">
                <a:solidFill>
                  <a:srgbClr val="0033B3"/>
                </a:solidFill>
                <a:highlight>
                  <a:schemeClr val="lt1"/>
                </a:highlight>
                <a:latin typeface="JetBrains Mono"/>
                <a:ea typeface="JetBrains Mono"/>
                <a:cs typeface="JetBrains Mono"/>
                <a:sym typeface="JetBrains Mono"/>
              </a:rPr>
              <a:t>if </a:t>
            </a:r>
            <a:r>
              <a:rPr lang="ru" sz="1000">
                <a:solidFill>
                  <a:srgbClr val="080808"/>
                </a:solidFill>
                <a:highlight>
                  <a:schemeClr val="lt1"/>
                </a:highlight>
                <a:latin typeface="JetBrains Mono"/>
                <a:ea typeface="JetBrains Mono"/>
                <a:cs typeface="JetBrains Mono"/>
                <a:sym typeface="JetBrains Mono"/>
              </a:rPr>
              <a:t>(</a:t>
            </a:r>
            <a:r>
              <a:rPr lang="ru" sz="1000">
                <a:solidFill>
                  <a:schemeClr val="dk1"/>
                </a:solidFill>
                <a:highlight>
                  <a:schemeClr val="lt1"/>
                </a:highlight>
                <a:latin typeface="JetBrains Mono"/>
                <a:ea typeface="JetBrains Mono"/>
                <a:cs typeface="JetBrains Mono"/>
                <a:sym typeface="JetBrains Mono"/>
              </a:rPr>
              <a:t>commonTypes</a:t>
            </a:r>
            <a:r>
              <a:rPr lang="ru" sz="1000">
                <a:solidFill>
                  <a:srgbClr val="080808"/>
                </a:solidFill>
                <a:highlight>
                  <a:schemeClr val="lt1"/>
                </a:highlight>
                <a:latin typeface="JetBrains Mono"/>
                <a:ea typeface="JetBrains Mono"/>
                <a:cs typeface="JetBrains Mono"/>
                <a:sym typeface="JetBrains Mono"/>
              </a:rPr>
              <a:t>.stream().anyMatch(t -&gt; t == </a:t>
            </a:r>
            <a:r>
              <a:rPr lang="ru" sz="1000">
                <a:solidFill>
                  <a:srgbClr val="0033B3"/>
                </a:solidFill>
                <a:highlight>
                  <a:schemeClr val="lt1"/>
                </a:highlight>
                <a:latin typeface="JetBrains Mono"/>
                <a:ea typeface="JetBrains Mono"/>
                <a:cs typeface="JetBrains Mono"/>
                <a:sym typeface="JetBrains Mono"/>
              </a:rPr>
              <a:t>null</a:t>
            </a:r>
            <a:r>
              <a:rPr lang="ru" sz="1000">
                <a:solidFill>
                  <a:srgbClr val="080808"/>
                </a:solidFill>
                <a:highlight>
                  <a:schemeClr val="lt1"/>
                </a:highlight>
                <a:latin typeface="JetBrains Mono"/>
                <a:ea typeface="JetBrains Mono"/>
                <a:cs typeface="JetBrains Mono"/>
                <a:sym typeface="JetBrains Mono"/>
              </a:rPr>
              <a:t>))</a:t>
            </a:r>
            <a:endParaRPr sz="10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rPr lang="ru" sz="1000">
                <a:solidFill>
                  <a:srgbClr val="080808"/>
                </a:solidFill>
                <a:highlight>
                  <a:schemeClr val="lt1"/>
                </a:highlight>
                <a:latin typeface="JetBrains Mono"/>
                <a:ea typeface="JetBrains Mono"/>
                <a:cs typeface="JetBrains Mono"/>
                <a:sym typeface="JetBrains Mono"/>
              </a:rPr>
              <a:t>       </a:t>
            </a:r>
            <a:r>
              <a:rPr lang="ru" sz="1000">
                <a:solidFill>
                  <a:srgbClr val="0033B3"/>
                </a:solidFill>
                <a:highlight>
                  <a:schemeClr val="lt1"/>
                </a:highlight>
                <a:latin typeface="JetBrains Mono"/>
                <a:ea typeface="JetBrains Mono"/>
                <a:cs typeface="JetBrains Mono"/>
                <a:sym typeface="JetBrains Mono"/>
              </a:rPr>
              <a:t>return new Pair(</a:t>
            </a:r>
            <a:r>
              <a:rPr lang="ru" sz="1000">
                <a:solidFill>
                  <a:srgbClr val="080808"/>
                </a:solidFill>
                <a:highlight>
                  <a:schemeClr val="lt1"/>
                </a:highlight>
                <a:latin typeface="JetBrains Mono"/>
                <a:ea typeface="JetBrains Mono"/>
                <a:cs typeface="JetBrains Mono"/>
                <a:sym typeface="JetBrains Mono"/>
              </a:rPr>
              <a:t>ComparisonResult.INCONSISTENT, new ESType[]{});</a:t>
            </a:r>
            <a:endParaRPr sz="10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t/>
            </a:r>
            <a:endParaRPr sz="10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rPr lang="ru" sz="1000">
                <a:solidFill>
                  <a:srgbClr val="080808"/>
                </a:solidFill>
                <a:highlight>
                  <a:schemeClr val="lt1"/>
                </a:highlight>
                <a:latin typeface="JetBrains Mono"/>
                <a:ea typeface="JetBrains Mono"/>
                <a:cs typeface="JetBrains Mono"/>
                <a:sym typeface="JetBrains Mono"/>
              </a:rPr>
              <a:t>   </a:t>
            </a:r>
            <a:r>
              <a:rPr lang="ru" sz="1000">
                <a:solidFill>
                  <a:srgbClr val="0033B3"/>
                </a:solidFill>
                <a:highlight>
                  <a:schemeClr val="lt1"/>
                </a:highlight>
                <a:latin typeface="JetBrains Mono"/>
                <a:ea typeface="JetBrains Mono"/>
                <a:cs typeface="JetBrains Mono"/>
                <a:sym typeface="JetBrains Mono"/>
              </a:rPr>
              <a:t>return new Pair(</a:t>
            </a:r>
            <a:r>
              <a:rPr lang="ru" sz="1000">
                <a:solidFill>
                  <a:srgbClr val="080808"/>
                </a:solidFill>
                <a:highlight>
                  <a:schemeClr val="lt1"/>
                </a:highlight>
                <a:latin typeface="JetBrains Mono"/>
                <a:ea typeface="JetBrains Mono"/>
                <a:cs typeface="JetBrains Mono"/>
                <a:sym typeface="JetBrains Mono"/>
              </a:rPr>
              <a:t>ComparisonResult.EQUIVALENT, commonTypes)</a:t>
            </a:r>
            <a:endParaRPr sz="10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rPr lang="ru" sz="1000">
                <a:solidFill>
                  <a:srgbClr val="080808"/>
                </a:solidFill>
                <a:highlight>
                  <a:schemeClr val="lt1"/>
                </a:highlight>
                <a:latin typeface="JetBrains Mono"/>
                <a:ea typeface="JetBrains Mono"/>
                <a:cs typeface="JetBrains Mono"/>
                <a:sym typeface="JetBrains Mono"/>
              </a:rPr>
              <a:t>}</a:t>
            </a:r>
            <a:endParaRPr sz="7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None/>
            </a:pPr>
            <a:r>
              <a:t/>
            </a:r>
            <a:endParaRPr>
              <a:solidFill>
                <a:srgbClr val="00007F"/>
              </a:solidFill>
              <a:highlight>
                <a:srgbClr val="FFFFFF"/>
              </a:highlight>
              <a:latin typeface="Fira Code"/>
              <a:ea typeface="Fira Code"/>
              <a:cs typeface="Fira Code"/>
              <a:sym typeface="Fira Code"/>
            </a:endParaRPr>
          </a:p>
        </p:txBody>
      </p:sp>
      <p:pic>
        <p:nvPicPr>
          <p:cNvPr id="485" name="Google Shape;485;p83"/>
          <p:cNvPicPr preferRelativeResize="0"/>
          <p:nvPr/>
        </p:nvPicPr>
        <p:blipFill>
          <a:blip r:embed="rId4">
            <a:alphaModFix/>
          </a:blip>
          <a:stretch>
            <a:fillRect/>
          </a:stretch>
        </p:blipFill>
        <p:spPr>
          <a:xfrm>
            <a:off x="7969300" y="347100"/>
            <a:ext cx="674500" cy="6745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84"/>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381000" lvl="0" marL="381000" rtl="0" algn="l">
              <a:spcBef>
                <a:spcPts val="0"/>
              </a:spcBef>
              <a:spcAft>
                <a:spcPts val="0"/>
              </a:spcAft>
              <a:buSzPts val="2400"/>
              <a:buFont typeface="Quattrocento Sans"/>
              <a:buAutoNum type="arabicPeriod"/>
            </a:pPr>
            <a:r>
              <a:rPr lang="ru"/>
              <a:t>Скрытый поток данных</a:t>
            </a:r>
            <a:endParaRPr/>
          </a:p>
          <a:p>
            <a:pPr indent="-381000" lvl="0" marL="381000" rtl="0" algn="l">
              <a:spcBef>
                <a:spcPts val="500"/>
              </a:spcBef>
              <a:spcAft>
                <a:spcPts val="0"/>
              </a:spcAft>
              <a:buSzPts val="2400"/>
              <a:buFont typeface="Quattrocento Sans"/>
              <a:buAutoNum type="arabicPeriod"/>
            </a:pPr>
            <a:r>
              <a:rPr lang="ru"/>
              <a:t>Я так не объясняю</a:t>
            </a:r>
            <a:endParaRPr/>
          </a:p>
          <a:p>
            <a:pPr indent="-381000" lvl="0" marL="381000" rtl="0" algn="l">
              <a:spcBef>
                <a:spcPts val="500"/>
              </a:spcBef>
              <a:spcAft>
                <a:spcPts val="0"/>
              </a:spcAft>
              <a:buSzPts val="2400"/>
              <a:buFont typeface="Quattrocento Sans"/>
              <a:buAutoNum type="arabicPeriod"/>
            </a:pPr>
            <a:r>
              <a:rPr lang="ru"/>
              <a:t>Ох, хочу кофе</a:t>
            </a:r>
            <a:endParaRPr/>
          </a:p>
          <a:p>
            <a:pPr indent="-381000" lvl="0" marL="381000" rtl="0" algn="l">
              <a:spcBef>
                <a:spcPts val="500"/>
              </a:spcBef>
              <a:spcAft>
                <a:spcPts val="0"/>
              </a:spcAft>
              <a:buSzPts val="2400"/>
              <a:buFont typeface="Quattrocento Sans"/>
              <a:buAutoNum type="arabicPeriod"/>
            </a:pPr>
            <a:r>
              <a:rPr lang="ru"/>
              <a:t>Чрезмерная навигация по коду</a:t>
            </a:r>
            <a:endParaRPr/>
          </a:p>
        </p:txBody>
      </p:sp>
      <p:sp>
        <p:nvSpPr>
          <p:cNvPr id="491" name="Google Shape;491;p84"/>
          <p:cNvSpPr txBox="1"/>
          <p:nvPr>
            <p:ph type="title"/>
          </p:nvPr>
        </p:nvSpPr>
        <p:spPr>
          <a:xfrm>
            <a:off x="971602" y="411957"/>
            <a:ext cx="7200800" cy="594122"/>
          </a:xfrm>
          <a:prstGeom prst="rect">
            <a:avLst/>
          </a:prstGeom>
          <a:noFill/>
          <a:ln>
            <a:noFill/>
          </a:ln>
        </p:spPr>
        <p:txBody>
          <a:bodyPr anchorCtr="0" anchor="b" bIns="45900" lIns="0" spcFirstLastPara="1" rIns="0" wrap="square" tIns="45900">
            <a:normAutofit fontScale="90000"/>
          </a:bodyPr>
          <a:lstStyle/>
          <a:p>
            <a:pPr indent="0" lvl="0" marL="0" rtl="0" algn="l">
              <a:spcBef>
                <a:spcPts val="0"/>
              </a:spcBef>
              <a:spcAft>
                <a:spcPts val="0"/>
              </a:spcAft>
              <a:buClr>
                <a:schemeClr val="accent1"/>
              </a:buClr>
              <a:buSzPct val="100000"/>
              <a:buFont typeface="Quattrocento Sans"/>
              <a:buNone/>
            </a:pPr>
            <a:r>
              <a:rPr lang="ru" sz="3600"/>
              <a:t>МАРКЕРЫ ПЛОХОЙ ЧИТАЕМОСТИ</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85"/>
          <p:cNvSpPr txBox="1"/>
          <p:nvPr>
            <p:ph idx="1" type="body"/>
          </p:nvPr>
        </p:nvSpPr>
        <p:spPr>
          <a:xfrm>
            <a:off x="1871699" y="1221584"/>
            <a:ext cx="5400639" cy="191314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800"/>
              <a:buNone/>
            </a:pPr>
            <a:r>
              <a:rPr lang="ru" sz="1800"/>
              <a:t>Приведите в порядок класс </a:t>
            </a:r>
            <a:r>
              <a:rPr lang="ru" sz="1800">
                <a:solidFill>
                  <a:schemeClr val="accent1"/>
                </a:solidFill>
              </a:rPr>
              <a:t>ChessProblem.cs</a:t>
            </a:r>
            <a:endParaRPr sz="1800"/>
          </a:p>
          <a:p>
            <a:pPr indent="0" lvl="0" marL="0" rtl="0" algn="l">
              <a:spcBef>
                <a:spcPts val="400"/>
              </a:spcBef>
              <a:spcAft>
                <a:spcPts val="0"/>
              </a:spcAft>
              <a:buSzPts val="1800"/>
              <a:buNone/>
            </a:pPr>
            <a:r>
              <a:rPr lang="ru" sz="1800"/>
              <a:t>Если для этого потребуется изменить другие классы проекта — </a:t>
            </a:r>
            <a:r>
              <a:rPr lang="ru" sz="1800">
                <a:solidFill>
                  <a:schemeClr val="accent1"/>
                </a:solidFill>
              </a:rPr>
              <a:t>делайте это</a:t>
            </a:r>
            <a:endParaRPr/>
          </a:p>
          <a:p>
            <a:pPr indent="0" lvl="0" marL="0" rtl="0" algn="l">
              <a:spcBef>
                <a:spcPts val="400"/>
              </a:spcBef>
              <a:spcAft>
                <a:spcPts val="0"/>
              </a:spcAft>
              <a:buSzPts val="1800"/>
              <a:buNone/>
            </a:pPr>
            <a:r>
              <a:rPr lang="ru" sz="1800"/>
              <a:t>Проверяйте, что вы ничего не сломали с помощью теста </a:t>
            </a:r>
            <a:r>
              <a:rPr lang="ru" sz="1800">
                <a:solidFill>
                  <a:schemeClr val="accent1"/>
                </a:solidFill>
              </a:rPr>
              <a:t>ChessProblem_Test</a:t>
            </a:r>
            <a:endParaRPr sz="1800">
              <a:solidFill>
                <a:schemeClr val="accent1"/>
              </a:solidFill>
            </a:endParaRPr>
          </a:p>
        </p:txBody>
      </p:sp>
      <p:sp>
        <p:nvSpPr>
          <p:cNvPr id="497" name="Google Shape;497;p85"/>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ЗАДАЧА</a:t>
            </a:r>
            <a:r>
              <a:rPr lang="ru"/>
              <a:t> CHESS</a:t>
            </a:r>
            <a:endParaRPr/>
          </a:p>
        </p:txBody>
      </p:sp>
      <p:grpSp>
        <p:nvGrpSpPr>
          <p:cNvPr id="498" name="Google Shape;498;p85"/>
          <p:cNvGrpSpPr/>
          <p:nvPr/>
        </p:nvGrpSpPr>
        <p:grpSpPr>
          <a:xfrm>
            <a:off x="1871699" y="4066417"/>
            <a:ext cx="5400639" cy="623248"/>
            <a:chOff x="2495598" y="5424000"/>
            <a:chExt cx="7200852" cy="830997"/>
          </a:xfrm>
        </p:grpSpPr>
        <p:sp>
          <p:nvSpPr>
            <p:cNvPr id="499" name="Google Shape;499;p85"/>
            <p:cNvSpPr txBox="1"/>
            <p:nvPr/>
          </p:nvSpPr>
          <p:spPr>
            <a:xfrm>
              <a:off x="3503762" y="5424000"/>
              <a:ext cx="6192688" cy="83099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ru" sz="2100">
                  <a:solidFill>
                    <a:srgbClr val="D94440"/>
                  </a:solidFill>
                  <a:latin typeface="Quattrocento Sans"/>
                  <a:ea typeface="Quattrocento Sans"/>
                  <a:cs typeface="Quattrocento Sans"/>
                  <a:sym typeface="Quattrocento Sans"/>
                </a:rPr>
                <a:t>Investigation 5 min</a:t>
              </a:r>
              <a:br>
                <a:rPr lang="ru" sz="1800">
                  <a:solidFill>
                    <a:srgbClr val="000000"/>
                  </a:solidFill>
                  <a:latin typeface="Quattrocento Sans"/>
                  <a:ea typeface="Quattrocento Sans"/>
                  <a:cs typeface="Quattrocento Sans"/>
                  <a:sym typeface="Quattrocento Sans"/>
                </a:rPr>
              </a:br>
              <a:r>
                <a:rPr lang="ru" sz="1500">
                  <a:solidFill>
                    <a:srgbClr val="000000"/>
                  </a:solidFill>
                  <a:latin typeface="Quattrocento Sans"/>
                  <a:ea typeface="Quattrocento Sans"/>
                  <a:cs typeface="Quattrocento Sans"/>
                  <a:sym typeface="Quattrocento Sans"/>
                </a:rPr>
                <a:t>первые 5 минут можно только исследовать код</a:t>
              </a:r>
              <a:endParaRPr sz="1800">
                <a:solidFill>
                  <a:srgbClr val="000000"/>
                </a:solidFill>
                <a:latin typeface="Quattrocento Sans"/>
                <a:ea typeface="Quattrocento Sans"/>
                <a:cs typeface="Quattrocento Sans"/>
                <a:sym typeface="Quattrocento Sans"/>
              </a:endParaRPr>
            </a:p>
          </p:txBody>
        </p:sp>
        <p:pic>
          <p:nvPicPr>
            <p:cNvPr descr="C:\Users\sapogoff\Documents\sapogoff_work\SKB Kontur\01_presentation_templates\03_final\wmf_icons\лупа.wmf" id="500" name="Google Shape;500;p85"/>
            <p:cNvPicPr preferRelativeResize="0"/>
            <p:nvPr/>
          </p:nvPicPr>
          <p:blipFill rotWithShape="1">
            <a:blip r:embed="rId3">
              <a:alphaModFix/>
            </a:blip>
            <a:srcRect b="0" l="0" r="0" t="0"/>
            <a:stretch/>
          </p:blipFill>
          <p:spPr>
            <a:xfrm>
              <a:off x="2495598" y="5468164"/>
              <a:ext cx="756000" cy="742667"/>
            </a:xfrm>
            <a:prstGeom prst="rect">
              <a:avLst/>
            </a:prstGeom>
            <a:noFill/>
            <a:ln>
              <a:noFill/>
            </a:ln>
          </p:spPr>
        </p:pic>
      </p:grpSp>
      <p:grpSp>
        <p:nvGrpSpPr>
          <p:cNvPr id="501" name="Google Shape;501;p85"/>
          <p:cNvGrpSpPr/>
          <p:nvPr/>
        </p:nvGrpSpPr>
        <p:grpSpPr>
          <a:xfrm>
            <a:off x="1817694" y="3134727"/>
            <a:ext cx="5406493" cy="854080"/>
            <a:chOff x="2495598" y="3372500"/>
            <a:chExt cx="7208657" cy="1138773"/>
          </a:xfrm>
        </p:grpSpPr>
        <p:sp>
          <p:nvSpPr>
            <p:cNvPr id="502" name="Google Shape;502;p85"/>
            <p:cNvSpPr txBox="1"/>
            <p:nvPr/>
          </p:nvSpPr>
          <p:spPr>
            <a:xfrm>
              <a:off x="3511567" y="3372500"/>
              <a:ext cx="6192688" cy="113877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ru" sz="2100">
                  <a:solidFill>
                    <a:srgbClr val="D94440"/>
                  </a:solidFill>
                  <a:latin typeface="Quattrocento Sans"/>
                  <a:ea typeface="Quattrocento Sans"/>
                  <a:cs typeface="Quattrocento Sans"/>
                  <a:sym typeface="Quattrocento Sans"/>
                </a:rPr>
                <a:t>Pair Ping Pong</a:t>
              </a:r>
              <a:br>
                <a:rPr lang="ru" sz="1800">
                  <a:solidFill>
                    <a:srgbClr val="000000"/>
                  </a:solidFill>
                  <a:latin typeface="Quattrocento Sans"/>
                  <a:ea typeface="Quattrocento Sans"/>
                  <a:cs typeface="Quattrocento Sans"/>
                  <a:sym typeface="Quattrocento Sans"/>
                </a:rPr>
              </a:br>
              <a:r>
                <a:rPr lang="ru" sz="1500">
                  <a:solidFill>
                    <a:srgbClr val="000000"/>
                  </a:solidFill>
                  <a:latin typeface="Quattrocento Sans"/>
                  <a:ea typeface="Quattrocento Sans"/>
                  <a:cs typeface="Quattrocento Sans"/>
                  <a:sym typeface="Quattrocento Sans"/>
                </a:rPr>
                <a:t>после каждого законченного изменения меняется driver</a:t>
              </a:r>
              <a:endParaRPr sz="1800">
                <a:solidFill>
                  <a:srgbClr val="000000"/>
                </a:solidFill>
                <a:latin typeface="Quattrocento Sans"/>
                <a:ea typeface="Quattrocento Sans"/>
                <a:cs typeface="Quattrocento Sans"/>
                <a:sym typeface="Quattrocento Sans"/>
              </a:endParaRPr>
            </a:p>
          </p:txBody>
        </p:sp>
        <p:pic>
          <p:nvPicPr>
            <p:cNvPr descr="C:\Users\sapogoff\Documents\sapogoff_work\SKB Kontur\01_presentation_templates\03_final\wmf_icons\сортировка.wmf" id="503" name="Google Shape;503;p85"/>
            <p:cNvPicPr preferRelativeResize="0"/>
            <p:nvPr/>
          </p:nvPicPr>
          <p:blipFill rotWithShape="1">
            <a:blip r:embed="rId4">
              <a:alphaModFix/>
            </a:blip>
            <a:srcRect b="0" l="0" r="0" t="0"/>
            <a:stretch/>
          </p:blipFill>
          <p:spPr>
            <a:xfrm rot="5400000">
              <a:off x="2474265" y="3431331"/>
              <a:ext cx="756000" cy="713334"/>
            </a:xfrm>
            <a:prstGeom prst="rect">
              <a:avLst/>
            </a:prstGeom>
            <a:noFill/>
            <a:ln>
              <a:noFill/>
            </a:ln>
          </p:spPr>
        </p:pic>
      </p:gr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86"/>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fontScale="70000" lnSpcReduction="20000"/>
          </a:bodyPr>
          <a:lstStyle/>
          <a:p>
            <a:pPr indent="0" lvl="0" marL="0" rtl="0" algn="l">
              <a:spcBef>
                <a:spcPts val="0"/>
              </a:spcBef>
              <a:spcAft>
                <a:spcPts val="0"/>
              </a:spcAft>
              <a:buSzPct val="100000"/>
              <a:buNone/>
            </a:pPr>
            <a:r>
              <a:rPr lang="ru" sz="2600">
                <a:solidFill>
                  <a:schemeClr val="accent1"/>
                </a:solidFill>
              </a:rPr>
              <a:t>Decomposition</a:t>
            </a:r>
            <a:endParaRPr sz="2600">
              <a:solidFill>
                <a:schemeClr val="accent1"/>
              </a:solidFill>
            </a:endParaRPr>
          </a:p>
          <a:p>
            <a:pPr indent="-255270" lvl="0" marL="254000" rtl="0" algn="l">
              <a:spcBef>
                <a:spcPts val="400"/>
              </a:spcBef>
              <a:spcAft>
                <a:spcPts val="0"/>
              </a:spcAft>
              <a:buClr>
                <a:schemeClr val="accent1"/>
              </a:buClr>
              <a:buSzPct val="100000"/>
              <a:buChar char="•"/>
            </a:pPr>
            <a:r>
              <a:rPr lang="ru" sz="2600"/>
              <a:t>Нарушение SRP</a:t>
            </a:r>
            <a:endParaRPr sz="2600"/>
          </a:p>
          <a:p>
            <a:pPr indent="-255270" lvl="0" marL="254000" rtl="0" algn="l">
              <a:spcBef>
                <a:spcPts val="400"/>
              </a:spcBef>
              <a:spcAft>
                <a:spcPts val="0"/>
              </a:spcAft>
              <a:buClr>
                <a:schemeClr val="accent1"/>
              </a:buClr>
              <a:buSzPct val="100000"/>
              <a:buChar char="•"/>
            </a:pPr>
            <a:r>
              <a:rPr lang="ru" sz="2600"/>
              <a:t>Слишком длинный метод / класс</a:t>
            </a:r>
            <a:endParaRPr/>
          </a:p>
          <a:p>
            <a:pPr indent="-255270" lvl="0" marL="254000" rtl="0" algn="l">
              <a:spcBef>
                <a:spcPts val="400"/>
              </a:spcBef>
              <a:spcAft>
                <a:spcPts val="0"/>
              </a:spcAft>
              <a:buClr>
                <a:schemeClr val="accent1"/>
              </a:buClr>
              <a:buSzPct val="100000"/>
              <a:buChar char="•"/>
            </a:pPr>
            <a:r>
              <a:rPr lang="ru" sz="2600"/>
              <a:t>Слишком общее / сложное название метода</a:t>
            </a:r>
            <a:endParaRPr/>
          </a:p>
          <a:p>
            <a:pPr indent="0" lvl="0" marL="0" rtl="0" algn="l">
              <a:spcBef>
                <a:spcPts val="300"/>
              </a:spcBef>
              <a:spcAft>
                <a:spcPts val="0"/>
              </a:spcAft>
              <a:buSzPct val="100000"/>
              <a:buNone/>
            </a:pPr>
            <a:r>
              <a:t/>
            </a:r>
            <a:endParaRPr sz="2000"/>
          </a:p>
          <a:p>
            <a:pPr indent="0" lvl="0" marL="0" rtl="0" algn="l">
              <a:spcBef>
                <a:spcPts val="400"/>
              </a:spcBef>
              <a:spcAft>
                <a:spcPts val="0"/>
              </a:spcAft>
              <a:buSzPct val="100000"/>
              <a:buNone/>
            </a:pPr>
            <a:r>
              <a:rPr lang="ru" sz="2600">
                <a:solidFill>
                  <a:schemeClr val="accent1"/>
                </a:solidFill>
              </a:rPr>
              <a:t>Composability</a:t>
            </a:r>
            <a:endParaRPr sz="2600">
              <a:solidFill>
                <a:schemeClr val="accent1"/>
              </a:solidFill>
            </a:endParaRPr>
          </a:p>
          <a:p>
            <a:pPr indent="-255270" lvl="0" marL="254000" rtl="0" algn="l">
              <a:spcBef>
                <a:spcPts val="400"/>
              </a:spcBef>
              <a:spcAft>
                <a:spcPts val="0"/>
              </a:spcAft>
              <a:buClr>
                <a:schemeClr val="accent1"/>
              </a:buClr>
              <a:buSzPct val="100000"/>
              <a:buChar char="•"/>
            </a:pPr>
            <a:r>
              <a:rPr lang="ru" sz="2600"/>
              <a:t>Переиспользуемость</a:t>
            </a:r>
            <a:endParaRPr sz="2600"/>
          </a:p>
          <a:p>
            <a:pPr indent="-255270" lvl="0" marL="254000" rtl="0" algn="l">
              <a:spcBef>
                <a:spcPts val="400"/>
              </a:spcBef>
              <a:spcAft>
                <a:spcPts val="0"/>
              </a:spcAft>
              <a:buClr>
                <a:schemeClr val="accent1"/>
              </a:buClr>
              <a:buSzPct val="100000"/>
              <a:buChar char="•"/>
            </a:pPr>
            <a:r>
              <a:rPr lang="ru" sz="2600"/>
              <a:t>Не самоценно</a:t>
            </a:r>
            <a:endParaRPr/>
          </a:p>
          <a:p>
            <a:pPr indent="0" lvl="0" marL="0" rtl="0" algn="l">
              <a:spcBef>
                <a:spcPts val="300"/>
              </a:spcBef>
              <a:spcAft>
                <a:spcPts val="0"/>
              </a:spcAft>
              <a:buSzPct val="100000"/>
              <a:buNone/>
            </a:pPr>
            <a:r>
              <a:t/>
            </a:r>
            <a:endParaRPr sz="2000"/>
          </a:p>
          <a:p>
            <a:pPr indent="0" lvl="0" marL="0" rtl="0" algn="l">
              <a:spcBef>
                <a:spcPts val="400"/>
              </a:spcBef>
              <a:spcAft>
                <a:spcPts val="0"/>
              </a:spcAft>
              <a:buSzPct val="100000"/>
              <a:buNone/>
            </a:pPr>
            <a:r>
              <a:rPr lang="ru" sz="2600">
                <a:solidFill>
                  <a:schemeClr val="accent1"/>
                </a:solidFill>
              </a:rPr>
              <a:t>Readability</a:t>
            </a:r>
            <a:endParaRPr sz="2600">
              <a:solidFill>
                <a:schemeClr val="accent1"/>
              </a:solidFill>
            </a:endParaRPr>
          </a:p>
          <a:p>
            <a:pPr indent="-255270" lvl="0" marL="254000" rtl="0" algn="l">
              <a:spcBef>
                <a:spcPts val="400"/>
              </a:spcBef>
              <a:spcAft>
                <a:spcPts val="0"/>
              </a:spcAft>
              <a:buClr>
                <a:schemeClr val="accent1"/>
              </a:buClr>
              <a:buSzPct val="100000"/>
              <a:buChar char="•"/>
            </a:pPr>
            <a:r>
              <a:rPr lang="ru" sz="2600"/>
              <a:t>Скрытый поток данных</a:t>
            </a:r>
            <a:endParaRPr/>
          </a:p>
          <a:p>
            <a:pPr indent="-255270" lvl="0" marL="254000" rtl="0" algn="l">
              <a:spcBef>
                <a:spcPts val="400"/>
              </a:spcBef>
              <a:spcAft>
                <a:spcPts val="0"/>
              </a:spcAft>
              <a:buClr>
                <a:schemeClr val="accent1"/>
              </a:buClr>
              <a:buSzPct val="100000"/>
              <a:buChar char="•"/>
            </a:pPr>
            <a:r>
              <a:rPr lang="ru" sz="2600"/>
              <a:t>Я так не объясняю / Ох, хочу кофе</a:t>
            </a:r>
            <a:endParaRPr sz="2600"/>
          </a:p>
          <a:p>
            <a:pPr indent="-255270" lvl="0" marL="254000" rtl="0" algn="l">
              <a:spcBef>
                <a:spcPts val="400"/>
              </a:spcBef>
              <a:spcAft>
                <a:spcPts val="0"/>
              </a:spcAft>
              <a:buClr>
                <a:schemeClr val="accent1"/>
              </a:buClr>
              <a:buSzPct val="100000"/>
              <a:buChar char="•"/>
            </a:pPr>
            <a:r>
              <a:rPr lang="ru" sz="2600"/>
              <a:t>Чрезмерная навигация по коду</a:t>
            </a:r>
            <a:endParaRPr/>
          </a:p>
        </p:txBody>
      </p:sp>
      <p:sp>
        <p:nvSpPr>
          <p:cNvPr id="509" name="Google Shape;509;p86"/>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КАКИЕ МАРКЕРЫ ЗАМЕТИЛИ?</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87"/>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Clr>
                <a:schemeClr val="accent1"/>
              </a:buClr>
              <a:buSzPts val="2400"/>
              <a:buChar char="•"/>
            </a:pPr>
            <a:r>
              <a:rPr lang="ru"/>
              <a:t>Сделать более явным поток данных:</a:t>
            </a:r>
            <a:endParaRPr/>
          </a:p>
          <a:p>
            <a:pPr indent="-222250" lvl="1" marL="558800" rtl="0" algn="l">
              <a:spcBef>
                <a:spcPts val="400"/>
              </a:spcBef>
              <a:spcAft>
                <a:spcPts val="0"/>
              </a:spcAft>
              <a:buSzPts val="2100"/>
              <a:buChar char="•"/>
            </a:pPr>
            <a:r>
              <a:rPr lang="ru"/>
              <a:t>Убрать все поля, передавать аргументы в метод</a:t>
            </a:r>
            <a:endParaRPr/>
          </a:p>
          <a:p>
            <a:pPr indent="-222250" lvl="1" marL="558800" rtl="0" algn="l">
              <a:spcBef>
                <a:spcPts val="400"/>
              </a:spcBef>
              <a:spcAft>
                <a:spcPts val="0"/>
              </a:spcAft>
              <a:buSzPts val="2100"/>
              <a:buChar char="•"/>
            </a:pPr>
            <a:r>
              <a:rPr lang="ru"/>
              <a:t>Удалить LoadFrom (и доработать тесты)</a:t>
            </a:r>
            <a:endParaRPr/>
          </a:p>
          <a:p>
            <a:pPr indent="-254000" lvl="0" marL="254000" rtl="0" algn="l">
              <a:spcBef>
                <a:spcPts val="500"/>
              </a:spcBef>
              <a:spcAft>
                <a:spcPts val="0"/>
              </a:spcAft>
              <a:buClr>
                <a:schemeClr val="accent1"/>
              </a:buClr>
              <a:buSzPts val="2400"/>
              <a:buChar char="•"/>
            </a:pPr>
            <a:r>
              <a:rPr lang="ru"/>
              <a:t>Найти и использовать PerformMove</a:t>
            </a:r>
            <a:endParaRPr/>
          </a:p>
          <a:p>
            <a:pPr indent="-254000" lvl="0" marL="254000" rtl="0" algn="l">
              <a:spcBef>
                <a:spcPts val="500"/>
              </a:spcBef>
              <a:spcAft>
                <a:spcPts val="0"/>
              </a:spcAft>
              <a:buClr>
                <a:schemeClr val="accent1"/>
              </a:buClr>
              <a:buSzPts val="2400"/>
              <a:buChar char="•"/>
            </a:pPr>
            <a:r>
              <a:rPr lang="ru"/>
              <a:t>Выделить HasSafeMoves</a:t>
            </a:r>
            <a:endParaRPr/>
          </a:p>
          <a:p>
            <a:pPr indent="-254000" lvl="0" marL="254000" rtl="0" algn="l">
              <a:spcBef>
                <a:spcPts val="500"/>
              </a:spcBef>
              <a:spcAft>
                <a:spcPts val="0"/>
              </a:spcAft>
              <a:buClr>
                <a:schemeClr val="accent1"/>
              </a:buClr>
              <a:buSzPts val="2400"/>
              <a:buChar char="•"/>
            </a:pPr>
            <a:r>
              <a:rPr lang="ru"/>
              <a:t>Обобщить пару foreach в HasMoves</a:t>
            </a:r>
            <a:endParaRPr/>
          </a:p>
          <a:p>
            <a:pPr indent="-254000" lvl="0" marL="254000" rtl="0" algn="l">
              <a:spcBef>
                <a:spcPts val="500"/>
              </a:spcBef>
              <a:spcAft>
                <a:spcPts val="0"/>
              </a:spcAft>
              <a:buClr>
                <a:schemeClr val="accent1"/>
              </a:buClr>
              <a:buSzPts val="2400"/>
              <a:buChar char="•"/>
            </a:pPr>
            <a:r>
              <a:rPr lang="ru"/>
              <a:t>Обобщить для любого цвета, не только белого</a:t>
            </a:r>
            <a:endParaRPr/>
          </a:p>
        </p:txBody>
      </p:sp>
      <p:sp>
        <p:nvSpPr>
          <p:cNvPr id="516" name="Google Shape;516;p87"/>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РАЗБОР ЗАДАЧИ</a:t>
            </a:r>
            <a:r>
              <a:rPr lang="ru"/>
              <a:t> CHESS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pic>
        <p:nvPicPr>
          <p:cNvPr id="522" name="Google Shape;522;p88"/>
          <p:cNvPicPr preferRelativeResize="0"/>
          <p:nvPr>
            <p:ph idx="2" type="pic"/>
          </p:nvPr>
        </p:nvPicPr>
        <p:blipFill rotWithShape="1">
          <a:blip r:embed="rId3">
            <a:alphaModFix/>
          </a:blip>
          <a:srcRect b="9717" l="0" r="0" t="9718"/>
          <a:stretch/>
        </p:blipFill>
        <p:spPr>
          <a:xfrm>
            <a:off x="0" y="-978"/>
            <a:ext cx="9144000" cy="5143500"/>
          </a:xfrm>
          <a:prstGeom prst="rect">
            <a:avLst/>
          </a:prstGeom>
          <a:noFill/>
          <a:ln>
            <a:noFill/>
          </a:ln>
        </p:spPr>
      </p:pic>
      <p:sp>
        <p:nvSpPr>
          <p:cNvPr id="523" name="Google Shape;523;p88"/>
          <p:cNvSpPr txBox="1"/>
          <p:nvPr>
            <p:ph type="title"/>
          </p:nvPr>
        </p:nvSpPr>
        <p:spPr>
          <a:xfrm>
            <a:off x="971550" y="4032187"/>
            <a:ext cx="8172450" cy="807721"/>
          </a:xfrm>
          <a:prstGeom prst="rect">
            <a:avLst/>
          </a:prstGeom>
          <a:solidFill>
            <a:schemeClr val="accent1">
              <a:alpha val="80000"/>
            </a:schemeClr>
          </a:solidFill>
          <a:ln>
            <a:noFill/>
          </a:ln>
        </p:spPr>
        <p:txBody>
          <a:bodyPr anchorCtr="0" anchor="ctr" bIns="45900" lIns="0" spcFirstLastPara="1" rIns="540000" wrap="square" tIns="45900">
            <a:noAutofit/>
          </a:bodyPr>
          <a:lstStyle/>
          <a:p>
            <a:pPr indent="0" lvl="0" marL="0" rtl="0" algn="l">
              <a:spcBef>
                <a:spcPts val="0"/>
              </a:spcBef>
              <a:spcAft>
                <a:spcPts val="0"/>
              </a:spcAft>
              <a:buClr>
                <a:schemeClr val="lt1"/>
              </a:buClr>
              <a:buSzPts val="3300"/>
              <a:buFont typeface="Quattrocento Sans"/>
              <a:buNone/>
            </a:pPr>
            <a:r>
              <a:rPr lang="ru"/>
              <a:t>ЧИСТЫЙ КОД</a:t>
            </a:r>
            <a:endParaRPr/>
          </a:p>
        </p:txBody>
      </p:sp>
      <p:sp>
        <p:nvSpPr>
          <p:cNvPr id="524" name="Google Shape;524;p88"/>
          <p:cNvSpPr txBox="1"/>
          <p:nvPr>
            <p:ph idx="1" type="body"/>
          </p:nvPr>
        </p:nvSpPr>
        <p:spPr>
          <a:xfrm>
            <a:off x="0" y="4030266"/>
            <a:ext cx="971550" cy="807039"/>
          </a:xfrm>
          <a:prstGeom prst="rect">
            <a:avLst/>
          </a:prstGeom>
          <a:solidFill>
            <a:schemeClr val="accent1">
              <a:alpha val="80000"/>
            </a:schemeClr>
          </a:solid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pic>
        <p:nvPicPr>
          <p:cNvPr id="530" name="Google Shape;530;p89"/>
          <p:cNvPicPr preferRelativeResize="0"/>
          <p:nvPr>
            <p:ph idx="2" type="pic"/>
          </p:nvPr>
        </p:nvPicPr>
        <p:blipFill rotWithShape="1">
          <a:blip r:embed="rId3">
            <a:alphaModFix/>
          </a:blip>
          <a:srcRect b="7786" l="0" r="0" t="7786"/>
          <a:stretch/>
        </p:blipFill>
        <p:spPr>
          <a:xfrm>
            <a:off x="0" y="-978"/>
            <a:ext cx="9144000" cy="5143500"/>
          </a:xfrm>
          <a:prstGeom prst="rect">
            <a:avLst/>
          </a:prstGeom>
          <a:noFill/>
          <a:ln>
            <a:noFill/>
          </a:ln>
        </p:spPr>
      </p:pic>
      <p:sp>
        <p:nvSpPr>
          <p:cNvPr id="531" name="Google Shape;531;p89"/>
          <p:cNvSpPr txBox="1"/>
          <p:nvPr>
            <p:ph type="title"/>
          </p:nvPr>
        </p:nvSpPr>
        <p:spPr>
          <a:xfrm>
            <a:off x="971550" y="4032187"/>
            <a:ext cx="8172450" cy="807721"/>
          </a:xfrm>
          <a:prstGeom prst="rect">
            <a:avLst/>
          </a:prstGeom>
          <a:solidFill>
            <a:schemeClr val="accent1">
              <a:alpha val="80000"/>
            </a:schemeClr>
          </a:solidFill>
          <a:ln>
            <a:noFill/>
          </a:ln>
        </p:spPr>
        <p:txBody>
          <a:bodyPr anchorCtr="0" anchor="ctr" bIns="45900" lIns="0" spcFirstLastPara="1" rIns="540000" wrap="square" tIns="45900">
            <a:noAutofit/>
          </a:bodyPr>
          <a:lstStyle/>
          <a:p>
            <a:pPr indent="0" lvl="0" marL="0" rtl="0" algn="l">
              <a:spcBef>
                <a:spcPts val="0"/>
              </a:spcBef>
              <a:spcAft>
                <a:spcPts val="0"/>
              </a:spcAft>
              <a:buClr>
                <a:schemeClr val="lt1"/>
              </a:buClr>
              <a:buSzPts val="3300"/>
              <a:buFont typeface="Quattrocento Sans"/>
              <a:buNone/>
            </a:pPr>
            <a:r>
              <a:rPr lang="ru"/>
              <a:t>РЕАЛЬНЫЙ КОД</a:t>
            </a:r>
            <a:endParaRPr/>
          </a:p>
        </p:txBody>
      </p:sp>
      <p:sp>
        <p:nvSpPr>
          <p:cNvPr id="532" name="Google Shape;532;p89"/>
          <p:cNvSpPr txBox="1"/>
          <p:nvPr>
            <p:ph idx="1" type="body"/>
          </p:nvPr>
        </p:nvSpPr>
        <p:spPr>
          <a:xfrm>
            <a:off x="0" y="4030266"/>
            <a:ext cx="971550" cy="807039"/>
          </a:xfrm>
          <a:prstGeom prst="rect">
            <a:avLst/>
          </a:prstGeom>
          <a:solidFill>
            <a:schemeClr val="accent1">
              <a:alpha val="80000"/>
            </a:schemeClr>
          </a:solid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90"/>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700"/>
              <a:buNone/>
            </a:pPr>
            <a:r>
              <a:rPr lang="ru" sz="2700"/>
              <a:t>Оставь место стоянки чище,</a:t>
            </a:r>
            <a:br>
              <a:rPr lang="ru" sz="2700"/>
            </a:br>
            <a:r>
              <a:rPr lang="ru" sz="2700"/>
              <a:t>чем оно было до твоего прихода</a:t>
            </a:r>
            <a:endParaRPr/>
          </a:p>
        </p:txBody>
      </p:sp>
      <p:sp>
        <p:nvSpPr>
          <p:cNvPr id="539" name="Google Shape;539;p90"/>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ПРАВИЛО БОЙСКАУТА</a:t>
            </a:r>
            <a:endParaRPr/>
          </a:p>
        </p:txBody>
      </p:sp>
      <p:pic>
        <p:nvPicPr>
          <p:cNvPr id="540" name="Google Shape;540;p90"/>
          <p:cNvPicPr preferRelativeResize="0"/>
          <p:nvPr/>
        </p:nvPicPr>
        <p:blipFill rotWithShape="1">
          <a:blip r:embed="rId3">
            <a:alphaModFix/>
          </a:blip>
          <a:srcRect b="0" l="0" r="0" t="0"/>
          <a:stretch/>
        </p:blipFill>
        <p:spPr>
          <a:xfrm>
            <a:off x="5086350" y="2833592"/>
            <a:ext cx="3086100" cy="189795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7"/>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rPr lang="ru"/>
              <a:t>У каждого модуля должна быть лишь одна реалистичная причина для изменения</a:t>
            </a:r>
            <a:endParaRPr/>
          </a:p>
          <a:p>
            <a:pPr indent="0" lvl="0" marL="0" rtl="0" algn="l">
              <a:spcBef>
                <a:spcPts val="500"/>
              </a:spcBef>
              <a:spcAft>
                <a:spcPts val="0"/>
              </a:spcAft>
              <a:buSzPts val="2400"/>
              <a:buNone/>
            </a:pPr>
            <a:r>
              <a:t/>
            </a:r>
            <a:endParaRPr/>
          </a:p>
          <a:p>
            <a:pPr indent="-254000" lvl="0" marL="254000" rtl="0" algn="l">
              <a:spcBef>
                <a:spcPts val="500"/>
              </a:spcBef>
              <a:spcAft>
                <a:spcPts val="0"/>
              </a:spcAft>
              <a:buClr>
                <a:schemeClr val="accent1"/>
              </a:buClr>
              <a:buSzPts val="2400"/>
              <a:buChar char="•"/>
            </a:pPr>
            <a:r>
              <a:rPr lang="ru"/>
              <a:t>Что может быть модулем?</a:t>
            </a:r>
            <a:endParaRPr/>
          </a:p>
          <a:p>
            <a:pPr indent="-254000" lvl="0" marL="254000" rtl="0" algn="l">
              <a:spcBef>
                <a:spcPts val="500"/>
              </a:spcBef>
              <a:spcAft>
                <a:spcPts val="0"/>
              </a:spcAft>
              <a:buClr>
                <a:schemeClr val="accent1"/>
              </a:buClr>
              <a:buSzPts val="2400"/>
              <a:buChar char="•"/>
            </a:pPr>
            <a:r>
              <a:rPr lang="ru"/>
              <a:t>Влияет ли на конфликты при merge в VCS?</a:t>
            </a:r>
            <a:endParaRPr/>
          </a:p>
          <a:p>
            <a:pPr indent="-254000" lvl="0" marL="254000" rtl="0" algn="l">
              <a:spcBef>
                <a:spcPts val="500"/>
              </a:spcBef>
              <a:spcAft>
                <a:spcPts val="0"/>
              </a:spcAft>
              <a:buClr>
                <a:schemeClr val="accent1"/>
              </a:buClr>
              <a:buSzPts val="2400"/>
              <a:buChar char="•"/>
            </a:pPr>
            <a:r>
              <a:rPr lang="ru"/>
              <a:t>Достаточно ли SRP, чтобы получился хороший модуль?</a:t>
            </a:r>
            <a:endParaRPr/>
          </a:p>
          <a:p>
            <a:pPr indent="0" lvl="0" marL="0" rtl="0" algn="l">
              <a:spcBef>
                <a:spcPts val="500"/>
              </a:spcBef>
              <a:spcAft>
                <a:spcPts val="0"/>
              </a:spcAft>
              <a:buSzPts val="2400"/>
              <a:buNone/>
            </a:pPr>
            <a:r>
              <a:t/>
            </a:r>
            <a:endParaRPr/>
          </a:p>
        </p:txBody>
      </p:sp>
      <p:sp>
        <p:nvSpPr>
          <p:cNvPr id="164" name="Google Shape;164;p37"/>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ЧТО ТАКОЕ SRP?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91"/>
          <p:cNvSpPr txBox="1"/>
          <p:nvPr>
            <p:ph type="title"/>
          </p:nvPr>
        </p:nvSpPr>
        <p:spPr>
          <a:xfrm>
            <a:off x="971650" y="1221581"/>
            <a:ext cx="7200800" cy="2700338"/>
          </a:xfrm>
          <a:prstGeom prst="rect">
            <a:avLst/>
          </a:prstGeom>
          <a:noFill/>
          <a:ln>
            <a:noFill/>
          </a:ln>
        </p:spPr>
        <p:txBody>
          <a:bodyPr anchorCtr="1" anchor="ctr" bIns="45900" lIns="0" spcFirstLastPara="1" rIns="0" wrap="square" tIns="45900">
            <a:normAutofit/>
          </a:bodyPr>
          <a:lstStyle/>
          <a:p>
            <a:pPr indent="0" lvl="0" marL="0" rtl="0" algn="ctr">
              <a:spcBef>
                <a:spcPts val="0"/>
              </a:spcBef>
              <a:spcAft>
                <a:spcPts val="0"/>
              </a:spcAft>
              <a:buClr>
                <a:schemeClr val="accent1"/>
              </a:buClr>
              <a:buSzPts val="3300"/>
              <a:buFont typeface="Quattrocento Sans"/>
              <a:buNone/>
            </a:pPr>
            <a:r>
              <a:rPr lang="ru"/>
              <a:t>СЛЕДУЙТЕ</a:t>
            </a:r>
            <a:br>
              <a:rPr lang="ru"/>
            </a:br>
            <a:r>
              <a:rPr lang="ru"/>
              <a:t>ПРАВИЛУ БОЙСКАУТА</a:t>
            </a:r>
            <a:br>
              <a:rPr lang="ru"/>
            </a:br>
            <a:r>
              <a:rPr lang="ru"/>
              <a:t>В ТЕЧЕНИЕ МЕСЯЦА</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50" name="Shape 550"/>
        <p:cNvGrpSpPr/>
        <p:nvPr/>
      </p:nvGrpSpPr>
      <p:grpSpPr>
        <a:xfrm>
          <a:off x="0" y="0"/>
          <a:ext cx="0" cy="0"/>
          <a:chOff x="0" y="0"/>
          <a:chExt cx="0" cy="0"/>
        </a:xfrm>
      </p:grpSpPr>
      <p:sp>
        <p:nvSpPr>
          <p:cNvPr id="551" name="Google Shape;551;p92"/>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247650" lvl="0" marL="254000" rtl="0" algn="l">
              <a:spcBef>
                <a:spcPts val="0"/>
              </a:spcBef>
              <a:spcAft>
                <a:spcPts val="0"/>
              </a:spcAft>
              <a:buClr>
                <a:schemeClr val="accent1"/>
              </a:buClr>
              <a:buSzPts val="2100"/>
              <a:buChar char="•"/>
            </a:pPr>
            <a:r>
              <a:rPr lang="ru" sz="2100"/>
              <a:t>Найди в коде своего проекта пример неудачной декомпозиции с точки зрения «переиспользуемости»</a:t>
            </a:r>
            <a:endParaRPr/>
          </a:p>
          <a:p>
            <a:pPr indent="-247650" lvl="0" marL="254000" rtl="0" algn="l">
              <a:spcBef>
                <a:spcPts val="400"/>
              </a:spcBef>
              <a:spcAft>
                <a:spcPts val="0"/>
              </a:spcAft>
              <a:buClr>
                <a:schemeClr val="accent1"/>
              </a:buClr>
              <a:buSzPts val="2100"/>
              <a:buChar char="•"/>
            </a:pPr>
            <a:r>
              <a:rPr lang="ru" sz="2100"/>
              <a:t>Проведи рефакторинг</a:t>
            </a:r>
            <a:endParaRPr sz="2100"/>
          </a:p>
          <a:p>
            <a:pPr indent="-247650" lvl="0" marL="254000" rtl="0" algn="l">
              <a:spcBef>
                <a:spcPts val="400"/>
              </a:spcBef>
              <a:spcAft>
                <a:spcPts val="0"/>
              </a:spcAft>
              <a:buClr>
                <a:schemeClr val="accent1"/>
              </a:buClr>
              <a:buSzPts val="2100"/>
              <a:buChar char="•"/>
            </a:pPr>
            <a:r>
              <a:rPr lang="ru" sz="2100"/>
              <a:t>Расскажи на следующем занятии (доклад 5-15 минут)</a:t>
            </a:r>
            <a:r>
              <a:rPr lang="ru" sz="2100">
                <a:solidFill>
                  <a:schemeClr val="accent1"/>
                </a:solidFill>
              </a:rPr>
              <a:t>*</a:t>
            </a:r>
            <a:endParaRPr sz="2100">
              <a:solidFill>
                <a:schemeClr val="accent1"/>
              </a:solidFill>
            </a:endParaRPr>
          </a:p>
          <a:p>
            <a:pPr indent="-114300" lvl="0" marL="254000" rtl="0" algn="l">
              <a:spcBef>
                <a:spcPts val="400"/>
              </a:spcBef>
              <a:spcAft>
                <a:spcPts val="0"/>
              </a:spcAft>
              <a:buClr>
                <a:schemeClr val="accent1"/>
              </a:buClr>
              <a:buSzPts val="2100"/>
              <a:buNone/>
            </a:pPr>
            <a:r>
              <a:t/>
            </a:r>
            <a:endParaRPr sz="2100">
              <a:solidFill>
                <a:schemeClr val="accent1"/>
              </a:solidFill>
            </a:endParaRPr>
          </a:p>
          <a:p>
            <a:pPr indent="-114300" lvl="0" marL="254000" rtl="0" algn="l">
              <a:spcBef>
                <a:spcPts val="400"/>
              </a:spcBef>
              <a:spcAft>
                <a:spcPts val="0"/>
              </a:spcAft>
              <a:buClr>
                <a:schemeClr val="accent1"/>
              </a:buClr>
              <a:buSzPts val="2100"/>
              <a:buNone/>
            </a:pPr>
            <a:r>
              <a:t/>
            </a:r>
            <a:endParaRPr sz="2100">
              <a:solidFill>
                <a:schemeClr val="accent1"/>
              </a:solidFill>
            </a:endParaRPr>
          </a:p>
          <a:p>
            <a:pPr indent="-114300" lvl="0" marL="254000" rtl="0" algn="l">
              <a:spcBef>
                <a:spcPts val="400"/>
              </a:spcBef>
              <a:spcAft>
                <a:spcPts val="0"/>
              </a:spcAft>
              <a:buClr>
                <a:schemeClr val="accent1"/>
              </a:buClr>
              <a:buSzPts val="2100"/>
              <a:buNone/>
            </a:pPr>
            <a:r>
              <a:t/>
            </a:r>
            <a:endParaRPr sz="2100">
              <a:solidFill>
                <a:schemeClr val="accent1"/>
              </a:solidFill>
            </a:endParaRPr>
          </a:p>
          <a:p>
            <a:pPr indent="0" lvl="0" marL="0" rtl="0" algn="l">
              <a:spcBef>
                <a:spcPts val="400"/>
              </a:spcBef>
              <a:spcAft>
                <a:spcPts val="0"/>
              </a:spcAft>
              <a:buSzPts val="1800"/>
              <a:buNone/>
            </a:pPr>
            <a:r>
              <a:rPr lang="ru" sz="1800">
                <a:solidFill>
                  <a:schemeClr val="accent1"/>
                </a:solidFill>
              </a:rPr>
              <a:t>*</a:t>
            </a:r>
            <a:r>
              <a:rPr lang="ru" sz="1800"/>
              <a:t> Если вы из одного проекта, делайте в паре</a:t>
            </a:r>
            <a:endParaRPr/>
          </a:p>
        </p:txBody>
      </p:sp>
      <p:sp>
        <p:nvSpPr>
          <p:cNvPr id="552" name="Google Shape;552;p92"/>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СПЕЦЗАДАНИЕ</a:t>
            </a:r>
            <a:r>
              <a:rPr lang="ru"/>
              <a:t> BAD COMPOSABILITY</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93"/>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t/>
            </a:r>
            <a:endParaRPr/>
          </a:p>
          <a:p>
            <a:pPr indent="0" lvl="0" marL="0" rtl="0" algn="l">
              <a:spcBef>
                <a:spcPts val="500"/>
              </a:spcBef>
              <a:spcAft>
                <a:spcPts val="0"/>
              </a:spcAft>
              <a:buSzPts val="2400"/>
              <a:buNone/>
            </a:pPr>
            <a:r>
              <a:t/>
            </a:r>
            <a:endParaRPr/>
          </a:p>
          <a:p>
            <a:pPr indent="0" lvl="0" marL="0" rtl="0" algn="l">
              <a:spcBef>
                <a:spcPts val="500"/>
              </a:spcBef>
              <a:spcAft>
                <a:spcPts val="0"/>
              </a:spcAft>
              <a:buSzPts val="2400"/>
              <a:buNone/>
            </a:pPr>
            <a:r>
              <a:t/>
            </a:r>
            <a:endParaRPr/>
          </a:p>
          <a:p>
            <a:pPr indent="0" lvl="0" marL="0" rtl="0" algn="ctr">
              <a:spcBef>
                <a:spcPts val="400"/>
              </a:spcBef>
              <a:spcAft>
                <a:spcPts val="0"/>
              </a:spcAft>
              <a:buSzPts val="2100"/>
              <a:buNone/>
            </a:pPr>
            <a:r>
              <a:rPr lang="ru" sz="2100"/>
              <a:t>Заполни форму обратной связи по ссылке</a:t>
            </a:r>
            <a:endParaRPr/>
          </a:p>
          <a:p>
            <a:pPr indent="0" lvl="0" marL="0" rtl="0" algn="ctr">
              <a:spcBef>
                <a:spcPts val="400"/>
              </a:spcBef>
              <a:spcAft>
                <a:spcPts val="0"/>
              </a:spcAft>
              <a:buSzPts val="2100"/>
              <a:buNone/>
            </a:pPr>
            <a:r>
              <a:rPr lang="ru" sz="2100" u="sng">
                <a:solidFill>
                  <a:schemeClr val="hlink"/>
                </a:solidFill>
                <a:hlinkClick r:id="rId3"/>
              </a:rPr>
              <a:t>http://bit.ly/kontur-courses-feedback</a:t>
            </a:r>
            <a:endParaRPr sz="2100"/>
          </a:p>
          <a:p>
            <a:pPr indent="0" lvl="0" marL="0" rtl="0" algn="ctr">
              <a:spcBef>
                <a:spcPts val="400"/>
              </a:spcBef>
              <a:spcAft>
                <a:spcPts val="0"/>
              </a:spcAft>
              <a:buSzPts val="2100"/>
              <a:buNone/>
            </a:pPr>
            <a:r>
              <a:rPr lang="ru" sz="2100"/>
              <a:t>или</a:t>
            </a:r>
            <a:endParaRPr sz="2100"/>
          </a:p>
          <a:p>
            <a:pPr indent="0" lvl="0" marL="0" rtl="0" algn="ctr">
              <a:spcBef>
                <a:spcPts val="400"/>
              </a:spcBef>
              <a:spcAft>
                <a:spcPts val="0"/>
              </a:spcAft>
              <a:buSzPts val="2100"/>
              <a:buNone/>
            </a:pPr>
            <a:r>
              <a:rPr lang="ru" sz="2100"/>
              <a:t>по ярлыку </a:t>
            </a:r>
            <a:r>
              <a:rPr i="1" lang="ru" sz="2100">
                <a:solidFill>
                  <a:schemeClr val="accent1"/>
                </a:solidFill>
              </a:rPr>
              <a:t>feedback</a:t>
            </a:r>
            <a:r>
              <a:rPr lang="ru" sz="2100"/>
              <a:t> в корне репозитория</a:t>
            </a:r>
            <a:endParaRPr/>
          </a:p>
        </p:txBody>
      </p:sp>
      <p:sp>
        <p:nvSpPr>
          <p:cNvPr id="558" name="Google Shape;558;p93"/>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ОБРАТНАЯ СВЯЗЬ</a:t>
            </a:r>
            <a:endParaRPr/>
          </a:p>
        </p:txBody>
      </p:sp>
      <p:pic>
        <p:nvPicPr>
          <p:cNvPr descr="Речь" id="559" name="Google Shape;559;p93"/>
          <p:cNvPicPr preferRelativeResize="0"/>
          <p:nvPr/>
        </p:nvPicPr>
        <p:blipFill rotWithShape="1">
          <a:blip r:embed="rId4">
            <a:alphaModFix/>
          </a:blip>
          <a:srcRect b="0" l="0" r="0" t="0"/>
          <a:stretch/>
        </p:blipFill>
        <p:spPr>
          <a:xfrm>
            <a:off x="3887468" y="1216714"/>
            <a:ext cx="1369014" cy="136901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38"/>
          <p:cNvPicPr preferRelativeResize="0"/>
          <p:nvPr>
            <p:ph idx="1" type="body"/>
          </p:nvPr>
        </p:nvPicPr>
        <p:blipFill rotWithShape="1">
          <a:blip r:embed="rId3">
            <a:alphaModFix/>
          </a:blip>
          <a:srcRect b="0" l="0" r="0" t="0"/>
          <a:stretch/>
        </p:blipFill>
        <p:spPr>
          <a:xfrm rot="-708747">
            <a:off x="804063" y="1615405"/>
            <a:ext cx="1878806" cy="1371600"/>
          </a:xfrm>
          <a:prstGeom prst="rect">
            <a:avLst/>
          </a:prstGeom>
          <a:noFill/>
          <a:ln>
            <a:noFill/>
          </a:ln>
        </p:spPr>
      </p:pic>
      <p:sp>
        <p:nvSpPr>
          <p:cNvPr id="171" name="Google Shape;171;p38"/>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ЗАДАЧА</a:t>
            </a:r>
            <a:r>
              <a:rPr lang="ru"/>
              <a:t> CONTROLDIGIT</a:t>
            </a:r>
            <a:endParaRPr/>
          </a:p>
        </p:txBody>
      </p:sp>
      <p:pic>
        <p:nvPicPr>
          <p:cNvPr id="172" name="Google Shape;172;p38"/>
          <p:cNvPicPr preferRelativeResize="0"/>
          <p:nvPr/>
        </p:nvPicPr>
        <p:blipFill rotWithShape="1">
          <a:blip r:embed="rId4">
            <a:alphaModFix/>
          </a:blip>
          <a:srcRect b="0" l="0" r="0" t="0"/>
          <a:stretch/>
        </p:blipFill>
        <p:spPr>
          <a:xfrm>
            <a:off x="521550" y="3164786"/>
            <a:ext cx="2571750" cy="1750219"/>
          </a:xfrm>
          <a:prstGeom prst="rect">
            <a:avLst/>
          </a:prstGeom>
          <a:noFill/>
          <a:ln>
            <a:noFill/>
          </a:ln>
        </p:spPr>
      </p:pic>
      <p:pic>
        <p:nvPicPr>
          <p:cNvPr id="173" name="Google Shape;173;p38"/>
          <p:cNvPicPr preferRelativeResize="0"/>
          <p:nvPr/>
        </p:nvPicPr>
        <p:blipFill rotWithShape="1">
          <a:blip r:embed="rId5">
            <a:alphaModFix/>
          </a:blip>
          <a:srcRect b="0" l="0" r="0" t="0"/>
          <a:stretch/>
        </p:blipFill>
        <p:spPr>
          <a:xfrm>
            <a:off x="3255317" y="1221600"/>
            <a:ext cx="2348171" cy="3299538"/>
          </a:xfrm>
          <a:prstGeom prst="rect">
            <a:avLst/>
          </a:prstGeom>
          <a:noFill/>
          <a:ln>
            <a:noFill/>
          </a:ln>
        </p:spPr>
      </p:pic>
      <p:pic>
        <p:nvPicPr>
          <p:cNvPr id="174" name="Google Shape;174;p38"/>
          <p:cNvPicPr preferRelativeResize="0"/>
          <p:nvPr/>
        </p:nvPicPr>
        <p:blipFill rotWithShape="1">
          <a:blip r:embed="rId6">
            <a:alphaModFix/>
          </a:blip>
          <a:srcRect b="0" l="0" r="0" t="0"/>
          <a:stretch/>
        </p:blipFill>
        <p:spPr>
          <a:xfrm rot="631679">
            <a:off x="5617273" y="1386491"/>
            <a:ext cx="3197036" cy="2277717"/>
          </a:xfrm>
          <a:prstGeom prst="rect">
            <a:avLst/>
          </a:prstGeom>
          <a:noFill/>
          <a:ln>
            <a:noFill/>
          </a:ln>
        </p:spPr>
      </p:pic>
      <p:pic>
        <p:nvPicPr>
          <p:cNvPr id="175" name="Google Shape;175;p38"/>
          <p:cNvPicPr preferRelativeResize="0"/>
          <p:nvPr/>
        </p:nvPicPr>
        <p:blipFill rotWithShape="1">
          <a:blip r:embed="rId7">
            <a:alphaModFix/>
          </a:blip>
          <a:srcRect b="0" l="0" r="0" t="0"/>
          <a:stretch/>
        </p:blipFill>
        <p:spPr>
          <a:xfrm>
            <a:off x="5792720" y="3164786"/>
            <a:ext cx="2616469" cy="1777121"/>
          </a:xfrm>
          <a:prstGeom prst="rect">
            <a:avLst/>
          </a:prstGeom>
          <a:noFill/>
          <a:ln cap="flat" cmpd="sng" w="9525">
            <a:solidFill>
              <a:srgbClr val="595959"/>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9"/>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100"/>
              <a:buNone/>
            </a:pPr>
            <a:r>
              <a:rPr i="1" lang="ru" sz="2100">
                <a:latin typeface="Quattrocento Sans"/>
                <a:ea typeface="Quattrocento Sans"/>
                <a:cs typeface="Quattrocento Sans"/>
                <a:sym typeface="Quattrocento Sans"/>
              </a:rPr>
              <a:t>Контрольное число для UPC:</a:t>
            </a:r>
            <a:endParaRPr/>
          </a:p>
          <a:p>
            <a:pPr indent="-374650" lvl="0" marL="381000" rtl="0" algn="l">
              <a:spcBef>
                <a:spcPts val="400"/>
              </a:spcBef>
              <a:spcAft>
                <a:spcPts val="0"/>
              </a:spcAft>
              <a:buSzPts val="2100"/>
              <a:buFont typeface="Quattrocento Sans"/>
              <a:buAutoNum type="arabicPeriod"/>
            </a:pPr>
            <a:r>
              <a:rPr lang="ru" sz="2100">
                <a:latin typeface="Quattrocento Sans"/>
                <a:ea typeface="Quattrocento Sans"/>
                <a:cs typeface="Quattrocento Sans"/>
                <a:sym typeface="Quattrocento Sans"/>
              </a:rPr>
              <a:t>Цифры на нечетных позициях (начиная с наименьшего разряда) умножаются на 3 и суммируются</a:t>
            </a:r>
            <a:endParaRPr sz="2100">
              <a:latin typeface="Quattrocento Sans"/>
              <a:ea typeface="Quattrocento Sans"/>
              <a:cs typeface="Quattrocento Sans"/>
              <a:sym typeface="Quattrocento Sans"/>
            </a:endParaRPr>
          </a:p>
          <a:p>
            <a:pPr indent="-374650" lvl="0" marL="381000" rtl="0" algn="l">
              <a:spcBef>
                <a:spcPts val="400"/>
              </a:spcBef>
              <a:spcAft>
                <a:spcPts val="0"/>
              </a:spcAft>
              <a:buSzPts val="2100"/>
              <a:buFont typeface="Quattrocento Sans"/>
              <a:buAutoNum type="arabicPeriod"/>
            </a:pPr>
            <a:r>
              <a:rPr lang="ru" sz="2100">
                <a:latin typeface="Quattrocento Sans"/>
                <a:ea typeface="Quattrocento Sans"/>
                <a:cs typeface="Quattrocento Sans"/>
                <a:sym typeface="Quattrocento Sans"/>
              </a:rPr>
              <a:t>К результату первого шага прибавляются цифры четных позиций</a:t>
            </a:r>
            <a:endParaRPr sz="2100">
              <a:latin typeface="Quattrocento Sans"/>
              <a:ea typeface="Quattrocento Sans"/>
              <a:cs typeface="Quattrocento Sans"/>
              <a:sym typeface="Quattrocento Sans"/>
            </a:endParaRPr>
          </a:p>
          <a:p>
            <a:pPr indent="-381000" lvl="1" marL="685800" rtl="0" algn="l">
              <a:spcBef>
                <a:spcPts val="400"/>
              </a:spcBef>
              <a:spcAft>
                <a:spcPts val="0"/>
              </a:spcAft>
              <a:buSzPts val="1800"/>
              <a:buFont typeface="Quattrocento Sans"/>
              <a:buAutoNum type="arabicPeriod"/>
            </a:pPr>
            <a:r>
              <a:rPr lang="ru" sz="1800">
                <a:latin typeface="Quattrocento Sans"/>
                <a:ea typeface="Quattrocento Sans"/>
                <a:cs typeface="Quattrocento Sans"/>
                <a:sym typeface="Quattrocento Sans"/>
              </a:rPr>
              <a:t>Считается остаток от деления на 10, результат назовем M</a:t>
            </a:r>
            <a:endParaRPr/>
          </a:p>
          <a:p>
            <a:pPr indent="-381000" lvl="1" marL="685800" rtl="0" algn="l">
              <a:spcBef>
                <a:spcPts val="400"/>
              </a:spcBef>
              <a:spcAft>
                <a:spcPts val="0"/>
              </a:spcAft>
              <a:buSzPts val="1800"/>
              <a:buFont typeface="Quattrocento Sans"/>
              <a:buAutoNum type="arabicPeriod"/>
            </a:pPr>
            <a:r>
              <a:rPr lang="ru" sz="1800">
                <a:latin typeface="Quattrocento Sans"/>
                <a:ea typeface="Quattrocento Sans"/>
                <a:cs typeface="Quattrocento Sans"/>
                <a:sym typeface="Quattrocento Sans"/>
              </a:rPr>
              <a:t>Если M — ноль, то контрольное число 0, иначе контрольное число = 10 - М</a:t>
            </a:r>
            <a:endParaRPr sz="1800">
              <a:latin typeface="Quattrocento Sans"/>
              <a:ea typeface="Quattrocento Sans"/>
              <a:cs typeface="Quattrocento Sans"/>
              <a:sym typeface="Quattrocento Sans"/>
            </a:endParaRPr>
          </a:p>
          <a:p>
            <a:pPr indent="0" lvl="0" marL="0" rtl="0" algn="l">
              <a:spcBef>
                <a:spcPts val="400"/>
              </a:spcBef>
              <a:spcAft>
                <a:spcPts val="0"/>
              </a:spcAft>
              <a:buSzPts val="2100"/>
              <a:buNone/>
            </a:pPr>
            <a:r>
              <a:t/>
            </a:r>
            <a:endParaRPr i="1" sz="2100">
              <a:latin typeface="Quattrocento Sans"/>
              <a:ea typeface="Quattrocento Sans"/>
              <a:cs typeface="Quattrocento Sans"/>
              <a:sym typeface="Quattrocento Sans"/>
            </a:endParaRPr>
          </a:p>
        </p:txBody>
      </p:sp>
      <p:sp>
        <p:nvSpPr>
          <p:cNvPr id="182" name="Google Shape;182;p39"/>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ЗАДАЧА</a:t>
            </a:r>
            <a:r>
              <a:rPr lang="ru"/>
              <a:t> CONTROLDIGIT</a:t>
            </a:r>
            <a:endParaRPr/>
          </a:p>
        </p:txBody>
      </p:sp>
      <p:pic>
        <p:nvPicPr>
          <p:cNvPr id="183" name="Google Shape;183;p39"/>
          <p:cNvPicPr preferRelativeResize="0"/>
          <p:nvPr/>
        </p:nvPicPr>
        <p:blipFill rotWithShape="1">
          <a:blip r:embed="rId3">
            <a:alphaModFix/>
          </a:blip>
          <a:srcRect b="0" l="0" r="0" t="0"/>
          <a:stretch/>
        </p:blipFill>
        <p:spPr>
          <a:xfrm>
            <a:off x="6786246" y="1113588"/>
            <a:ext cx="2152576" cy="8846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40"/>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100"/>
              <a:buNone/>
            </a:pPr>
            <a:r>
              <a:rPr lang="ru" sz="2100">
                <a:latin typeface="Quattrocento Sans"/>
                <a:ea typeface="Quattrocento Sans"/>
                <a:cs typeface="Quattrocento Sans"/>
                <a:sym typeface="Quattrocento Sans"/>
              </a:rPr>
              <a:t>UPC: </a:t>
            </a:r>
            <a:r>
              <a:rPr lang="ru"/>
              <a:t>03600029145</a:t>
            </a:r>
            <a:r>
              <a:rPr lang="ru" sz="2100">
                <a:latin typeface="Quattrocento Sans"/>
                <a:ea typeface="Quattrocento Sans"/>
                <a:cs typeface="Quattrocento Sans"/>
                <a:sym typeface="Quattrocento Sans"/>
              </a:rPr>
              <a:t>. Находим значение контрольного числа:</a:t>
            </a:r>
            <a:endParaRPr sz="2100">
              <a:latin typeface="Quattrocento Sans"/>
              <a:ea typeface="Quattrocento Sans"/>
              <a:cs typeface="Quattrocento Sans"/>
              <a:sym typeface="Quattrocento Sans"/>
            </a:endParaRPr>
          </a:p>
          <a:p>
            <a:pPr indent="0" lvl="0" marL="0" rtl="0" algn="l">
              <a:spcBef>
                <a:spcPts val="200"/>
              </a:spcBef>
              <a:spcAft>
                <a:spcPts val="0"/>
              </a:spcAft>
              <a:buSzPts val="1100"/>
              <a:buNone/>
            </a:pPr>
            <a:r>
              <a:t/>
            </a:r>
            <a:endParaRPr sz="1100">
              <a:latin typeface="Quattrocento Sans"/>
              <a:ea typeface="Quattrocento Sans"/>
              <a:cs typeface="Quattrocento Sans"/>
              <a:sym typeface="Quattrocento Sans"/>
            </a:endParaRPr>
          </a:p>
          <a:p>
            <a:pPr indent="0" lvl="0" marL="0" rtl="0" algn="l">
              <a:spcBef>
                <a:spcPts val="400"/>
              </a:spcBef>
              <a:spcAft>
                <a:spcPts val="0"/>
              </a:spcAft>
              <a:buSzPts val="2100"/>
              <a:buNone/>
            </a:pPr>
            <a:r>
              <a:rPr lang="ru" sz="2100">
                <a:latin typeface="Consolas"/>
                <a:ea typeface="Consolas"/>
                <a:cs typeface="Consolas"/>
                <a:sym typeface="Consolas"/>
              </a:rPr>
              <a:t>Цифры номера 0 3 6 0 0 0 2 9 1 4 5</a:t>
            </a:r>
            <a:endParaRPr sz="2100">
              <a:latin typeface="Consolas"/>
              <a:ea typeface="Consolas"/>
              <a:cs typeface="Consolas"/>
              <a:sym typeface="Consolas"/>
            </a:endParaRPr>
          </a:p>
          <a:p>
            <a:pPr indent="0" lvl="0" marL="0" rtl="0" algn="l">
              <a:spcBef>
                <a:spcPts val="400"/>
              </a:spcBef>
              <a:spcAft>
                <a:spcPts val="0"/>
              </a:spcAft>
              <a:buSzPts val="2100"/>
              <a:buNone/>
            </a:pPr>
            <a:r>
              <a:rPr lang="ru" sz="2100">
                <a:latin typeface="Consolas"/>
                <a:ea typeface="Consolas"/>
                <a:cs typeface="Consolas"/>
                <a:sym typeface="Consolas"/>
              </a:rPr>
              <a:t>Множитель    3 1 3 1 3 1 3 1 3 1 3</a:t>
            </a:r>
            <a:endParaRPr sz="2100">
              <a:latin typeface="Consolas"/>
              <a:ea typeface="Consolas"/>
              <a:cs typeface="Consolas"/>
              <a:sym typeface="Consolas"/>
            </a:endParaRPr>
          </a:p>
          <a:p>
            <a:pPr indent="0" lvl="0" marL="0" rtl="0" algn="l">
              <a:spcBef>
                <a:spcPts val="200"/>
              </a:spcBef>
              <a:spcAft>
                <a:spcPts val="0"/>
              </a:spcAft>
              <a:buSzPts val="1100"/>
              <a:buNone/>
            </a:pPr>
            <a:r>
              <a:t/>
            </a:r>
            <a:endParaRPr sz="1100">
              <a:latin typeface="Quattrocento Sans"/>
              <a:ea typeface="Quattrocento Sans"/>
              <a:cs typeface="Quattrocento Sans"/>
              <a:sym typeface="Quattrocento Sans"/>
            </a:endParaRPr>
          </a:p>
          <a:p>
            <a:pPr indent="0" lvl="0" marL="0" rtl="0" algn="l">
              <a:spcBef>
                <a:spcPts val="400"/>
              </a:spcBef>
              <a:spcAft>
                <a:spcPts val="0"/>
              </a:spcAft>
              <a:buSzPts val="2100"/>
              <a:buNone/>
            </a:pPr>
            <a:r>
              <a:rPr lang="ru" sz="2100">
                <a:latin typeface="Quattrocento Sans"/>
                <a:ea typeface="Quattrocento Sans"/>
                <a:cs typeface="Quattrocento Sans"/>
                <a:sym typeface="Quattrocento Sans"/>
              </a:rPr>
              <a:t>sum = </a:t>
            </a:r>
            <a:r>
              <a:rPr lang="ru" sz="2100">
                <a:latin typeface="Consolas"/>
                <a:ea typeface="Consolas"/>
                <a:cs typeface="Consolas"/>
                <a:sym typeface="Consolas"/>
              </a:rPr>
              <a:t>0×3 + 3×1 + 6×3 + 0×1 + 0×3 + 0×1 + 2×3 + 9×1 + 1×3 + 4×1 + 5×3 = 58</a:t>
            </a:r>
            <a:endParaRPr/>
          </a:p>
          <a:p>
            <a:pPr indent="0" lvl="0" marL="0" rtl="0" algn="l">
              <a:spcBef>
                <a:spcPts val="400"/>
              </a:spcBef>
              <a:spcAft>
                <a:spcPts val="0"/>
              </a:spcAft>
              <a:buSzPts val="2100"/>
              <a:buNone/>
            </a:pPr>
            <a:r>
              <a:rPr lang="ru" sz="2100">
                <a:latin typeface="Consolas"/>
                <a:ea typeface="Consolas"/>
                <a:cs typeface="Consolas"/>
                <a:sym typeface="Consolas"/>
              </a:rPr>
              <a:t>M = 58 % 10 = 8</a:t>
            </a:r>
            <a:endParaRPr/>
          </a:p>
          <a:p>
            <a:pPr indent="0" lvl="0" marL="0" rtl="0" algn="l">
              <a:spcBef>
                <a:spcPts val="400"/>
              </a:spcBef>
              <a:spcAft>
                <a:spcPts val="0"/>
              </a:spcAft>
              <a:buSzPts val="2100"/>
              <a:buNone/>
            </a:pPr>
            <a:r>
              <a:rPr lang="ru" sz="2100">
                <a:latin typeface="Consolas"/>
                <a:ea typeface="Consolas"/>
                <a:cs typeface="Consolas"/>
                <a:sym typeface="Consolas"/>
              </a:rPr>
              <a:t>M ≠ 0 =&gt; res = 10 – 8 = 2</a:t>
            </a:r>
            <a:endParaRPr sz="2100">
              <a:latin typeface="Consolas"/>
              <a:ea typeface="Consolas"/>
              <a:cs typeface="Consolas"/>
              <a:sym typeface="Consolas"/>
            </a:endParaRPr>
          </a:p>
        </p:txBody>
      </p:sp>
      <p:sp>
        <p:nvSpPr>
          <p:cNvPr id="189" name="Google Shape;189;p40"/>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ЗАДАЧА</a:t>
            </a:r>
            <a:r>
              <a:rPr lang="ru"/>
              <a:t> CONTROLDIGIT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Макеты слайдов с основной цветовой темой">
  <a:themeElements>
    <a:clrScheme name="Контур.Продукты">
      <a:dk1>
        <a:srgbClr val="000000"/>
      </a:dk1>
      <a:lt1>
        <a:srgbClr val="FFFFFF"/>
      </a:lt1>
      <a:dk2>
        <a:srgbClr val="000000"/>
      </a:dk2>
      <a:lt2>
        <a:srgbClr val="FFFFFF"/>
      </a:lt2>
      <a:accent1>
        <a:srgbClr val="D94440"/>
      </a:accent1>
      <a:accent2>
        <a:srgbClr val="51926C"/>
      </a:accent2>
      <a:accent3>
        <a:srgbClr val="1E78BE"/>
      </a:accent3>
      <a:accent4>
        <a:srgbClr val="A23A99"/>
      </a:accent4>
      <a:accent5>
        <a:srgbClr val="00AA90"/>
      </a:accent5>
      <a:accent6>
        <a:srgbClr val="FF5500"/>
      </a:accent6>
      <a:hlink>
        <a:srgbClr val="0070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