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84"/>
  </p:notesMasterIdLst>
  <p:handoutMasterIdLst>
    <p:handoutMasterId r:id="rId85"/>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42" r:id="rId36"/>
    <p:sldId id="315" r:id="rId37"/>
    <p:sldId id="273" r:id="rId38"/>
    <p:sldId id="274" r:id="rId39"/>
    <p:sldId id="275" r:id="rId40"/>
    <p:sldId id="276" r:id="rId41"/>
    <p:sldId id="305" r:id="rId42"/>
    <p:sldId id="341" r:id="rId43"/>
    <p:sldId id="334" r:id="rId44"/>
    <p:sldId id="335" r:id="rId45"/>
    <p:sldId id="279" r:id="rId46"/>
    <p:sldId id="339" r:id="rId47"/>
    <p:sldId id="280" r:id="rId48"/>
    <p:sldId id="281" r:id="rId49"/>
    <p:sldId id="282" r:id="rId50"/>
    <p:sldId id="283" r:id="rId51"/>
    <p:sldId id="320" r:id="rId52"/>
    <p:sldId id="321" r:id="rId53"/>
    <p:sldId id="284" r:id="rId54"/>
    <p:sldId id="303" r:id="rId55"/>
    <p:sldId id="285" r:id="rId56"/>
    <p:sldId id="286" r:id="rId57"/>
    <p:sldId id="316" r:id="rId58"/>
    <p:sldId id="343" r:id="rId59"/>
    <p:sldId id="304" r:id="rId60"/>
    <p:sldId id="289" r:id="rId61"/>
    <p:sldId id="317" r:id="rId62"/>
    <p:sldId id="344" r:id="rId63"/>
    <p:sldId id="318" r:id="rId64"/>
    <p:sldId id="290" r:id="rId65"/>
    <p:sldId id="345" r:id="rId66"/>
    <p:sldId id="291" r:id="rId67"/>
    <p:sldId id="319" r:id="rId68"/>
    <p:sldId id="346" r:id="rId69"/>
    <p:sldId id="292" r:id="rId70"/>
    <p:sldId id="293" r:id="rId71"/>
    <p:sldId id="322" r:id="rId72"/>
    <p:sldId id="347" r:id="rId73"/>
    <p:sldId id="294" r:id="rId74"/>
    <p:sldId id="302" r:id="rId75"/>
    <p:sldId id="311" r:id="rId76"/>
    <p:sldId id="296" r:id="rId77"/>
    <p:sldId id="297" r:id="rId78"/>
    <p:sldId id="298" r:id="rId79"/>
    <p:sldId id="299" r:id="rId80"/>
    <p:sldId id="300" r:id="rId81"/>
    <p:sldId id="301" r:id="rId82"/>
    <p:sldId id="327"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42"/>
            <p14:sldId id="315"/>
            <p14:sldId id="273"/>
            <p14:sldId id="274"/>
            <p14:sldId id="275"/>
            <p14:sldId id="276"/>
            <p14:sldId id="305"/>
            <p14:sldId id="341"/>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43"/>
            <p14:sldId id="304"/>
            <p14:sldId id="289"/>
            <p14:sldId id="317"/>
            <p14:sldId id="344"/>
            <p14:sldId id="318"/>
            <p14:sldId id="290"/>
            <p14:sldId id="345"/>
            <p14:sldId id="291"/>
            <p14:sldId id="319"/>
            <p14:sldId id="346"/>
            <p14:sldId id="292"/>
            <p14:sldId id="293"/>
            <p14:sldId id="322"/>
            <p14:sldId id="347"/>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18776"/>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varScale="1">
        <p:scale>
          <a:sx n="127" d="100"/>
          <a:sy n="127" d="100"/>
        </p:scale>
        <p:origin x="1512"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86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a:solidFill>
                <a:schemeClr val="accent1"/>
              </a:solidFill>
            </a:rPr>
            <a:t>ВОПРОСЫ</a:t>
          </a:r>
          <a:r>
            <a:rPr lang="en-US" sz="4000">
              <a:solidFill>
                <a:schemeClr val="accent1"/>
              </a:solidFill>
            </a:rPr>
            <a:t>?</a:t>
          </a:r>
          <a:endParaRPr lang="ru-RU" sz="400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15.09.2022</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15.09.2022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1</a:t>
            </a:fld>
            <a:endParaRPr lang="ru-RU"/>
          </a:p>
        </p:txBody>
      </p:sp>
    </p:spTree>
    <p:extLst>
      <p:ext uri="{BB962C8B-B14F-4D97-AF65-F5344CB8AC3E}">
        <p14:creationId xmlns:p14="http://schemas.microsoft.com/office/powerpoint/2010/main" val="21780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Если</a:t>
            </a:r>
            <a:r>
              <a:rPr lang="ru-RU" baseline="0"/>
              <a:t> эту задачу дать студенту, который не задумывается о декомпозиции, то легко получить что-то такое.</a:t>
            </a:r>
          </a:p>
          <a:p>
            <a:r>
              <a:rPr lang="ru-RU" baseline="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a:t>Длинный</a:t>
            </a:r>
            <a:r>
              <a:rPr lang="ru-RU" baseline="0"/>
              <a:t> метод — скорее всего сигнализирует о том, что у метода есть несколько обязанностей.</a:t>
            </a:r>
          </a:p>
          <a:p>
            <a:pPr marL="228600" indent="-228600">
              <a:buAutoNum type="arabicPeriod"/>
            </a:pPr>
            <a:r>
              <a:rPr lang="ru-RU" baseline="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a:t>Если метод, нарушающий </a:t>
            </a:r>
            <a:r>
              <a:rPr lang="en-US" baseline="0"/>
              <a:t>SRP</a:t>
            </a:r>
            <a:r>
              <a:rPr lang="ru-RU" baseline="0"/>
              <a:t>  назвать честно, то получаются громоздкие фразы. Это уже лучше, чем слишком общее имя, но более явно указывает на нарушение </a:t>
            </a:r>
            <a:r>
              <a:rPr lang="en-US" baseline="0"/>
              <a:t>SRP</a:t>
            </a:r>
            <a:r>
              <a:rPr lang="ru-RU" baseline="0"/>
              <a:t>.</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Вводим концепцию Токена</a:t>
            </a:r>
          </a:p>
          <a:p>
            <a:r>
              <a:rPr lang="ru-RU"/>
              <a:t>Нам понадобится сущность, которую мы назовем Токен. Он будет хранить в себе прочитанный текст, позицию и длину.</a:t>
            </a:r>
          </a:p>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В прошлом решении есть недостаток </a:t>
            </a:r>
            <a:r>
              <a:rPr lang="ru-RU" err="1"/>
              <a:t>компонуемости</a:t>
            </a:r>
            <a:r>
              <a:rPr lang="ru-RU"/>
              <a:t>.</a:t>
            </a:r>
            <a:r>
              <a:rPr lang="ru-RU" baseline="0"/>
              <a:t> Выделенные методы вряд ли где-то ещё понадобятся.</a:t>
            </a:r>
          </a:p>
          <a:p>
            <a:r>
              <a:rPr lang="ru-RU" baseline="0"/>
              <a:t>Однако, п</a:t>
            </a:r>
            <a:r>
              <a:rPr lang="ru-RU"/>
              <a:t>родолжая</a:t>
            </a:r>
            <a:r>
              <a:rPr lang="ru-RU" baseline="0"/>
              <a:t> прошлую задачу, можно было дополнительно выделить абстракцию </a:t>
            </a:r>
            <a:r>
              <a:rPr lang="ru-RU" baseline="0" err="1"/>
              <a:t>Токенайзера</a:t>
            </a:r>
            <a:r>
              <a:rPr lang="ru-RU" baseline="0"/>
              <a:t>, с помощью которого остальные методы реализуются в одну простую строчку.</a:t>
            </a:r>
          </a:p>
          <a:p>
            <a:r>
              <a:rPr lang="ru-RU" baseline="0"/>
              <a:t>Такой </a:t>
            </a:r>
            <a:r>
              <a:rPr lang="en-US" baseline="0"/>
              <a:t>Tokenizer</a:t>
            </a:r>
            <a:r>
              <a:rPr lang="ru-RU" baseline="0"/>
              <a:t> может оказаться полезным в других задачах </a:t>
            </a:r>
            <a:r>
              <a:rPr lang="ru-RU" baseline="0" err="1"/>
              <a:t>парсинга</a:t>
            </a:r>
            <a:r>
              <a:rPr lang="ru-RU" baseline="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 JS можно сделать подобное, но лучше не надо))  Вернее, свои собственные классы можно любыми методами дополнить. А встроенные (</a:t>
            </a:r>
            <a:r>
              <a:rPr lang="en-US"/>
              <a:t>Object, Array, String</a:t>
            </a:r>
            <a:r>
              <a:rPr lang="ru-RU"/>
              <a:t>, </a:t>
            </a:r>
            <a:r>
              <a:rPr lang="en-US"/>
              <a:t>Number </a:t>
            </a:r>
            <a:r>
              <a:rPr lang="ru-RU"/>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a:t>рано или поздно методы с таким же названием могут появиться в стандарте, и иметь немного</a:t>
            </a:r>
            <a:r>
              <a:rPr lang="en-US"/>
              <a:t> </a:t>
            </a:r>
            <a:r>
              <a:rPr lang="ru-RU"/>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В</a:t>
            </a:r>
            <a:r>
              <a:rPr lang="ru-RU" baseline="0" smtClean="0"/>
              <a:t> </a:t>
            </a:r>
            <a:r>
              <a:rPr lang="en-US" baseline="0" smtClean="0"/>
              <a:t>python </a:t>
            </a:r>
            <a:r>
              <a:rPr lang="ru-RU" baseline="0" smtClean="0"/>
              <a:t>тоже можно расширить поведение, но делать это не лучшая практика, особенно для примитивных типов.</a:t>
            </a:r>
            <a:br>
              <a:rPr lang="ru-RU" baseline="0" smtClean="0"/>
            </a:br>
            <a:r>
              <a:rPr lang="ru-RU" baseline="0" smtClean="0"/>
              <a:t>Возможный вариант использования, когда нужно расширить стороннюю библиотеку.</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30</a:t>
            </a:fld>
            <a:endParaRPr lang="ru-RU"/>
          </a:p>
        </p:txBody>
      </p:sp>
    </p:spTree>
    <p:extLst>
      <p:ext uri="{BB962C8B-B14F-4D97-AF65-F5344CB8AC3E}">
        <p14:creationId xmlns:p14="http://schemas.microsoft.com/office/powerpoint/2010/main" val="179512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Спросить</a:t>
            </a:r>
            <a:r>
              <a:rPr lang="ru-RU" baseline="0"/>
              <a:t> аудиторию, как это делать.</a:t>
            </a:r>
          </a:p>
          <a:p>
            <a:r>
              <a:rPr lang="ru-RU"/>
              <a:t>Обычно</a:t>
            </a:r>
            <a:r>
              <a:rPr lang="ru-RU" baseline="0"/>
              <a:t> бывают два варианта:</a:t>
            </a:r>
          </a:p>
          <a:p>
            <a:pPr marL="228600" indent="-228600">
              <a:buAutoNum type="arabicPeriod"/>
            </a:pPr>
            <a:r>
              <a:rPr lang="en-US" baseline="0" err="1"/>
              <a:t>shiftSize</a:t>
            </a:r>
            <a:r>
              <a:rPr lang="ru-RU" baseline="0"/>
              <a:t> раз сделать сдвиг на единичку. (Это медленно!)</a:t>
            </a:r>
            <a:endParaRPr lang="en-US" baseline="0"/>
          </a:p>
          <a:p>
            <a:pPr marL="228600" indent="-228600">
              <a:buAutoNum type="arabicPeriod"/>
            </a:pPr>
            <a:r>
              <a:rPr lang="ru-RU" baseline="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Нужен</a:t>
            </a:r>
            <a:r>
              <a:rPr lang="ru-RU" baseline="0"/>
              <a:t> в ситуациях, когда к код живет долго и к нему придется ещё не раз возвращаться. </a:t>
            </a:r>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a:t>Решение с </a:t>
            </a:r>
            <a:r>
              <a:rPr lang="en-US" baseline="0"/>
              <a:t>LINQ</a:t>
            </a:r>
            <a:r>
              <a:rPr lang="ru-RU" baseline="0"/>
              <a:t> короче, очевиднее, но менее эффективно, хотя асимптотика та же.</a:t>
            </a:r>
            <a:endParaRPr lang="en-US" baseline="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Спросить</a:t>
            </a:r>
            <a:r>
              <a:rPr lang="ru-RU" baseline="0"/>
              <a:t> аудиторию, как это делать.</a:t>
            </a:r>
          </a:p>
          <a:p>
            <a:r>
              <a:rPr lang="ru-RU"/>
              <a:t>Обычно</a:t>
            </a:r>
            <a:r>
              <a:rPr lang="ru-RU" baseline="0"/>
              <a:t> бывают два варианта:</a:t>
            </a:r>
          </a:p>
          <a:p>
            <a:pPr marL="228600" indent="-228600">
              <a:buAutoNum type="arabicPeriod"/>
            </a:pPr>
            <a:r>
              <a:rPr lang="en-US" baseline="0" err="1"/>
              <a:t>shiftSize</a:t>
            </a:r>
            <a:r>
              <a:rPr lang="ru-RU" baseline="0"/>
              <a:t> раз сделать сдвиг на единичку. (Это медленно!)</a:t>
            </a:r>
          </a:p>
          <a:p>
            <a:pPr marL="228600" indent="-228600">
              <a:buAutoNum type="arabicPeriod"/>
            </a:pPr>
            <a:r>
              <a:rPr lang="ru-RU"/>
              <a:t>Поставить нулевой</a:t>
            </a:r>
            <a:r>
              <a:rPr lang="ru-RU" baseline="0"/>
              <a:t> элемент на место </a:t>
            </a:r>
            <a:r>
              <a:rPr lang="en-US" baseline="0" err="1"/>
              <a:t>shiftSize</a:t>
            </a:r>
            <a:r>
              <a:rPr lang="ru-RU" baseline="0"/>
              <a:t>, тот что был там — на позицию </a:t>
            </a:r>
            <a:r>
              <a:rPr lang="en-US" baseline="0"/>
              <a:t>2*</a:t>
            </a:r>
            <a:r>
              <a:rPr lang="en-US" baseline="0" err="1"/>
              <a:t>shiftSize</a:t>
            </a:r>
            <a:r>
              <a:rPr lang="en-US" baseline="0"/>
              <a:t> </a:t>
            </a:r>
            <a:r>
              <a:rPr lang="ru-RU" baseline="0"/>
              <a:t>%</a:t>
            </a:r>
            <a:r>
              <a:rPr lang="en-US" baseline="0"/>
              <a:t> N</a:t>
            </a:r>
            <a:r>
              <a:rPr lang="ru-RU" baseline="0"/>
              <a:t> и т.п.</a:t>
            </a:r>
            <a:br>
              <a:rPr lang="ru-RU" baseline="0"/>
            </a:br>
            <a:r>
              <a:rPr lang="ru-RU" baseline="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a:t>O(N)</a:t>
            </a:r>
            <a:r>
              <a:rPr lang="ru-RU" baseline="0"/>
              <a:t> памяти.</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Для работы этого решения здесь</a:t>
            </a:r>
            <a:r>
              <a:rPr lang="ru-RU" baseline="0"/>
              <a:t> предлагается написать свою реализацию </a:t>
            </a:r>
            <a:r>
              <a:rPr lang="en-US" baseline="0"/>
              <a:t>Reverse</a:t>
            </a:r>
            <a:r>
              <a:rPr lang="ru-RU" baseline="0"/>
              <a:t>, работающего </a:t>
            </a:r>
            <a:r>
              <a:rPr lang="en-US" baseline="0"/>
              <a:t>In Place.</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Если вы видите</a:t>
            </a:r>
            <a:r>
              <a:rPr lang="ru-RU" baseline="0"/>
              <a:t> декомпозицию на функции, которые нигде больше не понадобятся, можно напрячься и подумать, нельзя ли было сделать лучше.</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Для</a:t>
            </a:r>
            <a:r>
              <a:rPr lang="ru-RU" baseline="0"/>
              <a:t> </a:t>
            </a:r>
            <a:r>
              <a:rPr lang="en-US" baseline="0"/>
              <a:t>JS </a:t>
            </a:r>
            <a:r>
              <a:rPr lang="ru-RU" baseline="0"/>
              <a:t>вопрос о переопределении функций из глобальной области</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 JS нет многопоточности, но идентичный код тоже имеет некоторые проблемы. Посмотрите на JS с подобным кодом.</a:t>
            </a:r>
          </a:p>
          <a:p>
            <a:r>
              <a:rPr lang="ru-RU"/>
              <a:t>В нем немного другая логика: теперь он ищет не следующий шаг, а весь путь до цели. И он записывает путь до цели в объект </a:t>
            </a:r>
            <a:r>
              <a:rPr lang="ru-RU" err="1"/>
              <a:t>prev</a:t>
            </a:r>
            <a:r>
              <a:rPr lang="ru-RU"/>
              <a:t>, чтобы, если еще раз считать то же, то не искать еще раз те же значения.</a:t>
            </a:r>
          </a:p>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47</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Как бы</a:t>
            </a:r>
            <a:r>
              <a:rPr lang="ru-RU" baseline="0"/>
              <a:t> вы стали объяснять, что делает этот метод? Вопрос аудитории.</a:t>
            </a:r>
          </a:p>
          <a:p>
            <a:r>
              <a:rPr lang="ru-RU"/>
              <a:t>Примерно так: </a:t>
            </a:r>
          </a:p>
          <a:p>
            <a:r>
              <a:rPr lang="ru-RU" baseline="0"/>
              <a:t>найти заполненные строки, удалить, все остальные сдвинуть вниз, добавить сверху такое же количество пустых строк.</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Что не</a:t>
            </a:r>
            <a:r>
              <a:rPr lang="ru-RU" baseline="0"/>
              <a:t> так в этом коде?</a:t>
            </a:r>
            <a:r>
              <a:rPr lang="en-US" baseline="0"/>
              <a:t> </a:t>
            </a:r>
            <a:r>
              <a:rPr lang="ru-RU" baseline="0"/>
              <a:t>(Если вам кажется, что код непонятный потому что он на </a:t>
            </a:r>
            <a:r>
              <a:rPr lang="en-US" baseline="0"/>
              <a:t>C# </a:t>
            </a:r>
            <a:r>
              <a:rPr lang="ru-RU" baseline="0"/>
              <a:t>написан, то есть версия на </a:t>
            </a:r>
            <a:r>
              <a:rPr lang="en-US" baseline="0"/>
              <a:t>JS</a:t>
            </a:r>
            <a:r>
              <a:rPr lang="ru-RU" baseline="0"/>
              <a:t> – она на следующем слайде)</a:t>
            </a:r>
          </a:p>
          <a:p>
            <a:r>
              <a:rPr lang="ru-RU" baseline="0"/>
              <a:t>Тут нет ни одного ключевого слова, которые вы называли на прошлом слайде!</a:t>
            </a:r>
          </a:p>
          <a:p>
            <a:r>
              <a:rPr lang="ru-RU" baseline="0"/>
              <a:t>Как следствие, код кажется непонятным.</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Напоминаем</a:t>
            </a:r>
            <a:r>
              <a:rPr lang="ru-RU" baseline="0"/>
              <a:t> слайд из лекций</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a:t>
            </a:r>
            <a:r>
              <a:rPr lang="en-US"/>
              <a:t>JS</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 же самое на </a:t>
            </a:r>
            <a:r>
              <a:rPr lang="en-US" smtClean="0"/>
              <a:t>python</a:t>
            </a:r>
            <a:endParaRPr lang="ru-RU" smtClean="0"/>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1514709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Вот</a:t>
            </a:r>
            <a:r>
              <a:rPr lang="ru-RU" baseline="0"/>
              <a:t> другой код, делающий то же самое.</a:t>
            </a:r>
            <a:endParaRPr lang="ru-RU"/>
          </a:p>
          <a:p>
            <a:r>
              <a:rPr lang="ru-RU"/>
              <a:t>Вопросы аудитории. Понятнее ли этот код? Почему?</a:t>
            </a:r>
          </a:p>
          <a:p>
            <a:endParaRPr lang="ru-RU"/>
          </a:p>
          <a:p>
            <a:r>
              <a:rPr lang="ru-RU"/>
              <a:t>Тут</a:t>
            </a:r>
            <a:r>
              <a:rPr lang="ru-RU" baseline="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a:t>То же самое на </a:t>
            </a:r>
            <a:r>
              <a:rPr lang="en-US" baseline="0"/>
              <a:t>JS</a:t>
            </a:r>
            <a:endParaRPr lang="ru-RU" baseline="0"/>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smtClean="0"/>
              <a:t>То же самое на </a:t>
            </a:r>
            <a:r>
              <a:rPr lang="en-US" baseline="0" smtClean="0"/>
              <a:t>python</a:t>
            </a:r>
            <a:endParaRPr lang="ru-RU" baseline="0"/>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21839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Используя паттерн </a:t>
            </a:r>
            <a:r>
              <a:rPr lang="ru-RU" err="1"/>
              <a:t>неиземеняемого</a:t>
            </a:r>
            <a:r>
              <a:rPr lang="ru-RU"/>
              <a:t> класса для поля тетриса, можно написать эту функцию вообще без циклов и переменных. Меньше циклов и переменных — меньше ошибок.</a:t>
            </a:r>
          </a:p>
          <a:p>
            <a:r>
              <a:rPr lang="ru-RU"/>
              <a:t>Убедиться в корректности этого кода стало заметно проще.</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a:t>
            </a:r>
            <a:r>
              <a:rPr lang="ru-RU" baseline="0" smtClean="0"/>
              <a:t> же самое на </a:t>
            </a:r>
            <a:r>
              <a:rPr lang="en-US" baseline="0"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942959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Что делает этот код?</a:t>
            </a:r>
          </a:p>
          <a:p>
            <a:r>
              <a:rPr lang="ru-RU"/>
              <a:t>Какие</a:t>
            </a:r>
            <a:r>
              <a:rPr lang="ru-RU" baseline="0"/>
              <a:t> эмоции у вас возникают, глядя на этот код?</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То же самое на JS</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Напоминаем</a:t>
            </a:r>
            <a:r>
              <a:rPr lang="ru-RU" baseline="0"/>
              <a:t> слайд из лекций</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376546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А что делает этот код? </a:t>
            </a:r>
            <a:r>
              <a:rPr lang="ru-RU" baseline="0"/>
              <a:t> Может кто-нибудь объяснить?</a:t>
            </a:r>
          </a:p>
          <a:p>
            <a:r>
              <a:rPr lang="ru-RU" baseline="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3592692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Мы</a:t>
            </a:r>
            <a:r>
              <a:rPr lang="ru-RU" baseline="0"/>
              <a:t> только что подробно разобрали некоторые практики, помогающие писать хороший код.</a:t>
            </a:r>
          </a:p>
          <a:p>
            <a:r>
              <a:rPr lang="ru-RU" baseline="0"/>
              <a:t>Но давайте смотреть правде в глаза: в реальных проектах код не так уж хорош. Местами даже откровенно плох.</a:t>
            </a:r>
          </a:p>
          <a:p>
            <a:r>
              <a:rPr lang="ru-RU" baseline="0"/>
              <a:t>На это есть много причин: ошибки дизайна, меняющиеся требования, </a:t>
            </a:r>
            <a:r>
              <a:rPr lang="ru-RU" baseline="0" err="1"/>
              <a:t>дедлайны</a:t>
            </a:r>
            <a:r>
              <a:rPr lang="ru-RU" baseline="0"/>
              <a:t>…</a:t>
            </a:r>
          </a:p>
          <a:p>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a:t>Посмотрите на этот пейзаж. Если бы у вас в руках была кожура от только что съеденного банана, стали бы вы нести ее до урны?</a:t>
            </a:r>
          </a:p>
          <a:p>
            <a:r>
              <a:rPr lang="ru-RU" sz="1200" kern="1200">
                <a:solidFill>
                  <a:schemeClr val="tx1"/>
                </a:solidFill>
                <a:effectLst/>
                <a:latin typeface="+mn-lt"/>
                <a:ea typeface="+mn-ea"/>
                <a:cs typeface="+mn-cs"/>
              </a:rPr>
              <a:t>Так</a:t>
            </a:r>
            <a:r>
              <a:rPr lang="ru-RU" sz="1200" kern="1200" baseline="0">
                <a:solidFill>
                  <a:schemeClr val="tx1"/>
                </a:solidFill>
                <a:effectLst/>
                <a:latin typeface="+mn-lt"/>
                <a:ea typeface="+mn-ea"/>
                <a:cs typeface="+mn-cs"/>
              </a:rPr>
              <a:t> же с кодом. </a:t>
            </a:r>
            <a:r>
              <a:rPr lang="x-none" sz="1200" kern="1200">
                <a:solidFill>
                  <a:schemeClr val="tx1"/>
                </a:solidFill>
                <a:effectLst/>
                <a:latin typeface="+mn-lt"/>
                <a:ea typeface="+mn-ea"/>
                <a:cs typeface="+mn-cs"/>
              </a:rPr>
              <a:t>Плохой код искушает сделать его еще хуже</a:t>
            </a:r>
            <a:r>
              <a:rPr lang="ru-RU" sz="1200" kern="1200">
                <a:solidFill>
                  <a:schemeClr val="tx1"/>
                </a:solidFill>
                <a:effectLst/>
                <a:latin typeface="+mn-lt"/>
                <a:ea typeface="+mn-ea"/>
                <a:cs typeface="+mn-cs"/>
              </a:rPr>
              <a:t>. Если большой</a:t>
            </a:r>
            <a:r>
              <a:rPr lang="ru-RU" sz="1200" kern="1200" baseline="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a:solidFill>
                  <a:schemeClr val="tx1"/>
                </a:solidFill>
                <a:effectLst/>
                <a:latin typeface="+mn-lt"/>
                <a:ea typeface="+mn-ea"/>
                <a:cs typeface="+mn-cs"/>
              </a:rPr>
              <a:t>Значит плохой код обречен становится еще хуже?</a:t>
            </a:r>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a:solidFill>
                  <a:schemeClr val="tx1"/>
                </a:solidFill>
                <a:effectLst/>
                <a:latin typeface="+mn-lt"/>
                <a:ea typeface="+mn-ea"/>
                <a:cs typeface="+mn-cs"/>
              </a:rPr>
              <a:t>На самом деле нет.</a:t>
            </a:r>
          </a:p>
          <a:p>
            <a:r>
              <a:rPr lang="ru-RU" sz="1200" b="0" i="0" kern="120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a:t/>
            </a:r>
            <a:br>
              <a:rPr lang="ru-RU" i="0"/>
            </a:br>
            <a:r>
              <a:rPr lang="ru-RU" sz="1200" b="1" i="0" kern="1200">
                <a:solidFill>
                  <a:schemeClr val="tx1"/>
                </a:solidFill>
                <a:effectLst/>
                <a:latin typeface="+mn-lt"/>
                <a:ea typeface="+mn-ea"/>
                <a:cs typeface="+mn-cs"/>
              </a:rPr>
              <a:t>Оставь место стоянки чище, чем оно было до твоего прихода.</a:t>
            </a:r>
            <a:r>
              <a:rPr lang="ru-RU" i="0"/>
              <a:t/>
            </a:r>
            <a:br>
              <a:rPr lang="ru-RU" i="0"/>
            </a:br>
            <a:r>
              <a:rPr lang="ru-RU" sz="1200" b="0" i="0" kern="120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a:solidFill>
                  <a:schemeClr val="tx1"/>
                </a:solidFill>
                <a:effectLst/>
                <a:latin typeface="+mn-lt"/>
                <a:ea typeface="+mn-ea"/>
                <a:cs typeface="+mn-cs"/>
              </a:rPr>
              <a:t>Тогда код будет улучшаться</a:t>
            </a:r>
            <a:r>
              <a:rPr lang="ru-RU" sz="1200" b="0" i="0" kern="1200" baseline="0">
                <a:solidFill>
                  <a:schemeClr val="tx1"/>
                </a:solidFill>
                <a:effectLst/>
                <a:latin typeface="+mn-lt"/>
                <a:ea typeface="+mn-ea"/>
                <a:cs typeface="+mn-cs"/>
              </a:rPr>
              <a:t> с течением времени!</a:t>
            </a:r>
          </a:p>
          <a:p>
            <a:r>
              <a:rPr lang="ru-RU" sz="1200" b="0" i="0" kern="1200" baseline="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err="1">
                <a:solidFill>
                  <a:schemeClr val="tx1"/>
                </a:solidFill>
                <a:effectLst/>
                <a:latin typeface="+mn-lt"/>
                <a:ea typeface="+mn-ea"/>
                <a:cs typeface="+mn-cs"/>
              </a:rPr>
              <a:t>явлется</a:t>
            </a:r>
            <a:r>
              <a:rPr lang="ru-RU" sz="1200" b="0" i="0" kern="1200" baseline="0">
                <a:solidFill>
                  <a:schemeClr val="tx1"/>
                </a:solidFill>
                <a:effectLst/>
                <a:latin typeface="+mn-lt"/>
                <a:ea typeface="+mn-ea"/>
                <a:cs typeface="+mn-cs"/>
              </a:rPr>
              <a:t> неотъемлемой частью профессионализма?</a:t>
            </a:r>
            <a:endParaRPr lang="en-US" sz="1200" b="0" i="0" kern="1200" baseline="0">
              <a:solidFill>
                <a:schemeClr val="tx1"/>
              </a:solidFill>
              <a:effectLst/>
              <a:latin typeface="+mn-lt"/>
              <a:ea typeface="+mn-ea"/>
              <a:cs typeface="+mn-cs"/>
            </a:endParaRPr>
          </a:p>
          <a:p>
            <a:endParaRPr lang="ru-RU" i="0" baseline="0"/>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Кто</a:t>
            </a:r>
            <a:r>
              <a:rPr lang="ru-RU" baseline="0" smtClean="0"/>
              <a:t> з</a:t>
            </a:r>
            <a:r>
              <a:rPr lang="ru-RU" smtClean="0"/>
              <a:t>нает, что такое</a:t>
            </a:r>
            <a:r>
              <a:rPr lang="ru-RU" baseline="0" smtClean="0"/>
              <a:t> контрольное число и какое оно имеет отношение к рисункам на слайде?</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Напишите</a:t>
            </a:r>
            <a:r>
              <a:rPr lang="ru-RU" baseline="0" smtClean="0"/>
              <a:t> сами алгоритм контрольного числа для </a:t>
            </a:r>
            <a:r>
              <a:rPr lang="en-US" baseline="0" smtClean="0"/>
              <a:t>UPC</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smtClean="0"/>
              <a:t>Реализуйте сами алгоритм контрольного числа для </a:t>
            </a:r>
            <a:r>
              <a:rPr lang="en-US" baseline="0" smtClean="0"/>
              <a:t>UPC</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Откройте</a:t>
            </a:r>
            <a:r>
              <a:rPr lang="ru-RU" baseline="0" smtClean="0"/>
              <a:t> код, написанный кем-то, для расчета </a:t>
            </a:r>
            <a:r>
              <a:rPr lang="en-US" baseline="0" smtClean="0"/>
              <a:t>ISBN13</a:t>
            </a:r>
            <a:r>
              <a:rPr lang="ru-RU" baseline="0" smtClean="0"/>
              <a:t>. Алгоритм похожий, но есть небольшое отличие от </a:t>
            </a:r>
            <a:r>
              <a:rPr lang="en-US" baseline="0" smtClean="0"/>
              <a:t>UPC</a:t>
            </a:r>
            <a:r>
              <a:rPr lang="ru-RU" baseline="0" smtClean="0"/>
              <a:t>. Кто может его найти?</a:t>
            </a:r>
          </a:p>
          <a:p>
            <a:endParaRPr lang="ru-RU" baseline="0"/>
          </a:p>
          <a:p>
            <a:r>
              <a:rPr lang="ru-RU" baseline="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Tree>
    <p:extLst>
      <p:ext uri="{BB962C8B-B14F-4D97-AF65-F5344CB8AC3E}">
        <p14:creationId xmlns:p14="http://schemas.microsoft.com/office/powerpoint/2010/main" val="36740004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a:hlinkClick r:id="rId2"/>
              </a:rPr>
              <a:t>www.kontur.ru</a:t>
            </a:r>
            <a:endParaRPr lang="ru-RU" sz="180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dk1" tx1="lt1" bg2="dk2" tx2="lt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microsoft.com/office/2007/relationships/hdphoto" Target="../media/hdphoto2.wdp"/></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microsoft.com/office/2007/relationships/hdphoto" Target="../media/hdphoto2.wdp"/></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2.wdp"/></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CLEAN CODE</a:t>
            </a:r>
          </a:p>
        </p:txBody>
      </p:sp>
      <p:sp>
        <p:nvSpPr>
          <p:cNvPr id="7" name="Подзаголовок 6"/>
          <p:cNvSpPr>
            <a:spLocks noGrp="1"/>
          </p:cNvSpPr>
          <p:nvPr>
            <p:ph type="subTitle" idx="1"/>
          </p:nvPr>
        </p:nvSpPr>
        <p:spPr/>
        <p:txBody>
          <a:bodyPr/>
          <a:lstStyle/>
          <a:p>
            <a:r>
              <a:rPr lang="en-US">
                <a:hlinkClick r:id="rId3"/>
              </a:rPr>
              <a:t>https://github.com/</a:t>
            </a:r>
            <a:r>
              <a:rPr lang="en-US">
                <a:hlinkClick r:id="rId4"/>
              </a:rPr>
              <a:t>kontur-courses</a:t>
            </a:r>
            <a:r>
              <a:rPr lang="en-US">
                <a:hlinkClick r:id="rId3"/>
              </a:rPr>
              <a:t>/</a:t>
            </a:r>
            <a:r>
              <a:rPr lang="en-US" b="1">
                <a:hlinkClick r:id="rId3"/>
              </a:rPr>
              <a:t>clean-code</a:t>
            </a:r>
            <a:endParaRPr lang="en-US" b="1"/>
          </a:p>
          <a:p>
            <a:endParaRPr lang="en-US"/>
          </a:p>
        </p:txBody>
      </p:sp>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smtClean="0">
                <a:latin typeface="+mn-lt"/>
              </a:rPr>
              <a:t>Реализуйте алгоритм расчета контрольного числа для </a:t>
            </a:r>
            <a:r>
              <a:rPr lang="en-US" sz="2800" smtClean="0">
                <a:latin typeface="+mn-lt"/>
              </a:rPr>
              <a:t>UPC</a:t>
            </a:r>
            <a:r>
              <a:rPr lang="ru-RU" sz="2800" smtClean="0">
                <a:latin typeface="+mn-lt"/>
              </a:rPr>
              <a:t>: </a:t>
            </a:r>
            <a:r>
              <a:rPr lang="en-US" sz="2800" err="1" smtClean="0">
                <a:solidFill>
                  <a:srgbClr val="C00000"/>
                </a:solidFill>
                <a:latin typeface="+mn-lt"/>
              </a:rPr>
              <a:t>ControlDigit</a:t>
            </a:r>
            <a:r>
              <a:rPr lang="ru-RU" sz="2800" smtClean="0">
                <a:solidFill>
                  <a:srgbClr val="C00000"/>
                </a:solidFill>
                <a:latin typeface="+mn-lt"/>
              </a:rPr>
              <a:t>/</a:t>
            </a:r>
            <a:r>
              <a:rPr lang="en-US" sz="2800" err="1" smtClean="0">
                <a:solidFill>
                  <a:srgbClr val="C00000"/>
                </a:solidFill>
                <a:latin typeface="+mn-lt"/>
              </a:rPr>
              <a:t>Upc</a:t>
            </a:r>
            <a:r>
              <a:rPr lang="en-US" sz="2800" smtClean="0">
                <a:solidFill>
                  <a:srgbClr val="C00000"/>
                </a:solidFill>
                <a:latin typeface="+mn-lt"/>
              </a:rPr>
              <a:t>/</a:t>
            </a:r>
            <a:endParaRPr lang="en-US" sz="2800">
              <a:solidFill>
                <a:srgbClr val="C00000"/>
              </a:solidFill>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smtClean="0">
                <a:latin typeface="+mn-lt"/>
              </a:rPr>
              <a:t>Контрольное число для </a:t>
            </a:r>
            <a:r>
              <a:rPr lang="en-US" sz="2800" i="1" smtClean="0">
                <a:latin typeface="+mn-lt"/>
              </a:rPr>
              <a:t>UPC</a:t>
            </a:r>
            <a:r>
              <a:rPr lang="ru-RU" sz="2800" i="1" smtClean="0">
                <a:latin typeface="+mn-lt"/>
              </a:rPr>
              <a:t>:</a:t>
            </a:r>
          </a:p>
          <a:p>
            <a:pPr marL="514350" indent="-514350">
              <a:buFont typeface="+mj-lt"/>
              <a:buAutoNum type="arabicPeriod"/>
            </a:pPr>
            <a:r>
              <a:rPr lang="ru-RU" sz="2800" smtClean="0">
                <a:latin typeface="+mn-lt"/>
              </a:rPr>
              <a:t>Цифры на нечетных позициях (начиная с наименьшего разряда) умножаются на 3 и суммируются</a:t>
            </a:r>
            <a:endParaRPr lang="en-US" sz="2800" smtClean="0">
              <a:latin typeface="+mn-lt"/>
            </a:endParaRPr>
          </a:p>
          <a:p>
            <a:pPr marL="514350" indent="-514350">
              <a:buFont typeface="+mj-lt"/>
              <a:buAutoNum type="arabicPeriod"/>
            </a:pPr>
            <a:r>
              <a:rPr lang="ru-RU" sz="2800" smtClean="0">
                <a:latin typeface="+mn-lt"/>
              </a:rPr>
              <a:t>К результату первого шага прибавляются цифры четных позиций</a:t>
            </a:r>
            <a:endParaRPr lang="en-US" sz="2800" smtClean="0">
              <a:latin typeface="+mn-lt"/>
            </a:endParaRPr>
          </a:p>
          <a:p>
            <a:pPr marL="914371" lvl="1" indent="-514350">
              <a:buFont typeface="+mj-lt"/>
              <a:buAutoNum type="arabicPeriod"/>
            </a:pPr>
            <a:r>
              <a:rPr lang="ru-RU" sz="2400" smtClean="0">
                <a:latin typeface="+mn-lt"/>
              </a:rPr>
              <a:t>Считается остаток от деления на 10, результат назовем </a:t>
            </a:r>
            <a:r>
              <a:rPr lang="en-US" sz="2400" smtClean="0">
                <a:latin typeface="+mn-lt"/>
              </a:rPr>
              <a:t>M</a:t>
            </a:r>
          </a:p>
          <a:p>
            <a:pPr marL="914371" lvl="1" indent="-514350">
              <a:buFont typeface="+mj-lt"/>
              <a:buAutoNum type="arabicPeriod"/>
            </a:pPr>
            <a:r>
              <a:rPr lang="ru-RU" sz="2400" smtClean="0">
                <a:latin typeface="+mn-lt"/>
              </a:rPr>
              <a:t>Если </a:t>
            </a:r>
            <a:r>
              <a:rPr lang="en-US" sz="2400" smtClean="0">
                <a:latin typeface="+mn-lt"/>
              </a:rPr>
              <a:t>M </a:t>
            </a:r>
            <a:r>
              <a:rPr lang="ru-RU" sz="2400" smtClean="0">
                <a:latin typeface="+mn-lt"/>
              </a:rPr>
              <a:t>— ноль, то контрольное число 0, иначе контрольное число = 10 - М</a:t>
            </a:r>
            <a:endParaRPr lang="en-US" sz="2400" smtClean="0">
              <a:latin typeface="+mn-lt"/>
            </a:endParaRP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smtClean="0"/>
              <a:t>ControlDigit</a:t>
            </a:r>
            <a:r>
              <a:rPr lang="en-US" smtClean="0"/>
              <a:t> / Isbn13</a:t>
            </a:r>
            <a:endParaRPr lang="en-US"/>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smtClean="0"/>
              <a:t>В файле с </a:t>
            </a:r>
            <a:r>
              <a:rPr lang="en-US" smtClean="0"/>
              <a:t>performance </a:t>
            </a:r>
            <a:r>
              <a:rPr lang="ru-RU" smtClean="0"/>
              <a:t>тестами есть одна из реализаций алгоритма </a:t>
            </a:r>
            <a:r>
              <a:rPr lang="en-US" smtClean="0"/>
              <a:t>UPC</a:t>
            </a:r>
            <a:r>
              <a:rPr lang="ru-RU" smtClean="0"/>
              <a:t>. Тесты сравнивают ее скорость с вашим кодом.</a:t>
            </a:r>
          </a:p>
          <a:p>
            <a:pPr lvl="1"/>
            <a:r>
              <a:rPr lang="ru-RU" smtClean="0"/>
              <a:t>Сравните производительность.</a:t>
            </a:r>
          </a:p>
          <a:p>
            <a:pPr lvl="1"/>
            <a:r>
              <a:rPr lang="ru-RU" smtClean="0"/>
              <a:t>Насколько критично проседание в производительности в данном случае? </a:t>
            </a:r>
            <a:endParaRPr lang="ru-RU"/>
          </a:p>
        </p:txBody>
      </p:sp>
      <p:sp>
        <p:nvSpPr>
          <p:cNvPr id="3" name="Заголовок 2"/>
          <p:cNvSpPr>
            <a:spLocks noGrp="1"/>
          </p:cNvSpPr>
          <p:nvPr>
            <p:ph type="title"/>
          </p:nvPr>
        </p:nvSpPr>
        <p:spPr/>
        <p:txBody>
          <a:bodyPr/>
          <a:lstStyle/>
          <a:p>
            <a:r>
              <a:rPr lang="ru-RU">
                <a:solidFill>
                  <a:schemeClr val="tx1"/>
                </a:solidFill>
              </a:rPr>
              <a:t>Разбор задачи</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a:solidFill>
                  <a:schemeClr val="accent1"/>
                </a:solidFill>
              </a:rPr>
              <a:t>Decomposition</a:t>
            </a:r>
            <a:r>
              <a:rPr lang="en-US"/>
              <a:t> — </a:t>
            </a:r>
            <a:r>
              <a:rPr lang="ru-RU"/>
              <a:t>задача должна разбиваться на более простые подзадачи</a:t>
            </a:r>
          </a:p>
          <a:p>
            <a:pPr marL="514350" indent="-514350">
              <a:buAutoNum type="arabicPeriod"/>
            </a:pPr>
            <a:r>
              <a:rPr lang="en-US">
                <a:solidFill>
                  <a:schemeClr val="accent1"/>
                </a:solidFill>
              </a:rPr>
              <a:t>Composability</a:t>
            </a:r>
            <a:r>
              <a:rPr lang="ru-RU"/>
              <a:t> — подзадачи должны быть самоценны и вне контекста задачи</a:t>
            </a:r>
          </a:p>
          <a:p>
            <a:pPr marL="514350" indent="-514350">
              <a:buAutoNum type="arabicPeriod"/>
            </a:pPr>
            <a:r>
              <a:rPr lang="en-US">
                <a:solidFill>
                  <a:schemeClr val="accent1"/>
                </a:solidFill>
              </a:rPr>
              <a:t>Readability</a:t>
            </a:r>
            <a:r>
              <a:rPr lang="ru-RU"/>
              <a:t> — корректность кода модуля должна быть очевидна без изучения кода смежных модулей</a:t>
            </a:r>
            <a:endParaRPr lang="en-US"/>
          </a:p>
          <a:p>
            <a:pPr marL="514350" indent="-514350">
              <a:buAutoNum type="arabicPeriod"/>
            </a:pPr>
            <a:r>
              <a:rPr lang="en-US">
                <a:solidFill>
                  <a:schemeClr val="tx1">
                    <a:lumMod val="50000"/>
                  </a:schemeClr>
                </a:solidFill>
              </a:rPr>
              <a:t>Protection</a:t>
            </a:r>
            <a:r>
              <a:rPr lang="en-US"/>
              <a:t> </a:t>
            </a:r>
            <a:r>
              <a:rPr lang="ru-RU"/>
              <a:t>—</a:t>
            </a:r>
            <a:r>
              <a:rPr lang="en-US"/>
              <a:t> </a:t>
            </a:r>
            <a:r>
              <a:rPr lang="ru-RU"/>
              <a:t>защита других модулей от ошибок, происходящих внутри модуля</a:t>
            </a:r>
          </a:p>
          <a:p>
            <a:pPr marL="0" indent="0">
              <a:buNone/>
            </a:pPr>
            <a:endParaRPr lang="ru-RU"/>
          </a:p>
          <a:p>
            <a:pPr marL="0" indent="0">
              <a:buNone/>
            </a:pPr>
            <a:endParaRPr lang="ru-RU"/>
          </a:p>
          <a:p>
            <a:pPr marL="0" indent="0">
              <a:buNone/>
            </a:pPr>
            <a:r>
              <a:rPr lang="en-US">
                <a:hlinkClick r:id="rId3"/>
              </a:rPr>
              <a:t>Object oriented software construction</a:t>
            </a:r>
            <a:r>
              <a:rPr lang="en-US"/>
              <a:t> by Meyer</a:t>
            </a:r>
            <a:endParaRPr lang="ru-RU"/>
          </a:p>
        </p:txBody>
      </p:sp>
      <p:sp>
        <p:nvSpPr>
          <p:cNvPr id="2" name="Заголовок 1"/>
          <p:cNvSpPr>
            <a:spLocks noGrp="1"/>
          </p:cNvSpPr>
          <p:nvPr>
            <p:ph type="title"/>
          </p:nvPr>
        </p:nvSpPr>
        <p:spPr/>
        <p:txBody>
          <a:bodyPr>
            <a:normAutofit fontScale="90000"/>
          </a:bodyPr>
          <a:lstStyle/>
          <a:p>
            <a:r>
              <a:rPr lang="en-US"/>
              <a:t>Modular Design</a:t>
            </a:r>
            <a:r>
              <a:rPr lang="ru-RU"/>
              <a:t> </a:t>
            </a:r>
            <a:r>
              <a:rPr lang="en-US"/>
              <a:t>Principles?</a:t>
            </a:r>
            <a:endParaRPr lang="ru-RU"/>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a:t>Помогает ли модульность?</a:t>
            </a:r>
            <a:endParaRPr lang="en-US" sz="360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a:t>когда приходит новая задача или</a:t>
            </a:r>
            <a:endParaRPr lang="en-US" sz="240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a:solidFill>
                  <a:schemeClr val="tx1">
                    <a:lumMod val="50000"/>
                    <a:lumOff val="50000"/>
                  </a:schemeClr>
                </a:solidFill>
              </a:rPr>
              <a:t>viscosity</a:t>
            </a:r>
          </a:p>
          <a:p>
            <a:r>
              <a:rPr lang="ru-RU" sz="3600">
                <a:solidFill>
                  <a:schemeClr val="accent1"/>
                </a:solidFill>
              </a:rPr>
              <a:t>вязкость</a:t>
            </a:r>
            <a:endParaRPr lang="ru-RU">
              <a:solidFill>
                <a:schemeClr val="accent1"/>
              </a:solidFill>
            </a:endParaRPr>
          </a:p>
          <a:p>
            <a:r>
              <a:rPr lang="ru-RU" sz="2000"/>
              <a:t>…проще сделать «в обход»</a:t>
            </a:r>
            <a:endParaRPr lang="en-US"/>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a:solidFill>
                  <a:schemeClr val="tx1">
                    <a:lumMod val="50000"/>
                    <a:lumOff val="50000"/>
                  </a:schemeClr>
                </a:solidFill>
              </a:rPr>
              <a:t>rigidity</a:t>
            </a:r>
          </a:p>
          <a:p>
            <a:pPr algn="r"/>
            <a:r>
              <a:rPr lang="ru-RU" sz="3600">
                <a:solidFill>
                  <a:schemeClr val="accent1"/>
                </a:solidFill>
              </a:rPr>
              <a:t>жесткость</a:t>
            </a:r>
            <a:endParaRPr lang="ru-RU">
              <a:solidFill>
                <a:schemeClr val="accent1"/>
              </a:solidFill>
            </a:endParaRPr>
          </a:p>
          <a:p>
            <a:pPr algn="r"/>
            <a:r>
              <a:rPr lang="ru-RU" sz="2000"/>
              <a:t>…надо много переделывать</a:t>
            </a:r>
            <a:endParaRPr lang="en-US"/>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a:t>…не получается использовать</a:t>
            </a:r>
            <a:r>
              <a:rPr lang="en-US" sz="1600"/>
              <a:t> </a:t>
            </a:r>
            <a:r>
              <a:rPr lang="ru-RU" sz="1600"/>
              <a:t>готовое решение в новом контексте</a:t>
            </a:r>
            <a:endParaRPr lang="en-US">
              <a:solidFill>
                <a:schemeClr val="tx1">
                  <a:lumMod val="50000"/>
                  <a:lumOff val="50000"/>
                </a:schemeClr>
              </a:solidFill>
            </a:endParaRPr>
          </a:p>
          <a:p>
            <a:r>
              <a:rPr lang="ru-RU" sz="3600">
                <a:solidFill>
                  <a:schemeClr val="accent1"/>
                </a:solidFill>
              </a:rPr>
              <a:t>неподвижность</a:t>
            </a:r>
            <a:endParaRPr lang="ru-RU">
              <a:solidFill>
                <a:schemeClr val="accent1"/>
              </a:solidFill>
            </a:endParaRPr>
          </a:p>
          <a:p>
            <a:r>
              <a:rPr lang="en-US" sz="200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a:t>…трогать код опасно</a:t>
            </a:r>
            <a:endParaRPr lang="en-US" sz="2000">
              <a:solidFill>
                <a:schemeClr val="tx1">
                  <a:lumMod val="50000"/>
                  <a:lumOff val="50000"/>
                </a:schemeClr>
              </a:solidFill>
            </a:endParaRPr>
          </a:p>
          <a:p>
            <a:pPr algn="r"/>
            <a:r>
              <a:rPr lang="ru-RU" sz="3600">
                <a:solidFill>
                  <a:schemeClr val="accent1"/>
                </a:solidFill>
              </a:rPr>
              <a:t>хрупкость</a:t>
            </a:r>
            <a:endParaRPr lang="ru-RU">
              <a:solidFill>
                <a:schemeClr val="accent1"/>
              </a:solidFill>
            </a:endParaRPr>
          </a:p>
          <a:p>
            <a:pPr algn="r"/>
            <a:r>
              <a:rPr lang="en-US" sz="200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Повтор кода – это признак отсутствующей абстракции</a:t>
            </a:r>
            <a:endParaRPr lang="en-US" sz="4000"/>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en-US">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a:latin typeface="Consolas" panose="020B0609020204030204" pitchFamily="49" charset="0"/>
                <a:cs typeface="Courier New" panose="02070309020205020404" pitchFamily="49" charset="0"/>
              </a:rPr>
              <a:t>Field1 Field2 "Field 3 with spaces" "\"quote\""</a:t>
            </a:r>
          </a:p>
          <a:p>
            <a:endParaRPr lang="en-US"/>
          </a:p>
          <a:p>
            <a:pPr marL="0" indent="0">
              <a:buNone/>
            </a:pPr>
            <a:r>
              <a:rPr lang="en-US">
                <a:latin typeface="Consolas" panose="020B0609020204030204" pitchFamily="49" charset="0"/>
                <a:cs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cs typeface="Consolas" panose="020B0609020204030204" pitchFamily="49" charset="0"/>
              </a:rPr>
              <a:t>(string line)</a:t>
            </a:r>
            <a:endParaRPr lang="ru-RU">
              <a:latin typeface="Consolas" panose="020B0609020204030204" pitchFamily="49" charset="0"/>
            </a:endParaRPr>
          </a:p>
          <a:p>
            <a:pPr marL="0" indent="0">
              <a:buNone/>
            </a:pPr>
            <a:endParaRPr lang="en-US"/>
          </a:p>
          <a:p>
            <a:pPr marL="0" indent="0">
              <a:buNone/>
            </a:pPr>
            <a:endParaRPr lang="ru-RU"/>
          </a:p>
          <a:p>
            <a:pPr marL="0" indent="0">
              <a:buNone/>
            </a:pPr>
            <a:r>
              <a:rPr lang="en-US" sz="2800">
                <a:latin typeface="Consolas" panose="020B0609020204030204" pitchFamily="49" charset="0"/>
              </a:rPr>
              <a:t>Field1</a:t>
            </a:r>
          </a:p>
          <a:p>
            <a:pPr marL="0" indent="0">
              <a:buNone/>
            </a:pPr>
            <a:r>
              <a:rPr lang="en-US" sz="2800">
                <a:latin typeface="Consolas" panose="020B0609020204030204" pitchFamily="49" charset="0"/>
              </a:rPr>
              <a:t>Field2</a:t>
            </a:r>
          </a:p>
          <a:p>
            <a:pPr marL="0" indent="0">
              <a:buNone/>
            </a:pPr>
            <a:r>
              <a:rPr lang="en-US" sz="2800">
                <a:latin typeface="Consolas" panose="020B0609020204030204" pitchFamily="49" charset="0"/>
              </a:rPr>
              <a:t>Field 3 with spaces</a:t>
            </a:r>
          </a:p>
          <a:p>
            <a:pPr marL="0" indent="0">
              <a:buNone/>
            </a:pPr>
            <a:r>
              <a:rPr lang="en-US" sz="2800">
                <a:latin typeface="Consolas" panose="020B0609020204030204" pitchFamily="49" charset="0"/>
                <a:cs typeface="Courier New" panose="02070309020205020404" pitchFamily="49" charset="0"/>
              </a:rPr>
              <a:t>"</a:t>
            </a:r>
            <a:r>
              <a:rPr lang="en-US" sz="2800">
                <a:latin typeface="Consolas" panose="020B0609020204030204" pitchFamily="49" charset="0"/>
              </a:rPr>
              <a:t>quote</a:t>
            </a:r>
            <a:r>
              <a:rPr lang="en-US" sz="2800">
                <a:latin typeface="Consolas" panose="020B0609020204030204" pitchFamily="49" charset="0"/>
                <a:cs typeface="Courier New" panose="02070309020205020404" pitchFamily="49" charset="0"/>
              </a:rPr>
              <a:t>"</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a:solidFill>
                  <a:schemeClr val="tx1"/>
                </a:solidFill>
              </a:rPr>
              <a:t>Задача</a:t>
            </a:r>
            <a:r>
              <a:rPr lang="ru-RU"/>
              <a:t> разбить на поля </a:t>
            </a:r>
            <a:r>
              <a:rPr lang="en-US"/>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48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rot="1573889">
            <a:off x="2575947" y="3625204"/>
            <a:ext cx="7200901" cy="800705"/>
          </a:xfrm>
          <a:solidFill>
            <a:schemeClr val="tx1"/>
          </a:solidFill>
        </p:spPr>
        <p:txBody>
          <a:bodyPr>
            <a:spAutoFit/>
          </a:bodyPr>
          <a:lstStyle/>
          <a:p>
            <a:pPr algn="ctr"/>
            <a:r>
              <a:rPr lang="en-US"/>
              <a:t>No Decomposition</a:t>
            </a:r>
            <a:endParaRPr lang="ru-RU"/>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a:t>Большие проекты</a:t>
            </a:r>
          </a:p>
          <a:p>
            <a:r>
              <a:rPr lang="ru-RU"/>
              <a:t>Большие команды</a:t>
            </a:r>
          </a:p>
          <a:p>
            <a:r>
              <a:rPr lang="ru-RU"/>
              <a:t>Длительное сопровождение</a:t>
            </a:r>
          </a:p>
        </p:txBody>
      </p:sp>
      <p:sp>
        <p:nvSpPr>
          <p:cNvPr id="3" name="Заголовок 2"/>
          <p:cNvSpPr>
            <a:spLocks noGrp="1"/>
          </p:cNvSpPr>
          <p:nvPr>
            <p:ph type="title"/>
          </p:nvPr>
        </p:nvSpPr>
        <p:spPr/>
        <p:txBody>
          <a:bodyPr/>
          <a:lstStyle/>
          <a:p>
            <a:r>
              <a:rPr lang="ru-RU" sz="4000"/>
              <a:t>Зачем заботиться о качестве кода?</a:t>
            </a:r>
            <a:endParaRPr lang="en-US" sz="400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a:t>Заказная разработка</a:t>
            </a:r>
          </a:p>
          <a:p>
            <a:pPr marL="457200" indent="-457200">
              <a:buFont typeface="Arial" panose="020B0604020202020204" pitchFamily="34" charset="0"/>
              <a:buChar char="•"/>
            </a:pPr>
            <a:r>
              <a:rPr lang="ru-RU" sz="2800" i="1"/>
              <a:t>Проверка научных гипотез</a:t>
            </a:r>
          </a:p>
          <a:p>
            <a:pPr marL="457200" indent="-457200">
              <a:buFont typeface="Arial" panose="020B0604020202020204" pitchFamily="34" charset="0"/>
              <a:buChar char="•"/>
            </a:pPr>
            <a:r>
              <a:rPr lang="ru-RU" sz="2800" i="1"/>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a:t>Слишком длинный метод / класс</a:t>
            </a:r>
          </a:p>
          <a:p>
            <a:pPr marL="514350" indent="-514350">
              <a:buFont typeface="+mj-lt"/>
              <a:buAutoNum type="arabicPeriod"/>
            </a:pPr>
            <a:r>
              <a:rPr lang="ru-RU"/>
              <a:t>Слишком общее название метода</a:t>
            </a:r>
            <a:endParaRPr lang="en-US"/>
          </a:p>
          <a:p>
            <a:pPr marL="514350" indent="-514350">
              <a:buFont typeface="+mj-lt"/>
              <a:buAutoNum type="arabicPeriod"/>
            </a:pPr>
            <a:r>
              <a:rPr lang="ru-RU"/>
              <a:t>Слишком сложное название метода</a:t>
            </a:r>
          </a:p>
        </p:txBody>
      </p:sp>
      <p:sp>
        <p:nvSpPr>
          <p:cNvPr id="2" name="Заголовок 1"/>
          <p:cNvSpPr>
            <a:spLocks noGrp="1"/>
          </p:cNvSpPr>
          <p:nvPr>
            <p:ph type="title"/>
          </p:nvPr>
        </p:nvSpPr>
        <p:spPr/>
        <p:txBody>
          <a:bodyPr>
            <a:noAutofit/>
          </a:bodyPr>
          <a:lstStyle/>
          <a:p>
            <a:r>
              <a:rPr lang="ru-RU"/>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a:latin typeface="Consolas" panose="020B0609020204030204" pitchFamily="49" charset="0"/>
                <a:cs typeface="Courier New" panose="02070309020205020404" pitchFamily="49" charset="0"/>
              </a:rPr>
              <a:t>Field1 Field2 "Field 3 with spaces" "\"quote\""</a:t>
            </a:r>
          </a:p>
          <a:p>
            <a:endParaRPr lang="en-US"/>
          </a:p>
          <a:p>
            <a:pPr marL="0" indent="0">
              <a:buNone/>
            </a:pPr>
            <a:r>
              <a:rPr lang="en-US">
                <a:latin typeface="Consolas" panose="020B0609020204030204" pitchFamily="49" charset="0"/>
                <a:cs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cs typeface="Consolas" panose="020B0609020204030204" pitchFamily="49" charset="0"/>
              </a:rPr>
              <a:t>(string line)</a:t>
            </a:r>
            <a:endParaRPr lang="ru-RU">
              <a:latin typeface="Consolas" panose="020B0609020204030204" pitchFamily="49" charset="0"/>
            </a:endParaRPr>
          </a:p>
          <a:p>
            <a:pPr marL="0" indent="0">
              <a:buNone/>
            </a:pPr>
            <a:endParaRPr lang="en-US"/>
          </a:p>
          <a:p>
            <a:pPr marL="0" indent="0">
              <a:buNone/>
            </a:pPr>
            <a:endParaRPr lang="ru-RU"/>
          </a:p>
          <a:p>
            <a:pPr marL="0" indent="0">
              <a:buNone/>
            </a:pPr>
            <a:r>
              <a:rPr lang="en-US" sz="2800">
                <a:latin typeface="Consolas" panose="020B0609020204030204" pitchFamily="49" charset="0"/>
              </a:rPr>
              <a:t>Field1</a:t>
            </a:r>
          </a:p>
          <a:p>
            <a:pPr marL="0" indent="0">
              <a:buNone/>
            </a:pPr>
            <a:r>
              <a:rPr lang="en-US" sz="2800">
                <a:latin typeface="Consolas" panose="020B0609020204030204" pitchFamily="49" charset="0"/>
              </a:rPr>
              <a:t>Field2</a:t>
            </a:r>
          </a:p>
          <a:p>
            <a:pPr marL="0" indent="0">
              <a:buNone/>
            </a:pPr>
            <a:r>
              <a:rPr lang="en-US" sz="2800">
                <a:latin typeface="Consolas" panose="020B0609020204030204" pitchFamily="49" charset="0"/>
              </a:rPr>
              <a:t>Field 3 with spaces</a:t>
            </a:r>
          </a:p>
          <a:p>
            <a:pPr marL="0" indent="0">
              <a:buNone/>
            </a:pPr>
            <a:r>
              <a:rPr lang="en-US" sz="2800">
                <a:latin typeface="Consolas" panose="020B0609020204030204" pitchFamily="49" charset="0"/>
                <a:cs typeface="Courier New" panose="02070309020205020404" pitchFamily="49" charset="0"/>
              </a:rPr>
              <a:t>"</a:t>
            </a:r>
            <a:r>
              <a:rPr lang="en-US" sz="2800">
                <a:latin typeface="Consolas" panose="020B0609020204030204" pitchFamily="49" charset="0"/>
              </a:rPr>
              <a:t>quote</a:t>
            </a:r>
            <a:r>
              <a:rPr lang="en-US" sz="2800">
                <a:latin typeface="Consolas" panose="020B0609020204030204" pitchFamily="49" charset="0"/>
                <a:cs typeface="Courier New" panose="02070309020205020404" pitchFamily="49" charset="0"/>
              </a:rPr>
              <a:t>"</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a:t>Вернемся к задаче</a:t>
            </a:r>
            <a:endParaRPr lang="en-US"/>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class Token</a:t>
            </a:r>
          </a:p>
          <a:p>
            <a:pPr marL="0" indent="0">
              <a:buNone/>
            </a:pPr>
            <a:r>
              <a:rPr lang="en-US">
                <a:latin typeface="Consolas" panose="020B0609020204030204" pitchFamily="49" charset="0"/>
              </a:rPr>
              <a:t>{</a:t>
            </a:r>
          </a:p>
          <a:p>
            <a:pPr marL="0" indent="0">
              <a:buNone/>
            </a:pPr>
            <a:r>
              <a:rPr lang="en-US">
                <a:latin typeface="Consolas" panose="020B0609020204030204" pitchFamily="49" charset="0"/>
              </a:rPr>
              <a:t>	</a:t>
            </a:r>
            <a:r>
              <a:rPr lang="en-US" err="1">
                <a:latin typeface="Consolas" panose="020B0609020204030204" pitchFamily="49" charset="0"/>
              </a:rPr>
              <a:t>int</a:t>
            </a:r>
            <a:r>
              <a:rPr lang="en-US">
                <a:latin typeface="Consolas" panose="020B0609020204030204" pitchFamily="49" charset="0"/>
              </a:rPr>
              <a:t> Position;</a:t>
            </a:r>
          </a:p>
          <a:p>
            <a:pPr marL="0" indent="0">
              <a:buNone/>
            </a:pPr>
            <a:r>
              <a:rPr lang="en-US">
                <a:latin typeface="Consolas" panose="020B0609020204030204" pitchFamily="49" charset="0"/>
              </a:rPr>
              <a:t>	</a:t>
            </a:r>
            <a:r>
              <a:rPr lang="en-US" err="1">
                <a:latin typeface="Consolas" panose="020B0609020204030204" pitchFamily="49" charset="0"/>
              </a:rPr>
              <a:t>int</a:t>
            </a:r>
            <a:r>
              <a:rPr lang="en-US">
                <a:latin typeface="Consolas" panose="020B0609020204030204" pitchFamily="49" charset="0"/>
              </a:rPr>
              <a:t> Length;</a:t>
            </a:r>
          </a:p>
          <a:p>
            <a:pPr marL="0" indent="0">
              <a:buNone/>
            </a:pPr>
            <a:r>
              <a:rPr lang="en-US">
                <a:latin typeface="Consolas" panose="020B0609020204030204" pitchFamily="49" charset="0"/>
              </a:rPr>
              <a:t>	</a:t>
            </a:r>
            <a:r>
              <a:rPr lang="en-US">
                <a:latin typeface="Consolas" panose="020B0609020204030204" pitchFamily="49" charset="0"/>
                <a:cs typeface="Consolas" panose="020B0609020204030204" pitchFamily="49" charset="0"/>
              </a:rPr>
              <a:t>string </a:t>
            </a:r>
            <a:r>
              <a:rPr lang="en-US">
                <a:latin typeface="Consolas" panose="020B0609020204030204" pitchFamily="49" charset="0"/>
              </a:rPr>
              <a:t>Value;</a:t>
            </a:r>
          </a:p>
          <a:p>
            <a:pPr marL="0" indent="0">
              <a:buNone/>
            </a:pPr>
            <a:r>
              <a:rPr lang="en-US">
                <a:latin typeface="Consolas" panose="020B0609020204030204" pitchFamily="49" charset="0"/>
              </a:rPr>
              <a:t>}</a:t>
            </a:r>
            <a:endParaRPr lang="ru-RU">
              <a:latin typeface="Consolas" panose="020B0609020204030204" pitchFamily="49" charset="0"/>
            </a:endParaRPr>
          </a:p>
        </p:txBody>
      </p:sp>
      <p:sp>
        <p:nvSpPr>
          <p:cNvPr id="3" name="Заголовок 2"/>
          <p:cNvSpPr>
            <a:spLocks noGrp="1"/>
          </p:cNvSpPr>
          <p:nvPr>
            <p:ph type="title"/>
          </p:nvPr>
        </p:nvSpPr>
        <p:spPr/>
        <p:txBody>
          <a:bodyPr/>
          <a:lstStyle/>
          <a:p>
            <a:r>
              <a:rPr lang="ru-RU"/>
              <a:t>Введем понятие токена</a:t>
            </a:r>
            <a:endParaRPr lang="en-US"/>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t>Как использовать токены</a:t>
            </a:r>
            <a:endParaRPr lang="en-US"/>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rPr>
              <a:t>(string line)</a:t>
            </a:r>
            <a:endParaRPr lang="en-US" sz="2800">
              <a:latin typeface="Consolas" panose="020B0609020204030204" pitchFamily="49" charset="0"/>
            </a:endParaRPr>
          </a:p>
          <a:p>
            <a:pPr marL="0" indent="0">
              <a:buNone/>
            </a:pPr>
            <a:r>
              <a:rPr lang="en-US" sz="2800">
                <a:latin typeface="Consolas" panose="020B0609020204030204" pitchFamily="49" charset="0"/>
              </a:rPr>
              <a:t>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SkipSpaces</a:t>
            </a:r>
            <a:r>
              <a:rPr lang="en-US" sz="2800">
                <a:latin typeface="Consolas" panose="020B0609020204030204" pitchFamily="49" charset="0"/>
              </a:rPr>
              <a:t>(string line,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startPos</a:t>
            </a:r>
            <a:r>
              <a:rPr lang="en-US" sz="2800">
                <a:latin typeface="Consolas" panose="020B0609020204030204" pitchFamily="49" charset="0"/>
              </a:rPr>
              <a:t>) </a:t>
            </a:r>
          </a:p>
          <a:p>
            <a:pPr marL="0" indent="0">
              <a:buNone/>
            </a:pPr>
            <a:r>
              <a:rPr lang="en-US" sz="2800">
                <a:latin typeface="Consolas" panose="020B0609020204030204" pitchFamily="49" charset="0"/>
              </a:rPr>
              <a:t>  Token </a:t>
            </a:r>
            <a:r>
              <a:rPr lang="en-US" sz="2800" err="1">
                <a:latin typeface="Consolas" panose="020B0609020204030204" pitchFamily="49" charset="0"/>
              </a:rPr>
              <a:t>ReadField</a:t>
            </a:r>
            <a:r>
              <a:rPr lang="en-US" sz="2800">
                <a:latin typeface="Consolas" panose="020B0609020204030204" pitchFamily="49" charset="0"/>
              </a:rPr>
              <a:t>(string line,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startPos</a:t>
            </a:r>
            <a:r>
              <a:rPr lang="en-US" sz="2800">
                <a:latin typeface="Consolas" panose="020B0609020204030204" pitchFamily="49" charset="0"/>
              </a:rPr>
              <a:t>)</a:t>
            </a:r>
            <a:r>
              <a:rPr lang="en-US" sz="2400">
                <a:latin typeface="Consolas" panose="020B0609020204030204" pitchFamily="49" charset="0"/>
              </a:rPr>
              <a:t>		Token </a:t>
            </a:r>
            <a:r>
              <a:rPr lang="en-US" sz="2400" err="1">
                <a:latin typeface="Consolas" panose="020B0609020204030204" pitchFamily="49" charset="0"/>
              </a:rPr>
              <a:t>ReadSimpleField</a:t>
            </a:r>
            <a:r>
              <a:rPr lang="en-US" sz="2400">
                <a:latin typeface="Consolas" panose="020B0609020204030204" pitchFamily="49" charset="0"/>
              </a:rPr>
              <a:t>(string line, </a:t>
            </a:r>
            <a:r>
              <a:rPr lang="en-US" sz="2400" err="1">
                <a:latin typeface="Consolas" panose="020B0609020204030204" pitchFamily="49" charset="0"/>
              </a:rPr>
              <a:t>int</a:t>
            </a:r>
            <a:r>
              <a:rPr lang="en-US" sz="2400">
                <a:latin typeface="Consolas" panose="020B0609020204030204" pitchFamily="49" charset="0"/>
              </a:rPr>
              <a:t> </a:t>
            </a:r>
            <a:r>
              <a:rPr lang="en-US" sz="2400" err="1">
                <a:latin typeface="Consolas" panose="020B0609020204030204" pitchFamily="49" charset="0"/>
              </a:rPr>
              <a:t>startPos</a:t>
            </a:r>
            <a:r>
              <a:rPr lang="en-US" sz="2400">
                <a:latin typeface="Consolas" panose="020B0609020204030204" pitchFamily="49" charset="0"/>
              </a:rPr>
              <a:t>) </a:t>
            </a:r>
          </a:p>
          <a:p>
            <a:pPr marL="400050" lvl="1" indent="0">
              <a:buNone/>
            </a:pPr>
            <a:r>
              <a:rPr lang="en-US" sz="2400">
                <a:latin typeface="Consolas" panose="020B0609020204030204" pitchFamily="49" charset="0"/>
              </a:rPr>
              <a:t>	Token </a:t>
            </a:r>
            <a:r>
              <a:rPr lang="en-US" sz="2400" err="1">
                <a:latin typeface="Consolas" panose="020B0609020204030204" pitchFamily="49" charset="0"/>
              </a:rPr>
              <a:t>ReadQuotedField</a:t>
            </a:r>
            <a:r>
              <a:rPr lang="en-US" sz="2400">
                <a:latin typeface="Consolas" panose="020B0609020204030204" pitchFamily="49" charset="0"/>
              </a:rPr>
              <a:t>(string line, </a:t>
            </a:r>
            <a:r>
              <a:rPr lang="en-US" sz="2400" err="1">
                <a:latin typeface="Consolas" panose="020B0609020204030204" pitchFamily="49" charset="0"/>
              </a:rPr>
              <a:t>int</a:t>
            </a:r>
            <a:r>
              <a:rPr lang="en-US" sz="2400">
                <a:latin typeface="Consolas" panose="020B0609020204030204" pitchFamily="49" charset="0"/>
              </a:rPr>
              <a:t> </a:t>
            </a:r>
            <a:r>
              <a:rPr lang="en-US" sz="2400" err="1">
                <a:latin typeface="Consolas" panose="020B0609020204030204" pitchFamily="49" charset="0"/>
              </a:rPr>
              <a:t>startPos</a:t>
            </a:r>
            <a:r>
              <a:rPr lang="en-US" sz="2400">
                <a:latin typeface="Consolas" panose="020B0609020204030204" pitchFamily="49" charset="0"/>
              </a:rPr>
              <a:t>)</a:t>
            </a:r>
            <a:endParaRPr lang="ru-RU" sz="2400">
              <a:latin typeface="Consolas" panose="020B0609020204030204" pitchFamily="49" charset="0"/>
            </a:endParaRPr>
          </a:p>
        </p:txBody>
      </p:sp>
      <p:sp>
        <p:nvSpPr>
          <p:cNvPr id="3" name="Заголовок 2"/>
          <p:cNvSpPr>
            <a:spLocks noGrp="1"/>
          </p:cNvSpPr>
          <p:nvPr>
            <p:ph type="title"/>
          </p:nvPr>
        </p:nvSpPr>
        <p:spPr/>
        <p:txBody>
          <a:bodyPr/>
          <a:lstStyle/>
          <a:p>
            <a:r>
              <a:rPr lang="en-US"/>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a:latin typeface="Consolas" panose="020B0609020204030204" pitchFamily="49" charset="0"/>
              </a:rPr>
              <a:t>class TokenReader {</a:t>
            </a:r>
            <a:br>
              <a:rPr lang="en-US" sz="2400">
                <a:latin typeface="Consolas" panose="020B0609020204030204" pitchFamily="49" charset="0"/>
              </a:rPr>
            </a:br>
            <a:r>
              <a:rPr lang="en-US" sz="2400">
                <a:latin typeface="Consolas" panose="020B0609020204030204" pitchFamily="49" charset="0"/>
              </a:rPr>
              <a:t>    Token </a:t>
            </a:r>
            <a:r>
              <a:rPr lang="en-US" sz="2400" err="1">
                <a:latin typeface="Consolas" panose="020B0609020204030204" pitchFamily="49" charset="0"/>
              </a:rPr>
              <a:t>ReadUntil</a:t>
            </a:r>
            <a:r>
              <a:rPr lang="en-US" sz="2400">
                <a:latin typeface="Consolas" panose="020B0609020204030204" pitchFamily="49" charset="0"/>
              </a:rPr>
              <a:t>(</a:t>
            </a:r>
            <a:r>
              <a:rPr lang="en-US" sz="2400" err="1">
                <a:latin typeface="Consolas" panose="020B0609020204030204" pitchFamily="49" charset="0"/>
              </a:rPr>
              <a:t>Func</a:t>
            </a:r>
            <a:r>
              <a:rPr lang="en-US" sz="2400">
                <a:latin typeface="Consolas" panose="020B0609020204030204" pitchFamily="49" charset="0"/>
              </a:rPr>
              <a:t>&lt;char, bool&gt; </a:t>
            </a:r>
            <a:r>
              <a:rPr lang="en-US" sz="2400" err="1">
                <a:latin typeface="Consolas" panose="020B0609020204030204" pitchFamily="49" charset="0"/>
              </a:rPr>
              <a:t>isStopChar</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Token </a:t>
            </a:r>
            <a:r>
              <a:rPr lang="en-US" sz="2400" err="1">
                <a:latin typeface="Consolas" panose="020B0609020204030204" pitchFamily="49" charset="0"/>
              </a:rPr>
              <a:t>ReadWhile</a:t>
            </a:r>
            <a:r>
              <a:rPr lang="en-US" sz="2400">
                <a:latin typeface="Consolas" panose="020B0609020204030204" pitchFamily="49" charset="0"/>
              </a:rPr>
              <a:t>(</a:t>
            </a:r>
            <a:r>
              <a:rPr lang="en-US" sz="2400" err="1">
                <a:latin typeface="Consolas" panose="020B0609020204030204" pitchFamily="49" charset="0"/>
              </a:rPr>
              <a:t>Func</a:t>
            </a:r>
            <a:r>
              <a:rPr lang="en-US" sz="2400">
                <a:latin typeface="Consolas" panose="020B0609020204030204" pitchFamily="49" charset="0"/>
              </a:rPr>
              <a:t>&lt;char, bool&gt; accept);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int</a:t>
            </a:r>
            <a:r>
              <a:rPr lang="en-US" sz="2400">
                <a:latin typeface="Consolas" panose="020B0609020204030204" pitchFamily="49" charset="0"/>
              </a:rPr>
              <a:t> Position { get; }</a:t>
            </a:r>
            <a:br>
              <a:rPr lang="en-US" sz="2400">
                <a:latin typeface="Consolas" panose="020B0609020204030204" pitchFamily="49" charset="0"/>
              </a:rPr>
            </a:br>
            <a:r>
              <a:rPr lang="en-US" sz="2400">
                <a:latin typeface="Consolas" panose="020B0609020204030204" pitchFamily="49" charset="0"/>
              </a:rPr>
              <a:t>    ....</a:t>
            </a:r>
            <a:endParaRPr lang="ru-RU" sz="2400">
              <a:latin typeface="Consolas" panose="020B0609020204030204" pitchFamily="49" charset="0"/>
            </a:endParaRPr>
          </a:p>
          <a:p>
            <a:pPr marL="0" indent="0">
              <a:buNone/>
            </a:pPr>
            <a:r>
              <a:rPr lang="en-US" sz="2400">
                <a:latin typeface="Consolas" panose="020B0609020204030204" pitchFamily="49" charset="0"/>
              </a:rPr>
              <a:t>}</a:t>
            </a:r>
          </a:p>
          <a:p>
            <a:pPr marL="0" indent="0">
              <a:buNone/>
            </a:pPr>
            <a:endParaRPr lang="en-US" sz="2400"/>
          </a:p>
        </p:txBody>
      </p:sp>
      <p:sp>
        <p:nvSpPr>
          <p:cNvPr id="3" name="Заголовок 2"/>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rPr>
              <a:t>(string line)</a:t>
            </a:r>
            <a:endParaRPr lang="en-US" sz="2800">
              <a:latin typeface="Consolas" panose="020B0609020204030204" pitchFamily="49" charset="0"/>
            </a:endParaRPr>
          </a:p>
          <a:p>
            <a:pPr marL="0" indent="0">
              <a:buNone/>
            </a:pPr>
            <a:r>
              <a:rPr lang="en-US" sz="2800">
                <a:latin typeface="Consolas" panose="020B0609020204030204" pitchFamily="49" charset="0"/>
              </a:rPr>
              <a:t>	Token </a:t>
            </a:r>
            <a:r>
              <a:rPr lang="en-US" sz="2800" err="1">
                <a:latin typeface="Consolas" panose="020B0609020204030204" pitchFamily="49" charset="0"/>
              </a:rPr>
              <a:t>SkipSpaces</a:t>
            </a:r>
            <a:r>
              <a:rPr lang="en-US" sz="2800">
                <a:latin typeface="Consolas" panose="020B0609020204030204" pitchFamily="49" charset="0"/>
              </a:rPr>
              <a:t>(</a:t>
            </a:r>
            <a:r>
              <a:rPr lang="en-US" sz="2800" err="1">
                <a:latin typeface="Consolas" panose="020B0609020204030204" pitchFamily="49" charset="0"/>
              </a:rPr>
              <a:t>TokenReader</a:t>
            </a:r>
            <a:r>
              <a:rPr lang="en-US" sz="2800">
                <a:latin typeface="Consolas" panose="020B0609020204030204" pitchFamily="49" charset="0"/>
              </a:rPr>
              <a:t> reader) </a:t>
            </a:r>
          </a:p>
          <a:p>
            <a:pPr marL="0" indent="0">
              <a:buNone/>
            </a:pPr>
            <a:r>
              <a:rPr lang="en-US" sz="2800">
                <a:latin typeface="Consolas" panose="020B0609020204030204" pitchFamily="49" charset="0"/>
              </a:rPr>
              <a:t>	Token </a:t>
            </a:r>
            <a:r>
              <a:rPr lang="en-US" sz="2800" err="1">
                <a:latin typeface="Consolas" panose="020B0609020204030204" pitchFamily="49" charset="0"/>
              </a:rPr>
              <a:t>ReadField</a:t>
            </a:r>
            <a:r>
              <a:rPr lang="en-US" sz="2800">
                <a:latin typeface="Consolas" panose="020B0609020204030204" pitchFamily="49" charset="0"/>
              </a:rPr>
              <a:t>(</a:t>
            </a:r>
            <a:r>
              <a:rPr lang="en-US" sz="2800" err="1">
                <a:latin typeface="Consolas" panose="020B0609020204030204" pitchFamily="49" charset="0"/>
              </a:rPr>
              <a:t>TokenReader</a:t>
            </a:r>
            <a:r>
              <a:rPr lang="en-US" sz="2800">
                <a:latin typeface="Consolas" panose="020B0609020204030204" pitchFamily="49" charset="0"/>
              </a:rPr>
              <a:t> reader)</a:t>
            </a:r>
            <a:r>
              <a:rPr lang="ru-RU" sz="2400">
                <a:latin typeface="Consolas" panose="020B0609020204030204" pitchFamily="49" charset="0"/>
              </a:rPr>
              <a:t/>
            </a:r>
            <a:br>
              <a:rPr lang="ru-RU" sz="2400">
                <a:latin typeface="Consolas" panose="020B0609020204030204" pitchFamily="49" charset="0"/>
              </a:rPr>
            </a:br>
            <a:r>
              <a:rPr lang="ru-RU" sz="2400">
                <a:latin typeface="Consolas" panose="020B0609020204030204" pitchFamily="49" charset="0"/>
              </a:rPr>
              <a:t>	    </a:t>
            </a:r>
            <a:r>
              <a:rPr lang="en-US" sz="2400">
                <a:latin typeface="Consolas" panose="020B0609020204030204" pitchFamily="49" charset="0"/>
              </a:rPr>
              <a:t>Token </a:t>
            </a:r>
            <a:r>
              <a:rPr lang="en-US" sz="2400" err="1">
                <a:latin typeface="Consolas" panose="020B0609020204030204" pitchFamily="49" charset="0"/>
              </a:rPr>
              <a:t>ReadSimpleField</a:t>
            </a:r>
            <a:r>
              <a:rPr lang="en-US" sz="2400">
                <a:latin typeface="Consolas" panose="020B0609020204030204" pitchFamily="49" charset="0"/>
              </a:rPr>
              <a:t>(</a:t>
            </a:r>
            <a:r>
              <a:rPr lang="en-US" sz="2400" err="1">
                <a:latin typeface="Consolas" panose="020B0609020204030204" pitchFamily="49" charset="0"/>
              </a:rPr>
              <a:t>TokenReader</a:t>
            </a:r>
            <a:r>
              <a:rPr lang="en-US" sz="2400">
                <a:latin typeface="Consolas" panose="020B0609020204030204" pitchFamily="49" charset="0"/>
              </a:rPr>
              <a:t> reader)</a:t>
            </a:r>
            <a:r>
              <a:rPr lang="ru-RU" sz="2400">
                <a:latin typeface="Consolas" panose="020B0609020204030204" pitchFamily="49" charset="0"/>
              </a:rPr>
              <a:t/>
            </a:r>
            <a:br>
              <a:rPr lang="ru-RU" sz="2400">
                <a:latin typeface="Consolas" panose="020B0609020204030204" pitchFamily="49" charset="0"/>
              </a:rPr>
            </a:br>
            <a:r>
              <a:rPr lang="ru-RU" sz="2400">
                <a:latin typeface="Consolas" panose="020B0609020204030204" pitchFamily="49" charset="0"/>
              </a:rPr>
              <a:t>	    </a:t>
            </a:r>
            <a:r>
              <a:rPr lang="en-US" sz="2400">
                <a:latin typeface="Consolas" panose="020B0609020204030204" pitchFamily="49" charset="0"/>
              </a:rPr>
              <a:t>Token </a:t>
            </a:r>
            <a:r>
              <a:rPr lang="en-US" sz="2400" err="1">
                <a:latin typeface="Consolas" panose="020B0609020204030204" pitchFamily="49" charset="0"/>
              </a:rPr>
              <a:t>ReadQuotedField</a:t>
            </a:r>
            <a:r>
              <a:rPr lang="en-US" sz="2400">
                <a:latin typeface="Consolas" panose="020B0609020204030204" pitchFamily="49" charset="0"/>
              </a:rPr>
              <a:t>(</a:t>
            </a:r>
            <a:r>
              <a:rPr lang="en-US" sz="2400" err="1">
                <a:latin typeface="Consolas" panose="020B0609020204030204" pitchFamily="49" charset="0"/>
              </a:rPr>
              <a:t>TokenReader</a:t>
            </a:r>
            <a:r>
              <a:rPr lang="en-US" sz="2400">
                <a:latin typeface="Consolas" panose="020B0609020204030204" pitchFamily="49" charset="0"/>
              </a:rPr>
              <a:t> reader)</a:t>
            </a: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a:p>
            <a:pPr marL="0" indent="0" algn="ctr">
              <a:buNone/>
            </a:pPr>
            <a:r>
              <a:rPr lang="en-US" sz="2800" b="1">
                <a:latin typeface="Calibri" panose="020F0502020204030204" pitchFamily="34" charset="0"/>
                <a:cs typeface="Calibri" panose="020F0502020204030204" pitchFamily="34" charset="0"/>
              </a:rPr>
              <a:t>TokenReader </a:t>
            </a:r>
            <a:r>
              <a:rPr lang="ru-RU" sz="2800" b="1">
                <a:latin typeface="Calibri" panose="020F0502020204030204" pitchFamily="34" charset="0"/>
                <a:cs typeface="Calibri" panose="020F0502020204030204" pitchFamily="34" charset="0"/>
              </a:rPr>
              <a:t>можно </a:t>
            </a:r>
            <a:r>
              <a:rPr lang="ru-RU" sz="2800" b="1" err="1">
                <a:latin typeface="Calibri" panose="020F0502020204030204" pitchFamily="34" charset="0"/>
                <a:cs typeface="Calibri" panose="020F0502020204030204" pitchFamily="34" charset="0"/>
              </a:rPr>
              <a:t>переиспользовать</a:t>
            </a:r>
            <a:r>
              <a:rPr lang="ru-RU" sz="2800" b="1">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a:latin typeface="Consolas" panose="020B0609020204030204" pitchFamily="49" charset="0"/>
              </a:rPr>
              <a:t>static class </a:t>
            </a:r>
            <a:r>
              <a:rPr lang="en-US" sz="2000" err="1">
                <a:latin typeface="Consolas" panose="020B0609020204030204" pitchFamily="49" charset="0"/>
              </a:rPr>
              <a:t>TokenReaderExtensions</a:t>
            </a:r>
            <a:r>
              <a:rPr lang="en-US" sz="2000">
                <a:latin typeface="Consolas" panose="020B0609020204030204" pitchFamily="49" charset="0"/>
              </a:rPr>
              <a:t> {</a:t>
            </a:r>
          </a:p>
          <a:p>
            <a:pPr marL="0" indent="0">
              <a:buNone/>
            </a:pPr>
            <a:r>
              <a:rPr lang="en-US" sz="2000">
                <a:latin typeface="Consolas" panose="020B0609020204030204" pitchFamily="49" charset="0"/>
              </a:rPr>
              <a:t>    public static Token </a:t>
            </a:r>
            <a:r>
              <a:rPr lang="en-US" sz="2000" err="1">
                <a:latin typeface="Consolas" panose="020B0609020204030204" pitchFamily="49" charset="0"/>
              </a:rPr>
              <a:t>ReadField</a:t>
            </a:r>
            <a:r>
              <a:rPr lang="en-US" sz="2000">
                <a:latin typeface="Consolas" panose="020B0609020204030204" pitchFamily="49" charset="0"/>
              </a:rPr>
              <a:t>(this TokenReader reader) { … }</a:t>
            </a:r>
          </a:p>
          <a:p>
            <a:pPr marL="0" indent="0">
              <a:buNone/>
            </a:pPr>
            <a:r>
              <a:rPr lang="en-US" sz="2000">
                <a:latin typeface="Consolas" panose="020B0609020204030204" pitchFamily="49" charset="0"/>
              </a:rPr>
              <a:t>}</a:t>
            </a:r>
            <a:br>
              <a:rPr lang="en-US" sz="2000">
                <a:latin typeface="Consolas" panose="020B0609020204030204" pitchFamily="49" charset="0"/>
              </a:rPr>
            </a:br>
            <a:endParaRPr lang="en-US" sz="2000">
              <a:latin typeface="Consolas" panose="020B0609020204030204" pitchFamily="49" charset="0"/>
            </a:endParaRPr>
          </a:p>
          <a:p>
            <a:pPr marL="0" indent="0">
              <a:buNone/>
            </a:pPr>
            <a:r>
              <a:rPr lang="en-US" sz="2000">
                <a:latin typeface="Consolas" panose="020B0609020204030204" pitchFamily="49" charset="0"/>
              </a:rPr>
              <a:t>// </a:t>
            </a:r>
            <a:r>
              <a:rPr lang="ru-RU" sz="2000">
                <a:latin typeface="Consolas" panose="020B0609020204030204" pitchFamily="49" charset="0"/>
              </a:rPr>
              <a:t>Обычный вызов</a:t>
            </a:r>
          </a:p>
          <a:p>
            <a:pPr marL="0" indent="0">
              <a:buNone/>
            </a:pPr>
            <a:r>
              <a:rPr lang="en-US" sz="2000" err="1">
                <a:latin typeface="Consolas" panose="020B0609020204030204" pitchFamily="49" charset="0"/>
              </a:rPr>
              <a:t>TokenReaderExtensions.ReadField</a:t>
            </a:r>
            <a:r>
              <a:rPr lang="en-US" sz="2000">
                <a:latin typeface="Consolas" panose="020B0609020204030204" pitchFamily="49" charset="0"/>
              </a:rPr>
              <a:t>(reader);</a:t>
            </a:r>
          </a:p>
          <a:p>
            <a:pPr marL="0" indent="0">
              <a:buNone/>
            </a:pPr>
            <a:r>
              <a:rPr lang="en-US" sz="2000">
                <a:latin typeface="Consolas" panose="020B0609020204030204" pitchFamily="49" charset="0"/>
              </a:rPr>
              <a:t>// </a:t>
            </a:r>
            <a:r>
              <a:rPr lang="ru-RU" sz="2000">
                <a:latin typeface="Consolas" panose="020B0609020204030204" pitchFamily="49" charset="0"/>
              </a:rPr>
              <a:t>Вызов с "сахарком". Работает </a:t>
            </a:r>
            <a:r>
              <a:rPr lang="ru-RU" sz="2000" err="1">
                <a:latin typeface="Consolas" panose="020B0609020204030204" pitchFamily="49" charset="0"/>
              </a:rPr>
              <a:t>автоподстановка</a:t>
            </a:r>
            <a:r>
              <a:rPr lang="ru-RU" sz="2000">
                <a:latin typeface="Consolas" panose="020B0609020204030204" pitchFamily="49" charset="0"/>
              </a:rPr>
              <a:t>!</a:t>
            </a:r>
          </a:p>
          <a:p>
            <a:pPr marL="0" indent="0">
              <a:buNone/>
            </a:pPr>
            <a:r>
              <a:rPr lang="en-US" sz="2000" err="1">
                <a:latin typeface="Consolas" panose="020B0609020204030204" pitchFamily="49" charset="0"/>
              </a:rPr>
              <a:t>reader.ReadField</a:t>
            </a:r>
            <a:r>
              <a:rPr lang="en-US" sz="2000">
                <a:latin typeface="Consolas" panose="020B0609020204030204" pitchFamily="49" charset="0"/>
              </a:rPr>
              <a:t>();</a:t>
            </a:r>
          </a:p>
          <a:p>
            <a:pPr marL="0" indent="0">
              <a:buNone/>
            </a:pPr>
            <a:r>
              <a:rPr lang="en-US" sz="2000">
                <a:latin typeface="Consolas" panose="020B0609020204030204" pitchFamily="49" charset="0"/>
              </a:rPr>
              <a:t>// </a:t>
            </a:r>
            <a:r>
              <a:rPr lang="ru-RU" sz="2000">
                <a:latin typeface="Consolas" panose="020B0609020204030204" pitchFamily="49" charset="0"/>
              </a:rPr>
              <a:t>Свои типы расширять можно и нужно!</a:t>
            </a:r>
          </a:p>
          <a:p>
            <a:pPr marL="0" indent="0">
              <a:buNone/>
            </a:pPr>
            <a:endParaRPr lang="ru-RU" sz="2000">
              <a:latin typeface="Consolas" panose="020B0609020204030204" pitchFamily="49" charset="0"/>
            </a:endParaRPr>
          </a:p>
          <a:p>
            <a:pPr marL="0" indent="0">
              <a:buNone/>
            </a:pPr>
            <a:r>
              <a:rPr lang="ru-RU" sz="2000">
                <a:latin typeface="Consolas" panose="020B0609020204030204" pitchFamily="49" charset="0"/>
              </a:rPr>
              <a:t>"</a:t>
            </a:r>
            <a:r>
              <a:rPr lang="en-US" sz="2000" err="1">
                <a:latin typeface="Consolas" panose="020B0609020204030204" pitchFamily="49" charset="0"/>
              </a:rPr>
              <a:t>abc</a:t>
            </a:r>
            <a:r>
              <a:rPr lang="en-US" sz="2000">
                <a:latin typeface="Consolas" panose="020B0609020204030204" pitchFamily="49" charset="0"/>
              </a:rPr>
              <a:t>".</a:t>
            </a:r>
            <a:r>
              <a:rPr lang="en-US" sz="2000" err="1">
                <a:latin typeface="Consolas" panose="020B0609020204030204" pitchFamily="49" charset="0"/>
              </a:rPr>
              <a:t>LeftPad</a:t>
            </a:r>
            <a:r>
              <a:rPr lang="en-US" sz="2000">
                <a:latin typeface="Consolas" panose="020B0609020204030204" pitchFamily="49" charset="0"/>
              </a:rPr>
              <a:t>(2); // </a:t>
            </a:r>
            <a:r>
              <a:rPr lang="ru-RU" sz="2000">
                <a:latin typeface="Consolas" panose="020B0609020204030204" pitchFamily="49" charset="0"/>
              </a:rPr>
              <a:t>можно</a:t>
            </a:r>
          </a:p>
          <a:p>
            <a:pPr marL="0" indent="0">
              <a:buNone/>
            </a:pPr>
            <a:r>
              <a:rPr lang="ru-RU" sz="2000">
                <a:latin typeface="Consolas" panose="020B0609020204030204" pitchFamily="49" charset="0"/>
              </a:rPr>
              <a:t>"123".</a:t>
            </a:r>
            <a:r>
              <a:rPr lang="en-US" sz="2000">
                <a:latin typeface="Consolas" panose="020B0609020204030204" pitchFamily="49" charset="0"/>
              </a:rPr>
              <a:t>IsInn(); // </a:t>
            </a:r>
            <a:r>
              <a:rPr lang="ru-RU" sz="2000">
                <a:latin typeface="Consolas" panose="020B0609020204030204" pitchFamily="49" charset="0"/>
              </a:rPr>
              <a:t>не надо так: слишком специфичный </a:t>
            </a:r>
            <a:r>
              <a:rPr lang="ru-RU" sz="2000" smtClean="0">
                <a:latin typeface="Consolas" panose="020B0609020204030204" pitchFamily="49" charset="0"/>
              </a:rPr>
              <a:t>метод</a:t>
            </a:r>
            <a:endParaRPr lang="ru-RU" sz="2000">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a:t>Методы расширения в </a:t>
            </a:r>
            <a:r>
              <a:rPr lang="en-US"/>
              <a:t>C#</a:t>
            </a:r>
            <a:endParaRPr lang="ru-RU"/>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err="1">
                <a:latin typeface="Courier New" panose="02070309020205020404" pitchFamily="49" charset="0"/>
                <a:cs typeface="Courier New" panose="02070309020205020404" pitchFamily="49" charset="0"/>
              </a:rPr>
              <a:t>class</a:t>
            </a:r>
            <a:r>
              <a:rPr lang="ru-RU" altLang="ru-RU" sz="2400" b="1">
                <a:latin typeface="Courier New" panose="02070309020205020404" pitchFamily="49" charset="0"/>
                <a:cs typeface="Courier New" panose="02070309020205020404" pitchFamily="49" charset="0"/>
              </a:rPr>
              <a:t> </a:t>
            </a:r>
            <a:r>
              <a:rPr lang="ru-RU" altLang="ru-RU" sz="2400" err="1">
                <a:latin typeface="Courier New" panose="02070309020205020404" pitchFamily="49" charset="0"/>
                <a:cs typeface="Courier New" panose="02070309020205020404" pitchFamily="49" charset="0"/>
              </a:rPr>
              <a:t>TokenReader</a:t>
            </a:r>
            <a:r>
              <a:rPr lang="ru-RU" altLang="ru-RU" sz="2400">
                <a:latin typeface="Courier New" panose="02070309020205020404" pitchFamily="49" charset="0"/>
                <a:cs typeface="Courier New" panose="02070309020205020404" pitchFamily="49" charset="0"/>
              </a:rPr>
              <a:t> {...}</a:t>
            </a:r>
            <a:endParaRPr lang="en-US" altLang="ru-RU" sz="2400">
              <a:latin typeface="Courier New" panose="02070309020205020404" pitchFamily="49" charset="0"/>
              <a:cs typeface="Courier New" panose="02070309020205020404" pitchFamily="49" charset="0"/>
            </a:endParaRPr>
          </a:p>
          <a:p>
            <a:pPr marL="0" indent="0">
              <a:buNone/>
            </a:pP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Если надо добавить что-то еще...</a:t>
            </a:r>
            <a:br>
              <a:rPr lang="ru-RU" altLang="ru-RU" sz="2400" i="1">
                <a:latin typeface="Courier New" panose="02070309020205020404" pitchFamily="49" charset="0"/>
                <a:cs typeface="Courier New" panose="02070309020205020404" pitchFamily="49" charset="0"/>
              </a:rPr>
            </a:br>
            <a:r>
              <a:rPr lang="ru-RU" altLang="ru-RU" sz="2400" err="1">
                <a:latin typeface="Courier New" panose="02070309020205020404" pitchFamily="49" charset="0"/>
                <a:cs typeface="Courier New" panose="02070309020205020404" pitchFamily="49" charset="0"/>
              </a:rPr>
              <a:t>TokenReader.</a:t>
            </a:r>
            <a:r>
              <a:rPr lang="ru-RU" altLang="ru-RU" sz="2400" b="1" err="1">
                <a:latin typeface="Courier New" panose="02070309020205020404" pitchFamily="49" charset="0"/>
                <a:cs typeface="Courier New" panose="02070309020205020404" pitchFamily="49" charset="0"/>
              </a:rPr>
              <a:t>prototype</a:t>
            </a:r>
            <a:r>
              <a:rPr lang="ru-RU" altLang="ru-RU" sz="2400" err="1">
                <a:latin typeface="Courier New" panose="02070309020205020404" pitchFamily="49" charset="0"/>
                <a:cs typeface="Courier New" panose="02070309020205020404" pitchFamily="49" charset="0"/>
              </a:rPr>
              <a:t>.readField</a:t>
            </a:r>
            <a:r>
              <a:rPr lang="ru-RU" altLang="ru-RU" sz="2400">
                <a:latin typeface="Courier New" panose="02070309020205020404" pitchFamily="49" charset="0"/>
                <a:cs typeface="Courier New" panose="02070309020205020404" pitchFamily="49" charset="0"/>
              </a:rPr>
              <a:t> = () =&gt;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И можно использовать</a:t>
            </a:r>
            <a:br>
              <a:rPr lang="ru-RU" altLang="ru-RU" sz="2400" i="1">
                <a:latin typeface="Courier New" panose="02070309020205020404" pitchFamily="49" charset="0"/>
                <a:cs typeface="Courier New" panose="02070309020205020404" pitchFamily="49" charset="0"/>
              </a:rPr>
            </a:br>
            <a:r>
              <a:rPr lang="ru-RU" altLang="ru-RU" sz="2400" err="1">
                <a:latin typeface="Courier New" panose="02070309020205020404" pitchFamily="49" charset="0"/>
                <a:cs typeface="Courier New" panose="02070309020205020404" pitchFamily="49" charset="0"/>
              </a:rPr>
              <a:t>tokenReader.readField</a:t>
            </a:r>
            <a:r>
              <a:rPr lang="ru-RU" altLang="ru-RU" sz="2400">
                <a:latin typeface="Courier New" panose="02070309020205020404" pitchFamily="49" charset="0"/>
                <a:cs typeface="Courier New" panose="02070309020205020404" pitchFamily="49" charset="0"/>
              </a:rPr>
              <a:t>();</a:t>
            </a:r>
            <a:endParaRPr lang="ru-RU" altLang="ru-RU" sz="2400">
              <a:latin typeface="Arial" panose="020B0604020202020204" pitchFamily="34" charset="0"/>
              <a:cs typeface="Courier New" panose="02070309020205020404" pitchFamily="49" charset="0"/>
            </a:endParaRPr>
          </a:p>
          <a:p>
            <a:pPr marL="0" indent="0">
              <a:buNone/>
            </a:pPr>
            <a:r>
              <a:rPr lang="ru-RU" altLang="ru-RU" sz="2400" i="1">
                <a:latin typeface="Courier New" panose="02070309020205020404" pitchFamily="49" charset="0"/>
                <a:cs typeface="Courier New" panose="02070309020205020404" pitchFamily="49" charset="0"/>
              </a:rPr>
              <a:t>// Не лучшая практика, но допустимо</a:t>
            </a:r>
            <a:endParaRPr lang="en-US" altLang="ru-RU" sz="2400" i="1">
              <a:latin typeface="Courier New" panose="02070309020205020404" pitchFamily="49" charset="0"/>
              <a:cs typeface="Courier New" panose="02070309020205020404" pitchFamily="49" charset="0"/>
            </a:endParaRPr>
          </a:p>
          <a:p>
            <a:pPr marL="0" indent="0">
              <a:buNone/>
            </a:pPr>
            <a:endParaRPr lang="en-US" sz="2400"/>
          </a:p>
          <a:p>
            <a:pPr marL="0" lvl="0" indent="0" defTabSz="914400" eaLnBrk="0" fontAlgn="base" hangingPunct="0">
              <a:spcBef>
                <a:spcPct val="0"/>
              </a:spcBef>
              <a:spcAft>
                <a:spcPct val="0"/>
              </a:spcAft>
              <a:buClrTx/>
              <a:buNone/>
            </a:pPr>
            <a:r>
              <a:rPr lang="ru-RU" altLang="ru-RU" sz="2400" b="1">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abc</a:t>
            </a:r>
            <a:r>
              <a:rPr lang="ru-RU" altLang="ru-RU" sz="2400" b="1">
                <a:latin typeface="Courier New" panose="02070309020205020404" pitchFamily="49" charset="0"/>
                <a:cs typeface="Courier New" panose="02070309020205020404" pitchFamily="49" charset="0"/>
              </a:rPr>
              <a:t>"</a:t>
            </a:r>
            <a:r>
              <a:rPr lang="ru-RU" altLang="ru-RU" sz="2400">
                <a:latin typeface="Courier New" panose="02070309020205020404" pitchFamily="49" charset="0"/>
                <a:cs typeface="Courier New" panose="02070309020205020404" pitchFamily="49" charset="0"/>
              </a:rPr>
              <a:t>.</a:t>
            </a:r>
            <a:r>
              <a:rPr lang="ru-RU" altLang="ru-RU" sz="2400" err="1">
                <a:latin typeface="Courier New" panose="02070309020205020404" pitchFamily="49" charset="0"/>
                <a:cs typeface="Courier New" panose="02070309020205020404" pitchFamily="49" charset="0"/>
              </a:rPr>
              <a:t>leftPad</a:t>
            </a:r>
            <a:r>
              <a:rPr lang="ru-RU" altLang="ru-RU" sz="2400">
                <a:latin typeface="Courier New" panose="02070309020205020404" pitchFamily="49" charset="0"/>
                <a:cs typeface="Courier New" panose="02070309020205020404" pitchFamily="49" charset="0"/>
              </a:rPr>
              <a:t>(2);</a:t>
            </a:r>
            <a:r>
              <a:rPr lang="en-US" altLang="ru-RU" sz="2400">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Коллизии со стандартом</a:t>
            </a: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b="1">
                <a:latin typeface="Courier New" panose="02070309020205020404" pitchFamily="49" charset="0"/>
                <a:cs typeface="Courier New" panose="02070309020205020404" pitchFamily="49" charset="0"/>
              </a:rPr>
              <a:t>"123"</a:t>
            </a:r>
            <a:r>
              <a:rPr lang="ru-RU" altLang="ru-RU" sz="2400">
                <a:latin typeface="Courier New" panose="02070309020205020404" pitchFamily="49" charset="0"/>
                <a:cs typeface="Courier New" panose="02070309020205020404" pitchFamily="49" charset="0"/>
              </a:rPr>
              <a:t>.isInn(); </a:t>
            </a:r>
            <a:r>
              <a:rPr lang="ru-RU" altLang="ru-RU" sz="2400" i="1">
                <a:latin typeface="Courier New" panose="02070309020205020404" pitchFamily="49" charset="0"/>
                <a:cs typeface="Courier New" panose="02070309020205020404" pitchFamily="49" charset="0"/>
              </a:rPr>
              <a:t>//</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Специфично, плюс</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тормоза</a:t>
            </a:r>
            <a:endParaRPr lang="ru-RU" altLang="ru-RU" sz="240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a:t>Monkey </a:t>
            </a:r>
            <a:r>
              <a:rPr lang="en-US" smtClean="0"/>
              <a:t>Pat</a:t>
            </a:r>
            <a:r>
              <a:rPr lang="en-US"/>
              <a:t>c</a:t>
            </a:r>
            <a:r>
              <a:rPr lang="en-US" smtClean="0"/>
              <a:t>hing</a:t>
            </a:r>
            <a:r>
              <a:rPr lang="ru-RU" smtClean="0"/>
              <a:t> </a:t>
            </a:r>
            <a:r>
              <a:rPr lang="ru-RU"/>
              <a:t>в </a:t>
            </a:r>
            <a:r>
              <a:rPr lang="en-US"/>
              <a:t>JS</a:t>
            </a:r>
            <a:endParaRPr lang="ru-RU"/>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a:t>Простота и понятность</a:t>
            </a:r>
          </a:p>
          <a:p>
            <a:pPr marL="0" indent="0">
              <a:buNone/>
            </a:pPr>
            <a:r>
              <a:rPr lang="ru-RU" b="1"/>
              <a:t>	</a:t>
            </a:r>
            <a:r>
              <a:rPr lang="ru-RU" b="1">
                <a:solidFill>
                  <a:schemeClr val="accent1"/>
                </a:solidFill>
              </a:rPr>
              <a:t>=</a:t>
            </a:r>
            <a:r>
              <a:rPr lang="en-US" b="1">
                <a:solidFill>
                  <a:schemeClr val="accent1"/>
                </a:solidFill>
              </a:rPr>
              <a:t>&gt;</a:t>
            </a:r>
            <a:r>
              <a:rPr lang="en-US" b="1"/>
              <a:t> </a:t>
            </a:r>
            <a:r>
              <a:rPr lang="x-none"/>
              <a:t>Корректность</a:t>
            </a:r>
            <a:endParaRPr lang="ru-RU"/>
          </a:p>
          <a:p>
            <a:pPr marL="0" indent="0">
              <a:buNone/>
            </a:pPr>
            <a:r>
              <a:rPr lang="ru-RU" b="1"/>
              <a:t>	</a:t>
            </a:r>
            <a:r>
              <a:rPr lang="ru-RU" b="1">
                <a:solidFill>
                  <a:schemeClr val="accent1"/>
                </a:solidFill>
              </a:rPr>
              <a:t>=</a:t>
            </a:r>
            <a:r>
              <a:rPr lang="en-US" b="1">
                <a:solidFill>
                  <a:schemeClr val="accent1"/>
                </a:solidFill>
              </a:rPr>
              <a:t>&gt;</a:t>
            </a:r>
            <a:r>
              <a:rPr lang="en-US" b="1"/>
              <a:t> </a:t>
            </a:r>
            <a:r>
              <a:rPr lang="x-none"/>
              <a:t>Расширяемость</a:t>
            </a:r>
            <a:endParaRPr lang="ru-RU"/>
          </a:p>
          <a:p>
            <a:pPr marL="0" indent="0">
              <a:buNone/>
            </a:pPr>
            <a:r>
              <a:rPr lang="ru-RU" b="1"/>
              <a:t>	</a:t>
            </a:r>
            <a:r>
              <a:rPr lang="ru-RU" b="1">
                <a:solidFill>
                  <a:schemeClr val="accent1"/>
                </a:solidFill>
              </a:rPr>
              <a:t>=</a:t>
            </a:r>
            <a:r>
              <a:rPr lang="en-US" b="1">
                <a:solidFill>
                  <a:schemeClr val="accent1"/>
                </a:solidFill>
              </a:rPr>
              <a:t>&gt;</a:t>
            </a:r>
            <a:r>
              <a:rPr lang="en-US" b="1"/>
              <a:t> </a:t>
            </a:r>
            <a:r>
              <a:rPr lang="x-none"/>
              <a:t>Универсальность</a:t>
            </a:r>
          </a:p>
          <a:p>
            <a:pPr marL="0" indent="0">
              <a:buNone/>
            </a:pPr>
            <a:endParaRPr lang="ru-RU"/>
          </a:p>
        </p:txBody>
      </p:sp>
      <p:sp>
        <p:nvSpPr>
          <p:cNvPr id="2" name="Заголовок 1"/>
          <p:cNvSpPr>
            <a:spLocks noGrp="1"/>
          </p:cNvSpPr>
          <p:nvPr>
            <p:ph type="title"/>
          </p:nvPr>
        </p:nvSpPr>
        <p:spPr/>
        <p:txBody>
          <a:bodyPr>
            <a:noAutofit/>
          </a:bodyPr>
          <a:lstStyle/>
          <a:p>
            <a:r>
              <a:rPr lang="ru-RU" sz="400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a:xfrm>
            <a:off x="1295400" y="1628779"/>
            <a:ext cx="9601133" cy="4679951"/>
          </a:xfrm>
        </p:spPr>
        <p:txBody>
          <a:bodyPr>
            <a:noAutofit/>
          </a:bodyPr>
          <a:lstStyle/>
          <a:p>
            <a:pPr marL="0" indent="0">
              <a:buNone/>
            </a:pPr>
            <a:r>
              <a:rPr lang="en-US" sz="2000">
                <a:latin typeface="Consolas" panose="020B0609020204030204" pitchFamily="49" charset="0"/>
              </a:rPr>
              <a:t>c</a:t>
            </a:r>
            <a:r>
              <a:rPr lang="en-US" sz="2000" smtClean="0">
                <a:latin typeface="Consolas" panose="020B0609020204030204" pitchFamily="49" charset="0"/>
              </a:rPr>
              <a:t>lass TokenReader:</a:t>
            </a:r>
            <a:r>
              <a:rPr lang="ru-RU" sz="2000" smtClean="0">
                <a:latin typeface="Consolas" panose="020B0609020204030204" pitchFamily="49" charset="0"/>
              </a:rPr>
              <a:t> </a:t>
            </a:r>
            <a:r>
              <a:rPr lang="en-US" sz="2000" smtClean="0">
                <a:latin typeface="Consolas" panose="020B0609020204030204" pitchFamily="49" charset="0"/>
              </a:rPr>
              <a:t>...</a:t>
            </a:r>
          </a:p>
          <a:p>
            <a:pPr marL="0" indent="0">
              <a:buNone/>
            </a:pPr>
            <a:endParaRPr lang="ru-RU" sz="2000">
              <a:latin typeface="Consolas" panose="020B0609020204030204" pitchFamily="49" charset="0"/>
            </a:endParaRPr>
          </a:p>
          <a:p>
            <a:pPr marL="0" indent="0">
              <a:buNone/>
            </a:pP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Если надо добавить что-то ещё</a:t>
            </a:r>
            <a:r>
              <a:rPr lang="ru-RU" sz="2000" smtClean="0">
                <a:latin typeface="Consolas" panose="020B0609020204030204" pitchFamily="49" charset="0"/>
              </a:rPr>
              <a:t/>
            </a:r>
            <a:br>
              <a:rPr lang="ru-RU" sz="2000" smtClean="0">
                <a:latin typeface="Consolas" panose="020B0609020204030204" pitchFamily="49" charset="0"/>
              </a:rPr>
            </a:br>
            <a:r>
              <a:rPr lang="en-US" sz="2000" smtClean="0">
                <a:latin typeface="Consolas" panose="020B0609020204030204" pitchFamily="49" charset="0"/>
              </a:rPr>
              <a:t>d</a:t>
            </a:r>
            <a:r>
              <a:rPr lang="en-US" sz="2000" smtClean="0">
                <a:latin typeface="Consolas" panose="020B0609020204030204" pitchFamily="49" charset="0"/>
              </a:rPr>
              <a:t>ef read_field(</a:t>
            </a:r>
            <a:r>
              <a:rPr lang="en-US" sz="2000" smtClean="0">
                <a:latin typeface="Consolas" panose="020B0609020204030204" pitchFamily="49" charset="0"/>
              </a:rPr>
              <a:t>field</a:t>
            </a:r>
            <a:r>
              <a:rPr lang="en-US" sz="2000" smtClean="0">
                <a:latin typeface="Consolas" panose="020B0609020204030204" pitchFamily="49" charset="0"/>
              </a:rPr>
              <a:t>): ...</a:t>
            </a:r>
            <a:r>
              <a:rPr lang="ru-RU" sz="2000" smtClean="0">
                <a:latin typeface="Consolas" panose="020B0609020204030204" pitchFamily="49" charset="0"/>
              </a:rPr>
              <a:t/>
            </a:r>
            <a:br>
              <a:rPr lang="ru-RU" sz="2000" smtClean="0">
                <a:latin typeface="Consolas" panose="020B0609020204030204" pitchFamily="49" charset="0"/>
              </a:rPr>
            </a:br>
            <a:r>
              <a:rPr lang="en-US" sz="2000" smtClean="0">
                <a:latin typeface="Consolas" panose="020B0609020204030204" pitchFamily="49" charset="0"/>
              </a:rPr>
              <a:t>TokenReader.read_field = read_field</a:t>
            </a:r>
          </a:p>
          <a:p>
            <a:pPr marL="0" indent="0">
              <a:buNone/>
            </a:pPr>
            <a:endParaRPr lang="ru-RU" sz="2000">
              <a:latin typeface="Consolas" panose="020B0609020204030204" pitchFamily="49" charset="0"/>
            </a:endParaRPr>
          </a:p>
          <a:p>
            <a:pPr marL="0" indent="0">
              <a:buNone/>
            </a:pP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И можно использовать</a:t>
            </a:r>
            <a:r>
              <a:rPr lang="ru-RU" sz="2000">
                <a:latin typeface="Consolas" panose="020B0609020204030204" pitchFamily="49" charset="0"/>
              </a:rPr>
              <a:t/>
            </a:r>
            <a:br>
              <a:rPr lang="ru-RU" sz="2000">
                <a:latin typeface="Consolas" panose="020B0609020204030204" pitchFamily="49" charset="0"/>
              </a:rPr>
            </a:br>
            <a:r>
              <a:rPr lang="en-US" sz="2000" smtClean="0">
                <a:latin typeface="Consolas" panose="020B0609020204030204" pitchFamily="49" charset="0"/>
              </a:rPr>
              <a:t>TokenReader.read_field(field)</a:t>
            </a:r>
            <a:r>
              <a:rPr lang="ru-RU" sz="2000" smtClean="0">
                <a:latin typeface="Consolas" panose="020B0609020204030204" pitchFamily="49" charset="0"/>
              </a:rPr>
              <a:t/>
            </a:r>
            <a:br>
              <a:rPr lang="ru-RU" sz="2000" smtClean="0">
                <a:latin typeface="Consolas" panose="020B0609020204030204" pitchFamily="49" charset="0"/>
              </a:rPr>
            </a:b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не лучша</a:t>
            </a:r>
            <a:r>
              <a:rPr lang="ru-RU" sz="2000" smtClean="0">
                <a:solidFill>
                  <a:schemeClr val="tx1">
                    <a:lumMod val="50000"/>
                  </a:schemeClr>
                </a:solidFill>
                <a:latin typeface="Consolas" panose="020B0609020204030204" pitchFamily="49" charset="0"/>
              </a:rPr>
              <a:t>я практика, но допустимо</a:t>
            </a:r>
            <a:endParaRPr lang="en-US" sz="2000" smtClean="0">
              <a:solidFill>
                <a:schemeClr val="tx1">
                  <a:lumMod val="50000"/>
                </a:schemeClr>
              </a:solidFill>
              <a:latin typeface="Consolas" panose="020B0609020204030204" pitchFamily="49" charset="0"/>
            </a:endParaRPr>
          </a:p>
          <a:p>
            <a:pPr marL="0" indent="0">
              <a:buNone/>
            </a:pPr>
            <a:endParaRPr lang="en-US" sz="2000">
              <a:latin typeface="Consolas" panose="020B0609020204030204" pitchFamily="49" charset="0"/>
            </a:endParaRPr>
          </a:p>
          <a:p>
            <a:pPr marL="0" indent="0">
              <a:buNone/>
            </a:pPr>
            <a:endParaRPr lang="ru-RU" sz="2000" smtClean="0">
              <a:latin typeface="Consolas" panose="020B0609020204030204" pitchFamily="49" charset="0"/>
            </a:endParaRPr>
          </a:p>
          <a:p>
            <a:pPr marL="0" indent="0">
              <a:buNone/>
            </a:pPr>
            <a:r>
              <a:rPr lang="ru-RU" sz="2000" smtClean="0">
                <a:latin typeface="Consolas" panose="020B0609020204030204" pitchFamily="49" charset="0"/>
              </a:rPr>
              <a:t>"</a:t>
            </a:r>
            <a:r>
              <a:rPr lang="ru-RU" sz="2000">
                <a:latin typeface="Consolas" panose="020B0609020204030204" pitchFamily="49" charset="0"/>
              </a:rPr>
              <a:t>123</a:t>
            </a:r>
            <a:r>
              <a:rPr lang="ru-RU" sz="2000" smtClean="0">
                <a:latin typeface="Consolas" panose="020B0609020204030204" pitchFamily="49" charset="0"/>
              </a:rPr>
              <a:t>".</a:t>
            </a:r>
            <a:r>
              <a:rPr lang="en-US" sz="2000" smtClean="0">
                <a:latin typeface="Consolas" panose="020B0609020204030204" pitchFamily="49" charset="0"/>
              </a:rPr>
              <a:t>i</a:t>
            </a:r>
            <a:r>
              <a:rPr lang="en-US" sz="2000" smtClean="0">
                <a:latin typeface="Consolas" panose="020B0609020204030204" pitchFamily="49" charset="0"/>
              </a:rPr>
              <a:t>s_inn() </a:t>
            </a: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примитивные типы лучше не расширять</a:t>
            </a:r>
            <a:endParaRPr lang="ru-RU" sz="2000">
              <a:solidFill>
                <a:schemeClr val="tx1">
                  <a:lumMod val="50000"/>
                </a:schemeClr>
              </a:solidFill>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smtClean="0"/>
              <a:t>MONKEY PATCHING</a:t>
            </a:r>
            <a:r>
              <a:rPr lang="ru-RU" smtClean="0"/>
              <a:t> </a:t>
            </a:r>
            <a:r>
              <a:rPr lang="ru-RU"/>
              <a:t>в </a:t>
            </a:r>
            <a:r>
              <a:rPr lang="en-US" smtClean="0"/>
              <a:t>PYTHON</a:t>
            </a:r>
            <a:endParaRPr lang="ru-RU"/>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4008"/>
            <a:ext cx="655044" cy="655044"/>
          </a:xfrm>
          <a:prstGeom prst="rect">
            <a:avLst/>
          </a:prstGeom>
        </p:spPr>
      </p:pic>
    </p:spTree>
    <p:extLst>
      <p:ext uri="{BB962C8B-B14F-4D97-AF65-F5344CB8AC3E}">
        <p14:creationId xmlns:p14="http://schemas.microsoft.com/office/powerpoint/2010/main" val="133123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a:latin typeface="Consolas" panose="020B0609020204030204" pitchFamily="49" charset="0"/>
              </a:rPr>
              <a:t>T[] Rotate&lt;T&gt;(T[] array, </a:t>
            </a:r>
            <a:r>
              <a:rPr lang="en-US" err="1">
                <a:latin typeface="Consolas" panose="020B0609020204030204" pitchFamily="49" charset="0"/>
              </a:rPr>
              <a:t>int</a:t>
            </a:r>
            <a:r>
              <a:rPr lang="en-US" sz="3600">
                <a:latin typeface="Consolas" panose="020B0609020204030204" pitchFamily="49" charset="0"/>
              </a:rPr>
              <a:t> </a:t>
            </a:r>
            <a:r>
              <a:rPr lang="en-US" err="1">
                <a:latin typeface="Consolas" panose="020B0609020204030204" pitchFamily="49" charset="0"/>
              </a:rPr>
              <a:t>shiftSize</a:t>
            </a:r>
            <a:r>
              <a:rPr lang="en-US">
                <a:latin typeface="Consolas" panose="020B0609020204030204" pitchFamily="49" charset="0"/>
              </a:rPr>
              <a:t>)</a:t>
            </a:r>
          </a:p>
          <a:p>
            <a:pPr marL="400050" lvl="1" indent="0">
              <a:buNone/>
            </a:pPr>
            <a:r>
              <a:rPr lang="en-US" sz="2400">
                <a:latin typeface="Consolas" panose="020B0609020204030204" pitchFamily="49" charset="0"/>
              </a:rPr>
              <a:t>Rotate(new[] {1,</a:t>
            </a:r>
            <a:r>
              <a:rPr lang="ru-RU" sz="2400">
                <a:latin typeface="Consolas" panose="020B0609020204030204" pitchFamily="49" charset="0"/>
              </a:rPr>
              <a:t> </a:t>
            </a:r>
            <a:r>
              <a:rPr lang="en-US" sz="2400">
                <a:latin typeface="Consolas" panose="020B0609020204030204" pitchFamily="49" charset="0"/>
              </a:rPr>
              <a:t>2,</a:t>
            </a:r>
            <a:r>
              <a:rPr lang="ru-RU" sz="2400">
                <a:latin typeface="Consolas" panose="020B0609020204030204" pitchFamily="49" charset="0"/>
              </a:rPr>
              <a:t> </a:t>
            </a:r>
            <a:r>
              <a:rPr lang="en-US" sz="2400">
                <a:latin typeface="Consolas" panose="020B0609020204030204" pitchFamily="49" charset="0"/>
              </a:rPr>
              <a:t>3,</a:t>
            </a:r>
            <a:r>
              <a:rPr lang="ru-RU" sz="2400">
                <a:latin typeface="Consolas" panose="020B0609020204030204" pitchFamily="49" charset="0"/>
              </a:rPr>
              <a:t> </a:t>
            </a:r>
            <a:r>
              <a:rPr lang="en-US" sz="2400">
                <a:latin typeface="Consolas" panose="020B0609020204030204" pitchFamily="49" charset="0"/>
              </a:rPr>
              <a:t>4,</a:t>
            </a:r>
            <a:r>
              <a:rPr lang="ru-RU" sz="2400">
                <a:latin typeface="Consolas" panose="020B0609020204030204" pitchFamily="49" charset="0"/>
              </a:rPr>
              <a:t> </a:t>
            </a:r>
            <a:r>
              <a:rPr lang="en-US" sz="2400">
                <a:latin typeface="Consolas" panose="020B0609020204030204" pitchFamily="49" charset="0"/>
              </a:rPr>
              <a:t>5}, 2) → {3,</a:t>
            </a:r>
            <a:r>
              <a:rPr lang="ru-RU" sz="2400">
                <a:latin typeface="Consolas" panose="020B0609020204030204" pitchFamily="49" charset="0"/>
              </a:rPr>
              <a:t> </a:t>
            </a:r>
            <a:r>
              <a:rPr lang="en-US" sz="2400">
                <a:latin typeface="Consolas" panose="020B0609020204030204" pitchFamily="49" charset="0"/>
              </a:rPr>
              <a:t>4,</a:t>
            </a:r>
            <a:r>
              <a:rPr lang="ru-RU" sz="2400">
                <a:latin typeface="Consolas" panose="020B0609020204030204" pitchFamily="49" charset="0"/>
              </a:rPr>
              <a:t> </a:t>
            </a:r>
            <a:r>
              <a:rPr lang="en-US" sz="2400">
                <a:latin typeface="Consolas" panose="020B0609020204030204" pitchFamily="49" charset="0"/>
              </a:rPr>
              <a:t>5,</a:t>
            </a:r>
            <a:r>
              <a:rPr lang="ru-RU" sz="2400">
                <a:latin typeface="Consolas" panose="020B0609020204030204" pitchFamily="49" charset="0"/>
              </a:rPr>
              <a:t> </a:t>
            </a:r>
            <a:r>
              <a:rPr lang="en-US" sz="2400">
                <a:latin typeface="Consolas" panose="020B0609020204030204" pitchFamily="49" charset="0"/>
              </a:rPr>
              <a:t>1,</a:t>
            </a:r>
            <a:r>
              <a:rPr lang="ru-RU" sz="2400">
                <a:latin typeface="Consolas" panose="020B0609020204030204" pitchFamily="49" charset="0"/>
              </a:rPr>
              <a:t> </a:t>
            </a:r>
            <a:r>
              <a:rPr lang="en-US" sz="2400">
                <a:latin typeface="Consolas" panose="020B0609020204030204" pitchFamily="49" charset="0"/>
              </a:rPr>
              <a:t>2}</a:t>
            </a:r>
            <a:endParaRPr lang="en-US" sz="3200">
              <a:latin typeface="Consolas" panose="020B0609020204030204" pitchFamily="49" charset="0"/>
            </a:endParaRPr>
          </a:p>
          <a:p>
            <a:pPr marL="0" indent="0">
              <a:buNone/>
            </a:pPr>
            <a:endParaRPr lang="ru-RU">
              <a:solidFill>
                <a:schemeClr val="accent1"/>
              </a:solidFill>
            </a:endParaRPr>
          </a:p>
          <a:p>
            <a:pPr marL="0" indent="0">
              <a:buNone/>
            </a:pPr>
            <a:r>
              <a:rPr lang="ru-RU">
                <a:solidFill>
                  <a:schemeClr val="accent1"/>
                </a:solidFill>
              </a:rPr>
              <a:t>Как решать?</a:t>
            </a:r>
            <a:endParaRPr lang="en-US">
              <a:solidFill>
                <a:schemeClr val="accent1"/>
              </a:solidFill>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1628779"/>
            <a:ext cx="9601133" cy="4679951"/>
          </a:xfrm>
        </p:spPr>
        <p:txBody>
          <a:bodyPr>
            <a:normAutofit/>
          </a:bodyPr>
          <a:lstStyle/>
          <a:p>
            <a:pPr marL="0" indent="0">
              <a:buNone/>
            </a:pPr>
            <a:r>
              <a:rPr lang="ru-RU" sz="2400">
                <a:solidFill>
                  <a:schemeClr val="accent1"/>
                </a:solidFill>
              </a:rPr>
              <a:t>Решение С</a:t>
            </a:r>
            <a:r>
              <a:rPr lang="en-US" sz="2400">
                <a:solidFill>
                  <a:schemeClr val="accent1"/>
                </a:solidFill>
              </a:rPr>
              <a:t>#</a:t>
            </a:r>
            <a:endParaRPr lang="ru-RU" sz="2400">
              <a:solidFill>
                <a:schemeClr val="accent1"/>
              </a:solidFill>
            </a:endParaRPr>
          </a:p>
          <a:p>
            <a:pPr marL="0" indent="0">
              <a:buNone/>
            </a:pPr>
            <a:r>
              <a:rPr lang="en-US" sz="2400">
                <a:latin typeface="Consolas" panose="020B0609020204030204" pitchFamily="49" charset="0"/>
              </a:rPr>
              <a:t>array.Skip(</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.Concat(</a:t>
            </a:r>
            <a:r>
              <a:rPr lang="en-US" sz="2400" err="1">
                <a:latin typeface="Consolas" panose="020B0609020204030204" pitchFamily="49" charset="0"/>
              </a:rPr>
              <a:t>array.Take</a:t>
            </a:r>
            <a:r>
              <a:rPr lang="en-US" sz="2400">
                <a:latin typeface="Consolas" panose="020B0609020204030204" pitchFamily="49" charset="0"/>
              </a:rPr>
              <a:t>(</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.ToArray</a:t>
            </a:r>
            <a:r>
              <a:rPr lang="en-US" sz="2400" smtClean="0">
                <a:latin typeface="Consolas" panose="020B0609020204030204" pitchFamily="49" charset="0"/>
              </a:rPr>
              <a:t>();</a:t>
            </a:r>
            <a:endParaRPr lang="en-US" sz="2400" smtClean="0">
              <a:solidFill>
                <a:schemeClr val="accent1"/>
              </a:solidFill>
            </a:endParaRP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a:solidFill>
                  <a:schemeClr val="accent1"/>
                </a:solidFill>
              </a:rPr>
              <a:t>JS</a:t>
            </a:r>
            <a:endParaRPr lang="ru-RU" sz="2400">
              <a:solidFill>
                <a:schemeClr val="accent1"/>
              </a:solidFill>
            </a:endParaRPr>
          </a:p>
          <a:p>
            <a:pPr marL="0" indent="0">
              <a:buNone/>
            </a:pPr>
            <a:r>
              <a:rPr lang="en-US" sz="2400">
                <a:latin typeface="Consolas" panose="020B0609020204030204" pitchFamily="49" charset="0"/>
              </a:rPr>
              <a:t>array.slice(</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.concat(</a:t>
            </a:r>
            <a:r>
              <a:rPr lang="en-US" sz="2400" err="1">
                <a:latin typeface="Consolas" panose="020B0609020204030204" pitchFamily="49" charset="0"/>
              </a:rPr>
              <a:t>array.slice</a:t>
            </a:r>
            <a:r>
              <a:rPr lang="en-US" sz="2400">
                <a:latin typeface="Consolas" panose="020B0609020204030204" pitchFamily="49" charset="0"/>
              </a:rPr>
              <a:t>(0, </a:t>
            </a:r>
            <a:r>
              <a:rPr lang="en-US" sz="2400" err="1">
                <a:latin typeface="Consolas" panose="020B0609020204030204" pitchFamily="49" charset="0"/>
              </a:rPr>
              <a:t>shiftSize</a:t>
            </a:r>
            <a:r>
              <a:rPr lang="en-US" sz="2400" smtClean="0">
                <a:latin typeface="Consolas" panose="020B0609020204030204" pitchFamily="49" charset="0"/>
              </a:rPr>
              <a:t>))</a:t>
            </a: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smtClean="0">
                <a:solidFill>
                  <a:schemeClr val="accent1"/>
                </a:solidFill>
              </a:rPr>
              <a:t>Python</a:t>
            </a:r>
            <a:endParaRPr lang="ru-RU" sz="2400">
              <a:solidFill>
                <a:schemeClr val="accent1"/>
              </a:solidFill>
            </a:endParaRPr>
          </a:p>
          <a:p>
            <a:pPr marL="0" indent="0">
              <a:buNone/>
            </a:pPr>
            <a:r>
              <a:rPr lang="en-US" sz="2400" smtClean="0">
                <a:latin typeface="Consolas" panose="020B0609020204030204" pitchFamily="49" charset="0"/>
              </a:rPr>
              <a:t>a</a:t>
            </a:r>
            <a:r>
              <a:rPr lang="en-US" sz="2400" smtClean="0">
                <a:latin typeface="Consolas" panose="020B0609020204030204" pitchFamily="49" charset="0"/>
              </a:rPr>
              <a:t>rray[shift_size</a:t>
            </a:r>
            <a:r>
              <a:rPr lang="en-US" sz="2400" smtClean="0">
                <a:latin typeface="Consolas" panose="020B0609020204030204" pitchFamily="49" charset="0"/>
              </a:rPr>
              <a:t>:</a:t>
            </a:r>
            <a:r>
              <a:rPr lang="en-US" sz="2400" smtClean="0">
                <a:latin typeface="Consolas" panose="020B0609020204030204" pitchFamily="49" charset="0"/>
              </a:rPr>
              <a:t>] + array[:shift_size]</a:t>
            </a:r>
            <a:endParaRPr lang="en-US" sz="2400">
              <a:latin typeface="Consolas" panose="020B0609020204030204" pitchFamily="49" charset="0"/>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3608752"/>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JS</a:t>
            </a:r>
          </a:p>
        </p:txBody>
      </p:sp>
      <p:sp>
        <p:nvSpPr>
          <p:cNvPr id="9" name="Прямоугольник 8">
            <a:extLst>
              <a:ext uri="{FF2B5EF4-FFF2-40B4-BE49-F238E27FC236}">
                <a16:creationId xmlns:a16="http://schemas.microsoft.com/office/drawing/2014/main" id="{1AD49043-8CB6-4B10-B8FE-D3256B6C4BF2}"/>
              </a:ext>
            </a:extLst>
          </p:cNvPr>
          <p:cNvSpPr/>
          <p:nvPr/>
        </p:nvSpPr>
        <p:spPr>
          <a:xfrm>
            <a:off x="10167881" y="5445224"/>
            <a:ext cx="720000" cy="73322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b="1" smtClean="0">
              <a:solidFill>
                <a:schemeClr val="tx1"/>
              </a:solidFill>
            </a:endParaRPr>
          </a:p>
          <a:p>
            <a:pPr algn="ctr"/>
            <a:endParaRPr lang="ru-RU" sz="1200" b="1" smtClean="0">
              <a:solidFill>
                <a:schemeClr val="tx1"/>
              </a:solidFill>
            </a:endParaRPr>
          </a:p>
          <a:p>
            <a:pPr algn="ctr">
              <a:spcBef>
                <a:spcPts val="600"/>
              </a:spcBef>
            </a:pPr>
            <a:r>
              <a:rPr lang="en-US" sz="1200" b="1" smtClean="0">
                <a:solidFill>
                  <a:schemeClr val="tx1"/>
                </a:solidFill>
              </a:rPr>
              <a:t>Python</a:t>
            </a:r>
            <a:endParaRPr lang="en-US" sz="2000" b="1">
              <a:solidFill>
                <a:schemeClr val="tx1"/>
              </a:solidFill>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5265" y="5472620"/>
            <a:ext cx="451802" cy="451802"/>
          </a:xfrm>
          <a:prstGeom prst="rect">
            <a:avLst/>
          </a:prstGeom>
        </p:spPr>
      </p:pic>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a:t>А если мы хотим сделать это </a:t>
            </a:r>
            <a:r>
              <a:rPr lang="en-US"/>
              <a:t>In Place</a:t>
            </a:r>
            <a:r>
              <a:rPr lang="ru-RU"/>
              <a:t>, без выделения дополнительной памяти?</a:t>
            </a:r>
          </a:p>
          <a:p>
            <a:pPr marL="0" indent="0">
              <a:buNone/>
            </a:pPr>
            <a:endParaRPr lang="ru-RU"/>
          </a:p>
          <a:p>
            <a:pPr marL="0" indent="0">
              <a:buNone/>
            </a:pPr>
            <a:r>
              <a:rPr lang="en-US" b="1">
                <a:latin typeface="Consolas" panose="020B0609020204030204" pitchFamily="49" charset="0"/>
              </a:rPr>
              <a:t>void</a:t>
            </a:r>
            <a:r>
              <a:rPr lang="en-US" sz="3600">
                <a:latin typeface="Consolas" panose="020B0609020204030204" pitchFamily="49" charset="0"/>
              </a:rPr>
              <a:t> </a:t>
            </a:r>
            <a:r>
              <a:rPr lang="en-US">
                <a:latin typeface="Consolas" panose="020B0609020204030204" pitchFamily="49" charset="0"/>
              </a:rPr>
              <a:t>Rotate&lt;T&gt;(T[] array, </a:t>
            </a:r>
            <a:r>
              <a:rPr lang="en-US" err="1">
                <a:latin typeface="Consolas" panose="020B0609020204030204" pitchFamily="49" charset="0"/>
              </a:rPr>
              <a:t>int</a:t>
            </a:r>
            <a:r>
              <a:rPr lang="en-US" sz="3600">
                <a:latin typeface="Consolas" panose="020B0609020204030204" pitchFamily="49" charset="0"/>
              </a:rPr>
              <a:t> </a:t>
            </a:r>
            <a:r>
              <a:rPr lang="en-US" err="1">
                <a:latin typeface="Consolas" panose="020B0609020204030204" pitchFamily="49" charset="0"/>
              </a:rPr>
              <a:t>shiftSize</a:t>
            </a:r>
            <a:r>
              <a:rPr lang="en-US">
                <a:latin typeface="Consolas" panose="020B0609020204030204" pitchFamily="49" charset="0"/>
              </a:rPr>
              <a:t>)</a:t>
            </a:r>
          </a:p>
          <a:p>
            <a:pPr marL="0" indent="0">
              <a:buNone/>
            </a:pPr>
            <a:endParaRPr lang="en-US">
              <a:latin typeface="Consolas" panose="020B0609020204030204" pitchFamily="49" charset="0"/>
            </a:endParaRPr>
          </a:p>
          <a:p>
            <a:pPr marL="29" indent="0">
              <a:buNone/>
            </a:pPr>
            <a:r>
              <a:rPr lang="en-US">
                <a:latin typeface="Consolas" panose="020B0609020204030204" pitchFamily="49" charset="0"/>
              </a:rPr>
              <a:t>//</a:t>
            </a:r>
            <a:r>
              <a:rPr lang="ru-RU">
                <a:latin typeface="Consolas" panose="020B0609020204030204" pitchFamily="49" charset="0"/>
              </a:rPr>
              <a:t>пример использования</a:t>
            </a:r>
            <a:endParaRPr lang="en-US">
              <a:latin typeface="Consolas" panose="020B0609020204030204" pitchFamily="49" charset="0"/>
            </a:endParaRPr>
          </a:p>
          <a:p>
            <a:pPr marL="29" indent="0">
              <a:buNone/>
            </a:pPr>
            <a:r>
              <a:rPr lang="en-US" err="1">
                <a:latin typeface="Consolas" panose="020B0609020204030204" pitchFamily="49" charset="0"/>
              </a:rPr>
              <a:t>var</a:t>
            </a:r>
            <a:r>
              <a:rPr lang="en-US">
                <a:latin typeface="Consolas" panose="020B0609020204030204" pitchFamily="49" charset="0"/>
              </a:rPr>
              <a:t> </a:t>
            </a:r>
            <a:r>
              <a:rPr lang="en-US" err="1">
                <a:latin typeface="Consolas" panose="020B0609020204030204" pitchFamily="49" charset="0"/>
              </a:rPr>
              <a:t>arr</a:t>
            </a:r>
            <a:r>
              <a:rPr lang="en-US">
                <a:latin typeface="Consolas" panose="020B0609020204030204" pitchFamily="49" charset="0"/>
              </a:rPr>
              <a:t> = new[]</a:t>
            </a:r>
            <a:r>
              <a:rPr lang="ru-RU">
                <a:latin typeface="Consolas" panose="020B0609020204030204" pitchFamily="49" charset="0"/>
              </a:rPr>
              <a:t> </a:t>
            </a:r>
            <a:r>
              <a:rPr lang="en-US">
                <a:latin typeface="Consolas" panose="020B0609020204030204" pitchFamily="49" charset="0"/>
              </a:rPr>
              <a:t>{</a:t>
            </a:r>
            <a:r>
              <a:rPr lang="ru-RU">
                <a:latin typeface="Consolas" panose="020B0609020204030204" pitchFamily="49" charset="0"/>
              </a:rPr>
              <a:t> </a:t>
            </a:r>
            <a:r>
              <a:rPr lang="en-US">
                <a:latin typeface="Consolas" panose="020B0609020204030204" pitchFamily="49" charset="0"/>
              </a:rPr>
              <a:t>1,</a:t>
            </a:r>
            <a:r>
              <a:rPr lang="ru-RU">
                <a:latin typeface="Consolas" panose="020B0609020204030204" pitchFamily="49" charset="0"/>
              </a:rPr>
              <a:t> </a:t>
            </a:r>
            <a:r>
              <a:rPr lang="en-US">
                <a:latin typeface="Consolas" panose="020B0609020204030204" pitchFamily="49" charset="0"/>
              </a:rPr>
              <a:t>2,</a:t>
            </a:r>
            <a:r>
              <a:rPr lang="ru-RU">
                <a:latin typeface="Consolas" panose="020B0609020204030204" pitchFamily="49" charset="0"/>
              </a:rPr>
              <a:t> </a:t>
            </a:r>
            <a:r>
              <a:rPr lang="en-US">
                <a:latin typeface="Consolas" panose="020B0609020204030204" pitchFamily="49" charset="0"/>
              </a:rPr>
              <a:t>3,</a:t>
            </a:r>
            <a:r>
              <a:rPr lang="ru-RU">
                <a:latin typeface="Consolas" panose="020B0609020204030204" pitchFamily="49" charset="0"/>
              </a:rPr>
              <a:t> </a:t>
            </a:r>
            <a:r>
              <a:rPr lang="en-US">
                <a:latin typeface="Consolas" panose="020B0609020204030204" pitchFamily="49" charset="0"/>
              </a:rPr>
              <a:t>4,</a:t>
            </a:r>
            <a:r>
              <a:rPr lang="ru-RU">
                <a:latin typeface="Consolas" panose="020B0609020204030204" pitchFamily="49" charset="0"/>
              </a:rPr>
              <a:t> </a:t>
            </a:r>
            <a:r>
              <a:rPr lang="en-US">
                <a:latin typeface="Consolas" panose="020B0609020204030204" pitchFamily="49" charset="0"/>
              </a:rPr>
              <a:t>5</a:t>
            </a:r>
            <a:r>
              <a:rPr lang="ru-RU">
                <a:latin typeface="Consolas" panose="020B0609020204030204" pitchFamily="49" charset="0"/>
              </a:rPr>
              <a:t> </a:t>
            </a:r>
            <a:r>
              <a:rPr lang="en-US">
                <a:latin typeface="Consolas" panose="020B0609020204030204" pitchFamily="49" charset="0"/>
              </a:rPr>
              <a:t>};</a:t>
            </a:r>
          </a:p>
          <a:p>
            <a:pPr marL="29" indent="0">
              <a:buNone/>
            </a:pPr>
            <a:r>
              <a:rPr lang="en-US">
                <a:latin typeface="Consolas" panose="020B0609020204030204" pitchFamily="49" charset="0"/>
              </a:rPr>
              <a:t>Rotate(</a:t>
            </a:r>
            <a:r>
              <a:rPr lang="en-US" err="1">
                <a:latin typeface="Consolas" panose="020B0609020204030204" pitchFamily="49" charset="0"/>
              </a:rPr>
              <a:t>arr</a:t>
            </a:r>
            <a:r>
              <a:rPr lang="en-US">
                <a:latin typeface="Consolas" panose="020B0609020204030204" pitchFamily="49" charset="0"/>
              </a:rPr>
              <a:t>, 2);</a:t>
            </a:r>
          </a:p>
          <a:p>
            <a:pPr marL="29" indent="0">
              <a:buNone/>
            </a:pPr>
            <a:r>
              <a:rPr lang="en-US">
                <a:latin typeface="Consolas" panose="020B0609020204030204" pitchFamily="49" charset="0"/>
              </a:rPr>
              <a:t>// </a:t>
            </a:r>
            <a:r>
              <a:rPr lang="en-US" err="1">
                <a:latin typeface="Consolas" panose="020B0609020204030204" pitchFamily="49" charset="0"/>
              </a:rPr>
              <a:t>arr</a:t>
            </a:r>
            <a:r>
              <a:rPr lang="en-US">
                <a:latin typeface="Consolas" panose="020B0609020204030204" pitchFamily="49" charset="0"/>
              </a:rPr>
              <a:t> == {3,4,5,1,2}</a:t>
            </a:r>
          </a:p>
          <a:p>
            <a:pPr marL="0" indent="0">
              <a:buNone/>
            </a:pPr>
            <a:endParaRPr lang="en-US"/>
          </a:p>
          <a:p>
            <a:pPr marL="0" indent="0">
              <a:buNone/>
            </a:pPr>
            <a:r>
              <a:rPr lang="ru-RU">
                <a:solidFill>
                  <a:schemeClr val="accent1"/>
                </a:solidFill>
              </a:rPr>
              <a:t>Как решать?</a:t>
            </a:r>
            <a:endParaRPr lang="en-US">
              <a:solidFill>
                <a:schemeClr val="accent1"/>
              </a:solidFill>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72" y="1484784"/>
            <a:ext cx="7097252"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97252" cy="128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a:t>Reverse(array, 0, k-1);  // O(k)</a:t>
            </a:r>
          </a:p>
          <a:p>
            <a:pPr marL="0" indent="0">
              <a:buNone/>
            </a:pPr>
            <a:r>
              <a:rPr lang="en-US"/>
              <a:t>Reverse(array, k, n-1);  // O(n-k)</a:t>
            </a:r>
          </a:p>
          <a:p>
            <a:pPr marL="0" indent="0">
              <a:buNone/>
            </a:pPr>
            <a:r>
              <a:rPr lang="en-US"/>
              <a:t>Reverse(array, 0, n-1);  // O(n)</a:t>
            </a:r>
            <a:endParaRPr lang="ru-RU"/>
          </a:p>
          <a:p>
            <a:pPr marL="0" indent="0">
              <a:buNone/>
            </a:pPr>
            <a:endParaRPr lang="ru-RU"/>
          </a:p>
          <a:p>
            <a:pPr>
              <a:buFont typeface="Wingdings" panose="05000000000000000000" pitchFamily="2" charset="2"/>
              <a:buChar char="ü"/>
            </a:pPr>
            <a:r>
              <a:rPr lang="en-US"/>
              <a:t>Decomposition</a:t>
            </a:r>
          </a:p>
          <a:p>
            <a:pPr>
              <a:buFont typeface="Wingdings" panose="05000000000000000000" pitchFamily="2" charset="2"/>
              <a:buChar char="ü"/>
            </a:pPr>
            <a:r>
              <a:rPr lang="en-US"/>
              <a:t>Composability</a:t>
            </a:r>
          </a:p>
          <a:p>
            <a:pPr>
              <a:buFont typeface="Wingdings" panose="05000000000000000000" pitchFamily="2" charset="2"/>
              <a:buChar char="ü"/>
            </a:pPr>
            <a:r>
              <a:rPr lang="en-US"/>
              <a:t>Readability</a:t>
            </a:r>
            <a:endParaRPr lang="ru-RU"/>
          </a:p>
        </p:txBody>
      </p:sp>
      <p:sp>
        <p:nvSpPr>
          <p:cNvPr id="2" name="Заголовок 1"/>
          <p:cNvSpPr>
            <a:spLocks noGrp="1"/>
          </p:cNvSpPr>
          <p:nvPr>
            <p:ph type="title"/>
          </p:nvPr>
        </p:nvSpPr>
        <p:spPr/>
        <p:txBody>
          <a:bodyPr>
            <a:normAutofit fontScale="90000"/>
          </a:bodyPr>
          <a:lstStyle/>
          <a:p>
            <a:r>
              <a:rPr lang="ru-RU"/>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Не самоценно</a:t>
            </a:r>
          </a:p>
        </p:txBody>
      </p:sp>
      <p:sp>
        <p:nvSpPr>
          <p:cNvPr id="2" name="Заголовок 1"/>
          <p:cNvSpPr>
            <a:spLocks noGrp="1"/>
          </p:cNvSpPr>
          <p:nvPr>
            <p:ph type="title"/>
          </p:nvPr>
        </p:nvSpPr>
        <p:spPr/>
        <p:txBody>
          <a:bodyPr>
            <a:noAutofit/>
          </a:bodyPr>
          <a:lstStyle/>
          <a:p>
            <a:r>
              <a:rPr lang="ru-RU" sz="4000"/>
              <a:t>Маркеры плохой </a:t>
            </a:r>
            <a:r>
              <a:rPr lang="ru-RU" sz="4000" err="1"/>
              <a:t>компонуемости</a:t>
            </a:r>
            <a:endParaRPr lang="ru-RU" sz="400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Общие компоненты</a:t>
            </a:r>
            <a:br>
              <a:rPr lang="ru-RU" smtClean="0"/>
            </a:br>
            <a:r>
              <a:rPr lang="ru-RU" smtClean="0"/>
              <a:t>необходимы</a:t>
            </a:r>
            <a:br>
              <a:rPr lang="ru-RU" smtClean="0"/>
            </a:br>
            <a:r>
              <a:rPr lang="ru-RU" smtClean="0"/>
              <a:t>в крупных компаниях</a:t>
            </a:r>
            <a:endParaRPr lang="ru-RU"/>
          </a:p>
        </p:txBody>
      </p:sp>
    </p:spTree>
    <p:extLst>
      <p:ext uri="{BB962C8B-B14F-4D97-AF65-F5344CB8AC3E}">
        <p14:creationId xmlns:p14="http://schemas.microsoft.com/office/powerpoint/2010/main" val="363717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smtClean="0">
                <a:latin typeface="+mn-lt"/>
              </a:rPr>
              <a:t>Контрольное число для СНИЛС:</a:t>
            </a:r>
          </a:p>
          <a:p>
            <a:pPr marL="514350" indent="-514350">
              <a:buFont typeface="+mj-lt"/>
              <a:buAutoNum type="arabicPeriod"/>
            </a:pPr>
            <a:r>
              <a:rPr lang="ru-RU" sz="2800" smtClean="0">
                <a:latin typeface="+mn-lt"/>
              </a:rPr>
              <a:t>Каждая </a:t>
            </a:r>
            <a:r>
              <a:rPr lang="ru-RU" sz="2800">
                <a:latin typeface="+mn-lt"/>
              </a:rPr>
              <a:t>цифра СНИЛС умножается на номер своей позиции </a:t>
            </a:r>
            <a:r>
              <a:rPr lang="ru-RU" sz="2800" smtClean="0">
                <a:latin typeface="+mn-lt"/>
              </a:rPr>
              <a:t>(начиная с</a:t>
            </a:r>
            <a:r>
              <a:rPr lang="en-US" sz="2800" smtClean="0">
                <a:latin typeface="+mn-lt"/>
              </a:rPr>
              <a:t> </a:t>
            </a:r>
            <a:r>
              <a:rPr lang="ru-RU" sz="2800" smtClean="0">
                <a:latin typeface="+mn-lt"/>
              </a:rPr>
              <a:t>наименьшего разряда)</a:t>
            </a:r>
            <a:endParaRPr lang="ru-RU" sz="2800">
              <a:latin typeface="+mn-lt"/>
            </a:endParaRPr>
          </a:p>
          <a:p>
            <a:pPr marL="514350" indent="-514350">
              <a:buFont typeface="+mj-lt"/>
              <a:buAutoNum type="arabicPeriod"/>
            </a:pPr>
            <a:r>
              <a:rPr lang="ru-RU" sz="2800" smtClean="0">
                <a:latin typeface="+mn-lt"/>
              </a:rPr>
              <a:t>Полученные </a:t>
            </a:r>
            <a:r>
              <a:rPr lang="ru-RU" sz="2800">
                <a:latin typeface="+mn-lt"/>
              </a:rPr>
              <a:t>произведения </a:t>
            </a:r>
            <a:r>
              <a:rPr lang="ru-RU" sz="2800" smtClean="0">
                <a:latin typeface="+mn-lt"/>
              </a:rPr>
              <a:t>суммируются</a:t>
            </a:r>
            <a:endParaRPr lang="en-US" sz="2800" smtClean="0">
              <a:latin typeface="+mn-lt"/>
            </a:endParaRPr>
          </a:p>
          <a:p>
            <a:pPr marL="914371" lvl="1" indent="-514350">
              <a:buFont typeface="+mj-lt"/>
              <a:buAutoNum type="arabicPeriod"/>
            </a:pPr>
            <a:r>
              <a:rPr lang="ru-RU" sz="2400" smtClean="0">
                <a:latin typeface="+mn-lt"/>
              </a:rPr>
              <a:t>Если </a:t>
            </a:r>
            <a:r>
              <a:rPr lang="ru-RU" sz="2400">
                <a:latin typeface="+mn-lt"/>
              </a:rPr>
              <a:t>сумма меньше </a:t>
            </a:r>
            <a:r>
              <a:rPr lang="ru-RU" sz="2400" smtClean="0">
                <a:latin typeface="+mn-lt"/>
              </a:rPr>
              <a:t>100,</a:t>
            </a:r>
            <a:br>
              <a:rPr lang="ru-RU" sz="2400" smtClean="0">
                <a:latin typeface="+mn-lt"/>
              </a:rPr>
            </a:br>
            <a:r>
              <a:rPr lang="ru-RU" sz="2400" smtClean="0">
                <a:latin typeface="+mn-lt"/>
              </a:rPr>
              <a:t>то </a:t>
            </a:r>
            <a:r>
              <a:rPr lang="ru-RU" sz="2400">
                <a:latin typeface="+mn-lt"/>
              </a:rPr>
              <a:t>контрольное число равно самой </a:t>
            </a:r>
            <a:r>
              <a:rPr lang="ru-RU" sz="2400" smtClean="0">
                <a:latin typeface="+mn-lt"/>
              </a:rPr>
              <a:t>сумме</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равна 100 или </a:t>
            </a:r>
            <a:r>
              <a:rPr lang="ru-RU" sz="2400" smtClean="0">
                <a:latin typeface="+mn-lt"/>
              </a:rPr>
              <a:t>101,</a:t>
            </a:r>
            <a:br>
              <a:rPr lang="ru-RU" sz="2400" smtClean="0">
                <a:latin typeface="+mn-lt"/>
              </a:rPr>
            </a:br>
            <a:r>
              <a:rPr lang="ru-RU" sz="2400" smtClean="0">
                <a:latin typeface="+mn-lt"/>
              </a:rPr>
              <a:t>то </a:t>
            </a:r>
            <a:r>
              <a:rPr lang="ru-RU" sz="2400">
                <a:latin typeface="+mn-lt"/>
              </a:rPr>
              <a:t>контрольное число равно </a:t>
            </a:r>
            <a:r>
              <a:rPr lang="ru-RU" sz="2400" smtClean="0">
                <a:latin typeface="+mn-lt"/>
              </a:rPr>
              <a:t>0</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больше 101, </a:t>
            </a:r>
            <a:r>
              <a:rPr lang="ru-RU" sz="2400" smtClean="0">
                <a:latin typeface="+mn-lt"/>
              </a:rPr>
              <a:t>то берется остаток от деления суммы </a:t>
            </a:r>
            <a:r>
              <a:rPr lang="ru-RU" sz="2400">
                <a:latin typeface="+mn-lt"/>
              </a:rPr>
              <a:t>на 101 и контрольное число </a:t>
            </a:r>
            <a:r>
              <a:rPr lang="ru-RU" sz="2400" smtClean="0">
                <a:latin typeface="+mn-lt"/>
              </a:rPr>
              <a:t>определяется аналогично </a:t>
            </a:r>
            <a:r>
              <a:rPr lang="ru-RU" sz="2400">
                <a:latin typeface="+mn-lt"/>
              </a:rPr>
              <a:t>пунктам 2.1 и 2.2</a:t>
            </a: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1976088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smtClean="0">
                <a:latin typeface="+mn-lt"/>
              </a:rPr>
              <a:t>СНИЛС 112-233-445</a:t>
            </a:r>
            <a:br>
              <a:rPr lang="ru-RU" sz="2800" smtClean="0">
                <a:latin typeface="+mn-lt"/>
              </a:rPr>
            </a:br>
            <a:r>
              <a:rPr lang="ru-RU" sz="2800" smtClean="0">
                <a:latin typeface="+mn-lt"/>
              </a:rPr>
              <a:t>Рассчитаем контрольное число:</a:t>
            </a:r>
            <a:endParaRPr lang="en-US" sz="2800" smtClean="0">
              <a:latin typeface="+mn-lt"/>
            </a:endParaRPr>
          </a:p>
          <a:p>
            <a:pPr marL="0" indent="0">
              <a:buNone/>
            </a:pPr>
            <a:endParaRPr lang="ru-RU" sz="2800">
              <a:latin typeface="+mn-lt"/>
            </a:endParaRPr>
          </a:p>
          <a:p>
            <a:pPr marL="0" indent="0">
              <a:buNone/>
            </a:pPr>
            <a:r>
              <a:rPr lang="ru-RU" sz="2800">
                <a:latin typeface="Consolas" panose="020B0609020204030204" pitchFamily="49" charset="0"/>
              </a:rPr>
              <a:t>цифры </a:t>
            </a:r>
            <a:r>
              <a:rPr lang="ru-RU" sz="2800" smtClean="0">
                <a:latin typeface="Consolas" panose="020B0609020204030204" pitchFamily="49" charset="0"/>
              </a:rPr>
              <a:t>номера</a:t>
            </a:r>
            <a:r>
              <a:rPr lang="en-US" sz="2800" smtClean="0">
                <a:latin typeface="Consolas" panose="020B0609020204030204" pitchFamily="49" charset="0"/>
              </a:rPr>
              <a:t> </a:t>
            </a:r>
            <a:r>
              <a:rPr lang="ru-RU" sz="2800" smtClean="0">
                <a:latin typeface="Consolas" panose="020B0609020204030204" pitchFamily="49" charset="0"/>
              </a:rPr>
              <a:t> </a:t>
            </a:r>
            <a:r>
              <a:rPr lang="ru-RU" sz="2800">
                <a:latin typeface="Consolas" panose="020B0609020204030204" pitchFamily="49" charset="0"/>
              </a:rPr>
              <a:t>1 1 2 2 3 3 4 4 5</a:t>
            </a:r>
          </a:p>
          <a:p>
            <a:pPr marL="0" indent="0">
              <a:buNone/>
            </a:pPr>
            <a:r>
              <a:rPr lang="ru-RU" sz="2800">
                <a:latin typeface="Consolas" panose="020B0609020204030204" pitchFamily="49" charset="0"/>
              </a:rPr>
              <a:t>номер позиции 9 8 7 6 5 4 3 2 1</a:t>
            </a:r>
          </a:p>
          <a:p>
            <a:pPr marL="0" indent="0">
              <a:buNone/>
            </a:pPr>
            <a:endParaRPr lang="en-US" sz="2800" smtClean="0">
              <a:latin typeface="+mn-lt"/>
            </a:endParaRPr>
          </a:p>
          <a:p>
            <a:pPr marL="0" indent="0">
              <a:buNone/>
            </a:pPr>
            <a:r>
              <a:rPr lang="ru-RU" sz="2800" smtClean="0">
                <a:latin typeface="+mn-lt"/>
              </a:rPr>
              <a:t>Сумма </a:t>
            </a:r>
            <a:r>
              <a:rPr lang="ru-RU" sz="2800">
                <a:latin typeface="+mn-lt"/>
              </a:rPr>
              <a:t>= </a:t>
            </a:r>
            <a:r>
              <a:rPr lang="ru-RU" sz="2800">
                <a:latin typeface="Consolas" panose="020B0609020204030204" pitchFamily="49" charset="0"/>
              </a:rPr>
              <a:t>1×9 + 1×8 + 2×7 + 2×6 + 3×5 + 3×4 + 4×3 + 4×2 + 5×1 = 95</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417882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a:t>Простота и понятность.</a:t>
            </a:r>
            <a:r>
              <a:rPr lang="ru-RU"/>
              <a:t> Что в будущем инженер смог быстро разобраться и доработать компонент под изменившиеся требования.</a:t>
            </a:r>
          </a:p>
          <a:p>
            <a:r>
              <a:rPr lang="x-none" b="1"/>
              <a:t>Корректность.</a:t>
            </a:r>
            <a:r>
              <a:rPr lang="x-none"/>
              <a:t> Чтобы в будущем инженер своими правками случайно не сломал работоспособность системы.</a:t>
            </a:r>
          </a:p>
          <a:p>
            <a:r>
              <a:rPr lang="x-none" b="1"/>
              <a:t>Расширяемость.</a:t>
            </a:r>
            <a:r>
              <a:rPr lang="x-none"/>
              <a:t> Чтобы в будущем инженеру проще было вносить доработки под новые требования.</a:t>
            </a:r>
          </a:p>
          <a:p>
            <a:r>
              <a:rPr lang="x-none" b="1"/>
              <a:t>Универсальность.</a:t>
            </a:r>
            <a:r>
              <a:rPr lang="x-none"/>
              <a:t> Чтобы в будущем инженеру было проще использовать этот код в контексте другой задачи или проекта.</a:t>
            </a:r>
          </a:p>
          <a:p>
            <a:pPr marL="0" indent="0">
              <a:buNone/>
            </a:pPr>
            <a:endParaRPr lang="ru-RU"/>
          </a:p>
        </p:txBody>
      </p:sp>
      <p:sp>
        <p:nvSpPr>
          <p:cNvPr id="2" name="Заголовок 1"/>
          <p:cNvSpPr>
            <a:spLocks noGrp="1"/>
          </p:cNvSpPr>
          <p:nvPr>
            <p:ph type="title"/>
          </p:nvPr>
        </p:nvSpPr>
        <p:spPr/>
        <p:txBody>
          <a:bodyPr>
            <a:noAutofit/>
          </a:bodyPr>
          <a:lstStyle/>
          <a:p>
            <a:r>
              <a:rPr lang="ru-RU"/>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smtClean="0"/>
              <a:t>Реализуйте алгоритм расчета контрольного числа для СНИЛС: </a:t>
            </a:r>
            <a:r>
              <a:rPr lang="en-US" err="1" smtClean="0">
                <a:solidFill>
                  <a:srgbClr val="C00000"/>
                </a:solidFill>
              </a:rPr>
              <a:t>ControlDigit</a:t>
            </a:r>
            <a:r>
              <a:rPr lang="en-US" smtClean="0">
                <a:solidFill>
                  <a:srgbClr val="C00000"/>
                </a:solidFill>
              </a:rPr>
              <a:t>/</a:t>
            </a:r>
            <a:r>
              <a:rPr lang="en-US" err="1" smtClean="0">
                <a:solidFill>
                  <a:srgbClr val="C00000"/>
                </a:solidFill>
              </a:rPr>
              <a:t>Snils</a:t>
            </a:r>
            <a:endParaRPr lang="ru-RU" smtClean="0">
              <a:solidFill>
                <a:srgbClr val="C00000"/>
              </a:solidFill>
            </a:endParaRPr>
          </a:p>
          <a:p>
            <a:pPr marL="0" indent="0">
              <a:buNone/>
            </a:pPr>
            <a:endParaRPr lang="ru-RU" smtClean="0"/>
          </a:p>
          <a:p>
            <a:pPr marL="0" indent="0">
              <a:buNone/>
            </a:pPr>
            <a:r>
              <a:rPr lang="ru-RU" smtClean="0"/>
              <a:t>Помните </a:t>
            </a:r>
            <a:r>
              <a:rPr lang="ru-RU"/>
              <a:t>про декомпозицию и </a:t>
            </a:r>
            <a:r>
              <a:rPr lang="ru-RU" err="1" smtClean="0"/>
              <a:t>компонуемость</a:t>
            </a:r>
            <a:endParaRPr lang="ru-RU" smtClean="0"/>
          </a:p>
          <a:p>
            <a:pPr marL="0" indent="0">
              <a:buNone/>
            </a:pPr>
            <a:r>
              <a:rPr lang="ru-RU" smtClean="0"/>
              <a:t>Постарайтесь максимально </a:t>
            </a:r>
            <a:r>
              <a:rPr lang="ru-RU" err="1" smtClean="0"/>
              <a:t>реиспользовать</a:t>
            </a:r>
            <a:r>
              <a:rPr lang="ru-RU" smtClean="0"/>
              <a:t> уже написанный код</a:t>
            </a:r>
          </a:p>
          <a:p>
            <a:pPr marL="0" indent="0">
              <a:buNone/>
            </a:pPr>
            <a:endParaRPr lang="ru-RU"/>
          </a:p>
        </p:txBody>
      </p:sp>
      <p:sp>
        <p:nvSpPr>
          <p:cNvPr id="3" name="Заголовок 2"/>
          <p:cNvSpPr>
            <a:spLocks noGrp="1"/>
          </p:cNvSpPr>
          <p:nvPr>
            <p:ph type="title"/>
          </p:nvPr>
        </p:nvSpPr>
        <p:spPr/>
        <p:txBody>
          <a:bodyPr/>
          <a:lstStyle/>
          <a:p>
            <a:r>
              <a:rPr lang="ru-RU">
                <a:solidFill>
                  <a:schemeClr val="tx1"/>
                </a:solidFill>
              </a:rPr>
              <a:t>Задача</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smtClean="0">
                <a:latin typeface="+mn-lt"/>
              </a:rPr>
              <a:t>Контрольное число для СНИЛС:</a:t>
            </a:r>
          </a:p>
          <a:p>
            <a:pPr marL="514350" indent="-514350">
              <a:buFont typeface="+mj-lt"/>
              <a:buAutoNum type="arabicPeriod"/>
            </a:pPr>
            <a:r>
              <a:rPr lang="ru-RU" sz="2800" smtClean="0">
                <a:latin typeface="+mn-lt"/>
              </a:rPr>
              <a:t>Каждая </a:t>
            </a:r>
            <a:r>
              <a:rPr lang="ru-RU" sz="2800">
                <a:latin typeface="+mn-lt"/>
              </a:rPr>
              <a:t>цифра СНИЛС умножается на номер своей позиции </a:t>
            </a:r>
            <a:r>
              <a:rPr lang="ru-RU" sz="2800" smtClean="0">
                <a:latin typeface="+mn-lt"/>
              </a:rPr>
              <a:t>(начиная с</a:t>
            </a:r>
            <a:r>
              <a:rPr lang="en-US" sz="2800" smtClean="0">
                <a:latin typeface="+mn-lt"/>
              </a:rPr>
              <a:t> </a:t>
            </a:r>
            <a:r>
              <a:rPr lang="ru-RU" sz="2800" smtClean="0">
                <a:latin typeface="+mn-lt"/>
              </a:rPr>
              <a:t>наименьшего разряда)</a:t>
            </a:r>
            <a:endParaRPr lang="ru-RU" sz="2800">
              <a:latin typeface="+mn-lt"/>
            </a:endParaRPr>
          </a:p>
          <a:p>
            <a:pPr marL="514350" indent="-514350">
              <a:buFont typeface="+mj-lt"/>
              <a:buAutoNum type="arabicPeriod"/>
            </a:pPr>
            <a:r>
              <a:rPr lang="ru-RU" sz="2800" smtClean="0">
                <a:latin typeface="+mn-lt"/>
              </a:rPr>
              <a:t>Полученные </a:t>
            </a:r>
            <a:r>
              <a:rPr lang="ru-RU" sz="2800">
                <a:latin typeface="+mn-lt"/>
              </a:rPr>
              <a:t>произведения </a:t>
            </a:r>
            <a:r>
              <a:rPr lang="ru-RU" sz="2800" smtClean="0">
                <a:latin typeface="+mn-lt"/>
              </a:rPr>
              <a:t>суммируются</a:t>
            </a:r>
            <a:endParaRPr lang="en-US" sz="2800" smtClean="0">
              <a:latin typeface="+mn-lt"/>
            </a:endParaRPr>
          </a:p>
          <a:p>
            <a:pPr marL="914371" lvl="1" indent="-514350">
              <a:buFont typeface="+mj-lt"/>
              <a:buAutoNum type="arabicPeriod"/>
            </a:pPr>
            <a:r>
              <a:rPr lang="ru-RU" sz="2400" smtClean="0">
                <a:latin typeface="+mn-lt"/>
              </a:rPr>
              <a:t>Если </a:t>
            </a:r>
            <a:r>
              <a:rPr lang="ru-RU" sz="2400">
                <a:latin typeface="+mn-lt"/>
              </a:rPr>
              <a:t>сумма меньше </a:t>
            </a:r>
            <a:r>
              <a:rPr lang="ru-RU" sz="2400" smtClean="0">
                <a:latin typeface="+mn-lt"/>
              </a:rPr>
              <a:t>100,</a:t>
            </a:r>
            <a:br>
              <a:rPr lang="ru-RU" sz="2400" smtClean="0">
                <a:latin typeface="+mn-lt"/>
              </a:rPr>
            </a:br>
            <a:r>
              <a:rPr lang="ru-RU" sz="2400" smtClean="0">
                <a:latin typeface="+mn-lt"/>
              </a:rPr>
              <a:t>то </a:t>
            </a:r>
            <a:r>
              <a:rPr lang="ru-RU" sz="2400">
                <a:latin typeface="+mn-lt"/>
              </a:rPr>
              <a:t>контрольное число равно самой </a:t>
            </a:r>
            <a:r>
              <a:rPr lang="ru-RU" sz="2400" smtClean="0">
                <a:latin typeface="+mn-lt"/>
              </a:rPr>
              <a:t>сумме</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равна 100 или </a:t>
            </a:r>
            <a:r>
              <a:rPr lang="ru-RU" sz="2400" smtClean="0">
                <a:latin typeface="+mn-lt"/>
              </a:rPr>
              <a:t>101,</a:t>
            </a:r>
            <a:br>
              <a:rPr lang="ru-RU" sz="2400" smtClean="0">
                <a:latin typeface="+mn-lt"/>
              </a:rPr>
            </a:br>
            <a:r>
              <a:rPr lang="ru-RU" sz="2400" smtClean="0">
                <a:latin typeface="+mn-lt"/>
              </a:rPr>
              <a:t>то </a:t>
            </a:r>
            <a:r>
              <a:rPr lang="ru-RU" sz="2400">
                <a:latin typeface="+mn-lt"/>
              </a:rPr>
              <a:t>контрольное число равно </a:t>
            </a:r>
            <a:r>
              <a:rPr lang="ru-RU" sz="2400" smtClean="0">
                <a:latin typeface="+mn-lt"/>
              </a:rPr>
              <a:t>0</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больше 101, </a:t>
            </a:r>
            <a:r>
              <a:rPr lang="ru-RU" sz="2400" smtClean="0">
                <a:latin typeface="+mn-lt"/>
              </a:rPr>
              <a:t>то берется остаток от деления суммы </a:t>
            </a:r>
            <a:r>
              <a:rPr lang="ru-RU" sz="2400">
                <a:latin typeface="+mn-lt"/>
              </a:rPr>
              <a:t>на 101 и контрольное число </a:t>
            </a:r>
            <a:r>
              <a:rPr lang="ru-RU" sz="2400" smtClean="0">
                <a:latin typeface="+mn-lt"/>
              </a:rPr>
              <a:t>определяется аналогично </a:t>
            </a:r>
            <a:r>
              <a:rPr lang="ru-RU" sz="2400">
                <a:latin typeface="+mn-lt"/>
              </a:rPr>
              <a:t>пунктам 2.1 и 2.2</a:t>
            </a: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050723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a:t>Повторно-используемые примитивы:</a:t>
            </a:r>
            <a:endParaRPr lang="en-US"/>
          </a:p>
          <a:p>
            <a:r>
              <a:rPr lang="ru-RU"/>
              <a:t>Получить все цифры числа</a:t>
            </a:r>
          </a:p>
          <a:p>
            <a:pPr lvl="1"/>
            <a:r>
              <a:rPr lang="ru-RU"/>
              <a:t>Очевидно ли, в каком порядке возвращаются?</a:t>
            </a:r>
          </a:p>
          <a:p>
            <a:pPr lvl="1"/>
            <a:r>
              <a:rPr lang="ru-RU"/>
              <a:t>Куда положить метод, чтобы его нашли?</a:t>
            </a:r>
          </a:p>
          <a:p>
            <a:r>
              <a:rPr lang="ru-RU"/>
              <a:t>Посчитать взвешенную </a:t>
            </a:r>
            <a:r>
              <a:rPr lang="ru-RU" smtClean="0"/>
              <a:t>сумму</a:t>
            </a:r>
            <a:endParaRPr lang="ru-RU"/>
          </a:p>
        </p:txBody>
      </p:sp>
      <p:sp>
        <p:nvSpPr>
          <p:cNvPr id="3" name="Заголовок 2"/>
          <p:cNvSpPr>
            <a:spLocks noGrp="1"/>
          </p:cNvSpPr>
          <p:nvPr>
            <p:ph type="title"/>
          </p:nvPr>
        </p:nvSpPr>
        <p:spPr/>
        <p:txBody>
          <a:bodyPr/>
          <a:lstStyle/>
          <a:p>
            <a:r>
              <a:rPr lang="ru-RU">
                <a:solidFill>
                  <a:schemeClr val="tx1"/>
                </a:solidFill>
              </a:rPr>
              <a:t>Разбор задачи</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Samples / </a:t>
            </a:r>
            <a:r>
              <a:rPr lang="en-US" err="1" smtClean="0"/>
              <a:t>pathfinder.cs</a:t>
            </a:r>
            <a:r>
              <a:rPr lang="en-US" smtClean="0"/>
              <a:t/>
            </a:r>
            <a:br>
              <a:rPr lang="en-US" smtClean="0"/>
            </a:br>
            <a:r>
              <a:rPr lang="en-US" smtClean="0"/>
              <a:t>SAMPLES / path_finder.PY</a:t>
            </a:r>
            <a:endParaRPr lang="en-US"/>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Не развалится ли</a:t>
            </a:r>
            <a:br>
              <a:rPr lang="ru-RU" sz="4000"/>
            </a:br>
            <a:r>
              <a:rPr lang="ru-RU" sz="4000"/>
              <a:t>в многопоточной среде?</a:t>
            </a:r>
          </a:p>
        </p:txBody>
      </p:sp>
      <p:sp>
        <p:nvSpPr>
          <p:cNvPr id="3" name="Заголовок 2"/>
          <p:cNvSpPr>
            <a:spLocks noGrp="1"/>
          </p:cNvSpPr>
          <p:nvPr>
            <p:ph type="title"/>
          </p:nvPr>
        </p:nvSpPr>
        <p:spPr/>
        <p:txBody>
          <a:bodyPr/>
          <a:lstStyle/>
          <a:p>
            <a:r>
              <a:rPr lang="ru-RU" sz="3600">
                <a:solidFill>
                  <a:schemeClr val="tx1"/>
                </a:solidFill>
              </a:rPr>
              <a:t>Маркер</a:t>
            </a:r>
            <a:r>
              <a:rPr lang="ru-RU" sz="3600"/>
              <a:t> </a:t>
            </a:r>
            <a:r>
              <a:rPr lang="ru-RU" sz="3600">
                <a:solidFill>
                  <a:schemeClr val="accent1"/>
                </a:solidFill>
              </a:rPr>
              <a:t>статически изменяемые данные</a:t>
            </a:r>
            <a:endParaRPr lang="en-US">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a:t>Что произойдет, если будет</a:t>
            </a:r>
          </a:p>
          <a:p>
            <a:pPr marL="0" indent="0" algn="ctr">
              <a:spcBef>
                <a:spcPts val="900"/>
              </a:spcBef>
              <a:buSzTx/>
              <a:buNone/>
              <a:defRPr sz="4000"/>
            </a:pPr>
            <a:r>
              <a:rPr lang="ru-RU"/>
              <a:t> два экземпляра итераторов?</a:t>
            </a:r>
          </a:p>
        </p:txBody>
      </p:sp>
      <p:sp>
        <p:nvSpPr>
          <p:cNvPr id="3" name="Заголовок 2"/>
          <p:cNvSpPr>
            <a:spLocks noGrp="1"/>
          </p:cNvSpPr>
          <p:nvPr>
            <p:ph type="title"/>
          </p:nvPr>
        </p:nvSpPr>
        <p:spPr/>
        <p:txBody>
          <a:bodyPr/>
          <a:lstStyle/>
          <a:p>
            <a:r>
              <a:rPr lang="ru-RU" sz="3600">
                <a:solidFill>
                  <a:schemeClr val="tx1"/>
                </a:solidFill>
              </a:rPr>
              <a:t>Маркер</a:t>
            </a:r>
            <a:r>
              <a:rPr lang="ru-RU" sz="3600"/>
              <a:t> </a:t>
            </a:r>
            <a:r>
              <a:rPr lang="ru-RU" sz="3600">
                <a:solidFill>
                  <a:schemeClr val="accent1"/>
                </a:solidFill>
              </a:rPr>
              <a:t>статически изменяемые данные</a:t>
            </a:r>
            <a:endParaRPr lang="en-US">
              <a:solidFill>
                <a:schemeClr val="accent1"/>
              </a:solidFill>
            </a:endParaRPr>
          </a:p>
        </p:txBody>
      </p:sp>
    </p:spTree>
    <p:extLst>
      <p:ext uri="{BB962C8B-B14F-4D97-AF65-F5344CB8AC3E}">
        <p14:creationId xmlns:p14="http://schemas.microsoft.com/office/powerpoint/2010/main" val="318761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a:t>	</a:t>
            </a:r>
            <a:r>
              <a:rPr lang="en-US" b="1" err="1">
                <a:solidFill>
                  <a:schemeClr val="accent1"/>
                </a:solidFill>
                <a:latin typeface="Consolas" panose="020B0609020204030204" pitchFamily="49" charset="0"/>
                <a:cs typeface="Consolas" panose="020B0609020204030204" pitchFamily="49" charset="0"/>
              </a:rPr>
              <a:t>InputData</a:t>
            </a:r>
            <a:r>
              <a:rPr lang="en-US" b="1">
                <a:solidFill>
                  <a:schemeClr val="accent1"/>
                </a:solidFill>
                <a:latin typeface="Consolas" panose="020B0609020204030204" pitchFamily="49" charset="0"/>
                <a:cs typeface="Consolas" panose="020B0609020204030204" pitchFamily="49" charset="0"/>
              </a:rPr>
              <a:t>();</a:t>
            </a:r>
            <a:br>
              <a:rPr lang="en-US" b="1">
                <a:solidFill>
                  <a:schemeClr val="accent1"/>
                </a:solidFill>
                <a:latin typeface="Consolas" panose="020B0609020204030204" pitchFamily="49" charset="0"/>
                <a:cs typeface="Consolas" panose="020B0609020204030204" pitchFamily="49" charset="0"/>
              </a:rPr>
            </a:br>
            <a:r>
              <a:rPr lang="en-US" b="1">
                <a:solidFill>
                  <a:schemeClr val="accent1"/>
                </a:solidFill>
                <a:latin typeface="Consolas" panose="020B0609020204030204" pitchFamily="49" charset="0"/>
                <a:cs typeface="Consolas" panose="020B0609020204030204" pitchFamily="49" charset="0"/>
              </a:rPr>
              <a:t>	Solve();</a:t>
            </a:r>
            <a:br>
              <a:rPr lang="en-US" b="1">
                <a:solidFill>
                  <a:schemeClr val="accent1"/>
                </a:solidFill>
                <a:latin typeface="Consolas" panose="020B0609020204030204" pitchFamily="49" charset="0"/>
                <a:cs typeface="Consolas" panose="020B0609020204030204" pitchFamily="49" charset="0"/>
              </a:rPr>
            </a:br>
            <a:r>
              <a:rPr lang="en-US" b="1">
                <a:solidFill>
                  <a:schemeClr val="accent1"/>
                </a:solidFill>
                <a:latin typeface="Consolas" panose="020B0609020204030204" pitchFamily="49" charset="0"/>
                <a:cs typeface="Consolas" panose="020B0609020204030204" pitchFamily="49" charset="0"/>
              </a:rPr>
              <a:t>	</a:t>
            </a:r>
            <a:r>
              <a:rPr lang="en-US" b="1" err="1">
                <a:solidFill>
                  <a:schemeClr val="accent1"/>
                </a:solidFill>
                <a:latin typeface="Consolas" panose="020B0609020204030204" pitchFamily="49" charset="0"/>
                <a:cs typeface="Consolas" panose="020B0609020204030204" pitchFamily="49" charset="0"/>
              </a:rPr>
              <a:t>OutputData</a:t>
            </a:r>
            <a:r>
              <a:rPr lang="en-US" b="1">
                <a:solidFill>
                  <a:schemeClr val="accent1"/>
                </a:solidFill>
                <a:latin typeface="Consolas" panose="020B0609020204030204" pitchFamily="49" charset="0"/>
                <a:cs typeface="Consolas" panose="020B0609020204030204" pitchFamily="49" charset="0"/>
              </a:rPr>
              <a:t>();</a:t>
            </a:r>
          </a:p>
          <a:p>
            <a:pPr marL="0" indent="0">
              <a:buNone/>
            </a:pPr>
            <a:r>
              <a:rPr lang="en-US" b="1">
                <a:solidFill>
                  <a:srgbClr val="027E17"/>
                </a:solidFill>
                <a:latin typeface="Consolas" panose="020B0609020204030204" pitchFamily="49" charset="0"/>
                <a:cs typeface="Consolas" panose="020B0609020204030204" pitchFamily="49" charset="0"/>
              </a:rPr>
              <a:t>     </a:t>
            </a:r>
          </a:p>
          <a:p>
            <a:pPr marL="0" indent="0">
              <a:buNone/>
            </a:pPr>
            <a:r>
              <a:rPr lang="en-US" b="1">
                <a:solidFill>
                  <a:srgbClr val="027E17"/>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var</a:t>
            </a:r>
            <a:r>
              <a:rPr lang="en-US" b="1">
                <a:solidFill>
                  <a:schemeClr val="accent2"/>
                </a:solidFill>
                <a:latin typeface="Consolas" panose="020B0609020204030204" pitchFamily="49" charset="0"/>
                <a:cs typeface="Consolas" panose="020B0609020204030204" pitchFamily="49" charset="0"/>
              </a:rPr>
              <a:t> data = </a:t>
            </a:r>
            <a:r>
              <a:rPr lang="en-US" b="1" err="1">
                <a:solidFill>
                  <a:schemeClr val="accent2"/>
                </a:solidFill>
                <a:latin typeface="Consolas" panose="020B0609020204030204" pitchFamily="49" charset="0"/>
                <a:cs typeface="Consolas" panose="020B0609020204030204" pitchFamily="49" charset="0"/>
              </a:rPr>
              <a:t>InputData</a:t>
            </a:r>
            <a:r>
              <a:rPr lang="en-US" b="1">
                <a:solidFill>
                  <a:schemeClr val="accent2"/>
                </a:solidFill>
                <a:latin typeface="Consolas" panose="020B0609020204030204" pitchFamily="49" charset="0"/>
                <a:cs typeface="Consolas" panose="020B0609020204030204" pitchFamily="49" charset="0"/>
              </a:rPr>
              <a:t>(“input.txt”);</a:t>
            </a:r>
            <a:br>
              <a:rPr lang="en-US" b="1">
                <a:solidFill>
                  <a:schemeClr val="accent2"/>
                </a:solidFill>
                <a:latin typeface="Consolas" panose="020B0609020204030204" pitchFamily="49" charset="0"/>
                <a:cs typeface="Consolas" panose="020B0609020204030204" pitchFamily="49" charset="0"/>
              </a:rPr>
            </a:br>
            <a:r>
              <a:rPr lang="en-US" b="1">
                <a:solidFill>
                  <a:schemeClr val="accent2"/>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var</a:t>
            </a:r>
            <a:r>
              <a:rPr lang="en-US" b="1">
                <a:solidFill>
                  <a:schemeClr val="accent2"/>
                </a:solidFill>
                <a:latin typeface="Consolas" panose="020B0609020204030204" pitchFamily="49" charset="0"/>
                <a:cs typeface="Consolas" panose="020B0609020204030204" pitchFamily="49" charset="0"/>
              </a:rPr>
              <a:t> result = Solve(data);</a:t>
            </a:r>
            <a:br>
              <a:rPr lang="en-US" b="1">
                <a:solidFill>
                  <a:schemeClr val="accent2"/>
                </a:solidFill>
                <a:latin typeface="Consolas" panose="020B0609020204030204" pitchFamily="49" charset="0"/>
                <a:cs typeface="Consolas" panose="020B0609020204030204" pitchFamily="49" charset="0"/>
              </a:rPr>
            </a:br>
            <a:r>
              <a:rPr lang="en-US" b="1">
                <a:solidFill>
                  <a:schemeClr val="accent2"/>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OutputData</a:t>
            </a:r>
            <a:r>
              <a:rPr lang="en-US" b="1">
                <a:solidFill>
                  <a:schemeClr val="accent2"/>
                </a:solidFill>
                <a:latin typeface="Consolas" panose="020B0609020204030204" pitchFamily="49" charset="0"/>
                <a:cs typeface="Consolas" panose="020B0609020204030204" pitchFamily="49" charset="0"/>
              </a:rPr>
              <a:t>(“output.txt”, result);</a:t>
            </a:r>
            <a:endParaRPr lang="ru-RU" b="1">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скрыт поток данных</a:t>
            </a:r>
            <a:endParaRPr lang="en-US">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Не прячьте поток данных от читателя!</a:t>
            </a: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скрыт поток данных</a:t>
            </a:r>
            <a:endParaRPr lang="en-US">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Аккуратное форматирование</a:t>
            </a:r>
          </a:p>
          <a:p>
            <a:r>
              <a:rPr lang="ru-RU"/>
              <a:t>Соответствие принятому (в команде или </a:t>
            </a:r>
            <a:br>
              <a:rPr lang="ru-RU"/>
            </a:br>
            <a:r>
              <a:rPr lang="ru-RU"/>
              <a:t>в </a:t>
            </a:r>
            <a:r>
              <a:rPr lang="ru-RU" err="1"/>
              <a:t>комьюнити</a:t>
            </a:r>
            <a:r>
              <a:rPr lang="ru-RU"/>
              <a:t>) стилю оформления кода</a:t>
            </a:r>
          </a:p>
          <a:p>
            <a:r>
              <a:rPr lang="ru-RU"/>
              <a:t>Понятные имена методов и переменных</a:t>
            </a:r>
          </a:p>
          <a:p>
            <a:endParaRPr lang="ru-RU"/>
          </a:p>
        </p:txBody>
      </p:sp>
      <p:sp>
        <p:nvSpPr>
          <p:cNvPr id="2" name="Заголовок 1"/>
          <p:cNvSpPr>
            <a:spLocks noGrp="1"/>
          </p:cNvSpPr>
          <p:nvPr>
            <p:ph type="title"/>
          </p:nvPr>
        </p:nvSpPr>
        <p:spPr/>
        <p:txBody>
          <a:bodyPr/>
          <a:lstStyle/>
          <a:p>
            <a:r>
              <a:rPr lang="ru-RU"/>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495550" y="549275"/>
            <a:ext cx="7200900" cy="830997"/>
          </a:xfrm>
          <a:prstGeom prst="rect">
            <a:avLst/>
          </a:prstGeom>
        </p:spPr>
        <p:txBody>
          <a:bodyPr wrap="square">
            <a:spAutoFit/>
          </a:bodyPr>
          <a:lstStyle/>
          <a:p>
            <a:r>
              <a:rPr lang="ru-RU" sz="2400" err="1">
                <a:latin typeface="Consolas" panose="020B0609020204030204" pitchFamily="49" charset="0"/>
              </a:rPr>
              <a:t>public</a:t>
            </a:r>
            <a:r>
              <a:rPr lang="ru-RU" sz="2400">
                <a:latin typeface="Consolas" panose="020B0609020204030204" pitchFamily="49" charset="0"/>
              </a:rPr>
              <a:t> </a:t>
            </a:r>
            <a:r>
              <a:rPr lang="ru-RU" sz="2400" err="1">
                <a:latin typeface="Consolas" panose="020B0609020204030204" pitchFamily="49" charset="0"/>
              </a:rPr>
              <a:t>void</a:t>
            </a:r>
            <a:r>
              <a:rPr lang="ru-RU" sz="2400">
                <a:latin typeface="Consolas" panose="020B0609020204030204" pitchFamily="49" charset="0"/>
              </a:rPr>
              <a:t> </a:t>
            </a:r>
            <a:r>
              <a:rPr lang="ru-RU" sz="2400" err="1">
                <a:latin typeface="Consolas" panose="020B0609020204030204" pitchFamily="49" charset="0"/>
              </a:rPr>
              <a:t>ClearFullLines</a:t>
            </a:r>
            <a:r>
              <a:rPr lang="ru-RU" sz="2400">
                <a:latin typeface="Consolas" panose="020B0609020204030204" pitchFamily="49" charset="0"/>
              </a:rPr>
              <a:t>() </a:t>
            </a:r>
            <a:br>
              <a:rPr lang="ru-RU" sz="2400">
                <a:latin typeface="Consolas" panose="020B0609020204030204" pitchFamily="49" charset="0"/>
              </a:rPr>
            </a:br>
            <a:r>
              <a:rPr lang="ru-RU" sz="2400">
                <a:latin typeface="Consolas" panose="020B0609020204030204" pitchFamily="49" charset="0"/>
              </a:rPr>
              <a:t>// 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2" name="Прямоугольник 1"/>
          <p:cNvSpPr/>
          <p:nvPr/>
        </p:nvSpPr>
        <p:spPr>
          <a:xfrm>
            <a:off x="1289882" y="560261"/>
            <a:ext cx="8406567" cy="4832092"/>
          </a:xfrm>
          <a:prstGeom prst="rect">
            <a:avLst/>
          </a:prstGeom>
        </p:spPr>
        <p:txBody>
          <a:bodyPr wrap="square">
            <a:spAutoFit/>
          </a:bodyPr>
          <a:lstStyle/>
          <a:p>
            <a:r>
              <a:rPr lang="en-US" sz="2200">
                <a:latin typeface="Consolas" panose="020B0609020204030204" pitchFamily="49" charset="0"/>
              </a:rPr>
              <a:t>public void </a:t>
            </a:r>
            <a:r>
              <a:rPr lang="en-US" sz="2200" err="1">
                <a:latin typeface="Consolas" panose="020B0609020204030204" pitchFamily="49" charset="0"/>
              </a:rPr>
              <a:t>ClearFullLines</a:t>
            </a:r>
            <a:r>
              <a:rPr lang="en-US" sz="2200">
                <a:latin typeface="Consolas" panose="020B0609020204030204" pitchFamily="49" charset="0"/>
              </a:rPr>
              <a:t>() </a:t>
            </a:r>
          </a:p>
          <a:p>
            <a:r>
              <a:rPr lang="en-US" sz="2200">
                <a:latin typeface="Consolas" panose="020B0609020204030204" pitchFamily="49" charset="0"/>
              </a:rPr>
              <a:t>{</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y = 0; y &lt; height; y++)</a:t>
            </a:r>
          </a:p>
          <a:p>
            <a:r>
              <a:rPr lang="en-US" sz="2200">
                <a:latin typeface="Consolas" panose="020B0609020204030204" pitchFamily="49" charset="0"/>
              </a:rPr>
              <a:t>    {</a:t>
            </a:r>
          </a:p>
          <a:p>
            <a:r>
              <a:rPr lang="en-US" sz="2200">
                <a:latin typeface="Consolas" panose="020B0609020204030204" pitchFamily="49" charset="0"/>
              </a:rPr>
              <a:t>        </a:t>
            </a:r>
            <a:r>
              <a:rPr lang="en-US" sz="2200" err="1">
                <a:latin typeface="Consolas" panose="020B0609020204030204" pitchFamily="49" charset="0"/>
              </a:rPr>
              <a:t>var</a:t>
            </a:r>
            <a:r>
              <a:rPr lang="en-US" sz="2200">
                <a:latin typeface="Consolas" panose="020B0609020204030204" pitchFamily="49" charset="0"/>
              </a:rPr>
              <a:t> full = Enumerable</a:t>
            </a:r>
          </a:p>
          <a:p>
            <a:r>
              <a:rPr lang="en-US" sz="2200">
                <a:latin typeface="Consolas" panose="020B0609020204030204" pitchFamily="49" charset="0"/>
              </a:rPr>
              <a:t>          .Range(0, width).All(x =&gt; filled[y][x]);</a:t>
            </a:r>
          </a:p>
          <a:p>
            <a:r>
              <a:rPr lang="en-US" sz="2200">
                <a:latin typeface="Consolas" panose="020B0609020204030204" pitchFamily="49" charset="0"/>
              </a:rPr>
              <a:t>        if (!full) continue;</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a:t>
            </a:r>
            <a:r>
              <a:rPr lang="en-US" sz="2200" err="1">
                <a:latin typeface="Consolas" panose="020B0609020204030204" pitchFamily="49" charset="0"/>
              </a:rPr>
              <a:t>yy</a:t>
            </a:r>
            <a:r>
              <a:rPr lang="en-US" sz="2200">
                <a:latin typeface="Consolas" panose="020B0609020204030204" pitchFamily="49" charset="0"/>
              </a:rPr>
              <a:t> = y; </a:t>
            </a:r>
            <a:r>
              <a:rPr lang="en-US" sz="2200" err="1">
                <a:latin typeface="Consolas" panose="020B0609020204030204" pitchFamily="49" charset="0"/>
              </a:rPr>
              <a:t>yy</a:t>
            </a:r>
            <a:r>
              <a:rPr lang="en-US" sz="2200">
                <a:latin typeface="Consolas" panose="020B0609020204030204" pitchFamily="49" charset="0"/>
              </a:rPr>
              <a:t> &lt; height-1; </a:t>
            </a:r>
            <a:r>
              <a:rPr lang="en-US" sz="2200" err="1">
                <a:latin typeface="Consolas" panose="020B0609020204030204" pitchFamily="49" charset="0"/>
              </a:rPr>
              <a:t>yy</a:t>
            </a:r>
            <a:r>
              <a:rPr lang="en-US" sz="2200">
                <a:latin typeface="Consolas" panose="020B0609020204030204" pitchFamily="49" charset="0"/>
              </a:rPr>
              <a:t>++)</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x = 0; x &lt; width; x++)</a:t>
            </a:r>
          </a:p>
          <a:p>
            <a:r>
              <a:rPr lang="en-US" sz="2200">
                <a:latin typeface="Consolas" panose="020B0609020204030204" pitchFamily="49" charset="0"/>
              </a:rPr>
              <a:t>                filled[</a:t>
            </a:r>
            <a:r>
              <a:rPr lang="en-US" sz="2200" err="1">
                <a:latin typeface="Consolas" panose="020B0609020204030204" pitchFamily="49" charset="0"/>
              </a:rPr>
              <a:t>yy</a:t>
            </a:r>
            <a:r>
              <a:rPr lang="en-US" sz="2200">
                <a:latin typeface="Consolas" panose="020B0609020204030204" pitchFamily="49" charset="0"/>
              </a:rPr>
              <a:t>][x] = filled[yy+1][x];</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x = 0; x &lt; width; x++)</a:t>
            </a:r>
          </a:p>
          <a:p>
            <a:r>
              <a:rPr lang="en-US" sz="2200">
                <a:latin typeface="Consolas" panose="020B0609020204030204" pitchFamily="49" charset="0"/>
              </a:rPr>
              <a:t>            filled[height-1][x] = false;</a:t>
            </a:r>
          </a:p>
          <a:p>
            <a:r>
              <a:rPr lang="en-US" sz="2200">
                <a:latin typeface="Consolas" panose="020B0609020204030204" pitchFamily="49" charset="0"/>
              </a:rPr>
              <a:t>    }</a:t>
            </a:r>
          </a:p>
          <a:p>
            <a:r>
              <a:rPr lang="en-US" sz="2200">
                <a:latin typeface="Consolas" panose="020B0609020204030204" pitchFamily="49" charset="0"/>
              </a:rPr>
              <a:t>}</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err="1">
                <a:latin typeface="Courier New" panose="02070309020205020404" pitchFamily="49" charset="0"/>
                <a:cs typeface="Courier New" panose="02070309020205020404" pitchFamily="49" charset="0"/>
              </a:rPr>
              <a:t>clearFullLines</a:t>
            </a: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y = 0; y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a:latin typeface="Courier New" panose="02070309020205020404" pitchFamily="49" charset="0"/>
                <a:cs typeface="Courier New" panose="02070309020205020404" pitchFamily="49" charset="0"/>
              </a:rPr>
              <a:t>; y++)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const</a:t>
            </a:r>
            <a:r>
              <a:rPr lang="ru-RU" altLang="ru-RU" sz="2000" b="1">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full</a:t>
            </a:r>
            <a:r>
              <a:rPr lang="ru-RU" altLang="ru-RU" sz="2000">
                <a:latin typeface="Courier New" panose="02070309020205020404" pitchFamily="49" charset="0"/>
                <a:cs typeface="Courier New" panose="02070309020205020404" pitchFamily="49" charset="0"/>
              </a:rPr>
              <a:t> = [...</a:t>
            </a:r>
            <a:r>
              <a:rPr lang="ru-RU" altLang="ru-RU" sz="2000" err="1">
                <a:latin typeface="Courier New" panose="02070309020205020404" pitchFamily="49" charset="0"/>
                <a:cs typeface="Courier New" panose="02070309020205020404" pitchFamily="49" charset="0"/>
              </a:rPr>
              <a:t>Array</a:t>
            </a:r>
            <a:r>
              <a:rPr lang="ru-RU" altLang="ru-RU" sz="2000">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keys</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every</a:t>
            </a:r>
            <a:r>
              <a:rPr lang="ru-RU" altLang="ru-RU" sz="2000">
                <a:latin typeface="Courier New" panose="02070309020205020404" pitchFamily="49" charset="0"/>
                <a:cs typeface="Courier New" panose="02070309020205020404" pitchFamily="49" charset="0"/>
              </a:rPr>
              <a:t>(x =&gt;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[y][x])</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if</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full</a:t>
            </a: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continue</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 y;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- 1;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x = 0; x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 x++)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][x] =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+ 1][x];</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x = 0; x &lt; </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 x++)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- 1][x] = </a:t>
            </a:r>
            <a:r>
              <a:rPr lang="ru-RU" altLang="ru-RU" sz="2000" b="1" err="1">
                <a:latin typeface="Courier New" panose="02070309020205020404" pitchFamily="49" charset="0"/>
                <a:cs typeface="Courier New" panose="02070309020205020404" pitchFamily="49" charset="0"/>
              </a:rPr>
              <a:t>false</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endParaRPr lang="ru-RU" altLang="ru-RU" sz="4400">
              <a:latin typeface="Arial" panose="020B0604020202020204" pitchFamily="34" charset="0"/>
            </a:endParaRPr>
          </a:p>
        </p:txBody>
      </p:sp>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9" name="Рисунок 8"/>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36213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2" name="Прямоугольник 1"/>
          <p:cNvSpPr/>
          <p:nvPr/>
        </p:nvSpPr>
        <p:spPr>
          <a:xfrm>
            <a:off x="1107129" y="549275"/>
            <a:ext cx="8496993" cy="3816429"/>
          </a:xfrm>
          <a:prstGeom prst="rect">
            <a:avLst/>
          </a:prstGeom>
        </p:spPr>
        <p:txBody>
          <a:bodyPr wrap="square">
            <a:spAutoFit/>
          </a:bodyPr>
          <a:lstStyle/>
          <a:p>
            <a:r>
              <a:rPr lang="en-US" sz="2200" smtClean="0">
                <a:latin typeface="Consolas" panose="020B0609020204030204" pitchFamily="49" charset="0"/>
              </a:rPr>
              <a:t>def </a:t>
            </a:r>
            <a:r>
              <a:rPr lang="en-US" sz="2200">
                <a:latin typeface="Consolas" panose="020B0609020204030204" pitchFamily="49" charset="0"/>
              </a:rPr>
              <a:t>clear_full_lines(self):</a:t>
            </a:r>
          </a:p>
          <a:p>
            <a:r>
              <a:rPr lang="en-US" sz="2200" smtClean="0">
                <a:latin typeface="Consolas" panose="020B0609020204030204" pitchFamily="49" charset="0"/>
              </a:rPr>
              <a:t>    for </a:t>
            </a:r>
            <a:r>
              <a:rPr lang="en-US" sz="2200">
                <a:latin typeface="Consolas" panose="020B0609020204030204" pitchFamily="49" charset="0"/>
              </a:rPr>
              <a:t>y in range(self.height):</a:t>
            </a:r>
          </a:p>
          <a:p>
            <a:r>
              <a:rPr lang="en-US" sz="2200">
                <a:latin typeface="Consolas" panose="020B0609020204030204" pitchFamily="49" charset="0"/>
              </a:rPr>
              <a:t> </a:t>
            </a:r>
            <a:r>
              <a:rPr lang="en-US" sz="2200" smtClean="0">
                <a:latin typeface="Consolas" panose="020B0609020204030204" pitchFamily="49" charset="0"/>
              </a:rPr>
              <a:t>       full </a:t>
            </a:r>
            <a:r>
              <a:rPr lang="en-US" sz="2200">
                <a:latin typeface="Consolas" panose="020B0609020204030204" pitchFamily="49" charset="0"/>
              </a:rPr>
              <a:t>= </a:t>
            </a:r>
            <a:r>
              <a:rPr lang="en-US" sz="2200" smtClean="0">
                <a:latin typeface="Consolas" panose="020B0609020204030204" pitchFamily="49" charset="0"/>
              </a:rPr>
              <a:t>all(self.filled[y</a:t>
            </a:r>
            <a:r>
              <a:rPr lang="en-US" sz="2200">
                <a:latin typeface="Consolas" panose="020B0609020204030204" pitchFamily="49" charset="0"/>
              </a:rPr>
              <a:t>])</a:t>
            </a:r>
          </a:p>
          <a:p>
            <a:r>
              <a:rPr lang="en-US" sz="2200">
                <a:latin typeface="Consolas" panose="020B0609020204030204" pitchFamily="49" charset="0"/>
              </a:rPr>
              <a:t>        </a:t>
            </a:r>
            <a:r>
              <a:rPr lang="en-US" sz="2200" smtClean="0">
                <a:latin typeface="Consolas" panose="020B0609020204030204" pitchFamily="49" charset="0"/>
              </a:rPr>
              <a:t>if </a:t>
            </a:r>
            <a:r>
              <a:rPr lang="en-US" sz="2200">
                <a:latin typeface="Consolas" panose="020B0609020204030204" pitchFamily="49" charset="0"/>
              </a:rPr>
              <a:t>not </a:t>
            </a:r>
            <a:r>
              <a:rPr lang="en-US" sz="2200">
                <a:latin typeface="Consolas" panose="020B0609020204030204" pitchFamily="49" charset="0"/>
              </a:rPr>
              <a:t>full</a:t>
            </a:r>
            <a:r>
              <a:rPr lang="en-US" sz="2200" smtClean="0">
                <a:latin typeface="Consolas" panose="020B0609020204030204" pitchFamily="49" charset="0"/>
              </a:rPr>
              <a:t>: continue</a:t>
            </a:r>
            <a:endParaRPr lang="en-US" sz="2200">
              <a:latin typeface="Consolas" panose="020B0609020204030204" pitchFamily="49" charset="0"/>
            </a:endParaRPr>
          </a:p>
          <a:p>
            <a:r>
              <a:rPr lang="en-US" sz="2200" smtClean="0">
                <a:latin typeface="Consolas" panose="020B0609020204030204" pitchFamily="49" charset="0"/>
              </a:rPr>
              <a:t>    </a:t>
            </a:r>
          </a:p>
          <a:p>
            <a:r>
              <a:rPr lang="en-US" sz="2200">
                <a:latin typeface="Consolas" panose="020B0609020204030204" pitchFamily="49" charset="0"/>
              </a:rPr>
              <a:t> </a:t>
            </a:r>
            <a:r>
              <a:rPr lang="en-US" sz="2200" smtClean="0">
                <a:latin typeface="Consolas" panose="020B0609020204030204" pitchFamily="49" charset="0"/>
              </a:rPr>
              <a:t>   for </a:t>
            </a:r>
            <a:r>
              <a:rPr lang="en-US" sz="2200">
                <a:latin typeface="Consolas" panose="020B0609020204030204" pitchFamily="49" charset="0"/>
              </a:rPr>
              <a:t>yy in range(y, self.height-1):</a:t>
            </a:r>
          </a:p>
          <a:p>
            <a:r>
              <a:rPr lang="en-US" sz="2200">
                <a:latin typeface="Consolas" panose="020B0609020204030204" pitchFamily="49" charset="0"/>
              </a:rPr>
              <a:t>    </a:t>
            </a:r>
            <a:r>
              <a:rPr lang="en-US" sz="2200" smtClean="0">
                <a:latin typeface="Consolas" panose="020B0609020204030204" pitchFamily="49" charset="0"/>
              </a:rPr>
              <a:t>    for </a:t>
            </a:r>
            <a:r>
              <a:rPr lang="en-US" sz="2200">
                <a:latin typeface="Consolas" panose="020B0609020204030204" pitchFamily="49" charset="0"/>
              </a:rPr>
              <a:t>x in range(self.width):</a:t>
            </a:r>
          </a:p>
          <a:p>
            <a:r>
              <a:rPr lang="en-US" sz="2200">
                <a:latin typeface="Consolas" panose="020B0609020204030204" pitchFamily="49" charset="0"/>
              </a:rPr>
              <a:t>        </a:t>
            </a:r>
            <a:r>
              <a:rPr lang="en-US" sz="2200" smtClean="0">
                <a:latin typeface="Consolas" panose="020B0609020204030204" pitchFamily="49" charset="0"/>
              </a:rPr>
              <a:t>    self.filled[yy</a:t>
            </a:r>
            <a:r>
              <a:rPr lang="en-US" sz="2200">
                <a:latin typeface="Consolas" panose="020B0609020204030204" pitchFamily="49" charset="0"/>
              </a:rPr>
              <a:t>][x] </a:t>
            </a:r>
            <a:r>
              <a:rPr lang="en-US" sz="2200">
                <a:latin typeface="Consolas" panose="020B0609020204030204" pitchFamily="49" charset="0"/>
              </a:rPr>
              <a:t>= </a:t>
            </a:r>
            <a:r>
              <a:rPr lang="en-US" sz="2200" smtClean="0">
                <a:latin typeface="Consolas" panose="020B0609020204030204" pitchFamily="49" charset="0"/>
              </a:rPr>
              <a:t>self.filled[yy+1</a:t>
            </a:r>
            <a:r>
              <a:rPr lang="en-US" sz="2200">
                <a:latin typeface="Consolas" panose="020B0609020204030204" pitchFamily="49" charset="0"/>
              </a:rPr>
              <a:t>][x]</a:t>
            </a:r>
          </a:p>
          <a:p>
            <a:endParaRPr lang="en-US" sz="2200">
              <a:latin typeface="Consolas" panose="020B0609020204030204" pitchFamily="49" charset="0"/>
            </a:endParaRPr>
          </a:p>
          <a:p>
            <a:r>
              <a:rPr lang="en-US" sz="2200">
                <a:latin typeface="Consolas" panose="020B0609020204030204" pitchFamily="49" charset="0"/>
              </a:rPr>
              <a:t>    </a:t>
            </a:r>
            <a:r>
              <a:rPr lang="en-US" sz="2200" smtClean="0">
                <a:latin typeface="Consolas" panose="020B0609020204030204" pitchFamily="49" charset="0"/>
              </a:rPr>
              <a:t>for </a:t>
            </a:r>
            <a:r>
              <a:rPr lang="en-US" sz="2200">
                <a:latin typeface="Consolas" panose="020B0609020204030204" pitchFamily="49" charset="0"/>
              </a:rPr>
              <a:t>x in range(self.width):</a:t>
            </a:r>
          </a:p>
          <a:p>
            <a:r>
              <a:rPr lang="en-US" sz="2200">
                <a:latin typeface="Consolas" panose="020B0609020204030204" pitchFamily="49" charset="0"/>
              </a:rPr>
              <a:t>    </a:t>
            </a:r>
            <a:r>
              <a:rPr lang="en-US" sz="2200" smtClean="0">
                <a:latin typeface="Consolas" panose="020B0609020204030204" pitchFamily="49" charset="0"/>
              </a:rPr>
              <a:t>    self.is_filled[self.height-1</a:t>
            </a:r>
            <a:r>
              <a:rPr lang="en-US" sz="2200">
                <a:latin typeface="Consolas" panose="020B0609020204030204" pitchFamily="49" charset="0"/>
              </a:rPr>
              <a:t>][x] = False</a:t>
            </a:r>
            <a:endParaRPr lang="en-US" sz="2200">
              <a:latin typeface="Consolas" panose="020B0609020204030204" pitchFamily="49" charset="0"/>
            </a:endParaRP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27102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я так не объясняю</a:t>
            </a:r>
            <a:endParaRPr lang="en-US">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3220"/>
          </a:xfrm>
          <a:prstGeom prst="rect">
            <a:avLst/>
          </a:prstGeom>
        </p:spPr>
        <p:txBody>
          <a:bodyPr wrap="square">
            <a:spAutoFit/>
          </a:bodyPr>
          <a:lstStyle/>
          <a:p>
            <a:endParaRPr lang="ru-RU" sz="280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7" name="Прямоугольник 6"/>
          <p:cNvSpPr/>
          <p:nvPr/>
        </p:nvSpPr>
        <p:spPr>
          <a:xfrm>
            <a:off x="1295399" y="552611"/>
            <a:ext cx="9613525" cy="5262979"/>
          </a:xfrm>
          <a:prstGeom prst="rect">
            <a:avLst/>
          </a:prstGeom>
        </p:spPr>
        <p:txBody>
          <a:bodyPr wrap="square">
            <a:spAutoFit/>
          </a:bodyPr>
          <a:lstStyle/>
          <a:p>
            <a:r>
              <a:rPr lang="en-US" sz="2800">
                <a:latin typeface="Consolas" panose="020B0609020204030204" pitchFamily="49" charset="0"/>
              </a:rPr>
              <a:t>public void </a:t>
            </a:r>
            <a:r>
              <a:rPr lang="en-US" sz="2800" err="1">
                <a:latin typeface="Consolas" panose="020B0609020204030204" pitchFamily="49" charset="0"/>
              </a:rPr>
              <a:t>ClearFullLines</a:t>
            </a:r>
            <a:r>
              <a:rPr lang="en-US" sz="2800">
                <a:latin typeface="Consolas" panose="020B0609020204030204" pitchFamily="49" charset="0"/>
              </a:rPr>
              <a:t>()</a:t>
            </a:r>
            <a:br>
              <a:rPr lang="en-US" sz="2800">
                <a:latin typeface="Consolas" panose="020B0609020204030204" pitchFamily="49" charset="0"/>
              </a:rPr>
            </a:br>
            <a:r>
              <a:rPr lang="en-US" sz="2800">
                <a:latin typeface="Consolas" panose="020B0609020204030204" pitchFamily="49" charset="0"/>
              </a:rPr>
              <a:t>{</a:t>
            </a:r>
          </a:p>
          <a:p>
            <a:r>
              <a:rPr lang="en-US" sz="2800">
                <a:latin typeface="Consolas" panose="020B0609020204030204" pitchFamily="49" charset="0"/>
              </a:rPr>
              <a:t>    </a:t>
            </a:r>
            <a:r>
              <a:rPr lang="en-US" sz="2800" err="1">
                <a:latin typeface="Consolas" panose="020B0609020204030204" pitchFamily="49" charset="0"/>
              </a:rPr>
              <a:t>var</a:t>
            </a:r>
            <a:r>
              <a:rPr lang="en-US" sz="2800">
                <a:latin typeface="Consolas" panose="020B0609020204030204" pitchFamily="49" charset="0"/>
              </a:rPr>
              <a:t> y = 0; //bottom</a:t>
            </a:r>
          </a:p>
          <a:p>
            <a:r>
              <a:rPr lang="en-US" sz="2800">
                <a:latin typeface="Consolas" panose="020B0609020204030204" pitchFamily="49" charset="0"/>
              </a:rPr>
              <a:t>    while (y &lt; height) {</a:t>
            </a:r>
          </a:p>
          <a:p>
            <a:r>
              <a:rPr lang="en-US" sz="2800">
                <a:latin typeface="Consolas" panose="020B0609020204030204" pitchFamily="49" charset="0"/>
              </a:rPr>
              <a:t>        if (</a:t>
            </a:r>
            <a:r>
              <a:rPr lang="en-US" sz="2800" err="1">
                <a:latin typeface="Consolas" panose="020B0609020204030204" pitchFamily="49" charset="0"/>
              </a:rPr>
              <a:t>LineIsFull</a:t>
            </a:r>
            <a:r>
              <a:rPr lang="en-US" sz="2800">
                <a:latin typeface="Consolas" panose="020B0609020204030204" pitchFamily="49" charset="0"/>
              </a:rPr>
              <a:t>(y)) {</a:t>
            </a:r>
          </a:p>
          <a:p>
            <a:r>
              <a:rPr lang="en-US" sz="2800">
                <a:latin typeface="Consolas" panose="020B0609020204030204" pitchFamily="49" charset="0"/>
              </a:rPr>
              <a:t>            </a:t>
            </a:r>
            <a:r>
              <a:rPr lang="en-US" sz="2800" err="1">
                <a:latin typeface="Consolas" panose="020B0609020204030204" pitchFamily="49" charset="0"/>
              </a:rPr>
              <a:t>ShiftDownAllLinesHigherThan</a:t>
            </a:r>
            <a:r>
              <a:rPr lang="en-US" sz="2800">
                <a:latin typeface="Consolas" panose="020B0609020204030204" pitchFamily="49" charset="0"/>
              </a:rPr>
              <a:t>(y);</a:t>
            </a:r>
          </a:p>
          <a:p>
            <a:r>
              <a:rPr lang="en-US" sz="2800">
                <a:latin typeface="Consolas" panose="020B0609020204030204" pitchFamily="49" charset="0"/>
              </a:rPr>
              <a:t>            </a:t>
            </a:r>
            <a:r>
              <a:rPr lang="en-US" sz="2800" err="1">
                <a:latin typeface="Consolas" panose="020B0609020204030204" pitchFamily="49" charset="0"/>
              </a:rPr>
              <a:t>AddEmptyLineOnTop</a:t>
            </a:r>
            <a:r>
              <a:rPr lang="en-US" sz="2800">
                <a:latin typeface="Consolas" panose="020B0609020204030204" pitchFamily="49" charset="0"/>
              </a:rPr>
              <a:t>();</a:t>
            </a:r>
          </a:p>
          <a:p>
            <a:r>
              <a:rPr lang="en-US" sz="2800">
                <a:latin typeface="Consolas" panose="020B0609020204030204" pitchFamily="49" charset="0"/>
              </a:rPr>
              <a:t>        }</a:t>
            </a:r>
          </a:p>
          <a:p>
            <a:r>
              <a:rPr lang="en-US" sz="2800">
                <a:latin typeface="Consolas" panose="020B0609020204030204" pitchFamily="49" charset="0"/>
              </a:rPr>
              <a:t>        else</a:t>
            </a:r>
          </a:p>
          <a:p>
            <a:r>
              <a:rPr lang="en-US" sz="2800">
                <a:latin typeface="Consolas" panose="020B0609020204030204" pitchFamily="49" charset="0"/>
              </a:rPr>
              <a:t>            y++;</a:t>
            </a:r>
          </a:p>
          <a:p>
            <a:r>
              <a:rPr lang="en-US" sz="2800">
                <a:latin typeface="Consolas" panose="020B0609020204030204" pitchFamily="49" charset="0"/>
              </a:rPr>
              <a:t>    }</a:t>
            </a:r>
          </a:p>
          <a:p>
            <a:r>
              <a:rPr lang="en-US" sz="2800">
                <a:latin typeface="Consolas" panose="020B0609020204030204" pitchFamily="49" charset="0"/>
              </a:rPr>
              <a:t>}</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err="1">
                <a:latin typeface="Courier New" panose="02070309020205020404" pitchFamily="49" charset="0"/>
                <a:cs typeface="Courier New" panose="02070309020205020404" pitchFamily="49" charset="0"/>
              </a:rPr>
              <a:t>clearFullLines</a:t>
            </a: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let</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y = 0; </a:t>
            </a:r>
            <a:r>
              <a:rPr lang="ru-RU" altLang="ru-RU" sz="2400" i="1">
                <a:latin typeface="Courier New" panose="02070309020205020404" pitchFamily="49" charset="0"/>
                <a:cs typeface="Courier New" panose="02070309020205020404" pitchFamily="49" charset="0"/>
              </a:rPr>
              <a:t>//</a:t>
            </a:r>
            <a:r>
              <a:rPr lang="ru-RU" altLang="ru-RU" sz="2400" i="1" err="1">
                <a:latin typeface="Courier New" panose="02070309020205020404" pitchFamily="49" charset="0"/>
                <a:cs typeface="Courier New" panose="02070309020205020404" pitchFamily="49" charset="0"/>
              </a:rPr>
              <a:t>bottom</a:t>
            </a:r>
            <a:r>
              <a:rPr lang="ru-RU" altLang="ru-RU" sz="2400" i="1">
                <a:latin typeface="Courier New" panose="02070309020205020404" pitchFamily="49" charset="0"/>
                <a:cs typeface="Courier New" panose="02070309020205020404" pitchFamily="49" charset="0"/>
              </a:rPr>
              <a:t/>
            </a:r>
            <a:br>
              <a:rPr lang="ru-RU" altLang="ru-RU" sz="2400" i="1">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while</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(y &lt;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height</a:t>
            </a: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if</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.lineIsFull</a:t>
            </a:r>
            <a:r>
              <a:rPr lang="ru-RU" altLang="ru-RU" sz="2400">
                <a:latin typeface="Courier New" panose="02070309020205020404" pitchFamily="49" charset="0"/>
                <a:cs typeface="Courier New" panose="02070309020205020404" pitchFamily="49" charset="0"/>
              </a:rPr>
              <a:t>(y))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.shiftDownAllLinesHigherThan</a:t>
            </a:r>
            <a:r>
              <a:rPr lang="ru-RU" altLang="ru-RU" sz="2400">
                <a:latin typeface="Courier New" panose="02070309020205020404" pitchFamily="49" charset="0"/>
                <a:cs typeface="Courier New" panose="02070309020205020404" pitchFamily="49" charset="0"/>
              </a:rPr>
              <a:t>(y);</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.addEmptyLineOnTop</a:t>
            </a: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 </a:t>
            </a:r>
            <a:r>
              <a:rPr lang="ru-RU" altLang="ru-RU" sz="2400" b="1" err="1">
                <a:latin typeface="Courier New" panose="02070309020205020404" pitchFamily="49" charset="0"/>
                <a:cs typeface="Courier New" panose="02070309020205020404" pitchFamily="49" charset="0"/>
              </a:rPr>
              <a:t>else</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y++;</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endParaRPr lang="ru-RU" altLang="ru-RU" sz="2400">
              <a:latin typeface="Arial" panose="020B0604020202020204" pitchFamily="34" charset="0"/>
            </a:endParaRP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3220"/>
          </a:xfrm>
          <a:prstGeom prst="rect">
            <a:avLst/>
          </a:prstGeom>
        </p:spPr>
        <p:txBody>
          <a:bodyPr wrap="square">
            <a:spAutoFit/>
          </a:bodyPr>
          <a:lstStyle/>
          <a:p>
            <a:endParaRPr lang="ru-RU" sz="280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7" name="Прямоугольник 6"/>
          <p:cNvSpPr/>
          <p:nvPr/>
        </p:nvSpPr>
        <p:spPr>
          <a:xfrm>
            <a:off x="1055439" y="552611"/>
            <a:ext cx="9853485" cy="3539430"/>
          </a:xfrm>
          <a:prstGeom prst="rect">
            <a:avLst/>
          </a:prstGeom>
        </p:spPr>
        <p:txBody>
          <a:bodyPr wrap="square">
            <a:spAutoFit/>
          </a:bodyPr>
          <a:lstStyle/>
          <a:p>
            <a:r>
              <a:rPr lang="en-US" sz="2800" smtClean="0">
                <a:latin typeface="Consolas" panose="020B0609020204030204" pitchFamily="49" charset="0"/>
              </a:rPr>
              <a:t>def </a:t>
            </a:r>
            <a:r>
              <a:rPr lang="en-US" sz="2800">
                <a:latin typeface="Consolas" panose="020B0609020204030204" pitchFamily="49" charset="0"/>
              </a:rPr>
              <a:t>clear_full_lines(self):</a:t>
            </a:r>
          </a:p>
          <a:p>
            <a:r>
              <a:rPr lang="en-US" sz="2800" smtClean="0">
                <a:latin typeface="Consolas" panose="020B0609020204030204" pitchFamily="49" charset="0"/>
              </a:rPr>
              <a:t>   y </a:t>
            </a:r>
            <a:r>
              <a:rPr lang="en-US" sz="2800">
                <a:latin typeface="Consolas" panose="020B0609020204030204" pitchFamily="49" charset="0"/>
              </a:rPr>
              <a:t>= 0 </a:t>
            </a:r>
            <a:r>
              <a:rPr lang="en-US" sz="2800">
                <a:solidFill>
                  <a:schemeClr val="tx1">
                    <a:lumMod val="50000"/>
                  </a:schemeClr>
                </a:solidFill>
                <a:latin typeface="Consolas" panose="020B0609020204030204" pitchFamily="49" charset="0"/>
              </a:rPr>
              <a:t># bottom</a:t>
            </a:r>
          </a:p>
          <a:p>
            <a:r>
              <a:rPr lang="en-US" sz="2800" smtClean="0">
                <a:latin typeface="Consolas" panose="020B0609020204030204" pitchFamily="49" charset="0"/>
              </a:rPr>
              <a:t>   while </a:t>
            </a:r>
            <a:r>
              <a:rPr lang="en-US" sz="2800">
                <a:latin typeface="Consolas" panose="020B0609020204030204" pitchFamily="49" charset="0"/>
              </a:rPr>
              <a:t>y &lt; self.height:</a:t>
            </a:r>
          </a:p>
          <a:p>
            <a:r>
              <a:rPr lang="en-US" sz="2800">
                <a:latin typeface="Consolas" panose="020B0609020204030204" pitchFamily="49" charset="0"/>
              </a:rPr>
              <a:t> </a:t>
            </a:r>
            <a:r>
              <a:rPr lang="en-US" sz="2800" smtClean="0">
                <a:latin typeface="Consolas" panose="020B0609020204030204" pitchFamily="49" charset="0"/>
              </a:rPr>
              <a:t>     if </a:t>
            </a:r>
            <a:r>
              <a:rPr lang="en-US" sz="2800">
                <a:latin typeface="Consolas" panose="020B0609020204030204" pitchFamily="49" charset="0"/>
              </a:rPr>
              <a:t>self.line_is_full(y</a:t>
            </a:r>
            <a:r>
              <a:rPr lang="en-US" sz="2800" smtClean="0">
                <a:latin typeface="Consolas" panose="020B0609020204030204" pitchFamily="49" charset="0"/>
              </a:rPr>
              <a:t>):</a:t>
            </a:r>
          </a:p>
          <a:p>
            <a:r>
              <a:rPr lang="en-US" sz="2800">
                <a:latin typeface="Consolas" panose="020B0609020204030204" pitchFamily="49" charset="0"/>
              </a:rPr>
              <a:t> </a:t>
            </a:r>
            <a:r>
              <a:rPr lang="en-US" sz="2800" smtClean="0">
                <a:latin typeface="Consolas" panose="020B0609020204030204" pitchFamily="49" charset="0"/>
              </a:rPr>
              <a:t>        self.shift_down_all_lines_higher_than(y)</a:t>
            </a:r>
          </a:p>
          <a:p>
            <a:r>
              <a:rPr lang="en-US" sz="2800">
                <a:latin typeface="Consolas" panose="020B0609020204030204" pitchFamily="49" charset="0"/>
              </a:rPr>
              <a:t> </a:t>
            </a:r>
            <a:r>
              <a:rPr lang="en-US" sz="2800" smtClean="0">
                <a:latin typeface="Consolas" panose="020B0609020204030204" pitchFamily="49" charset="0"/>
              </a:rPr>
              <a:t>        self.add_empty_line_on_top()</a:t>
            </a:r>
          </a:p>
          <a:p>
            <a:r>
              <a:rPr lang="en-US" sz="2800">
                <a:latin typeface="Consolas" panose="020B0609020204030204" pitchFamily="49" charset="0"/>
              </a:rPr>
              <a:t> </a:t>
            </a:r>
            <a:r>
              <a:rPr lang="en-US" sz="2800" smtClean="0">
                <a:latin typeface="Consolas" panose="020B0609020204030204" pitchFamily="49" charset="0"/>
              </a:rPr>
              <a:t>     else:</a:t>
            </a:r>
          </a:p>
          <a:p>
            <a:r>
              <a:rPr lang="en-US" sz="2800">
                <a:latin typeface="Consolas" panose="020B0609020204030204" pitchFamily="49" charset="0"/>
              </a:rPr>
              <a:t> </a:t>
            </a:r>
            <a:r>
              <a:rPr lang="en-US" sz="2800" smtClean="0">
                <a:latin typeface="Consolas" panose="020B0609020204030204" pitchFamily="49" charset="0"/>
              </a:rPr>
              <a:t>        y </a:t>
            </a:r>
            <a:r>
              <a:rPr lang="en-US" sz="2800">
                <a:latin typeface="Consolas" panose="020B0609020204030204" pitchFamily="49" charset="0"/>
              </a:rPr>
              <a:t>+= 1</a:t>
            </a:r>
            <a:endParaRPr lang="en-US" sz="2800">
              <a:latin typeface="Consolas" panose="020B0609020204030204" pitchFamily="49" charset="0"/>
            </a:endParaRP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6" name="Прямоугольник 5">
            <a:extLst>
              <a:ext uri="{FF2B5EF4-FFF2-40B4-BE49-F238E27FC236}">
                <a16:creationId xmlns:a16="http://schemas.microsoft.com/office/drawing/2014/main" id="{1AD49043-8CB6-4B10-B8FE-D3256B6C4BF2}"/>
              </a:ext>
            </a:extLst>
          </p:cNvPr>
          <p:cNvSpPr/>
          <p:nvPr/>
        </p:nvSpPr>
        <p:spPr>
          <a:xfrm>
            <a:off x="9835086"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47564" y="584058"/>
            <a:ext cx="655044" cy="655044"/>
          </a:xfrm>
          <a:prstGeom prst="rect">
            <a:avLst/>
          </a:prstGeom>
        </p:spPr>
      </p:pic>
    </p:spTree>
    <p:extLst>
      <p:ext uri="{BB962C8B-B14F-4D97-AF65-F5344CB8AC3E}">
        <p14:creationId xmlns:p14="http://schemas.microsoft.com/office/powerpoint/2010/main" val="14276189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a:latin typeface="Consolas" panose="020B0609020204030204" pitchFamily="49" charset="0"/>
              </a:rPr>
              <a:t>public Field </a:t>
            </a:r>
            <a:r>
              <a:rPr lang="en-US" sz="2400" err="1">
                <a:latin typeface="Consolas" panose="020B0609020204030204" pitchFamily="49" charset="0"/>
              </a:rPr>
              <a:t>ClearFullLines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notFullLines</a:t>
            </a:r>
            <a:r>
              <a:rPr lang="en-US" sz="2400">
                <a:latin typeface="Consolas" panose="020B0609020204030204" pitchFamily="49" charset="0"/>
              </a:rPr>
              <a:t> = </a:t>
            </a:r>
            <a:r>
              <a:rPr lang="en-US" sz="2400" err="1">
                <a:latin typeface="Consolas" panose="020B0609020204030204" pitchFamily="49" charset="0"/>
              </a:rPr>
              <a:t>GetAllNotFullLines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clearedLinesCount</a:t>
            </a:r>
            <a:r>
              <a:rPr lang="en-US" sz="2400">
                <a:latin typeface="Consolas" panose="020B0609020204030204" pitchFamily="49" charset="0"/>
              </a:rPr>
              <a:t> = Height –</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notFullLines.Count</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newLinesArray</a:t>
            </a:r>
            <a:r>
              <a:rPr lang="en-US" sz="2400">
                <a:latin typeface="Consolas" panose="020B0609020204030204" pitchFamily="49" charset="0"/>
              </a:rPr>
              <a:t> = </a:t>
            </a:r>
            <a:r>
              <a:rPr lang="en-US" sz="2400" err="1">
                <a:latin typeface="Consolas" panose="020B0609020204030204" pitchFamily="49" charset="0"/>
              </a:rPr>
              <a:t>CreateNewLinesArray</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clearedLinesCount</a:t>
            </a:r>
            <a:r>
              <a:rPr lang="en-US" sz="2400">
                <a:latin typeface="Consolas" panose="020B0609020204030204" pitchFamily="49" charset="0"/>
              </a:rPr>
              <a:t>, </a:t>
            </a:r>
            <a:r>
              <a:rPr lang="en-US" sz="2400" err="1">
                <a:latin typeface="Consolas" panose="020B0609020204030204" pitchFamily="49" charset="0"/>
              </a:rPr>
              <a:t>notFullLines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return new Field(Width, Height,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newLinesArray</a:t>
            </a:r>
            <a:r>
              <a:rPr lang="en-US" sz="2400">
                <a:latin typeface="Consolas" panose="020B0609020204030204" pitchFamily="49" charset="0"/>
              </a:rPr>
              <a:t>, Score + </a:t>
            </a:r>
            <a:r>
              <a:rPr lang="en-US" sz="2400" err="1">
                <a:latin typeface="Consolas" panose="020B0609020204030204" pitchFamily="49" charset="0"/>
              </a:rPr>
              <a:t>clearedLinesCount</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a:t>
            </a: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p:txBody>
      </p:sp>
      <p:sp>
        <p:nvSpPr>
          <p:cNvPr id="2" name="Заголовок 1"/>
          <p:cNvSpPr>
            <a:spLocks noGrp="1"/>
          </p:cNvSpPr>
          <p:nvPr>
            <p:ph type="title"/>
          </p:nvPr>
        </p:nvSpPr>
        <p:spPr/>
        <p:txBody>
          <a:bodyPr/>
          <a:lstStyle/>
          <a:p>
            <a:r>
              <a:rPr lang="en-US"/>
              <a:t>Immutable style</a:t>
            </a:r>
            <a:endParaRPr lang="ru-RU"/>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Immutable style</a:t>
            </a:r>
            <a:endParaRPr lang="ru-RU"/>
          </a:p>
        </p:txBody>
      </p:sp>
      <p:sp>
        <p:nvSpPr>
          <p:cNvPr id="5" name="Rectangle 1"/>
          <p:cNvSpPr>
            <a:spLocks noChangeArrowheads="1"/>
          </p:cNvSpPr>
          <p:nvPr/>
        </p:nvSpPr>
        <p:spPr bwMode="auto">
          <a:xfrm>
            <a:off x="1295469" y="1628775"/>
            <a:ext cx="9601200" cy="2769989"/>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err="1" smtClean="0">
                <a:latin typeface="Courier New" panose="02070309020205020404" pitchFamily="49" charset="0"/>
                <a:cs typeface="Courier New" panose="02070309020205020404" pitchFamily="49" charset="0"/>
              </a:rPr>
              <a:t>clearFullLines</a:t>
            </a:r>
            <a:r>
              <a:rPr lang="ru-RU" altLang="ru-RU" sz="2000" smtClean="0">
                <a:latin typeface="Courier New" panose="02070309020205020404" pitchFamily="49" charset="0"/>
                <a:cs typeface="Courier New" panose="02070309020205020404" pitchFamily="49" charset="0"/>
              </a:rPr>
              <a:t>() {</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.getAllNotFullLines</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height</a:t>
            </a:r>
            <a:r>
              <a:rPr lang="ru-RU" altLang="ru-RU" sz="2000" b="1" smtClean="0">
                <a:latin typeface="Courier New" panose="02070309020205020404" pitchFamily="49" charset="0"/>
                <a:cs typeface="Courier New" panose="02070309020205020404" pitchFamily="49" charset="0"/>
              </a:rPr>
              <a:t> </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b="1" err="1" smtClean="0">
                <a:latin typeface="Courier New" panose="02070309020205020404" pitchFamily="49" charset="0"/>
                <a:cs typeface="Courier New" panose="02070309020205020404" pitchFamily="49" charset="0"/>
              </a:rPr>
              <a:t>length</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newLinesArray</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.createNewLinesArray</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return</a:t>
            </a:r>
            <a:r>
              <a:rPr lang="ru-RU" altLang="ru-RU" sz="2000" b="1"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new</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Field</a:t>
            </a:r>
            <a:r>
              <a:rPr lang="ru-RU" altLang="ru-RU" sz="2000"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width</a:t>
            </a: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height</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newLinesArray</a:t>
            </a: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.score</a:t>
            </a:r>
            <a:r>
              <a:rPr lang="ru-RU" altLang="ru-RU" sz="2000" smtClean="0">
                <a:latin typeface="Courier New" panose="02070309020205020404" pitchFamily="49" charset="0"/>
                <a:cs typeface="Courier New" panose="02070309020205020404" pitchFamily="49" charset="0"/>
              </a:rPr>
              <a:t> +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a:t>
            </a:r>
            <a:endParaRPr lang="ru-RU" altLang="ru-RU" sz="440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a:t>У каждого модуля должна быть лишь одна реалистичная причина для изменения</a:t>
            </a:r>
            <a:endParaRPr lang="en-US"/>
          </a:p>
          <a:p>
            <a:pPr marL="0" indent="0">
              <a:buNone/>
            </a:pPr>
            <a:endParaRPr lang="en-US"/>
          </a:p>
          <a:p>
            <a:r>
              <a:rPr lang="ru-RU"/>
              <a:t>Что может быть модулем?</a:t>
            </a:r>
          </a:p>
          <a:p>
            <a:r>
              <a:rPr lang="ru-RU"/>
              <a:t>Влияет ли на конфликты при </a:t>
            </a:r>
            <a:r>
              <a:rPr lang="en-US"/>
              <a:t>merge </a:t>
            </a:r>
            <a:r>
              <a:rPr lang="ru-RU"/>
              <a:t>в </a:t>
            </a:r>
            <a:r>
              <a:rPr lang="en-US"/>
              <a:t>VCS</a:t>
            </a:r>
            <a:r>
              <a:rPr lang="ru-RU"/>
              <a:t>?</a:t>
            </a:r>
          </a:p>
          <a:p>
            <a:r>
              <a:rPr lang="ru-RU"/>
              <a:t>Достаточно ли</a:t>
            </a:r>
            <a:r>
              <a:rPr lang="en-US"/>
              <a:t> SRP</a:t>
            </a:r>
            <a:r>
              <a:rPr lang="ru-RU"/>
              <a:t>, чтобы получился хороший модуль?</a:t>
            </a:r>
            <a:endParaRPr lang="en-US"/>
          </a:p>
          <a:p>
            <a:pPr marL="0" indent="0">
              <a:buNone/>
            </a:pPr>
            <a:endParaRPr lang="en-US"/>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a:t>Что такое </a:t>
            </a:r>
            <a:r>
              <a:rPr lang="en-US"/>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767408" y="1628779"/>
            <a:ext cx="10129125" cy="4679951"/>
          </a:xfrm>
        </p:spPr>
        <p:txBody>
          <a:bodyPr>
            <a:noAutofit/>
          </a:bodyPr>
          <a:lstStyle/>
          <a:p>
            <a:pPr marL="0" indent="0">
              <a:buNone/>
            </a:pPr>
            <a:r>
              <a:rPr lang="en-US" sz="2400">
                <a:latin typeface="Consolas" panose="020B0609020204030204" pitchFamily="49" charset="0"/>
              </a:rPr>
              <a:t>d</a:t>
            </a:r>
            <a:r>
              <a:rPr lang="en-US" sz="2400" smtClean="0">
                <a:latin typeface="Consolas" panose="020B0609020204030204" pitchFamily="49" charset="0"/>
              </a:rPr>
              <a:t>ef c</a:t>
            </a:r>
            <a:r>
              <a:rPr lang="en-US" sz="2400" smtClean="0">
                <a:latin typeface="Consolas" panose="020B0609020204030204" pitchFamily="49" charset="0"/>
              </a:rPr>
              <a:t>lear_full_lines():</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not_full_lines </a:t>
            </a:r>
            <a:r>
              <a:rPr lang="en-US" sz="2400">
                <a:latin typeface="Consolas" panose="020B0609020204030204" pitchFamily="49" charset="0"/>
              </a:rPr>
              <a:t>= </a:t>
            </a:r>
            <a:r>
              <a:rPr lang="en-US" sz="2400" smtClean="0">
                <a:latin typeface="Consolas" panose="020B0609020204030204" pitchFamily="49" charset="0"/>
              </a:rPr>
              <a:t>self.get_all_not_full_lines()</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cleared_lines_count </a:t>
            </a:r>
            <a:r>
              <a:rPr lang="en-US" sz="2400">
                <a:latin typeface="Consolas" panose="020B0609020204030204" pitchFamily="49" charset="0"/>
              </a:rPr>
              <a:t>= </a:t>
            </a:r>
            <a:r>
              <a:rPr lang="en-US" sz="2400" smtClean="0">
                <a:latin typeface="Consolas" panose="020B0609020204030204" pitchFamily="49" charset="0"/>
              </a:rPr>
              <a:t>self.height – len(not_full_lines)</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new_lines_array </a:t>
            </a:r>
            <a:r>
              <a:rPr lang="en-US" sz="2400">
                <a:latin typeface="Consolas" panose="020B0609020204030204" pitchFamily="49" charset="0"/>
              </a:rPr>
              <a:t>= </a:t>
            </a:r>
            <a:r>
              <a:rPr lang="en-US" sz="2400" smtClean="0">
                <a:latin typeface="Consolas" panose="020B0609020204030204" pitchFamily="49" charset="0"/>
              </a:rPr>
              <a:t>self.</a:t>
            </a:r>
            <a:r>
              <a:rPr lang="en-US" sz="2400" smtClean="0">
                <a:latin typeface="Consolas" panose="020B0609020204030204" pitchFamily="49" charset="0"/>
              </a:rPr>
              <a:t>c</a:t>
            </a:r>
            <a:r>
              <a:rPr lang="en-US" sz="2400" smtClean="0">
                <a:latin typeface="Consolas" panose="020B0609020204030204" pitchFamily="49" charset="0"/>
              </a:rPr>
              <a:t>reate_new_lines_array</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   cleared_lines_count</a:t>
            </a:r>
            <a:r>
              <a:rPr lang="en-US" sz="2400">
                <a:latin typeface="Consolas" panose="020B0609020204030204" pitchFamily="49" charset="0"/>
              </a:rPr>
              <a:t>, </a:t>
            </a:r>
            <a:r>
              <a:rPr lang="en-US" sz="2400" smtClean="0">
                <a:latin typeface="Consolas" panose="020B0609020204030204" pitchFamily="49" charset="0"/>
              </a:rPr>
              <a:t>not_full_lines</a:t>
            </a:r>
          </a:p>
          <a:p>
            <a:pPr marL="0" indent="0">
              <a:buNone/>
            </a:pPr>
            <a:r>
              <a:rPr lang="en-US" sz="2400" smtClean="0">
                <a:latin typeface="Consolas" panose="020B0609020204030204" pitchFamily="49" charset="0"/>
              </a:rPr>
              <a:t>   )</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return Field(</a:t>
            </a:r>
            <a:br>
              <a:rPr lang="en-US" sz="2400" smtClean="0">
                <a:latin typeface="Consolas" panose="020B0609020204030204" pitchFamily="49" charset="0"/>
              </a:rPr>
            </a:br>
            <a:r>
              <a:rPr lang="en-US" sz="2400" smtClean="0">
                <a:latin typeface="Consolas" panose="020B0609020204030204" pitchFamily="49" charset="0"/>
              </a:rPr>
              <a:t>      self.width</a:t>
            </a:r>
            <a:r>
              <a:rPr lang="en-US" sz="2400">
                <a:latin typeface="Consolas" panose="020B0609020204030204" pitchFamily="49" charset="0"/>
              </a:rPr>
              <a:t>, </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a:t>
            </a:r>
            <a:r>
              <a:rPr lang="en-US" sz="2400" smtClean="0">
                <a:latin typeface="Consolas" panose="020B0609020204030204" pitchFamily="49" charset="0"/>
              </a:rPr>
              <a:t>self.height, </a:t>
            </a:r>
            <a:br>
              <a:rPr lang="en-US" sz="2400" smtClean="0">
                <a:latin typeface="Consolas" panose="020B0609020204030204" pitchFamily="49" charset="0"/>
              </a:rPr>
            </a:br>
            <a:r>
              <a:rPr lang="en-US" sz="2400" smtClean="0">
                <a:latin typeface="Consolas" panose="020B0609020204030204" pitchFamily="49" charset="0"/>
              </a:rPr>
              <a:t>      new_lines_array</a:t>
            </a:r>
            <a:r>
              <a:rPr lang="en-US" sz="2400">
                <a:latin typeface="Consolas" panose="020B0609020204030204" pitchFamily="49" charset="0"/>
              </a:rPr>
              <a:t>, </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self.</a:t>
            </a:r>
            <a:r>
              <a:rPr lang="en-US" sz="2400" smtClean="0">
                <a:latin typeface="Consolas" panose="020B0609020204030204" pitchFamily="49" charset="0"/>
              </a:rPr>
              <a:t>score </a:t>
            </a:r>
            <a:r>
              <a:rPr lang="en-US" sz="2400">
                <a:latin typeface="Consolas" panose="020B0609020204030204" pitchFamily="49" charset="0"/>
              </a:rPr>
              <a:t>+ </a:t>
            </a:r>
            <a:r>
              <a:rPr lang="en-US" sz="2400" smtClean="0">
                <a:latin typeface="Consolas" panose="020B0609020204030204" pitchFamily="49" charset="0"/>
              </a:rPr>
              <a:t>cleared_lines_count</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a:t>
            </a:r>
          </a:p>
          <a:p>
            <a:pPr marL="0" indent="0">
              <a:buNone/>
            </a:pPr>
            <a:endParaRPr lang="en-US" sz="2400">
              <a:latin typeface="Consolas" panose="020B0609020204030204" pitchFamily="49" charset="0"/>
            </a:endParaRP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p:txBody>
      </p:sp>
      <p:sp>
        <p:nvSpPr>
          <p:cNvPr id="2" name="Заголовок 1"/>
          <p:cNvSpPr>
            <a:spLocks noGrp="1"/>
          </p:cNvSpPr>
          <p:nvPr>
            <p:ph type="title"/>
          </p:nvPr>
        </p:nvSpPr>
        <p:spPr/>
        <p:txBody>
          <a:bodyPr/>
          <a:lstStyle/>
          <a:p>
            <a:r>
              <a:rPr lang="en-US"/>
              <a:t>Immutable style</a:t>
            </a:r>
            <a:endParaRPr lang="ru-RU"/>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13"/>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3996"/>
            <a:ext cx="655044" cy="655044"/>
          </a:xfrm>
          <a:prstGeom prst="rect">
            <a:avLst/>
          </a:prstGeom>
        </p:spPr>
      </p:pic>
    </p:spTree>
    <p:extLst>
      <p:ext uri="{BB962C8B-B14F-4D97-AF65-F5344CB8AC3E}">
        <p14:creationId xmlns:p14="http://schemas.microsoft.com/office/powerpoint/2010/main" val="2544973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8" name="Прямоугольник 7"/>
          <p:cNvSpPr/>
          <p:nvPr/>
        </p:nvSpPr>
        <p:spPr>
          <a:xfrm>
            <a:off x="1295400" y="329743"/>
            <a:ext cx="9607961" cy="6555641"/>
          </a:xfrm>
          <a:prstGeom prst="rect">
            <a:avLst/>
          </a:prstGeom>
        </p:spPr>
        <p:txBody>
          <a:bodyPr wrap="square">
            <a:spAutoFit/>
          </a:bodyPr>
          <a:lstStyle/>
          <a:p>
            <a:r>
              <a:rPr lang="en-US" sz="1500" err="1">
                <a:latin typeface="Consolas" panose="020B0609020204030204" pitchFamily="49" charset="0"/>
              </a:rPr>
              <a:t>ComparisonResult</a:t>
            </a:r>
            <a:r>
              <a:rPr lang="en-US" sz="1500">
                <a:latin typeface="Consolas" panose="020B0609020204030204" pitchFamily="49" charset="0"/>
              </a:rPr>
              <a:t> </a:t>
            </a:r>
            <a:r>
              <a:rPr lang="en-US" sz="1500" err="1">
                <a:latin typeface="Consolas" panose="020B0609020204030204" pitchFamily="49" charset="0"/>
              </a:rPr>
              <a:t>CompareStacks</a:t>
            </a:r>
            <a:r>
              <a:rPr lang="en-US" sz="1500">
                <a:latin typeface="Consolas" panose="020B0609020204030204" pitchFamily="49" charset="0"/>
              </a:rPr>
              <a:t>(</a:t>
            </a:r>
            <a:br>
              <a:rPr lang="en-US" sz="1500">
                <a:latin typeface="Consolas" panose="020B0609020204030204" pitchFamily="49" charset="0"/>
              </a:rPr>
            </a:br>
            <a:r>
              <a:rPr lang="en-US" sz="1500">
                <a:latin typeface="Consolas" panose="020B0609020204030204" pitchFamily="49" charset="0"/>
              </a:rPr>
              <a:t>	</a:t>
            </a:r>
            <a:r>
              <a:rPr lang="en-US" sz="1500" err="1">
                <a:latin typeface="Consolas" panose="020B0609020204030204" pitchFamily="49" charset="0"/>
              </a:rPr>
              <a:t>ESType</a:t>
            </a:r>
            <a:r>
              <a:rPr lang="en-US" sz="1500">
                <a:latin typeface="Consolas" panose="020B0609020204030204" pitchFamily="49" charset="0"/>
              </a:rPr>
              <a:t>[] first, </a:t>
            </a:r>
            <a:r>
              <a:rPr lang="en-US" sz="1500" err="1">
                <a:latin typeface="Consolas" panose="020B0609020204030204" pitchFamily="49" charset="0"/>
              </a:rPr>
              <a:t>ESType</a:t>
            </a:r>
            <a:r>
              <a:rPr lang="en-US" sz="1500">
                <a:latin typeface="Consolas" panose="020B0609020204030204" pitchFamily="49" charset="0"/>
              </a:rPr>
              <a:t>[] second, out </a:t>
            </a:r>
            <a:r>
              <a:rPr lang="en-US" sz="1500" err="1">
                <a:latin typeface="Consolas" panose="020B0609020204030204" pitchFamily="49" charset="0"/>
              </a:rPr>
              <a:t>ESType</a:t>
            </a:r>
            <a:r>
              <a:rPr lang="en-US" sz="1500">
                <a:latin typeface="Consolas" panose="020B0609020204030204" pitchFamily="49" charset="0"/>
              </a:rPr>
              <a:t>[] merged) {</a:t>
            </a:r>
          </a:p>
          <a:p>
            <a:r>
              <a:rPr lang="en-US" sz="1500">
                <a:latin typeface="Consolas" panose="020B0609020204030204" pitchFamily="49" charset="0"/>
              </a:rPr>
              <a:t>    merged = null;</a:t>
            </a:r>
          </a:p>
          <a:p>
            <a:r>
              <a:rPr lang="en-US" sz="1500">
                <a:latin typeface="Consolas" panose="020B0609020204030204" pitchFamily="49" charset="0"/>
              </a:rPr>
              <a:t>    </a:t>
            </a:r>
            <a:r>
              <a:rPr lang="en-US" sz="1500" err="1">
                <a:latin typeface="Consolas" panose="020B0609020204030204" pitchFamily="49" charset="0"/>
              </a:rPr>
              <a:t>ESType</a:t>
            </a:r>
            <a:r>
              <a:rPr lang="en-US" sz="1500">
                <a:latin typeface="Consolas" panose="020B0609020204030204" pitchFamily="49" charset="0"/>
              </a:rPr>
              <a:t>[] result = null;</a:t>
            </a:r>
          </a:p>
          <a:p>
            <a:r>
              <a:rPr lang="en-US" sz="1500">
                <a:latin typeface="Consolas" panose="020B0609020204030204" pitchFamily="49" charset="0"/>
              </a:rPr>
              <a:t>    for(</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i</a:t>
            </a:r>
            <a:r>
              <a:rPr lang="en-US" sz="1500">
                <a:latin typeface="Consolas" panose="020B0609020204030204" pitchFamily="49" charset="0"/>
              </a:rPr>
              <a:t> = 0; </a:t>
            </a:r>
            <a:r>
              <a:rPr lang="en-US" sz="1500" err="1">
                <a:latin typeface="Consolas" panose="020B0609020204030204" pitchFamily="49" charset="0"/>
              </a:rPr>
              <a:t>i</a:t>
            </a:r>
            <a:r>
              <a:rPr lang="en-US" sz="1500">
                <a:latin typeface="Consolas" panose="020B0609020204030204" pitchFamily="49" charset="0"/>
              </a:rPr>
              <a:t> &lt; </a:t>
            </a:r>
            <a:r>
              <a:rPr lang="en-US" sz="1500" err="1">
                <a:latin typeface="Consolas" panose="020B0609020204030204" pitchFamily="49" charset="0"/>
              </a:rPr>
              <a:t>first.Length</a:t>
            </a:r>
            <a:r>
              <a:rPr lang="en-US" sz="1500">
                <a:latin typeface="Consolas" panose="020B0609020204030204" pitchFamily="49" charset="0"/>
              </a:rPr>
              <a:t>; ++</a:t>
            </a:r>
            <a:r>
              <a:rPr lang="en-US" sz="1500" err="1">
                <a:latin typeface="Consolas" panose="020B0609020204030204" pitchFamily="49" charset="0"/>
              </a:rPr>
              <a:t>i</a:t>
            </a:r>
            <a:r>
              <a:rPr lang="en-US" sz="1500">
                <a:latin typeface="Consolas" panose="020B0609020204030204" pitchFamily="49" charset="0"/>
              </a:rPr>
              <a:t>) {</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firstCLIType</a:t>
            </a:r>
            <a:r>
              <a:rPr lang="en-US" sz="1500">
                <a:latin typeface="Consolas" panose="020B0609020204030204" pitchFamily="49" charset="0"/>
              </a:rPr>
              <a:t> = </a:t>
            </a:r>
            <a:r>
              <a:rPr lang="en-US" sz="1500" err="1">
                <a:latin typeface="Consolas" panose="020B0609020204030204" pitchFamily="49" charset="0"/>
              </a:rPr>
              <a:t>ToCLIType</a:t>
            </a:r>
            <a:r>
              <a:rPr lang="en-US" sz="1500">
                <a:latin typeface="Consolas" panose="020B0609020204030204" pitchFamily="49" charset="0"/>
              </a:rPr>
              <a:t>(first[</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secondCLIType</a:t>
            </a:r>
            <a:r>
              <a:rPr lang="en-US" sz="1500">
                <a:latin typeface="Consolas" panose="020B0609020204030204" pitchFamily="49" charset="0"/>
              </a:rPr>
              <a:t> = </a:t>
            </a:r>
            <a:r>
              <a:rPr lang="en-US" sz="1500" err="1">
                <a:latin typeface="Consolas" panose="020B0609020204030204" pitchFamily="49" charset="0"/>
              </a:rPr>
              <a:t>ToCLIType</a:t>
            </a:r>
            <a:r>
              <a:rPr lang="en-US" sz="1500">
                <a:latin typeface="Consolas" panose="020B0609020204030204" pitchFamily="49" charset="0"/>
              </a:rPr>
              <a:t>(second[</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if(</a:t>
            </a:r>
            <a:r>
              <a:rPr lang="en-US" sz="1500" err="1">
                <a:latin typeface="Consolas" panose="020B0609020204030204" pitchFamily="49" charset="0"/>
              </a:rPr>
              <a:t>firstCLIType</a:t>
            </a:r>
            <a:r>
              <a:rPr lang="en-US" sz="1500">
                <a:latin typeface="Consolas" panose="020B0609020204030204" pitchFamily="49" charset="0"/>
              </a:rPr>
              <a:t> != </a:t>
            </a:r>
            <a:r>
              <a:rPr lang="en-US" sz="1500" err="1">
                <a:latin typeface="Consolas" panose="020B0609020204030204" pitchFamily="49" charset="0"/>
              </a:rPr>
              <a:t>secondCLIType</a:t>
            </a:r>
            <a:r>
              <a:rPr lang="en-US" sz="1500">
                <a:latin typeface="Consolas" panose="020B0609020204030204" pitchFamily="49" charset="0"/>
              </a:rPr>
              <a:t>) </a:t>
            </a:r>
            <a:br>
              <a:rPr lang="en-US" sz="1500">
                <a:latin typeface="Consolas" panose="020B0609020204030204" pitchFamily="49" charset="0"/>
              </a:rPr>
            </a:br>
            <a:r>
              <a:rPr lang="en-US" sz="1500">
                <a:latin typeface="Consolas" panose="020B0609020204030204" pitchFamily="49" charset="0"/>
              </a:rPr>
              <a:t>            return </a:t>
            </a:r>
            <a:r>
              <a:rPr lang="en-US" sz="1500" err="1">
                <a:latin typeface="Consolas" panose="020B0609020204030204" pitchFamily="49" charset="0"/>
              </a:rPr>
              <a:t>ComparisonResult.Inconsistent</a:t>
            </a:r>
            <a:r>
              <a:rPr lang="en-US" sz="1500">
                <a:latin typeface="Consolas" panose="020B0609020204030204" pitchFamily="49" charset="0"/>
              </a:rPr>
              <a:t>;</a:t>
            </a:r>
          </a:p>
          <a:p>
            <a:r>
              <a:rPr lang="en-US" sz="1500">
                <a:latin typeface="Consolas" panose="020B0609020204030204" pitchFamily="49" charset="0"/>
              </a:rPr>
              <a:t>        if(!</a:t>
            </a:r>
            <a:r>
              <a:rPr lang="en-US" sz="1500" err="1">
                <a:latin typeface="Consolas" panose="020B0609020204030204" pitchFamily="49" charset="0"/>
              </a:rPr>
              <a:t>EqualESTypes</a:t>
            </a:r>
            <a:r>
              <a:rPr lang="en-US" sz="1500">
                <a:latin typeface="Consolas" panose="020B0609020204030204" pitchFamily="49" charset="0"/>
              </a:rPr>
              <a:t>(first[</a:t>
            </a:r>
            <a:r>
              <a:rPr lang="en-US" sz="1500" err="1">
                <a:latin typeface="Consolas" panose="020B0609020204030204" pitchFamily="49" charset="0"/>
              </a:rPr>
              <a:t>i</a:t>
            </a:r>
            <a:r>
              <a:rPr lang="en-US" sz="1500">
                <a:latin typeface="Consolas" panose="020B0609020204030204" pitchFamily="49" charset="0"/>
              </a:rPr>
              <a:t>], second[</a:t>
            </a:r>
            <a:r>
              <a:rPr lang="en-US" sz="1500" err="1">
                <a:latin typeface="Consolas" panose="020B0609020204030204" pitchFamily="49" charset="0"/>
              </a:rPr>
              <a:t>i</a:t>
            </a:r>
            <a:r>
              <a:rPr lang="en-US" sz="1500">
                <a:latin typeface="Consolas" panose="020B0609020204030204" pitchFamily="49" charset="0"/>
              </a:rPr>
              <a:t>])) {</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common = </a:t>
            </a:r>
            <a:r>
              <a:rPr lang="en-US" sz="1500" err="1">
                <a:latin typeface="Consolas" panose="020B0609020204030204" pitchFamily="49" charset="0"/>
              </a:rPr>
              <a:t>FindCommonType</a:t>
            </a:r>
            <a:r>
              <a:rPr lang="en-US" sz="1500">
                <a:latin typeface="Consolas" panose="020B0609020204030204" pitchFamily="49" charset="0"/>
              </a:rPr>
              <a:t>(</a:t>
            </a:r>
            <a:r>
              <a:rPr lang="en-US" sz="1500" err="1">
                <a:latin typeface="Consolas" panose="020B0609020204030204" pitchFamily="49" charset="0"/>
              </a:rPr>
              <a:t>firstCLIType</a:t>
            </a:r>
            <a:r>
              <a:rPr lang="en-US" sz="1500">
                <a:latin typeface="Consolas" panose="020B0609020204030204" pitchFamily="49" charset="0"/>
              </a:rPr>
              <a:t>, first[</a:t>
            </a:r>
            <a:r>
              <a:rPr lang="en-US" sz="1500" err="1">
                <a:latin typeface="Consolas" panose="020B0609020204030204" pitchFamily="49" charset="0"/>
              </a:rPr>
              <a:t>i</a:t>
            </a:r>
            <a:r>
              <a:rPr lang="en-US" sz="1500">
                <a:latin typeface="Consolas" panose="020B0609020204030204" pitchFamily="49" charset="0"/>
              </a:rPr>
              <a:t>], second[</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if(common == null) </a:t>
            </a:r>
            <a:br>
              <a:rPr lang="en-US" sz="1500">
                <a:latin typeface="Consolas" panose="020B0609020204030204" pitchFamily="49" charset="0"/>
              </a:rPr>
            </a:br>
            <a:r>
              <a:rPr lang="en-US" sz="1500">
                <a:latin typeface="Consolas" panose="020B0609020204030204" pitchFamily="49" charset="0"/>
              </a:rPr>
              <a:t>                return </a:t>
            </a:r>
            <a:r>
              <a:rPr lang="en-US" sz="1500" err="1">
                <a:latin typeface="Consolas" panose="020B0609020204030204" pitchFamily="49" charset="0"/>
              </a:rPr>
              <a:t>ComparisonResult.Inconsistent</a:t>
            </a:r>
            <a:r>
              <a:rPr lang="en-US" sz="1500">
                <a:latin typeface="Consolas" panose="020B0609020204030204" pitchFamily="49" charset="0"/>
              </a:rPr>
              <a:t>;</a:t>
            </a:r>
          </a:p>
          <a:p>
            <a:r>
              <a:rPr lang="en-US" sz="1500">
                <a:latin typeface="Consolas" panose="020B0609020204030204" pitchFamily="49" charset="0"/>
              </a:rPr>
              <a:t>            if(result == null) {</a:t>
            </a:r>
          </a:p>
          <a:p>
            <a:r>
              <a:rPr lang="en-US" sz="1500">
                <a:latin typeface="Consolas" panose="020B0609020204030204" pitchFamily="49" charset="0"/>
              </a:rPr>
              <a:t>                result = new </a:t>
            </a:r>
            <a:r>
              <a:rPr lang="en-US" sz="1500" err="1">
                <a:latin typeface="Consolas" panose="020B0609020204030204" pitchFamily="49" charset="0"/>
              </a:rPr>
              <a:t>ESType</a:t>
            </a:r>
            <a:r>
              <a:rPr lang="en-US" sz="1500">
                <a:latin typeface="Consolas" panose="020B0609020204030204" pitchFamily="49" charset="0"/>
              </a:rPr>
              <a:t>[</a:t>
            </a:r>
            <a:r>
              <a:rPr lang="en-US" sz="1500" err="1">
                <a:latin typeface="Consolas" panose="020B0609020204030204" pitchFamily="49" charset="0"/>
              </a:rPr>
              <a:t>first.Length</a:t>
            </a:r>
            <a:r>
              <a:rPr lang="en-US" sz="1500">
                <a:latin typeface="Consolas" panose="020B0609020204030204" pitchFamily="49" charset="0"/>
              </a:rPr>
              <a:t>];</a:t>
            </a:r>
          </a:p>
          <a:p>
            <a:r>
              <a:rPr lang="en-US" sz="1500">
                <a:latin typeface="Consolas" panose="020B0609020204030204" pitchFamily="49" charset="0"/>
              </a:rPr>
              <a:t>                for(</a:t>
            </a:r>
            <a:r>
              <a:rPr lang="en-US" sz="1500" err="1">
                <a:latin typeface="Consolas" panose="020B0609020204030204" pitchFamily="49" charset="0"/>
              </a:rPr>
              <a:t>var</a:t>
            </a:r>
            <a:r>
              <a:rPr lang="en-US" sz="1500">
                <a:latin typeface="Consolas" panose="020B0609020204030204" pitchFamily="49" charset="0"/>
              </a:rPr>
              <a:t> j = 0; j &lt; </a:t>
            </a:r>
            <a:r>
              <a:rPr lang="en-US" sz="1500" err="1">
                <a:latin typeface="Consolas" panose="020B0609020204030204" pitchFamily="49" charset="0"/>
              </a:rPr>
              <a:t>i</a:t>
            </a:r>
            <a:r>
              <a:rPr lang="en-US" sz="1500">
                <a:latin typeface="Consolas" panose="020B0609020204030204" pitchFamily="49" charset="0"/>
              </a:rPr>
              <a:t>; ++j)</a:t>
            </a:r>
          </a:p>
          <a:p>
            <a:r>
              <a:rPr lang="en-US" sz="1500">
                <a:latin typeface="Consolas" panose="020B0609020204030204" pitchFamily="49" charset="0"/>
              </a:rPr>
              <a:t>                    result[j] = first[j];</a:t>
            </a:r>
          </a:p>
          <a:p>
            <a:r>
              <a:rPr lang="en-US" sz="1500">
                <a:latin typeface="Consolas" panose="020B0609020204030204" pitchFamily="49" charset="0"/>
              </a:rPr>
              <a:t>            }</a:t>
            </a:r>
          </a:p>
          <a:p>
            <a:r>
              <a:rPr lang="en-US" sz="1500">
                <a:latin typeface="Consolas" panose="020B0609020204030204" pitchFamily="49" charset="0"/>
              </a:rPr>
              <a:t>            result[</a:t>
            </a:r>
            <a:r>
              <a:rPr lang="en-US" sz="1500" err="1">
                <a:latin typeface="Consolas" panose="020B0609020204030204" pitchFamily="49" charset="0"/>
              </a:rPr>
              <a:t>i</a:t>
            </a:r>
            <a:r>
              <a:rPr lang="en-US" sz="1500">
                <a:latin typeface="Consolas" panose="020B0609020204030204" pitchFamily="49" charset="0"/>
              </a:rPr>
              <a:t>] = common;</a:t>
            </a:r>
          </a:p>
          <a:p>
            <a:r>
              <a:rPr lang="en-US" sz="1500">
                <a:latin typeface="Consolas" panose="020B0609020204030204" pitchFamily="49" charset="0"/>
              </a:rPr>
              <a:t>        }</a:t>
            </a:r>
          </a:p>
          <a:p>
            <a:r>
              <a:rPr lang="en-US" sz="1500">
                <a:latin typeface="Consolas" panose="020B0609020204030204" pitchFamily="49" charset="0"/>
              </a:rPr>
              <a:t>        else if(result != null)</a:t>
            </a:r>
          </a:p>
          <a:p>
            <a:r>
              <a:rPr lang="en-US" sz="1500">
                <a:latin typeface="Consolas" panose="020B0609020204030204" pitchFamily="49" charset="0"/>
              </a:rPr>
              <a:t>            result[</a:t>
            </a:r>
            <a:r>
              <a:rPr lang="en-US" sz="1500" err="1">
                <a:latin typeface="Consolas" panose="020B0609020204030204" pitchFamily="49" charset="0"/>
              </a:rPr>
              <a:t>i</a:t>
            </a:r>
            <a:r>
              <a:rPr lang="en-US" sz="1500">
                <a:latin typeface="Consolas" panose="020B0609020204030204" pitchFamily="49" charset="0"/>
              </a:rPr>
              <a:t>] = first[</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a:t>
            </a:r>
          </a:p>
          <a:p>
            <a:r>
              <a:rPr lang="en-US" sz="1500">
                <a:latin typeface="Consolas" panose="020B0609020204030204" pitchFamily="49" charset="0"/>
              </a:rPr>
              <a:t>    if(result == null)</a:t>
            </a:r>
          </a:p>
          <a:p>
            <a:r>
              <a:rPr lang="en-US" sz="1500">
                <a:latin typeface="Consolas" panose="020B0609020204030204" pitchFamily="49" charset="0"/>
              </a:rPr>
              <a:t>        return </a:t>
            </a:r>
            <a:r>
              <a:rPr lang="en-US" sz="1500" err="1">
                <a:latin typeface="Consolas" panose="020B0609020204030204" pitchFamily="49" charset="0"/>
              </a:rPr>
              <a:t>ComparisonResult.Equal</a:t>
            </a:r>
            <a:r>
              <a:rPr lang="en-US" sz="1500">
                <a:latin typeface="Consolas" panose="020B0609020204030204" pitchFamily="49" charset="0"/>
              </a:rPr>
              <a:t>;</a:t>
            </a:r>
          </a:p>
          <a:p>
            <a:r>
              <a:rPr lang="en-US" sz="1500">
                <a:latin typeface="Consolas" panose="020B0609020204030204" pitchFamily="49" charset="0"/>
              </a:rPr>
              <a:t>    merged = result;</a:t>
            </a:r>
          </a:p>
          <a:p>
            <a:r>
              <a:rPr lang="en-US" sz="1500">
                <a:latin typeface="Consolas" panose="020B0609020204030204" pitchFamily="49" charset="0"/>
              </a:rPr>
              <a:t>    return </a:t>
            </a:r>
            <a:r>
              <a:rPr lang="en-US" sz="1500" err="1">
                <a:latin typeface="Consolas" panose="020B0609020204030204" pitchFamily="49" charset="0"/>
              </a:rPr>
              <a:t>ComparisonResult.Equivalent</a:t>
            </a:r>
            <a:r>
              <a:rPr lang="en-US" sz="1500">
                <a:latin typeface="Consolas" panose="020B0609020204030204" pitchFamily="49" charset="0"/>
              </a:rPr>
              <a:t>;</a:t>
            </a:r>
          </a:p>
          <a:p>
            <a:r>
              <a:rPr lang="en-US" sz="1500">
                <a:latin typeface="Consolas" panose="020B0609020204030204" pitchFamily="49" charset="0"/>
              </a:rPr>
              <a:t>}</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10" name="Прямоугольник 9"/>
          <p:cNvSpPr/>
          <p:nvPr/>
        </p:nvSpPr>
        <p:spPr>
          <a:xfrm>
            <a:off x="1285956" y="188640"/>
            <a:ext cx="10066627" cy="6786473"/>
          </a:xfrm>
          <a:prstGeom prst="rect">
            <a:avLst/>
          </a:prstGeom>
        </p:spPr>
        <p:txBody>
          <a:bodyPr wrap="square">
            <a:spAutoFit/>
          </a:bodyPr>
          <a:lstStyle/>
          <a:p>
            <a:r>
              <a:rPr lang="en-US" sz="1500" err="1">
                <a:latin typeface="Courier New" panose="02070309020205020404" pitchFamily="49" charset="0"/>
                <a:cs typeface="Courier New" panose="02070309020205020404" pitchFamily="49" charset="0"/>
              </a:rPr>
              <a:t>compareStacks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let merged = null;</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for (let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0;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&lt; </a:t>
            </a:r>
            <a:r>
              <a:rPr lang="en-US" sz="1500" err="1">
                <a:latin typeface="Courier New" panose="02070309020205020404" pitchFamily="49" charset="0"/>
                <a:cs typeface="Courier New" panose="02070309020205020404" pitchFamily="49" charset="0"/>
              </a:rPr>
              <a:t>first.length</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this.toCLIType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this.toCLIType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secondCLIType</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ComparisonResult.inconsistent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a:t>
            </a:r>
            <a:r>
              <a:rPr lang="en-US" sz="1500" err="1">
                <a:latin typeface="Courier New" panose="02070309020205020404" pitchFamily="49" charset="0"/>
                <a:cs typeface="Courier New" panose="02070309020205020404" pitchFamily="49" charset="0"/>
              </a:rPr>
              <a:t>this.equalESTypes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common = </a:t>
            </a:r>
            <a:r>
              <a:rPr lang="en-US" sz="1500" err="1">
                <a:latin typeface="Courier New" panose="02070309020205020404" pitchFamily="49" charset="0"/>
                <a:cs typeface="Courier New" panose="02070309020205020404" pitchFamily="49" charset="0"/>
              </a:rPr>
              <a:t>this.findCommonType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(!common)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ComparisonResult.inconsistent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(!merged)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 = new </a:t>
            </a:r>
            <a:r>
              <a:rPr lang="en-US" sz="1500" err="1">
                <a:latin typeface="Courier New" panose="02070309020205020404" pitchFamily="49" charset="0"/>
                <a:cs typeface="Courier New" panose="02070309020205020404" pitchFamily="49" charset="0"/>
              </a:rPr>
              <a:t>ESType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first.length</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for (let j = 0; j &lt;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++j)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merged[j] =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[j];</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common;</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 else if (!merged)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(!merged)</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ComparisonResult.equal</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{merged: merged, result: </a:t>
            </a:r>
            <a:r>
              <a:rPr lang="en-US" sz="1500" err="1">
                <a:latin typeface="Courier New" panose="02070309020205020404" pitchFamily="49" charset="0"/>
                <a:cs typeface="Courier New" panose="02070309020205020404" pitchFamily="49" charset="0"/>
              </a:rPr>
              <a:t>ComparisonResult.equivalent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8" name="Прямоугольник 7"/>
          <p:cNvSpPr/>
          <p:nvPr/>
        </p:nvSpPr>
        <p:spPr>
          <a:xfrm>
            <a:off x="1295400" y="329743"/>
            <a:ext cx="9607961" cy="5170646"/>
          </a:xfrm>
          <a:prstGeom prst="rect">
            <a:avLst/>
          </a:prstGeom>
        </p:spPr>
        <p:txBody>
          <a:bodyPr wrap="square">
            <a:spAutoFit/>
          </a:bodyPr>
          <a:lstStyle/>
          <a:p>
            <a:r>
              <a:rPr lang="en-US" sz="1500">
                <a:latin typeface="Consolas" panose="020B0609020204030204" pitchFamily="49" charset="0"/>
              </a:rPr>
              <a:t>def compare_stacks(first, second) {</a:t>
            </a:r>
          </a:p>
          <a:p>
            <a:r>
              <a:rPr lang="en-US" sz="1500">
                <a:latin typeface="Consolas" panose="020B0609020204030204" pitchFamily="49" charset="0"/>
              </a:rPr>
              <a:t>    merged = None</a:t>
            </a:r>
          </a:p>
          <a:p>
            <a:r>
              <a:rPr lang="en-US" sz="1500">
                <a:latin typeface="Consolas" panose="020B0609020204030204" pitchFamily="49" charset="0"/>
              </a:rPr>
              <a:t>    for i in range(len(first)):</a:t>
            </a:r>
          </a:p>
          <a:p>
            <a:r>
              <a:rPr lang="en-US" sz="1500">
                <a:latin typeface="Consolas" panose="020B0609020204030204" pitchFamily="49" charset="0"/>
              </a:rPr>
              <a:t>        first_CLI_type = self.to_CLI_type(first[i])</a:t>
            </a:r>
          </a:p>
          <a:p>
            <a:r>
              <a:rPr lang="en-US" sz="1500">
                <a:latin typeface="Consolas" panose="020B0609020204030204" pitchFamily="49" charset="0"/>
              </a:rPr>
              <a:t>        second_CLI_type = self.to_CLI_type(second[i])</a:t>
            </a:r>
          </a:p>
          <a:p>
            <a:r>
              <a:rPr lang="en-US" sz="1500">
                <a:latin typeface="Consolas" panose="020B0609020204030204" pitchFamily="49" charset="0"/>
              </a:rPr>
              <a:t>        if first_CLI_type != second_CLI_type:</a:t>
            </a:r>
          </a:p>
          <a:p>
            <a:r>
              <a:rPr lang="en-US" sz="1500">
                <a:latin typeface="Consolas" panose="020B0609020204030204" pitchFamily="49" charset="0"/>
              </a:rPr>
              <a:t>            return {"result": ComparisonResult.Inconsistent}</a:t>
            </a:r>
          </a:p>
          <a:p>
            <a:r>
              <a:rPr lang="en-US" sz="1500">
                <a:latin typeface="Consolas" panose="020B0609020204030204" pitchFamily="49" charset="0"/>
              </a:rPr>
              <a:t>        if not self.equal_ES_types(first[i], second[i]):</a:t>
            </a:r>
          </a:p>
          <a:p>
            <a:r>
              <a:rPr lang="en-US" sz="1500">
                <a:latin typeface="Consolas" panose="020B0609020204030204" pitchFamily="49" charset="0"/>
              </a:rPr>
              <a:t>            common = self.find_common_type(first_CLI_type, first[i], second[i])</a:t>
            </a:r>
          </a:p>
          <a:p>
            <a:r>
              <a:rPr lang="en-US" sz="1500">
                <a:latin typeface="Consolas" panose="020B0609020204030204" pitchFamily="49" charset="0"/>
              </a:rPr>
              <a:t>            if not common:</a:t>
            </a:r>
          </a:p>
          <a:p>
            <a:r>
              <a:rPr lang="en-US" sz="1500">
                <a:latin typeface="Consolas" panose="020B0609020204030204" pitchFamily="49" charset="0"/>
              </a:rPr>
              <a:t>                return {"result": ComparisonResult.Inconsistent}</a:t>
            </a:r>
          </a:p>
          <a:p>
            <a:r>
              <a:rPr lang="en-US" sz="1500">
                <a:latin typeface="Consolas" panose="020B0609020204030204" pitchFamily="49" charset="0"/>
              </a:rPr>
              <a:t>            if not merged:</a:t>
            </a:r>
          </a:p>
          <a:p>
            <a:r>
              <a:rPr lang="en-US" sz="1500">
                <a:latin typeface="Consolas" panose="020B0609020204030204" pitchFamily="49" charset="0"/>
              </a:rPr>
              <a:t>                merged = ESType(len(first))</a:t>
            </a:r>
          </a:p>
          <a:p>
            <a:r>
              <a:rPr lang="en-US" sz="1500">
                <a:latin typeface="Consolas" panose="020B0609020204030204" pitchFamily="49" charset="0"/>
              </a:rPr>
              <a:t>                for j in range(i):</a:t>
            </a:r>
          </a:p>
          <a:p>
            <a:r>
              <a:rPr lang="en-US" sz="1500">
                <a:latin typeface="Consolas" panose="020B0609020204030204" pitchFamily="49" charset="0"/>
              </a:rPr>
              <a:t>                    merged[j] = first[j]</a:t>
            </a:r>
          </a:p>
          <a:p>
            <a:r>
              <a:rPr lang="en-US" sz="1500">
                <a:latin typeface="Consolas" panose="020B0609020204030204" pitchFamily="49" charset="0"/>
              </a:rPr>
              <a:t>            merged[i] = common</a:t>
            </a:r>
          </a:p>
          <a:p>
            <a:r>
              <a:rPr lang="en-US" sz="1500">
                <a:latin typeface="Consolas" panose="020B0609020204030204" pitchFamily="49" charset="0"/>
              </a:rPr>
              <a:t>        else if merged:</a:t>
            </a:r>
          </a:p>
          <a:p>
            <a:r>
              <a:rPr lang="en-US" sz="1500">
                <a:latin typeface="Consolas" panose="020B0609020204030204" pitchFamily="49" charset="0"/>
              </a:rPr>
              <a:t>            merged[i] = first[i]</a:t>
            </a:r>
          </a:p>
          <a:p>
            <a:endParaRPr lang="en-US" sz="1500">
              <a:latin typeface="Consolas" panose="020B0609020204030204" pitchFamily="49" charset="0"/>
            </a:endParaRPr>
          </a:p>
          <a:p>
            <a:r>
              <a:rPr lang="en-US" sz="1500">
                <a:latin typeface="Consolas" panose="020B0609020204030204" pitchFamily="49" charset="0"/>
              </a:rPr>
              <a:t>    if not merged:</a:t>
            </a:r>
          </a:p>
          <a:p>
            <a:r>
              <a:rPr lang="en-US" sz="1500">
                <a:latin typeface="Consolas" panose="020B0609020204030204" pitchFamily="49" charset="0"/>
              </a:rPr>
              <a:t>        return {"result": ComparisonResult.Equal}</a:t>
            </a:r>
          </a:p>
          <a:p>
            <a:r>
              <a:rPr lang="en-US" sz="1500">
                <a:latin typeface="Consolas" panose="020B0609020204030204" pitchFamily="49" charset="0"/>
              </a:rPr>
              <a:t>    return {"result": ComparisonResult.Equivalent, "merged": </a:t>
            </a:r>
            <a:r>
              <a:rPr lang="en-US" sz="1500">
                <a:latin typeface="Consolas" panose="020B0609020204030204" pitchFamily="49" charset="0"/>
              </a:rPr>
              <a:t>merged</a:t>
            </a:r>
            <a:r>
              <a:rPr lang="en-US" sz="1500" smtClean="0">
                <a:latin typeface="Consolas" panose="020B0609020204030204" pitchFamily="49" charset="0"/>
              </a:rPr>
              <a:t>}</a:t>
            </a:r>
            <a:endParaRPr lang="en-US" sz="1500">
              <a:latin typeface="Consolas" panose="020B0609020204030204" pitchFamily="49" charset="0"/>
            </a:endParaRP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35948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solidFill>
                  <a:schemeClr val="tx1"/>
                </a:solidFill>
              </a:rPr>
              <a:t>Маркер </a:t>
            </a:r>
            <a:r>
              <a:rPr lang="ru-RU"/>
              <a:t>ох, хочу кофе</a:t>
            </a:r>
            <a:endParaRPr lang="en-US"/>
          </a:p>
        </p:txBody>
      </p:sp>
      <p:pic>
        <p:nvPicPr>
          <p:cNvPr id="2" name="Picture 2" descr="Картинки по запросу коф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74" y="1628775"/>
            <a:ext cx="8333856" cy="468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3" name="Прямоугольник 2"/>
          <p:cNvSpPr/>
          <p:nvPr/>
        </p:nvSpPr>
        <p:spPr>
          <a:xfrm>
            <a:off x="1295400" y="549275"/>
            <a:ext cx="9601200" cy="5940088"/>
          </a:xfrm>
          <a:prstGeom prst="rect">
            <a:avLst/>
          </a:prstGeom>
        </p:spPr>
        <p:txBody>
          <a:bodyPr wrap="square">
            <a:spAutoFit/>
          </a:bodyPr>
          <a:lstStyle/>
          <a:p>
            <a:r>
              <a:rPr lang="en-US" sz="1900" err="1">
                <a:latin typeface="Consolas" panose="020B0609020204030204" pitchFamily="49" charset="0"/>
              </a:rPr>
              <a:t>ComparisonResult</a:t>
            </a:r>
            <a:r>
              <a:rPr lang="en-US" sz="1900">
                <a:latin typeface="Consolas" panose="020B0609020204030204" pitchFamily="49" charset="0"/>
              </a:rPr>
              <a:t> </a:t>
            </a:r>
            <a:r>
              <a:rPr lang="en-US" sz="1900" err="1">
                <a:latin typeface="Consolas" panose="020B0609020204030204" pitchFamily="49" charset="0"/>
              </a:rPr>
              <a:t>CompareStacks</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a:t>
            </a:r>
            <a:r>
              <a:rPr lang="en-US" sz="1900" err="1">
                <a:latin typeface="Consolas" panose="020B0609020204030204" pitchFamily="49" charset="0"/>
              </a:rPr>
              <a:t>ESType</a:t>
            </a:r>
            <a:r>
              <a:rPr lang="en-US" sz="1900">
                <a:latin typeface="Consolas" panose="020B0609020204030204" pitchFamily="49" charset="0"/>
              </a:rPr>
              <a:t>[] first, </a:t>
            </a:r>
            <a:r>
              <a:rPr lang="en-US" sz="1900" err="1">
                <a:latin typeface="Consolas" panose="020B0609020204030204" pitchFamily="49" charset="0"/>
              </a:rPr>
              <a:t>ESType</a:t>
            </a:r>
            <a:r>
              <a:rPr lang="en-US" sz="1900">
                <a:latin typeface="Consolas" panose="020B0609020204030204" pitchFamily="49" charset="0"/>
              </a:rPr>
              <a:t>[] second,</a:t>
            </a:r>
          </a:p>
          <a:p>
            <a:r>
              <a:rPr lang="en-US" sz="1900">
                <a:latin typeface="Consolas" panose="020B0609020204030204" pitchFamily="49" charset="0"/>
              </a:rPr>
              <a:t>    out </a:t>
            </a:r>
            <a:r>
              <a:rPr lang="en-US" sz="1900" err="1">
                <a:latin typeface="Consolas" panose="020B0609020204030204" pitchFamily="49" charset="0"/>
              </a:rPr>
              <a:t>ESType</a:t>
            </a:r>
            <a:r>
              <a:rPr lang="en-US" sz="1900">
                <a:latin typeface="Consolas" panose="020B0609020204030204" pitchFamily="49" charset="0"/>
              </a:rPr>
              <a:t>[] merged)</a:t>
            </a:r>
            <a:br>
              <a:rPr lang="en-US" sz="1900">
                <a:latin typeface="Consolas" panose="020B0609020204030204" pitchFamily="49" charset="0"/>
              </a:rPr>
            </a:br>
            <a:r>
              <a:rPr lang="en-US" sz="1900">
                <a:latin typeface="Consolas" panose="020B0609020204030204" pitchFamily="49" charset="0"/>
              </a:rPr>
              <a:t>{</a:t>
            </a:r>
          </a:p>
          <a:p>
            <a:r>
              <a:rPr lang="en-US" sz="1900">
                <a:latin typeface="Consolas" panose="020B0609020204030204" pitchFamily="49" charset="0"/>
              </a:rPr>
              <a:t>    merged = null;</a:t>
            </a:r>
          </a:p>
          <a:p>
            <a:r>
              <a:rPr lang="en-US" sz="1900">
                <a:latin typeface="Consolas" panose="020B0609020204030204" pitchFamily="49" charset="0"/>
              </a:rPr>
              <a:t>    </a:t>
            </a:r>
            <a:r>
              <a:rPr lang="en-US" sz="1900" err="1">
                <a:latin typeface="Consolas" panose="020B0609020204030204" pitchFamily="49" charset="0"/>
              </a:rPr>
              <a:t>var</a:t>
            </a:r>
            <a:r>
              <a:rPr lang="en-US" sz="1900">
                <a:latin typeface="Consolas" panose="020B0609020204030204" pitchFamily="49" charset="0"/>
              </a:rPr>
              <a:t> </a:t>
            </a:r>
            <a:r>
              <a:rPr lang="en-US" sz="1900" err="1">
                <a:latin typeface="Consolas" panose="020B0609020204030204" pitchFamily="49" charset="0"/>
              </a:rPr>
              <a:t>typePairs</a:t>
            </a:r>
            <a:r>
              <a:rPr lang="en-US" sz="1900">
                <a:latin typeface="Consolas" panose="020B0609020204030204" pitchFamily="49" charset="0"/>
              </a:rPr>
              <a:t> = first</a:t>
            </a:r>
            <a:br>
              <a:rPr lang="en-US" sz="1900">
                <a:latin typeface="Consolas" panose="020B0609020204030204" pitchFamily="49" charset="0"/>
              </a:rPr>
            </a:br>
            <a:r>
              <a:rPr lang="en-US" sz="1900">
                <a:latin typeface="Consolas" panose="020B0609020204030204" pitchFamily="49" charset="0"/>
              </a:rPr>
              <a:t>        .Zip(second, </a:t>
            </a:r>
            <a:r>
              <a:rPr lang="en-US" sz="1900" err="1">
                <a:latin typeface="Consolas" panose="020B0609020204030204" pitchFamily="49" charset="0"/>
              </a:rPr>
              <a:t>Tuple.Create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a:t>
            </a:r>
            <a:r>
              <a:rPr lang="en-US" sz="1900" err="1">
                <a:latin typeface="Consolas" panose="020B0609020204030204" pitchFamily="49" charset="0"/>
              </a:rPr>
              <a:t>ToList</a:t>
            </a:r>
            <a:r>
              <a:rPr lang="en-US" sz="1900">
                <a:latin typeface="Consolas" panose="020B0609020204030204" pitchFamily="49" charset="0"/>
              </a:rPr>
              <a:t>();</a:t>
            </a:r>
          </a:p>
          <a:p>
            <a:r>
              <a:rPr lang="en-US" sz="1900">
                <a:latin typeface="Consolas" panose="020B0609020204030204" pitchFamily="49" charset="0"/>
              </a:rPr>
              <a:t>    if (</a:t>
            </a:r>
            <a:r>
              <a:rPr lang="en-US" sz="1900" err="1">
                <a:latin typeface="Consolas" panose="020B0609020204030204" pitchFamily="49" charset="0"/>
              </a:rPr>
              <a:t>typePairs.All</a:t>
            </a:r>
            <a:r>
              <a:rPr lang="en-US" sz="1900">
                <a:latin typeface="Consolas" panose="020B0609020204030204" pitchFamily="49" charset="0"/>
              </a:rPr>
              <a:t>(</a:t>
            </a:r>
            <a:r>
              <a:rPr lang="en-US" sz="1900" err="1">
                <a:latin typeface="Consolas" panose="020B0609020204030204" pitchFamily="49" charset="0"/>
              </a:rPr>
              <a:t>EqualESTypes</a:t>
            </a:r>
            <a:r>
              <a:rPr lang="en-US" sz="1900">
                <a:latin typeface="Consolas" panose="020B0609020204030204" pitchFamily="49" charset="0"/>
              </a:rPr>
              <a:t>)) </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ComparisonResult.Equal</a:t>
            </a:r>
            <a:r>
              <a:rPr lang="en-US" sz="1900">
                <a:latin typeface="Consolas" panose="020B0609020204030204" pitchFamily="49" charset="0"/>
              </a:rPr>
              <a:t>;</a:t>
            </a:r>
          </a:p>
          <a:p>
            <a:r>
              <a:rPr lang="en-US" sz="1900">
                <a:latin typeface="Consolas" panose="020B0609020204030204" pitchFamily="49" charset="0"/>
              </a:rPr>
              <a:t>    if (!</a:t>
            </a:r>
            <a:r>
              <a:rPr lang="en-US" sz="1900" err="1">
                <a:latin typeface="Consolas" panose="020B0609020204030204" pitchFamily="49" charset="0"/>
              </a:rPr>
              <a:t>typePairs.All</a:t>
            </a:r>
            <a:r>
              <a:rPr lang="en-US" sz="1900">
                <a:latin typeface="Consolas" panose="020B0609020204030204" pitchFamily="49" charset="0"/>
              </a:rPr>
              <a:t>(</a:t>
            </a:r>
            <a:r>
              <a:rPr lang="en-US" sz="1900" err="1">
                <a:latin typeface="Consolas" panose="020B0609020204030204" pitchFamily="49" charset="0"/>
              </a:rPr>
              <a:t>CompatibleCLIType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ComparisonResult.Inconsistent</a:t>
            </a:r>
            <a:r>
              <a:rPr lang="en-US" sz="1900">
                <a:latin typeface="Consolas" panose="020B0609020204030204" pitchFamily="49" charset="0"/>
              </a:rPr>
              <a:t>;    </a:t>
            </a:r>
          </a:p>
          <a:p>
            <a:r>
              <a:rPr lang="en-US" sz="1900">
                <a:latin typeface="Consolas" panose="020B0609020204030204" pitchFamily="49" charset="0"/>
              </a:rPr>
              <a:t>    </a:t>
            </a:r>
            <a:r>
              <a:rPr lang="en-US" sz="1900" err="1">
                <a:latin typeface="Consolas" panose="020B0609020204030204" pitchFamily="49" charset="0"/>
              </a:rPr>
              <a:t>var</a:t>
            </a:r>
            <a:r>
              <a:rPr lang="en-US" sz="1900">
                <a:latin typeface="Consolas" panose="020B0609020204030204" pitchFamily="49" charset="0"/>
              </a:rPr>
              <a:t> </a:t>
            </a:r>
            <a:r>
              <a:rPr lang="en-US" sz="1900" err="1">
                <a:latin typeface="Consolas" panose="020B0609020204030204" pitchFamily="49" charset="0"/>
              </a:rPr>
              <a:t>commonTypes</a:t>
            </a:r>
            <a:r>
              <a:rPr lang="en-US" sz="1900">
                <a:latin typeface="Consolas" panose="020B0609020204030204" pitchFamily="49" charset="0"/>
              </a:rPr>
              <a:t> = </a:t>
            </a:r>
            <a:r>
              <a:rPr lang="en-US" sz="1900" err="1">
                <a:latin typeface="Consolas" panose="020B0609020204030204" pitchFamily="49" charset="0"/>
              </a:rPr>
              <a:t>typePairs</a:t>
            </a:r>
            <a:r>
              <a:rPr lang="en-US" sz="1900">
                <a:latin typeface="Consolas" panose="020B0609020204030204" pitchFamily="49" charset="0"/>
              </a:rPr>
              <a:t/>
            </a:r>
            <a:br>
              <a:rPr lang="en-US" sz="1900">
                <a:latin typeface="Consolas" panose="020B0609020204030204" pitchFamily="49" charset="0"/>
              </a:rPr>
            </a:br>
            <a:r>
              <a:rPr lang="en-US" sz="1900">
                <a:latin typeface="Consolas" panose="020B0609020204030204" pitchFamily="49" charset="0"/>
              </a:rPr>
              <a:t>        .Select(</a:t>
            </a:r>
            <a:r>
              <a:rPr lang="en-US" sz="1900" err="1">
                <a:latin typeface="Consolas" panose="020B0609020204030204" pitchFamily="49" charset="0"/>
              </a:rPr>
              <a:t>GetCommonType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.ToArray();</a:t>
            </a:r>
          </a:p>
          <a:p>
            <a:r>
              <a:rPr lang="en-US" sz="1900">
                <a:latin typeface="Consolas" panose="020B0609020204030204" pitchFamily="49" charset="0"/>
              </a:rPr>
              <a:t>    if (</a:t>
            </a:r>
            <a:r>
              <a:rPr lang="en-US" sz="1900" err="1">
                <a:latin typeface="Consolas" panose="020B0609020204030204" pitchFamily="49" charset="0"/>
              </a:rPr>
              <a:t>commonTypes.Any</a:t>
            </a:r>
            <a:r>
              <a:rPr lang="en-US" sz="1900">
                <a:latin typeface="Consolas" panose="020B0609020204030204" pitchFamily="49" charset="0"/>
              </a:rPr>
              <a:t>(t =&gt; t == null)) </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ComparisonResult.Inconsistent</a:t>
            </a:r>
            <a:r>
              <a:rPr lang="en-US" sz="1900">
                <a:latin typeface="Consolas" panose="020B0609020204030204" pitchFamily="49" charset="0"/>
              </a:rPr>
              <a:t>;</a:t>
            </a:r>
          </a:p>
          <a:p>
            <a:r>
              <a:rPr lang="en-US" sz="1900">
                <a:latin typeface="Consolas" panose="020B0609020204030204" pitchFamily="49" charset="0"/>
              </a:rPr>
              <a:t>    merged = </a:t>
            </a:r>
            <a:r>
              <a:rPr lang="en-US" sz="1900" err="1">
                <a:latin typeface="Consolas" panose="020B0609020204030204" pitchFamily="49" charset="0"/>
              </a:rPr>
              <a:t>commonTypes</a:t>
            </a:r>
            <a:r>
              <a:rPr lang="en-US" sz="1900">
                <a:latin typeface="Consolas" panose="020B0609020204030204" pitchFamily="49" charset="0"/>
              </a:rPr>
              <a:t>;</a:t>
            </a:r>
          </a:p>
          <a:p>
            <a:r>
              <a:rPr lang="en-US" sz="1900">
                <a:latin typeface="Consolas" panose="020B0609020204030204" pitchFamily="49" charset="0"/>
              </a:rPr>
              <a:t>    return </a:t>
            </a:r>
            <a:r>
              <a:rPr lang="en-US" sz="1900" err="1">
                <a:latin typeface="Consolas" panose="020B0609020204030204" pitchFamily="49" charset="0"/>
              </a:rPr>
              <a:t>ComparisonResult.Equivalent</a:t>
            </a:r>
            <a:r>
              <a:rPr lang="en-US" sz="1900">
                <a:latin typeface="Consolas" panose="020B0609020204030204" pitchFamily="49" charset="0"/>
              </a:rPr>
              <a:t>;</a:t>
            </a:r>
          </a:p>
          <a:p>
            <a:r>
              <a:rPr lang="en-US" sz="1900">
                <a:latin typeface="Consolas" panose="020B0609020204030204"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p:cNvSpPr/>
          <p:nvPr/>
        </p:nvSpPr>
        <p:spPr>
          <a:xfrm>
            <a:off x="1295400" y="566172"/>
            <a:ext cx="9601200" cy="4401205"/>
          </a:xfrm>
          <a:prstGeom prst="rect">
            <a:avLst/>
          </a:prstGeom>
        </p:spPr>
        <p:txBody>
          <a:bodyPr wrap="square">
            <a:spAutoFit/>
          </a:bodyPr>
          <a:lstStyle/>
          <a:p>
            <a:r>
              <a:rPr lang="en-US" sz="2000" err="1">
                <a:latin typeface="Courier New" panose="02070309020205020404" pitchFamily="49" charset="0"/>
                <a:cs typeface="Courier New" panose="02070309020205020404" pitchFamily="49" charset="0"/>
              </a:rPr>
              <a:t>compareStacks</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firstTypes</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secondTypes</a:t>
            </a:r>
            <a:r>
              <a:rPr lang="en-US" sz="2000">
                <a:latin typeface="Courier New" panose="02070309020205020404" pitchFamily="49" charset="0"/>
                <a:cs typeface="Courier New" panose="02070309020205020404" pitchFamily="49" charset="0"/>
              </a:rPr>
              <a:t>)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const</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typePairs</a:t>
            </a:r>
            <a:r>
              <a:rPr lang="en-US" sz="2000">
                <a:latin typeface="Courier New" panose="02070309020205020404" pitchFamily="49" charset="0"/>
                <a:cs typeface="Courier New" panose="02070309020205020404" pitchFamily="49" charset="0"/>
              </a:rPr>
              <a:t> = _.zip(</a:t>
            </a:r>
            <a:r>
              <a:rPr lang="en-US" sz="2000" err="1">
                <a:latin typeface="Courier New" panose="02070309020205020404" pitchFamily="49" charset="0"/>
                <a:cs typeface="Courier New" panose="02070309020205020404" pitchFamily="49" charset="0"/>
              </a:rPr>
              <a:t>firstTypes</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secondTypes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typePairs.every</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this.equalESTypes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ComparisonResult.equal</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typePairs.every</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this.compatibleCLIType</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ComparisonResult.inconsistent</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const</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commonTypes</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typePairs.map</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this.getCommonType</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commonTypes.some</a:t>
            </a:r>
            <a:r>
              <a:rPr lang="en-US" sz="2000">
                <a:latin typeface="Courier New" panose="02070309020205020404" pitchFamily="49" charset="0"/>
                <a:cs typeface="Courier New" panose="02070309020205020404" pitchFamily="49" charset="0"/>
              </a:rPr>
              <a:t>(t =&gt; t === null))</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ComparisonResult.inconsistent</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merged: </a:t>
            </a:r>
            <a:r>
              <a:rPr lang="en-US" sz="2000" err="1">
                <a:latin typeface="Courier New" panose="02070309020205020404" pitchFamily="49" charset="0"/>
                <a:cs typeface="Courier New" panose="02070309020205020404" pitchFamily="49" charset="0"/>
              </a:rPr>
              <a:t>commonTypes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result: </a:t>
            </a:r>
            <a:r>
              <a:rPr lang="en-US" sz="2000" err="1">
                <a:latin typeface="Courier New" panose="02070309020205020404" pitchFamily="49" charset="0"/>
                <a:cs typeface="Courier New" panose="02070309020205020404" pitchFamily="49" charset="0"/>
              </a:rPr>
              <a:t>ComparisonResult.equivalent</a:t>
            </a:r>
            <a:r>
              <a:rPr lang="en-US" sz="2000">
                <a:latin typeface="Courier New" panose="02070309020205020404" pitchFamily="49" charset="0"/>
                <a:cs typeface="Courier New" panose="02070309020205020404" pitchFamily="49" charset="0"/>
              </a:rPr>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6377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3" name="Прямоугольник 2"/>
          <p:cNvSpPr/>
          <p:nvPr/>
        </p:nvSpPr>
        <p:spPr>
          <a:xfrm>
            <a:off x="911424" y="549275"/>
            <a:ext cx="9985176" cy="3016210"/>
          </a:xfrm>
          <a:prstGeom prst="rect">
            <a:avLst/>
          </a:prstGeom>
        </p:spPr>
        <p:txBody>
          <a:bodyPr wrap="square">
            <a:spAutoFit/>
          </a:bodyPr>
          <a:lstStyle/>
          <a:p>
            <a:r>
              <a:rPr lang="en-US" sz="1900" smtClean="0">
                <a:latin typeface="Consolas" panose="020B0609020204030204" pitchFamily="49" charset="0"/>
              </a:rPr>
              <a:t>def </a:t>
            </a:r>
            <a:r>
              <a:rPr lang="en-US" sz="1900">
                <a:latin typeface="Consolas" panose="020B0609020204030204" pitchFamily="49" charset="0"/>
              </a:rPr>
              <a:t>compare_stacks(first, second)</a:t>
            </a:r>
          </a:p>
          <a:p>
            <a:r>
              <a:rPr lang="en-US" sz="1900" smtClean="0">
                <a:latin typeface="Consolas" panose="020B0609020204030204" pitchFamily="49" charset="0"/>
              </a:rPr>
              <a:t>   merged </a:t>
            </a:r>
            <a:r>
              <a:rPr lang="en-US" sz="1900">
                <a:latin typeface="Consolas" panose="020B0609020204030204" pitchFamily="49" charset="0"/>
              </a:rPr>
              <a:t>= None</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all(map(self.equal_ES_types, first, second</a:t>
            </a:r>
            <a:r>
              <a:rPr lang="en-US" sz="1900">
                <a:latin typeface="Consolas" panose="020B0609020204030204" pitchFamily="49" charset="0"/>
              </a:rPr>
              <a:t>)): </a:t>
            </a:r>
            <a:endParaRPr lang="en-US" sz="1900" smtClean="0">
              <a:latin typeface="Consolas" panose="020B0609020204030204" pitchFamily="49" charset="0"/>
            </a:endParaRPr>
          </a:p>
          <a:p>
            <a:r>
              <a:rPr lang="en-US" sz="1900" smtClean="0">
                <a:latin typeface="Consolas" panose="020B0609020204030204" pitchFamily="49" charset="0"/>
              </a:rPr>
              <a:t>      return </a:t>
            </a:r>
            <a:r>
              <a:rPr lang="en-US" sz="1900">
                <a:latin typeface="Consolas" panose="020B0609020204030204" pitchFamily="49" charset="0"/>
              </a:rPr>
              <a:t>{"result": ComparisonResult.Equal}</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not all(map(self.compatible_CLI_type, first, second</a:t>
            </a:r>
            <a:r>
              <a:rPr lang="en-US" sz="1900">
                <a:latin typeface="Consolas" panose="020B0609020204030204" pitchFamily="49" charset="0"/>
              </a:rPr>
              <a:t>)): </a:t>
            </a:r>
            <a:endParaRPr lang="en-US" sz="1900" smtClean="0">
              <a:latin typeface="Consolas" panose="020B0609020204030204" pitchFamily="49" charset="0"/>
            </a:endParaRPr>
          </a:p>
          <a:p>
            <a:r>
              <a:rPr lang="en-US" sz="1900">
                <a:latin typeface="Consolas" panose="020B0609020204030204" pitchFamily="49" charset="0"/>
              </a:rPr>
              <a:t> </a:t>
            </a:r>
            <a:r>
              <a:rPr lang="en-US" sz="1900" smtClean="0">
                <a:latin typeface="Consolas" panose="020B0609020204030204" pitchFamily="49" charset="0"/>
              </a:rPr>
              <a:t>     return </a:t>
            </a:r>
            <a:r>
              <a:rPr lang="en-US" sz="1900">
                <a:latin typeface="Consolas" panose="020B0609020204030204" pitchFamily="49" charset="0"/>
              </a:rPr>
              <a:t>{"result": ComparisonResult.Inconsistent}</a:t>
            </a:r>
          </a:p>
          <a:p>
            <a:r>
              <a:rPr lang="en-US" sz="1900">
                <a:latin typeface="Consolas" panose="020B0609020204030204" pitchFamily="49" charset="0"/>
              </a:rPr>
              <a:t>   </a:t>
            </a:r>
            <a:r>
              <a:rPr lang="en-US" sz="1900" smtClean="0">
                <a:latin typeface="Consolas" panose="020B0609020204030204" pitchFamily="49" charset="0"/>
              </a:rPr>
              <a:t>common_types </a:t>
            </a:r>
            <a:r>
              <a:rPr lang="en-US" sz="1900">
                <a:latin typeface="Consolas" panose="020B0609020204030204" pitchFamily="49" charset="0"/>
              </a:rPr>
              <a:t>= list(map(self.get_common_type, first, second))</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not all(common_types</a:t>
            </a:r>
            <a:r>
              <a:rPr lang="en-US" sz="1900">
                <a:latin typeface="Consolas" panose="020B0609020204030204" pitchFamily="49" charset="0"/>
              </a:rPr>
              <a:t>): </a:t>
            </a:r>
            <a:endParaRPr lang="en-US" sz="1900" smtClean="0">
              <a:latin typeface="Consolas" panose="020B0609020204030204" pitchFamily="49" charset="0"/>
            </a:endParaRPr>
          </a:p>
          <a:p>
            <a:r>
              <a:rPr lang="en-US" sz="1900">
                <a:latin typeface="Consolas" panose="020B0609020204030204" pitchFamily="49" charset="0"/>
              </a:rPr>
              <a:t> </a:t>
            </a:r>
            <a:r>
              <a:rPr lang="en-US" sz="1900" smtClean="0">
                <a:latin typeface="Consolas" panose="020B0609020204030204" pitchFamily="49" charset="0"/>
              </a:rPr>
              <a:t>     return {"</a:t>
            </a:r>
            <a:r>
              <a:rPr lang="en-US" sz="1900">
                <a:latin typeface="Consolas" panose="020B0609020204030204" pitchFamily="49" charset="0"/>
              </a:rPr>
              <a:t>result": ComparisonResult.Inconsistent}</a:t>
            </a:r>
          </a:p>
          <a:p>
            <a:r>
              <a:rPr lang="en-US" sz="1900">
                <a:latin typeface="Consolas" panose="020B0609020204030204" pitchFamily="49" charset="0"/>
              </a:rPr>
              <a:t>   </a:t>
            </a:r>
            <a:r>
              <a:rPr lang="en-US" sz="1900" smtClean="0">
                <a:latin typeface="Consolas" panose="020B0609020204030204" pitchFamily="49" charset="0"/>
              </a:rPr>
              <a:t>return </a:t>
            </a:r>
            <a:r>
              <a:rPr lang="en-US" sz="1900">
                <a:latin typeface="Consolas" panose="020B0609020204030204" pitchFamily="49" charset="0"/>
              </a:rPr>
              <a:t>{"result": ComparisonResult.Equivalent, "merged</a:t>
            </a:r>
            <a:r>
              <a:rPr lang="en-US" sz="1900">
                <a:latin typeface="Consolas" panose="020B0609020204030204" pitchFamily="49" charset="0"/>
              </a:rPr>
              <a:t>": </a:t>
            </a:r>
            <a:r>
              <a:rPr lang="en-US" sz="1900">
                <a:latin typeface="Consolas" panose="020B0609020204030204" pitchFamily="49" charset="0"/>
              </a:rPr>
              <a:t>common_types</a:t>
            </a:r>
            <a:r>
              <a:rPr lang="en-US" sz="1900" smtClean="0">
                <a:latin typeface="Consolas" panose="020B0609020204030204" pitchFamily="49" charset="0"/>
              </a:rPr>
              <a:t>} </a:t>
            </a:r>
            <a:endParaRPr lang="en-US" sz="1900">
              <a:latin typeface="Consolas" panose="020B0609020204030204" pitchFamily="49" charset="0"/>
            </a:endParaRPr>
          </a:p>
        </p:txBody>
      </p:sp>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38984676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a:t>Скрытый поток данных</a:t>
            </a:r>
          </a:p>
          <a:p>
            <a:pPr marL="514350" indent="-514350">
              <a:buFont typeface="+mj-lt"/>
              <a:buAutoNum type="arabicPeriod"/>
            </a:pPr>
            <a:r>
              <a:rPr lang="ru-RU"/>
              <a:t>Я так не объясняю</a:t>
            </a:r>
          </a:p>
          <a:p>
            <a:pPr marL="514350" indent="-514350">
              <a:buFont typeface="+mj-lt"/>
              <a:buAutoNum type="arabicPeriod"/>
            </a:pPr>
            <a:r>
              <a:rPr lang="ru-RU"/>
              <a:t>Ох, хочу кофе</a:t>
            </a:r>
            <a:endParaRPr lang="en-US"/>
          </a:p>
          <a:p>
            <a:pPr marL="514350" indent="-514350">
              <a:buFont typeface="+mj-lt"/>
              <a:buAutoNum type="arabicPeriod"/>
            </a:pPr>
            <a:r>
              <a:rPr lang="ru-RU"/>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a:t>Приведите в порядок класс </a:t>
            </a:r>
            <a:r>
              <a:rPr lang="ru-RU" sz="2400" err="1">
                <a:solidFill>
                  <a:schemeClr val="accent1"/>
                </a:solidFill>
              </a:rPr>
              <a:t>ChessProblem.cs</a:t>
            </a:r>
            <a:endParaRPr lang="ru-RU" sz="2400"/>
          </a:p>
          <a:p>
            <a:pPr marL="0" indent="0">
              <a:buNone/>
            </a:pPr>
            <a:r>
              <a:rPr lang="ru-RU" sz="2400"/>
              <a:t>Если для этого потребуется изменить другие классы проекта — </a:t>
            </a:r>
            <a:r>
              <a:rPr lang="ru-RU" sz="2400">
                <a:solidFill>
                  <a:schemeClr val="accent1"/>
                </a:solidFill>
              </a:rPr>
              <a:t>делайте это</a:t>
            </a:r>
          </a:p>
          <a:p>
            <a:pPr marL="0" indent="0">
              <a:buNone/>
            </a:pPr>
            <a:r>
              <a:rPr lang="ru-RU" sz="2400"/>
              <a:t>Проверяйте, что вы ничего не сломали с помощью теста </a:t>
            </a:r>
            <a:r>
              <a:rPr lang="ru-RU" sz="2400" err="1">
                <a:solidFill>
                  <a:schemeClr val="accent1"/>
                </a:solidFill>
              </a:rPr>
              <a:t>ChessProblem_Test</a:t>
            </a:r>
            <a:endParaRPr lang="en-US" sz="2400">
              <a:solidFill>
                <a:schemeClr val="accent1"/>
              </a:solidFill>
            </a:endParaRPr>
          </a:p>
        </p:txBody>
      </p:sp>
      <p:sp>
        <p:nvSpPr>
          <p:cNvPr id="3" name="Заголовок 2"/>
          <p:cNvSpPr>
            <a:spLocks noGrp="1"/>
          </p:cNvSpPr>
          <p:nvPr>
            <p:ph type="title"/>
          </p:nvPr>
        </p:nvSpPr>
        <p:spPr/>
        <p:txBody>
          <a:bodyPr/>
          <a:lstStyle/>
          <a:p>
            <a:r>
              <a:rPr lang="ru-RU">
                <a:solidFill>
                  <a:schemeClr val="tx1"/>
                </a:solidFill>
              </a:rPr>
              <a:t>Задача</a:t>
            </a:r>
            <a:r>
              <a:rPr lang="ru-RU"/>
              <a:t> </a:t>
            </a:r>
            <a:r>
              <a:rPr lang="en-US"/>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a:solidFill>
                    <a:srgbClr val="D94440"/>
                  </a:solidFill>
                  <a:latin typeface="Segoe UI" panose="020B0502040204020203" pitchFamily="34" charset="0"/>
                  <a:cs typeface="Segoe UI" panose="020B0502040204020203" pitchFamily="34" charset="0"/>
                </a:rPr>
                <a:t>Investigation 5 min</a:t>
              </a:r>
              <a:r>
                <a:rPr lang="ru-RU" sz="2400">
                  <a:solidFill>
                    <a:srgbClr val="000000"/>
                  </a:solidFill>
                  <a:latin typeface="Segoe UI" panose="020B0502040204020203" pitchFamily="34" charset="0"/>
                  <a:cs typeface="Segoe UI" panose="020B0502040204020203" pitchFamily="34" charset="0"/>
                </a:rPr>
                <a:t/>
              </a:r>
              <a:br>
                <a:rPr lang="ru-RU" sz="2400">
                  <a:solidFill>
                    <a:srgbClr val="000000"/>
                  </a:solidFill>
                  <a:latin typeface="Segoe UI" panose="020B0502040204020203" pitchFamily="34" charset="0"/>
                  <a:cs typeface="Segoe UI" panose="020B0502040204020203" pitchFamily="34" charset="0"/>
                </a:rPr>
              </a:br>
              <a:r>
                <a:rPr lang="ru-RU" sz="200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a:solidFill>
                    <a:srgbClr val="D94440"/>
                  </a:solidFill>
                  <a:latin typeface="Segoe UI" panose="020B0502040204020203" pitchFamily="34" charset="0"/>
                  <a:cs typeface="Segoe UI" panose="020B0502040204020203" pitchFamily="34" charset="0"/>
                </a:rPr>
                <a:t>Pair Ping Pong</a:t>
              </a:r>
              <a:r>
                <a:rPr lang="ru-RU" sz="2400">
                  <a:solidFill>
                    <a:srgbClr val="000000"/>
                  </a:solidFill>
                  <a:latin typeface="Segoe UI" panose="020B0502040204020203" pitchFamily="34" charset="0"/>
                  <a:cs typeface="Segoe UI" panose="020B0502040204020203" pitchFamily="34" charset="0"/>
                </a:rPr>
                <a:t/>
              </a:r>
              <a:br>
                <a:rPr lang="ru-RU" sz="2400">
                  <a:solidFill>
                    <a:srgbClr val="000000"/>
                  </a:solidFill>
                  <a:latin typeface="Segoe UI" panose="020B0502040204020203" pitchFamily="34" charset="0"/>
                  <a:cs typeface="Segoe UI" panose="020B0502040204020203" pitchFamily="34" charset="0"/>
                </a:rPr>
              </a:br>
              <a:r>
                <a:rPr lang="ru-RU" sz="200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a:solidFill>
                    <a:srgbClr val="000000"/>
                  </a:solidFill>
                  <a:latin typeface="Segoe UI" panose="020B0502040204020203" pitchFamily="34" charset="0"/>
                  <a:cs typeface="Segoe UI" panose="020B0502040204020203" pitchFamily="34" charset="0"/>
                </a:rPr>
                <a:t>driver</a:t>
              </a:r>
              <a:endParaRPr lang="en-US" sz="240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a:solidFill>
                  <a:schemeClr val="accent1"/>
                </a:solidFill>
              </a:rPr>
              <a:t>Decomposition</a:t>
            </a:r>
            <a:endParaRPr lang="ru-RU" sz="3400">
              <a:solidFill>
                <a:schemeClr val="accent1"/>
              </a:solidFill>
            </a:endParaRPr>
          </a:p>
          <a:p>
            <a:r>
              <a:rPr lang="ru-RU" sz="3400"/>
              <a:t>Нарушение </a:t>
            </a:r>
            <a:r>
              <a:rPr lang="en-US" sz="3400"/>
              <a:t>SRP</a:t>
            </a:r>
            <a:endParaRPr lang="ru-RU" sz="3400"/>
          </a:p>
          <a:p>
            <a:r>
              <a:rPr lang="ru-RU" sz="3400"/>
              <a:t>Слишком длинный метод / класс</a:t>
            </a:r>
          </a:p>
          <a:p>
            <a:r>
              <a:rPr lang="ru-RU" sz="3400"/>
              <a:t>Слишком общее / сложное название метода</a:t>
            </a:r>
          </a:p>
          <a:p>
            <a:pPr marL="0" indent="0">
              <a:buNone/>
            </a:pPr>
            <a:endParaRPr lang="ru-RU" sz="2600"/>
          </a:p>
          <a:p>
            <a:pPr marL="0" indent="0">
              <a:buNone/>
            </a:pPr>
            <a:r>
              <a:rPr lang="en-US" sz="3400">
                <a:solidFill>
                  <a:schemeClr val="accent1"/>
                </a:solidFill>
              </a:rPr>
              <a:t>Composability</a:t>
            </a:r>
            <a:endParaRPr lang="ru-RU" sz="3400">
              <a:solidFill>
                <a:schemeClr val="accent1"/>
              </a:solidFill>
            </a:endParaRPr>
          </a:p>
          <a:p>
            <a:r>
              <a:rPr lang="ru-RU" sz="3400" err="1"/>
              <a:t>Переиспользуемость</a:t>
            </a:r>
            <a:endParaRPr lang="en-US" sz="3400"/>
          </a:p>
          <a:p>
            <a:r>
              <a:rPr lang="ru-RU" sz="3400"/>
              <a:t>Не самоценно</a:t>
            </a:r>
          </a:p>
          <a:p>
            <a:pPr marL="0" indent="0">
              <a:buNone/>
            </a:pPr>
            <a:endParaRPr lang="ru-RU" sz="2600"/>
          </a:p>
          <a:p>
            <a:pPr marL="0" indent="0">
              <a:buNone/>
            </a:pPr>
            <a:r>
              <a:rPr lang="en-US" sz="3400">
                <a:solidFill>
                  <a:schemeClr val="accent1"/>
                </a:solidFill>
              </a:rPr>
              <a:t>Readability</a:t>
            </a:r>
            <a:endParaRPr lang="ru-RU" sz="3400">
              <a:solidFill>
                <a:schemeClr val="accent1"/>
              </a:solidFill>
            </a:endParaRPr>
          </a:p>
          <a:p>
            <a:r>
              <a:rPr lang="ru-RU" sz="3400"/>
              <a:t>Скрытый поток данных</a:t>
            </a:r>
          </a:p>
          <a:p>
            <a:r>
              <a:rPr lang="ru-RU" sz="3400"/>
              <a:t>Я так не объясняю / Ох, хочу кофе</a:t>
            </a:r>
            <a:endParaRPr lang="en-US" sz="3400"/>
          </a:p>
          <a:p>
            <a:r>
              <a:rPr lang="ru-RU" sz="340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a:t>Какие маркеры заметили?</a:t>
            </a:r>
            <a:endParaRPr lang="en-US"/>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Сделать более явным поток данных:</a:t>
            </a:r>
          </a:p>
          <a:p>
            <a:pPr lvl="1"/>
            <a:r>
              <a:rPr lang="ru-RU"/>
              <a:t>Убрать все поля, передавать аргументы в метод</a:t>
            </a:r>
          </a:p>
          <a:p>
            <a:pPr lvl="1"/>
            <a:r>
              <a:rPr lang="ru-RU"/>
              <a:t>Удалить </a:t>
            </a:r>
            <a:r>
              <a:rPr lang="en-US" err="1"/>
              <a:t>LoadFrom</a:t>
            </a:r>
            <a:r>
              <a:rPr lang="ru-RU"/>
              <a:t> (и доработать тесты)</a:t>
            </a:r>
          </a:p>
          <a:p>
            <a:r>
              <a:rPr lang="ru-RU"/>
              <a:t>Найти и использовать </a:t>
            </a:r>
            <a:r>
              <a:rPr lang="en-US" err="1"/>
              <a:t>PerformMove</a:t>
            </a:r>
            <a:endParaRPr lang="ru-RU"/>
          </a:p>
          <a:p>
            <a:r>
              <a:rPr lang="ru-RU"/>
              <a:t>Выделить </a:t>
            </a:r>
            <a:r>
              <a:rPr lang="en-US" err="1"/>
              <a:t>HasSafeMoves</a:t>
            </a:r>
            <a:endParaRPr lang="ru-RU"/>
          </a:p>
          <a:p>
            <a:r>
              <a:rPr lang="ru-RU"/>
              <a:t>Обобщить пару </a:t>
            </a:r>
            <a:r>
              <a:rPr lang="en-US" err="1"/>
              <a:t>foreach</a:t>
            </a:r>
            <a:r>
              <a:rPr lang="ru-RU"/>
              <a:t> в </a:t>
            </a:r>
            <a:r>
              <a:rPr lang="en-US" err="1"/>
              <a:t>HasMoves</a:t>
            </a:r>
            <a:endParaRPr lang="en-US"/>
          </a:p>
          <a:p>
            <a:r>
              <a:rPr lang="ru-RU"/>
              <a:t>Обобщить для любого цвета, не только белого</a:t>
            </a:r>
          </a:p>
        </p:txBody>
      </p:sp>
      <p:sp>
        <p:nvSpPr>
          <p:cNvPr id="2" name="Заголовок 1"/>
          <p:cNvSpPr>
            <a:spLocks noGrp="1"/>
          </p:cNvSpPr>
          <p:nvPr>
            <p:ph type="title"/>
          </p:nvPr>
        </p:nvSpPr>
        <p:spPr/>
        <p:txBody>
          <a:bodyPr/>
          <a:lstStyle/>
          <a:p>
            <a:r>
              <a:rPr lang="ru-RU">
                <a:solidFill>
                  <a:schemeClr val="tx1"/>
                </a:solidFill>
              </a:rPr>
              <a:t>Разбор задачи</a:t>
            </a:r>
            <a:r>
              <a:rPr lang="ru-RU"/>
              <a:t> </a:t>
            </a:r>
            <a:r>
              <a:rPr lang="en-US"/>
              <a:t>Chess</a:t>
            </a:r>
            <a:endParaRPr lang="ru-RU"/>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a:solidFill>
                  <a:schemeClr val="tx1"/>
                </a:solidFill>
              </a:rPr>
              <a:t>Чистый код</a:t>
            </a:r>
            <a:endParaRPr lang="en-US">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a:solidFill>
                  <a:schemeClr val="tx1"/>
                </a:solidFill>
              </a:rPr>
              <a:t>Реальный код</a:t>
            </a:r>
            <a:endParaRPr lang="en-US">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a:t>Оставь место стоянки чище,</a:t>
            </a:r>
            <a:br>
              <a:rPr lang="ru-RU" sz="3600"/>
            </a:br>
            <a:r>
              <a:rPr lang="ru-RU" sz="3600"/>
              <a:t>чем оно было до твоего прихода</a:t>
            </a:r>
            <a:endParaRPr lang="ru-RU"/>
          </a:p>
        </p:txBody>
      </p:sp>
      <p:sp>
        <p:nvSpPr>
          <p:cNvPr id="3" name="Заголовок 2"/>
          <p:cNvSpPr>
            <a:spLocks noGrp="1"/>
          </p:cNvSpPr>
          <p:nvPr>
            <p:ph type="title"/>
          </p:nvPr>
        </p:nvSpPr>
        <p:spPr/>
        <p:txBody>
          <a:bodyPr/>
          <a:lstStyle/>
          <a:p>
            <a:r>
              <a:rPr lang="ru-RU"/>
              <a:t>Правило бойскаута</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Следуйте</a:t>
            </a:r>
            <a:br>
              <a:rPr lang="ru-RU"/>
            </a:br>
            <a:r>
              <a:rPr lang="ru-RU"/>
              <a:t>Правилу бойскаута</a:t>
            </a:r>
            <a:br>
              <a:rPr lang="ru-RU"/>
            </a:br>
            <a:r>
              <a:rPr lang="ru-RU"/>
              <a:t>в течение МЕСЯЦА</a:t>
            </a:r>
            <a:endParaRPr lang="en-US"/>
          </a:p>
        </p:txBody>
      </p:sp>
    </p:spTree>
    <p:extLst>
      <p:ext uri="{BB962C8B-B14F-4D97-AF65-F5344CB8AC3E}">
        <p14:creationId xmlns:p14="http://schemas.microsoft.com/office/powerpoint/2010/main" val="263146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a:t>Найди в коде своего проекта</a:t>
            </a:r>
            <a:r>
              <a:rPr lang="en-US" sz="2800"/>
              <a:t> </a:t>
            </a:r>
            <a:r>
              <a:rPr lang="ru-RU" sz="2800"/>
              <a:t>пример</a:t>
            </a:r>
            <a:r>
              <a:rPr lang="en-US" sz="2800"/>
              <a:t> </a:t>
            </a:r>
            <a:r>
              <a:rPr lang="ru-RU" sz="2800"/>
              <a:t>неудачной декомпозиции с точки зрения «</a:t>
            </a:r>
            <a:r>
              <a:rPr lang="ru-RU" sz="2800" err="1"/>
              <a:t>переиспользуемости</a:t>
            </a:r>
            <a:r>
              <a:rPr lang="ru-RU" sz="2800"/>
              <a:t>»</a:t>
            </a:r>
          </a:p>
          <a:p>
            <a:r>
              <a:rPr lang="ru-RU" sz="2800"/>
              <a:t>Проведи </a:t>
            </a:r>
            <a:r>
              <a:rPr lang="ru-RU" sz="2800" err="1"/>
              <a:t>рефакторинг</a:t>
            </a:r>
            <a:endParaRPr lang="ru-RU" sz="2800"/>
          </a:p>
          <a:p>
            <a:r>
              <a:rPr lang="ru-RU" sz="2800"/>
              <a:t>Расскажи на следующем занятии (доклад 5-15 минут)</a:t>
            </a:r>
            <a:r>
              <a:rPr lang="ru-RU" sz="2800">
                <a:solidFill>
                  <a:schemeClr val="accent1"/>
                </a:solidFill>
              </a:rPr>
              <a:t>*</a:t>
            </a:r>
            <a:endParaRPr lang="en-US" sz="2800">
              <a:solidFill>
                <a:schemeClr val="accent1"/>
              </a:solidFill>
            </a:endParaRPr>
          </a:p>
          <a:p>
            <a:endParaRPr lang="en-US" sz="2800">
              <a:solidFill>
                <a:schemeClr val="accent1"/>
              </a:solidFill>
            </a:endParaRPr>
          </a:p>
          <a:p>
            <a:endParaRPr lang="en-US" sz="2800">
              <a:solidFill>
                <a:schemeClr val="accent1"/>
              </a:solidFill>
            </a:endParaRPr>
          </a:p>
          <a:p>
            <a:endParaRPr lang="en-US" sz="2800">
              <a:solidFill>
                <a:schemeClr val="accent1"/>
              </a:solidFill>
            </a:endParaRPr>
          </a:p>
          <a:p>
            <a:pPr marL="0" indent="0">
              <a:buNone/>
            </a:pPr>
            <a:r>
              <a:rPr lang="ru-RU" sz="2400">
                <a:solidFill>
                  <a:schemeClr val="accent1"/>
                </a:solidFill>
              </a:rPr>
              <a:t>*</a:t>
            </a:r>
            <a:r>
              <a:rPr lang="ru-RU" sz="2400"/>
              <a:t> Если вы из одного проекта, делайте в паре</a:t>
            </a:r>
          </a:p>
        </p:txBody>
      </p:sp>
      <p:sp>
        <p:nvSpPr>
          <p:cNvPr id="2" name="Заголовок 1"/>
          <p:cNvSpPr>
            <a:spLocks noGrp="1"/>
          </p:cNvSpPr>
          <p:nvPr>
            <p:ph type="title"/>
          </p:nvPr>
        </p:nvSpPr>
        <p:spPr/>
        <p:txBody>
          <a:bodyPr/>
          <a:lstStyle/>
          <a:p>
            <a:r>
              <a:rPr lang="ru-RU">
                <a:solidFill>
                  <a:schemeClr val="tx1"/>
                </a:solidFill>
              </a:rPr>
              <a:t>Спецзадание</a:t>
            </a:r>
            <a:r>
              <a:rPr lang="ru-RU"/>
              <a:t> </a:t>
            </a:r>
            <a:r>
              <a:rPr lang="en-US"/>
              <a:t>bad composability</a:t>
            </a:r>
            <a:endParaRPr lang="ru-RU"/>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a:p>
          <a:p>
            <a:pPr marL="0" indent="0">
              <a:buNone/>
            </a:pPr>
            <a:endParaRPr lang="en-US"/>
          </a:p>
          <a:p>
            <a:pPr marL="0" indent="0">
              <a:buNone/>
            </a:pPr>
            <a:endParaRPr lang="en-US"/>
          </a:p>
          <a:p>
            <a:pPr marL="0" indent="0" algn="ctr">
              <a:buNone/>
            </a:pPr>
            <a:r>
              <a:rPr lang="ru-RU" sz="2800"/>
              <a:t>Заполни форму обратной связи по ссылке</a:t>
            </a:r>
          </a:p>
          <a:p>
            <a:pPr marL="0" indent="0" algn="ctr">
              <a:buNone/>
            </a:pPr>
            <a:r>
              <a:rPr lang="en-US" sz="2800">
                <a:hlinkClick r:id="rId2"/>
              </a:rPr>
              <a:t>http://bit.ly/kontur-courses-feedback</a:t>
            </a:r>
            <a:endParaRPr lang="ru-RU" sz="2800"/>
          </a:p>
          <a:p>
            <a:pPr marL="0" indent="0" algn="ctr">
              <a:buNone/>
            </a:pPr>
            <a:r>
              <a:rPr lang="ru-RU" sz="2800"/>
              <a:t>или</a:t>
            </a:r>
            <a:endParaRPr lang="en-US" sz="2800"/>
          </a:p>
          <a:p>
            <a:pPr marL="0" indent="0" algn="ctr">
              <a:buNone/>
            </a:pPr>
            <a:r>
              <a:rPr lang="ru-RU" sz="2800"/>
              <a:t>по ярлыку </a:t>
            </a:r>
            <a:r>
              <a:rPr lang="en-US" sz="2800" i="1">
                <a:solidFill>
                  <a:schemeClr val="accent1"/>
                </a:solidFill>
              </a:rPr>
              <a:t>feedback</a:t>
            </a:r>
            <a:r>
              <a:rPr lang="en-US" sz="2800"/>
              <a:t> </a:t>
            </a:r>
            <a:r>
              <a:rPr lang="ru-RU" sz="280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smtClean="0">
                <a:latin typeface="+mn-lt"/>
              </a:rPr>
              <a:t>Контрольное число для </a:t>
            </a:r>
            <a:r>
              <a:rPr lang="en-US" sz="2800" i="1" smtClean="0">
                <a:latin typeface="+mn-lt"/>
              </a:rPr>
              <a:t>Universal Product Code</a:t>
            </a:r>
            <a:r>
              <a:rPr lang="ru-RU" sz="2800" i="1" smtClean="0">
                <a:latin typeface="+mn-lt"/>
              </a:rPr>
              <a:t>:</a:t>
            </a:r>
          </a:p>
          <a:p>
            <a:pPr marL="514350" indent="-514350">
              <a:buFont typeface="+mj-lt"/>
              <a:buAutoNum type="arabicPeriod"/>
            </a:pPr>
            <a:r>
              <a:rPr lang="ru-RU" sz="2800" smtClean="0">
                <a:latin typeface="+mn-lt"/>
              </a:rPr>
              <a:t>Цифры на нечетных позициях (начиная с наименьшего разряда) умножаются на 3 и суммируются</a:t>
            </a:r>
            <a:endParaRPr lang="en-US" sz="2800" smtClean="0">
              <a:latin typeface="+mn-lt"/>
            </a:endParaRPr>
          </a:p>
          <a:p>
            <a:pPr marL="514350" indent="-514350">
              <a:buFont typeface="+mj-lt"/>
              <a:buAutoNum type="arabicPeriod"/>
            </a:pPr>
            <a:r>
              <a:rPr lang="ru-RU" sz="2800" smtClean="0">
                <a:latin typeface="+mn-lt"/>
              </a:rPr>
              <a:t>К результату первого шага прибавляются цифры четных позиций</a:t>
            </a:r>
            <a:endParaRPr lang="en-US" sz="2800" smtClean="0">
              <a:latin typeface="+mn-lt"/>
            </a:endParaRPr>
          </a:p>
          <a:p>
            <a:pPr marL="914371" lvl="1" indent="-514350">
              <a:buFont typeface="+mj-lt"/>
              <a:buAutoNum type="arabicPeriod"/>
            </a:pPr>
            <a:r>
              <a:rPr lang="ru-RU" sz="2400" smtClean="0">
                <a:latin typeface="+mn-lt"/>
              </a:rPr>
              <a:t>Считается остаток от деления на 10, результат назовем </a:t>
            </a:r>
            <a:r>
              <a:rPr lang="en-US" sz="2400" smtClean="0">
                <a:latin typeface="+mn-lt"/>
              </a:rPr>
              <a:t>M</a:t>
            </a:r>
          </a:p>
          <a:p>
            <a:pPr marL="914371" lvl="1" indent="-514350">
              <a:buFont typeface="+mj-lt"/>
              <a:buAutoNum type="arabicPeriod"/>
            </a:pPr>
            <a:r>
              <a:rPr lang="ru-RU" sz="2400" smtClean="0">
                <a:latin typeface="+mn-lt"/>
              </a:rPr>
              <a:t>Если </a:t>
            </a:r>
            <a:r>
              <a:rPr lang="en-US" sz="2400" smtClean="0">
                <a:latin typeface="+mn-lt"/>
              </a:rPr>
              <a:t>M </a:t>
            </a:r>
            <a:r>
              <a:rPr lang="ru-RU" sz="2400" smtClean="0">
                <a:latin typeface="+mn-lt"/>
              </a:rPr>
              <a:t>— ноль, то контрольное число 0, иначе контрольное число = 10 - М</a:t>
            </a:r>
            <a:endParaRPr lang="en-US" sz="2400" smtClean="0">
              <a:latin typeface="+mn-lt"/>
            </a:endParaRP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20" y="2234040"/>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smtClean="0">
                <a:latin typeface="+mn-lt"/>
              </a:rPr>
              <a:t>UPC: </a:t>
            </a:r>
            <a:r>
              <a:rPr lang="ru-RU" smtClean="0"/>
              <a:t>03600029145</a:t>
            </a:r>
            <a:r>
              <a:rPr lang="en-US" sz="2800">
                <a:latin typeface="+mn-lt"/>
              </a:rPr>
              <a:t/>
            </a:r>
            <a:br>
              <a:rPr lang="en-US" sz="2800">
                <a:latin typeface="+mn-lt"/>
              </a:rPr>
            </a:br>
            <a:r>
              <a:rPr lang="ru-RU" sz="2800" smtClean="0">
                <a:latin typeface="+mn-lt"/>
              </a:rPr>
              <a:t>Находим значение контрольного числа:</a:t>
            </a:r>
            <a:endParaRPr lang="en-US" sz="2800" smtClean="0">
              <a:latin typeface="+mn-lt"/>
            </a:endParaRPr>
          </a:p>
          <a:p>
            <a:pPr marL="0" indent="0">
              <a:buNone/>
            </a:pPr>
            <a:endParaRPr lang="ru-RU" sz="1400">
              <a:latin typeface="+mn-lt"/>
            </a:endParaRPr>
          </a:p>
          <a:p>
            <a:pPr marL="0" indent="0">
              <a:buNone/>
            </a:pPr>
            <a:r>
              <a:rPr lang="ru-RU" sz="2800">
                <a:latin typeface="Consolas" panose="020B0609020204030204" pitchFamily="49" charset="0"/>
              </a:rPr>
              <a:t>Ц</a:t>
            </a:r>
            <a:r>
              <a:rPr lang="ru-RU" sz="2800" smtClean="0">
                <a:latin typeface="Consolas" panose="020B0609020204030204" pitchFamily="49" charset="0"/>
              </a:rPr>
              <a:t>ифры номера</a:t>
            </a:r>
            <a:r>
              <a:rPr lang="en-US"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6</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2</a:t>
            </a:r>
            <a:r>
              <a:rPr lang="ru-RU" sz="2800" smtClean="0">
                <a:latin typeface="Consolas" panose="020B0609020204030204" pitchFamily="49" charset="0"/>
              </a:rPr>
              <a:t> 9 1 4 5</a:t>
            </a:r>
            <a:endParaRPr lang="ru-RU" sz="2800">
              <a:latin typeface="Consolas" panose="020B0609020204030204" pitchFamily="49" charset="0"/>
            </a:endParaRPr>
          </a:p>
          <a:p>
            <a:pPr marL="0" indent="0">
              <a:buNone/>
            </a:pPr>
            <a:r>
              <a:rPr lang="ru-RU" sz="2800" smtClean="0">
                <a:latin typeface="Consolas" panose="020B0609020204030204" pitchFamily="49" charset="0"/>
              </a:rPr>
              <a:t>Множитель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1 3</a:t>
            </a:r>
            <a:endParaRPr lang="ru-RU" sz="2800">
              <a:latin typeface="Consolas" panose="020B0609020204030204" pitchFamily="49" charset="0"/>
            </a:endParaRPr>
          </a:p>
          <a:p>
            <a:pPr marL="0" indent="0">
              <a:buNone/>
            </a:pPr>
            <a:endParaRPr lang="en-US" sz="1400" smtClean="0">
              <a:latin typeface="+mn-lt"/>
            </a:endParaRPr>
          </a:p>
          <a:p>
            <a:pPr marL="0" indent="0">
              <a:buNone/>
            </a:pPr>
            <a:r>
              <a:rPr lang="en-US" sz="2800">
                <a:latin typeface="+mn-lt"/>
              </a:rPr>
              <a:t>s</a:t>
            </a:r>
            <a:r>
              <a:rPr lang="en-US" sz="2800" smtClean="0">
                <a:latin typeface="+mn-lt"/>
              </a:rPr>
              <a:t>um</a:t>
            </a:r>
            <a:r>
              <a:rPr lang="ru-RU" sz="2800" smtClean="0">
                <a:latin typeface="+mn-lt"/>
              </a:rPr>
              <a:t> </a:t>
            </a:r>
            <a:r>
              <a:rPr lang="ru-RU" sz="2800">
                <a:latin typeface="+mn-lt"/>
              </a:rPr>
              <a:t>= </a:t>
            </a:r>
            <a:r>
              <a:rPr lang="ru-RU" sz="2800" smtClean="0">
                <a:latin typeface="Consolas" panose="020B0609020204030204" pitchFamily="49" charset="0"/>
              </a:rPr>
              <a:t>0×3 + 3×1 </a:t>
            </a:r>
            <a:r>
              <a:rPr lang="ru-RU" sz="2800">
                <a:latin typeface="Consolas" panose="020B0609020204030204" pitchFamily="49" charset="0"/>
              </a:rPr>
              <a:t>+ </a:t>
            </a:r>
            <a:r>
              <a:rPr lang="ru-RU" sz="2800" smtClean="0">
                <a:latin typeface="Consolas" panose="020B0609020204030204" pitchFamily="49" charset="0"/>
              </a:rPr>
              <a:t>6×3 </a:t>
            </a:r>
            <a:r>
              <a:rPr lang="ru-RU" sz="2800">
                <a:latin typeface="Consolas" panose="020B0609020204030204" pitchFamily="49" charset="0"/>
              </a:rPr>
              <a:t>+ </a:t>
            </a:r>
            <a:r>
              <a:rPr lang="ru-RU" sz="2800" smtClean="0">
                <a:latin typeface="Consolas" panose="020B0609020204030204" pitchFamily="49" charset="0"/>
              </a:rPr>
              <a:t>0×1 </a:t>
            </a:r>
            <a:r>
              <a:rPr lang="ru-RU" sz="2800">
                <a:latin typeface="Consolas" panose="020B0609020204030204" pitchFamily="49" charset="0"/>
              </a:rPr>
              <a:t>+ </a:t>
            </a:r>
            <a:r>
              <a:rPr lang="ru-RU" sz="2800" smtClean="0">
                <a:latin typeface="Consolas" panose="020B0609020204030204" pitchFamily="49" charset="0"/>
              </a:rPr>
              <a:t>0×3 </a:t>
            </a:r>
            <a:r>
              <a:rPr lang="ru-RU" sz="2800">
                <a:latin typeface="Consolas" panose="020B0609020204030204" pitchFamily="49" charset="0"/>
              </a:rPr>
              <a:t>+ </a:t>
            </a:r>
            <a:r>
              <a:rPr lang="ru-RU" sz="2800" smtClean="0">
                <a:latin typeface="Consolas" panose="020B0609020204030204" pitchFamily="49" charset="0"/>
              </a:rPr>
              <a:t>0×1 </a:t>
            </a:r>
            <a:r>
              <a:rPr lang="ru-RU" sz="2800">
                <a:latin typeface="Consolas" panose="020B0609020204030204" pitchFamily="49" charset="0"/>
              </a:rPr>
              <a:t>+ </a:t>
            </a:r>
            <a:r>
              <a:rPr lang="ru-RU" sz="2800" smtClean="0">
                <a:latin typeface="Consolas" panose="020B0609020204030204" pitchFamily="49" charset="0"/>
              </a:rPr>
              <a:t>2×3 </a:t>
            </a:r>
            <a:r>
              <a:rPr lang="ru-RU" sz="2800">
                <a:latin typeface="Consolas" panose="020B0609020204030204" pitchFamily="49" charset="0"/>
              </a:rPr>
              <a:t>+ </a:t>
            </a:r>
            <a:r>
              <a:rPr lang="ru-RU" sz="2800" smtClean="0">
                <a:latin typeface="Consolas" panose="020B0609020204030204" pitchFamily="49" charset="0"/>
              </a:rPr>
              <a:t>9×1 </a:t>
            </a:r>
            <a:r>
              <a:rPr lang="ru-RU" sz="2800">
                <a:latin typeface="Consolas" panose="020B0609020204030204" pitchFamily="49" charset="0"/>
              </a:rPr>
              <a:t>+ </a:t>
            </a:r>
            <a:r>
              <a:rPr lang="ru-RU" sz="2800" smtClean="0">
                <a:latin typeface="Consolas" panose="020B0609020204030204" pitchFamily="49" charset="0"/>
              </a:rPr>
              <a:t>1×3 </a:t>
            </a:r>
            <a:r>
              <a:rPr lang="ru-RU" sz="2800">
                <a:latin typeface="Consolas" panose="020B0609020204030204" pitchFamily="49" charset="0"/>
              </a:rPr>
              <a:t>+ </a:t>
            </a:r>
            <a:r>
              <a:rPr lang="ru-RU" sz="2800" smtClean="0">
                <a:latin typeface="Consolas" panose="020B0609020204030204" pitchFamily="49" charset="0"/>
              </a:rPr>
              <a:t>4×1 + 5×3 </a:t>
            </a:r>
            <a:r>
              <a:rPr lang="ru-RU" sz="2800">
                <a:latin typeface="Consolas" panose="020B0609020204030204" pitchFamily="49" charset="0"/>
              </a:rPr>
              <a:t>= </a:t>
            </a:r>
            <a:r>
              <a:rPr lang="en-US" sz="2800" smtClean="0">
                <a:latin typeface="Consolas" panose="020B0609020204030204" pitchFamily="49" charset="0"/>
              </a:rPr>
              <a:t>58</a:t>
            </a:r>
          </a:p>
          <a:p>
            <a:pPr marL="0" indent="0">
              <a:buNone/>
            </a:pPr>
            <a:r>
              <a:rPr lang="en-US" sz="2800" smtClean="0">
                <a:latin typeface="Consolas" panose="020B0609020204030204" pitchFamily="49" charset="0"/>
              </a:rPr>
              <a:t>M = 58 % 10 = 8</a:t>
            </a:r>
          </a:p>
          <a:p>
            <a:pPr marL="0" indent="0">
              <a:buNone/>
            </a:pPr>
            <a:r>
              <a:rPr lang="en-US" sz="2800" smtClean="0">
                <a:latin typeface="Consolas" panose="020B0609020204030204" pitchFamily="49" charset="0"/>
              </a:rPr>
              <a:t>M ≠</a:t>
            </a:r>
            <a:r>
              <a:rPr lang="ru-RU" sz="2800" smtClean="0">
                <a:latin typeface="Consolas" panose="020B0609020204030204" pitchFamily="49" charset="0"/>
              </a:rPr>
              <a:t> 0 </a:t>
            </a:r>
            <a:r>
              <a:rPr lang="en-US" sz="2800" smtClean="0">
                <a:latin typeface="Consolas" panose="020B0609020204030204" pitchFamily="49" charset="0"/>
              </a:rPr>
              <a:t>=&gt; res</a:t>
            </a:r>
            <a:r>
              <a:rPr lang="ru-RU" sz="2800" smtClean="0">
                <a:latin typeface="Consolas" panose="020B0609020204030204" pitchFamily="49" charset="0"/>
              </a:rPr>
              <a:t> = </a:t>
            </a:r>
            <a:r>
              <a:rPr lang="en-US" sz="2800" smtClean="0">
                <a:latin typeface="Consolas" panose="020B0609020204030204" pitchFamily="49" charset="0"/>
              </a:rPr>
              <a:t>10 – 8 = 2</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CE6859-96AE-4F55-91FD-B1143C1F920F}">
  <ds:schemaRef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0c9149cd-f996-4d9e-91c9-ce8e5945528f"/>
    <ds:schemaRef ds:uri="http://www.w3.org/XML/1998/namespace"/>
    <ds:schemaRef ds:uri="http://purl.org/dc/dcmitype/"/>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3C9FC0A9-D1C6-450E-992B-D3422A85E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Kontur Edu</Template>
  <TotalTime>4096</TotalTime>
  <Words>2670</Words>
  <Application>Microsoft Office PowerPoint</Application>
  <PresentationFormat>Широкоэкранный</PresentationFormat>
  <Paragraphs>588</Paragraphs>
  <Slides>77</Slides>
  <Notes>48</Notes>
  <HiddenSlides>5</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77</vt:i4>
      </vt:variant>
    </vt:vector>
  </HeadingPairs>
  <TitlesOfParts>
    <vt:vector size="87"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MONKEY PATCHING в PYTHON</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 необходимы в крупных компаниях</vt:lpstr>
      <vt:lpstr>Задача controldigit</vt:lpstr>
      <vt:lpstr>Задача controldigit</vt:lpstr>
      <vt:lpstr>Задача controldigit</vt:lpstr>
      <vt:lpstr>Задача controldigit</vt:lpstr>
      <vt:lpstr>Разбор задачи controldigit</vt:lpstr>
      <vt:lpstr>readability</vt:lpstr>
      <vt:lpstr>Samples / pathfinder.cs SAMPLES / path_finder.PY</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Презентация PowerPoint</vt:lpstr>
      <vt:lpstr>Immutable style</vt:lpstr>
      <vt:lpstr>Immutable style</vt:lpstr>
      <vt:lpstr>Immutable style</vt:lpstr>
      <vt:lpstr>Презентация PowerPoint</vt:lpstr>
      <vt:lpstr>Презентация PowerPoint</vt:lpstr>
      <vt:lpstr>Презентация PowerPoint</vt:lpstr>
      <vt:lpstr>Маркер ох, хочу кофе</vt:lpstr>
      <vt:lpstr>Презентация PowerPoint</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Артём Дюбков</cp:lastModifiedBy>
  <cp:revision>476</cp:revision>
  <dcterms:created xsi:type="dcterms:W3CDTF">2014-03-14T10:29:29Z</dcterms:created>
  <dcterms:modified xsi:type="dcterms:W3CDTF">2022-09-15T11:25:48Z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