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 id="214748367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Lst>
  <p:sldSz cy="5143500" cx="9144000"/>
  <p:notesSz cx="6858000" cy="9144000"/>
  <p:embeddedFontLst>
    <p:embeddedFont>
      <p:font typeface="Quattrocento Sans"/>
      <p:regular r:id="rId91"/>
      <p:bold r:id="rId92"/>
      <p:italic r:id="rId93"/>
      <p:boldItalic r:id="rId94"/>
    </p:embeddedFont>
    <p:embeddedFont>
      <p:font typeface="Fira Code"/>
      <p:regular r:id="rId95"/>
      <p:bold r:id="rId96"/>
    </p:embeddedFont>
    <p:embeddedFont>
      <p:font typeface="JetBrains Mono"/>
      <p:regular r:id="rId97"/>
      <p:bold r:id="rId98"/>
      <p:italic r:id="rId99"/>
      <p:boldItalic r:id="rId10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0" Type="http://schemas.openxmlformats.org/officeDocument/2006/relationships/font" Target="fonts/JetBrainsMono-boldItalic.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font" Target="fonts/FiraCode-regular.fntdata"/><Relationship Id="rId94" Type="http://schemas.openxmlformats.org/officeDocument/2006/relationships/font" Target="fonts/QuattrocentoSans-boldItalic.fntdata"/><Relationship Id="rId97" Type="http://schemas.openxmlformats.org/officeDocument/2006/relationships/font" Target="fonts/JetBrainsMono-regular.fntdata"/><Relationship Id="rId96" Type="http://schemas.openxmlformats.org/officeDocument/2006/relationships/font" Target="fonts/FiraCode-bold.fntdata"/><Relationship Id="rId11" Type="http://schemas.openxmlformats.org/officeDocument/2006/relationships/slide" Target="slides/slide5.xml"/><Relationship Id="rId99" Type="http://schemas.openxmlformats.org/officeDocument/2006/relationships/font" Target="fonts/JetBrainsMono-italic.fntdata"/><Relationship Id="rId10" Type="http://schemas.openxmlformats.org/officeDocument/2006/relationships/slide" Target="slides/slide4.xml"/><Relationship Id="rId98" Type="http://schemas.openxmlformats.org/officeDocument/2006/relationships/font" Target="fonts/JetBrainsMono-bold.fntdata"/><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font" Target="fonts/QuattrocentoSans-regular.fntdata"/><Relationship Id="rId90" Type="http://schemas.openxmlformats.org/officeDocument/2006/relationships/slide" Target="slides/slide84.xml"/><Relationship Id="rId93" Type="http://schemas.openxmlformats.org/officeDocument/2006/relationships/font" Target="fonts/QuattrocentoSans-italic.fntdata"/><Relationship Id="rId92" Type="http://schemas.openxmlformats.org/officeDocument/2006/relationships/font" Target="fonts/QuattrocentoSans-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5507940e9b_2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g25507940e9b_2_7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25507940e9b_2_7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5507940e9b_2_13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25507940e9b_2_1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5507940e9b_2_1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g25507940e9b_2_1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Реализуйте сами алгоритм контрольного числа для UPC</a:t>
            </a:r>
            <a:endParaRPr/>
          </a:p>
        </p:txBody>
      </p:sp>
      <p:sp>
        <p:nvSpPr>
          <p:cNvPr id="198" name="Google Shape;198;g25507940e9b_2_1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5507940e9b_2_1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g25507940e9b_2_1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Откройте код, написанный кем-то, для расчета ISBN13. Алгоритм похожий, но есть небольшое отличие от UPC. Кто может его найти?</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Мораль: сложно понять, если код написан сложно. Надеюсь, ваш получился лучше!)</a:t>
            </a:r>
            <a:endParaRPr/>
          </a:p>
        </p:txBody>
      </p:sp>
      <p:sp>
        <p:nvSpPr>
          <p:cNvPr id="206" name="Google Shape;206;g25507940e9b_2_1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5507940e9b_2_14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25507940e9b_2_1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5507940e9b_2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25507940e9b_2_1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25507940e9b_2_1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5507940e9b_2_16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25507940e9b_2_1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5507940e9b_2_16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25507940e9b_2_1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5507940e9b_2_17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25507940e9b_2_1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5507940e9b_2_17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25507940e9b_2_1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5507940e9b_2_1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g25507940e9b_2_18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Если эту задачу дать студенту, который не задумывается о декомпозиции, то легко получить что-то такое.</a:t>
            </a:r>
            <a:endParaRPr/>
          </a:p>
          <a:p>
            <a:pPr indent="0" lvl="0" marL="0" rtl="0" algn="l">
              <a:spcBef>
                <a:spcPts val="0"/>
              </a:spcBef>
              <a:spcAft>
                <a:spcPts val="0"/>
              </a:spcAft>
              <a:buNone/>
            </a:pPr>
            <a:r>
              <a:rPr lang="ru"/>
              <a:t>Это очень трудно читать и почти невозможно убедить себя, что тут не ошибок.</a:t>
            </a:r>
            <a:endParaRPr/>
          </a:p>
        </p:txBody>
      </p:sp>
      <p:sp>
        <p:nvSpPr>
          <p:cNvPr id="255" name="Google Shape;255;g25507940e9b_2_18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5507940e9b_2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g25507940e9b_2_7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ru"/>
              <a:t>Нужен в ситуациях, когда к код живет долго и к нему придется ещё не раз возвращаться. </a:t>
            </a:r>
            <a:endParaRPr/>
          </a:p>
          <a:p>
            <a:pPr indent="0" lvl="0" marL="0" rtl="0" algn="l">
              <a:spcBef>
                <a:spcPts val="0"/>
              </a:spcBef>
              <a:spcAft>
                <a:spcPts val="0"/>
              </a:spcAft>
              <a:buNone/>
            </a:pPr>
            <a:r>
              <a:t/>
            </a:r>
            <a:endParaRPr/>
          </a:p>
        </p:txBody>
      </p:sp>
      <p:sp>
        <p:nvSpPr>
          <p:cNvPr id="131" name="Google Shape;131;g25507940e9b_2_7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5507940e9b_2_1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g25507940e9b_2_19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Clr>
                <a:schemeClr val="dk1"/>
              </a:buClr>
              <a:buSzPts val="1200"/>
              <a:buFont typeface="Calibri"/>
              <a:buAutoNum type="arabicPeriod"/>
            </a:pPr>
            <a:r>
              <a:rPr lang="ru"/>
              <a:t>Длинный метод — скорее всего сигнализирует о том, что у метода есть несколько обязанностей.</a:t>
            </a:r>
            <a:endParaRPr/>
          </a:p>
          <a:p>
            <a:pPr indent="-228600" lvl="0" marL="228600" rtl="0" algn="l">
              <a:spcBef>
                <a:spcPts val="0"/>
              </a:spcBef>
              <a:spcAft>
                <a:spcPts val="0"/>
              </a:spcAft>
              <a:buClr>
                <a:schemeClr val="dk1"/>
              </a:buClr>
              <a:buSzPts val="1200"/>
              <a:buFont typeface="Calibri"/>
              <a:buAutoNum type="arabicPeriod"/>
            </a:pPr>
            <a:r>
              <a:rPr lang="ru"/>
              <a:t>Слишком общее имя — это сигнал, что у метода несколько обязанностей, которые плохо описываются одной фразой.</a:t>
            </a:r>
            <a:endParaRPr/>
          </a:p>
          <a:p>
            <a:pPr indent="-228600" lvl="0" marL="228600" rtl="0" algn="l">
              <a:spcBef>
                <a:spcPts val="0"/>
              </a:spcBef>
              <a:spcAft>
                <a:spcPts val="0"/>
              </a:spcAft>
              <a:buClr>
                <a:schemeClr val="dk1"/>
              </a:buClr>
              <a:buSzPts val="1200"/>
              <a:buFont typeface="Calibri"/>
              <a:buAutoNum type="arabicPeriod"/>
            </a:pPr>
            <a:r>
              <a:rPr lang="ru"/>
              <a:t>Если метод, нарушающий SRP  назвать честно, то получаются громоздкие фразы. Это уже лучше, чем слишком общее имя, но более явно указывает на нарушение SRP.</a:t>
            </a:r>
            <a:endParaRPr/>
          </a:p>
          <a:p>
            <a:pPr indent="0" lvl="0" marL="0" rtl="0" algn="l">
              <a:spcBef>
                <a:spcPts val="0"/>
              </a:spcBef>
              <a:spcAft>
                <a:spcPts val="0"/>
              </a:spcAft>
              <a:buNone/>
            </a:pPr>
            <a:r>
              <a:t/>
            </a:r>
            <a:endParaRPr/>
          </a:p>
        </p:txBody>
      </p:sp>
      <p:sp>
        <p:nvSpPr>
          <p:cNvPr id="262" name="Google Shape;262;g25507940e9b_2_19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5507940e9b_2_19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25507940e9b_2_1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5507940e9b_2_2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g25507940e9b_2_20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Вводим концепцию Токена</a:t>
            </a:r>
            <a:endParaRPr/>
          </a:p>
          <a:p>
            <a:pPr indent="0" lvl="0" marL="0" rtl="0" algn="l">
              <a:spcBef>
                <a:spcPts val="0"/>
              </a:spcBef>
              <a:spcAft>
                <a:spcPts val="0"/>
              </a:spcAft>
              <a:buNone/>
            </a:pPr>
            <a:r>
              <a:rPr lang="ru"/>
              <a:t>Нам понадобится сущность, которую мы назовем Токен. Он будет хранить в себе прочитанный текст, позицию и длину.</a:t>
            </a:r>
            <a:endParaRPr/>
          </a:p>
          <a:p>
            <a:pPr indent="0" lvl="0" marL="0" rtl="0" algn="l">
              <a:spcBef>
                <a:spcPts val="0"/>
              </a:spcBef>
              <a:spcAft>
                <a:spcPts val="0"/>
              </a:spcAft>
              <a:buNone/>
            </a:pPr>
            <a:r>
              <a:t/>
            </a:r>
            <a:endParaRPr/>
          </a:p>
        </p:txBody>
      </p:sp>
      <p:sp>
        <p:nvSpPr>
          <p:cNvPr id="277" name="Google Shape;277;g25507940e9b_2_20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5507940e9b_2_21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g25507940e9b_2_2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5507940e9b_2_21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g25507940e9b_2_2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5507940e9b_2_22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g25507940e9b_2_2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5507940e9b_2_2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g25507940e9b_2_2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ru"/>
              <a:t>В прошлом решении есть недостаток компонуемости. Выделенные методы вряд ли где-то ещё понадобятся.</a:t>
            </a:r>
            <a:endParaRPr/>
          </a:p>
          <a:p>
            <a:pPr indent="0" lvl="0" marL="0" rtl="0" algn="l">
              <a:spcBef>
                <a:spcPts val="0"/>
              </a:spcBef>
              <a:spcAft>
                <a:spcPts val="0"/>
              </a:spcAft>
              <a:buNone/>
            </a:pPr>
            <a:r>
              <a:rPr lang="ru"/>
              <a:t>Однако, продолжая прошлую задачу, можно было дополнительно выделить абстракцию Токенайзера, с помощью которого остальные методы реализуются в одну простую строчку.</a:t>
            </a:r>
            <a:endParaRPr/>
          </a:p>
          <a:p>
            <a:pPr indent="0" lvl="0" marL="0" rtl="0" algn="l">
              <a:spcBef>
                <a:spcPts val="0"/>
              </a:spcBef>
              <a:spcAft>
                <a:spcPts val="0"/>
              </a:spcAft>
              <a:buNone/>
            </a:pPr>
            <a:r>
              <a:rPr lang="ru"/>
              <a:t>Такой Tokenizer может оказаться полезным в других задачах парсинга текстов.</a:t>
            </a:r>
            <a:endParaRPr/>
          </a:p>
        </p:txBody>
      </p:sp>
      <p:sp>
        <p:nvSpPr>
          <p:cNvPr id="301" name="Google Shape;301;g25507940e9b_2_2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5507940e9b_2_2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g25507940e9b_2_2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g25507940e9b_2_2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5507940e9b_2_2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g25507940e9b_2_2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Примитивные типы лучше не расширять нигде. Свои типы расширять можно и нужно.</a:t>
            </a:r>
            <a:endParaRPr/>
          </a:p>
        </p:txBody>
      </p:sp>
      <p:sp>
        <p:nvSpPr>
          <p:cNvPr id="315" name="Google Shape;315;g25507940e9b_2_2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5507940e9b_2_2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g25507940e9b_2_2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В JS можно сделать подобное, но лучше не надо))  Вернее, свои собственные классы можно любыми методами дополнить. А встроенные (Object, Array, String, Number и т.д.) лучше не надо. У расширения прототипов встроенных типов есть две потенциальные проблемы: </a:t>
            </a:r>
            <a:endParaRPr/>
          </a:p>
          <a:p>
            <a:pPr indent="-160421" lvl="0" marL="160421" rtl="0" algn="l">
              <a:spcBef>
                <a:spcPts val="0"/>
              </a:spcBef>
              <a:spcAft>
                <a:spcPts val="0"/>
              </a:spcAft>
              <a:buClr>
                <a:schemeClr val="dk1"/>
              </a:buClr>
              <a:buSzPts val="1200"/>
              <a:buFont typeface="Calibri"/>
              <a:buAutoNum type="arabicPeriod"/>
            </a:pPr>
            <a:r>
              <a:rPr lang="ru"/>
              <a:t>рано или поздно методы с таким же названием могут появиться в стандарте, и иметь немного другую сигнатуру, что запутает коллег (и сломает код сторонних библиотек), если перезаписывать этот метод, не проверяя его наличие. Или будет в разных браузерах разное поведение.</a:t>
            </a:r>
            <a:endParaRPr/>
          </a:p>
          <a:p>
            <a:pPr indent="-160421" lvl="0" marL="160421" rtl="0" algn="l">
              <a:spcBef>
                <a:spcPts val="0"/>
              </a:spcBef>
              <a:spcAft>
                <a:spcPts val="0"/>
              </a:spcAft>
              <a:buClr>
                <a:schemeClr val="dk1"/>
              </a:buClr>
              <a:buSzPts val="1200"/>
              <a:buFont typeface="Calibri"/>
              <a:buAutoNum type="arabicPeriod"/>
            </a:pPr>
            <a:r>
              <a:rPr lang="ru"/>
              <a:t>Если расширять встроенные объекты, именуя новые методы с какими-нибудь сложными префиксами, то вы спасете себя от предыдущей проблемы, но сделаете код менее читаемым. Кроме того, расширение прототипов замедляет работу.</a:t>
            </a:r>
            <a:endParaRPr/>
          </a:p>
        </p:txBody>
      </p:sp>
      <p:sp>
        <p:nvSpPr>
          <p:cNvPr id="323" name="Google Shape;323;g25507940e9b_2_2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507940e9b_2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g25507940e9b_2_8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Напоминаем слайд из лекций</a:t>
            </a:r>
            <a:endParaRPr/>
          </a:p>
        </p:txBody>
      </p:sp>
      <p:sp>
        <p:nvSpPr>
          <p:cNvPr id="140" name="Google Shape;140;g25507940e9b_2_8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5507940e9b_2_2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g25507940e9b_2_2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В python тоже можно расширить поведение, но делать это не лучшая практика, особенно для примитивных типов.</a:t>
            </a:r>
            <a:br>
              <a:rPr lang="ru"/>
            </a:br>
            <a:r>
              <a:rPr lang="ru"/>
              <a:t>Возможный вариант использования, когда нужно расширить стороннюю библиотеку.</a:t>
            </a:r>
            <a:endParaRPr/>
          </a:p>
        </p:txBody>
      </p:sp>
      <p:sp>
        <p:nvSpPr>
          <p:cNvPr id="333" name="Google Shape;333;g25507940e9b_2_2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5507940e9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1" name="Google Shape;341;g25507940e9b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В python тоже можно расширить поведение, но делать это не лучшая практика, особенно для примитивных типов.</a:t>
            </a:r>
            <a:br>
              <a:rPr lang="ru"/>
            </a:br>
            <a:r>
              <a:rPr lang="ru"/>
              <a:t>Возможный вариант использования, когда нужно расширить стороннюю библиотеку.</a:t>
            </a:r>
            <a:endParaRPr/>
          </a:p>
        </p:txBody>
      </p:sp>
      <p:sp>
        <p:nvSpPr>
          <p:cNvPr id="342" name="Google Shape;342;g25507940e9b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5507940e9b_2_2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9" name="Google Shape;349;g25507940e9b_2_2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Спросить аудиторию, как это делать.</a:t>
            </a:r>
            <a:endParaRPr/>
          </a:p>
          <a:p>
            <a:pPr indent="0" lvl="0" marL="0" rtl="0" algn="l">
              <a:spcBef>
                <a:spcPts val="0"/>
              </a:spcBef>
              <a:spcAft>
                <a:spcPts val="0"/>
              </a:spcAft>
              <a:buNone/>
            </a:pPr>
            <a:r>
              <a:rPr lang="ru"/>
              <a:t>Обычно бывают два варианта:</a:t>
            </a:r>
            <a:endParaRPr/>
          </a:p>
          <a:p>
            <a:pPr indent="-228600" lvl="0" marL="228600" rtl="0" algn="l">
              <a:spcBef>
                <a:spcPts val="0"/>
              </a:spcBef>
              <a:spcAft>
                <a:spcPts val="0"/>
              </a:spcAft>
              <a:buClr>
                <a:schemeClr val="dk1"/>
              </a:buClr>
              <a:buSzPts val="1200"/>
              <a:buFont typeface="Calibri"/>
              <a:buAutoNum type="arabicPeriod"/>
            </a:pPr>
            <a:r>
              <a:rPr lang="ru"/>
              <a:t>shiftSize раз сделать сдвиг на единичку. (Это медленно!)</a:t>
            </a:r>
            <a:endParaRPr/>
          </a:p>
          <a:p>
            <a:pPr indent="-228600" lvl="0" marL="228600" rtl="0" algn="l">
              <a:spcBef>
                <a:spcPts val="0"/>
              </a:spcBef>
              <a:spcAft>
                <a:spcPts val="0"/>
              </a:spcAft>
              <a:buClr>
                <a:schemeClr val="dk1"/>
              </a:buClr>
              <a:buSzPts val="1200"/>
              <a:buFont typeface="Calibri"/>
              <a:buAutoNum type="arabicPeriod"/>
            </a:pPr>
            <a:r>
              <a:rPr lang="ru"/>
              <a:t>Создать новый массив, в который перенести все значения с нужным сдвигом.</a:t>
            </a:r>
            <a:endParaRPr/>
          </a:p>
        </p:txBody>
      </p:sp>
      <p:sp>
        <p:nvSpPr>
          <p:cNvPr id="350" name="Google Shape;350;g25507940e9b_2_2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5507940e9b_2_2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6" name="Google Shape;356;g25507940e9b_2_26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ru"/>
              <a:t>Решение с LINQ короче, очевиднее, но менее эффективно, хотя асимптотика та же.</a:t>
            </a:r>
            <a:endParaRPr/>
          </a:p>
        </p:txBody>
      </p:sp>
      <p:sp>
        <p:nvSpPr>
          <p:cNvPr id="357" name="Google Shape;357;g25507940e9b_2_26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5507940e9b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7" name="Google Shape;367;g25507940e9b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ru"/>
              <a:t>Решение с LINQ короче, очевиднее, но менее эффективно, хотя асимптотика та же.</a:t>
            </a:r>
            <a:endParaRPr/>
          </a:p>
        </p:txBody>
      </p:sp>
      <p:sp>
        <p:nvSpPr>
          <p:cNvPr id="368" name="Google Shape;368;g25507940e9b_0_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5507940e9b_2_2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g25507940e9b_2_27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Спросить аудиторию, как это делать.</a:t>
            </a:r>
            <a:endParaRPr/>
          </a:p>
          <a:p>
            <a:pPr indent="0" lvl="0" marL="0" rtl="0" algn="l">
              <a:spcBef>
                <a:spcPts val="0"/>
              </a:spcBef>
              <a:spcAft>
                <a:spcPts val="0"/>
              </a:spcAft>
              <a:buNone/>
            </a:pPr>
            <a:r>
              <a:rPr lang="ru"/>
              <a:t>Обычно бывают два варианта:</a:t>
            </a:r>
            <a:endParaRPr/>
          </a:p>
          <a:p>
            <a:pPr indent="-228600" lvl="0" marL="228600" rtl="0" algn="l">
              <a:spcBef>
                <a:spcPts val="0"/>
              </a:spcBef>
              <a:spcAft>
                <a:spcPts val="0"/>
              </a:spcAft>
              <a:buClr>
                <a:schemeClr val="dk1"/>
              </a:buClr>
              <a:buSzPts val="1200"/>
              <a:buFont typeface="Calibri"/>
              <a:buAutoNum type="arabicPeriod"/>
            </a:pPr>
            <a:r>
              <a:rPr lang="ru"/>
              <a:t>shiftSize раз сделать сдвиг на единичку. (Это медленно!)</a:t>
            </a:r>
            <a:endParaRPr/>
          </a:p>
          <a:p>
            <a:pPr indent="-228600" lvl="0" marL="228600" rtl="0" algn="l">
              <a:spcBef>
                <a:spcPts val="0"/>
              </a:spcBef>
              <a:spcAft>
                <a:spcPts val="0"/>
              </a:spcAft>
              <a:buClr>
                <a:schemeClr val="dk1"/>
              </a:buClr>
              <a:buSzPts val="1200"/>
              <a:buFont typeface="Calibri"/>
              <a:buAutoNum type="arabicPeriod"/>
            </a:pPr>
            <a:r>
              <a:rPr lang="ru"/>
              <a:t>Поставить нулевой элемент на место shiftSize, тот что был там — на позицию 2*shiftSize % N и т.п.</a:t>
            </a:r>
            <a:br>
              <a:rPr lang="ru"/>
            </a:br>
            <a:r>
              <a:rPr lang="ru"/>
              <a:t>Тут есть проблема, что нужно запоминать, в какие индексы мы уже что-то присваивали, чтобы вовремя остановиться. А это не только довольно сложно, но и требует O(N) памяти.</a:t>
            </a:r>
            <a:endParaRPr/>
          </a:p>
        </p:txBody>
      </p:sp>
      <p:sp>
        <p:nvSpPr>
          <p:cNvPr id="376" name="Google Shape;376;g25507940e9b_2_27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5507940e9b_2_2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2" name="Google Shape;382;g25507940e9b_2_28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g25507940e9b_2_28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5507940e9b_2_2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2" name="Google Shape;392;g25507940e9b_2_29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Для работы этого решения здесь предлагается написать свою реализацию Reverse, работающего In Place.</a:t>
            </a:r>
            <a:endParaRPr/>
          </a:p>
        </p:txBody>
      </p:sp>
      <p:sp>
        <p:nvSpPr>
          <p:cNvPr id="393" name="Google Shape;393;g25507940e9b_2_29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5507940e9b_2_2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9" name="Google Shape;399;g25507940e9b_2_29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Если вы видите декомпозицию на функции, которые нигде больше не понадобятся, можно напрячься и подумать, нельзя ли было сделать лучше.</a:t>
            </a:r>
            <a:endParaRPr/>
          </a:p>
        </p:txBody>
      </p:sp>
      <p:sp>
        <p:nvSpPr>
          <p:cNvPr id="400" name="Google Shape;400;g25507940e9b_2_29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5507940e9b_2_30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g25507940e9b_2_3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5507940e9b_2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g25507940e9b_2_9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Напоминаем слайд из лекций</a:t>
            </a:r>
            <a:endParaRPr/>
          </a:p>
        </p:txBody>
      </p:sp>
      <p:sp>
        <p:nvSpPr>
          <p:cNvPr id="147" name="Google Shape;147;g25507940e9b_2_9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5507940e9b_2_30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g25507940e9b_2_3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5507940e9b_2_31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g25507940e9b_2_3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5507940e9b_2_31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g25507940e9b_2_3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5507940e9b_2_32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g25507940e9b_2_3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5507940e9b_2_32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g25507940e9b_2_3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5507940e9b_2_33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g25507940e9b_2_3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5507940e9b_2_33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g25507940e9b_2_3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5507940e9b_2_3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2" name="Google Shape;452;g25507940e9b_2_3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Для JS вопрос о переопределении функций из глобальной области</a:t>
            </a:r>
            <a:endParaRPr/>
          </a:p>
        </p:txBody>
      </p:sp>
      <p:sp>
        <p:nvSpPr>
          <p:cNvPr id="453" name="Google Shape;453;g25507940e9b_2_3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5507940e9b_2_3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9" name="Google Shape;459;g25507940e9b_2_3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В JS нет многопоточности, но идентичный код тоже имеет некоторые проблемы. Посмотрите на JS с подобным кодом.</a:t>
            </a:r>
            <a:endParaRPr/>
          </a:p>
          <a:p>
            <a:pPr indent="0" lvl="0" marL="0" rtl="0" algn="l">
              <a:spcBef>
                <a:spcPts val="0"/>
              </a:spcBef>
              <a:spcAft>
                <a:spcPts val="0"/>
              </a:spcAft>
              <a:buNone/>
            </a:pPr>
            <a:r>
              <a:rPr lang="ru"/>
              <a:t>В нем немного другая логика: теперь он ищет не следующий шаг, а весь путь до цели. И он записывает путь до цели в объект prev, чтобы, если еще раз считать то же, то не искать еще раз те же значения.</a:t>
            </a:r>
            <a:endParaRPr/>
          </a:p>
          <a:p>
            <a:pPr indent="0" lvl="0" marL="0" rtl="0" algn="l">
              <a:spcBef>
                <a:spcPts val="0"/>
              </a:spcBef>
              <a:spcAft>
                <a:spcPts val="0"/>
              </a:spcAft>
              <a:buNone/>
            </a:pPr>
            <a:r>
              <a:t/>
            </a:r>
            <a:endParaRPr/>
          </a:p>
        </p:txBody>
      </p:sp>
      <p:sp>
        <p:nvSpPr>
          <p:cNvPr id="460" name="Google Shape;460;g25507940e9b_2_3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5507940e9b_2_3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6" name="Google Shape;466;g25507940e9b_2_3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g25507940e9b_2_3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5507940e9b_2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g25507940e9b_2_9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25507940e9b_2_9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5507940e9b_2_35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g25507940e9b_2_3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5507940e9b_2_36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g25507940e9b_2_3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5507940e9b_2_3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5" name="Google Shape;485;g25507940e9b_2_36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Как бы вы стали объяснять, что делает этот метод? Вопрос аудитории.</a:t>
            </a:r>
            <a:endParaRPr/>
          </a:p>
          <a:p>
            <a:pPr indent="0" lvl="0" marL="0" rtl="0" algn="l">
              <a:spcBef>
                <a:spcPts val="0"/>
              </a:spcBef>
              <a:spcAft>
                <a:spcPts val="0"/>
              </a:spcAft>
              <a:buNone/>
            </a:pPr>
            <a:r>
              <a:rPr lang="ru"/>
              <a:t>Примерно так: </a:t>
            </a:r>
            <a:endParaRPr/>
          </a:p>
          <a:p>
            <a:pPr indent="0" lvl="0" marL="0" rtl="0" algn="l">
              <a:spcBef>
                <a:spcPts val="0"/>
              </a:spcBef>
              <a:spcAft>
                <a:spcPts val="0"/>
              </a:spcAft>
              <a:buNone/>
            </a:pPr>
            <a:r>
              <a:rPr lang="ru"/>
              <a:t>найти заполненные строки, удалить, все остальные сдвинуть вниз, добавить сверху такое же количество пустых строк.</a:t>
            </a:r>
            <a:endParaRPr/>
          </a:p>
        </p:txBody>
      </p:sp>
      <p:sp>
        <p:nvSpPr>
          <p:cNvPr id="486" name="Google Shape;486;g25507940e9b_2_36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25507940e9b_2_3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2" name="Google Shape;492;g25507940e9b_2_37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Что не так в этом коде? (Если вам кажется, что код непонятный потому что он на C# написан, то есть версия на JS – она на следующем слайде)</a:t>
            </a:r>
            <a:endParaRPr/>
          </a:p>
          <a:p>
            <a:pPr indent="0" lvl="0" marL="0" rtl="0" algn="l">
              <a:spcBef>
                <a:spcPts val="0"/>
              </a:spcBef>
              <a:spcAft>
                <a:spcPts val="0"/>
              </a:spcAft>
              <a:buNone/>
            </a:pPr>
            <a:r>
              <a:rPr lang="ru"/>
              <a:t>Тут нет ни одного ключевого слова, которые вы называли на прошлом слайде!</a:t>
            </a:r>
            <a:endParaRPr/>
          </a:p>
          <a:p>
            <a:pPr indent="0" lvl="0" marL="0" rtl="0" algn="l">
              <a:spcBef>
                <a:spcPts val="0"/>
              </a:spcBef>
              <a:spcAft>
                <a:spcPts val="0"/>
              </a:spcAft>
              <a:buNone/>
            </a:pPr>
            <a:r>
              <a:rPr lang="ru"/>
              <a:t>Как следствие, код кажется непонятным.</a:t>
            </a:r>
            <a:endParaRPr/>
          </a:p>
          <a:p>
            <a:pPr indent="0" lvl="0" marL="0" rtl="0" algn="l">
              <a:spcBef>
                <a:spcPts val="0"/>
              </a:spcBef>
              <a:spcAft>
                <a:spcPts val="0"/>
              </a:spcAft>
              <a:buNone/>
            </a:pPr>
            <a:r>
              <a:t/>
            </a:r>
            <a:endParaRPr/>
          </a:p>
        </p:txBody>
      </p:sp>
      <p:sp>
        <p:nvSpPr>
          <p:cNvPr id="493" name="Google Shape;493;g25507940e9b_2_37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5507940e9b_2_3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0" name="Google Shape;500;g25507940e9b_2_38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То же самое на JS</a:t>
            </a:r>
            <a:endParaRPr/>
          </a:p>
        </p:txBody>
      </p:sp>
      <p:sp>
        <p:nvSpPr>
          <p:cNvPr id="501" name="Google Shape;501;g25507940e9b_2_38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5507940e9b_2_3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9" name="Google Shape;509;g25507940e9b_2_39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То же самое на python</a:t>
            </a:r>
            <a:endParaRPr/>
          </a:p>
          <a:p>
            <a:pPr indent="0" lvl="0" marL="0" rtl="0" algn="l">
              <a:spcBef>
                <a:spcPts val="0"/>
              </a:spcBef>
              <a:spcAft>
                <a:spcPts val="0"/>
              </a:spcAft>
              <a:buNone/>
            </a:pPr>
            <a:r>
              <a:t/>
            </a:r>
            <a:endParaRPr/>
          </a:p>
        </p:txBody>
      </p:sp>
      <p:sp>
        <p:nvSpPr>
          <p:cNvPr id="510" name="Google Shape;510;g25507940e9b_2_39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25507940e9b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9" name="Google Shape;519;g25507940e9b_0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На java</a:t>
            </a:r>
            <a:endParaRPr/>
          </a:p>
        </p:txBody>
      </p:sp>
      <p:sp>
        <p:nvSpPr>
          <p:cNvPr id="520" name="Google Shape;520;g25507940e9b_0_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5507940e9b_2_39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g25507940e9b_2_3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25507940e9b_2_4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3" name="Google Shape;533;g25507940e9b_2_40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Вот другой код, делающий то же самое.</a:t>
            </a:r>
            <a:endParaRPr/>
          </a:p>
          <a:p>
            <a:pPr indent="0" lvl="0" marL="0" rtl="0" algn="l">
              <a:spcBef>
                <a:spcPts val="0"/>
              </a:spcBef>
              <a:spcAft>
                <a:spcPts val="0"/>
              </a:spcAft>
              <a:buNone/>
            </a:pPr>
            <a:r>
              <a:rPr lang="ru"/>
              <a:t>Вопросы аудитории. Понятнее ли этот код? Почему?</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Тут присутствуют все ключевые слова. Надо все еще приложить усилия, чтобы убедиться в корректности кода, однако код понятнее и комфортнее читать.</a:t>
            </a:r>
            <a:endParaRPr/>
          </a:p>
          <a:p>
            <a:pPr indent="0" lvl="0" marL="0" rtl="0" algn="l">
              <a:spcBef>
                <a:spcPts val="0"/>
              </a:spcBef>
              <a:spcAft>
                <a:spcPts val="0"/>
              </a:spcAft>
              <a:buNone/>
            </a:pPr>
            <a:r>
              <a:t/>
            </a:r>
            <a:endParaRPr/>
          </a:p>
        </p:txBody>
      </p:sp>
      <p:sp>
        <p:nvSpPr>
          <p:cNvPr id="534" name="Google Shape;534;g25507940e9b_2_40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5507940e9b_2_4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2" name="Google Shape;542;g25507940e9b_2_4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То же самое на JS</a:t>
            </a:r>
            <a:endParaRPr/>
          </a:p>
          <a:p>
            <a:pPr indent="0" lvl="0" marL="0" rtl="0" algn="l">
              <a:spcBef>
                <a:spcPts val="0"/>
              </a:spcBef>
              <a:spcAft>
                <a:spcPts val="0"/>
              </a:spcAft>
              <a:buNone/>
            </a:pPr>
            <a:r>
              <a:t/>
            </a:r>
            <a:endParaRPr/>
          </a:p>
        </p:txBody>
      </p:sp>
      <p:sp>
        <p:nvSpPr>
          <p:cNvPr id="543" name="Google Shape;543;g25507940e9b_2_4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5507940e9b_2_10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25507940e9b_2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5507940e9b_2_4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0" name="Google Shape;550;g25507940e9b_2_4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То же самое на python</a:t>
            </a:r>
            <a:endParaRPr/>
          </a:p>
          <a:p>
            <a:pPr indent="0" lvl="0" marL="0" rtl="0" algn="l">
              <a:spcBef>
                <a:spcPts val="0"/>
              </a:spcBef>
              <a:spcAft>
                <a:spcPts val="0"/>
              </a:spcAft>
              <a:buNone/>
            </a:pPr>
            <a:r>
              <a:t/>
            </a:r>
            <a:endParaRPr/>
          </a:p>
        </p:txBody>
      </p:sp>
      <p:sp>
        <p:nvSpPr>
          <p:cNvPr id="551" name="Google Shape;551;g25507940e9b_2_4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25507940e9b_0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1" name="Google Shape;561;g25507940e9b_0_1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На java</a:t>
            </a:r>
            <a:endParaRPr/>
          </a:p>
        </p:txBody>
      </p:sp>
      <p:sp>
        <p:nvSpPr>
          <p:cNvPr id="562" name="Google Shape;562;g25507940e9b_0_10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25507940e9b_2_4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9" name="Google Shape;569;g25507940e9b_2_4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Используя паттерн неиземеняемого класса для поля тетриса, можно написать эту функцию вообще без циклов и переменных. Меньше циклов и переменных — меньше ошибок.</a:t>
            </a:r>
            <a:endParaRPr/>
          </a:p>
          <a:p>
            <a:pPr indent="0" lvl="0" marL="0" rtl="0" algn="l">
              <a:spcBef>
                <a:spcPts val="0"/>
              </a:spcBef>
              <a:spcAft>
                <a:spcPts val="0"/>
              </a:spcAft>
              <a:buNone/>
            </a:pPr>
            <a:r>
              <a:rPr lang="ru"/>
              <a:t>Убедиться в корректности этого кода стало заметно проще.</a:t>
            </a:r>
            <a:endParaRPr/>
          </a:p>
          <a:p>
            <a:pPr indent="0" lvl="0" marL="0" rtl="0" algn="l">
              <a:spcBef>
                <a:spcPts val="0"/>
              </a:spcBef>
              <a:spcAft>
                <a:spcPts val="0"/>
              </a:spcAft>
              <a:buNone/>
            </a:pPr>
            <a:r>
              <a:t/>
            </a:r>
            <a:endParaRPr/>
          </a:p>
        </p:txBody>
      </p:sp>
      <p:sp>
        <p:nvSpPr>
          <p:cNvPr id="570" name="Google Shape;570;g25507940e9b_2_4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25507940e9b_2_4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7" name="Google Shape;577;g25507940e9b_2_4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То же самое на JS</a:t>
            </a:r>
            <a:endParaRPr/>
          </a:p>
        </p:txBody>
      </p:sp>
      <p:sp>
        <p:nvSpPr>
          <p:cNvPr id="578" name="Google Shape;578;g25507940e9b_2_4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25507940e9b_2_4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6" name="Google Shape;586;g25507940e9b_2_4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То же самое на python</a:t>
            </a:r>
            <a:endParaRPr/>
          </a:p>
        </p:txBody>
      </p:sp>
      <p:sp>
        <p:nvSpPr>
          <p:cNvPr id="587" name="Google Shape;587;g25507940e9b_2_4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25507940e9b_0_1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6" name="Google Shape;596;g25507940e9b_0_1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На java</a:t>
            </a:r>
            <a:endParaRPr/>
          </a:p>
        </p:txBody>
      </p:sp>
      <p:sp>
        <p:nvSpPr>
          <p:cNvPr id="597" name="Google Shape;597;g25507940e9b_0_18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25507940e9b_2_4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4" name="Google Shape;604;g25507940e9b_2_4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Что делает этот код?</a:t>
            </a:r>
            <a:endParaRPr/>
          </a:p>
          <a:p>
            <a:pPr indent="0" lvl="0" marL="0" rtl="0" algn="l">
              <a:spcBef>
                <a:spcPts val="0"/>
              </a:spcBef>
              <a:spcAft>
                <a:spcPts val="0"/>
              </a:spcAft>
              <a:buNone/>
            </a:pPr>
            <a:r>
              <a:rPr lang="ru"/>
              <a:t>Какие эмоции у вас возникают, глядя на этот код?</a:t>
            </a:r>
            <a:endParaRPr/>
          </a:p>
        </p:txBody>
      </p:sp>
      <p:sp>
        <p:nvSpPr>
          <p:cNvPr id="605" name="Google Shape;605;g25507940e9b_2_4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25507940e9b_2_4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2" name="Google Shape;612;g25507940e9b_2_4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ru"/>
              <a:t>То же самое на JS</a:t>
            </a:r>
            <a:endParaRPr/>
          </a:p>
          <a:p>
            <a:pPr indent="0" lvl="0" marL="0" rtl="0" algn="l">
              <a:spcBef>
                <a:spcPts val="0"/>
              </a:spcBef>
              <a:spcAft>
                <a:spcPts val="0"/>
              </a:spcAft>
              <a:buNone/>
            </a:pPr>
            <a:r>
              <a:t/>
            </a:r>
            <a:endParaRPr/>
          </a:p>
        </p:txBody>
      </p:sp>
      <p:sp>
        <p:nvSpPr>
          <p:cNvPr id="613" name="Google Shape;613;g25507940e9b_2_4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25507940e9b_2_4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0" name="Google Shape;620;g25507940e9b_2_46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ru"/>
              <a:t>То же самое на python</a:t>
            </a:r>
            <a:endParaRPr/>
          </a:p>
        </p:txBody>
      </p:sp>
      <p:sp>
        <p:nvSpPr>
          <p:cNvPr id="621" name="Google Shape;621;g25507940e9b_2_46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25507940e9b_0_2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0" name="Google Shape;630;g25507940e9b_0_2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На java</a:t>
            </a:r>
            <a:endParaRPr/>
          </a:p>
        </p:txBody>
      </p:sp>
      <p:sp>
        <p:nvSpPr>
          <p:cNvPr id="631" name="Google Shape;631;g25507940e9b_0_26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5507940e9b_2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g25507940e9b_2_10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Кто знает, что такое контрольное число и какое оно имеет отношение к рисункам на слайде?</a:t>
            </a:r>
            <a:endParaRPr/>
          </a:p>
        </p:txBody>
      </p:sp>
      <p:sp>
        <p:nvSpPr>
          <p:cNvPr id="167" name="Google Shape;167;g25507940e9b_2_10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25507940e9b_2_47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g25507940e9b_2_4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25507940e9b_2_4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4" name="Google Shape;644;g25507940e9b_2_48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А что делает этот код?  Может кто-нибудь объяснить?</a:t>
            </a:r>
            <a:endParaRPr/>
          </a:p>
          <a:p>
            <a:pPr indent="0" lvl="0" marL="0" rtl="0" algn="l">
              <a:spcBef>
                <a:spcPts val="0"/>
              </a:spcBef>
              <a:spcAft>
                <a:spcPts val="0"/>
              </a:spcAft>
              <a:buNone/>
            </a:pPr>
            <a:r>
              <a:rPr lang="ru"/>
              <a:t>Объяснять удобно как раз так, как код написан. Потому что код повторяет спецификацию. Его можно будет упростить только если придумать, как упростить спецификацию.</a:t>
            </a:r>
            <a:endParaRPr/>
          </a:p>
        </p:txBody>
      </p:sp>
      <p:sp>
        <p:nvSpPr>
          <p:cNvPr id="645" name="Google Shape;645;g25507940e9b_2_48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25507940e9b_2_4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3" name="Google Shape;653;g25507940e9b_2_48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То же самое на JS</a:t>
            </a:r>
            <a:endParaRPr/>
          </a:p>
        </p:txBody>
      </p:sp>
      <p:sp>
        <p:nvSpPr>
          <p:cNvPr id="654" name="Google Shape;654;g25507940e9b_2_48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25507940e9b_2_4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2" name="Google Shape;662;g25507940e9b_2_49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ru"/>
              <a:t>То же самое на python</a:t>
            </a:r>
            <a:endParaRPr/>
          </a:p>
        </p:txBody>
      </p:sp>
      <p:sp>
        <p:nvSpPr>
          <p:cNvPr id="663" name="Google Shape;663;g25507940e9b_2_49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25507940e9b_0_3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3" name="Google Shape;673;g25507940e9b_0_3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На java</a:t>
            </a:r>
            <a:endParaRPr/>
          </a:p>
        </p:txBody>
      </p:sp>
      <p:sp>
        <p:nvSpPr>
          <p:cNvPr id="674" name="Google Shape;674;g25507940e9b_0_3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25507940e9b_2_50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g25507940e9b_2_5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25507940e9b_2_51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g25507940e9b_2_5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25507940e9b_2_52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g25507940e9b_2_5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25507940e9b_2_5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6" name="Google Shape;706;g25507940e9b_2_5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7" name="Google Shape;707;g25507940e9b_2_5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25507940e9b_2_5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3" name="Google Shape;713;g25507940e9b_2_5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Мы только что подробно разобрали некоторые практики, помогающие писать хороший код.</a:t>
            </a:r>
            <a:endParaRPr/>
          </a:p>
          <a:p>
            <a:pPr indent="0" lvl="0" marL="0" rtl="0" algn="l">
              <a:spcBef>
                <a:spcPts val="0"/>
              </a:spcBef>
              <a:spcAft>
                <a:spcPts val="0"/>
              </a:spcAft>
              <a:buNone/>
            </a:pPr>
            <a:r>
              <a:rPr lang="ru"/>
              <a:t>Но давайте смотреть правде в глаза: в реальных проектах код не так уж хорош. Местами даже откровенно плох.</a:t>
            </a:r>
            <a:endParaRPr/>
          </a:p>
          <a:p>
            <a:pPr indent="0" lvl="0" marL="0" rtl="0" algn="l">
              <a:spcBef>
                <a:spcPts val="0"/>
              </a:spcBef>
              <a:spcAft>
                <a:spcPts val="0"/>
              </a:spcAft>
              <a:buNone/>
            </a:pPr>
            <a:r>
              <a:rPr lang="ru"/>
              <a:t>На это есть много причин: ошибки дизайна, меняющиеся требования, дедлайны…</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14" name="Google Shape;714;g25507940e9b_2_5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5507940e9b_2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g25507940e9b_2_1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Напишите сами алгоритм контрольного числа для UPC</a:t>
            </a:r>
            <a:endParaRPr/>
          </a:p>
        </p:txBody>
      </p:sp>
      <p:sp>
        <p:nvSpPr>
          <p:cNvPr id="178" name="Google Shape;178;g25507940e9b_2_1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25507940e9b_2_5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1" name="Google Shape;721;g25507940e9b_2_5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Посмотрите на этот пейзаж. Если бы у вас в руках была кожура от только что съеденного банана, стали бы вы нести ее до урны?</a:t>
            </a:r>
            <a:endParaRPr/>
          </a:p>
          <a:p>
            <a:pPr indent="0" lvl="0" marL="0" rtl="0" algn="l">
              <a:spcBef>
                <a:spcPts val="0"/>
              </a:spcBef>
              <a:spcAft>
                <a:spcPts val="0"/>
              </a:spcAft>
              <a:buNone/>
            </a:pPr>
            <a:r>
              <a:rPr lang="ru" sz="1200">
                <a:solidFill>
                  <a:schemeClr val="dk1"/>
                </a:solidFill>
                <a:latin typeface="Calibri"/>
                <a:ea typeface="Calibri"/>
                <a:cs typeface="Calibri"/>
                <a:sym typeface="Calibri"/>
              </a:rPr>
              <a:t>Так же с кодом. Плохой код искушает сделать его еще хуже. Если большой класс плохо написан, то есть соблазн просто впихнуть туда очередной фикс и быть подальше, вместо того, чтобы улучшить код этого класса. Если на какой-то код нет тестов, то после фикса мелкого бага вряд ли появится желание их написать.</a:t>
            </a:r>
            <a:endParaRPr/>
          </a:p>
          <a:p>
            <a:pPr indent="0" lvl="0" marL="0" rtl="0" algn="l">
              <a:spcBef>
                <a:spcPts val="0"/>
              </a:spcBef>
              <a:spcAft>
                <a:spcPts val="0"/>
              </a:spcAft>
              <a:buNone/>
            </a:pPr>
            <a:r>
              <a:rPr lang="ru" sz="1200">
                <a:solidFill>
                  <a:schemeClr val="dk1"/>
                </a:solidFill>
                <a:latin typeface="Calibri"/>
                <a:ea typeface="Calibri"/>
                <a:cs typeface="Calibri"/>
                <a:sym typeface="Calibri"/>
              </a:rPr>
              <a:t>Значит плохой код обречен становится еще хуже?</a:t>
            </a:r>
            <a:endParaRPr/>
          </a:p>
          <a:p>
            <a:pPr indent="0" lvl="0" marL="0" rtl="0" algn="l">
              <a:spcBef>
                <a:spcPts val="0"/>
              </a:spcBef>
              <a:spcAft>
                <a:spcPts val="0"/>
              </a:spcAft>
              <a:buNone/>
            </a:pPr>
            <a:r>
              <a:t/>
            </a:r>
            <a:endParaRPr/>
          </a:p>
        </p:txBody>
      </p:sp>
      <p:sp>
        <p:nvSpPr>
          <p:cNvPr id="722" name="Google Shape;722;g25507940e9b_2_5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25507940e9b_2_5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9" name="Google Shape;729;g25507940e9b_2_5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sz="1200">
                <a:solidFill>
                  <a:schemeClr val="dk1"/>
                </a:solidFill>
                <a:latin typeface="Calibri"/>
                <a:ea typeface="Calibri"/>
                <a:cs typeface="Calibri"/>
                <a:sym typeface="Calibri"/>
              </a:rPr>
              <a:t>На самом деле нет.</a:t>
            </a:r>
            <a:endParaRPr/>
          </a:p>
          <a:p>
            <a:pPr indent="0" lvl="0" marL="0" rtl="0" algn="l">
              <a:spcBef>
                <a:spcPts val="0"/>
              </a:spcBef>
              <a:spcAft>
                <a:spcPts val="0"/>
              </a:spcAft>
              <a:buNone/>
            </a:pPr>
            <a:r>
              <a:rPr b="0" i="0" lang="ru" sz="1200">
                <a:solidFill>
                  <a:schemeClr val="dk1"/>
                </a:solidFill>
                <a:latin typeface="Calibri"/>
                <a:ea typeface="Calibri"/>
                <a:cs typeface="Calibri"/>
                <a:sym typeface="Calibri"/>
              </a:rPr>
              <a:t>У бойскаутов существует простое правило, которое применимо и к нашей профессии:</a:t>
            </a:r>
            <a:br>
              <a:rPr i="0" lang="ru"/>
            </a:br>
            <a:r>
              <a:rPr b="1" i="0" lang="ru" sz="1200">
                <a:solidFill>
                  <a:schemeClr val="dk1"/>
                </a:solidFill>
                <a:latin typeface="Calibri"/>
                <a:ea typeface="Calibri"/>
                <a:cs typeface="Calibri"/>
                <a:sym typeface="Calibri"/>
              </a:rPr>
              <a:t>Оставь место стоянки чище, чем оно было до твоего прихода.</a:t>
            </a:r>
            <a:br>
              <a:rPr i="0" lang="ru"/>
            </a:br>
            <a:r>
              <a:rPr b="0" i="0" lang="ru" sz="1200">
                <a:solidFill>
                  <a:schemeClr val="dk1"/>
                </a:solidFill>
                <a:latin typeface="Calibri"/>
                <a:ea typeface="Calibri"/>
                <a:cs typeface="Calibri"/>
                <a:sym typeface="Calibri"/>
              </a:rPr>
              <a:t>Если мы все будем оставлять свой код чище, чем он был до нашего прихода, то код попросту не будет загнивать. Чистка не обязана быть глобальной. Присвойте более понятное имя переменной, разбейте слишком большую функцию, устраните одно незначительное повторение, упростите сложную цепочку условий.</a:t>
            </a:r>
            <a:endParaRPr/>
          </a:p>
          <a:p>
            <a:pPr indent="0" lvl="0" marL="0" rtl="0" algn="l">
              <a:spcBef>
                <a:spcPts val="0"/>
              </a:spcBef>
              <a:spcAft>
                <a:spcPts val="0"/>
              </a:spcAft>
              <a:buNone/>
            </a:pPr>
            <a:r>
              <a:rPr b="0" i="0" lang="ru" sz="1200">
                <a:solidFill>
                  <a:schemeClr val="dk1"/>
                </a:solidFill>
                <a:latin typeface="Calibri"/>
                <a:ea typeface="Calibri"/>
                <a:cs typeface="Calibri"/>
                <a:sym typeface="Calibri"/>
              </a:rPr>
              <a:t>Тогда код будет улучшаться с течением времени!</a:t>
            </a:r>
            <a:endParaRPr/>
          </a:p>
          <a:p>
            <a:pPr indent="0" lvl="0" marL="0" rtl="0" algn="l">
              <a:spcBef>
                <a:spcPts val="0"/>
              </a:spcBef>
              <a:spcAft>
                <a:spcPts val="0"/>
              </a:spcAft>
              <a:buNone/>
            </a:pPr>
            <a:r>
              <a:rPr b="0" i="0" lang="ru" sz="1200">
                <a:solidFill>
                  <a:schemeClr val="dk1"/>
                </a:solidFill>
                <a:latin typeface="Calibri"/>
                <a:ea typeface="Calibri"/>
                <a:cs typeface="Calibri"/>
                <a:sym typeface="Calibri"/>
              </a:rPr>
              <a:t>Это может показаться непривычным, но может ли профессионал позволить себе нечто иное? Разве постоянное совершенствование не явлется неотъемлемой частью профессионализма?</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t/>
            </a:r>
            <a:endParaRPr i="0"/>
          </a:p>
          <a:p>
            <a:pPr indent="0" lvl="0" marL="0" rtl="0" algn="l">
              <a:spcBef>
                <a:spcPts val="0"/>
              </a:spcBef>
              <a:spcAft>
                <a:spcPts val="0"/>
              </a:spcAft>
              <a:buNone/>
            </a:pPr>
            <a:r>
              <a:t/>
            </a:r>
            <a:endParaRPr/>
          </a:p>
        </p:txBody>
      </p:sp>
      <p:sp>
        <p:nvSpPr>
          <p:cNvPr id="730" name="Google Shape;730;g25507940e9b_2_5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25507940e9b_2_5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7" name="Google Shape;737;g25507940e9b_2_5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i="0" lang="ru"/>
              <a:t>Хороший код писать по большому счету не сложнее, чем плохой, если привыкнуть это делать. Наш курс рассчитан примерно на месяц. Считается, что примерно за это же время вырабатывается привычка. Поставьте себе цель следовать Правилу бойскаута всегда, когда пишите код, в течение этого месяца и вы не сможете писать плохой код.</a:t>
            </a:r>
            <a:endParaRPr/>
          </a:p>
          <a:p>
            <a:pPr indent="0" lvl="0" marL="0" rtl="0" algn="l">
              <a:spcBef>
                <a:spcPts val="0"/>
              </a:spcBef>
              <a:spcAft>
                <a:spcPts val="0"/>
              </a:spcAft>
              <a:buNone/>
            </a:pPr>
            <a:r>
              <a:t/>
            </a:r>
            <a:endParaRPr/>
          </a:p>
        </p:txBody>
      </p:sp>
      <p:sp>
        <p:nvSpPr>
          <p:cNvPr id="738" name="Google Shape;738;g25507940e9b_2_55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25507940e9b_2_56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g25507940e9b_2_5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25507940e9b_2_56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g25507940e9b_2_5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5507940e9b_2_12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25507940e9b_2_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www.kontur.ru/"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p:cSld name="Титульный слайд">
    <p:spTree>
      <p:nvGrpSpPr>
        <p:cNvPr id="53" name="Shape 53"/>
        <p:cNvGrpSpPr/>
        <p:nvPr/>
      </p:nvGrpSpPr>
      <p:grpSpPr>
        <a:xfrm>
          <a:off x="0" y="0"/>
          <a:ext cx="0" cy="0"/>
          <a:chOff x="0" y="0"/>
          <a:chExt cx="0" cy="0"/>
        </a:xfrm>
      </p:grpSpPr>
      <p:sp>
        <p:nvSpPr>
          <p:cNvPr id="54" name="Google Shape;54;p14"/>
          <p:cNvSpPr txBox="1"/>
          <p:nvPr>
            <p:ph type="ctrTitle"/>
          </p:nvPr>
        </p:nvSpPr>
        <p:spPr>
          <a:xfrm>
            <a:off x="971550" y="411956"/>
            <a:ext cx="7200900" cy="2159794"/>
          </a:xfrm>
          <a:prstGeom prst="rect">
            <a:avLst/>
          </a:prstGeom>
          <a:noFill/>
          <a:ln>
            <a:noFill/>
          </a:ln>
        </p:spPr>
        <p:txBody>
          <a:bodyPr anchorCtr="0" anchor="b" bIns="45900" lIns="0" spcFirstLastPara="1" rIns="0" wrap="square" tIns="45900">
            <a:noAutofit/>
          </a:bodyPr>
          <a:lstStyle>
            <a:lvl1pPr lvl="0" algn="ctr">
              <a:spcBef>
                <a:spcPts val="0"/>
              </a:spcBef>
              <a:spcAft>
                <a:spcPts val="0"/>
              </a:spcAft>
              <a:buClr>
                <a:schemeClr val="accent1"/>
              </a:buClr>
              <a:buSzPts val="3300"/>
              <a:buFont typeface="Quattrocento Sans"/>
              <a:buNone/>
              <a:defRPr sz="33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5" name="Google Shape;55;p14"/>
          <p:cNvSpPr txBox="1"/>
          <p:nvPr>
            <p:ph idx="1" type="subTitle"/>
          </p:nvPr>
        </p:nvSpPr>
        <p:spPr>
          <a:xfrm>
            <a:off x="971550" y="2571750"/>
            <a:ext cx="7200900" cy="1350169"/>
          </a:xfrm>
          <a:prstGeom prst="rect">
            <a:avLst/>
          </a:prstGeom>
          <a:noFill/>
          <a:ln>
            <a:noFill/>
          </a:ln>
        </p:spPr>
        <p:txBody>
          <a:bodyPr anchorCtr="0" anchor="t" bIns="34275" lIns="68575" spcFirstLastPara="1" rIns="68575" wrap="square" tIns="34275">
            <a:normAutofit/>
          </a:bodyPr>
          <a:lstStyle>
            <a:lvl1pPr lvl="0" algn="ctr">
              <a:spcBef>
                <a:spcPts val="400"/>
              </a:spcBef>
              <a:spcAft>
                <a:spcPts val="0"/>
              </a:spcAft>
              <a:buSzPts val="1800"/>
              <a:buNone/>
              <a:defRPr sz="1800"/>
            </a:lvl1pPr>
            <a:lvl2pPr lvl="1" algn="ctr">
              <a:spcBef>
                <a:spcPts val="300"/>
              </a:spcBef>
              <a:spcAft>
                <a:spcPts val="0"/>
              </a:spcAft>
              <a:buSzPts val="1500"/>
              <a:buNone/>
              <a:defRPr sz="1500"/>
            </a:lvl2pPr>
            <a:lvl3pPr lvl="2" algn="ctr">
              <a:spcBef>
                <a:spcPts val="300"/>
              </a:spcBef>
              <a:spcAft>
                <a:spcPts val="0"/>
              </a:spcAft>
              <a:buSzPts val="1400"/>
              <a:buNone/>
              <a:defRPr sz="1400"/>
            </a:lvl3pPr>
            <a:lvl4pPr lvl="3" algn="ctr">
              <a:spcBef>
                <a:spcPts val="200"/>
              </a:spcBef>
              <a:spcAft>
                <a:spcPts val="0"/>
              </a:spcAft>
              <a:buSzPts val="1200"/>
              <a:buNone/>
              <a:defRPr sz="1200"/>
            </a:lvl4pPr>
            <a:lvl5pPr lvl="4" algn="ctr">
              <a:spcBef>
                <a:spcPts val="200"/>
              </a:spcBef>
              <a:spcAft>
                <a:spcPts val="0"/>
              </a:spcAft>
              <a:buSzPts val="1200"/>
              <a:buNone/>
              <a:defRPr sz="1200"/>
            </a:lvl5pPr>
            <a:lvl6pPr lvl="5" algn="ctr">
              <a:spcBef>
                <a:spcPts val="200"/>
              </a:spcBef>
              <a:spcAft>
                <a:spcPts val="0"/>
              </a:spcAft>
              <a:buClr>
                <a:schemeClr val="lt1"/>
              </a:buClr>
              <a:buSzPts val="1200"/>
              <a:buNone/>
              <a:defRPr sz="1200"/>
            </a:lvl6pPr>
            <a:lvl7pPr lvl="6" algn="ctr">
              <a:spcBef>
                <a:spcPts val="200"/>
              </a:spcBef>
              <a:spcAft>
                <a:spcPts val="0"/>
              </a:spcAft>
              <a:buClr>
                <a:schemeClr val="lt1"/>
              </a:buClr>
              <a:buSzPts val="1200"/>
              <a:buNone/>
              <a:defRPr sz="1200"/>
            </a:lvl7pPr>
            <a:lvl8pPr lvl="7" algn="ctr">
              <a:spcBef>
                <a:spcPts val="200"/>
              </a:spcBef>
              <a:spcAft>
                <a:spcPts val="0"/>
              </a:spcAft>
              <a:buClr>
                <a:schemeClr val="lt1"/>
              </a:buClr>
              <a:buSzPts val="1200"/>
              <a:buNone/>
              <a:defRPr sz="1200"/>
            </a:lvl8pPr>
            <a:lvl9pPr lvl="8" algn="ctr">
              <a:spcBef>
                <a:spcPts val="200"/>
              </a:spcBef>
              <a:spcAft>
                <a:spcPts val="0"/>
              </a:spcAft>
              <a:buClr>
                <a:schemeClr val="lt1"/>
              </a:buClr>
              <a:buSzPts val="1200"/>
              <a:buNone/>
              <a:defRPr sz="1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p:cSld name="Заголовок и объект">
    <p:spTree>
      <p:nvGrpSpPr>
        <p:cNvPr id="56" name="Shape 56"/>
        <p:cNvGrpSpPr/>
        <p:nvPr/>
      </p:nvGrpSpPr>
      <p:grpSpPr>
        <a:xfrm>
          <a:off x="0" y="0"/>
          <a:ext cx="0" cy="0"/>
          <a:chOff x="0" y="0"/>
          <a:chExt cx="0" cy="0"/>
        </a:xfrm>
      </p:grpSpPr>
      <p:sp>
        <p:nvSpPr>
          <p:cNvPr id="57" name="Google Shape;57;p15"/>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lvl1pPr indent="-381000" lvl="0" marL="457200" algn="l">
              <a:spcBef>
                <a:spcPts val="500"/>
              </a:spcBef>
              <a:spcAft>
                <a:spcPts val="0"/>
              </a:spcAft>
              <a:buClr>
                <a:schemeClr val="accent1"/>
              </a:buClr>
              <a:buSzPts val="2400"/>
              <a:buChar char="•"/>
              <a:defRPr/>
            </a:lvl1pPr>
            <a:lvl2pPr indent="-361950" lvl="1" marL="914400" algn="l">
              <a:spcBef>
                <a:spcPts val="400"/>
              </a:spcBef>
              <a:spcAft>
                <a:spcPts val="0"/>
              </a:spcAft>
              <a:buClr>
                <a:schemeClr val="accent1"/>
              </a:buClr>
              <a:buSzPts val="2100"/>
              <a:buChar char="•"/>
              <a:defRPr/>
            </a:lvl2pPr>
            <a:lvl3pPr indent="-342900" lvl="2" marL="1371600" algn="l">
              <a:spcBef>
                <a:spcPts val="400"/>
              </a:spcBef>
              <a:spcAft>
                <a:spcPts val="0"/>
              </a:spcAft>
              <a:buClr>
                <a:schemeClr val="accent1"/>
              </a:buClr>
              <a:buSzPts val="1800"/>
              <a:buChar char="•"/>
              <a:defRPr/>
            </a:lvl3pPr>
            <a:lvl4pPr indent="-323850" lvl="3" marL="1828800" algn="l">
              <a:spcBef>
                <a:spcPts val="300"/>
              </a:spcBef>
              <a:spcAft>
                <a:spcPts val="0"/>
              </a:spcAft>
              <a:buClr>
                <a:schemeClr val="accent1"/>
              </a:buClr>
              <a:buSzPts val="1500"/>
              <a:buChar char="•"/>
              <a:defRPr/>
            </a:lvl4pPr>
            <a:lvl5pPr indent="-323850" lvl="4" marL="2286000" algn="l">
              <a:spcBef>
                <a:spcPts val="300"/>
              </a:spcBef>
              <a:spcAft>
                <a:spcPts val="0"/>
              </a:spcAft>
              <a:buClr>
                <a:schemeClr val="accent1"/>
              </a:buClr>
              <a:buSzPts val="1500"/>
              <a:buChar char="•"/>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sp>
        <p:nvSpPr>
          <p:cNvPr id="58" name="Google Shape;58;p15"/>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lvl1pPr lvl="0" algn="l">
              <a:spcBef>
                <a:spcPts val="0"/>
              </a:spcBef>
              <a:spcAft>
                <a:spcPts val="0"/>
              </a:spcAft>
              <a:buClr>
                <a:schemeClr val="accent1"/>
              </a:buClr>
              <a:buSzPts val="3300"/>
              <a:buFont typeface="Quattrocento Sans"/>
              <a:buNone/>
              <a:defRPr>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59" name="Google Shape;59;p15"/>
          <p:cNvCxnSpPr/>
          <p:nvPr/>
        </p:nvCxnSpPr>
        <p:spPr>
          <a:xfrm>
            <a:off x="971550" y="1006079"/>
            <a:ext cx="7200850" cy="0"/>
          </a:xfrm>
          <a:prstGeom prst="straightConnector1">
            <a:avLst/>
          </a:prstGeom>
          <a:noFill/>
          <a:ln cap="flat" cmpd="sng" w="12700">
            <a:solidFill>
              <a:srgbClr val="D63E3A"/>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в центре">
  <p:cSld name="Заголовок в центре">
    <p:spTree>
      <p:nvGrpSpPr>
        <p:cNvPr id="60" name="Shape 60"/>
        <p:cNvGrpSpPr/>
        <p:nvPr/>
      </p:nvGrpSpPr>
      <p:grpSpPr>
        <a:xfrm>
          <a:off x="0" y="0"/>
          <a:ext cx="0" cy="0"/>
          <a:chOff x="0" y="0"/>
          <a:chExt cx="0" cy="0"/>
        </a:xfrm>
      </p:grpSpPr>
      <p:sp>
        <p:nvSpPr>
          <p:cNvPr id="61" name="Google Shape;61;p16"/>
          <p:cNvSpPr txBox="1"/>
          <p:nvPr>
            <p:ph type="title"/>
          </p:nvPr>
        </p:nvSpPr>
        <p:spPr>
          <a:xfrm>
            <a:off x="971650" y="1221581"/>
            <a:ext cx="7200800" cy="2700338"/>
          </a:xfrm>
          <a:prstGeom prst="rect">
            <a:avLst/>
          </a:prstGeom>
          <a:noFill/>
          <a:ln>
            <a:noFill/>
          </a:ln>
        </p:spPr>
        <p:txBody>
          <a:bodyPr anchorCtr="1" anchor="ctr" bIns="45900" lIns="0" spcFirstLastPara="1" rIns="0" wrap="square" tIns="45900">
            <a:normAutofit/>
          </a:bodyPr>
          <a:lstStyle>
            <a:lvl1pPr lvl="0" algn="ctr">
              <a:spcBef>
                <a:spcPts val="0"/>
              </a:spcBef>
              <a:spcAft>
                <a:spcPts val="0"/>
              </a:spcAft>
              <a:buClr>
                <a:schemeClr val="accent1"/>
              </a:buClr>
              <a:buSzPts val="3300"/>
              <a:buFont typeface="Quattrocento Sans"/>
              <a:buNone/>
              <a:defRPr>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Без подчеркивания">
  <p:cSld name="Без подчеркивания">
    <p:spTree>
      <p:nvGrpSpPr>
        <p:cNvPr id="62" name="Shape 62"/>
        <p:cNvGrpSpPr/>
        <p:nvPr/>
      </p:nvGrpSpPr>
      <p:grpSpPr>
        <a:xfrm>
          <a:off x="0" y="0"/>
          <a:ext cx="0" cy="0"/>
          <a:chOff x="0" y="0"/>
          <a:chExt cx="0" cy="0"/>
        </a:xfrm>
      </p:grpSpPr>
      <p:sp>
        <p:nvSpPr>
          <p:cNvPr id="63" name="Google Shape;63;p17"/>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lvl1pPr lvl="0" algn="l">
              <a:spcBef>
                <a:spcPts val="0"/>
              </a:spcBef>
              <a:spcAft>
                <a:spcPts val="0"/>
              </a:spcAft>
              <a:buClr>
                <a:schemeClr val="accent1"/>
              </a:buClr>
              <a:buSzPts val="3300"/>
              <a:buFont typeface="Quattrocento Sans"/>
              <a:buNone/>
              <a:defRPr>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7"/>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lvl1pPr indent="-381000" lvl="0" marL="457200" algn="l">
              <a:spcBef>
                <a:spcPts val="500"/>
              </a:spcBef>
              <a:spcAft>
                <a:spcPts val="0"/>
              </a:spcAft>
              <a:buClr>
                <a:schemeClr val="accent1"/>
              </a:buClr>
              <a:buSzPts val="2400"/>
              <a:buChar char="•"/>
              <a:defRPr/>
            </a:lvl1pPr>
            <a:lvl2pPr indent="-361950" lvl="1" marL="914400" algn="l">
              <a:spcBef>
                <a:spcPts val="400"/>
              </a:spcBef>
              <a:spcAft>
                <a:spcPts val="0"/>
              </a:spcAft>
              <a:buClr>
                <a:schemeClr val="accent1"/>
              </a:buClr>
              <a:buSzPts val="2100"/>
              <a:buChar char="•"/>
              <a:defRPr/>
            </a:lvl2pPr>
            <a:lvl3pPr indent="-342900" lvl="2" marL="1371600" algn="l">
              <a:spcBef>
                <a:spcPts val="400"/>
              </a:spcBef>
              <a:spcAft>
                <a:spcPts val="0"/>
              </a:spcAft>
              <a:buClr>
                <a:schemeClr val="accent1"/>
              </a:buClr>
              <a:buSzPts val="1800"/>
              <a:buChar char="•"/>
              <a:defRPr/>
            </a:lvl3pPr>
            <a:lvl4pPr indent="-323850" lvl="3" marL="1828800" algn="l">
              <a:spcBef>
                <a:spcPts val="300"/>
              </a:spcBef>
              <a:spcAft>
                <a:spcPts val="0"/>
              </a:spcAft>
              <a:buClr>
                <a:schemeClr val="accent1"/>
              </a:buClr>
              <a:buSzPts val="1500"/>
              <a:buChar char="•"/>
              <a:defRPr/>
            </a:lvl4pPr>
            <a:lvl5pPr indent="-323850" lvl="4" marL="2286000" algn="l">
              <a:spcBef>
                <a:spcPts val="300"/>
              </a:spcBef>
              <a:spcAft>
                <a:spcPts val="0"/>
              </a:spcAft>
              <a:buClr>
                <a:schemeClr val="accent1"/>
              </a:buClr>
              <a:buSzPts val="1500"/>
              <a:buChar char="•"/>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p:cSld name="Заголовок раздела">
    <p:spTree>
      <p:nvGrpSpPr>
        <p:cNvPr id="65" name="Shape 65"/>
        <p:cNvGrpSpPr/>
        <p:nvPr/>
      </p:nvGrpSpPr>
      <p:grpSpPr>
        <a:xfrm>
          <a:off x="0" y="0"/>
          <a:ext cx="0" cy="0"/>
          <a:chOff x="0" y="0"/>
          <a:chExt cx="0" cy="0"/>
        </a:xfrm>
      </p:grpSpPr>
      <p:sp>
        <p:nvSpPr>
          <p:cNvPr id="66" name="Google Shape;66;p18"/>
          <p:cNvSpPr txBox="1"/>
          <p:nvPr>
            <p:ph type="title"/>
          </p:nvPr>
        </p:nvSpPr>
        <p:spPr>
          <a:xfrm>
            <a:off x="975376" y="2571785"/>
            <a:ext cx="7200800" cy="1350169"/>
          </a:xfrm>
          <a:prstGeom prst="rect">
            <a:avLst/>
          </a:prstGeom>
          <a:noFill/>
          <a:ln>
            <a:noFill/>
          </a:ln>
        </p:spPr>
        <p:txBody>
          <a:bodyPr anchorCtr="0" anchor="t" bIns="45900" lIns="0" spcFirstLastPara="1" rIns="0" wrap="square" tIns="45900">
            <a:noAutofit/>
          </a:bodyPr>
          <a:lstStyle>
            <a:lvl1pPr lvl="0" algn="l">
              <a:spcBef>
                <a:spcPts val="0"/>
              </a:spcBef>
              <a:spcAft>
                <a:spcPts val="0"/>
              </a:spcAft>
              <a:buClr>
                <a:schemeClr val="accent1"/>
              </a:buClr>
              <a:buSzPts val="3300"/>
              <a:buFont typeface="Quattrocento Sans"/>
              <a:buNone/>
              <a:defRPr>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67" name="Google Shape;67;p18"/>
          <p:cNvCxnSpPr/>
          <p:nvPr/>
        </p:nvCxnSpPr>
        <p:spPr>
          <a:xfrm>
            <a:off x="975375" y="2571750"/>
            <a:ext cx="7200850" cy="0"/>
          </a:xfrm>
          <a:prstGeom prst="straightConnector1">
            <a:avLst/>
          </a:prstGeom>
          <a:noFill/>
          <a:ln cap="flat" cmpd="sng" w="12700">
            <a:solidFill>
              <a:srgbClr val="D63E3A"/>
            </a:solidFill>
            <a:prstDash val="solid"/>
            <a:round/>
            <a:headEnd len="sm" w="sm" type="none"/>
            <a:tailEnd len="sm" w="sm" type="none"/>
          </a:ln>
        </p:spPr>
      </p:cxnSp>
      <p:sp>
        <p:nvSpPr>
          <p:cNvPr id="68" name="Google Shape;68;p18"/>
          <p:cNvSpPr txBox="1"/>
          <p:nvPr>
            <p:ph idx="1" type="body"/>
          </p:nvPr>
        </p:nvSpPr>
        <p:spPr>
          <a:xfrm>
            <a:off x="975375" y="1227220"/>
            <a:ext cx="7197076" cy="1344565"/>
          </a:xfrm>
          <a:prstGeom prst="rect">
            <a:avLst/>
          </a:prstGeom>
          <a:noFill/>
          <a:ln>
            <a:noFill/>
          </a:ln>
        </p:spPr>
        <p:txBody>
          <a:bodyPr anchorCtr="0" anchor="b" bIns="34275" lIns="0" spcFirstLastPara="1" rIns="0" wrap="square" tIns="34275">
            <a:normAutofit/>
          </a:bodyPr>
          <a:lstStyle>
            <a:lvl1pPr indent="-228600" lvl="0" marL="457200" algn="l">
              <a:spcBef>
                <a:spcPts val="400"/>
              </a:spcBef>
              <a:spcAft>
                <a:spcPts val="0"/>
              </a:spcAft>
              <a:buSzPts val="1800"/>
              <a:buNone/>
              <a:defRPr sz="1800"/>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p:cSld name="Пустой слайд">
    <p:spTree>
      <p:nvGrpSpPr>
        <p:cNvPr id="69" name="Shape 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p:cSld name="Только заголовок">
    <p:spTree>
      <p:nvGrpSpPr>
        <p:cNvPr id="70" name="Shape 70"/>
        <p:cNvGrpSpPr/>
        <p:nvPr/>
      </p:nvGrpSpPr>
      <p:grpSpPr>
        <a:xfrm>
          <a:off x="0" y="0"/>
          <a:ext cx="0" cy="0"/>
          <a:chOff x="0" y="0"/>
          <a:chExt cx="0" cy="0"/>
        </a:xfrm>
      </p:grpSpPr>
      <p:sp>
        <p:nvSpPr>
          <p:cNvPr id="71" name="Google Shape;71;p20"/>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lvl1pPr lvl="0" algn="l">
              <a:spcBef>
                <a:spcPts val="0"/>
              </a:spcBef>
              <a:spcAft>
                <a:spcPts val="0"/>
              </a:spcAft>
              <a:buClr>
                <a:schemeClr val="accent1"/>
              </a:buClr>
              <a:buSzPts val="3300"/>
              <a:buFont typeface="Quattrocento Sans"/>
              <a:buNone/>
              <a:defRPr>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72" name="Google Shape;72;p20"/>
          <p:cNvCxnSpPr/>
          <p:nvPr/>
        </p:nvCxnSpPr>
        <p:spPr>
          <a:xfrm>
            <a:off x="971550" y="1006079"/>
            <a:ext cx="7200850" cy="0"/>
          </a:xfrm>
          <a:prstGeom prst="straightConnector1">
            <a:avLst/>
          </a:prstGeom>
          <a:noFill/>
          <a:ln cap="flat" cmpd="sng" w="12700">
            <a:solidFill>
              <a:srgbClr val="D63E3A"/>
            </a:solidFill>
            <a:prstDash val="solid"/>
            <a:round/>
            <a:headEnd len="sm" w="sm" type="none"/>
            <a:tailEnd len="sm" w="sm"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внизу рисунка">
  <p:cSld name="Заголовок внизу рисунка">
    <p:spTree>
      <p:nvGrpSpPr>
        <p:cNvPr id="73" name="Shape 73"/>
        <p:cNvGrpSpPr/>
        <p:nvPr/>
      </p:nvGrpSpPr>
      <p:grpSpPr>
        <a:xfrm>
          <a:off x="0" y="0"/>
          <a:ext cx="0" cy="0"/>
          <a:chOff x="0" y="0"/>
          <a:chExt cx="0" cy="0"/>
        </a:xfrm>
      </p:grpSpPr>
      <p:sp>
        <p:nvSpPr>
          <p:cNvPr id="74" name="Google Shape;74;p21"/>
          <p:cNvSpPr/>
          <p:nvPr>
            <p:ph idx="2" type="pic"/>
          </p:nvPr>
        </p:nvSpPr>
        <p:spPr>
          <a:xfrm>
            <a:off x="0" y="-978"/>
            <a:ext cx="9144000" cy="5143500"/>
          </a:xfrm>
          <a:prstGeom prst="rect">
            <a:avLst/>
          </a:prstGeom>
          <a:noFill/>
          <a:ln>
            <a:noFill/>
          </a:ln>
        </p:spPr>
      </p:sp>
      <p:sp>
        <p:nvSpPr>
          <p:cNvPr id="75" name="Google Shape;75;p21"/>
          <p:cNvSpPr txBox="1"/>
          <p:nvPr>
            <p:ph type="title"/>
          </p:nvPr>
        </p:nvSpPr>
        <p:spPr>
          <a:xfrm>
            <a:off x="971550" y="4032187"/>
            <a:ext cx="8172450" cy="807721"/>
          </a:xfrm>
          <a:prstGeom prst="rect">
            <a:avLst/>
          </a:prstGeom>
          <a:solidFill>
            <a:schemeClr val="accent1">
              <a:alpha val="80000"/>
            </a:schemeClr>
          </a:solidFill>
          <a:ln>
            <a:noFill/>
          </a:ln>
        </p:spPr>
        <p:txBody>
          <a:bodyPr anchorCtr="0" anchor="ctr" bIns="45900" lIns="0" spcFirstLastPara="1" rIns="540000" wrap="square" tIns="45900">
            <a:noAutofit/>
          </a:bodyPr>
          <a:lstStyle>
            <a:lvl1pPr lvl="0" algn="l">
              <a:spcBef>
                <a:spcPts val="0"/>
              </a:spcBef>
              <a:spcAft>
                <a:spcPts val="0"/>
              </a:spcAft>
              <a:buClr>
                <a:schemeClr val="dk1"/>
              </a:buClr>
              <a:buSzPts val="3300"/>
              <a:buFont typeface="Quattrocento Sans"/>
              <a:buNone/>
              <a:defRPr>
                <a:solidFill>
                  <a:schemeClr val="dk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21"/>
          <p:cNvSpPr txBox="1"/>
          <p:nvPr>
            <p:ph idx="1" type="body"/>
          </p:nvPr>
        </p:nvSpPr>
        <p:spPr>
          <a:xfrm>
            <a:off x="0" y="4030266"/>
            <a:ext cx="971550" cy="807039"/>
          </a:xfrm>
          <a:prstGeom prst="rect">
            <a:avLst/>
          </a:prstGeom>
          <a:solidFill>
            <a:schemeClr val="accent1">
              <a:alpha val="80000"/>
            </a:schemeClr>
          </a:solidFill>
          <a:ln>
            <a:noFill/>
          </a:ln>
        </p:spPr>
        <p:txBody>
          <a:bodyPr anchorCtr="0" anchor="t" bIns="34275" lIns="68575" spcFirstLastPara="1" rIns="68575" wrap="square" tIns="34275">
            <a:normAutofit/>
          </a:bodyPr>
          <a:lstStyle>
            <a:lvl1pPr indent="-228600" lvl="0" marL="457200" algn="l">
              <a:spcBef>
                <a:spcPts val="500"/>
              </a:spcBef>
              <a:spcAft>
                <a:spcPts val="0"/>
              </a:spcAft>
              <a:buSzPts val="2400"/>
              <a:buNone/>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spTree>
  </p:cSld>
  <p:clrMapOvr>
    <a:masterClrMapping/>
  </p:clrMapOvr>
  <p:extLst>
    <p:ext uri="{DCECCB84-F9BA-43D5-87BE-67443E8EF086}">
      <p15:sldGuideLst>
        <p15:guide id="1" orient="horz" pos="3049">
          <p15:clr>
            <a:srgbClr val="FBAE40"/>
          </p15:clr>
        </p15:guide>
        <p15:guide id="2" orient="horz" pos="253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p:cSld name="Два объекта">
    <p:spTree>
      <p:nvGrpSpPr>
        <p:cNvPr id="77" name="Shape 77"/>
        <p:cNvGrpSpPr/>
        <p:nvPr/>
      </p:nvGrpSpPr>
      <p:grpSpPr>
        <a:xfrm>
          <a:off x="0" y="0"/>
          <a:ext cx="0" cy="0"/>
          <a:chOff x="0" y="0"/>
          <a:chExt cx="0" cy="0"/>
        </a:xfrm>
      </p:grpSpPr>
      <p:sp>
        <p:nvSpPr>
          <p:cNvPr id="78" name="Google Shape;78;p22"/>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lvl1pPr lvl="0" algn="l">
              <a:spcBef>
                <a:spcPts val="0"/>
              </a:spcBef>
              <a:spcAft>
                <a:spcPts val="0"/>
              </a:spcAft>
              <a:buClr>
                <a:schemeClr val="accent1"/>
              </a:buClr>
              <a:buSzPts val="3300"/>
              <a:buFont typeface="Quattrocento Sans"/>
              <a:buNone/>
              <a:defRPr>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79" name="Google Shape;79;p22"/>
          <p:cNvCxnSpPr/>
          <p:nvPr/>
        </p:nvCxnSpPr>
        <p:spPr>
          <a:xfrm>
            <a:off x="971550" y="1006079"/>
            <a:ext cx="7200850" cy="0"/>
          </a:xfrm>
          <a:prstGeom prst="straightConnector1">
            <a:avLst/>
          </a:prstGeom>
          <a:noFill/>
          <a:ln cap="flat" cmpd="sng" w="12700">
            <a:solidFill>
              <a:srgbClr val="D63E3A"/>
            </a:solidFill>
            <a:prstDash val="solid"/>
            <a:round/>
            <a:headEnd len="sm" w="sm" type="none"/>
            <a:tailEnd len="sm" w="sm" type="none"/>
          </a:ln>
        </p:spPr>
      </p:cxnSp>
      <p:sp>
        <p:nvSpPr>
          <p:cNvPr id="80" name="Google Shape;80;p22"/>
          <p:cNvSpPr txBox="1"/>
          <p:nvPr>
            <p:ph idx="1" type="body"/>
          </p:nvPr>
        </p:nvSpPr>
        <p:spPr>
          <a:xfrm>
            <a:off x="971550" y="1221581"/>
            <a:ext cx="3600450" cy="3509963"/>
          </a:xfrm>
          <a:prstGeom prst="rect">
            <a:avLst/>
          </a:prstGeom>
          <a:noFill/>
          <a:ln>
            <a:noFill/>
          </a:ln>
        </p:spPr>
        <p:txBody>
          <a:bodyPr anchorCtr="0" anchor="t" bIns="34275" lIns="68575" spcFirstLastPara="1" rIns="68575" wrap="square" tIns="34275">
            <a:normAutofit/>
          </a:bodyPr>
          <a:lstStyle>
            <a:lvl1pPr indent="-317500" lvl="0" marL="457200" algn="l">
              <a:spcBef>
                <a:spcPts val="300"/>
              </a:spcBef>
              <a:spcAft>
                <a:spcPts val="0"/>
              </a:spcAft>
              <a:buSzPts val="1400"/>
              <a:buChar char="•"/>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sp>
        <p:nvSpPr>
          <p:cNvPr id="81" name="Google Shape;81;p22"/>
          <p:cNvSpPr txBox="1"/>
          <p:nvPr>
            <p:ph idx="2" type="body"/>
          </p:nvPr>
        </p:nvSpPr>
        <p:spPr>
          <a:xfrm>
            <a:off x="4572000" y="1221581"/>
            <a:ext cx="3600450" cy="3509963"/>
          </a:xfrm>
          <a:prstGeom prst="rect">
            <a:avLst/>
          </a:prstGeom>
          <a:noFill/>
          <a:ln>
            <a:noFill/>
          </a:ln>
        </p:spPr>
        <p:txBody>
          <a:bodyPr anchorCtr="0" anchor="t" bIns="34275" lIns="68575" spcFirstLastPara="1" rIns="68575" wrap="square" tIns="34275">
            <a:normAutofit/>
          </a:bodyPr>
          <a:lstStyle>
            <a:lvl1pPr indent="-317500" lvl="0" marL="457200" algn="l">
              <a:spcBef>
                <a:spcPts val="300"/>
              </a:spcBef>
              <a:spcAft>
                <a:spcPts val="0"/>
              </a:spcAft>
              <a:buSzPts val="1400"/>
              <a:buChar char="•"/>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p:cSld name="Сравнение">
    <p:spTree>
      <p:nvGrpSpPr>
        <p:cNvPr id="82" name="Shape 82"/>
        <p:cNvGrpSpPr/>
        <p:nvPr/>
      </p:nvGrpSpPr>
      <p:grpSpPr>
        <a:xfrm>
          <a:off x="0" y="0"/>
          <a:ext cx="0" cy="0"/>
          <a:chOff x="0" y="0"/>
          <a:chExt cx="0" cy="0"/>
        </a:xfrm>
      </p:grpSpPr>
      <p:sp>
        <p:nvSpPr>
          <p:cNvPr id="83" name="Google Shape;83;p23"/>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lvl1pPr lvl="0" algn="l">
              <a:spcBef>
                <a:spcPts val="0"/>
              </a:spcBef>
              <a:spcAft>
                <a:spcPts val="0"/>
              </a:spcAft>
              <a:buClr>
                <a:schemeClr val="accent1"/>
              </a:buClr>
              <a:buSzPts val="3300"/>
              <a:buFont typeface="Quattrocento Sans"/>
              <a:buNone/>
              <a:defRPr>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84" name="Google Shape;84;p23"/>
          <p:cNvCxnSpPr/>
          <p:nvPr/>
        </p:nvCxnSpPr>
        <p:spPr>
          <a:xfrm>
            <a:off x="971550" y="1006079"/>
            <a:ext cx="7200850" cy="0"/>
          </a:xfrm>
          <a:prstGeom prst="straightConnector1">
            <a:avLst/>
          </a:prstGeom>
          <a:noFill/>
          <a:ln cap="flat" cmpd="sng" w="12700">
            <a:solidFill>
              <a:srgbClr val="D63E3A"/>
            </a:solidFill>
            <a:prstDash val="solid"/>
            <a:round/>
            <a:headEnd len="sm" w="sm" type="none"/>
            <a:tailEnd len="sm" w="sm" type="none"/>
          </a:ln>
        </p:spPr>
      </p:cxnSp>
      <p:sp>
        <p:nvSpPr>
          <p:cNvPr id="85" name="Google Shape;85;p23"/>
          <p:cNvSpPr txBox="1"/>
          <p:nvPr>
            <p:ph idx="1" type="body"/>
          </p:nvPr>
        </p:nvSpPr>
        <p:spPr>
          <a:xfrm>
            <a:off x="971550" y="1815703"/>
            <a:ext cx="3600450" cy="2915840"/>
          </a:xfrm>
          <a:prstGeom prst="rect">
            <a:avLst/>
          </a:prstGeom>
          <a:noFill/>
          <a:ln>
            <a:noFill/>
          </a:ln>
        </p:spPr>
        <p:txBody>
          <a:bodyPr anchorCtr="0" anchor="t" bIns="34275" lIns="68575" spcFirstLastPara="1" rIns="68575" wrap="square" tIns="34275">
            <a:normAutofit/>
          </a:bodyPr>
          <a:lstStyle>
            <a:lvl1pPr indent="-317500" lvl="0" marL="457200" algn="l">
              <a:spcBef>
                <a:spcPts val="300"/>
              </a:spcBef>
              <a:spcAft>
                <a:spcPts val="0"/>
              </a:spcAft>
              <a:buSzPts val="1400"/>
              <a:buChar char="•"/>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sp>
        <p:nvSpPr>
          <p:cNvPr id="86" name="Google Shape;86;p23"/>
          <p:cNvSpPr txBox="1"/>
          <p:nvPr>
            <p:ph idx="2" type="body"/>
          </p:nvPr>
        </p:nvSpPr>
        <p:spPr>
          <a:xfrm>
            <a:off x="4572000" y="1815703"/>
            <a:ext cx="3600450" cy="2915840"/>
          </a:xfrm>
          <a:prstGeom prst="rect">
            <a:avLst/>
          </a:prstGeom>
          <a:noFill/>
          <a:ln>
            <a:noFill/>
          </a:ln>
        </p:spPr>
        <p:txBody>
          <a:bodyPr anchorCtr="0" anchor="t" bIns="34275" lIns="68575" spcFirstLastPara="1" rIns="68575" wrap="square" tIns="34275">
            <a:normAutofit/>
          </a:bodyPr>
          <a:lstStyle>
            <a:lvl1pPr indent="-317500" lvl="0" marL="457200" algn="l">
              <a:spcBef>
                <a:spcPts val="300"/>
              </a:spcBef>
              <a:spcAft>
                <a:spcPts val="0"/>
              </a:spcAft>
              <a:buSzPts val="1400"/>
              <a:buChar char="•"/>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sp>
        <p:nvSpPr>
          <p:cNvPr id="87" name="Google Shape;87;p23"/>
          <p:cNvSpPr txBox="1"/>
          <p:nvPr>
            <p:ph idx="3" type="body"/>
          </p:nvPr>
        </p:nvSpPr>
        <p:spPr>
          <a:xfrm>
            <a:off x="971550" y="1221581"/>
            <a:ext cx="3600450" cy="594122"/>
          </a:xfrm>
          <a:prstGeom prst="rect">
            <a:avLst/>
          </a:prstGeom>
          <a:noFill/>
          <a:ln>
            <a:noFill/>
          </a:ln>
        </p:spPr>
        <p:txBody>
          <a:bodyPr anchorCtr="0" anchor="b" bIns="34275" lIns="68575" spcFirstLastPara="1" rIns="68575" wrap="square" tIns="34275">
            <a:normAutofit/>
          </a:bodyPr>
          <a:lstStyle>
            <a:lvl1pPr indent="-228600" lvl="0" marL="457200" algn="l">
              <a:spcBef>
                <a:spcPts val="500"/>
              </a:spcBef>
              <a:spcAft>
                <a:spcPts val="0"/>
              </a:spcAft>
              <a:buSzPts val="2400"/>
              <a:buNone/>
              <a:defRPr>
                <a:solidFill>
                  <a:schemeClr val="accent1"/>
                </a:solidFill>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sp>
        <p:nvSpPr>
          <p:cNvPr id="88" name="Google Shape;88;p23"/>
          <p:cNvSpPr txBox="1"/>
          <p:nvPr>
            <p:ph idx="4" type="body"/>
          </p:nvPr>
        </p:nvSpPr>
        <p:spPr>
          <a:xfrm>
            <a:off x="4571950" y="1221581"/>
            <a:ext cx="3600450" cy="594122"/>
          </a:xfrm>
          <a:prstGeom prst="rect">
            <a:avLst/>
          </a:prstGeom>
          <a:noFill/>
          <a:ln>
            <a:noFill/>
          </a:ln>
        </p:spPr>
        <p:txBody>
          <a:bodyPr anchorCtr="0" anchor="b" bIns="34275" lIns="68575" spcFirstLastPara="1" rIns="68575" wrap="square" tIns="34275">
            <a:normAutofit/>
          </a:bodyPr>
          <a:lstStyle>
            <a:lvl1pPr indent="-228600" lvl="0" marL="457200" algn="l">
              <a:spcBef>
                <a:spcPts val="500"/>
              </a:spcBef>
              <a:spcAft>
                <a:spcPts val="0"/>
              </a:spcAft>
              <a:buSzPts val="2400"/>
              <a:buNone/>
              <a:defRPr>
                <a:solidFill>
                  <a:schemeClr val="accent1"/>
                </a:solidFill>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spTree>
  </p:cSld>
  <p:clrMapOvr>
    <a:masterClrMapping/>
  </p:clrMapOvr>
  <p:extLst>
    <p:ext uri="{DCECCB84-F9BA-43D5-87BE-67443E8EF086}">
      <p15:sldGuideLst>
        <p15:guide id="1" orient="horz" pos="114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p:cSld name="Объект с подписью">
    <p:spTree>
      <p:nvGrpSpPr>
        <p:cNvPr id="89" name="Shape 89"/>
        <p:cNvGrpSpPr/>
        <p:nvPr/>
      </p:nvGrpSpPr>
      <p:grpSpPr>
        <a:xfrm>
          <a:off x="0" y="0"/>
          <a:ext cx="0" cy="0"/>
          <a:chOff x="0" y="0"/>
          <a:chExt cx="0" cy="0"/>
        </a:xfrm>
      </p:grpSpPr>
      <p:sp>
        <p:nvSpPr>
          <p:cNvPr id="90" name="Google Shape;90;p24"/>
          <p:cNvSpPr txBox="1"/>
          <p:nvPr>
            <p:ph type="title"/>
          </p:nvPr>
        </p:nvSpPr>
        <p:spPr>
          <a:xfrm>
            <a:off x="971550" y="3921920"/>
            <a:ext cx="7200850" cy="432029"/>
          </a:xfrm>
          <a:prstGeom prst="rect">
            <a:avLst/>
          </a:prstGeom>
          <a:noFill/>
          <a:ln>
            <a:noFill/>
          </a:ln>
        </p:spPr>
        <p:txBody>
          <a:bodyPr anchorCtr="0" anchor="b" bIns="45900" lIns="0" spcFirstLastPara="1" rIns="0" wrap="square" tIns="45900">
            <a:noAutofit/>
          </a:bodyPr>
          <a:lstStyle>
            <a:lvl1pPr lvl="0" algn="l">
              <a:spcBef>
                <a:spcPts val="0"/>
              </a:spcBef>
              <a:spcAft>
                <a:spcPts val="0"/>
              </a:spcAft>
              <a:buClr>
                <a:schemeClr val="accent1"/>
              </a:buClr>
              <a:buSzPts val="2100"/>
              <a:buFont typeface="Quattrocento Sans"/>
              <a:buNone/>
              <a:defRPr sz="2100">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1" name="Google Shape;91;p24"/>
          <p:cNvSpPr txBox="1"/>
          <p:nvPr>
            <p:ph idx="1" type="body"/>
          </p:nvPr>
        </p:nvSpPr>
        <p:spPr>
          <a:xfrm>
            <a:off x="971550" y="4363001"/>
            <a:ext cx="7200900" cy="368543"/>
          </a:xfrm>
          <a:prstGeom prst="rect">
            <a:avLst/>
          </a:prstGeom>
          <a:noFill/>
          <a:ln>
            <a:noFill/>
          </a:ln>
        </p:spPr>
        <p:txBody>
          <a:bodyPr anchorCtr="0" anchor="t" bIns="34275" lIns="0" spcFirstLastPara="1" rIns="0" wrap="square" tIns="34275">
            <a:noAutofit/>
          </a:bodyPr>
          <a:lstStyle>
            <a:lvl1pPr indent="-228600" lvl="0" marL="457200" algn="l">
              <a:spcBef>
                <a:spcPts val="300"/>
              </a:spcBef>
              <a:spcAft>
                <a:spcPts val="0"/>
              </a:spcAft>
              <a:buSzPts val="1500"/>
              <a:buNone/>
              <a:defRPr sz="1500"/>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sp>
        <p:nvSpPr>
          <p:cNvPr id="92" name="Google Shape;92;p24"/>
          <p:cNvSpPr txBox="1"/>
          <p:nvPr>
            <p:ph idx="2" type="body"/>
          </p:nvPr>
        </p:nvSpPr>
        <p:spPr>
          <a:xfrm>
            <a:off x="971550" y="411956"/>
            <a:ext cx="7200900" cy="3500909"/>
          </a:xfrm>
          <a:prstGeom prst="rect">
            <a:avLst/>
          </a:prstGeom>
          <a:noFill/>
          <a:ln>
            <a:noFill/>
          </a:ln>
        </p:spPr>
        <p:txBody>
          <a:bodyPr anchorCtr="0" anchor="t" bIns="34275" lIns="68575" spcFirstLastPara="1" rIns="68575" wrap="square" tIns="34275">
            <a:normAutofit/>
          </a:bodyPr>
          <a:lstStyle>
            <a:lvl1pPr indent="-317500" lvl="0" marL="457200" algn="l">
              <a:spcBef>
                <a:spcPts val="300"/>
              </a:spcBef>
              <a:spcAft>
                <a:spcPts val="0"/>
              </a:spcAft>
              <a:buSzPts val="1400"/>
              <a:buChar char="•"/>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p:cSld name="Рисунок с подписью">
    <p:spTree>
      <p:nvGrpSpPr>
        <p:cNvPr id="93" name="Shape 93"/>
        <p:cNvGrpSpPr/>
        <p:nvPr/>
      </p:nvGrpSpPr>
      <p:grpSpPr>
        <a:xfrm>
          <a:off x="0" y="0"/>
          <a:ext cx="0" cy="0"/>
          <a:chOff x="0" y="0"/>
          <a:chExt cx="0" cy="0"/>
        </a:xfrm>
      </p:grpSpPr>
      <p:sp>
        <p:nvSpPr>
          <p:cNvPr id="94" name="Google Shape;94;p25"/>
          <p:cNvSpPr txBox="1"/>
          <p:nvPr>
            <p:ph type="title"/>
          </p:nvPr>
        </p:nvSpPr>
        <p:spPr>
          <a:xfrm>
            <a:off x="971550" y="3921920"/>
            <a:ext cx="7200850" cy="432029"/>
          </a:xfrm>
          <a:prstGeom prst="rect">
            <a:avLst/>
          </a:prstGeom>
          <a:noFill/>
          <a:ln>
            <a:noFill/>
          </a:ln>
        </p:spPr>
        <p:txBody>
          <a:bodyPr anchorCtr="0" anchor="b" bIns="45900" lIns="0" spcFirstLastPara="1" rIns="0" wrap="square" tIns="45900">
            <a:noAutofit/>
          </a:bodyPr>
          <a:lstStyle>
            <a:lvl1pPr lvl="0" algn="l">
              <a:spcBef>
                <a:spcPts val="0"/>
              </a:spcBef>
              <a:spcAft>
                <a:spcPts val="0"/>
              </a:spcAft>
              <a:buClr>
                <a:schemeClr val="accent1"/>
              </a:buClr>
              <a:buSzPts val="2100"/>
              <a:buFont typeface="Quattrocento Sans"/>
              <a:buNone/>
              <a:defRPr sz="2100">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5" name="Google Shape;95;p25"/>
          <p:cNvSpPr/>
          <p:nvPr>
            <p:ph idx="2" type="pic"/>
          </p:nvPr>
        </p:nvSpPr>
        <p:spPr>
          <a:xfrm>
            <a:off x="971550" y="411990"/>
            <a:ext cx="7200900" cy="3509963"/>
          </a:xfrm>
          <a:prstGeom prst="rect">
            <a:avLst/>
          </a:prstGeom>
          <a:noFill/>
          <a:ln>
            <a:noFill/>
          </a:ln>
        </p:spPr>
      </p:sp>
      <p:sp>
        <p:nvSpPr>
          <p:cNvPr id="96" name="Google Shape;96;p25"/>
          <p:cNvSpPr txBox="1"/>
          <p:nvPr>
            <p:ph idx="1" type="body"/>
          </p:nvPr>
        </p:nvSpPr>
        <p:spPr>
          <a:xfrm>
            <a:off x="971550" y="4363001"/>
            <a:ext cx="7200900" cy="368543"/>
          </a:xfrm>
          <a:prstGeom prst="rect">
            <a:avLst/>
          </a:prstGeom>
          <a:noFill/>
          <a:ln>
            <a:noFill/>
          </a:ln>
        </p:spPr>
        <p:txBody>
          <a:bodyPr anchorCtr="0" anchor="t" bIns="34275" lIns="0" spcFirstLastPara="1" rIns="0" wrap="square" tIns="34275">
            <a:noAutofit/>
          </a:bodyPr>
          <a:lstStyle>
            <a:lvl1pPr indent="-228600" lvl="0" marL="457200" algn="l">
              <a:spcBef>
                <a:spcPts val="300"/>
              </a:spcBef>
              <a:spcAft>
                <a:spcPts val="0"/>
              </a:spcAft>
              <a:buSzPts val="1500"/>
              <a:buNone/>
              <a:defRPr sz="1500"/>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Многострочный заголовок">
  <p:cSld name="Многострочный заголовок">
    <p:spTree>
      <p:nvGrpSpPr>
        <p:cNvPr id="97" name="Shape 97"/>
        <p:cNvGrpSpPr/>
        <p:nvPr/>
      </p:nvGrpSpPr>
      <p:grpSpPr>
        <a:xfrm>
          <a:off x="0" y="0"/>
          <a:ext cx="0" cy="0"/>
          <a:chOff x="0" y="0"/>
          <a:chExt cx="0" cy="0"/>
        </a:xfrm>
      </p:grpSpPr>
      <p:sp>
        <p:nvSpPr>
          <p:cNvPr id="98" name="Google Shape;98;p26"/>
          <p:cNvSpPr txBox="1"/>
          <p:nvPr>
            <p:ph idx="1" type="body"/>
          </p:nvPr>
        </p:nvSpPr>
        <p:spPr>
          <a:xfrm>
            <a:off x="971550" y="1437085"/>
            <a:ext cx="7200850" cy="3294459"/>
          </a:xfrm>
          <a:prstGeom prst="rect">
            <a:avLst/>
          </a:prstGeom>
          <a:noFill/>
          <a:ln>
            <a:noFill/>
          </a:ln>
        </p:spPr>
        <p:txBody>
          <a:bodyPr anchorCtr="0" anchor="t" bIns="34275" lIns="68575" spcFirstLastPara="1" rIns="68575" wrap="square" tIns="34275">
            <a:normAutofit/>
          </a:bodyPr>
          <a:lstStyle>
            <a:lvl1pPr indent="-381000" lvl="0" marL="457200" algn="l">
              <a:spcBef>
                <a:spcPts val="500"/>
              </a:spcBef>
              <a:spcAft>
                <a:spcPts val="0"/>
              </a:spcAft>
              <a:buClr>
                <a:schemeClr val="accent1"/>
              </a:buClr>
              <a:buSzPts val="2400"/>
              <a:buChar char="•"/>
              <a:defRPr/>
            </a:lvl1pPr>
            <a:lvl2pPr indent="-361950" lvl="1" marL="914400" algn="l">
              <a:spcBef>
                <a:spcPts val="400"/>
              </a:spcBef>
              <a:spcAft>
                <a:spcPts val="0"/>
              </a:spcAft>
              <a:buClr>
                <a:schemeClr val="accent1"/>
              </a:buClr>
              <a:buSzPts val="2100"/>
              <a:buChar char="•"/>
              <a:defRPr/>
            </a:lvl2pPr>
            <a:lvl3pPr indent="-342900" lvl="2" marL="1371600" algn="l">
              <a:spcBef>
                <a:spcPts val="400"/>
              </a:spcBef>
              <a:spcAft>
                <a:spcPts val="0"/>
              </a:spcAft>
              <a:buClr>
                <a:schemeClr val="accent1"/>
              </a:buClr>
              <a:buSzPts val="1800"/>
              <a:buChar char="•"/>
              <a:defRPr/>
            </a:lvl3pPr>
            <a:lvl4pPr indent="-323850" lvl="3" marL="1828800" algn="l">
              <a:spcBef>
                <a:spcPts val="300"/>
              </a:spcBef>
              <a:spcAft>
                <a:spcPts val="0"/>
              </a:spcAft>
              <a:buClr>
                <a:schemeClr val="accent1"/>
              </a:buClr>
              <a:buSzPts val="1500"/>
              <a:buChar char="•"/>
              <a:defRPr/>
            </a:lvl4pPr>
            <a:lvl5pPr indent="-323850" lvl="4" marL="2286000" algn="l">
              <a:spcBef>
                <a:spcPts val="300"/>
              </a:spcBef>
              <a:spcAft>
                <a:spcPts val="0"/>
              </a:spcAft>
              <a:buClr>
                <a:schemeClr val="accent1"/>
              </a:buClr>
              <a:buSzPts val="1500"/>
              <a:buChar char="•"/>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sp>
        <p:nvSpPr>
          <p:cNvPr id="99" name="Google Shape;99;p26"/>
          <p:cNvSpPr txBox="1"/>
          <p:nvPr>
            <p:ph type="title"/>
          </p:nvPr>
        </p:nvSpPr>
        <p:spPr>
          <a:xfrm>
            <a:off x="971650" y="414110"/>
            <a:ext cx="7200800" cy="807471"/>
          </a:xfrm>
          <a:prstGeom prst="rect">
            <a:avLst/>
          </a:prstGeom>
          <a:noFill/>
          <a:ln>
            <a:noFill/>
          </a:ln>
        </p:spPr>
        <p:txBody>
          <a:bodyPr anchorCtr="0" anchor="b" bIns="45900" lIns="0" spcFirstLastPara="1" rIns="0" wrap="square" tIns="45900">
            <a:noAutofit/>
          </a:bodyPr>
          <a:lstStyle>
            <a:lvl1pPr lvl="0" algn="l">
              <a:spcBef>
                <a:spcPts val="0"/>
              </a:spcBef>
              <a:spcAft>
                <a:spcPts val="0"/>
              </a:spcAft>
              <a:buClr>
                <a:schemeClr val="accent1"/>
              </a:buClr>
              <a:buSzPts val="2400"/>
              <a:buFont typeface="Quattrocento Sans"/>
              <a:buNone/>
              <a:defRPr sz="2400">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100" name="Google Shape;100;p26"/>
          <p:cNvCxnSpPr/>
          <p:nvPr/>
        </p:nvCxnSpPr>
        <p:spPr>
          <a:xfrm>
            <a:off x="971601" y="1221581"/>
            <a:ext cx="7200850" cy="0"/>
          </a:xfrm>
          <a:prstGeom prst="straightConnector1">
            <a:avLst/>
          </a:prstGeom>
          <a:noFill/>
          <a:ln cap="flat" cmpd="sng" w="12700">
            <a:solidFill>
              <a:srgbClr val="D63E3A"/>
            </a:solidFill>
            <a:prstDash val="solid"/>
            <a:round/>
            <a:headEnd len="sm" w="sm" type="none"/>
            <a:tailEnd len="sm" w="sm" type="none"/>
          </a:ln>
        </p:spPr>
      </p:cxnSp>
    </p:spTree>
  </p:cSld>
  <p:clrMapOvr>
    <a:masterClrMapping/>
  </p:clrMapOvr>
  <p:extLst>
    <p:ext uri="{DCECCB84-F9BA-43D5-87BE-67443E8EF086}">
      <p15:sldGuideLst>
        <p15:guide id="1" orient="horz" pos="90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вверху рисунка">
  <p:cSld name="Заголовок вверху рисунка">
    <p:spTree>
      <p:nvGrpSpPr>
        <p:cNvPr id="101" name="Shape 101"/>
        <p:cNvGrpSpPr/>
        <p:nvPr/>
      </p:nvGrpSpPr>
      <p:grpSpPr>
        <a:xfrm>
          <a:off x="0" y="0"/>
          <a:ext cx="0" cy="0"/>
          <a:chOff x="0" y="0"/>
          <a:chExt cx="0" cy="0"/>
        </a:xfrm>
      </p:grpSpPr>
      <p:sp>
        <p:nvSpPr>
          <p:cNvPr id="102" name="Google Shape;102;p27"/>
          <p:cNvSpPr/>
          <p:nvPr>
            <p:ph idx="2" type="pic"/>
          </p:nvPr>
        </p:nvSpPr>
        <p:spPr>
          <a:xfrm>
            <a:off x="0" y="9888"/>
            <a:ext cx="9144000" cy="5143500"/>
          </a:xfrm>
          <a:prstGeom prst="rect">
            <a:avLst/>
          </a:prstGeom>
          <a:noFill/>
          <a:ln>
            <a:noFill/>
          </a:ln>
        </p:spPr>
      </p:sp>
      <p:sp>
        <p:nvSpPr>
          <p:cNvPr id="103" name="Google Shape;103;p27"/>
          <p:cNvSpPr txBox="1"/>
          <p:nvPr>
            <p:ph type="title"/>
          </p:nvPr>
        </p:nvSpPr>
        <p:spPr>
          <a:xfrm>
            <a:off x="971550" y="305700"/>
            <a:ext cx="8172450" cy="809625"/>
          </a:xfrm>
          <a:prstGeom prst="rect">
            <a:avLst/>
          </a:prstGeom>
          <a:solidFill>
            <a:schemeClr val="accent1">
              <a:alpha val="80000"/>
            </a:schemeClr>
          </a:solidFill>
          <a:ln>
            <a:noFill/>
          </a:ln>
        </p:spPr>
        <p:txBody>
          <a:bodyPr anchorCtr="0" anchor="ctr" bIns="45900" lIns="0" spcFirstLastPara="1" rIns="540000" wrap="square" tIns="45900">
            <a:noAutofit/>
          </a:bodyPr>
          <a:lstStyle>
            <a:lvl1pPr lvl="0" algn="l">
              <a:spcBef>
                <a:spcPts val="0"/>
              </a:spcBef>
              <a:spcAft>
                <a:spcPts val="0"/>
              </a:spcAft>
              <a:buClr>
                <a:schemeClr val="dk1"/>
              </a:buClr>
              <a:buSzPts val="3300"/>
              <a:buFont typeface="Quattrocento Sans"/>
              <a:buNone/>
              <a:defRPr>
                <a:solidFill>
                  <a:schemeClr val="dk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4" name="Google Shape;104;p27"/>
          <p:cNvSpPr txBox="1"/>
          <p:nvPr>
            <p:ph idx="1" type="body"/>
          </p:nvPr>
        </p:nvSpPr>
        <p:spPr>
          <a:xfrm>
            <a:off x="3247" y="374946"/>
            <a:ext cx="968306" cy="738290"/>
          </a:xfrm>
          <a:prstGeom prst="rect">
            <a:avLst/>
          </a:prstGeom>
          <a:noFill/>
          <a:ln>
            <a:noFill/>
          </a:ln>
        </p:spPr>
        <p:txBody>
          <a:bodyPr anchorCtr="0" anchor="t" bIns="34275" lIns="68575" spcFirstLastPara="1" rIns="68575" wrap="square" tIns="34275">
            <a:normAutofit/>
          </a:bodyPr>
          <a:lstStyle>
            <a:lvl1pPr indent="-228600" lvl="0" marL="457200" algn="l">
              <a:spcBef>
                <a:spcPts val="500"/>
              </a:spcBef>
              <a:spcAft>
                <a:spcPts val="0"/>
              </a:spcAft>
              <a:buSzPts val="2400"/>
              <a:buNone/>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sp>
        <p:nvSpPr>
          <p:cNvPr id="105" name="Google Shape;105;p27"/>
          <p:cNvSpPr txBox="1"/>
          <p:nvPr>
            <p:ph idx="3" type="body"/>
          </p:nvPr>
        </p:nvSpPr>
        <p:spPr>
          <a:xfrm>
            <a:off x="0" y="306197"/>
            <a:ext cx="971550" cy="807039"/>
          </a:xfrm>
          <a:prstGeom prst="rect">
            <a:avLst/>
          </a:prstGeom>
          <a:solidFill>
            <a:schemeClr val="accent1">
              <a:alpha val="80000"/>
            </a:schemeClr>
          </a:solidFill>
          <a:ln>
            <a:noFill/>
          </a:ln>
        </p:spPr>
        <p:txBody>
          <a:bodyPr anchorCtr="0" anchor="t" bIns="34275" lIns="68575" spcFirstLastPara="1" rIns="68575" wrap="square" tIns="34275">
            <a:normAutofit/>
          </a:bodyPr>
          <a:lstStyle>
            <a:lvl1pPr indent="-228600" lvl="0" marL="457200" algn="l">
              <a:spcBef>
                <a:spcPts val="500"/>
              </a:spcBef>
              <a:spcAft>
                <a:spcPts val="0"/>
              </a:spcAft>
              <a:buSzPts val="2400"/>
              <a:buNone/>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spTree>
  </p:cSld>
  <p:clrMapOvr>
    <a:masterClrMapping/>
  </p:clrMapOvr>
  <p:extLst>
    <p:ext uri="{DCECCB84-F9BA-43D5-87BE-67443E8EF086}">
      <p15:sldGuideLst>
        <p15:guide id="1" orient="horz" pos="701">
          <p15:clr>
            <a:srgbClr val="FBAE40"/>
          </p15:clr>
        </p15:guide>
        <p15:guide id="2" orient="horz" pos="19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екст на подложке">
  <p:cSld name="Текст на подложке">
    <p:spTree>
      <p:nvGrpSpPr>
        <p:cNvPr id="106" name="Shape 106"/>
        <p:cNvGrpSpPr/>
        <p:nvPr/>
      </p:nvGrpSpPr>
      <p:grpSpPr>
        <a:xfrm>
          <a:off x="0" y="0"/>
          <a:ext cx="0" cy="0"/>
          <a:chOff x="0" y="0"/>
          <a:chExt cx="0" cy="0"/>
        </a:xfrm>
      </p:grpSpPr>
      <p:sp>
        <p:nvSpPr>
          <p:cNvPr id="107" name="Google Shape;107;p28"/>
          <p:cNvSpPr/>
          <p:nvPr>
            <p:ph idx="2" type="pic"/>
          </p:nvPr>
        </p:nvSpPr>
        <p:spPr>
          <a:xfrm>
            <a:off x="0" y="-978"/>
            <a:ext cx="9144000" cy="5143500"/>
          </a:xfrm>
          <a:prstGeom prst="rect">
            <a:avLst/>
          </a:prstGeom>
          <a:noFill/>
          <a:ln>
            <a:noFill/>
          </a:ln>
        </p:spPr>
      </p:sp>
      <p:sp>
        <p:nvSpPr>
          <p:cNvPr id="108" name="Google Shape;108;p28"/>
          <p:cNvSpPr txBox="1"/>
          <p:nvPr>
            <p:ph idx="1" type="body"/>
          </p:nvPr>
        </p:nvSpPr>
        <p:spPr>
          <a:xfrm>
            <a:off x="971550" y="4029912"/>
            <a:ext cx="8172450" cy="809979"/>
          </a:xfrm>
          <a:prstGeom prst="rect">
            <a:avLst/>
          </a:prstGeom>
          <a:solidFill>
            <a:schemeClr val="accent1">
              <a:alpha val="80000"/>
            </a:schemeClr>
          </a:solidFill>
          <a:ln>
            <a:noFill/>
          </a:ln>
        </p:spPr>
        <p:txBody>
          <a:bodyPr anchorCtr="0" anchor="ctr" bIns="34275" lIns="0" spcFirstLastPara="1" rIns="2970000" wrap="square" tIns="34275">
            <a:normAutofit/>
          </a:bodyPr>
          <a:lstStyle>
            <a:lvl1pPr indent="-228600" lvl="0" marL="457200" algn="l">
              <a:spcBef>
                <a:spcPts val="300"/>
              </a:spcBef>
              <a:spcAft>
                <a:spcPts val="0"/>
              </a:spcAft>
              <a:buSzPts val="1400"/>
              <a:buNone/>
              <a:defRPr sz="1400">
                <a:solidFill>
                  <a:schemeClr val="dk2"/>
                </a:solidFill>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sp>
        <p:nvSpPr>
          <p:cNvPr id="109" name="Google Shape;109;p28"/>
          <p:cNvSpPr txBox="1"/>
          <p:nvPr>
            <p:ph idx="3" type="body"/>
          </p:nvPr>
        </p:nvSpPr>
        <p:spPr>
          <a:xfrm>
            <a:off x="0" y="4030266"/>
            <a:ext cx="971550" cy="807039"/>
          </a:xfrm>
          <a:prstGeom prst="rect">
            <a:avLst/>
          </a:prstGeom>
          <a:solidFill>
            <a:schemeClr val="accent1">
              <a:alpha val="80000"/>
            </a:schemeClr>
          </a:solidFill>
          <a:ln>
            <a:noFill/>
          </a:ln>
        </p:spPr>
        <p:txBody>
          <a:bodyPr anchorCtr="0" anchor="t" bIns="34275" lIns="68575" spcFirstLastPara="1" rIns="68575" wrap="square" tIns="34275">
            <a:normAutofit/>
          </a:bodyPr>
          <a:lstStyle>
            <a:lvl1pPr indent="-228600" lvl="0" marL="457200" algn="l">
              <a:spcBef>
                <a:spcPts val="500"/>
              </a:spcBef>
              <a:spcAft>
                <a:spcPts val="0"/>
              </a:spcAft>
              <a:buSzPts val="2400"/>
              <a:buNone/>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spTree>
  </p:cSld>
  <p:clrMapOvr>
    <a:masterClrMapping/>
  </p:clrMapOvr>
  <p:extLst>
    <p:ext uri="{DCECCB84-F9BA-43D5-87BE-67443E8EF086}">
      <p15:sldGuideLst>
        <p15:guide id="1" orient="horz" pos="2539">
          <p15:clr>
            <a:srgbClr val="FBAE40"/>
          </p15:clr>
        </p15:guide>
        <p15:guide id="2" orient="horz" pos="3049">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p:cSld name="Рисунок">
    <p:spTree>
      <p:nvGrpSpPr>
        <p:cNvPr id="110" name="Shape 110"/>
        <p:cNvGrpSpPr/>
        <p:nvPr/>
      </p:nvGrpSpPr>
      <p:grpSpPr>
        <a:xfrm>
          <a:off x="0" y="0"/>
          <a:ext cx="0" cy="0"/>
          <a:chOff x="0" y="0"/>
          <a:chExt cx="0" cy="0"/>
        </a:xfrm>
      </p:grpSpPr>
      <p:sp>
        <p:nvSpPr>
          <p:cNvPr id="111" name="Google Shape;111;p29"/>
          <p:cNvSpPr/>
          <p:nvPr>
            <p:ph idx="2" type="pic"/>
          </p:nvPr>
        </p:nvSpPr>
        <p:spPr>
          <a:xfrm>
            <a:off x="0" y="-978"/>
            <a:ext cx="9144000" cy="5143500"/>
          </a:xfrm>
          <a:prstGeom prst="rect">
            <a:avLst/>
          </a:prstGeom>
          <a:noFill/>
          <a:ln>
            <a:noFill/>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и список">
  <p:cSld name="Рисунок и список">
    <p:spTree>
      <p:nvGrpSpPr>
        <p:cNvPr id="112" name="Shape 112"/>
        <p:cNvGrpSpPr/>
        <p:nvPr/>
      </p:nvGrpSpPr>
      <p:grpSpPr>
        <a:xfrm>
          <a:off x="0" y="0"/>
          <a:ext cx="0" cy="0"/>
          <a:chOff x="0" y="0"/>
          <a:chExt cx="0" cy="0"/>
        </a:xfrm>
      </p:grpSpPr>
      <p:sp>
        <p:nvSpPr>
          <p:cNvPr id="113" name="Google Shape;113;p30"/>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lvl1pPr lvl="0" algn="l">
              <a:spcBef>
                <a:spcPts val="0"/>
              </a:spcBef>
              <a:spcAft>
                <a:spcPts val="0"/>
              </a:spcAft>
              <a:buClr>
                <a:schemeClr val="accent1"/>
              </a:buClr>
              <a:buSzPts val="3300"/>
              <a:buFont typeface="Quattrocento Sans"/>
              <a:buNone/>
              <a:defRPr>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114" name="Google Shape;114;p30"/>
          <p:cNvCxnSpPr/>
          <p:nvPr/>
        </p:nvCxnSpPr>
        <p:spPr>
          <a:xfrm>
            <a:off x="971550" y="1006079"/>
            <a:ext cx="7200850" cy="0"/>
          </a:xfrm>
          <a:prstGeom prst="straightConnector1">
            <a:avLst/>
          </a:prstGeom>
          <a:noFill/>
          <a:ln cap="flat" cmpd="sng" w="12700">
            <a:solidFill>
              <a:srgbClr val="D63E3A"/>
            </a:solidFill>
            <a:prstDash val="solid"/>
            <a:round/>
            <a:headEnd len="sm" w="sm" type="none"/>
            <a:tailEnd len="sm" w="sm" type="none"/>
          </a:ln>
        </p:spPr>
      </p:cxnSp>
      <p:sp>
        <p:nvSpPr>
          <p:cNvPr id="115" name="Google Shape;115;p30"/>
          <p:cNvSpPr/>
          <p:nvPr>
            <p:ph idx="2" type="pic"/>
          </p:nvPr>
        </p:nvSpPr>
        <p:spPr>
          <a:xfrm>
            <a:off x="971525" y="1223338"/>
            <a:ext cx="3600450" cy="3509963"/>
          </a:xfrm>
          <a:prstGeom prst="rect">
            <a:avLst/>
          </a:prstGeom>
          <a:noFill/>
          <a:ln>
            <a:noFill/>
          </a:ln>
        </p:spPr>
      </p:sp>
      <p:sp>
        <p:nvSpPr>
          <p:cNvPr id="116" name="Google Shape;116;p30"/>
          <p:cNvSpPr txBox="1"/>
          <p:nvPr>
            <p:ph idx="1" type="body"/>
          </p:nvPr>
        </p:nvSpPr>
        <p:spPr>
          <a:xfrm>
            <a:off x="4572000" y="1221581"/>
            <a:ext cx="3600450" cy="3509963"/>
          </a:xfrm>
          <a:prstGeom prst="rect">
            <a:avLst/>
          </a:prstGeom>
          <a:noFill/>
          <a:ln>
            <a:noFill/>
          </a:ln>
        </p:spPr>
        <p:txBody>
          <a:bodyPr anchorCtr="0" anchor="ctr" bIns="34275" lIns="68575" spcFirstLastPara="1" rIns="68575" wrap="square" tIns="34275">
            <a:normAutofit/>
          </a:bodyPr>
          <a:lstStyle>
            <a:lvl1pPr indent="-317500" lvl="0" marL="457200" algn="l">
              <a:spcBef>
                <a:spcPts val="300"/>
              </a:spcBef>
              <a:spcAft>
                <a:spcPts val="0"/>
              </a:spcAft>
              <a:buSzPts val="1400"/>
              <a:buFont typeface="Arial"/>
              <a:buChar char="•"/>
              <a:defRPr sz="1400"/>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опросы">
  <p:cSld name="Вопросы">
    <p:spTree>
      <p:nvGrpSpPr>
        <p:cNvPr id="117" name="Shape 117"/>
        <p:cNvGrpSpPr/>
        <p:nvPr/>
      </p:nvGrpSpPr>
      <p:grpSpPr>
        <a:xfrm>
          <a:off x="0" y="0"/>
          <a:ext cx="0" cy="0"/>
          <a:chOff x="0" y="0"/>
          <a:chExt cx="0" cy="0"/>
        </a:xfrm>
      </p:grpSpPr>
      <p:sp>
        <p:nvSpPr>
          <p:cNvPr id="118" name="Google Shape;118;p31"/>
          <p:cNvSpPr txBox="1"/>
          <p:nvPr/>
        </p:nvSpPr>
        <p:spPr>
          <a:xfrm>
            <a:off x="971602" y="4258699"/>
            <a:ext cx="2892128" cy="266346"/>
          </a:xfrm>
          <a:prstGeom prst="rect">
            <a:avLst/>
          </a:prstGeom>
          <a:noFill/>
          <a:ln>
            <a:noFill/>
          </a:ln>
        </p:spPr>
        <p:txBody>
          <a:bodyPr anchorCtr="0" anchor="b" bIns="34275" lIns="0" spcFirstLastPara="1" rIns="0" wrap="square" tIns="34275">
            <a:normAutofit lnSpcReduction="10000"/>
          </a:bodyPr>
          <a:lstStyle/>
          <a:p>
            <a:pPr indent="0" lvl="0" marL="0" marR="0" rtl="0" algn="l">
              <a:spcBef>
                <a:spcPts val="0"/>
              </a:spcBef>
              <a:spcAft>
                <a:spcPts val="0"/>
              </a:spcAft>
              <a:buClr>
                <a:srgbClr val="C00000"/>
              </a:buClr>
              <a:buSzPts val="1400"/>
              <a:buFont typeface="Arial"/>
              <a:buNone/>
            </a:pPr>
            <a:r>
              <a:rPr b="0" lang="ru" sz="1400" u="sng">
                <a:solidFill>
                  <a:schemeClr val="hlink"/>
                </a:solidFill>
                <a:latin typeface="Quattrocento Sans"/>
                <a:ea typeface="Quattrocento Sans"/>
                <a:cs typeface="Quattrocento Sans"/>
                <a:sym typeface="Quattrocento Sans"/>
                <a:hlinkClick r:id="rId2"/>
              </a:rPr>
              <a:t>www.kontur.ru</a:t>
            </a:r>
            <a:endParaRPr b="0" sz="1400">
              <a:solidFill>
                <a:schemeClr val="lt1"/>
              </a:solidFill>
              <a:latin typeface="Quattrocento Sans"/>
              <a:ea typeface="Quattrocento Sans"/>
              <a:cs typeface="Quattrocento Sans"/>
              <a:sym typeface="Quattrocento Sans"/>
            </a:endParaRPr>
          </a:p>
        </p:txBody>
      </p:sp>
      <p:sp>
        <p:nvSpPr>
          <p:cNvPr id="119" name="Google Shape;119;p31"/>
          <p:cNvSpPr txBox="1"/>
          <p:nvPr>
            <p:ph idx="1" type="body"/>
          </p:nvPr>
        </p:nvSpPr>
        <p:spPr>
          <a:xfrm>
            <a:off x="3275869" y="4251124"/>
            <a:ext cx="4884737" cy="273921"/>
          </a:xfrm>
          <a:prstGeom prst="rect">
            <a:avLst/>
          </a:prstGeom>
          <a:noFill/>
          <a:ln>
            <a:noFill/>
          </a:ln>
        </p:spPr>
        <p:txBody>
          <a:bodyPr anchorCtr="0" anchor="b" bIns="34275" lIns="0" spcFirstLastPara="1" rIns="0" wrap="square" tIns="34275">
            <a:normAutofit/>
          </a:bodyPr>
          <a:lstStyle>
            <a:lvl1pPr indent="-228600" lvl="0" marL="457200" algn="r">
              <a:spcBef>
                <a:spcPts val="300"/>
              </a:spcBef>
              <a:spcAft>
                <a:spcPts val="0"/>
              </a:spcAft>
              <a:buSzPts val="1400"/>
              <a:buNone/>
              <a:defRPr sz="1400"/>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sp>
        <p:nvSpPr>
          <p:cNvPr id="120" name="Google Shape;120;p31"/>
          <p:cNvSpPr txBox="1"/>
          <p:nvPr>
            <p:ph idx="2" type="body"/>
          </p:nvPr>
        </p:nvSpPr>
        <p:spPr>
          <a:xfrm>
            <a:off x="3275857" y="3921954"/>
            <a:ext cx="4896596" cy="329206"/>
          </a:xfrm>
          <a:prstGeom prst="rect">
            <a:avLst/>
          </a:prstGeom>
          <a:noFill/>
          <a:ln>
            <a:noFill/>
          </a:ln>
        </p:spPr>
        <p:txBody>
          <a:bodyPr anchorCtr="0" anchor="t" bIns="0" lIns="0" spcFirstLastPara="1" rIns="0" wrap="square" tIns="0">
            <a:noAutofit/>
          </a:bodyPr>
          <a:lstStyle>
            <a:lvl1pPr indent="-228600" lvl="0" marL="457200" algn="r">
              <a:spcBef>
                <a:spcPts val="400"/>
              </a:spcBef>
              <a:spcAft>
                <a:spcPts val="0"/>
              </a:spcAft>
              <a:buSzPts val="1800"/>
              <a:buNone/>
              <a:defRPr b="1" sz="1800"/>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lt1"/>
              </a:buClr>
              <a:buSzPts val="1400"/>
              <a:buChar char="•"/>
              <a:defRPr/>
            </a:lvl6pPr>
            <a:lvl7pPr indent="-317500" lvl="6" marL="3200400" algn="l">
              <a:spcBef>
                <a:spcPts val="300"/>
              </a:spcBef>
              <a:spcAft>
                <a:spcPts val="0"/>
              </a:spcAft>
              <a:buClr>
                <a:schemeClr val="lt1"/>
              </a:buClr>
              <a:buSzPts val="1400"/>
              <a:buChar char="•"/>
              <a:defRPr/>
            </a:lvl7pPr>
            <a:lvl8pPr indent="-317500" lvl="7" marL="3657600" algn="l">
              <a:spcBef>
                <a:spcPts val="300"/>
              </a:spcBef>
              <a:spcAft>
                <a:spcPts val="0"/>
              </a:spcAft>
              <a:buClr>
                <a:schemeClr val="lt1"/>
              </a:buClr>
              <a:buSzPts val="1400"/>
              <a:buChar char="•"/>
              <a:defRPr/>
            </a:lvl8pPr>
            <a:lvl9pPr indent="-317500" lvl="8" marL="4114800" algn="l">
              <a:spcBef>
                <a:spcPts val="300"/>
              </a:spcBef>
              <a:spcAft>
                <a:spcPts val="0"/>
              </a:spcAft>
              <a:buClr>
                <a:schemeClr val="lt1"/>
              </a:buClr>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theme" Target="../theme/theme2.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0" name="Shape 50"/>
        <p:cNvGrpSpPr/>
        <p:nvPr/>
      </p:nvGrpSpPr>
      <p:grpSpPr>
        <a:xfrm>
          <a:off x="0" y="0"/>
          <a:ext cx="0" cy="0"/>
          <a:chOff x="0" y="0"/>
          <a:chExt cx="0" cy="0"/>
        </a:xfrm>
      </p:grpSpPr>
      <p:sp>
        <p:nvSpPr>
          <p:cNvPr id="51" name="Google Shape;51;p13"/>
          <p:cNvSpPr txBox="1"/>
          <p:nvPr>
            <p:ph idx="1" type="body"/>
          </p:nvPr>
        </p:nvSpPr>
        <p:spPr>
          <a:xfrm>
            <a:off x="971602" y="1221581"/>
            <a:ext cx="7200800" cy="3509963"/>
          </a:xfrm>
          <a:prstGeom prst="rect">
            <a:avLst/>
          </a:prstGeom>
          <a:noFill/>
          <a:ln>
            <a:noFill/>
          </a:ln>
        </p:spPr>
        <p:txBody>
          <a:bodyPr anchorCtr="0" anchor="t" bIns="34275" lIns="68575" spcFirstLastPara="1" rIns="68575" wrap="square" tIns="34275">
            <a:normAutofit/>
          </a:bodyPr>
          <a:lstStyle>
            <a:lvl1pPr indent="-381000" lvl="0" marL="457200" marR="0" rtl="0" algn="l">
              <a:spcBef>
                <a:spcPts val="500"/>
              </a:spcBef>
              <a:spcAft>
                <a:spcPts val="0"/>
              </a:spcAft>
              <a:buClr>
                <a:schemeClr val="accent1"/>
              </a:buClr>
              <a:buSzPts val="2400"/>
              <a:buFont typeface="Arial"/>
              <a:buChar char="•"/>
              <a:defRPr b="0" i="0" sz="2400" u="none" cap="none" strike="noStrike">
                <a:solidFill>
                  <a:schemeClr val="lt1"/>
                </a:solidFill>
                <a:latin typeface="Quattrocento Sans"/>
                <a:ea typeface="Quattrocento Sans"/>
                <a:cs typeface="Quattrocento Sans"/>
                <a:sym typeface="Quattrocento Sans"/>
              </a:defRPr>
            </a:lvl1pPr>
            <a:lvl2pPr indent="-361950" lvl="1" marL="914400" marR="0" rtl="0" algn="l">
              <a:spcBef>
                <a:spcPts val="400"/>
              </a:spcBef>
              <a:spcAft>
                <a:spcPts val="0"/>
              </a:spcAft>
              <a:buClr>
                <a:schemeClr val="accent1"/>
              </a:buClr>
              <a:buSzPts val="2100"/>
              <a:buFont typeface="Arial"/>
              <a:buChar char="•"/>
              <a:defRPr b="0" i="0" sz="2100" u="none" cap="none" strike="noStrike">
                <a:solidFill>
                  <a:schemeClr val="lt1"/>
                </a:solidFill>
                <a:latin typeface="Quattrocento Sans"/>
                <a:ea typeface="Quattrocento Sans"/>
                <a:cs typeface="Quattrocento Sans"/>
                <a:sym typeface="Quattrocento Sans"/>
              </a:defRPr>
            </a:lvl2pPr>
            <a:lvl3pPr indent="-342900" lvl="2" marL="1371600" marR="0" rtl="0" algn="l">
              <a:spcBef>
                <a:spcPts val="400"/>
              </a:spcBef>
              <a:spcAft>
                <a:spcPts val="0"/>
              </a:spcAft>
              <a:buClr>
                <a:schemeClr val="accent1"/>
              </a:buClr>
              <a:buSzPts val="1800"/>
              <a:buFont typeface="Arial"/>
              <a:buChar char="•"/>
              <a:defRPr b="0" i="0" sz="1800" u="none" cap="none" strike="noStrike">
                <a:solidFill>
                  <a:schemeClr val="lt1"/>
                </a:solidFill>
                <a:latin typeface="Quattrocento Sans"/>
                <a:ea typeface="Quattrocento Sans"/>
                <a:cs typeface="Quattrocento Sans"/>
                <a:sym typeface="Quattrocento Sans"/>
              </a:defRPr>
            </a:lvl3pPr>
            <a:lvl4pPr indent="-323850" lvl="3" marL="1828800" marR="0" rtl="0" algn="l">
              <a:spcBef>
                <a:spcPts val="300"/>
              </a:spcBef>
              <a:spcAft>
                <a:spcPts val="0"/>
              </a:spcAft>
              <a:buClr>
                <a:schemeClr val="accent1"/>
              </a:buClr>
              <a:buSzPts val="1500"/>
              <a:buFont typeface="Arial"/>
              <a:buChar char="•"/>
              <a:defRPr b="0" i="0" sz="1500" u="none" cap="none" strike="noStrike">
                <a:solidFill>
                  <a:schemeClr val="lt1"/>
                </a:solidFill>
                <a:latin typeface="Quattrocento Sans"/>
                <a:ea typeface="Quattrocento Sans"/>
                <a:cs typeface="Quattrocento Sans"/>
                <a:sym typeface="Quattrocento Sans"/>
              </a:defRPr>
            </a:lvl4pPr>
            <a:lvl5pPr indent="-323850" lvl="4" marL="2286000" marR="0" rtl="0" algn="l">
              <a:spcBef>
                <a:spcPts val="300"/>
              </a:spcBef>
              <a:spcAft>
                <a:spcPts val="0"/>
              </a:spcAft>
              <a:buClr>
                <a:schemeClr val="accent1"/>
              </a:buClr>
              <a:buSzPts val="1500"/>
              <a:buFont typeface="Arial"/>
              <a:buChar char="•"/>
              <a:defRPr b="0" i="0" sz="1500" u="none" cap="none" strike="noStrike">
                <a:solidFill>
                  <a:schemeClr val="lt1"/>
                </a:solidFill>
                <a:latin typeface="Quattrocento Sans"/>
                <a:ea typeface="Quattrocento Sans"/>
                <a:cs typeface="Quattrocento Sans"/>
                <a:sym typeface="Quattrocento Sans"/>
              </a:defRPr>
            </a:lvl5pPr>
            <a:lvl6pPr indent="-323850" lvl="5" marL="2743200" marR="0" rtl="0" algn="l">
              <a:spcBef>
                <a:spcPts val="300"/>
              </a:spcBef>
              <a:spcAft>
                <a:spcPts val="0"/>
              </a:spcAft>
              <a:buClr>
                <a:schemeClr val="lt1"/>
              </a:buClr>
              <a:buSzPts val="1500"/>
              <a:buFont typeface="Arial"/>
              <a:buChar char="•"/>
              <a:defRPr b="0" i="0" sz="1500" u="none" cap="none" strike="noStrike">
                <a:solidFill>
                  <a:schemeClr val="lt1"/>
                </a:solidFill>
                <a:latin typeface="Quattrocento Sans"/>
                <a:ea typeface="Quattrocento Sans"/>
                <a:cs typeface="Quattrocento Sans"/>
                <a:sym typeface="Quattrocento Sans"/>
              </a:defRPr>
            </a:lvl6pPr>
            <a:lvl7pPr indent="-323850" lvl="6" marL="3200400" marR="0" rtl="0" algn="l">
              <a:spcBef>
                <a:spcPts val="300"/>
              </a:spcBef>
              <a:spcAft>
                <a:spcPts val="0"/>
              </a:spcAft>
              <a:buClr>
                <a:schemeClr val="lt1"/>
              </a:buClr>
              <a:buSzPts val="1500"/>
              <a:buFont typeface="Arial"/>
              <a:buChar char="•"/>
              <a:defRPr b="0" i="0" sz="1500" u="none" cap="none" strike="noStrike">
                <a:solidFill>
                  <a:schemeClr val="lt1"/>
                </a:solidFill>
                <a:latin typeface="Quattrocento Sans"/>
                <a:ea typeface="Quattrocento Sans"/>
                <a:cs typeface="Quattrocento Sans"/>
                <a:sym typeface="Quattrocento Sans"/>
              </a:defRPr>
            </a:lvl7pPr>
            <a:lvl8pPr indent="-323850" lvl="7" marL="3657600" marR="0" rtl="0" algn="l">
              <a:spcBef>
                <a:spcPts val="300"/>
              </a:spcBef>
              <a:spcAft>
                <a:spcPts val="0"/>
              </a:spcAft>
              <a:buClr>
                <a:schemeClr val="lt1"/>
              </a:buClr>
              <a:buSzPts val="1500"/>
              <a:buFont typeface="Arial"/>
              <a:buChar char="•"/>
              <a:defRPr b="0" i="0" sz="1500" u="none" cap="none" strike="noStrike">
                <a:solidFill>
                  <a:schemeClr val="lt1"/>
                </a:solidFill>
                <a:latin typeface="Quattrocento Sans"/>
                <a:ea typeface="Quattrocento Sans"/>
                <a:cs typeface="Quattrocento Sans"/>
                <a:sym typeface="Quattrocento Sans"/>
              </a:defRPr>
            </a:lvl8pPr>
            <a:lvl9pPr indent="-323850" lvl="8" marL="4114800" marR="0" rtl="0" algn="l">
              <a:spcBef>
                <a:spcPts val="300"/>
              </a:spcBef>
              <a:spcAft>
                <a:spcPts val="0"/>
              </a:spcAft>
              <a:buClr>
                <a:schemeClr val="lt1"/>
              </a:buClr>
              <a:buSzPts val="1500"/>
              <a:buFont typeface="Arial"/>
              <a:buChar char="•"/>
              <a:defRPr b="0" i="0" sz="1500" u="none" cap="none" strike="noStrike">
                <a:solidFill>
                  <a:schemeClr val="lt1"/>
                </a:solidFill>
                <a:latin typeface="Quattrocento Sans"/>
                <a:ea typeface="Quattrocento Sans"/>
                <a:cs typeface="Quattrocento Sans"/>
                <a:sym typeface="Quattrocento Sans"/>
              </a:defRPr>
            </a:lvl9pPr>
          </a:lstStyle>
          <a:p/>
        </p:txBody>
      </p:sp>
      <p:sp>
        <p:nvSpPr>
          <p:cNvPr id="52" name="Google Shape;52;p13"/>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lvl1pPr lvl="0" marR="0" rtl="0" algn="l">
              <a:spcBef>
                <a:spcPts val="0"/>
              </a:spcBef>
              <a:spcAft>
                <a:spcPts val="0"/>
              </a:spcAft>
              <a:buClr>
                <a:schemeClr val="accent1"/>
              </a:buClr>
              <a:buSzPts val="3300"/>
              <a:buFont typeface="Quattrocento Sans"/>
              <a:buNone/>
              <a:defRPr b="0" i="0" sz="3300" u="none" cap="none" strike="noStrike">
                <a:solidFill>
                  <a:schemeClr val="accent1"/>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59">
          <p15:clr>
            <a:srgbClr val="F26B43"/>
          </p15:clr>
        </p15:guide>
        <p15:guide id="2" pos="2880">
          <p15:clr>
            <a:srgbClr val="F26B43"/>
          </p15:clr>
        </p15:guide>
        <p15:guide id="3" orient="horz" pos="769">
          <p15:clr>
            <a:srgbClr val="F26B43"/>
          </p15:clr>
        </p15:guide>
        <p15:guide id="4" orient="horz" pos="2471">
          <p15:clr>
            <a:srgbClr val="F26B43"/>
          </p15:clr>
        </p15:guide>
        <p15:guide id="5" pos="5148">
          <p15:clr>
            <a:srgbClr val="F26B43"/>
          </p15:clr>
        </p15:guide>
        <p15:guide id="6" pos="612">
          <p15:clr>
            <a:srgbClr val="F26B43"/>
          </p15:clr>
        </p15:guide>
        <p15:guide id="7" orient="horz" pos="1620">
          <p15:clr>
            <a:srgbClr val="F26B43"/>
          </p15:clr>
        </p15:guide>
        <p15:guide id="8" orient="horz" pos="2981">
          <p15:clr>
            <a:srgbClr val="F26B43"/>
          </p15:clr>
        </p15:guide>
        <p15:guide id="9" pos="1179">
          <p15:clr>
            <a:srgbClr val="FDE53C"/>
          </p15:clr>
        </p15:guide>
        <p15:guide id="10" pos="4581">
          <p15:clr>
            <a:srgbClr val="FDE53C"/>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https://github.com/kontur-csharper/clean-code" TargetMode="External"/><Relationship Id="rId4" Type="http://schemas.openxmlformats.org/officeDocument/2006/relationships/hyperlink" Target="https://github.com/kontur-courses/di" TargetMode="External"/><Relationship Id="rId5" Type="http://schemas.openxmlformats.org/officeDocument/2006/relationships/hyperlink" Target="https://github.com/kontur-csharper/clean-code" TargetMode="External"/><Relationship Id="rId6" Type="http://schemas.openxmlformats.org/officeDocument/2006/relationships/hyperlink" Target="https://github.com/kontur-csharper/clean-cod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hyperlink" Target="http://web.uettaxila.edu.pk/CMS/AUT2011/seSCbs/tutorial/Object%20Oriented%20Software%20Construction.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2.xml"/><Relationship Id="rId3" Type="http://schemas.openxmlformats.org/officeDocument/2006/relationships/image" Target="../media/image25.gi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3.xml"/><Relationship Id="rId3" Type="http://schemas.openxmlformats.org/officeDocument/2006/relationships/image" Target="../media/image1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4.xml"/><Relationship Id="rId3" Type="http://schemas.openxmlformats.org/officeDocument/2006/relationships/image" Target="../media/image1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5.xml"/><Relationship Id="rId3" Type="http://schemas.openxmlformats.org/officeDocument/2006/relationships/image" Target="../media/image17.png"/><Relationship Id="rId4" Type="http://schemas.openxmlformats.org/officeDocument/2006/relationships/image" Target="../media/image1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6.xml"/><Relationship Id="rId3" Type="http://schemas.openxmlformats.org/officeDocument/2006/relationships/image" Target="../media/image20.png"/><Relationship Id="rId4" Type="http://schemas.openxmlformats.org/officeDocument/2006/relationships/image" Target="../media/image1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8.xml"/><Relationship Id="rId3" Type="http://schemas.openxmlformats.org/officeDocument/2006/relationships/image" Target="../media/image1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9.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0.xml"/><Relationship Id="rId3" Type="http://schemas.openxmlformats.org/officeDocument/2006/relationships/image" Target="../media/image18.png"/><Relationship Id="rId4" Type="http://schemas.openxmlformats.org/officeDocument/2006/relationships/image" Target="../media/image1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1.xml"/><Relationship Id="rId3" Type="http://schemas.openxmlformats.org/officeDocument/2006/relationships/image" Target="../media/image20.png"/><Relationship Id="rId4" Type="http://schemas.openxmlformats.org/officeDocument/2006/relationships/image" Target="../media/image1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4.xml"/><Relationship Id="rId3" Type="http://schemas.openxmlformats.org/officeDocument/2006/relationships/image" Target="../media/image1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5.xml"/><Relationship Id="rId3" Type="http://schemas.openxmlformats.org/officeDocument/2006/relationships/image" Target="../media/image20.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6.xml"/><Relationship Id="rId3" Type="http://schemas.openxmlformats.org/officeDocument/2006/relationships/image" Target="../media/image1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7.xml"/><Relationship Id="rId3" Type="http://schemas.openxmlformats.org/officeDocument/2006/relationships/image" Target="../media/image17.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8.xml"/><Relationship Id="rId3" Type="http://schemas.openxmlformats.org/officeDocument/2006/relationships/image" Target="../media/image17.png"/><Relationship Id="rId4" Type="http://schemas.openxmlformats.org/officeDocument/2006/relationships/image" Target="../media/image1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9.xml"/><Relationship Id="rId3" Type="http://schemas.openxmlformats.org/officeDocument/2006/relationships/image" Target="../media/image20.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jpg"/><Relationship Id="rId5" Type="http://schemas.openxmlformats.org/officeDocument/2006/relationships/image" Target="../media/image5.jpg"/><Relationship Id="rId6" Type="http://schemas.openxmlformats.org/officeDocument/2006/relationships/image" Target="../media/image15.jpg"/><Relationship Id="rId7" Type="http://schemas.openxmlformats.org/officeDocument/2006/relationships/image" Target="../media/image13.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0.xml"/><Relationship Id="rId3" Type="http://schemas.openxmlformats.org/officeDocument/2006/relationships/image" Target="../media/image29.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1.xml"/><Relationship Id="rId3" Type="http://schemas.openxmlformats.org/officeDocument/2006/relationships/image" Target="../media/image18.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2.xml"/><Relationship Id="rId3" Type="http://schemas.openxmlformats.org/officeDocument/2006/relationships/image" Target="../media/image1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3.xml"/><Relationship Id="rId3" Type="http://schemas.openxmlformats.org/officeDocument/2006/relationships/image" Target="../media/image18.png"/><Relationship Id="rId4" Type="http://schemas.openxmlformats.org/officeDocument/2006/relationships/image" Target="../media/image12.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4.xml"/><Relationship Id="rId3" Type="http://schemas.openxmlformats.org/officeDocument/2006/relationships/image" Target="../media/image20.png"/><Relationship Id="rId4" Type="http://schemas.openxmlformats.org/officeDocument/2006/relationships/image" Target="../media/image18.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6.xml"/><Relationship Id="rId3" Type="http://schemas.openxmlformats.org/officeDocument/2006/relationships/image" Target="../media/image23.png"/><Relationship Id="rId4" Type="http://schemas.openxmlformats.org/officeDocument/2006/relationships/image" Target="../media/image2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9.xml"/><Relationship Id="rId3" Type="http://schemas.openxmlformats.org/officeDocument/2006/relationships/image" Target="../media/image2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0.xml"/><Relationship Id="rId3" Type="http://schemas.openxmlformats.org/officeDocument/2006/relationships/image" Target="../media/image27.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1.xml"/><Relationship Id="rId3" Type="http://schemas.openxmlformats.org/officeDocument/2006/relationships/image" Target="../media/image30.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4.xml"/><Relationship Id="rId3" Type="http://schemas.openxmlformats.org/officeDocument/2006/relationships/hyperlink" Target="http://bit.ly/kontur-courses-feedback" TargetMode="Externa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2"/>
          <p:cNvSpPr txBox="1"/>
          <p:nvPr>
            <p:ph idx="4294967295" type="title"/>
          </p:nvPr>
        </p:nvSpPr>
        <p:spPr>
          <a:xfrm>
            <a:off x="971550" y="411956"/>
            <a:ext cx="7200900" cy="2159794"/>
          </a:xfrm>
          <a:prstGeom prst="rect">
            <a:avLst/>
          </a:prstGeom>
          <a:noFill/>
          <a:ln>
            <a:noFill/>
          </a:ln>
        </p:spPr>
        <p:txBody>
          <a:bodyPr anchorCtr="0" anchor="b" bIns="45900" lIns="0" spcFirstLastPara="1" rIns="0" wrap="square" tIns="45900">
            <a:noAutofit/>
          </a:bodyPr>
          <a:lstStyle/>
          <a:p>
            <a:pPr indent="0" lvl="0" marL="0" marR="0" rtl="0" algn="ctr">
              <a:spcBef>
                <a:spcPts val="0"/>
              </a:spcBef>
              <a:spcAft>
                <a:spcPts val="0"/>
              </a:spcAft>
              <a:buClr>
                <a:schemeClr val="accent1"/>
              </a:buClr>
              <a:buSzPts val="3300"/>
              <a:buFont typeface="Quattrocento Sans"/>
              <a:buNone/>
            </a:pPr>
            <a:r>
              <a:rPr b="0" i="0" lang="ru" sz="3300" u="none" cap="none" strike="noStrike">
                <a:solidFill>
                  <a:schemeClr val="accent1"/>
                </a:solidFill>
                <a:latin typeface="Quattrocento Sans"/>
                <a:ea typeface="Quattrocento Sans"/>
                <a:cs typeface="Quattrocento Sans"/>
                <a:sym typeface="Quattrocento Sans"/>
              </a:rPr>
              <a:t>CLEAN CODE</a:t>
            </a:r>
            <a:endParaRPr/>
          </a:p>
        </p:txBody>
      </p:sp>
      <p:sp>
        <p:nvSpPr>
          <p:cNvPr id="127" name="Google Shape;127;p32"/>
          <p:cNvSpPr txBox="1"/>
          <p:nvPr>
            <p:ph idx="1" type="subTitle"/>
          </p:nvPr>
        </p:nvSpPr>
        <p:spPr>
          <a:xfrm>
            <a:off x="971550" y="2571750"/>
            <a:ext cx="7200900" cy="1350169"/>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1800"/>
              <a:buNone/>
            </a:pPr>
            <a:r>
              <a:rPr lang="ru" u="sng">
                <a:solidFill>
                  <a:schemeClr val="hlink"/>
                </a:solidFill>
                <a:hlinkClick r:id="rId3"/>
              </a:rPr>
              <a:t>https://github.com/</a:t>
            </a:r>
            <a:r>
              <a:rPr lang="ru" u="sng">
                <a:solidFill>
                  <a:schemeClr val="hlink"/>
                </a:solidFill>
                <a:hlinkClick r:id="rId4"/>
              </a:rPr>
              <a:t>kontur-courses</a:t>
            </a:r>
            <a:r>
              <a:rPr lang="ru" u="sng">
                <a:solidFill>
                  <a:schemeClr val="hlink"/>
                </a:solidFill>
                <a:hlinkClick r:id="rId5"/>
              </a:rPr>
              <a:t>/</a:t>
            </a:r>
            <a:r>
              <a:rPr b="1" lang="ru" u="sng">
                <a:solidFill>
                  <a:schemeClr val="hlink"/>
                </a:solidFill>
                <a:hlinkClick r:id="rId6"/>
              </a:rPr>
              <a:t>clean-code</a:t>
            </a:r>
            <a:endParaRPr b="1"/>
          </a:p>
          <a:p>
            <a:pPr indent="0" lvl="0" marL="0" rtl="0" algn="ctr">
              <a:spcBef>
                <a:spcPts val="400"/>
              </a:spcBef>
              <a:spcAft>
                <a:spcPts val="0"/>
              </a:spcAft>
              <a:buSzPts val="1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41"/>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100"/>
              <a:buNone/>
            </a:pPr>
            <a:r>
              <a:rPr lang="ru" sz="2100">
                <a:latin typeface="Quattrocento Sans"/>
                <a:ea typeface="Quattrocento Sans"/>
                <a:cs typeface="Quattrocento Sans"/>
                <a:sym typeface="Quattrocento Sans"/>
              </a:rPr>
              <a:t>Реализуйте алгоритм расчета контрольного числа для UPC: </a:t>
            </a:r>
            <a:r>
              <a:rPr lang="ru" sz="2100">
                <a:solidFill>
                  <a:srgbClr val="C00000"/>
                </a:solidFill>
                <a:latin typeface="Quattrocento Sans"/>
                <a:ea typeface="Quattrocento Sans"/>
                <a:cs typeface="Quattrocento Sans"/>
                <a:sym typeface="Quattrocento Sans"/>
              </a:rPr>
              <a:t>ControlDigit/Upc/</a:t>
            </a:r>
            <a:endParaRPr sz="2100">
              <a:solidFill>
                <a:srgbClr val="C00000"/>
              </a:solidFill>
              <a:latin typeface="Quattrocento Sans"/>
              <a:ea typeface="Quattrocento Sans"/>
              <a:cs typeface="Quattrocento Sans"/>
              <a:sym typeface="Quattrocento Sans"/>
            </a:endParaRPr>
          </a:p>
        </p:txBody>
      </p:sp>
      <p:sp>
        <p:nvSpPr>
          <p:cNvPr id="194" name="Google Shape;194;p41"/>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lt1"/>
              </a:buClr>
              <a:buSzPts val="3300"/>
              <a:buFont typeface="Quattrocento Sans"/>
              <a:buNone/>
            </a:pPr>
            <a:r>
              <a:rPr lang="ru">
                <a:solidFill>
                  <a:schemeClr val="lt1"/>
                </a:solidFill>
              </a:rPr>
              <a:t>ЗАДАЧА</a:t>
            </a:r>
            <a:r>
              <a:rPr lang="ru"/>
              <a:t> CONTROLDIGIT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42"/>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100"/>
              <a:buNone/>
            </a:pPr>
            <a:r>
              <a:rPr i="1" lang="ru" sz="2100">
                <a:latin typeface="Quattrocento Sans"/>
                <a:ea typeface="Quattrocento Sans"/>
                <a:cs typeface="Quattrocento Sans"/>
                <a:sym typeface="Quattrocento Sans"/>
              </a:rPr>
              <a:t>Контрольное число для UPC:</a:t>
            </a:r>
            <a:endParaRPr/>
          </a:p>
          <a:p>
            <a:pPr indent="-374650" lvl="0" marL="381000" rtl="0" algn="l">
              <a:spcBef>
                <a:spcPts val="400"/>
              </a:spcBef>
              <a:spcAft>
                <a:spcPts val="0"/>
              </a:spcAft>
              <a:buSzPts val="2100"/>
              <a:buFont typeface="Quattrocento Sans"/>
              <a:buAutoNum type="arabicPeriod"/>
            </a:pPr>
            <a:r>
              <a:rPr lang="ru" sz="2100">
                <a:latin typeface="Quattrocento Sans"/>
                <a:ea typeface="Quattrocento Sans"/>
                <a:cs typeface="Quattrocento Sans"/>
                <a:sym typeface="Quattrocento Sans"/>
              </a:rPr>
              <a:t>Цифры на нечетных позициях (начиная с наименьшего разряда) умножаются на 3 и суммируются</a:t>
            </a:r>
            <a:endParaRPr sz="2100">
              <a:latin typeface="Quattrocento Sans"/>
              <a:ea typeface="Quattrocento Sans"/>
              <a:cs typeface="Quattrocento Sans"/>
              <a:sym typeface="Quattrocento Sans"/>
            </a:endParaRPr>
          </a:p>
          <a:p>
            <a:pPr indent="-374650" lvl="0" marL="381000" rtl="0" algn="l">
              <a:spcBef>
                <a:spcPts val="400"/>
              </a:spcBef>
              <a:spcAft>
                <a:spcPts val="0"/>
              </a:spcAft>
              <a:buSzPts val="2100"/>
              <a:buFont typeface="Quattrocento Sans"/>
              <a:buAutoNum type="arabicPeriod"/>
            </a:pPr>
            <a:r>
              <a:rPr lang="ru" sz="2100">
                <a:latin typeface="Quattrocento Sans"/>
                <a:ea typeface="Quattrocento Sans"/>
                <a:cs typeface="Quattrocento Sans"/>
                <a:sym typeface="Quattrocento Sans"/>
              </a:rPr>
              <a:t>К результату первого шага прибавляются цифры четных позиций</a:t>
            </a:r>
            <a:endParaRPr sz="2100">
              <a:latin typeface="Quattrocento Sans"/>
              <a:ea typeface="Quattrocento Sans"/>
              <a:cs typeface="Quattrocento Sans"/>
              <a:sym typeface="Quattrocento Sans"/>
            </a:endParaRPr>
          </a:p>
          <a:p>
            <a:pPr indent="-381000" lvl="1" marL="685800" rtl="0" algn="l">
              <a:spcBef>
                <a:spcPts val="400"/>
              </a:spcBef>
              <a:spcAft>
                <a:spcPts val="0"/>
              </a:spcAft>
              <a:buSzPts val="1800"/>
              <a:buFont typeface="Quattrocento Sans"/>
              <a:buAutoNum type="arabicPeriod"/>
            </a:pPr>
            <a:r>
              <a:rPr lang="ru" sz="1800">
                <a:latin typeface="Quattrocento Sans"/>
                <a:ea typeface="Quattrocento Sans"/>
                <a:cs typeface="Quattrocento Sans"/>
                <a:sym typeface="Quattrocento Sans"/>
              </a:rPr>
              <a:t>Считается остаток от деления на 10, результат назовем M</a:t>
            </a:r>
            <a:endParaRPr/>
          </a:p>
          <a:p>
            <a:pPr indent="-381000" lvl="1" marL="685800" rtl="0" algn="l">
              <a:spcBef>
                <a:spcPts val="400"/>
              </a:spcBef>
              <a:spcAft>
                <a:spcPts val="0"/>
              </a:spcAft>
              <a:buSzPts val="1800"/>
              <a:buFont typeface="Quattrocento Sans"/>
              <a:buAutoNum type="arabicPeriod"/>
            </a:pPr>
            <a:r>
              <a:rPr lang="ru" sz="1800">
                <a:latin typeface="Quattrocento Sans"/>
                <a:ea typeface="Quattrocento Sans"/>
                <a:cs typeface="Quattrocento Sans"/>
                <a:sym typeface="Quattrocento Sans"/>
              </a:rPr>
              <a:t>Если M — ноль, то контрольное число 0, иначе контрольное число = 10 - М</a:t>
            </a:r>
            <a:endParaRPr sz="1800">
              <a:latin typeface="Quattrocento Sans"/>
              <a:ea typeface="Quattrocento Sans"/>
              <a:cs typeface="Quattrocento Sans"/>
              <a:sym typeface="Quattrocento Sans"/>
            </a:endParaRPr>
          </a:p>
          <a:p>
            <a:pPr indent="0" lvl="0" marL="0" rtl="0" algn="l">
              <a:spcBef>
                <a:spcPts val="400"/>
              </a:spcBef>
              <a:spcAft>
                <a:spcPts val="0"/>
              </a:spcAft>
              <a:buSzPts val="2100"/>
              <a:buNone/>
            </a:pPr>
            <a:r>
              <a:t/>
            </a:r>
            <a:endParaRPr i="1" sz="2100">
              <a:latin typeface="Quattrocento Sans"/>
              <a:ea typeface="Quattrocento Sans"/>
              <a:cs typeface="Quattrocento Sans"/>
              <a:sym typeface="Quattrocento Sans"/>
            </a:endParaRPr>
          </a:p>
        </p:txBody>
      </p:sp>
      <p:sp>
        <p:nvSpPr>
          <p:cNvPr id="201" name="Google Shape;201;p42"/>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lt1"/>
              </a:buClr>
              <a:buSzPts val="3300"/>
              <a:buFont typeface="Quattrocento Sans"/>
              <a:buNone/>
            </a:pPr>
            <a:r>
              <a:rPr lang="ru">
                <a:solidFill>
                  <a:schemeClr val="lt1"/>
                </a:solidFill>
              </a:rPr>
              <a:t>ЗАДАЧА</a:t>
            </a:r>
            <a:r>
              <a:rPr lang="ru"/>
              <a:t> CONTROLDIGIT</a:t>
            </a:r>
            <a:endParaRPr/>
          </a:p>
        </p:txBody>
      </p:sp>
      <p:pic>
        <p:nvPicPr>
          <p:cNvPr id="202" name="Google Shape;202;p42"/>
          <p:cNvPicPr preferRelativeResize="0"/>
          <p:nvPr/>
        </p:nvPicPr>
        <p:blipFill rotWithShape="1">
          <a:blip r:embed="rId3">
            <a:alphaModFix/>
          </a:blip>
          <a:srcRect b="0" l="0" r="0" t="0"/>
          <a:stretch/>
        </p:blipFill>
        <p:spPr>
          <a:xfrm>
            <a:off x="6786246" y="1113588"/>
            <a:ext cx="2152576" cy="88468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3"/>
          <p:cNvSpPr txBox="1"/>
          <p:nvPr>
            <p:ph type="title"/>
          </p:nvPr>
        </p:nvSpPr>
        <p:spPr>
          <a:xfrm>
            <a:off x="971650" y="1221581"/>
            <a:ext cx="7200800" cy="2700338"/>
          </a:xfrm>
          <a:prstGeom prst="rect">
            <a:avLst/>
          </a:prstGeom>
          <a:noFill/>
          <a:ln>
            <a:noFill/>
          </a:ln>
        </p:spPr>
        <p:txBody>
          <a:bodyPr anchorCtr="1" anchor="ctr" bIns="45900" lIns="0" spcFirstLastPara="1" rIns="0" wrap="square" tIns="45900">
            <a:normAutofit/>
          </a:bodyPr>
          <a:lstStyle/>
          <a:p>
            <a:pPr indent="0" lvl="0" marL="0" rtl="0" algn="ctr">
              <a:spcBef>
                <a:spcPts val="0"/>
              </a:spcBef>
              <a:spcAft>
                <a:spcPts val="0"/>
              </a:spcAft>
              <a:buClr>
                <a:schemeClr val="accent1"/>
              </a:buClr>
              <a:buSzPts val="3300"/>
              <a:buFont typeface="Quattrocento Sans"/>
              <a:buNone/>
            </a:pPr>
            <a:r>
              <a:rPr lang="ru"/>
              <a:t>CONTROLDIGIT / ISBN13</a:t>
            </a:r>
            <a:endParaRPr/>
          </a:p>
        </p:txBody>
      </p:sp>
      <p:pic>
        <p:nvPicPr>
          <p:cNvPr descr="C:\Users\sapogoff\Documents\sapogoff_work\SKB Kontur\01_presentation_templates\03_final\wmf_icons\документ.wmf" id="209" name="Google Shape;209;p43"/>
          <p:cNvPicPr preferRelativeResize="0"/>
          <p:nvPr/>
        </p:nvPicPr>
        <p:blipFill rotWithShape="1">
          <a:blip r:embed="rId3">
            <a:alphaModFix/>
          </a:blip>
          <a:srcRect b="0" l="0" r="0" t="0"/>
          <a:stretch/>
        </p:blipFill>
        <p:spPr>
          <a:xfrm>
            <a:off x="4086050" y="411956"/>
            <a:ext cx="972000" cy="118776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4"/>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Clr>
                <a:schemeClr val="accent1"/>
              </a:buClr>
              <a:buSzPts val="2400"/>
              <a:buChar char="•"/>
            </a:pPr>
            <a:r>
              <a:rPr lang="ru"/>
              <a:t>В файле с performance тестами есть одна из реализаций алгоритма UPC. Тесты сравнивают ее скорость с вашим кодом.</a:t>
            </a:r>
            <a:endParaRPr/>
          </a:p>
          <a:p>
            <a:pPr indent="-222250" lvl="1" marL="558800" rtl="0" algn="l">
              <a:spcBef>
                <a:spcPts val="400"/>
              </a:spcBef>
              <a:spcAft>
                <a:spcPts val="0"/>
              </a:spcAft>
              <a:buSzPts val="2100"/>
              <a:buChar char="•"/>
            </a:pPr>
            <a:r>
              <a:rPr lang="ru"/>
              <a:t>Сравните производительность.</a:t>
            </a:r>
            <a:endParaRPr/>
          </a:p>
          <a:p>
            <a:pPr indent="-222250" lvl="1" marL="558800" rtl="0" algn="l">
              <a:spcBef>
                <a:spcPts val="400"/>
              </a:spcBef>
              <a:spcAft>
                <a:spcPts val="0"/>
              </a:spcAft>
              <a:buSzPts val="2100"/>
              <a:buChar char="•"/>
            </a:pPr>
            <a:r>
              <a:rPr lang="ru"/>
              <a:t>Насколько критично проседание в производительности в данном случае? </a:t>
            </a:r>
            <a:endParaRPr/>
          </a:p>
        </p:txBody>
      </p:sp>
      <p:sp>
        <p:nvSpPr>
          <p:cNvPr id="215" name="Google Shape;215;p44"/>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lt1"/>
              </a:buClr>
              <a:buSzPts val="3300"/>
              <a:buFont typeface="Quattrocento Sans"/>
              <a:buNone/>
            </a:pPr>
            <a:r>
              <a:rPr lang="ru">
                <a:solidFill>
                  <a:schemeClr val="lt1"/>
                </a:solidFill>
              </a:rPr>
              <a:t>РАЗБОР ЗАДАЧИ</a:t>
            </a:r>
            <a:r>
              <a:rPr lang="ru"/>
              <a:t> </a:t>
            </a:r>
            <a:r>
              <a:rPr lang="ru">
                <a:solidFill>
                  <a:schemeClr val="accent1"/>
                </a:solidFill>
              </a:rPr>
              <a:t>CONTROLDIGIT</a:t>
            </a:r>
            <a:endParaRPr>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5"/>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fontScale="85000" lnSpcReduction="10000"/>
          </a:bodyPr>
          <a:lstStyle/>
          <a:p>
            <a:pPr indent="-383540" lvl="0" marL="381000" rtl="0" algn="l">
              <a:spcBef>
                <a:spcPts val="0"/>
              </a:spcBef>
              <a:spcAft>
                <a:spcPts val="0"/>
              </a:spcAft>
              <a:buSzPct val="100000"/>
              <a:buAutoNum type="arabicPeriod"/>
            </a:pPr>
            <a:r>
              <a:rPr lang="ru">
                <a:solidFill>
                  <a:schemeClr val="accent1"/>
                </a:solidFill>
              </a:rPr>
              <a:t>Decomposition</a:t>
            </a:r>
            <a:r>
              <a:rPr lang="ru"/>
              <a:t> — задача должна разбиваться на более простые подзадачи</a:t>
            </a:r>
            <a:endParaRPr/>
          </a:p>
          <a:p>
            <a:pPr indent="-383540" lvl="0" marL="381000" rtl="0" algn="l">
              <a:spcBef>
                <a:spcPts val="400"/>
              </a:spcBef>
              <a:spcAft>
                <a:spcPts val="0"/>
              </a:spcAft>
              <a:buSzPct val="100000"/>
              <a:buAutoNum type="arabicPeriod"/>
            </a:pPr>
            <a:r>
              <a:rPr lang="ru">
                <a:solidFill>
                  <a:schemeClr val="accent1"/>
                </a:solidFill>
              </a:rPr>
              <a:t>Composability</a:t>
            </a:r>
            <a:r>
              <a:rPr lang="ru"/>
              <a:t> — подзадачи должны быть самоценны и вне контекста задачи</a:t>
            </a:r>
            <a:endParaRPr/>
          </a:p>
          <a:p>
            <a:pPr indent="-383540" lvl="0" marL="381000" rtl="0" algn="l">
              <a:spcBef>
                <a:spcPts val="400"/>
              </a:spcBef>
              <a:spcAft>
                <a:spcPts val="0"/>
              </a:spcAft>
              <a:buSzPct val="100000"/>
              <a:buAutoNum type="arabicPeriod"/>
            </a:pPr>
            <a:r>
              <a:rPr lang="ru">
                <a:solidFill>
                  <a:schemeClr val="accent1"/>
                </a:solidFill>
              </a:rPr>
              <a:t>Readability</a:t>
            </a:r>
            <a:r>
              <a:rPr lang="ru"/>
              <a:t> — корректность кода модуля должна быть очевидна без изучения кода смежных модулей</a:t>
            </a:r>
            <a:endParaRPr/>
          </a:p>
          <a:p>
            <a:pPr indent="-383540" lvl="0" marL="381000" rtl="0" algn="l">
              <a:spcBef>
                <a:spcPts val="400"/>
              </a:spcBef>
              <a:spcAft>
                <a:spcPts val="0"/>
              </a:spcAft>
              <a:buSzPct val="100000"/>
              <a:buAutoNum type="arabicPeriod"/>
            </a:pPr>
            <a:r>
              <a:rPr lang="ru">
                <a:solidFill>
                  <a:srgbClr val="7F7F7F"/>
                </a:solidFill>
              </a:rPr>
              <a:t>Protection</a:t>
            </a:r>
            <a:r>
              <a:rPr lang="ru"/>
              <a:t> — защита других модулей от ошибок, происходящих внутри модуля</a:t>
            </a:r>
            <a:endParaRPr/>
          </a:p>
          <a:p>
            <a:pPr indent="0" lvl="0" marL="0" rtl="0" algn="l">
              <a:spcBef>
                <a:spcPts val="400"/>
              </a:spcBef>
              <a:spcAft>
                <a:spcPts val="0"/>
              </a:spcAft>
              <a:buSzPct val="100000"/>
              <a:buNone/>
            </a:pPr>
            <a:r>
              <a:t/>
            </a:r>
            <a:endParaRPr/>
          </a:p>
          <a:p>
            <a:pPr indent="0" lvl="0" marL="0" rtl="0" algn="l">
              <a:spcBef>
                <a:spcPts val="400"/>
              </a:spcBef>
              <a:spcAft>
                <a:spcPts val="0"/>
              </a:spcAft>
              <a:buSzPct val="100000"/>
              <a:buNone/>
            </a:pPr>
            <a:r>
              <a:t/>
            </a:r>
            <a:endParaRPr/>
          </a:p>
          <a:p>
            <a:pPr indent="0" lvl="0" marL="0" rtl="0" algn="l">
              <a:spcBef>
                <a:spcPts val="400"/>
              </a:spcBef>
              <a:spcAft>
                <a:spcPts val="0"/>
              </a:spcAft>
              <a:buSzPct val="100000"/>
              <a:buNone/>
            </a:pPr>
            <a:r>
              <a:rPr lang="ru" u="sng">
                <a:solidFill>
                  <a:schemeClr val="hlink"/>
                </a:solidFill>
                <a:hlinkClick r:id="rId3"/>
              </a:rPr>
              <a:t>Object oriented software construction</a:t>
            </a:r>
            <a:r>
              <a:rPr lang="ru"/>
              <a:t> by Meyer</a:t>
            </a:r>
            <a:endParaRPr/>
          </a:p>
        </p:txBody>
      </p:sp>
      <p:sp>
        <p:nvSpPr>
          <p:cNvPr id="222" name="Google Shape;222;p45"/>
          <p:cNvSpPr txBox="1"/>
          <p:nvPr>
            <p:ph type="title"/>
          </p:nvPr>
        </p:nvSpPr>
        <p:spPr>
          <a:xfrm>
            <a:off x="971602" y="411957"/>
            <a:ext cx="7200800" cy="594122"/>
          </a:xfrm>
          <a:prstGeom prst="rect">
            <a:avLst/>
          </a:prstGeom>
          <a:noFill/>
          <a:ln>
            <a:noFill/>
          </a:ln>
        </p:spPr>
        <p:txBody>
          <a:bodyPr anchorCtr="0" anchor="b" bIns="45900" lIns="0" spcFirstLastPara="1" rIns="0" wrap="square" tIns="45900">
            <a:normAutofit fontScale="90000"/>
          </a:bodyPr>
          <a:lstStyle/>
          <a:p>
            <a:pPr indent="0" lvl="0" marL="0" rtl="0" algn="l">
              <a:spcBef>
                <a:spcPts val="0"/>
              </a:spcBef>
              <a:spcAft>
                <a:spcPts val="0"/>
              </a:spcAft>
              <a:buClr>
                <a:schemeClr val="accent1"/>
              </a:buClr>
              <a:buSzPct val="100000"/>
              <a:buFont typeface="Quattrocento Sans"/>
              <a:buNone/>
            </a:pPr>
            <a:r>
              <a:rPr lang="ru"/>
              <a:t>MODULAR DESIGN PRINCIPLES?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6"/>
          <p:cNvSpPr txBox="1"/>
          <p:nvPr>
            <p:ph type="title"/>
          </p:nvPr>
        </p:nvSpPr>
        <p:spPr>
          <a:xfrm>
            <a:off x="1871662" y="1977684"/>
            <a:ext cx="5396026" cy="594122"/>
          </a:xfrm>
          <a:prstGeom prst="rect">
            <a:avLst/>
          </a:prstGeom>
          <a:noFill/>
          <a:ln>
            <a:noFill/>
          </a:ln>
        </p:spPr>
        <p:txBody>
          <a:bodyPr anchorCtr="0" anchor="b" bIns="45900" lIns="0" spcFirstLastPara="1" rIns="0" wrap="square" tIns="45900">
            <a:noAutofit/>
          </a:bodyPr>
          <a:lstStyle/>
          <a:p>
            <a:pPr indent="0" lvl="0" marL="0" rtl="0" algn="ctr">
              <a:spcBef>
                <a:spcPts val="0"/>
              </a:spcBef>
              <a:spcAft>
                <a:spcPts val="0"/>
              </a:spcAft>
              <a:buClr>
                <a:schemeClr val="accent1"/>
              </a:buClr>
              <a:buSzPts val="2700"/>
              <a:buFont typeface="Quattrocento Sans"/>
              <a:buNone/>
            </a:pPr>
            <a:r>
              <a:rPr lang="ru" sz="2700"/>
              <a:t>ПОМОГАЕТ ЛИ МОДУЛЬНОСТЬ?</a:t>
            </a:r>
            <a:endParaRPr sz="2700"/>
          </a:p>
        </p:txBody>
      </p:sp>
      <p:sp>
        <p:nvSpPr>
          <p:cNvPr id="228" name="Google Shape;228;p46"/>
          <p:cNvSpPr txBox="1"/>
          <p:nvPr/>
        </p:nvSpPr>
        <p:spPr>
          <a:xfrm>
            <a:off x="1871663" y="2571806"/>
            <a:ext cx="5400675" cy="346249"/>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i="0" lang="ru" sz="1800" u="none" cap="none" strike="noStrike">
                <a:solidFill>
                  <a:schemeClr val="lt1"/>
                </a:solidFill>
                <a:latin typeface="Quattrocento Sans"/>
                <a:ea typeface="Quattrocento Sans"/>
                <a:cs typeface="Quattrocento Sans"/>
                <a:sym typeface="Quattrocento Sans"/>
              </a:rPr>
              <a:t>когда приходит новая задача или</a:t>
            </a:r>
            <a:endParaRPr b="0" i="0" sz="1800" u="none" cap="none" strike="noStrike">
              <a:solidFill>
                <a:schemeClr val="lt1"/>
              </a:solidFill>
              <a:latin typeface="Quattrocento Sans"/>
              <a:ea typeface="Quattrocento Sans"/>
              <a:cs typeface="Quattrocento Sans"/>
              <a:sym typeface="Quattrocento Sans"/>
            </a:endParaRPr>
          </a:p>
        </p:txBody>
      </p:sp>
      <p:sp>
        <p:nvSpPr>
          <p:cNvPr id="229" name="Google Shape;229;p46"/>
          <p:cNvSpPr txBox="1"/>
          <p:nvPr/>
        </p:nvSpPr>
        <p:spPr>
          <a:xfrm>
            <a:off x="1871663" y="411510"/>
            <a:ext cx="2700338" cy="946413"/>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ru" sz="1500" u="none" cap="none" strike="noStrike">
                <a:solidFill>
                  <a:srgbClr val="FEFEFE"/>
                </a:solidFill>
                <a:latin typeface="Quattrocento Sans"/>
                <a:ea typeface="Quattrocento Sans"/>
                <a:cs typeface="Quattrocento Sans"/>
                <a:sym typeface="Quattrocento Sans"/>
              </a:rPr>
              <a:t>viscosity</a:t>
            </a:r>
            <a:endParaRPr sz="1100"/>
          </a:p>
          <a:p>
            <a:pPr indent="0" lvl="0" marL="0" marR="0" rtl="0" algn="l">
              <a:spcBef>
                <a:spcPts val="0"/>
              </a:spcBef>
              <a:spcAft>
                <a:spcPts val="0"/>
              </a:spcAft>
              <a:buNone/>
            </a:pPr>
            <a:r>
              <a:rPr lang="ru" sz="2700">
                <a:solidFill>
                  <a:schemeClr val="accent1"/>
                </a:solidFill>
                <a:latin typeface="Quattrocento Sans"/>
                <a:ea typeface="Quattrocento Sans"/>
                <a:cs typeface="Quattrocento Sans"/>
                <a:sym typeface="Quattrocento Sans"/>
              </a:rPr>
              <a:t>вязкость</a:t>
            </a:r>
            <a:endParaRPr sz="1400">
              <a:solidFill>
                <a:schemeClr val="accent1"/>
              </a:solidFill>
              <a:latin typeface="Quattrocento Sans"/>
              <a:ea typeface="Quattrocento Sans"/>
              <a:cs typeface="Quattrocento Sans"/>
              <a:sym typeface="Quattrocento Sans"/>
            </a:endParaRPr>
          </a:p>
          <a:p>
            <a:pPr indent="0" lvl="0" marL="0" marR="0" rtl="0" algn="l">
              <a:spcBef>
                <a:spcPts val="0"/>
              </a:spcBef>
              <a:spcAft>
                <a:spcPts val="0"/>
              </a:spcAft>
              <a:buNone/>
            </a:pPr>
            <a:r>
              <a:rPr lang="ru" sz="1500">
                <a:solidFill>
                  <a:schemeClr val="lt1"/>
                </a:solidFill>
                <a:latin typeface="Quattrocento Sans"/>
                <a:ea typeface="Quattrocento Sans"/>
                <a:cs typeface="Quattrocento Sans"/>
                <a:sym typeface="Quattrocento Sans"/>
              </a:rPr>
              <a:t>…проще сделать «в обход»</a:t>
            </a:r>
            <a:endParaRPr sz="1400">
              <a:solidFill>
                <a:schemeClr val="lt1"/>
              </a:solidFill>
              <a:latin typeface="Quattrocento Sans"/>
              <a:ea typeface="Quattrocento Sans"/>
              <a:cs typeface="Quattrocento Sans"/>
              <a:sym typeface="Quattrocento Sans"/>
            </a:endParaRPr>
          </a:p>
        </p:txBody>
      </p:sp>
      <p:sp>
        <p:nvSpPr>
          <p:cNvPr id="230" name="Google Shape;230;p46"/>
          <p:cNvSpPr txBox="1"/>
          <p:nvPr/>
        </p:nvSpPr>
        <p:spPr>
          <a:xfrm>
            <a:off x="4572000" y="411510"/>
            <a:ext cx="2695688" cy="946413"/>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lang="ru" sz="1500">
                <a:solidFill>
                  <a:srgbClr val="FEFEFE"/>
                </a:solidFill>
                <a:latin typeface="Quattrocento Sans"/>
                <a:ea typeface="Quattrocento Sans"/>
                <a:cs typeface="Quattrocento Sans"/>
                <a:sym typeface="Quattrocento Sans"/>
              </a:rPr>
              <a:t>rigidity</a:t>
            </a:r>
            <a:endParaRPr sz="1100"/>
          </a:p>
          <a:p>
            <a:pPr indent="0" lvl="0" marL="0" marR="0" rtl="0" algn="r">
              <a:spcBef>
                <a:spcPts val="0"/>
              </a:spcBef>
              <a:spcAft>
                <a:spcPts val="0"/>
              </a:spcAft>
              <a:buNone/>
            </a:pPr>
            <a:r>
              <a:rPr lang="ru" sz="2700">
                <a:solidFill>
                  <a:schemeClr val="accent1"/>
                </a:solidFill>
                <a:latin typeface="Quattrocento Sans"/>
                <a:ea typeface="Quattrocento Sans"/>
                <a:cs typeface="Quattrocento Sans"/>
                <a:sym typeface="Quattrocento Sans"/>
              </a:rPr>
              <a:t>жесткость</a:t>
            </a:r>
            <a:endParaRPr sz="1400">
              <a:solidFill>
                <a:schemeClr val="accent1"/>
              </a:solidFill>
              <a:latin typeface="Quattrocento Sans"/>
              <a:ea typeface="Quattrocento Sans"/>
              <a:cs typeface="Quattrocento Sans"/>
              <a:sym typeface="Quattrocento Sans"/>
            </a:endParaRPr>
          </a:p>
          <a:p>
            <a:pPr indent="0" lvl="0" marL="0" marR="0" rtl="0" algn="r">
              <a:spcBef>
                <a:spcPts val="0"/>
              </a:spcBef>
              <a:spcAft>
                <a:spcPts val="0"/>
              </a:spcAft>
              <a:buNone/>
            </a:pPr>
            <a:r>
              <a:rPr lang="ru" sz="1500">
                <a:solidFill>
                  <a:schemeClr val="lt1"/>
                </a:solidFill>
                <a:latin typeface="Quattrocento Sans"/>
                <a:ea typeface="Quattrocento Sans"/>
                <a:cs typeface="Quattrocento Sans"/>
                <a:sym typeface="Quattrocento Sans"/>
              </a:rPr>
              <a:t>…надо много переделывать</a:t>
            </a:r>
            <a:endParaRPr sz="1400">
              <a:solidFill>
                <a:schemeClr val="lt1"/>
              </a:solidFill>
              <a:latin typeface="Quattrocento Sans"/>
              <a:ea typeface="Quattrocento Sans"/>
              <a:cs typeface="Quattrocento Sans"/>
              <a:sym typeface="Quattrocento Sans"/>
            </a:endParaRPr>
          </a:p>
        </p:txBody>
      </p:sp>
      <p:sp>
        <p:nvSpPr>
          <p:cNvPr id="231" name="Google Shape;231;p46"/>
          <p:cNvSpPr txBox="1"/>
          <p:nvPr/>
        </p:nvSpPr>
        <p:spPr>
          <a:xfrm>
            <a:off x="1874782" y="3646631"/>
            <a:ext cx="2700338" cy="1084913"/>
          </a:xfrm>
          <a:prstGeom prst="rect">
            <a:avLst/>
          </a:prstGeom>
          <a:noFill/>
          <a:ln>
            <a:noFill/>
          </a:ln>
        </p:spPr>
        <p:txBody>
          <a:bodyPr anchorCtr="1" anchor="b" bIns="34275" lIns="68575" spcFirstLastPara="1" rIns="68575" wrap="square" tIns="34275">
            <a:spAutoFit/>
          </a:bodyPr>
          <a:lstStyle/>
          <a:p>
            <a:pPr indent="0" lvl="0" marL="0" marR="0" rtl="0" algn="l">
              <a:spcBef>
                <a:spcPts val="0"/>
              </a:spcBef>
              <a:spcAft>
                <a:spcPts val="0"/>
              </a:spcAft>
              <a:buNone/>
            </a:pPr>
            <a:r>
              <a:rPr lang="ru" sz="1200">
                <a:solidFill>
                  <a:schemeClr val="lt1"/>
                </a:solidFill>
                <a:latin typeface="Quattrocento Sans"/>
                <a:ea typeface="Quattrocento Sans"/>
                <a:cs typeface="Quattrocento Sans"/>
                <a:sym typeface="Quattrocento Sans"/>
              </a:rPr>
              <a:t>…не получается использовать готовое решение в новом контексте</a:t>
            </a:r>
            <a:endParaRPr sz="1400">
              <a:solidFill>
                <a:srgbClr val="FEFEFE"/>
              </a:solidFill>
              <a:latin typeface="Quattrocento Sans"/>
              <a:ea typeface="Quattrocento Sans"/>
              <a:cs typeface="Quattrocento Sans"/>
              <a:sym typeface="Quattrocento Sans"/>
            </a:endParaRPr>
          </a:p>
          <a:p>
            <a:pPr indent="0" lvl="0" marL="0" marR="0" rtl="0" algn="l">
              <a:spcBef>
                <a:spcPts val="0"/>
              </a:spcBef>
              <a:spcAft>
                <a:spcPts val="0"/>
              </a:spcAft>
              <a:buNone/>
            </a:pPr>
            <a:r>
              <a:rPr lang="ru" sz="2700">
                <a:solidFill>
                  <a:schemeClr val="accent1"/>
                </a:solidFill>
                <a:latin typeface="Quattrocento Sans"/>
                <a:ea typeface="Quattrocento Sans"/>
                <a:cs typeface="Quattrocento Sans"/>
                <a:sym typeface="Quattrocento Sans"/>
              </a:rPr>
              <a:t>неподвижность</a:t>
            </a:r>
            <a:endParaRPr sz="1400">
              <a:solidFill>
                <a:schemeClr val="accent1"/>
              </a:solidFill>
              <a:latin typeface="Quattrocento Sans"/>
              <a:ea typeface="Quattrocento Sans"/>
              <a:cs typeface="Quattrocento Sans"/>
              <a:sym typeface="Quattrocento Sans"/>
            </a:endParaRPr>
          </a:p>
          <a:p>
            <a:pPr indent="0" lvl="0" marL="0" marR="0" rtl="0" algn="l">
              <a:spcBef>
                <a:spcPts val="0"/>
              </a:spcBef>
              <a:spcAft>
                <a:spcPts val="0"/>
              </a:spcAft>
              <a:buNone/>
            </a:pPr>
            <a:r>
              <a:rPr lang="ru" sz="1500">
                <a:solidFill>
                  <a:srgbClr val="FEFEFE"/>
                </a:solidFill>
                <a:latin typeface="Quattrocento Sans"/>
                <a:ea typeface="Quattrocento Sans"/>
                <a:cs typeface="Quattrocento Sans"/>
                <a:sym typeface="Quattrocento Sans"/>
              </a:rPr>
              <a:t>immobility</a:t>
            </a:r>
            <a:endParaRPr sz="1100"/>
          </a:p>
        </p:txBody>
      </p:sp>
      <p:sp>
        <p:nvSpPr>
          <p:cNvPr id="232" name="Google Shape;232;p46"/>
          <p:cNvSpPr txBox="1"/>
          <p:nvPr/>
        </p:nvSpPr>
        <p:spPr>
          <a:xfrm>
            <a:off x="4572000" y="3785131"/>
            <a:ext cx="2695688" cy="946413"/>
          </a:xfrm>
          <a:prstGeom prst="rect">
            <a:avLst/>
          </a:prstGeom>
          <a:noFill/>
          <a:ln>
            <a:noFill/>
          </a:ln>
        </p:spPr>
        <p:txBody>
          <a:bodyPr anchorCtr="0" anchor="b" bIns="34275" lIns="68575" spcFirstLastPara="1" rIns="68575" wrap="square" tIns="34275">
            <a:spAutoFit/>
          </a:bodyPr>
          <a:lstStyle/>
          <a:p>
            <a:pPr indent="0" lvl="0" marL="0" marR="0" rtl="0" algn="r">
              <a:spcBef>
                <a:spcPts val="0"/>
              </a:spcBef>
              <a:spcAft>
                <a:spcPts val="0"/>
              </a:spcAft>
              <a:buNone/>
            </a:pPr>
            <a:r>
              <a:rPr lang="ru" sz="1500">
                <a:solidFill>
                  <a:schemeClr val="lt1"/>
                </a:solidFill>
                <a:latin typeface="Quattrocento Sans"/>
                <a:ea typeface="Quattrocento Sans"/>
                <a:cs typeface="Quattrocento Sans"/>
                <a:sym typeface="Quattrocento Sans"/>
              </a:rPr>
              <a:t>…трогать код опасно</a:t>
            </a:r>
            <a:endParaRPr sz="1500">
              <a:solidFill>
                <a:srgbClr val="FEFEFE"/>
              </a:solidFill>
              <a:latin typeface="Quattrocento Sans"/>
              <a:ea typeface="Quattrocento Sans"/>
              <a:cs typeface="Quattrocento Sans"/>
              <a:sym typeface="Quattrocento Sans"/>
            </a:endParaRPr>
          </a:p>
          <a:p>
            <a:pPr indent="0" lvl="0" marL="0" marR="0" rtl="0" algn="r">
              <a:spcBef>
                <a:spcPts val="0"/>
              </a:spcBef>
              <a:spcAft>
                <a:spcPts val="0"/>
              </a:spcAft>
              <a:buNone/>
            </a:pPr>
            <a:r>
              <a:rPr lang="ru" sz="2700">
                <a:solidFill>
                  <a:schemeClr val="accent1"/>
                </a:solidFill>
                <a:latin typeface="Quattrocento Sans"/>
                <a:ea typeface="Quattrocento Sans"/>
                <a:cs typeface="Quattrocento Sans"/>
                <a:sym typeface="Quattrocento Sans"/>
              </a:rPr>
              <a:t>хрупкость</a:t>
            </a:r>
            <a:endParaRPr sz="1400">
              <a:solidFill>
                <a:schemeClr val="accent1"/>
              </a:solidFill>
              <a:latin typeface="Quattrocento Sans"/>
              <a:ea typeface="Quattrocento Sans"/>
              <a:cs typeface="Quattrocento Sans"/>
              <a:sym typeface="Quattrocento Sans"/>
            </a:endParaRPr>
          </a:p>
          <a:p>
            <a:pPr indent="0" lvl="0" marL="0" marR="0" rtl="0" algn="r">
              <a:spcBef>
                <a:spcPts val="0"/>
              </a:spcBef>
              <a:spcAft>
                <a:spcPts val="0"/>
              </a:spcAft>
              <a:buNone/>
            </a:pPr>
            <a:r>
              <a:rPr lang="ru" sz="1500">
                <a:solidFill>
                  <a:srgbClr val="FEFEFE"/>
                </a:solidFill>
                <a:latin typeface="Quattrocento Sans"/>
                <a:ea typeface="Quattrocento Sans"/>
                <a:cs typeface="Quattrocento Sans"/>
                <a:sym typeface="Quattrocento Sans"/>
              </a:rPr>
              <a:t>fragility</a:t>
            </a: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6" name="Shape 236"/>
        <p:cNvGrpSpPr/>
        <p:nvPr/>
      </p:nvGrpSpPr>
      <p:grpSpPr>
        <a:xfrm>
          <a:off x="0" y="0"/>
          <a:ext cx="0" cy="0"/>
          <a:chOff x="0" y="0"/>
          <a:chExt cx="0" cy="0"/>
        </a:xfrm>
      </p:grpSpPr>
      <p:sp>
        <p:nvSpPr>
          <p:cNvPr id="237" name="Google Shape;237;p47"/>
          <p:cNvSpPr txBox="1"/>
          <p:nvPr>
            <p:ph idx="1" type="body"/>
          </p:nvPr>
        </p:nvSpPr>
        <p:spPr>
          <a:xfrm>
            <a:off x="971550" y="1221584"/>
            <a:ext cx="7200850" cy="3509963"/>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SzPts val="3000"/>
              <a:buNone/>
            </a:pPr>
            <a:r>
              <a:rPr lang="ru" sz="3000"/>
              <a:t>Повтор кода – это признак отсутствующей абстракции</a:t>
            </a:r>
            <a:endParaRPr sz="3000"/>
          </a:p>
        </p:txBody>
      </p:sp>
      <p:sp>
        <p:nvSpPr>
          <p:cNvPr id="238" name="Google Shape;238;p47"/>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lt1"/>
              </a:buClr>
              <a:buSzPts val="3300"/>
              <a:buFont typeface="Quattrocento Sans"/>
              <a:buNone/>
            </a:pPr>
            <a:r>
              <a:rPr lang="ru">
                <a:solidFill>
                  <a:schemeClr val="lt1"/>
                </a:solidFill>
              </a:rPr>
              <a:t>МАРКЕР</a:t>
            </a:r>
            <a:r>
              <a:rPr lang="ru"/>
              <a:t> </a:t>
            </a:r>
            <a:r>
              <a:rPr lang="ru">
                <a:solidFill>
                  <a:schemeClr val="accent1"/>
                </a:solidFill>
              </a:rPr>
              <a:t>DRY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8"/>
          <p:cNvSpPr txBox="1"/>
          <p:nvPr>
            <p:ph type="title"/>
          </p:nvPr>
        </p:nvSpPr>
        <p:spPr>
          <a:xfrm>
            <a:off x="975376" y="2571785"/>
            <a:ext cx="7200800" cy="1350169"/>
          </a:xfrm>
          <a:prstGeom prst="rect">
            <a:avLst/>
          </a:prstGeom>
          <a:noFill/>
          <a:ln>
            <a:noFill/>
          </a:ln>
        </p:spPr>
        <p:txBody>
          <a:bodyPr anchorCtr="0" anchor="t"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DECOMPOSITION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9"/>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lnSpcReduction="10000"/>
          </a:bodyPr>
          <a:lstStyle/>
          <a:p>
            <a:pPr indent="0" lvl="0" marL="0" rtl="0" algn="l">
              <a:spcBef>
                <a:spcPts val="0"/>
              </a:spcBef>
              <a:spcAft>
                <a:spcPts val="0"/>
              </a:spcAft>
              <a:buSzPts val="2100"/>
              <a:buNone/>
            </a:pPr>
            <a:r>
              <a:rPr lang="ru" sz="2100">
                <a:latin typeface="Consolas"/>
                <a:ea typeface="Consolas"/>
                <a:cs typeface="Consolas"/>
                <a:sym typeface="Consolas"/>
              </a:rPr>
              <a:t>Field1 Field2 "Field 3 with spaces" "\"quote\""</a:t>
            </a:r>
            <a:endParaRPr/>
          </a:p>
          <a:p>
            <a:pPr indent="-101600" lvl="0" marL="254000" rtl="0" algn="l">
              <a:spcBef>
                <a:spcPts val="500"/>
              </a:spcBef>
              <a:spcAft>
                <a:spcPts val="0"/>
              </a:spcAft>
              <a:buClr>
                <a:schemeClr val="accent1"/>
              </a:buClr>
              <a:buSzPts val="2400"/>
              <a:buNone/>
            </a:pPr>
            <a:r>
              <a:t/>
            </a:r>
            <a:endParaRPr/>
          </a:p>
          <a:p>
            <a:pPr indent="0" lvl="0" marL="0" rtl="0" algn="l">
              <a:spcBef>
                <a:spcPts val="500"/>
              </a:spcBef>
              <a:spcAft>
                <a:spcPts val="0"/>
              </a:spcAft>
              <a:buSzPts val="2400"/>
              <a:buNone/>
            </a:pPr>
            <a:r>
              <a:rPr lang="ru">
                <a:latin typeface="Consolas"/>
                <a:ea typeface="Consolas"/>
                <a:cs typeface="Consolas"/>
                <a:sym typeface="Consolas"/>
              </a:rPr>
              <a:t>string[] SplitToFields(string line)</a:t>
            </a:r>
            <a:endParaRPr>
              <a:latin typeface="Consolas"/>
              <a:ea typeface="Consolas"/>
              <a:cs typeface="Consolas"/>
              <a:sym typeface="Consolas"/>
            </a:endParaRPr>
          </a:p>
          <a:p>
            <a:pPr indent="0" lvl="0" marL="0" rtl="0" algn="l">
              <a:spcBef>
                <a:spcPts val="500"/>
              </a:spcBef>
              <a:spcAft>
                <a:spcPts val="0"/>
              </a:spcAft>
              <a:buSzPts val="2400"/>
              <a:buNone/>
            </a:pPr>
            <a:r>
              <a:t/>
            </a:r>
            <a:endParaRPr/>
          </a:p>
          <a:p>
            <a:pPr indent="0" lvl="0" marL="0" rtl="0" algn="l">
              <a:spcBef>
                <a:spcPts val="500"/>
              </a:spcBef>
              <a:spcAft>
                <a:spcPts val="0"/>
              </a:spcAft>
              <a:buSzPts val="2400"/>
              <a:buNone/>
            </a:pPr>
            <a:r>
              <a:t/>
            </a:r>
            <a:endParaRPr/>
          </a:p>
          <a:p>
            <a:pPr indent="0" lvl="0" marL="0" rtl="0" algn="l">
              <a:spcBef>
                <a:spcPts val="400"/>
              </a:spcBef>
              <a:spcAft>
                <a:spcPts val="0"/>
              </a:spcAft>
              <a:buSzPts val="2100"/>
              <a:buNone/>
            </a:pPr>
            <a:r>
              <a:rPr lang="ru" sz="2100">
                <a:latin typeface="Consolas"/>
                <a:ea typeface="Consolas"/>
                <a:cs typeface="Consolas"/>
                <a:sym typeface="Consolas"/>
              </a:rPr>
              <a:t>Field1</a:t>
            </a:r>
            <a:endParaRPr/>
          </a:p>
          <a:p>
            <a:pPr indent="0" lvl="0" marL="0" rtl="0" algn="l">
              <a:spcBef>
                <a:spcPts val="400"/>
              </a:spcBef>
              <a:spcAft>
                <a:spcPts val="0"/>
              </a:spcAft>
              <a:buSzPts val="2100"/>
              <a:buNone/>
            </a:pPr>
            <a:r>
              <a:rPr lang="ru" sz="2100">
                <a:latin typeface="Consolas"/>
                <a:ea typeface="Consolas"/>
                <a:cs typeface="Consolas"/>
                <a:sym typeface="Consolas"/>
              </a:rPr>
              <a:t>Field2</a:t>
            </a:r>
            <a:endParaRPr/>
          </a:p>
          <a:p>
            <a:pPr indent="0" lvl="0" marL="0" rtl="0" algn="l">
              <a:spcBef>
                <a:spcPts val="400"/>
              </a:spcBef>
              <a:spcAft>
                <a:spcPts val="0"/>
              </a:spcAft>
              <a:buSzPts val="2100"/>
              <a:buNone/>
            </a:pPr>
            <a:r>
              <a:rPr lang="ru" sz="2100">
                <a:latin typeface="Consolas"/>
                <a:ea typeface="Consolas"/>
                <a:cs typeface="Consolas"/>
                <a:sym typeface="Consolas"/>
              </a:rPr>
              <a:t>Field 3 with spaces</a:t>
            </a:r>
            <a:endParaRPr/>
          </a:p>
          <a:p>
            <a:pPr indent="0" lvl="0" marL="0" rtl="0" algn="l">
              <a:spcBef>
                <a:spcPts val="400"/>
              </a:spcBef>
              <a:spcAft>
                <a:spcPts val="0"/>
              </a:spcAft>
              <a:buSzPts val="2100"/>
              <a:buNone/>
            </a:pPr>
            <a:r>
              <a:rPr lang="ru" sz="2100">
                <a:latin typeface="Consolas"/>
                <a:ea typeface="Consolas"/>
                <a:cs typeface="Consolas"/>
                <a:sym typeface="Consolas"/>
              </a:rPr>
              <a:t>"quote"</a:t>
            </a:r>
            <a:endParaRPr sz="2100">
              <a:latin typeface="Consolas"/>
              <a:ea typeface="Consolas"/>
              <a:cs typeface="Consolas"/>
              <a:sym typeface="Consolas"/>
            </a:endParaRPr>
          </a:p>
        </p:txBody>
      </p:sp>
      <p:sp>
        <p:nvSpPr>
          <p:cNvPr id="249" name="Google Shape;249;p49"/>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lt1"/>
              </a:buClr>
              <a:buSzPts val="3300"/>
              <a:buFont typeface="Quattrocento Sans"/>
              <a:buNone/>
            </a:pPr>
            <a:r>
              <a:rPr lang="ru">
                <a:solidFill>
                  <a:schemeClr val="lt1"/>
                </a:solidFill>
              </a:rPr>
              <a:t>ЗАДАЧА</a:t>
            </a:r>
            <a:r>
              <a:rPr lang="ru"/>
              <a:t> РАЗБИТЬ НА ПОЛЯ CSV</a:t>
            </a:r>
            <a:endParaRPr/>
          </a:p>
        </p:txBody>
      </p:sp>
      <p:sp>
        <p:nvSpPr>
          <p:cNvPr id="250" name="Google Shape;250;p49"/>
          <p:cNvSpPr/>
          <p:nvPr/>
        </p:nvSpPr>
        <p:spPr>
          <a:xfrm>
            <a:off x="6300192" y="1545636"/>
            <a:ext cx="216024" cy="432048"/>
          </a:xfrm>
          <a:prstGeom prst="downArrow">
            <a:avLst>
              <a:gd fmla="val 50000" name="adj1"/>
              <a:gd fmla="val 50000" name="adj2"/>
            </a:avLst>
          </a:prstGeom>
          <a:solidFill>
            <a:schemeClr val="accent1"/>
          </a:solidFill>
          <a:ln cap="flat" cmpd="sng" w="25400">
            <a:solidFill>
              <a:srgbClr val="9E312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251" name="Google Shape;251;p49"/>
          <p:cNvSpPr/>
          <p:nvPr/>
        </p:nvSpPr>
        <p:spPr>
          <a:xfrm>
            <a:off x="1331640" y="2531384"/>
            <a:ext cx="216024" cy="432048"/>
          </a:xfrm>
          <a:prstGeom prst="downArrow">
            <a:avLst>
              <a:gd fmla="val 50000" name="adj1"/>
              <a:gd fmla="val 50000" name="adj2"/>
            </a:avLst>
          </a:prstGeom>
          <a:solidFill>
            <a:schemeClr val="accent1"/>
          </a:solidFill>
          <a:ln cap="flat" cmpd="sng" w="25400">
            <a:solidFill>
              <a:srgbClr val="9E312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F7F7F"/>
        </a:solidFill>
      </p:bgPr>
    </p:bg>
    <p:spTree>
      <p:nvGrpSpPr>
        <p:cNvPr id="256" name="Shape 256"/>
        <p:cNvGrpSpPr/>
        <p:nvPr/>
      </p:nvGrpSpPr>
      <p:grpSpPr>
        <a:xfrm>
          <a:off x="0" y="0"/>
          <a:ext cx="0" cy="0"/>
          <a:chOff x="0" y="0"/>
          <a:chExt cx="0" cy="0"/>
        </a:xfrm>
      </p:grpSpPr>
      <p:pic>
        <p:nvPicPr>
          <p:cNvPr id="257" name="Google Shape;257;p50"/>
          <p:cNvPicPr preferRelativeResize="0"/>
          <p:nvPr/>
        </p:nvPicPr>
        <p:blipFill rotWithShape="1">
          <a:blip r:embed="rId3">
            <a:alphaModFix/>
          </a:blip>
          <a:srcRect b="0" l="0" r="0" t="0"/>
          <a:stretch/>
        </p:blipFill>
        <p:spPr>
          <a:xfrm>
            <a:off x="2803113" y="87474"/>
            <a:ext cx="3551085" cy="4953380"/>
          </a:xfrm>
          <a:prstGeom prst="rect">
            <a:avLst/>
          </a:prstGeom>
          <a:noFill/>
          <a:ln>
            <a:noFill/>
          </a:ln>
        </p:spPr>
      </p:pic>
      <p:sp>
        <p:nvSpPr>
          <p:cNvPr id="258" name="Google Shape;258;p50"/>
          <p:cNvSpPr txBox="1"/>
          <p:nvPr>
            <p:ph type="title"/>
          </p:nvPr>
        </p:nvSpPr>
        <p:spPr>
          <a:xfrm rot="1573889">
            <a:off x="1931960" y="2718903"/>
            <a:ext cx="5400676" cy="600529"/>
          </a:xfrm>
          <a:prstGeom prst="rect">
            <a:avLst/>
          </a:prstGeom>
          <a:solidFill>
            <a:schemeClr val="lt1"/>
          </a:solidFill>
          <a:ln>
            <a:noFill/>
          </a:ln>
        </p:spPr>
        <p:txBody>
          <a:bodyPr anchorCtr="0" anchor="b" bIns="45900" lIns="0" spcFirstLastPara="1" rIns="0" wrap="square" tIns="45900">
            <a:spAutoFit/>
          </a:bodyPr>
          <a:lstStyle/>
          <a:p>
            <a:pPr indent="0" lvl="0" marL="0" rtl="0" algn="ctr">
              <a:spcBef>
                <a:spcPts val="0"/>
              </a:spcBef>
              <a:spcAft>
                <a:spcPts val="0"/>
              </a:spcAft>
              <a:buClr>
                <a:schemeClr val="accent1"/>
              </a:buClr>
              <a:buSzPts val="3300"/>
              <a:buFont typeface="Quattrocento Sans"/>
              <a:buNone/>
            </a:pPr>
            <a:r>
              <a:rPr lang="ru"/>
              <a:t>NO DECOMPOSITION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33"/>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Clr>
                <a:schemeClr val="accent1"/>
              </a:buClr>
              <a:buSzPts val="2400"/>
              <a:buChar char="•"/>
            </a:pPr>
            <a:r>
              <a:rPr lang="ru"/>
              <a:t>Большие проекты</a:t>
            </a:r>
            <a:endParaRPr/>
          </a:p>
          <a:p>
            <a:pPr indent="-254000" lvl="0" marL="254000" rtl="0" algn="l">
              <a:spcBef>
                <a:spcPts val="500"/>
              </a:spcBef>
              <a:spcAft>
                <a:spcPts val="0"/>
              </a:spcAft>
              <a:buClr>
                <a:schemeClr val="accent1"/>
              </a:buClr>
              <a:buSzPts val="2400"/>
              <a:buChar char="•"/>
            </a:pPr>
            <a:r>
              <a:rPr lang="ru"/>
              <a:t>Большие команды</a:t>
            </a:r>
            <a:endParaRPr/>
          </a:p>
          <a:p>
            <a:pPr indent="-254000" lvl="0" marL="254000" rtl="0" algn="l">
              <a:spcBef>
                <a:spcPts val="500"/>
              </a:spcBef>
              <a:spcAft>
                <a:spcPts val="0"/>
              </a:spcAft>
              <a:buClr>
                <a:schemeClr val="accent1"/>
              </a:buClr>
              <a:buSzPts val="2400"/>
              <a:buChar char="•"/>
            </a:pPr>
            <a:r>
              <a:rPr lang="ru"/>
              <a:t>Длительное сопровождение</a:t>
            </a:r>
            <a:endParaRPr/>
          </a:p>
        </p:txBody>
      </p:sp>
      <p:sp>
        <p:nvSpPr>
          <p:cNvPr id="134" name="Google Shape;134;p33"/>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000"/>
              <a:buFont typeface="Quattrocento Sans"/>
              <a:buNone/>
            </a:pPr>
            <a:r>
              <a:rPr lang="ru" sz="3000"/>
              <a:t>ЗАЧЕМ ЗАБОТИТЬСЯ О КАЧЕСТВЕ КОДА?</a:t>
            </a:r>
            <a:endParaRPr sz="3000"/>
          </a:p>
        </p:txBody>
      </p:sp>
      <p:sp>
        <p:nvSpPr>
          <p:cNvPr id="135" name="Google Shape;135;p33"/>
          <p:cNvSpPr txBox="1"/>
          <p:nvPr/>
        </p:nvSpPr>
        <p:spPr>
          <a:xfrm rot="-720000">
            <a:off x="3911356" y="3026257"/>
            <a:ext cx="4310844" cy="39241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i="1" lang="ru" sz="2100" u="none" cap="none" strike="noStrike">
                <a:solidFill>
                  <a:schemeClr val="accent1"/>
                </a:solidFill>
                <a:latin typeface="Quattrocento Sans"/>
                <a:ea typeface="Quattrocento Sans"/>
                <a:cs typeface="Quattrocento Sans"/>
                <a:sym typeface="Quattrocento Sans"/>
              </a:rPr>
              <a:t>А когда качество важно меньше?</a:t>
            </a:r>
            <a:endParaRPr sz="1100"/>
          </a:p>
        </p:txBody>
      </p:sp>
      <p:sp>
        <p:nvSpPr>
          <p:cNvPr id="136" name="Google Shape;136;p33"/>
          <p:cNvSpPr txBox="1"/>
          <p:nvPr/>
        </p:nvSpPr>
        <p:spPr>
          <a:xfrm rot="-720000">
            <a:off x="4313551" y="3341566"/>
            <a:ext cx="3880245" cy="1038746"/>
          </a:xfrm>
          <a:prstGeom prst="rect">
            <a:avLst/>
          </a:prstGeom>
          <a:noFill/>
          <a:ln>
            <a:noFill/>
          </a:ln>
        </p:spPr>
        <p:txBody>
          <a:bodyPr anchorCtr="0" anchor="t" bIns="34275" lIns="68575" spcFirstLastPara="1" rIns="68575" wrap="square" tIns="34275">
            <a:spAutoFit/>
          </a:bodyPr>
          <a:lstStyle/>
          <a:p>
            <a:pPr indent="-336550" lvl="0" marL="342900" marR="0" rtl="0" algn="l">
              <a:spcBef>
                <a:spcPts val="0"/>
              </a:spcBef>
              <a:spcAft>
                <a:spcPts val="0"/>
              </a:spcAft>
              <a:buClr>
                <a:schemeClr val="lt1"/>
              </a:buClr>
              <a:buSzPts val="2100"/>
              <a:buFont typeface="Arial"/>
              <a:buChar char="•"/>
            </a:pPr>
            <a:r>
              <a:rPr b="0" i="1" lang="ru" sz="2100" u="none" cap="none" strike="noStrike">
                <a:solidFill>
                  <a:schemeClr val="lt1"/>
                </a:solidFill>
                <a:latin typeface="Quattrocento Sans"/>
                <a:ea typeface="Quattrocento Sans"/>
                <a:cs typeface="Quattrocento Sans"/>
                <a:sym typeface="Quattrocento Sans"/>
              </a:rPr>
              <a:t>Заказная разработка</a:t>
            </a:r>
            <a:endParaRPr sz="1100"/>
          </a:p>
          <a:p>
            <a:pPr indent="-336550" lvl="0" marL="342900" marR="0" rtl="0" algn="l">
              <a:spcBef>
                <a:spcPts val="0"/>
              </a:spcBef>
              <a:spcAft>
                <a:spcPts val="0"/>
              </a:spcAft>
              <a:buClr>
                <a:schemeClr val="lt1"/>
              </a:buClr>
              <a:buSzPts val="2100"/>
              <a:buFont typeface="Arial"/>
              <a:buChar char="•"/>
            </a:pPr>
            <a:r>
              <a:rPr b="0" i="1" lang="ru" sz="2100" u="none" cap="none" strike="noStrike">
                <a:solidFill>
                  <a:schemeClr val="lt1"/>
                </a:solidFill>
                <a:latin typeface="Quattrocento Sans"/>
                <a:ea typeface="Quattrocento Sans"/>
                <a:cs typeface="Quattrocento Sans"/>
                <a:sym typeface="Quattrocento Sans"/>
              </a:rPr>
              <a:t>Проверка научных гипотез</a:t>
            </a:r>
            <a:endParaRPr sz="1100"/>
          </a:p>
          <a:p>
            <a:pPr indent="-336550" lvl="0" marL="342900" marR="0" rtl="0" algn="l">
              <a:spcBef>
                <a:spcPts val="0"/>
              </a:spcBef>
              <a:spcAft>
                <a:spcPts val="0"/>
              </a:spcAft>
              <a:buClr>
                <a:schemeClr val="lt1"/>
              </a:buClr>
              <a:buSzPts val="2100"/>
              <a:buFont typeface="Arial"/>
              <a:buChar char="•"/>
            </a:pPr>
            <a:r>
              <a:rPr b="0" i="1" lang="ru" sz="2100" u="none" cap="none" strike="noStrike">
                <a:solidFill>
                  <a:schemeClr val="lt1"/>
                </a:solidFill>
                <a:latin typeface="Quattrocento Sans"/>
                <a:ea typeface="Quattrocento Sans"/>
                <a:cs typeface="Quattrocento Sans"/>
                <a:sym typeface="Quattrocento Sans"/>
              </a:rPr>
              <a:t>Начало стартапа</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51"/>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381000" lvl="0" marL="381000" rtl="0" algn="l">
              <a:spcBef>
                <a:spcPts val="0"/>
              </a:spcBef>
              <a:spcAft>
                <a:spcPts val="0"/>
              </a:spcAft>
              <a:buSzPts val="2400"/>
              <a:buFont typeface="Quattrocento Sans"/>
              <a:buAutoNum type="arabicPeriod"/>
            </a:pPr>
            <a:r>
              <a:rPr lang="ru"/>
              <a:t>Слишком длинный метод / класс</a:t>
            </a:r>
            <a:endParaRPr/>
          </a:p>
          <a:p>
            <a:pPr indent="-381000" lvl="0" marL="381000" rtl="0" algn="l">
              <a:spcBef>
                <a:spcPts val="500"/>
              </a:spcBef>
              <a:spcAft>
                <a:spcPts val="0"/>
              </a:spcAft>
              <a:buSzPts val="2400"/>
              <a:buFont typeface="Quattrocento Sans"/>
              <a:buAutoNum type="arabicPeriod"/>
            </a:pPr>
            <a:r>
              <a:rPr lang="ru"/>
              <a:t>Слишком общее название метода</a:t>
            </a:r>
            <a:endParaRPr/>
          </a:p>
          <a:p>
            <a:pPr indent="-381000" lvl="0" marL="381000" rtl="0" algn="l">
              <a:spcBef>
                <a:spcPts val="500"/>
              </a:spcBef>
              <a:spcAft>
                <a:spcPts val="0"/>
              </a:spcAft>
              <a:buSzPts val="2400"/>
              <a:buFont typeface="Quattrocento Sans"/>
              <a:buAutoNum type="arabicPeriod"/>
            </a:pPr>
            <a:r>
              <a:rPr lang="ru"/>
              <a:t>Слишком сложное название метода</a:t>
            </a:r>
            <a:endParaRPr/>
          </a:p>
        </p:txBody>
      </p:sp>
      <p:sp>
        <p:nvSpPr>
          <p:cNvPr id="265" name="Google Shape;265;p51"/>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МАРКЕРЫ ПЛОХОЙ ДЕКОМПОЗИЦИИ</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52"/>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lnSpcReduction="10000"/>
          </a:bodyPr>
          <a:lstStyle/>
          <a:p>
            <a:pPr indent="0" lvl="0" marL="0" rtl="0" algn="l">
              <a:spcBef>
                <a:spcPts val="0"/>
              </a:spcBef>
              <a:spcAft>
                <a:spcPts val="0"/>
              </a:spcAft>
              <a:buSzPts val="2100"/>
              <a:buNone/>
            </a:pPr>
            <a:r>
              <a:rPr lang="ru" sz="2100">
                <a:latin typeface="Consolas"/>
                <a:ea typeface="Consolas"/>
                <a:cs typeface="Consolas"/>
                <a:sym typeface="Consolas"/>
              </a:rPr>
              <a:t>Field1 Field2 "Field 3 with spaces" "\"quote\""</a:t>
            </a:r>
            <a:endParaRPr/>
          </a:p>
          <a:p>
            <a:pPr indent="-101600" lvl="0" marL="254000" rtl="0" algn="l">
              <a:spcBef>
                <a:spcPts val="500"/>
              </a:spcBef>
              <a:spcAft>
                <a:spcPts val="0"/>
              </a:spcAft>
              <a:buClr>
                <a:schemeClr val="accent1"/>
              </a:buClr>
              <a:buSzPts val="2400"/>
              <a:buNone/>
            </a:pPr>
            <a:r>
              <a:t/>
            </a:r>
            <a:endParaRPr/>
          </a:p>
          <a:p>
            <a:pPr indent="0" lvl="0" marL="0" rtl="0" algn="l">
              <a:spcBef>
                <a:spcPts val="500"/>
              </a:spcBef>
              <a:spcAft>
                <a:spcPts val="0"/>
              </a:spcAft>
              <a:buSzPts val="2400"/>
              <a:buNone/>
            </a:pPr>
            <a:r>
              <a:rPr lang="ru">
                <a:latin typeface="Consolas"/>
                <a:ea typeface="Consolas"/>
                <a:cs typeface="Consolas"/>
                <a:sym typeface="Consolas"/>
              </a:rPr>
              <a:t>string[] SplitToFields(string line)</a:t>
            </a:r>
            <a:endParaRPr>
              <a:latin typeface="Consolas"/>
              <a:ea typeface="Consolas"/>
              <a:cs typeface="Consolas"/>
              <a:sym typeface="Consolas"/>
            </a:endParaRPr>
          </a:p>
          <a:p>
            <a:pPr indent="0" lvl="0" marL="0" rtl="0" algn="l">
              <a:spcBef>
                <a:spcPts val="500"/>
              </a:spcBef>
              <a:spcAft>
                <a:spcPts val="0"/>
              </a:spcAft>
              <a:buSzPts val="2400"/>
              <a:buNone/>
            </a:pPr>
            <a:r>
              <a:t/>
            </a:r>
            <a:endParaRPr/>
          </a:p>
          <a:p>
            <a:pPr indent="0" lvl="0" marL="0" rtl="0" algn="l">
              <a:spcBef>
                <a:spcPts val="500"/>
              </a:spcBef>
              <a:spcAft>
                <a:spcPts val="0"/>
              </a:spcAft>
              <a:buSzPts val="2400"/>
              <a:buNone/>
            </a:pPr>
            <a:r>
              <a:t/>
            </a:r>
            <a:endParaRPr/>
          </a:p>
          <a:p>
            <a:pPr indent="0" lvl="0" marL="0" rtl="0" algn="l">
              <a:spcBef>
                <a:spcPts val="400"/>
              </a:spcBef>
              <a:spcAft>
                <a:spcPts val="0"/>
              </a:spcAft>
              <a:buSzPts val="2100"/>
              <a:buNone/>
            </a:pPr>
            <a:r>
              <a:rPr lang="ru" sz="2100">
                <a:latin typeface="Consolas"/>
                <a:ea typeface="Consolas"/>
                <a:cs typeface="Consolas"/>
                <a:sym typeface="Consolas"/>
              </a:rPr>
              <a:t>Field1</a:t>
            </a:r>
            <a:endParaRPr/>
          </a:p>
          <a:p>
            <a:pPr indent="0" lvl="0" marL="0" rtl="0" algn="l">
              <a:spcBef>
                <a:spcPts val="400"/>
              </a:spcBef>
              <a:spcAft>
                <a:spcPts val="0"/>
              </a:spcAft>
              <a:buSzPts val="2100"/>
              <a:buNone/>
            </a:pPr>
            <a:r>
              <a:rPr lang="ru" sz="2100">
                <a:latin typeface="Consolas"/>
                <a:ea typeface="Consolas"/>
                <a:cs typeface="Consolas"/>
                <a:sym typeface="Consolas"/>
              </a:rPr>
              <a:t>Field2</a:t>
            </a:r>
            <a:endParaRPr/>
          </a:p>
          <a:p>
            <a:pPr indent="0" lvl="0" marL="0" rtl="0" algn="l">
              <a:spcBef>
                <a:spcPts val="400"/>
              </a:spcBef>
              <a:spcAft>
                <a:spcPts val="0"/>
              </a:spcAft>
              <a:buSzPts val="2100"/>
              <a:buNone/>
            </a:pPr>
            <a:r>
              <a:rPr lang="ru" sz="2100">
                <a:latin typeface="Consolas"/>
                <a:ea typeface="Consolas"/>
                <a:cs typeface="Consolas"/>
                <a:sym typeface="Consolas"/>
              </a:rPr>
              <a:t>Field 3 with spaces</a:t>
            </a:r>
            <a:endParaRPr/>
          </a:p>
          <a:p>
            <a:pPr indent="0" lvl="0" marL="0" rtl="0" algn="l">
              <a:spcBef>
                <a:spcPts val="400"/>
              </a:spcBef>
              <a:spcAft>
                <a:spcPts val="0"/>
              </a:spcAft>
              <a:buSzPts val="2100"/>
              <a:buNone/>
            </a:pPr>
            <a:r>
              <a:rPr lang="ru" sz="2100">
                <a:latin typeface="Consolas"/>
                <a:ea typeface="Consolas"/>
                <a:cs typeface="Consolas"/>
                <a:sym typeface="Consolas"/>
              </a:rPr>
              <a:t>"quote"</a:t>
            </a:r>
            <a:endParaRPr sz="2100">
              <a:latin typeface="Consolas"/>
              <a:ea typeface="Consolas"/>
              <a:cs typeface="Consolas"/>
              <a:sym typeface="Consolas"/>
            </a:endParaRPr>
          </a:p>
        </p:txBody>
      </p:sp>
      <p:sp>
        <p:nvSpPr>
          <p:cNvPr id="271" name="Google Shape;271;p52"/>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ВЕРНЕМСЯ К ЗАДАЧЕ</a:t>
            </a:r>
            <a:endParaRPr/>
          </a:p>
        </p:txBody>
      </p:sp>
      <p:sp>
        <p:nvSpPr>
          <p:cNvPr id="272" name="Google Shape;272;p52"/>
          <p:cNvSpPr/>
          <p:nvPr/>
        </p:nvSpPr>
        <p:spPr>
          <a:xfrm>
            <a:off x="6300192" y="1545636"/>
            <a:ext cx="216024" cy="432048"/>
          </a:xfrm>
          <a:prstGeom prst="downArrow">
            <a:avLst>
              <a:gd fmla="val 50000" name="adj1"/>
              <a:gd fmla="val 50000" name="adj2"/>
            </a:avLst>
          </a:prstGeom>
          <a:solidFill>
            <a:schemeClr val="accent1"/>
          </a:solidFill>
          <a:ln cap="flat" cmpd="sng" w="25400">
            <a:solidFill>
              <a:srgbClr val="9E312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273" name="Google Shape;273;p52"/>
          <p:cNvSpPr/>
          <p:nvPr/>
        </p:nvSpPr>
        <p:spPr>
          <a:xfrm>
            <a:off x="1331640" y="2531384"/>
            <a:ext cx="216024" cy="432048"/>
          </a:xfrm>
          <a:prstGeom prst="downArrow">
            <a:avLst>
              <a:gd fmla="val 50000" name="adj1"/>
              <a:gd fmla="val 50000" name="adj2"/>
            </a:avLst>
          </a:prstGeom>
          <a:solidFill>
            <a:schemeClr val="accent1"/>
          </a:solidFill>
          <a:ln cap="flat" cmpd="sng" w="25400">
            <a:solidFill>
              <a:srgbClr val="9E312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3"/>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rPr lang="ru">
                <a:latin typeface="Consolas"/>
                <a:ea typeface="Consolas"/>
                <a:cs typeface="Consolas"/>
                <a:sym typeface="Consolas"/>
              </a:rPr>
              <a:t>class Token</a:t>
            </a:r>
            <a:endParaRPr/>
          </a:p>
          <a:p>
            <a:pPr indent="0" lvl="0" marL="0" rtl="0" algn="l">
              <a:spcBef>
                <a:spcPts val="500"/>
              </a:spcBef>
              <a:spcAft>
                <a:spcPts val="0"/>
              </a:spcAft>
              <a:buSzPts val="2400"/>
              <a:buNone/>
            </a:pPr>
            <a:r>
              <a:rPr lang="ru">
                <a:latin typeface="Consolas"/>
                <a:ea typeface="Consolas"/>
                <a:cs typeface="Consolas"/>
                <a:sym typeface="Consolas"/>
              </a:rPr>
              <a:t>{</a:t>
            </a:r>
            <a:endParaRPr/>
          </a:p>
          <a:p>
            <a:pPr indent="0" lvl="0" marL="0" rtl="0" algn="l">
              <a:spcBef>
                <a:spcPts val="500"/>
              </a:spcBef>
              <a:spcAft>
                <a:spcPts val="0"/>
              </a:spcAft>
              <a:buSzPts val="2400"/>
              <a:buNone/>
            </a:pPr>
            <a:r>
              <a:rPr lang="ru">
                <a:latin typeface="Consolas"/>
                <a:ea typeface="Consolas"/>
                <a:cs typeface="Consolas"/>
                <a:sym typeface="Consolas"/>
              </a:rPr>
              <a:t>	int Position;</a:t>
            </a:r>
            <a:endParaRPr/>
          </a:p>
          <a:p>
            <a:pPr indent="0" lvl="0" marL="0" rtl="0" algn="l">
              <a:spcBef>
                <a:spcPts val="500"/>
              </a:spcBef>
              <a:spcAft>
                <a:spcPts val="0"/>
              </a:spcAft>
              <a:buSzPts val="2400"/>
              <a:buNone/>
            </a:pPr>
            <a:r>
              <a:rPr lang="ru">
                <a:latin typeface="Consolas"/>
                <a:ea typeface="Consolas"/>
                <a:cs typeface="Consolas"/>
                <a:sym typeface="Consolas"/>
              </a:rPr>
              <a:t>	int Length;</a:t>
            </a:r>
            <a:endParaRPr/>
          </a:p>
          <a:p>
            <a:pPr indent="0" lvl="0" marL="0" rtl="0" algn="l">
              <a:spcBef>
                <a:spcPts val="500"/>
              </a:spcBef>
              <a:spcAft>
                <a:spcPts val="0"/>
              </a:spcAft>
              <a:buSzPts val="2400"/>
              <a:buNone/>
            </a:pPr>
            <a:r>
              <a:rPr lang="ru">
                <a:latin typeface="Consolas"/>
                <a:ea typeface="Consolas"/>
                <a:cs typeface="Consolas"/>
                <a:sym typeface="Consolas"/>
              </a:rPr>
              <a:t>	string Value;</a:t>
            </a:r>
            <a:endParaRPr/>
          </a:p>
          <a:p>
            <a:pPr indent="0" lvl="0" marL="0" rtl="0" algn="l">
              <a:spcBef>
                <a:spcPts val="500"/>
              </a:spcBef>
              <a:spcAft>
                <a:spcPts val="0"/>
              </a:spcAft>
              <a:buSzPts val="2400"/>
              <a:buNone/>
            </a:pPr>
            <a:r>
              <a:rPr lang="ru">
                <a:latin typeface="Consolas"/>
                <a:ea typeface="Consolas"/>
                <a:cs typeface="Consolas"/>
                <a:sym typeface="Consolas"/>
              </a:rPr>
              <a:t>}</a:t>
            </a:r>
            <a:endParaRPr>
              <a:latin typeface="Consolas"/>
              <a:ea typeface="Consolas"/>
              <a:cs typeface="Consolas"/>
              <a:sym typeface="Consolas"/>
            </a:endParaRPr>
          </a:p>
        </p:txBody>
      </p:sp>
      <p:sp>
        <p:nvSpPr>
          <p:cNvPr id="280" name="Google Shape;280;p53"/>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ВВЕДЕМ ПОНЯТИЕ ТОКЕНА</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54"/>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КАК ИСПОЛЬЗОВАТЬ ТОКЕНЫ</a:t>
            </a:r>
            <a:endParaRPr/>
          </a:p>
        </p:txBody>
      </p:sp>
      <p:pic>
        <p:nvPicPr>
          <p:cNvPr descr="Отображается файл &quot;Token (Clean code).png&quot;" id="286" name="Google Shape;286;p54"/>
          <p:cNvPicPr preferRelativeResize="0"/>
          <p:nvPr/>
        </p:nvPicPr>
        <p:blipFill rotWithShape="1">
          <a:blip r:embed="rId3">
            <a:alphaModFix/>
          </a:blip>
          <a:srcRect b="0" l="0" r="0" t="0"/>
          <a:stretch/>
        </p:blipFill>
        <p:spPr>
          <a:xfrm>
            <a:off x="987539" y="1226227"/>
            <a:ext cx="7168922" cy="2754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5"/>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rPr lang="ru">
                <a:latin typeface="Consolas"/>
                <a:ea typeface="Consolas"/>
                <a:cs typeface="Consolas"/>
                <a:sym typeface="Consolas"/>
              </a:rPr>
              <a:t>string[] SplitToFields(string line)</a:t>
            </a:r>
            <a:endParaRPr sz="2100">
              <a:latin typeface="Consolas"/>
              <a:ea typeface="Consolas"/>
              <a:cs typeface="Consolas"/>
              <a:sym typeface="Consolas"/>
            </a:endParaRPr>
          </a:p>
          <a:p>
            <a:pPr indent="0" lvl="0" marL="0" rtl="0" algn="l">
              <a:spcBef>
                <a:spcPts val="400"/>
              </a:spcBef>
              <a:spcAft>
                <a:spcPts val="0"/>
              </a:spcAft>
              <a:buSzPts val="2100"/>
              <a:buNone/>
            </a:pPr>
            <a:r>
              <a:rPr lang="ru" sz="2100">
                <a:latin typeface="Consolas"/>
                <a:ea typeface="Consolas"/>
                <a:cs typeface="Consolas"/>
                <a:sym typeface="Consolas"/>
              </a:rPr>
              <a:t>  int SkipSpaces(string line, int startPos) </a:t>
            </a:r>
            <a:endParaRPr/>
          </a:p>
          <a:p>
            <a:pPr indent="0" lvl="0" marL="0" rtl="0" algn="l">
              <a:spcBef>
                <a:spcPts val="400"/>
              </a:spcBef>
              <a:spcAft>
                <a:spcPts val="0"/>
              </a:spcAft>
              <a:buSzPts val="2100"/>
              <a:buNone/>
            </a:pPr>
            <a:r>
              <a:rPr lang="ru" sz="2100">
                <a:latin typeface="Consolas"/>
                <a:ea typeface="Consolas"/>
                <a:cs typeface="Consolas"/>
                <a:sym typeface="Consolas"/>
              </a:rPr>
              <a:t>  Token ReadField(string line, int startPos)</a:t>
            </a:r>
            <a:r>
              <a:rPr lang="ru" sz="1800">
                <a:latin typeface="Consolas"/>
                <a:ea typeface="Consolas"/>
                <a:cs typeface="Consolas"/>
                <a:sym typeface="Consolas"/>
              </a:rPr>
              <a:t>		Token ReadSimpleField(string line, int startPos) </a:t>
            </a:r>
            <a:endParaRPr/>
          </a:p>
          <a:p>
            <a:pPr indent="0" lvl="1" marL="304800" rtl="0" algn="l">
              <a:spcBef>
                <a:spcPts val="400"/>
              </a:spcBef>
              <a:spcAft>
                <a:spcPts val="0"/>
              </a:spcAft>
              <a:buSzPts val="1800"/>
              <a:buNone/>
            </a:pPr>
            <a:r>
              <a:rPr lang="ru" sz="1800">
                <a:latin typeface="Consolas"/>
                <a:ea typeface="Consolas"/>
                <a:cs typeface="Consolas"/>
                <a:sym typeface="Consolas"/>
              </a:rPr>
              <a:t>	Token ReadQuotedField(string line, int startPos)</a:t>
            </a:r>
            <a:endParaRPr sz="1800">
              <a:latin typeface="Consolas"/>
              <a:ea typeface="Consolas"/>
              <a:cs typeface="Consolas"/>
              <a:sym typeface="Consolas"/>
            </a:endParaRPr>
          </a:p>
        </p:txBody>
      </p:sp>
      <p:sp>
        <p:nvSpPr>
          <p:cNvPr id="292" name="Google Shape;292;p55"/>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DECOMPOSITION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6"/>
          <p:cNvSpPr txBox="1"/>
          <p:nvPr>
            <p:ph type="title"/>
          </p:nvPr>
        </p:nvSpPr>
        <p:spPr>
          <a:xfrm>
            <a:off x="975376" y="2571785"/>
            <a:ext cx="7200800" cy="1350169"/>
          </a:xfrm>
          <a:prstGeom prst="rect">
            <a:avLst/>
          </a:prstGeom>
          <a:noFill/>
          <a:ln>
            <a:noFill/>
          </a:ln>
        </p:spPr>
        <p:txBody>
          <a:bodyPr anchorCtr="0" anchor="t"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COMPOSABILITY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7"/>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800"/>
              <a:buNone/>
            </a:pPr>
            <a:r>
              <a:rPr lang="ru" sz="1800">
                <a:latin typeface="Consolas"/>
                <a:ea typeface="Consolas"/>
                <a:cs typeface="Consolas"/>
                <a:sym typeface="Consolas"/>
              </a:rPr>
              <a:t>class TokenReader {</a:t>
            </a:r>
            <a:br>
              <a:rPr lang="ru" sz="1800">
                <a:latin typeface="Consolas"/>
                <a:ea typeface="Consolas"/>
                <a:cs typeface="Consolas"/>
                <a:sym typeface="Consolas"/>
              </a:rPr>
            </a:br>
            <a:r>
              <a:rPr lang="ru" sz="1800">
                <a:latin typeface="Consolas"/>
                <a:ea typeface="Consolas"/>
                <a:cs typeface="Consolas"/>
                <a:sym typeface="Consolas"/>
              </a:rPr>
              <a:t>    Token ReadUntil(Func&lt;char, bool&gt; isStopChar);</a:t>
            </a:r>
            <a:br>
              <a:rPr lang="ru" sz="1800">
                <a:latin typeface="Consolas"/>
                <a:ea typeface="Consolas"/>
                <a:cs typeface="Consolas"/>
                <a:sym typeface="Consolas"/>
              </a:rPr>
            </a:br>
            <a:r>
              <a:rPr lang="ru" sz="1800">
                <a:latin typeface="Consolas"/>
                <a:ea typeface="Consolas"/>
                <a:cs typeface="Consolas"/>
                <a:sym typeface="Consolas"/>
              </a:rPr>
              <a:t>    Token ReadWhile(Func&lt;char, bool&gt; accept);</a:t>
            </a:r>
            <a:br>
              <a:rPr lang="ru" sz="1800">
                <a:latin typeface="Consolas"/>
                <a:ea typeface="Consolas"/>
                <a:cs typeface="Consolas"/>
                <a:sym typeface="Consolas"/>
              </a:rPr>
            </a:br>
            <a:r>
              <a:rPr lang="ru" sz="1800">
                <a:latin typeface="Consolas"/>
                <a:ea typeface="Consolas"/>
                <a:cs typeface="Consolas"/>
                <a:sym typeface="Consolas"/>
              </a:rPr>
              <a:t>    int Position { get; }</a:t>
            </a:r>
            <a:br>
              <a:rPr lang="ru" sz="1800">
                <a:latin typeface="Consolas"/>
                <a:ea typeface="Consolas"/>
                <a:cs typeface="Consolas"/>
                <a:sym typeface="Consolas"/>
              </a:rPr>
            </a:br>
            <a:r>
              <a:rPr lang="ru"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400"/>
              </a:spcBef>
              <a:spcAft>
                <a:spcPts val="0"/>
              </a:spcAft>
              <a:buSzPts val="1800"/>
              <a:buNone/>
            </a:pPr>
            <a:r>
              <a:rPr lang="ru" sz="1800">
                <a:latin typeface="Consolas"/>
                <a:ea typeface="Consolas"/>
                <a:cs typeface="Consolas"/>
                <a:sym typeface="Consolas"/>
              </a:rPr>
              <a:t>}</a:t>
            </a:r>
            <a:endParaRPr/>
          </a:p>
          <a:p>
            <a:pPr indent="0" lvl="0" marL="0" rtl="0" algn="l">
              <a:spcBef>
                <a:spcPts val="400"/>
              </a:spcBef>
              <a:spcAft>
                <a:spcPts val="0"/>
              </a:spcAft>
              <a:buSzPts val="1800"/>
              <a:buNone/>
            </a:pPr>
            <a:r>
              <a:t/>
            </a:r>
            <a:endParaRPr sz="1800"/>
          </a:p>
        </p:txBody>
      </p:sp>
      <p:sp>
        <p:nvSpPr>
          <p:cNvPr id="304" name="Google Shape;304;p57"/>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COMPOSABILITY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8"/>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rPr lang="ru">
                <a:latin typeface="Consolas"/>
                <a:ea typeface="Consolas"/>
                <a:cs typeface="Consolas"/>
                <a:sym typeface="Consolas"/>
              </a:rPr>
              <a:t>string[] SplitToFields(string line)</a:t>
            </a:r>
            <a:endParaRPr sz="2100">
              <a:latin typeface="Consolas"/>
              <a:ea typeface="Consolas"/>
              <a:cs typeface="Consolas"/>
              <a:sym typeface="Consolas"/>
            </a:endParaRPr>
          </a:p>
          <a:p>
            <a:pPr indent="0" lvl="0" marL="0" rtl="0" algn="l">
              <a:spcBef>
                <a:spcPts val="400"/>
              </a:spcBef>
              <a:spcAft>
                <a:spcPts val="0"/>
              </a:spcAft>
              <a:buSzPts val="2100"/>
              <a:buNone/>
            </a:pPr>
            <a:r>
              <a:rPr lang="ru" sz="2100">
                <a:latin typeface="Consolas"/>
                <a:ea typeface="Consolas"/>
                <a:cs typeface="Consolas"/>
                <a:sym typeface="Consolas"/>
              </a:rPr>
              <a:t>	Token SkipSpaces(TokenReader reader) </a:t>
            </a:r>
            <a:endParaRPr/>
          </a:p>
          <a:p>
            <a:pPr indent="0" lvl="0" marL="0" rtl="0" algn="l">
              <a:spcBef>
                <a:spcPts val="400"/>
              </a:spcBef>
              <a:spcAft>
                <a:spcPts val="0"/>
              </a:spcAft>
              <a:buSzPts val="2100"/>
              <a:buNone/>
            </a:pPr>
            <a:r>
              <a:rPr lang="ru" sz="2100">
                <a:latin typeface="Consolas"/>
                <a:ea typeface="Consolas"/>
                <a:cs typeface="Consolas"/>
                <a:sym typeface="Consolas"/>
              </a:rPr>
              <a:t>	Token ReadField(TokenReader reader)</a:t>
            </a:r>
            <a:br>
              <a:rPr lang="ru" sz="1800">
                <a:latin typeface="Consolas"/>
                <a:ea typeface="Consolas"/>
                <a:cs typeface="Consolas"/>
                <a:sym typeface="Consolas"/>
              </a:rPr>
            </a:br>
            <a:r>
              <a:rPr lang="ru" sz="1800">
                <a:latin typeface="Consolas"/>
                <a:ea typeface="Consolas"/>
                <a:cs typeface="Consolas"/>
                <a:sym typeface="Consolas"/>
              </a:rPr>
              <a:t>	    Token ReadSimpleField(TokenReader reader)</a:t>
            </a:r>
            <a:br>
              <a:rPr lang="ru" sz="1800">
                <a:latin typeface="Consolas"/>
                <a:ea typeface="Consolas"/>
                <a:cs typeface="Consolas"/>
                <a:sym typeface="Consolas"/>
              </a:rPr>
            </a:br>
            <a:r>
              <a:rPr lang="ru" sz="1800">
                <a:latin typeface="Consolas"/>
                <a:ea typeface="Consolas"/>
                <a:cs typeface="Consolas"/>
                <a:sym typeface="Consolas"/>
              </a:rPr>
              <a:t>	    Token ReadQuotedField(TokenReader reader)</a:t>
            </a:r>
            <a:endParaRPr/>
          </a:p>
          <a:p>
            <a:pPr indent="0" lvl="0" marL="0" rtl="0" algn="l">
              <a:spcBef>
                <a:spcPts val="400"/>
              </a:spcBef>
              <a:spcAft>
                <a:spcPts val="0"/>
              </a:spcAft>
              <a:buSzPts val="1800"/>
              <a:buNone/>
            </a:pPr>
            <a:r>
              <a:t/>
            </a:r>
            <a:endParaRPr sz="1800">
              <a:latin typeface="Consolas"/>
              <a:ea typeface="Consolas"/>
              <a:cs typeface="Consolas"/>
              <a:sym typeface="Consolas"/>
            </a:endParaRPr>
          </a:p>
          <a:p>
            <a:pPr indent="0" lvl="0" marL="0" rtl="0" algn="l">
              <a:spcBef>
                <a:spcPts val="400"/>
              </a:spcBef>
              <a:spcAft>
                <a:spcPts val="0"/>
              </a:spcAft>
              <a:buSzPts val="1800"/>
              <a:buNone/>
            </a:pPr>
            <a:r>
              <a:t/>
            </a:r>
            <a:endParaRPr sz="1800">
              <a:latin typeface="Consolas"/>
              <a:ea typeface="Consolas"/>
              <a:cs typeface="Consolas"/>
              <a:sym typeface="Consolas"/>
            </a:endParaRPr>
          </a:p>
          <a:p>
            <a:pPr indent="0" lvl="0" marL="0" rtl="0" algn="ctr">
              <a:spcBef>
                <a:spcPts val="400"/>
              </a:spcBef>
              <a:spcAft>
                <a:spcPts val="0"/>
              </a:spcAft>
              <a:buSzPts val="2100"/>
              <a:buNone/>
            </a:pPr>
            <a:r>
              <a:rPr b="1" lang="ru" sz="2100">
                <a:latin typeface="Calibri"/>
                <a:ea typeface="Calibri"/>
                <a:cs typeface="Calibri"/>
                <a:sym typeface="Calibri"/>
              </a:rPr>
              <a:t>TokenReader можно переиспользовать в похожих задач</a:t>
            </a:r>
            <a:endParaRPr/>
          </a:p>
        </p:txBody>
      </p:sp>
      <p:sp>
        <p:nvSpPr>
          <p:cNvPr id="311" name="Google Shape;311;p58"/>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COMPOSABILITY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9"/>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SzPts val="1500"/>
              <a:buNone/>
            </a:pPr>
            <a:r>
              <a:rPr lang="ru" sz="1500">
                <a:latin typeface="Consolas"/>
                <a:ea typeface="Consolas"/>
                <a:cs typeface="Consolas"/>
                <a:sym typeface="Consolas"/>
              </a:rPr>
              <a:t>static class TokenReaderExtensions {</a:t>
            </a:r>
            <a:endParaRPr/>
          </a:p>
          <a:p>
            <a:pPr indent="0" lvl="0" marL="0" rtl="0" algn="l">
              <a:spcBef>
                <a:spcPts val="300"/>
              </a:spcBef>
              <a:spcAft>
                <a:spcPts val="0"/>
              </a:spcAft>
              <a:buSzPts val="1500"/>
              <a:buNone/>
            </a:pPr>
            <a:r>
              <a:rPr lang="ru" sz="1500">
                <a:latin typeface="Consolas"/>
                <a:ea typeface="Consolas"/>
                <a:cs typeface="Consolas"/>
                <a:sym typeface="Consolas"/>
              </a:rPr>
              <a:t>    public static Token ReadField(this TokenReader reader) { … }</a:t>
            </a:r>
            <a:endParaRPr/>
          </a:p>
          <a:p>
            <a:pPr indent="0" lvl="0" marL="0" rtl="0" algn="l">
              <a:spcBef>
                <a:spcPts val="300"/>
              </a:spcBef>
              <a:spcAft>
                <a:spcPts val="0"/>
              </a:spcAft>
              <a:buSzPts val="1500"/>
              <a:buNone/>
            </a:pPr>
            <a:r>
              <a:rPr lang="ru" sz="1500">
                <a:latin typeface="Consolas"/>
                <a:ea typeface="Consolas"/>
                <a:cs typeface="Consolas"/>
                <a:sym typeface="Consolas"/>
              </a:rPr>
              <a:t>}</a:t>
            </a:r>
            <a:br>
              <a:rPr lang="ru" sz="1500">
                <a:latin typeface="Consolas"/>
                <a:ea typeface="Consolas"/>
                <a:cs typeface="Consolas"/>
                <a:sym typeface="Consolas"/>
              </a:rPr>
            </a:br>
            <a:endParaRPr sz="1500">
              <a:latin typeface="Consolas"/>
              <a:ea typeface="Consolas"/>
              <a:cs typeface="Consolas"/>
              <a:sym typeface="Consolas"/>
            </a:endParaRPr>
          </a:p>
          <a:p>
            <a:pPr indent="0" lvl="0" marL="0" rtl="0" algn="l">
              <a:spcBef>
                <a:spcPts val="300"/>
              </a:spcBef>
              <a:spcAft>
                <a:spcPts val="0"/>
              </a:spcAft>
              <a:buSzPts val="1500"/>
              <a:buNone/>
            </a:pPr>
            <a:r>
              <a:rPr lang="ru" sz="1500">
                <a:latin typeface="Consolas"/>
                <a:ea typeface="Consolas"/>
                <a:cs typeface="Consolas"/>
                <a:sym typeface="Consolas"/>
              </a:rPr>
              <a:t>// Обычный вызов</a:t>
            </a:r>
            <a:endParaRPr/>
          </a:p>
          <a:p>
            <a:pPr indent="0" lvl="0" marL="0" rtl="0" algn="l">
              <a:spcBef>
                <a:spcPts val="300"/>
              </a:spcBef>
              <a:spcAft>
                <a:spcPts val="0"/>
              </a:spcAft>
              <a:buSzPts val="1500"/>
              <a:buNone/>
            </a:pPr>
            <a:r>
              <a:rPr lang="ru" sz="1500">
                <a:latin typeface="Consolas"/>
                <a:ea typeface="Consolas"/>
                <a:cs typeface="Consolas"/>
                <a:sym typeface="Consolas"/>
              </a:rPr>
              <a:t>TokenReaderExtensions.ReadField(reader);</a:t>
            </a:r>
            <a:endParaRPr/>
          </a:p>
          <a:p>
            <a:pPr indent="0" lvl="0" marL="0" rtl="0" algn="l">
              <a:spcBef>
                <a:spcPts val="300"/>
              </a:spcBef>
              <a:spcAft>
                <a:spcPts val="0"/>
              </a:spcAft>
              <a:buSzPts val="1500"/>
              <a:buNone/>
            </a:pPr>
            <a:r>
              <a:rPr lang="ru" sz="1500">
                <a:latin typeface="Consolas"/>
                <a:ea typeface="Consolas"/>
                <a:cs typeface="Consolas"/>
                <a:sym typeface="Consolas"/>
              </a:rPr>
              <a:t>// Вызов с "сахарком". Работает автоподстановка!</a:t>
            </a:r>
            <a:endParaRPr/>
          </a:p>
          <a:p>
            <a:pPr indent="0" lvl="0" marL="0" rtl="0" algn="l">
              <a:spcBef>
                <a:spcPts val="300"/>
              </a:spcBef>
              <a:spcAft>
                <a:spcPts val="0"/>
              </a:spcAft>
              <a:buSzPts val="1500"/>
              <a:buNone/>
            </a:pPr>
            <a:r>
              <a:rPr lang="ru" sz="1500">
                <a:latin typeface="Consolas"/>
                <a:ea typeface="Consolas"/>
                <a:cs typeface="Consolas"/>
                <a:sym typeface="Consolas"/>
              </a:rPr>
              <a:t>reader.ReadField();</a:t>
            </a:r>
            <a:endParaRPr/>
          </a:p>
          <a:p>
            <a:pPr indent="0" lvl="0" marL="0" rtl="0" algn="l">
              <a:spcBef>
                <a:spcPts val="300"/>
              </a:spcBef>
              <a:spcAft>
                <a:spcPts val="0"/>
              </a:spcAft>
              <a:buSzPts val="1500"/>
              <a:buNone/>
            </a:pPr>
            <a:r>
              <a:rPr lang="ru" sz="1500">
                <a:latin typeface="Consolas"/>
                <a:ea typeface="Consolas"/>
                <a:cs typeface="Consolas"/>
                <a:sym typeface="Consolas"/>
              </a:rPr>
              <a:t>// Свои типы расширять можно и нужно!</a:t>
            </a:r>
            <a:endParaRPr/>
          </a:p>
          <a:p>
            <a:pPr indent="0" lvl="0" marL="0" rtl="0" algn="l">
              <a:spcBef>
                <a:spcPts val="300"/>
              </a:spcBef>
              <a:spcAft>
                <a:spcPts val="0"/>
              </a:spcAft>
              <a:buSzPts val="1500"/>
              <a:buNone/>
            </a:pPr>
            <a:r>
              <a:t/>
            </a:r>
            <a:endParaRPr sz="1500">
              <a:latin typeface="Consolas"/>
              <a:ea typeface="Consolas"/>
              <a:cs typeface="Consolas"/>
              <a:sym typeface="Consolas"/>
            </a:endParaRPr>
          </a:p>
          <a:p>
            <a:pPr indent="0" lvl="0" marL="0" rtl="0" algn="l">
              <a:spcBef>
                <a:spcPts val="300"/>
              </a:spcBef>
              <a:spcAft>
                <a:spcPts val="0"/>
              </a:spcAft>
              <a:buSzPts val="1500"/>
              <a:buNone/>
            </a:pPr>
            <a:r>
              <a:rPr lang="ru" sz="1500">
                <a:latin typeface="Consolas"/>
                <a:ea typeface="Consolas"/>
                <a:cs typeface="Consolas"/>
                <a:sym typeface="Consolas"/>
              </a:rPr>
              <a:t>"abc".LeftPad(2); // можно</a:t>
            </a:r>
            <a:endParaRPr/>
          </a:p>
          <a:p>
            <a:pPr indent="0" lvl="0" marL="0" rtl="0" algn="l">
              <a:spcBef>
                <a:spcPts val="300"/>
              </a:spcBef>
              <a:spcAft>
                <a:spcPts val="0"/>
              </a:spcAft>
              <a:buSzPts val="1500"/>
              <a:buNone/>
            </a:pPr>
            <a:r>
              <a:rPr lang="ru" sz="1500">
                <a:latin typeface="Consolas"/>
                <a:ea typeface="Consolas"/>
                <a:cs typeface="Consolas"/>
                <a:sym typeface="Consolas"/>
              </a:rPr>
              <a:t>"123".IsInn(); // не надо так: слишком специфичный метод</a:t>
            </a:r>
            <a:endParaRPr sz="1500">
              <a:latin typeface="Consolas"/>
              <a:ea typeface="Consolas"/>
              <a:cs typeface="Consolas"/>
              <a:sym typeface="Consolas"/>
            </a:endParaRPr>
          </a:p>
        </p:txBody>
      </p:sp>
      <p:sp>
        <p:nvSpPr>
          <p:cNvPr id="318" name="Google Shape;318;p59"/>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МЕТОДЫ РАСШИРЕНИЯ В C#</a:t>
            </a:r>
            <a:endParaRPr/>
          </a:p>
        </p:txBody>
      </p:sp>
      <p:sp>
        <p:nvSpPr>
          <p:cNvPr id="319" name="Google Shape;319;p59"/>
          <p:cNvSpPr/>
          <p:nvPr/>
        </p:nvSpPr>
        <p:spPr>
          <a:xfrm>
            <a:off x="7362400" y="3921919"/>
            <a:ext cx="810000" cy="809629"/>
          </a:xfrm>
          <a:prstGeom prst="rect">
            <a:avLst/>
          </a:prstGeom>
          <a:solidFill>
            <a:srgbClr val="67217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ru" sz="3000">
                <a:solidFill>
                  <a:schemeClr val="lt1"/>
                </a:solidFill>
                <a:latin typeface="Quattrocento Sans"/>
                <a:ea typeface="Quattrocento Sans"/>
                <a:cs typeface="Quattrocento Sans"/>
                <a:sym typeface="Quattrocento Sans"/>
              </a:rPr>
              <a:t>C#</a:t>
            </a:r>
            <a:endParaRPr sz="11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60"/>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800"/>
              <a:buNone/>
            </a:pPr>
            <a:r>
              <a:rPr b="1" lang="ru" sz="1800">
                <a:latin typeface="Courier New"/>
                <a:ea typeface="Courier New"/>
                <a:cs typeface="Courier New"/>
                <a:sym typeface="Courier New"/>
              </a:rPr>
              <a:t>class </a:t>
            </a:r>
            <a:r>
              <a:rPr lang="ru" sz="1800">
                <a:latin typeface="Courier New"/>
                <a:ea typeface="Courier New"/>
                <a:cs typeface="Courier New"/>
                <a:sym typeface="Courier New"/>
              </a:rPr>
              <a:t>TokenReader {...}</a:t>
            </a:r>
            <a:endParaRPr sz="1800">
              <a:latin typeface="Courier New"/>
              <a:ea typeface="Courier New"/>
              <a:cs typeface="Courier New"/>
              <a:sym typeface="Courier New"/>
            </a:endParaRPr>
          </a:p>
          <a:p>
            <a:pPr indent="0" lvl="0" marL="0" rtl="0" algn="l">
              <a:spcBef>
                <a:spcPts val="400"/>
              </a:spcBef>
              <a:spcAft>
                <a:spcPts val="0"/>
              </a:spcAft>
              <a:buSzPts val="1800"/>
              <a:buNone/>
            </a:pPr>
            <a:br>
              <a:rPr lang="ru" sz="1800">
                <a:latin typeface="Courier New"/>
                <a:ea typeface="Courier New"/>
                <a:cs typeface="Courier New"/>
                <a:sym typeface="Courier New"/>
              </a:rPr>
            </a:br>
            <a:r>
              <a:rPr i="1" lang="ru" sz="1800">
                <a:latin typeface="Courier New"/>
                <a:ea typeface="Courier New"/>
                <a:cs typeface="Courier New"/>
                <a:sym typeface="Courier New"/>
              </a:rPr>
              <a:t>// Если надо добавить что-то еще...</a:t>
            </a:r>
            <a:br>
              <a:rPr i="1" lang="ru" sz="1800">
                <a:latin typeface="Courier New"/>
                <a:ea typeface="Courier New"/>
                <a:cs typeface="Courier New"/>
                <a:sym typeface="Courier New"/>
              </a:rPr>
            </a:br>
            <a:r>
              <a:rPr lang="ru" sz="1800">
                <a:latin typeface="Courier New"/>
                <a:ea typeface="Courier New"/>
                <a:cs typeface="Courier New"/>
                <a:sym typeface="Courier New"/>
              </a:rPr>
              <a:t>TokenReader.</a:t>
            </a:r>
            <a:r>
              <a:rPr b="1" lang="ru" sz="1800">
                <a:latin typeface="Courier New"/>
                <a:ea typeface="Courier New"/>
                <a:cs typeface="Courier New"/>
                <a:sym typeface="Courier New"/>
              </a:rPr>
              <a:t>prototype</a:t>
            </a:r>
            <a:r>
              <a:rPr lang="ru" sz="1800">
                <a:latin typeface="Courier New"/>
                <a:ea typeface="Courier New"/>
                <a:cs typeface="Courier New"/>
                <a:sym typeface="Courier New"/>
              </a:rPr>
              <a:t>.readField = () =&gt; {...};</a:t>
            </a:r>
            <a:br>
              <a:rPr lang="ru" sz="1800">
                <a:latin typeface="Courier New"/>
                <a:ea typeface="Courier New"/>
                <a:cs typeface="Courier New"/>
                <a:sym typeface="Courier New"/>
              </a:rPr>
            </a:br>
            <a:br>
              <a:rPr lang="ru" sz="1800">
                <a:latin typeface="Courier New"/>
                <a:ea typeface="Courier New"/>
                <a:cs typeface="Courier New"/>
                <a:sym typeface="Courier New"/>
              </a:rPr>
            </a:br>
            <a:r>
              <a:rPr i="1" lang="ru" sz="1800">
                <a:latin typeface="Courier New"/>
                <a:ea typeface="Courier New"/>
                <a:cs typeface="Courier New"/>
                <a:sym typeface="Courier New"/>
              </a:rPr>
              <a:t>// И можно использовать</a:t>
            </a:r>
            <a:br>
              <a:rPr i="1" lang="ru" sz="1800">
                <a:latin typeface="Courier New"/>
                <a:ea typeface="Courier New"/>
                <a:cs typeface="Courier New"/>
                <a:sym typeface="Courier New"/>
              </a:rPr>
            </a:br>
            <a:r>
              <a:rPr lang="ru" sz="1800">
                <a:latin typeface="Courier New"/>
                <a:ea typeface="Courier New"/>
                <a:cs typeface="Courier New"/>
                <a:sym typeface="Courier New"/>
              </a:rPr>
              <a:t>tokenReader.readField();</a:t>
            </a:r>
            <a:endParaRPr sz="1800">
              <a:latin typeface="Arial"/>
              <a:ea typeface="Arial"/>
              <a:cs typeface="Arial"/>
              <a:sym typeface="Arial"/>
            </a:endParaRPr>
          </a:p>
          <a:p>
            <a:pPr indent="0" lvl="0" marL="0" rtl="0" algn="l">
              <a:spcBef>
                <a:spcPts val="400"/>
              </a:spcBef>
              <a:spcAft>
                <a:spcPts val="0"/>
              </a:spcAft>
              <a:buSzPts val="1800"/>
              <a:buNone/>
            </a:pPr>
            <a:r>
              <a:rPr i="1" lang="ru" sz="1800">
                <a:latin typeface="Courier New"/>
                <a:ea typeface="Courier New"/>
                <a:cs typeface="Courier New"/>
                <a:sym typeface="Courier New"/>
              </a:rPr>
              <a:t>// Не лучшая практика, но допустимо</a:t>
            </a:r>
            <a:endParaRPr i="1" sz="1800">
              <a:latin typeface="Courier New"/>
              <a:ea typeface="Courier New"/>
              <a:cs typeface="Courier New"/>
              <a:sym typeface="Courier New"/>
            </a:endParaRPr>
          </a:p>
          <a:p>
            <a:pPr indent="0" lvl="0" marL="0" rtl="0" algn="l">
              <a:spcBef>
                <a:spcPts val="400"/>
              </a:spcBef>
              <a:spcAft>
                <a:spcPts val="0"/>
              </a:spcAft>
              <a:buSzPts val="1800"/>
              <a:buNone/>
            </a:pPr>
            <a:r>
              <a:t/>
            </a:r>
            <a:endParaRPr sz="1800"/>
          </a:p>
          <a:p>
            <a:pPr indent="0" lvl="0" marL="0" rtl="0" algn="l">
              <a:spcBef>
                <a:spcPts val="0"/>
              </a:spcBef>
              <a:spcAft>
                <a:spcPts val="0"/>
              </a:spcAft>
              <a:buClr>
                <a:schemeClr val="lt1"/>
              </a:buClr>
              <a:buSzPts val="1800"/>
              <a:buNone/>
            </a:pPr>
            <a:r>
              <a:rPr b="1" lang="ru" sz="1800">
                <a:latin typeface="Courier New"/>
                <a:ea typeface="Courier New"/>
                <a:cs typeface="Courier New"/>
                <a:sym typeface="Courier New"/>
              </a:rPr>
              <a:t>"abc"</a:t>
            </a:r>
            <a:r>
              <a:rPr lang="ru" sz="1800">
                <a:latin typeface="Courier New"/>
                <a:ea typeface="Courier New"/>
                <a:cs typeface="Courier New"/>
                <a:sym typeface="Courier New"/>
              </a:rPr>
              <a:t>.leftPad(2); </a:t>
            </a:r>
            <a:r>
              <a:rPr i="1" lang="ru" sz="1800">
                <a:latin typeface="Courier New"/>
                <a:ea typeface="Courier New"/>
                <a:cs typeface="Courier New"/>
                <a:sym typeface="Courier New"/>
              </a:rPr>
              <a:t>// Коллизии со стандартом</a:t>
            </a:r>
            <a:br>
              <a:rPr lang="ru" sz="1800">
                <a:latin typeface="Courier New"/>
                <a:ea typeface="Courier New"/>
                <a:cs typeface="Courier New"/>
                <a:sym typeface="Courier New"/>
              </a:rPr>
            </a:br>
            <a:r>
              <a:rPr b="1" lang="ru" sz="1800">
                <a:latin typeface="Courier New"/>
                <a:ea typeface="Courier New"/>
                <a:cs typeface="Courier New"/>
                <a:sym typeface="Courier New"/>
              </a:rPr>
              <a:t>"123"</a:t>
            </a:r>
            <a:r>
              <a:rPr lang="ru" sz="1800">
                <a:latin typeface="Courier New"/>
                <a:ea typeface="Courier New"/>
                <a:cs typeface="Courier New"/>
                <a:sym typeface="Courier New"/>
              </a:rPr>
              <a:t>.isInn(); </a:t>
            </a:r>
            <a:r>
              <a:rPr i="1" lang="ru" sz="1800">
                <a:latin typeface="Courier New"/>
                <a:ea typeface="Courier New"/>
                <a:cs typeface="Courier New"/>
                <a:sym typeface="Courier New"/>
              </a:rPr>
              <a:t>// Специфично, плюс тормоза</a:t>
            </a:r>
            <a:endParaRPr sz="1800">
              <a:latin typeface="Arial"/>
              <a:ea typeface="Arial"/>
              <a:cs typeface="Arial"/>
              <a:sym typeface="Arial"/>
            </a:endParaRPr>
          </a:p>
        </p:txBody>
      </p:sp>
      <p:sp>
        <p:nvSpPr>
          <p:cNvPr id="326" name="Google Shape;326;p60"/>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MONKEY PATCHING В JS</a:t>
            </a:r>
            <a:endParaRPr/>
          </a:p>
        </p:txBody>
      </p:sp>
      <p:sp>
        <p:nvSpPr>
          <p:cNvPr id="327" name="Google Shape;327;p60"/>
          <p:cNvSpPr/>
          <p:nvPr/>
        </p:nvSpPr>
        <p:spPr>
          <a:xfrm>
            <a:off x="7362450" y="3920963"/>
            <a:ext cx="810000" cy="809629"/>
          </a:xfrm>
          <a:prstGeom prst="rect">
            <a:avLst/>
          </a:prstGeom>
          <a:solidFill>
            <a:srgbClr val="F9DD3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ru" sz="3000">
                <a:solidFill>
                  <a:schemeClr val="lt1"/>
                </a:solidFill>
                <a:latin typeface="Quattrocento Sans"/>
                <a:ea typeface="Quattrocento Sans"/>
                <a:cs typeface="Quattrocento Sans"/>
                <a:sym typeface="Quattrocento Sans"/>
              </a:rPr>
              <a:t>JS</a:t>
            </a:r>
            <a:endParaRPr sz="1100"/>
          </a:p>
        </p:txBody>
      </p:sp>
      <p:sp>
        <p:nvSpPr>
          <p:cNvPr id="328" name="Google Shape;328;p60"/>
          <p:cNvSpPr/>
          <p:nvPr/>
        </p:nvSpPr>
        <p:spPr>
          <a:xfrm>
            <a:off x="0" y="32951"/>
            <a:ext cx="138548" cy="276999"/>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lt1"/>
              </a:buClr>
              <a:buSzPts val="1400"/>
              <a:buFont typeface="Quattrocento Sans"/>
              <a:buNone/>
            </a:pPr>
            <a:r>
              <a:t/>
            </a:r>
            <a:endParaRPr b="0" i="0" sz="1400" u="none" cap="none" strike="noStrike">
              <a:solidFill>
                <a:schemeClr val="lt1"/>
              </a:solidFill>
              <a:latin typeface="Arial"/>
              <a:ea typeface="Arial"/>
              <a:cs typeface="Arial"/>
              <a:sym typeface="Arial"/>
            </a:endParaRPr>
          </a:p>
        </p:txBody>
      </p:sp>
      <p:sp>
        <p:nvSpPr>
          <p:cNvPr id="329" name="Google Shape;329;p60"/>
          <p:cNvSpPr/>
          <p:nvPr/>
        </p:nvSpPr>
        <p:spPr>
          <a:xfrm>
            <a:off x="0" y="32951"/>
            <a:ext cx="138548" cy="276999"/>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lt1"/>
              </a:buClr>
              <a:buSzPts val="1400"/>
              <a:buFont typeface="Quattrocento Sans"/>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4"/>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rPr lang="ru"/>
              <a:t>Простота и понятность</a:t>
            </a:r>
            <a:endParaRPr/>
          </a:p>
          <a:p>
            <a:pPr indent="0" lvl="0" marL="0" rtl="0" algn="l">
              <a:spcBef>
                <a:spcPts val="500"/>
              </a:spcBef>
              <a:spcAft>
                <a:spcPts val="0"/>
              </a:spcAft>
              <a:buSzPts val="2400"/>
              <a:buNone/>
            </a:pPr>
            <a:r>
              <a:rPr b="1" lang="ru"/>
              <a:t>	</a:t>
            </a:r>
            <a:r>
              <a:rPr b="1" lang="ru">
                <a:solidFill>
                  <a:schemeClr val="accent1"/>
                </a:solidFill>
              </a:rPr>
              <a:t>=&gt;</a:t>
            </a:r>
            <a:r>
              <a:rPr b="1" lang="ru"/>
              <a:t> </a:t>
            </a:r>
            <a:r>
              <a:rPr lang="ru"/>
              <a:t>Корректность</a:t>
            </a:r>
            <a:endParaRPr/>
          </a:p>
          <a:p>
            <a:pPr indent="0" lvl="0" marL="0" rtl="0" algn="l">
              <a:spcBef>
                <a:spcPts val="500"/>
              </a:spcBef>
              <a:spcAft>
                <a:spcPts val="0"/>
              </a:spcAft>
              <a:buSzPts val="2400"/>
              <a:buNone/>
            </a:pPr>
            <a:r>
              <a:rPr b="1" lang="ru"/>
              <a:t>	</a:t>
            </a:r>
            <a:r>
              <a:rPr b="1" lang="ru">
                <a:solidFill>
                  <a:schemeClr val="accent1"/>
                </a:solidFill>
              </a:rPr>
              <a:t>=&gt;</a:t>
            </a:r>
            <a:r>
              <a:rPr b="1" lang="ru"/>
              <a:t> </a:t>
            </a:r>
            <a:r>
              <a:rPr lang="ru"/>
              <a:t>Расширяемость</a:t>
            </a:r>
            <a:endParaRPr/>
          </a:p>
          <a:p>
            <a:pPr indent="0" lvl="0" marL="0" rtl="0" algn="l">
              <a:spcBef>
                <a:spcPts val="500"/>
              </a:spcBef>
              <a:spcAft>
                <a:spcPts val="0"/>
              </a:spcAft>
              <a:buSzPts val="2400"/>
              <a:buNone/>
            </a:pPr>
            <a:r>
              <a:rPr b="1" lang="ru"/>
              <a:t>	</a:t>
            </a:r>
            <a:r>
              <a:rPr b="1" lang="ru">
                <a:solidFill>
                  <a:schemeClr val="accent1"/>
                </a:solidFill>
              </a:rPr>
              <a:t>=&gt;</a:t>
            </a:r>
            <a:r>
              <a:rPr b="1" lang="ru"/>
              <a:t> </a:t>
            </a:r>
            <a:r>
              <a:rPr lang="ru"/>
              <a:t>Универсальность</a:t>
            </a:r>
            <a:endParaRPr/>
          </a:p>
          <a:p>
            <a:pPr indent="0" lvl="0" marL="0" rtl="0" algn="l">
              <a:spcBef>
                <a:spcPts val="500"/>
              </a:spcBef>
              <a:spcAft>
                <a:spcPts val="0"/>
              </a:spcAft>
              <a:buSzPts val="2400"/>
              <a:buNone/>
            </a:pPr>
            <a:r>
              <a:t/>
            </a:r>
            <a:endParaRPr/>
          </a:p>
        </p:txBody>
      </p:sp>
      <p:sp>
        <p:nvSpPr>
          <p:cNvPr id="143" name="Google Shape;143;p34"/>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000"/>
              <a:buFont typeface="Quattrocento Sans"/>
              <a:buNone/>
            </a:pPr>
            <a:r>
              <a:rPr lang="ru" sz="3000"/>
              <a:t>КАК ЗАБОТИТЬСЯ О КАЧЕСТВЕ КОДА?</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61"/>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SzPts val="1500"/>
              <a:buNone/>
            </a:pPr>
            <a:r>
              <a:rPr lang="ru" sz="1500">
                <a:latin typeface="Consolas"/>
                <a:ea typeface="Consolas"/>
                <a:cs typeface="Consolas"/>
                <a:sym typeface="Consolas"/>
              </a:rPr>
              <a:t>class TokenReader: ...</a:t>
            </a:r>
            <a:endParaRPr/>
          </a:p>
          <a:p>
            <a:pPr indent="0" lvl="0" marL="0" rtl="0" algn="l">
              <a:spcBef>
                <a:spcPts val="300"/>
              </a:spcBef>
              <a:spcAft>
                <a:spcPts val="0"/>
              </a:spcAft>
              <a:buSzPts val="1500"/>
              <a:buNone/>
            </a:pPr>
            <a:r>
              <a:t/>
            </a:r>
            <a:endParaRPr sz="1500">
              <a:latin typeface="Consolas"/>
              <a:ea typeface="Consolas"/>
              <a:cs typeface="Consolas"/>
              <a:sym typeface="Consolas"/>
            </a:endParaRPr>
          </a:p>
          <a:p>
            <a:pPr indent="0" lvl="0" marL="0" rtl="0" algn="l">
              <a:spcBef>
                <a:spcPts val="300"/>
              </a:spcBef>
              <a:spcAft>
                <a:spcPts val="0"/>
              </a:spcAft>
              <a:buSzPts val="1500"/>
              <a:buNone/>
            </a:pPr>
            <a:r>
              <a:rPr lang="ru" sz="1500">
                <a:solidFill>
                  <a:srgbClr val="7F7F7F"/>
                </a:solidFill>
                <a:latin typeface="Consolas"/>
                <a:ea typeface="Consolas"/>
                <a:cs typeface="Consolas"/>
                <a:sym typeface="Consolas"/>
              </a:rPr>
              <a:t># Если надо добавить что-то ещё</a:t>
            </a:r>
            <a:br>
              <a:rPr lang="ru" sz="1500">
                <a:latin typeface="Consolas"/>
                <a:ea typeface="Consolas"/>
                <a:cs typeface="Consolas"/>
                <a:sym typeface="Consolas"/>
              </a:rPr>
            </a:br>
            <a:r>
              <a:rPr lang="ru" sz="1500">
                <a:latin typeface="Consolas"/>
                <a:ea typeface="Consolas"/>
                <a:cs typeface="Consolas"/>
                <a:sym typeface="Consolas"/>
              </a:rPr>
              <a:t>def read_field(field): ...</a:t>
            </a:r>
            <a:br>
              <a:rPr lang="ru" sz="1500">
                <a:latin typeface="Consolas"/>
                <a:ea typeface="Consolas"/>
                <a:cs typeface="Consolas"/>
                <a:sym typeface="Consolas"/>
              </a:rPr>
            </a:br>
            <a:r>
              <a:rPr lang="ru" sz="1500">
                <a:latin typeface="Consolas"/>
                <a:ea typeface="Consolas"/>
                <a:cs typeface="Consolas"/>
                <a:sym typeface="Consolas"/>
              </a:rPr>
              <a:t>TokenReader.read_field = read_field</a:t>
            </a:r>
            <a:endParaRPr/>
          </a:p>
          <a:p>
            <a:pPr indent="0" lvl="0" marL="0" rtl="0" algn="l">
              <a:spcBef>
                <a:spcPts val="300"/>
              </a:spcBef>
              <a:spcAft>
                <a:spcPts val="0"/>
              </a:spcAft>
              <a:buSzPts val="1500"/>
              <a:buNone/>
            </a:pPr>
            <a:r>
              <a:t/>
            </a:r>
            <a:endParaRPr sz="1500">
              <a:latin typeface="Consolas"/>
              <a:ea typeface="Consolas"/>
              <a:cs typeface="Consolas"/>
              <a:sym typeface="Consolas"/>
            </a:endParaRPr>
          </a:p>
          <a:p>
            <a:pPr indent="0" lvl="0" marL="0" rtl="0" algn="l">
              <a:spcBef>
                <a:spcPts val="300"/>
              </a:spcBef>
              <a:spcAft>
                <a:spcPts val="0"/>
              </a:spcAft>
              <a:buSzPts val="1500"/>
              <a:buNone/>
            </a:pPr>
            <a:r>
              <a:rPr lang="ru" sz="1500">
                <a:solidFill>
                  <a:srgbClr val="7F7F7F"/>
                </a:solidFill>
                <a:latin typeface="Consolas"/>
                <a:ea typeface="Consolas"/>
                <a:cs typeface="Consolas"/>
                <a:sym typeface="Consolas"/>
              </a:rPr>
              <a:t># И можно использовать</a:t>
            </a:r>
            <a:br>
              <a:rPr lang="ru" sz="1500">
                <a:latin typeface="Consolas"/>
                <a:ea typeface="Consolas"/>
                <a:cs typeface="Consolas"/>
                <a:sym typeface="Consolas"/>
              </a:rPr>
            </a:br>
            <a:r>
              <a:rPr lang="ru" sz="1500">
                <a:latin typeface="Consolas"/>
                <a:ea typeface="Consolas"/>
                <a:cs typeface="Consolas"/>
                <a:sym typeface="Consolas"/>
              </a:rPr>
              <a:t>TokenReader.read_field(field)</a:t>
            </a:r>
            <a:br>
              <a:rPr lang="ru" sz="1500">
                <a:latin typeface="Consolas"/>
                <a:ea typeface="Consolas"/>
                <a:cs typeface="Consolas"/>
                <a:sym typeface="Consolas"/>
              </a:rPr>
            </a:br>
            <a:r>
              <a:rPr lang="ru" sz="1500">
                <a:solidFill>
                  <a:srgbClr val="7F7F7F"/>
                </a:solidFill>
                <a:latin typeface="Consolas"/>
                <a:ea typeface="Consolas"/>
                <a:cs typeface="Consolas"/>
                <a:sym typeface="Consolas"/>
              </a:rPr>
              <a:t># не лучшая практика, но допустимо</a:t>
            </a:r>
            <a:endParaRPr sz="1500">
              <a:solidFill>
                <a:srgbClr val="7F7F7F"/>
              </a:solidFill>
              <a:latin typeface="Consolas"/>
              <a:ea typeface="Consolas"/>
              <a:cs typeface="Consolas"/>
              <a:sym typeface="Consolas"/>
            </a:endParaRPr>
          </a:p>
          <a:p>
            <a:pPr indent="0" lvl="0" marL="0" rtl="0" algn="l">
              <a:spcBef>
                <a:spcPts val="300"/>
              </a:spcBef>
              <a:spcAft>
                <a:spcPts val="0"/>
              </a:spcAft>
              <a:buSzPts val="1500"/>
              <a:buNone/>
            </a:pPr>
            <a:r>
              <a:t/>
            </a:r>
            <a:endParaRPr sz="1500">
              <a:latin typeface="Consolas"/>
              <a:ea typeface="Consolas"/>
              <a:cs typeface="Consolas"/>
              <a:sym typeface="Consolas"/>
            </a:endParaRPr>
          </a:p>
          <a:p>
            <a:pPr indent="0" lvl="0" marL="0" rtl="0" algn="l">
              <a:spcBef>
                <a:spcPts val="300"/>
              </a:spcBef>
              <a:spcAft>
                <a:spcPts val="0"/>
              </a:spcAft>
              <a:buSzPts val="1500"/>
              <a:buNone/>
            </a:pPr>
            <a:r>
              <a:t/>
            </a:r>
            <a:endParaRPr sz="1500">
              <a:latin typeface="Consolas"/>
              <a:ea typeface="Consolas"/>
              <a:cs typeface="Consolas"/>
              <a:sym typeface="Consolas"/>
            </a:endParaRPr>
          </a:p>
          <a:p>
            <a:pPr indent="0" lvl="0" marL="0" rtl="0" algn="l">
              <a:spcBef>
                <a:spcPts val="300"/>
              </a:spcBef>
              <a:spcAft>
                <a:spcPts val="0"/>
              </a:spcAft>
              <a:buSzPts val="1500"/>
              <a:buNone/>
            </a:pPr>
            <a:r>
              <a:rPr lang="ru" sz="1500">
                <a:latin typeface="Consolas"/>
                <a:ea typeface="Consolas"/>
                <a:cs typeface="Consolas"/>
                <a:sym typeface="Consolas"/>
              </a:rPr>
              <a:t>"123".is_inn() </a:t>
            </a:r>
            <a:r>
              <a:rPr lang="ru" sz="1500">
                <a:solidFill>
                  <a:srgbClr val="7F7F7F"/>
                </a:solidFill>
                <a:latin typeface="Consolas"/>
                <a:ea typeface="Consolas"/>
                <a:cs typeface="Consolas"/>
                <a:sym typeface="Consolas"/>
              </a:rPr>
              <a:t># примитивные типы лучше не расширять</a:t>
            </a:r>
            <a:endParaRPr sz="1500">
              <a:solidFill>
                <a:srgbClr val="7F7F7F"/>
              </a:solidFill>
              <a:latin typeface="Consolas"/>
              <a:ea typeface="Consolas"/>
              <a:cs typeface="Consolas"/>
              <a:sym typeface="Consolas"/>
            </a:endParaRPr>
          </a:p>
        </p:txBody>
      </p:sp>
      <p:sp>
        <p:nvSpPr>
          <p:cNvPr id="336" name="Google Shape;336;p61"/>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MONKEY PATCHING В PYTHON</a:t>
            </a:r>
            <a:endParaRPr/>
          </a:p>
        </p:txBody>
      </p:sp>
      <p:sp>
        <p:nvSpPr>
          <p:cNvPr id="337" name="Google Shape;337;p61"/>
          <p:cNvSpPr/>
          <p:nvPr/>
        </p:nvSpPr>
        <p:spPr>
          <a:xfrm>
            <a:off x="7362400" y="3921919"/>
            <a:ext cx="810000" cy="809629"/>
          </a:xfrm>
          <a:prstGeom prst="rect">
            <a:avLst/>
          </a:prstGeom>
          <a:solidFill>
            <a:srgbClr val="00554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1500">
              <a:solidFill>
                <a:schemeClr val="lt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b="1" sz="1500">
              <a:solidFill>
                <a:schemeClr val="lt1"/>
              </a:solidFill>
              <a:latin typeface="Quattrocento Sans"/>
              <a:ea typeface="Quattrocento Sans"/>
              <a:cs typeface="Quattrocento Sans"/>
              <a:sym typeface="Quattrocento Sans"/>
            </a:endParaRPr>
          </a:p>
          <a:p>
            <a:pPr indent="0" lvl="0" marL="0" marR="0" rtl="0" algn="ctr">
              <a:spcBef>
                <a:spcPts val="0"/>
              </a:spcBef>
              <a:spcAft>
                <a:spcPts val="0"/>
              </a:spcAft>
              <a:buNone/>
            </a:pPr>
            <a:r>
              <a:rPr b="1" lang="ru" sz="1500">
                <a:solidFill>
                  <a:schemeClr val="lt1"/>
                </a:solidFill>
                <a:latin typeface="Quattrocento Sans"/>
                <a:ea typeface="Quattrocento Sans"/>
                <a:cs typeface="Quattrocento Sans"/>
                <a:sym typeface="Quattrocento Sans"/>
              </a:rPr>
              <a:t>Python</a:t>
            </a:r>
            <a:endParaRPr b="1" sz="1500">
              <a:solidFill>
                <a:schemeClr val="lt1"/>
              </a:solidFill>
              <a:latin typeface="Quattrocento Sans"/>
              <a:ea typeface="Quattrocento Sans"/>
              <a:cs typeface="Quattrocento Sans"/>
              <a:sym typeface="Quattrocento Sans"/>
            </a:endParaRPr>
          </a:p>
        </p:txBody>
      </p:sp>
      <p:pic>
        <p:nvPicPr>
          <p:cNvPr id="338" name="Google Shape;338;p61"/>
          <p:cNvPicPr preferRelativeResize="0"/>
          <p:nvPr/>
        </p:nvPicPr>
        <p:blipFill rotWithShape="1">
          <a:blip r:embed="rId3">
            <a:alphaModFix/>
          </a:blip>
          <a:srcRect b="0" l="0" r="0" t="0"/>
          <a:stretch/>
        </p:blipFill>
        <p:spPr>
          <a:xfrm>
            <a:off x="7521758" y="3948006"/>
            <a:ext cx="491283" cy="49128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xEl>
                                              <p:pRg end="0" st="0"/>
                                            </p:txEl>
                                          </p:spTgt>
                                        </p:tgtEl>
                                        <p:attrNameLst>
                                          <p:attrName>style.visibility</p:attrName>
                                        </p:attrNameLst>
                                      </p:cBhvr>
                                      <p:to>
                                        <p:strVal val="visible"/>
                                      </p:to>
                                    </p:set>
                                    <p:animEffect filter="fade" transition="in">
                                      <p:cBhvr>
                                        <p:cTn dur="500"/>
                                        <p:tgtEl>
                                          <p:spTgt spid="3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xEl>
                                              <p:pRg end="1" st="1"/>
                                            </p:txEl>
                                          </p:spTgt>
                                        </p:tgtEl>
                                        <p:attrNameLst>
                                          <p:attrName>style.visibility</p:attrName>
                                        </p:attrNameLst>
                                      </p:cBhvr>
                                      <p:to>
                                        <p:strVal val="visible"/>
                                      </p:to>
                                    </p:set>
                                    <p:animEffect filter="fade" transition="in">
                                      <p:cBhvr>
                                        <p:cTn dur="500"/>
                                        <p:tgtEl>
                                          <p:spTgt spid="3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xEl>
                                              <p:pRg end="2" st="2"/>
                                            </p:txEl>
                                          </p:spTgt>
                                        </p:tgtEl>
                                        <p:attrNameLst>
                                          <p:attrName>style.visibility</p:attrName>
                                        </p:attrNameLst>
                                      </p:cBhvr>
                                      <p:to>
                                        <p:strVal val="visible"/>
                                      </p:to>
                                    </p:set>
                                    <p:animEffect filter="fade" transition="in">
                                      <p:cBhvr>
                                        <p:cTn dur="500"/>
                                        <p:tgtEl>
                                          <p:spTgt spid="3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xEl>
                                              <p:pRg end="3" st="3"/>
                                            </p:txEl>
                                          </p:spTgt>
                                        </p:tgtEl>
                                        <p:attrNameLst>
                                          <p:attrName>style.visibility</p:attrName>
                                        </p:attrNameLst>
                                      </p:cBhvr>
                                      <p:to>
                                        <p:strVal val="visible"/>
                                      </p:to>
                                    </p:set>
                                    <p:animEffect filter="fade" transition="in">
                                      <p:cBhvr>
                                        <p:cTn dur="500"/>
                                        <p:tgtEl>
                                          <p:spTgt spid="33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xEl>
                                              <p:pRg end="4" st="4"/>
                                            </p:txEl>
                                          </p:spTgt>
                                        </p:tgtEl>
                                        <p:attrNameLst>
                                          <p:attrName>style.visibility</p:attrName>
                                        </p:attrNameLst>
                                      </p:cBhvr>
                                      <p:to>
                                        <p:strVal val="visible"/>
                                      </p:to>
                                    </p:set>
                                    <p:animEffect filter="fade" transition="in">
                                      <p:cBhvr>
                                        <p:cTn dur="500"/>
                                        <p:tgtEl>
                                          <p:spTgt spid="33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xEl>
                                              <p:pRg end="5" st="5"/>
                                            </p:txEl>
                                          </p:spTgt>
                                        </p:tgtEl>
                                        <p:attrNameLst>
                                          <p:attrName>style.visibility</p:attrName>
                                        </p:attrNameLst>
                                      </p:cBhvr>
                                      <p:to>
                                        <p:strVal val="visible"/>
                                      </p:to>
                                    </p:set>
                                    <p:animEffect filter="fade" transition="in">
                                      <p:cBhvr>
                                        <p:cTn dur="500"/>
                                        <p:tgtEl>
                                          <p:spTgt spid="33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xEl>
                                              <p:pRg end="6" st="6"/>
                                            </p:txEl>
                                          </p:spTgt>
                                        </p:tgtEl>
                                        <p:attrNameLst>
                                          <p:attrName>style.visibility</p:attrName>
                                        </p:attrNameLst>
                                      </p:cBhvr>
                                      <p:to>
                                        <p:strVal val="visible"/>
                                      </p:to>
                                    </p:set>
                                    <p:animEffect filter="fade" transition="in">
                                      <p:cBhvr>
                                        <p:cTn dur="500"/>
                                        <p:tgtEl>
                                          <p:spTgt spid="33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xEl>
                                              <p:pRg end="7" st="7"/>
                                            </p:txEl>
                                          </p:spTgt>
                                        </p:tgtEl>
                                        <p:attrNameLst>
                                          <p:attrName>style.visibility</p:attrName>
                                        </p:attrNameLst>
                                      </p:cBhvr>
                                      <p:to>
                                        <p:strVal val="visible"/>
                                      </p:to>
                                    </p:set>
                                    <p:animEffect filter="fade" transition="in">
                                      <p:cBhvr>
                                        <p:cTn dur="500"/>
                                        <p:tgtEl>
                                          <p:spTgt spid="335">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62"/>
          <p:cNvSpPr txBox="1"/>
          <p:nvPr>
            <p:ph idx="1" type="body"/>
          </p:nvPr>
        </p:nvSpPr>
        <p:spPr>
          <a:xfrm>
            <a:off x="971550" y="1221584"/>
            <a:ext cx="7200900" cy="3510000"/>
          </a:xfrm>
          <a:prstGeom prst="rect">
            <a:avLst/>
          </a:prstGeom>
          <a:noFill/>
          <a:ln>
            <a:noFill/>
          </a:ln>
        </p:spPr>
        <p:txBody>
          <a:bodyPr anchorCtr="0" anchor="t" bIns="34275" lIns="68575" spcFirstLastPara="1" rIns="68575" wrap="square" tIns="34275">
            <a:noAutofit/>
          </a:bodyPr>
          <a:lstStyle/>
          <a:p>
            <a:pPr indent="0" lvl="0" marL="0" rtl="0" algn="l">
              <a:spcBef>
                <a:spcPts val="300"/>
              </a:spcBef>
              <a:spcAft>
                <a:spcPts val="0"/>
              </a:spcAft>
              <a:buSzPts val="1500"/>
              <a:buNone/>
            </a:pPr>
            <a:r>
              <a:rPr lang="ru" sz="1500">
                <a:latin typeface="Consolas"/>
                <a:ea typeface="Consolas"/>
                <a:cs typeface="Consolas"/>
                <a:sym typeface="Consolas"/>
              </a:rPr>
              <a:t>В java их нет</a:t>
            </a:r>
            <a:endParaRPr sz="1500">
              <a:solidFill>
                <a:srgbClr val="7F7F7F"/>
              </a:solidFill>
              <a:latin typeface="Consolas"/>
              <a:ea typeface="Consolas"/>
              <a:cs typeface="Consolas"/>
              <a:sym typeface="Consolas"/>
            </a:endParaRPr>
          </a:p>
        </p:txBody>
      </p:sp>
      <p:sp>
        <p:nvSpPr>
          <p:cNvPr id="345" name="Google Shape;345;p62"/>
          <p:cNvSpPr txBox="1"/>
          <p:nvPr>
            <p:ph type="title"/>
          </p:nvPr>
        </p:nvSpPr>
        <p:spPr>
          <a:xfrm>
            <a:off x="971602" y="411957"/>
            <a:ext cx="7200900" cy="594000"/>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MONKEY PATCHING В Java</a:t>
            </a:r>
            <a:endParaRPr/>
          </a:p>
        </p:txBody>
      </p:sp>
      <p:pic>
        <p:nvPicPr>
          <p:cNvPr id="346" name="Google Shape;346;p62"/>
          <p:cNvPicPr preferRelativeResize="0"/>
          <p:nvPr/>
        </p:nvPicPr>
        <p:blipFill>
          <a:blip r:embed="rId3">
            <a:alphaModFix/>
          </a:blip>
          <a:stretch>
            <a:fillRect/>
          </a:stretch>
        </p:blipFill>
        <p:spPr>
          <a:xfrm>
            <a:off x="7140750" y="3419325"/>
            <a:ext cx="1385750" cy="1385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xEl>
                                              <p:pRg end="0" st="0"/>
                                            </p:txEl>
                                          </p:spTgt>
                                        </p:tgtEl>
                                        <p:attrNameLst>
                                          <p:attrName>style.visibility</p:attrName>
                                        </p:attrNameLst>
                                      </p:cBhvr>
                                      <p:to>
                                        <p:strVal val="visible"/>
                                      </p:to>
                                    </p:set>
                                    <p:animEffect filter="fade" transition="in">
                                      <p:cBhvr>
                                        <p:cTn dur="500"/>
                                        <p:tgtEl>
                                          <p:spTgt spid="344">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63"/>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rPr lang="ru">
                <a:latin typeface="Consolas"/>
                <a:ea typeface="Consolas"/>
                <a:cs typeface="Consolas"/>
                <a:sym typeface="Consolas"/>
              </a:rPr>
              <a:t>T[] Rotate&lt;T&gt;(T[] array, int</a:t>
            </a:r>
            <a:r>
              <a:rPr lang="ru" sz="2700">
                <a:latin typeface="Consolas"/>
                <a:ea typeface="Consolas"/>
                <a:cs typeface="Consolas"/>
                <a:sym typeface="Consolas"/>
              </a:rPr>
              <a:t> </a:t>
            </a:r>
            <a:r>
              <a:rPr lang="ru">
                <a:latin typeface="Consolas"/>
                <a:ea typeface="Consolas"/>
                <a:cs typeface="Consolas"/>
                <a:sym typeface="Consolas"/>
              </a:rPr>
              <a:t>shiftSize)</a:t>
            </a:r>
            <a:endParaRPr/>
          </a:p>
          <a:p>
            <a:pPr indent="0" lvl="1" marL="304800" rtl="0" algn="l">
              <a:spcBef>
                <a:spcPts val="400"/>
              </a:spcBef>
              <a:spcAft>
                <a:spcPts val="0"/>
              </a:spcAft>
              <a:buSzPts val="1800"/>
              <a:buNone/>
            </a:pPr>
            <a:r>
              <a:rPr lang="ru" sz="1800">
                <a:latin typeface="Consolas"/>
                <a:ea typeface="Consolas"/>
                <a:cs typeface="Consolas"/>
                <a:sym typeface="Consolas"/>
              </a:rPr>
              <a:t>Rotate(new[] {1, 2, 3, 4, 5}, 2) → {3, 4, 5, 1, 2}</a:t>
            </a:r>
            <a:endParaRPr sz="2400">
              <a:latin typeface="Consolas"/>
              <a:ea typeface="Consolas"/>
              <a:cs typeface="Consolas"/>
              <a:sym typeface="Consolas"/>
            </a:endParaRPr>
          </a:p>
          <a:p>
            <a:pPr indent="0" lvl="0" marL="0" rtl="0" algn="l">
              <a:spcBef>
                <a:spcPts val="500"/>
              </a:spcBef>
              <a:spcAft>
                <a:spcPts val="0"/>
              </a:spcAft>
              <a:buSzPts val="2400"/>
              <a:buNone/>
            </a:pPr>
            <a:r>
              <a:t/>
            </a:r>
            <a:endParaRPr>
              <a:solidFill>
                <a:schemeClr val="accent1"/>
              </a:solidFill>
            </a:endParaRPr>
          </a:p>
          <a:p>
            <a:pPr indent="0" lvl="0" marL="0" rtl="0" algn="l">
              <a:spcBef>
                <a:spcPts val="500"/>
              </a:spcBef>
              <a:spcAft>
                <a:spcPts val="0"/>
              </a:spcAft>
              <a:buSzPts val="2400"/>
              <a:buNone/>
            </a:pPr>
            <a:r>
              <a:rPr lang="ru">
                <a:solidFill>
                  <a:schemeClr val="accent1"/>
                </a:solidFill>
              </a:rPr>
              <a:t>Как решать?</a:t>
            </a:r>
            <a:endParaRPr>
              <a:solidFill>
                <a:schemeClr val="accent1"/>
              </a:solidFill>
            </a:endParaRPr>
          </a:p>
        </p:txBody>
      </p:sp>
      <p:sp>
        <p:nvSpPr>
          <p:cNvPr id="353" name="Google Shape;353;p63"/>
          <p:cNvSpPr txBox="1"/>
          <p:nvPr>
            <p:ph type="title"/>
          </p:nvPr>
        </p:nvSpPr>
        <p:spPr>
          <a:xfrm>
            <a:off x="971602" y="411957"/>
            <a:ext cx="7200800" cy="594122"/>
          </a:xfrm>
          <a:prstGeom prst="rect">
            <a:avLst/>
          </a:prstGeom>
          <a:noFill/>
          <a:ln>
            <a:noFill/>
          </a:ln>
        </p:spPr>
        <p:txBody>
          <a:bodyPr anchorCtr="0" anchor="b" bIns="45900" lIns="0" spcFirstLastPara="1" rIns="0" wrap="square" tIns="45900">
            <a:normAutofit fontScale="90000"/>
          </a:bodyPr>
          <a:lstStyle/>
          <a:p>
            <a:pPr indent="0" lvl="0" marL="0" rtl="0" algn="l">
              <a:spcBef>
                <a:spcPts val="0"/>
              </a:spcBef>
              <a:spcAft>
                <a:spcPts val="0"/>
              </a:spcAft>
              <a:buClr>
                <a:schemeClr val="lt1"/>
              </a:buClr>
              <a:buSzPct val="100000"/>
              <a:buFont typeface="Quattrocento Sans"/>
              <a:buNone/>
            </a:pPr>
            <a:r>
              <a:rPr lang="ru">
                <a:solidFill>
                  <a:schemeClr val="lt1"/>
                </a:solidFill>
              </a:rPr>
              <a:t>ЗАДАЧА</a:t>
            </a:r>
            <a:r>
              <a:rPr lang="ru"/>
              <a:t> ЦИКЛИЧЕСКИЙ СДВИГ</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64"/>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800"/>
              <a:buNone/>
            </a:pPr>
            <a:r>
              <a:rPr lang="ru" sz="1800">
                <a:solidFill>
                  <a:schemeClr val="accent1"/>
                </a:solidFill>
              </a:rPr>
              <a:t>Решение С#</a:t>
            </a:r>
            <a:endParaRPr sz="1800">
              <a:solidFill>
                <a:schemeClr val="accent1"/>
              </a:solidFill>
            </a:endParaRPr>
          </a:p>
          <a:p>
            <a:pPr indent="0" lvl="0" marL="0" rtl="0" algn="l">
              <a:spcBef>
                <a:spcPts val="400"/>
              </a:spcBef>
              <a:spcAft>
                <a:spcPts val="0"/>
              </a:spcAft>
              <a:buSzPts val="1800"/>
              <a:buNone/>
            </a:pPr>
            <a:r>
              <a:rPr lang="ru" sz="1800">
                <a:latin typeface="Consolas"/>
                <a:ea typeface="Consolas"/>
                <a:cs typeface="Consolas"/>
                <a:sym typeface="Consolas"/>
              </a:rPr>
              <a:t>array.Skip(shiftSize)</a:t>
            </a:r>
            <a:br>
              <a:rPr lang="ru" sz="1800">
                <a:latin typeface="Consolas"/>
                <a:ea typeface="Consolas"/>
                <a:cs typeface="Consolas"/>
                <a:sym typeface="Consolas"/>
              </a:rPr>
            </a:br>
            <a:r>
              <a:rPr lang="ru" sz="1800">
                <a:latin typeface="Consolas"/>
                <a:ea typeface="Consolas"/>
                <a:cs typeface="Consolas"/>
                <a:sym typeface="Consolas"/>
              </a:rPr>
              <a:t>	.Concat(array.Take(shiftSize))</a:t>
            </a:r>
            <a:br>
              <a:rPr lang="ru" sz="1800">
                <a:latin typeface="Consolas"/>
                <a:ea typeface="Consolas"/>
                <a:cs typeface="Consolas"/>
                <a:sym typeface="Consolas"/>
              </a:rPr>
            </a:br>
            <a:r>
              <a:rPr lang="ru" sz="1800">
                <a:latin typeface="Consolas"/>
                <a:ea typeface="Consolas"/>
                <a:cs typeface="Consolas"/>
                <a:sym typeface="Consolas"/>
              </a:rPr>
              <a:t>	.ToArray();</a:t>
            </a:r>
            <a:endParaRPr sz="1800">
              <a:solidFill>
                <a:schemeClr val="accent1"/>
              </a:solidFill>
            </a:endParaRPr>
          </a:p>
          <a:p>
            <a:pPr indent="0" lvl="0" marL="0" rtl="0" algn="l">
              <a:spcBef>
                <a:spcPts val="400"/>
              </a:spcBef>
              <a:spcAft>
                <a:spcPts val="0"/>
              </a:spcAft>
              <a:buSzPts val="1800"/>
              <a:buNone/>
            </a:pPr>
            <a:r>
              <a:t/>
            </a:r>
            <a:endParaRPr sz="1800">
              <a:solidFill>
                <a:schemeClr val="accent1"/>
              </a:solidFill>
            </a:endParaRPr>
          </a:p>
          <a:p>
            <a:pPr indent="0" lvl="0" marL="0" rtl="0" algn="l">
              <a:spcBef>
                <a:spcPts val="400"/>
              </a:spcBef>
              <a:spcAft>
                <a:spcPts val="0"/>
              </a:spcAft>
              <a:buSzPts val="1800"/>
              <a:buNone/>
            </a:pPr>
            <a:r>
              <a:rPr lang="ru" sz="1800">
                <a:solidFill>
                  <a:schemeClr val="accent1"/>
                </a:solidFill>
              </a:rPr>
              <a:t>Решение JS</a:t>
            </a:r>
            <a:endParaRPr sz="1800">
              <a:solidFill>
                <a:schemeClr val="accent1"/>
              </a:solidFill>
            </a:endParaRPr>
          </a:p>
          <a:p>
            <a:pPr indent="0" lvl="0" marL="0" rtl="0" algn="l">
              <a:spcBef>
                <a:spcPts val="400"/>
              </a:spcBef>
              <a:spcAft>
                <a:spcPts val="0"/>
              </a:spcAft>
              <a:buSzPts val="1800"/>
              <a:buNone/>
            </a:pPr>
            <a:r>
              <a:rPr lang="ru" sz="1800">
                <a:latin typeface="Consolas"/>
                <a:ea typeface="Consolas"/>
                <a:cs typeface="Consolas"/>
                <a:sym typeface="Consolas"/>
              </a:rPr>
              <a:t>array.slice(shiftSize)</a:t>
            </a:r>
            <a:br>
              <a:rPr lang="ru" sz="1800">
                <a:latin typeface="Consolas"/>
                <a:ea typeface="Consolas"/>
                <a:cs typeface="Consolas"/>
                <a:sym typeface="Consolas"/>
              </a:rPr>
            </a:br>
            <a:r>
              <a:rPr lang="ru" sz="1800">
                <a:latin typeface="Consolas"/>
                <a:ea typeface="Consolas"/>
                <a:cs typeface="Consolas"/>
                <a:sym typeface="Consolas"/>
              </a:rPr>
              <a:t>	 .concat(array.slice(0, shiftSize))</a:t>
            </a:r>
            <a:endParaRPr/>
          </a:p>
          <a:p>
            <a:pPr indent="0" lvl="0" marL="0" rtl="0" algn="l">
              <a:spcBef>
                <a:spcPts val="400"/>
              </a:spcBef>
              <a:spcAft>
                <a:spcPts val="0"/>
              </a:spcAft>
              <a:buSzPts val="1800"/>
              <a:buNone/>
            </a:pPr>
            <a:r>
              <a:t/>
            </a:r>
            <a:endParaRPr sz="1800">
              <a:solidFill>
                <a:schemeClr val="accent1"/>
              </a:solidFill>
            </a:endParaRPr>
          </a:p>
          <a:p>
            <a:pPr indent="0" lvl="0" marL="0" rtl="0" algn="l">
              <a:spcBef>
                <a:spcPts val="400"/>
              </a:spcBef>
              <a:spcAft>
                <a:spcPts val="0"/>
              </a:spcAft>
              <a:buSzPts val="1800"/>
              <a:buNone/>
            </a:pPr>
            <a:r>
              <a:rPr lang="ru" sz="1800">
                <a:solidFill>
                  <a:schemeClr val="accent1"/>
                </a:solidFill>
              </a:rPr>
              <a:t>Решение Python</a:t>
            </a:r>
            <a:endParaRPr sz="1800">
              <a:solidFill>
                <a:schemeClr val="accent1"/>
              </a:solidFill>
            </a:endParaRPr>
          </a:p>
          <a:p>
            <a:pPr indent="0" lvl="0" marL="0" rtl="0" algn="l">
              <a:spcBef>
                <a:spcPts val="400"/>
              </a:spcBef>
              <a:spcAft>
                <a:spcPts val="0"/>
              </a:spcAft>
              <a:buSzPts val="1800"/>
              <a:buNone/>
            </a:pPr>
            <a:r>
              <a:rPr lang="ru" sz="1800">
                <a:latin typeface="Consolas"/>
                <a:ea typeface="Consolas"/>
                <a:cs typeface="Consolas"/>
                <a:sym typeface="Consolas"/>
              </a:rPr>
              <a:t>array[shift_size:] + array[:shift_size]</a:t>
            </a:r>
            <a:endParaRPr sz="1800">
              <a:latin typeface="Consolas"/>
              <a:ea typeface="Consolas"/>
              <a:cs typeface="Consolas"/>
              <a:sym typeface="Consolas"/>
            </a:endParaRPr>
          </a:p>
        </p:txBody>
      </p:sp>
      <p:sp>
        <p:nvSpPr>
          <p:cNvPr id="360" name="Google Shape;360;p64"/>
          <p:cNvSpPr txBox="1"/>
          <p:nvPr>
            <p:ph type="title"/>
          </p:nvPr>
        </p:nvSpPr>
        <p:spPr>
          <a:xfrm>
            <a:off x="971602" y="411957"/>
            <a:ext cx="7200800" cy="594122"/>
          </a:xfrm>
          <a:prstGeom prst="rect">
            <a:avLst/>
          </a:prstGeom>
          <a:noFill/>
          <a:ln>
            <a:noFill/>
          </a:ln>
        </p:spPr>
        <p:txBody>
          <a:bodyPr anchorCtr="0" anchor="b" bIns="45900" lIns="0" spcFirstLastPara="1" rIns="0" wrap="square" tIns="45900">
            <a:normAutofit fontScale="90000"/>
          </a:bodyPr>
          <a:lstStyle/>
          <a:p>
            <a:pPr indent="0" lvl="0" marL="0" rtl="0" algn="l">
              <a:spcBef>
                <a:spcPts val="0"/>
              </a:spcBef>
              <a:spcAft>
                <a:spcPts val="0"/>
              </a:spcAft>
              <a:buClr>
                <a:schemeClr val="lt1"/>
              </a:buClr>
              <a:buSzPct val="100000"/>
              <a:buFont typeface="Quattrocento Sans"/>
              <a:buNone/>
            </a:pPr>
            <a:r>
              <a:rPr lang="ru">
                <a:solidFill>
                  <a:schemeClr val="lt1"/>
                </a:solidFill>
              </a:rPr>
              <a:t>ЗАДАЧА</a:t>
            </a:r>
            <a:r>
              <a:rPr lang="ru"/>
              <a:t> ЦИКЛИЧЕСКИЙ СДВИГ</a:t>
            </a:r>
            <a:endParaRPr/>
          </a:p>
        </p:txBody>
      </p:sp>
      <p:sp>
        <p:nvSpPr>
          <p:cNvPr id="361" name="Google Shape;361;p64"/>
          <p:cNvSpPr/>
          <p:nvPr/>
        </p:nvSpPr>
        <p:spPr>
          <a:xfrm>
            <a:off x="7632450" y="1221581"/>
            <a:ext cx="540000" cy="540000"/>
          </a:xfrm>
          <a:prstGeom prst="rect">
            <a:avLst/>
          </a:prstGeom>
          <a:solidFill>
            <a:srgbClr val="67217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ru" sz="2400">
                <a:solidFill>
                  <a:schemeClr val="lt1"/>
                </a:solidFill>
                <a:latin typeface="Quattrocento Sans"/>
                <a:ea typeface="Quattrocento Sans"/>
                <a:cs typeface="Quattrocento Sans"/>
                <a:sym typeface="Quattrocento Sans"/>
              </a:rPr>
              <a:t>C#</a:t>
            </a:r>
            <a:endParaRPr sz="1100"/>
          </a:p>
        </p:txBody>
      </p:sp>
      <p:sp>
        <p:nvSpPr>
          <p:cNvPr id="362" name="Google Shape;362;p64"/>
          <p:cNvSpPr/>
          <p:nvPr/>
        </p:nvSpPr>
        <p:spPr>
          <a:xfrm>
            <a:off x="7632400" y="2706564"/>
            <a:ext cx="540000" cy="540000"/>
          </a:xfrm>
          <a:prstGeom prst="rect">
            <a:avLst/>
          </a:prstGeom>
          <a:solidFill>
            <a:srgbClr val="F9DD3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ru" sz="2400">
                <a:solidFill>
                  <a:schemeClr val="lt1"/>
                </a:solidFill>
                <a:latin typeface="Quattrocento Sans"/>
                <a:ea typeface="Quattrocento Sans"/>
                <a:cs typeface="Quattrocento Sans"/>
                <a:sym typeface="Quattrocento Sans"/>
              </a:rPr>
              <a:t>JS</a:t>
            </a:r>
            <a:endParaRPr sz="1100"/>
          </a:p>
        </p:txBody>
      </p:sp>
      <p:sp>
        <p:nvSpPr>
          <p:cNvPr id="363" name="Google Shape;363;p64"/>
          <p:cNvSpPr/>
          <p:nvPr/>
        </p:nvSpPr>
        <p:spPr>
          <a:xfrm>
            <a:off x="7625911" y="4083918"/>
            <a:ext cx="540000" cy="549917"/>
          </a:xfrm>
          <a:prstGeom prst="rect">
            <a:avLst/>
          </a:prstGeom>
          <a:solidFill>
            <a:srgbClr val="00554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900">
              <a:solidFill>
                <a:schemeClr val="lt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b="1" sz="900">
              <a:solidFill>
                <a:schemeClr val="lt1"/>
              </a:solidFill>
              <a:latin typeface="Quattrocento Sans"/>
              <a:ea typeface="Quattrocento Sans"/>
              <a:cs typeface="Quattrocento Sans"/>
              <a:sym typeface="Quattrocento Sans"/>
            </a:endParaRPr>
          </a:p>
          <a:p>
            <a:pPr indent="0" lvl="0" marL="0" marR="0" rtl="0" algn="ctr">
              <a:spcBef>
                <a:spcPts val="500"/>
              </a:spcBef>
              <a:spcAft>
                <a:spcPts val="0"/>
              </a:spcAft>
              <a:buNone/>
            </a:pPr>
            <a:r>
              <a:rPr b="1" lang="ru" sz="900">
                <a:solidFill>
                  <a:schemeClr val="lt1"/>
                </a:solidFill>
                <a:latin typeface="Quattrocento Sans"/>
                <a:ea typeface="Quattrocento Sans"/>
                <a:cs typeface="Quattrocento Sans"/>
                <a:sym typeface="Quattrocento Sans"/>
              </a:rPr>
              <a:t>Python</a:t>
            </a:r>
            <a:endParaRPr b="1" sz="1500">
              <a:solidFill>
                <a:schemeClr val="lt1"/>
              </a:solidFill>
              <a:latin typeface="Quattrocento Sans"/>
              <a:ea typeface="Quattrocento Sans"/>
              <a:cs typeface="Quattrocento Sans"/>
              <a:sym typeface="Quattrocento Sans"/>
            </a:endParaRPr>
          </a:p>
        </p:txBody>
      </p:sp>
      <p:pic>
        <p:nvPicPr>
          <p:cNvPr id="364" name="Google Shape;364;p64"/>
          <p:cNvPicPr preferRelativeResize="0"/>
          <p:nvPr/>
        </p:nvPicPr>
        <p:blipFill rotWithShape="1">
          <a:blip r:embed="rId3">
            <a:alphaModFix/>
          </a:blip>
          <a:srcRect b="0" l="0" r="0" t="0"/>
          <a:stretch/>
        </p:blipFill>
        <p:spPr>
          <a:xfrm>
            <a:off x="7728949" y="4104465"/>
            <a:ext cx="338851" cy="33885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5"/>
          <p:cNvSpPr txBox="1"/>
          <p:nvPr>
            <p:ph idx="1" type="body"/>
          </p:nvPr>
        </p:nvSpPr>
        <p:spPr>
          <a:xfrm>
            <a:off x="971550" y="1221584"/>
            <a:ext cx="7200900" cy="35100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800"/>
              <a:buNone/>
            </a:pPr>
            <a:r>
              <a:rPr lang="ru" sz="1800">
                <a:solidFill>
                  <a:schemeClr val="accent1"/>
                </a:solidFill>
              </a:rPr>
              <a:t>Решение Java</a:t>
            </a:r>
            <a:endParaRPr sz="1800">
              <a:solidFill>
                <a:schemeClr val="accent1"/>
              </a:solidFill>
            </a:endParaRPr>
          </a:p>
          <a:p>
            <a:pPr indent="0" lvl="0" marL="0" rtl="0" algn="l">
              <a:lnSpc>
                <a:spcPct val="115000"/>
              </a:lnSpc>
              <a:spcBef>
                <a:spcPts val="0"/>
              </a:spcBef>
              <a:spcAft>
                <a:spcPts val="0"/>
              </a:spcAft>
              <a:buClr>
                <a:schemeClr val="dk1"/>
              </a:buClr>
              <a:buSzPts val="1500"/>
              <a:buFont typeface="Arial"/>
              <a:buNone/>
            </a:pPr>
            <a:r>
              <a:rPr lang="ru" sz="1700">
                <a:solidFill>
                  <a:srgbClr val="FEFEFE"/>
                </a:solidFill>
                <a:latin typeface="Consolas"/>
                <a:ea typeface="Consolas"/>
                <a:cs typeface="Consolas"/>
                <a:sym typeface="Consolas"/>
              </a:rPr>
              <a:t>System.arraycopy(array, 0, array, 1, position);</a:t>
            </a:r>
            <a:endParaRPr sz="1100">
              <a:solidFill>
                <a:srgbClr val="FEFEFE"/>
              </a:solidFill>
              <a:latin typeface="Consolas"/>
              <a:ea typeface="Consolas"/>
              <a:cs typeface="Consolas"/>
              <a:sym typeface="Consolas"/>
            </a:endParaRPr>
          </a:p>
        </p:txBody>
      </p:sp>
      <p:sp>
        <p:nvSpPr>
          <p:cNvPr id="371" name="Google Shape;371;p65"/>
          <p:cNvSpPr txBox="1"/>
          <p:nvPr>
            <p:ph type="title"/>
          </p:nvPr>
        </p:nvSpPr>
        <p:spPr>
          <a:xfrm>
            <a:off x="971602" y="411957"/>
            <a:ext cx="7200900" cy="594000"/>
          </a:xfrm>
          <a:prstGeom prst="rect">
            <a:avLst/>
          </a:prstGeom>
          <a:noFill/>
          <a:ln>
            <a:noFill/>
          </a:ln>
        </p:spPr>
        <p:txBody>
          <a:bodyPr anchorCtr="0" anchor="b" bIns="45900" lIns="0" spcFirstLastPara="1" rIns="0" wrap="square" tIns="45900">
            <a:normAutofit fontScale="90000"/>
          </a:bodyPr>
          <a:lstStyle/>
          <a:p>
            <a:pPr indent="0" lvl="0" marL="0" rtl="0" algn="l">
              <a:spcBef>
                <a:spcPts val="0"/>
              </a:spcBef>
              <a:spcAft>
                <a:spcPts val="0"/>
              </a:spcAft>
              <a:buClr>
                <a:schemeClr val="lt1"/>
              </a:buClr>
              <a:buSzPct val="100000"/>
              <a:buFont typeface="Quattrocento Sans"/>
              <a:buNone/>
            </a:pPr>
            <a:r>
              <a:rPr lang="ru">
                <a:solidFill>
                  <a:schemeClr val="lt1"/>
                </a:solidFill>
              </a:rPr>
              <a:t>ЗАДАЧА</a:t>
            </a:r>
            <a:r>
              <a:rPr lang="ru"/>
              <a:t> ЦИКЛИЧЕСКИЙ СДВИГ</a:t>
            </a:r>
            <a:endParaRPr/>
          </a:p>
        </p:txBody>
      </p:sp>
      <p:pic>
        <p:nvPicPr>
          <p:cNvPr id="372" name="Google Shape;372;p65"/>
          <p:cNvPicPr preferRelativeResize="0"/>
          <p:nvPr/>
        </p:nvPicPr>
        <p:blipFill>
          <a:blip r:embed="rId3">
            <a:alphaModFix/>
          </a:blip>
          <a:stretch>
            <a:fillRect/>
          </a:stretch>
        </p:blipFill>
        <p:spPr>
          <a:xfrm>
            <a:off x="7115276" y="1155199"/>
            <a:ext cx="390975" cy="3909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6"/>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fontScale="85000" lnSpcReduction="20000"/>
          </a:bodyPr>
          <a:lstStyle/>
          <a:p>
            <a:pPr indent="0" lvl="0" marL="0" rtl="0" algn="l">
              <a:spcBef>
                <a:spcPts val="0"/>
              </a:spcBef>
              <a:spcAft>
                <a:spcPts val="0"/>
              </a:spcAft>
              <a:buSzPct val="100000"/>
              <a:buNone/>
            </a:pPr>
            <a:r>
              <a:rPr lang="ru"/>
              <a:t>А если мы хотим сделать это In Place, без выделения дополнительной памяти?</a:t>
            </a:r>
            <a:endParaRPr/>
          </a:p>
          <a:p>
            <a:pPr indent="0" lvl="0" marL="0" rtl="0" algn="l">
              <a:spcBef>
                <a:spcPts val="400"/>
              </a:spcBef>
              <a:spcAft>
                <a:spcPts val="0"/>
              </a:spcAft>
              <a:buSzPct val="100000"/>
              <a:buNone/>
            </a:pPr>
            <a:r>
              <a:t/>
            </a:r>
            <a:endParaRPr/>
          </a:p>
          <a:p>
            <a:pPr indent="0" lvl="0" marL="0" rtl="0" algn="l">
              <a:spcBef>
                <a:spcPts val="500"/>
              </a:spcBef>
              <a:spcAft>
                <a:spcPts val="0"/>
              </a:spcAft>
              <a:buSzPct val="100000"/>
              <a:buNone/>
            </a:pPr>
            <a:r>
              <a:rPr b="1" lang="ru">
                <a:latin typeface="Consolas"/>
                <a:ea typeface="Consolas"/>
                <a:cs typeface="Consolas"/>
                <a:sym typeface="Consolas"/>
              </a:rPr>
              <a:t>void</a:t>
            </a:r>
            <a:r>
              <a:rPr lang="ru" sz="2700">
                <a:latin typeface="Consolas"/>
                <a:ea typeface="Consolas"/>
                <a:cs typeface="Consolas"/>
                <a:sym typeface="Consolas"/>
              </a:rPr>
              <a:t> </a:t>
            </a:r>
            <a:r>
              <a:rPr lang="ru">
                <a:latin typeface="Consolas"/>
                <a:ea typeface="Consolas"/>
                <a:cs typeface="Consolas"/>
                <a:sym typeface="Consolas"/>
              </a:rPr>
              <a:t>Rotate&lt;T&gt;(T[] array, int</a:t>
            </a:r>
            <a:r>
              <a:rPr lang="ru" sz="2700">
                <a:latin typeface="Consolas"/>
                <a:ea typeface="Consolas"/>
                <a:cs typeface="Consolas"/>
                <a:sym typeface="Consolas"/>
              </a:rPr>
              <a:t> </a:t>
            </a:r>
            <a:r>
              <a:rPr lang="ru">
                <a:latin typeface="Consolas"/>
                <a:ea typeface="Consolas"/>
                <a:cs typeface="Consolas"/>
                <a:sym typeface="Consolas"/>
              </a:rPr>
              <a:t>shiftSize)</a:t>
            </a:r>
            <a:endParaRPr/>
          </a:p>
          <a:p>
            <a:pPr indent="0" lvl="0" marL="0" rtl="0" algn="l">
              <a:spcBef>
                <a:spcPts val="400"/>
              </a:spcBef>
              <a:spcAft>
                <a:spcPts val="0"/>
              </a:spcAft>
              <a:buSzPct val="100000"/>
              <a:buNone/>
            </a:pPr>
            <a:r>
              <a:t/>
            </a:r>
            <a:endParaRPr>
              <a:latin typeface="Consolas"/>
              <a:ea typeface="Consolas"/>
              <a:cs typeface="Consolas"/>
              <a:sym typeface="Consolas"/>
            </a:endParaRPr>
          </a:p>
          <a:p>
            <a:pPr indent="0" lvl="0" marL="0" rtl="0" algn="l">
              <a:spcBef>
                <a:spcPts val="400"/>
              </a:spcBef>
              <a:spcAft>
                <a:spcPts val="0"/>
              </a:spcAft>
              <a:buSzPct val="100000"/>
              <a:buNone/>
            </a:pPr>
            <a:r>
              <a:rPr lang="ru">
                <a:latin typeface="Consolas"/>
                <a:ea typeface="Consolas"/>
                <a:cs typeface="Consolas"/>
                <a:sym typeface="Consolas"/>
              </a:rPr>
              <a:t>//пример использования</a:t>
            </a:r>
            <a:endParaRPr>
              <a:latin typeface="Consolas"/>
              <a:ea typeface="Consolas"/>
              <a:cs typeface="Consolas"/>
              <a:sym typeface="Consolas"/>
            </a:endParaRPr>
          </a:p>
          <a:p>
            <a:pPr indent="0" lvl="0" marL="0" rtl="0" algn="l">
              <a:spcBef>
                <a:spcPts val="400"/>
              </a:spcBef>
              <a:spcAft>
                <a:spcPts val="0"/>
              </a:spcAft>
              <a:buSzPct val="100000"/>
              <a:buNone/>
            </a:pPr>
            <a:r>
              <a:rPr lang="ru">
                <a:latin typeface="Consolas"/>
                <a:ea typeface="Consolas"/>
                <a:cs typeface="Consolas"/>
                <a:sym typeface="Consolas"/>
              </a:rPr>
              <a:t>var arr = new[] { 1, 2, 3, 4, 5 };</a:t>
            </a:r>
            <a:endParaRPr/>
          </a:p>
          <a:p>
            <a:pPr indent="0" lvl="0" marL="0" rtl="0" algn="l">
              <a:spcBef>
                <a:spcPts val="400"/>
              </a:spcBef>
              <a:spcAft>
                <a:spcPts val="0"/>
              </a:spcAft>
              <a:buSzPct val="100000"/>
              <a:buNone/>
            </a:pPr>
            <a:r>
              <a:rPr lang="ru">
                <a:latin typeface="Consolas"/>
                <a:ea typeface="Consolas"/>
                <a:cs typeface="Consolas"/>
                <a:sym typeface="Consolas"/>
              </a:rPr>
              <a:t>Rotate(arr, 2);</a:t>
            </a:r>
            <a:endParaRPr/>
          </a:p>
          <a:p>
            <a:pPr indent="0" lvl="0" marL="0" rtl="0" algn="l">
              <a:spcBef>
                <a:spcPts val="400"/>
              </a:spcBef>
              <a:spcAft>
                <a:spcPts val="0"/>
              </a:spcAft>
              <a:buSzPct val="100000"/>
              <a:buNone/>
            </a:pPr>
            <a:r>
              <a:rPr lang="ru">
                <a:latin typeface="Consolas"/>
                <a:ea typeface="Consolas"/>
                <a:cs typeface="Consolas"/>
                <a:sym typeface="Consolas"/>
              </a:rPr>
              <a:t>// arr == {3,4,5,1,2}</a:t>
            </a:r>
            <a:endParaRPr/>
          </a:p>
          <a:p>
            <a:pPr indent="0" lvl="0" marL="0" rtl="0" algn="l">
              <a:spcBef>
                <a:spcPts val="400"/>
              </a:spcBef>
              <a:spcAft>
                <a:spcPts val="0"/>
              </a:spcAft>
              <a:buSzPct val="100000"/>
              <a:buNone/>
            </a:pPr>
            <a:r>
              <a:t/>
            </a:r>
            <a:endParaRPr/>
          </a:p>
          <a:p>
            <a:pPr indent="0" lvl="0" marL="0" rtl="0" algn="l">
              <a:spcBef>
                <a:spcPts val="400"/>
              </a:spcBef>
              <a:spcAft>
                <a:spcPts val="0"/>
              </a:spcAft>
              <a:buSzPct val="100000"/>
              <a:buNone/>
            </a:pPr>
            <a:r>
              <a:rPr lang="ru">
                <a:solidFill>
                  <a:schemeClr val="accent1"/>
                </a:solidFill>
              </a:rPr>
              <a:t>Как решать?</a:t>
            </a:r>
            <a:endParaRPr>
              <a:solidFill>
                <a:schemeClr val="accent1"/>
              </a:solidFill>
            </a:endParaRPr>
          </a:p>
        </p:txBody>
      </p:sp>
      <p:sp>
        <p:nvSpPr>
          <p:cNvPr id="379" name="Google Shape;379;p66"/>
          <p:cNvSpPr txBox="1"/>
          <p:nvPr>
            <p:ph type="title"/>
          </p:nvPr>
        </p:nvSpPr>
        <p:spPr>
          <a:xfrm>
            <a:off x="971602" y="411957"/>
            <a:ext cx="7200800" cy="594122"/>
          </a:xfrm>
          <a:prstGeom prst="rect">
            <a:avLst/>
          </a:prstGeom>
          <a:noFill/>
          <a:ln>
            <a:noFill/>
          </a:ln>
        </p:spPr>
        <p:txBody>
          <a:bodyPr anchorCtr="0" anchor="b" bIns="45900" lIns="0" spcFirstLastPara="1" rIns="0" wrap="square" tIns="45900">
            <a:normAutofit fontScale="90000"/>
          </a:bodyPr>
          <a:lstStyle/>
          <a:p>
            <a:pPr indent="0" lvl="0" marL="0" rtl="0" algn="l">
              <a:spcBef>
                <a:spcPts val="0"/>
              </a:spcBef>
              <a:spcAft>
                <a:spcPts val="0"/>
              </a:spcAft>
              <a:buClr>
                <a:schemeClr val="lt1"/>
              </a:buClr>
              <a:buSzPct val="100000"/>
              <a:buFont typeface="Quattrocento Sans"/>
              <a:buNone/>
            </a:pPr>
            <a:r>
              <a:rPr lang="ru">
                <a:solidFill>
                  <a:schemeClr val="lt1"/>
                </a:solidFill>
              </a:rPr>
              <a:t>ЗАДАЧА</a:t>
            </a:r>
            <a:r>
              <a:rPr lang="ru"/>
              <a:t> ЦИКЛИЧЕСКИЙ СДВИГ</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7"/>
          <p:cNvSpPr txBox="1"/>
          <p:nvPr>
            <p:ph type="title"/>
          </p:nvPr>
        </p:nvSpPr>
        <p:spPr>
          <a:xfrm>
            <a:off x="971602" y="411957"/>
            <a:ext cx="7200800" cy="594122"/>
          </a:xfrm>
          <a:prstGeom prst="rect">
            <a:avLst/>
          </a:prstGeom>
          <a:noFill/>
          <a:ln>
            <a:noFill/>
          </a:ln>
        </p:spPr>
        <p:txBody>
          <a:bodyPr anchorCtr="0" anchor="b" bIns="45900" lIns="0" spcFirstLastPara="1" rIns="0" wrap="square" tIns="45900">
            <a:normAutofit fontScale="90000"/>
          </a:bodyPr>
          <a:lstStyle/>
          <a:p>
            <a:pPr indent="0" lvl="0" marL="0" rtl="0" algn="l">
              <a:spcBef>
                <a:spcPts val="0"/>
              </a:spcBef>
              <a:spcAft>
                <a:spcPts val="0"/>
              </a:spcAft>
              <a:buClr>
                <a:schemeClr val="accent1"/>
              </a:buClr>
              <a:buSzPct val="100000"/>
              <a:buFont typeface="Quattrocento Sans"/>
              <a:buNone/>
            </a:pPr>
            <a:r>
              <a:rPr lang="ru"/>
              <a:t>ЦИКЛИЧЕСКИЙ СДВИГ МАССИВА</a:t>
            </a:r>
            <a:endParaRPr/>
          </a:p>
        </p:txBody>
      </p:sp>
      <p:pic>
        <p:nvPicPr>
          <p:cNvPr id="386" name="Google Shape;386;p67"/>
          <p:cNvPicPr preferRelativeResize="0"/>
          <p:nvPr/>
        </p:nvPicPr>
        <p:blipFill rotWithShape="1">
          <a:blip r:embed="rId3">
            <a:alphaModFix/>
          </a:blip>
          <a:srcRect b="0" l="0" r="0" t="0"/>
          <a:stretch/>
        </p:blipFill>
        <p:spPr>
          <a:xfrm>
            <a:off x="1927629" y="1113588"/>
            <a:ext cx="5322939" cy="992981"/>
          </a:xfrm>
          <a:prstGeom prst="rect">
            <a:avLst/>
          </a:prstGeom>
          <a:noFill/>
          <a:ln>
            <a:noFill/>
          </a:ln>
        </p:spPr>
      </p:pic>
      <p:pic>
        <p:nvPicPr>
          <p:cNvPr id="387" name="Google Shape;387;p67"/>
          <p:cNvPicPr preferRelativeResize="0"/>
          <p:nvPr/>
        </p:nvPicPr>
        <p:blipFill rotWithShape="1">
          <a:blip r:embed="rId4">
            <a:alphaModFix/>
          </a:blip>
          <a:srcRect b="0" l="0" r="0" t="0"/>
          <a:stretch/>
        </p:blipFill>
        <p:spPr>
          <a:xfrm>
            <a:off x="1927629" y="1977686"/>
            <a:ext cx="5322939" cy="965735"/>
          </a:xfrm>
          <a:prstGeom prst="rect">
            <a:avLst/>
          </a:prstGeom>
          <a:noFill/>
          <a:ln>
            <a:noFill/>
          </a:ln>
        </p:spPr>
      </p:pic>
      <p:pic>
        <p:nvPicPr>
          <p:cNvPr id="388" name="Google Shape;388;p67"/>
          <p:cNvPicPr preferRelativeResize="0"/>
          <p:nvPr/>
        </p:nvPicPr>
        <p:blipFill rotWithShape="1">
          <a:blip r:embed="rId5">
            <a:alphaModFix/>
          </a:blip>
          <a:srcRect b="0" l="0" r="0" t="0"/>
          <a:stretch/>
        </p:blipFill>
        <p:spPr>
          <a:xfrm>
            <a:off x="1928474" y="2943422"/>
            <a:ext cx="5322094" cy="1000125"/>
          </a:xfrm>
          <a:prstGeom prst="rect">
            <a:avLst/>
          </a:prstGeom>
          <a:noFill/>
          <a:ln>
            <a:noFill/>
          </a:ln>
        </p:spPr>
      </p:pic>
      <p:pic>
        <p:nvPicPr>
          <p:cNvPr id="389" name="Google Shape;389;p67"/>
          <p:cNvPicPr preferRelativeResize="0"/>
          <p:nvPr/>
        </p:nvPicPr>
        <p:blipFill rotWithShape="1">
          <a:blip r:embed="rId5">
            <a:alphaModFix/>
          </a:blip>
          <a:srcRect b="0" l="0" r="0" t="0"/>
          <a:stretch/>
        </p:blipFill>
        <p:spPr>
          <a:xfrm flipH="1">
            <a:off x="1928474" y="3943547"/>
            <a:ext cx="5322094" cy="1000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8"/>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rPr lang="ru"/>
              <a:t>Reverse(array, 0, k-1);  // O(k)</a:t>
            </a:r>
            <a:endParaRPr/>
          </a:p>
          <a:p>
            <a:pPr indent="0" lvl="0" marL="0" rtl="0" algn="l">
              <a:spcBef>
                <a:spcPts val="500"/>
              </a:spcBef>
              <a:spcAft>
                <a:spcPts val="0"/>
              </a:spcAft>
              <a:buSzPts val="2400"/>
              <a:buNone/>
            </a:pPr>
            <a:r>
              <a:rPr lang="ru"/>
              <a:t>Reverse(array, k, n-1);  // O(n-k)</a:t>
            </a:r>
            <a:endParaRPr/>
          </a:p>
          <a:p>
            <a:pPr indent="0" lvl="0" marL="0" rtl="0" algn="l">
              <a:spcBef>
                <a:spcPts val="500"/>
              </a:spcBef>
              <a:spcAft>
                <a:spcPts val="0"/>
              </a:spcAft>
              <a:buSzPts val="2400"/>
              <a:buNone/>
            </a:pPr>
            <a:r>
              <a:rPr lang="ru"/>
              <a:t>Reverse(array, 0, n-1);  // O(n)</a:t>
            </a:r>
            <a:endParaRPr/>
          </a:p>
          <a:p>
            <a:pPr indent="0" lvl="0" marL="0" rtl="0" algn="l">
              <a:spcBef>
                <a:spcPts val="500"/>
              </a:spcBef>
              <a:spcAft>
                <a:spcPts val="0"/>
              </a:spcAft>
              <a:buSzPts val="2400"/>
              <a:buNone/>
            </a:pPr>
            <a:r>
              <a:t/>
            </a:r>
            <a:endParaRPr/>
          </a:p>
          <a:p>
            <a:pPr indent="-254000" lvl="0" marL="254000" rtl="0" algn="l">
              <a:spcBef>
                <a:spcPts val="500"/>
              </a:spcBef>
              <a:spcAft>
                <a:spcPts val="0"/>
              </a:spcAft>
              <a:buSzPts val="2400"/>
              <a:buFont typeface="Noto Sans Symbols"/>
              <a:buChar char="✔"/>
            </a:pPr>
            <a:r>
              <a:rPr lang="ru"/>
              <a:t>Decomposition</a:t>
            </a:r>
            <a:endParaRPr/>
          </a:p>
          <a:p>
            <a:pPr indent="-254000" lvl="0" marL="254000" rtl="0" algn="l">
              <a:spcBef>
                <a:spcPts val="500"/>
              </a:spcBef>
              <a:spcAft>
                <a:spcPts val="0"/>
              </a:spcAft>
              <a:buSzPts val="2400"/>
              <a:buFont typeface="Noto Sans Symbols"/>
              <a:buChar char="✔"/>
            </a:pPr>
            <a:r>
              <a:rPr lang="ru"/>
              <a:t>Composability</a:t>
            </a:r>
            <a:endParaRPr/>
          </a:p>
          <a:p>
            <a:pPr indent="-254000" lvl="0" marL="254000" rtl="0" algn="l">
              <a:spcBef>
                <a:spcPts val="500"/>
              </a:spcBef>
              <a:spcAft>
                <a:spcPts val="0"/>
              </a:spcAft>
              <a:buSzPts val="2400"/>
              <a:buFont typeface="Noto Sans Symbols"/>
              <a:buChar char="✔"/>
            </a:pPr>
            <a:r>
              <a:rPr lang="ru"/>
              <a:t>Readability</a:t>
            </a:r>
            <a:endParaRPr/>
          </a:p>
        </p:txBody>
      </p:sp>
      <p:sp>
        <p:nvSpPr>
          <p:cNvPr id="396" name="Google Shape;396;p68"/>
          <p:cNvSpPr txBox="1"/>
          <p:nvPr>
            <p:ph type="title"/>
          </p:nvPr>
        </p:nvSpPr>
        <p:spPr>
          <a:xfrm>
            <a:off x="971602" y="411957"/>
            <a:ext cx="7200800" cy="594122"/>
          </a:xfrm>
          <a:prstGeom prst="rect">
            <a:avLst/>
          </a:prstGeom>
          <a:noFill/>
          <a:ln>
            <a:noFill/>
          </a:ln>
        </p:spPr>
        <p:txBody>
          <a:bodyPr anchorCtr="0" anchor="b" bIns="45900" lIns="0" spcFirstLastPara="1" rIns="0" wrap="square" tIns="45900">
            <a:normAutofit fontScale="90000"/>
          </a:bodyPr>
          <a:lstStyle/>
          <a:p>
            <a:pPr indent="0" lvl="0" marL="0" rtl="0" algn="l">
              <a:spcBef>
                <a:spcPts val="0"/>
              </a:spcBef>
              <a:spcAft>
                <a:spcPts val="0"/>
              </a:spcAft>
              <a:buClr>
                <a:schemeClr val="accent1"/>
              </a:buClr>
              <a:buSzPct val="100000"/>
              <a:buFont typeface="Quattrocento Sans"/>
              <a:buNone/>
            </a:pPr>
            <a:r>
              <a:rPr lang="ru"/>
              <a:t>ЦИКЛИЧЕСКИЙ СДВИГ МАССИВА</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9"/>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Clr>
                <a:schemeClr val="accent1"/>
              </a:buClr>
              <a:buSzPts val="2400"/>
              <a:buChar char="•"/>
            </a:pPr>
            <a:r>
              <a:rPr lang="ru"/>
              <a:t>Не самоценно</a:t>
            </a:r>
            <a:endParaRPr/>
          </a:p>
        </p:txBody>
      </p:sp>
      <p:sp>
        <p:nvSpPr>
          <p:cNvPr id="403" name="Google Shape;403;p69"/>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000"/>
              <a:buFont typeface="Quattrocento Sans"/>
              <a:buNone/>
            </a:pPr>
            <a:r>
              <a:rPr lang="ru" sz="3000"/>
              <a:t>МАРКЕРЫ ПЛОХОЙ КОМПОНУЕМОСТИ</a:t>
            </a:r>
            <a:endParaRPr sz="30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70"/>
          <p:cNvSpPr txBox="1"/>
          <p:nvPr>
            <p:ph type="title"/>
          </p:nvPr>
        </p:nvSpPr>
        <p:spPr>
          <a:xfrm>
            <a:off x="971650" y="1221581"/>
            <a:ext cx="7200800" cy="2700338"/>
          </a:xfrm>
          <a:prstGeom prst="rect">
            <a:avLst/>
          </a:prstGeom>
          <a:noFill/>
          <a:ln>
            <a:noFill/>
          </a:ln>
        </p:spPr>
        <p:txBody>
          <a:bodyPr anchorCtr="1" anchor="ctr" bIns="45900" lIns="0" spcFirstLastPara="1" rIns="0" wrap="square" tIns="45900">
            <a:normAutofit/>
          </a:bodyPr>
          <a:lstStyle/>
          <a:p>
            <a:pPr indent="0" lvl="0" marL="0" rtl="0" algn="ctr">
              <a:spcBef>
                <a:spcPts val="0"/>
              </a:spcBef>
              <a:spcAft>
                <a:spcPts val="0"/>
              </a:spcAft>
              <a:buClr>
                <a:schemeClr val="accent1"/>
              </a:buClr>
              <a:buSzPts val="3300"/>
              <a:buFont typeface="Quattrocento Sans"/>
              <a:buNone/>
            </a:pPr>
            <a:r>
              <a:rPr lang="ru"/>
              <a:t>ОБЩИЕ КОМПОНЕНТЫ</a:t>
            </a:r>
            <a:br>
              <a:rPr lang="ru"/>
            </a:br>
            <a:r>
              <a:rPr lang="ru"/>
              <a:t>НЕОБХОДИМЫ</a:t>
            </a:r>
            <a:br>
              <a:rPr lang="ru"/>
            </a:br>
            <a:r>
              <a:rPr lang="ru"/>
              <a:t>В КРУПНЫХ КОМПАНИЯХ</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8" name="Shape 148"/>
        <p:cNvGrpSpPr/>
        <p:nvPr/>
      </p:nvGrpSpPr>
      <p:grpSpPr>
        <a:xfrm>
          <a:off x="0" y="0"/>
          <a:ext cx="0" cy="0"/>
          <a:chOff x="0" y="0"/>
          <a:chExt cx="0" cy="0"/>
        </a:xfrm>
      </p:grpSpPr>
      <p:sp>
        <p:nvSpPr>
          <p:cNvPr id="149" name="Google Shape;149;p35"/>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fontScale="85000" lnSpcReduction="10000"/>
          </a:bodyPr>
          <a:lstStyle/>
          <a:p>
            <a:pPr indent="-256540" lvl="0" marL="254000" rtl="0" algn="l">
              <a:spcBef>
                <a:spcPts val="0"/>
              </a:spcBef>
              <a:spcAft>
                <a:spcPts val="0"/>
              </a:spcAft>
              <a:buClr>
                <a:schemeClr val="accent1"/>
              </a:buClr>
              <a:buSzPct val="100000"/>
              <a:buChar char="•"/>
            </a:pPr>
            <a:r>
              <a:rPr b="1" lang="ru"/>
              <a:t>Простота и понятность.</a:t>
            </a:r>
            <a:r>
              <a:rPr lang="ru"/>
              <a:t> Что в будущем инженер смог быстро разобраться и доработать компонент под изменившиеся требования.</a:t>
            </a:r>
            <a:endParaRPr/>
          </a:p>
          <a:p>
            <a:pPr indent="-256540" lvl="0" marL="254000" rtl="0" algn="l">
              <a:spcBef>
                <a:spcPts val="400"/>
              </a:spcBef>
              <a:spcAft>
                <a:spcPts val="0"/>
              </a:spcAft>
              <a:buClr>
                <a:schemeClr val="accent1"/>
              </a:buClr>
              <a:buSzPct val="100000"/>
              <a:buChar char="•"/>
            </a:pPr>
            <a:r>
              <a:rPr b="1" lang="ru"/>
              <a:t>Корректность.</a:t>
            </a:r>
            <a:r>
              <a:rPr lang="ru"/>
              <a:t> Чтобы в будущем инженер своими правками случайно не сломал работоспособность системы.</a:t>
            </a:r>
            <a:endParaRPr/>
          </a:p>
          <a:p>
            <a:pPr indent="-256540" lvl="0" marL="254000" rtl="0" algn="l">
              <a:spcBef>
                <a:spcPts val="400"/>
              </a:spcBef>
              <a:spcAft>
                <a:spcPts val="0"/>
              </a:spcAft>
              <a:buClr>
                <a:schemeClr val="accent1"/>
              </a:buClr>
              <a:buSzPct val="100000"/>
              <a:buChar char="•"/>
            </a:pPr>
            <a:r>
              <a:rPr b="1" lang="ru"/>
              <a:t>Расширяемость.</a:t>
            </a:r>
            <a:r>
              <a:rPr lang="ru"/>
              <a:t> Чтобы в будущем инженеру проще было вносить доработки под новые требования.</a:t>
            </a:r>
            <a:endParaRPr/>
          </a:p>
          <a:p>
            <a:pPr indent="-256540" lvl="0" marL="254000" rtl="0" algn="l">
              <a:spcBef>
                <a:spcPts val="400"/>
              </a:spcBef>
              <a:spcAft>
                <a:spcPts val="0"/>
              </a:spcAft>
              <a:buClr>
                <a:schemeClr val="accent1"/>
              </a:buClr>
              <a:buSzPct val="100000"/>
              <a:buChar char="•"/>
            </a:pPr>
            <a:r>
              <a:rPr b="1" lang="ru"/>
              <a:t>Универсальность.</a:t>
            </a:r>
            <a:r>
              <a:rPr lang="ru"/>
              <a:t> Чтобы в будущем инженеру было проще использовать этот код в контексте другой задачи или проекта.</a:t>
            </a:r>
            <a:endParaRPr/>
          </a:p>
          <a:p>
            <a:pPr indent="0" lvl="0" marL="0" rtl="0" algn="l">
              <a:spcBef>
                <a:spcPts val="400"/>
              </a:spcBef>
              <a:spcAft>
                <a:spcPts val="0"/>
              </a:spcAft>
              <a:buSzPct val="100000"/>
              <a:buNone/>
            </a:pPr>
            <a:r>
              <a:t/>
            </a:r>
            <a:endParaRPr/>
          </a:p>
        </p:txBody>
      </p:sp>
      <p:sp>
        <p:nvSpPr>
          <p:cNvPr id="150" name="Google Shape;150;p35"/>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ЗАЧЕМ НУЖЕН ЧИСТЫЙ КОД?</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71"/>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lnSpcReduction="10000"/>
          </a:bodyPr>
          <a:lstStyle/>
          <a:p>
            <a:pPr indent="0" lvl="0" marL="0" rtl="0" algn="l">
              <a:spcBef>
                <a:spcPts val="0"/>
              </a:spcBef>
              <a:spcAft>
                <a:spcPts val="0"/>
              </a:spcAft>
              <a:buSzPts val="2100"/>
              <a:buNone/>
            </a:pPr>
            <a:r>
              <a:rPr i="1" lang="ru" sz="2100">
                <a:latin typeface="Quattrocento Sans"/>
                <a:ea typeface="Quattrocento Sans"/>
                <a:cs typeface="Quattrocento Sans"/>
                <a:sym typeface="Quattrocento Sans"/>
              </a:rPr>
              <a:t>Контрольное число для СНИЛС:</a:t>
            </a:r>
            <a:endParaRPr/>
          </a:p>
          <a:p>
            <a:pPr indent="-374650" lvl="0" marL="381000" rtl="0" algn="l">
              <a:spcBef>
                <a:spcPts val="400"/>
              </a:spcBef>
              <a:spcAft>
                <a:spcPts val="0"/>
              </a:spcAft>
              <a:buSzPts val="2100"/>
              <a:buFont typeface="Quattrocento Sans"/>
              <a:buAutoNum type="arabicPeriod"/>
            </a:pPr>
            <a:r>
              <a:rPr lang="ru" sz="2100">
                <a:latin typeface="Quattrocento Sans"/>
                <a:ea typeface="Quattrocento Sans"/>
                <a:cs typeface="Quattrocento Sans"/>
                <a:sym typeface="Quattrocento Sans"/>
              </a:rPr>
              <a:t>Каждая цифра СНИЛС умножается на номер своей позиции (начиная с наименьшего разряда)</a:t>
            </a:r>
            <a:endParaRPr sz="2100">
              <a:latin typeface="Quattrocento Sans"/>
              <a:ea typeface="Quattrocento Sans"/>
              <a:cs typeface="Quattrocento Sans"/>
              <a:sym typeface="Quattrocento Sans"/>
            </a:endParaRPr>
          </a:p>
          <a:p>
            <a:pPr indent="-374650" lvl="0" marL="381000" rtl="0" algn="l">
              <a:spcBef>
                <a:spcPts val="400"/>
              </a:spcBef>
              <a:spcAft>
                <a:spcPts val="0"/>
              </a:spcAft>
              <a:buSzPts val="2100"/>
              <a:buFont typeface="Quattrocento Sans"/>
              <a:buAutoNum type="arabicPeriod"/>
            </a:pPr>
            <a:r>
              <a:rPr lang="ru" sz="2100">
                <a:latin typeface="Quattrocento Sans"/>
                <a:ea typeface="Quattrocento Sans"/>
                <a:cs typeface="Quattrocento Sans"/>
                <a:sym typeface="Quattrocento Sans"/>
              </a:rPr>
              <a:t>Полученные произведения суммируются</a:t>
            </a:r>
            <a:endParaRPr sz="2100">
              <a:latin typeface="Quattrocento Sans"/>
              <a:ea typeface="Quattrocento Sans"/>
              <a:cs typeface="Quattrocento Sans"/>
              <a:sym typeface="Quattrocento Sans"/>
            </a:endParaRPr>
          </a:p>
          <a:p>
            <a:pPr indent="-381000" lvl="1" marL="685800" rtl="0" algn="l">
              <a:spcBef>
                <a:spcPts val="400"/>
              </a:spcBef>
              <a:spcAft>
                <a:spcPts val="0"/>
              </a:spcAft>
              <a:buSzPts val="1800"/>
              <a:buFont typeface="Quattrocento Sans"/>
              <a:buAutoNum type="arabicPeriod"/>
            </a:pPr>
            <a:r>
              <a:rPr lang="ru" sz="1800">
                <a:latin typeface="Quattrocento Sans"/>
                <a:ea typeface="Quattrocento Sans"/>
                <a:cs typeface="Quattrocento Sans"/>
                <a:sym typeface="Quattrocento Sans"/>
              </a:rPr>
              <a:t>Если сумма меньше 100,</a:t>
            </a:r>
            <a:br>
              <a:rPr lang="ru" sz="1800">
                <a:latin typeface="Quattrocento Sans"/>
                <a:ea typeface="Quattrocento Sans"/>
                <a:cs typeface="Quattrocento Sans"/>
                <a:sym typeface="Quattrocento Sans"/>
              </a:rPr>
            </a:br>
            <a:r>
              <a:rPr lang="ru" sz="1800">
                <a:latin typeface="Quattrocento Sans"/>
                <a:ea typeface="Quattrocento Sans"/>
                <a:cs typeface="Quattrocento Sans"/>
                <a:sym typeface="Quattrocento Sans"/>
              </a:rPr>
              <a:t>то контрольное число равно самой сумме</a:t>
            </a:r>
            <a:endParaRPr sz="1800">
              <a:latin typeface="Quattrocento Sans"/>
              <a:ea typeface="Quattrocento Sans"/>
              <a:cs typeface="Quattrocento Sans"/>
              <a:sym typeface="Quattrocento Sans"/>
            </a:endParaRPr>
          </a:p>
          <a:p>
            <a:pPr indent="-381000" lvl="1" marL="685800" rtl="0" algn="l">
              <a:spcBef>
                <a:spcPts val="400"/>
              </a:spcBef>
              <a:spcAft>
                <a:spcPts val="0"/>
              </a:spcAft>
              <a:buSzPts val="1800"/>
              <a:buFont typeface="Quattrocento Sans"/>
              <a:buAutoNum type="arabicPeriod"/>
            </a:pPr>
            <a:r>
              <a:rPr lang="ru" sz="1800">
                <a:latin typeface="Quattrocento Sans"/>
                <a:ea typeface="Quattrocento Sans"/>
                <a:cs typeface="Quattrocento Sans"/>
                <a:sym typeface="Quattrocento Sans"/>
              </a:rPr>
              <a:t>Если сумма равна 100 или 101,</a:t>
            </a:r>
            <a:br>
              <a:rPr lang="ru" sz="1800">
                <a:latin typeface="Quattrocento Sans"/>
                <a:ea typeface="Quattrocento Sans"/>
                <a:cs typeface="Quattrocento Sans"/>
                <a:sym typeface="Quattrocento Sans"/>
              </a:rPr>
            </a:br>
            <a:r>
              <a:rPr lang="ru" sz="1800">
                <a:latin typeface="Quattrocento Sans"/>
                <a:ea typeface="Quattrocento Sans"/>
                <a:cs typeface="Quattrocento Sans"/>
                <a:sym typeface="Quattrocento Sans"/>
              </a:rPr>
              <a:t>то контрольное число равно 0</a:t>
            </a:r>
            <a:endParaRPr sz="1800">
              <a:latin typeface="Quattrocento Sans"/>
              <a:ea typeface="Quattrocento Sans"/>
              <a:cs typeface="Quattrocento Sans"/>
              <a:sym typeface="Quattrocento Sans"/>
            </a:endParaRPr>
          </a:p>
          <a:p>
            <a:pPr indent="-381000" lvl="1" marL="685800" rtl="0" algn="l">
              <a:spcBef>
                <a:spcPts val="400"/>
              </a:spcBef>
              <a:spcAft>
                <a:spcPts val="0"/>
              </a:spcAft>
              <a:buSzPts val="1800"/>
              <a:buFont typeface="Quattrocento Sans"/>
              <a:buAutoNum type="arabicPeriod"/>
            </a:pPr>
            <a:r>
              <a:rPr lang="ru" sz="1800">
                <a:latin typeface="Quattrocento Sans"/>
                <a:ea typeface="Quattrocento Sans"/>
                <a:cs typeface="Quattrocento Sans"/>
                <a:sym typeface="Quattrocento Sans"/>
              </a:rPr>
              <a:t>Если сумма больше 101, то берется остаток от деления суммы на 101 и контрольное число определяется аналогично пунктам 2.1 и 2.2</a:t>
            </a:r>
            <a:endParaRPr/>
          </a:p>
          <a:p>
            <a:pPr indent="0" lvl="0" marL="0" rtl="0" algn="l">
              <a:spcBef>
                <a:spcPts val="400"/>
              </a:spcBef>
              <a:spcAft>
                <a:spcPts val="0"/>
              </a:spcAft>
              <a:buSzPts val="2100"/>
              <a:buNone/>
            </a:pPr>
            <a:r>
              <a:t/>
            </a:r>
            <a:endParaRPr i="1" sz="2100">
              <a:latin typeface="Quattrocento Sans"/>
              <a:ea typeface="Quattrocento Sans"/>
              <a:cs typeface="Quattrocento Sans"/>
              <a:sym typeface="Quattrocento Sans"/>
            </a:endParaRPr>
          </a:p>
        </p:txBody>
      </p:sp>
      <p:sp>
        <p:nvSpPr>
          <p:cNvPr id="414" name="Google Shape;414;p71"/>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lt1"/>
              </a:buClr>
              <a:buSzPts val="3300"/>
              <a:buFont typeface="Quattrocento Sans"/>
              <a:buNone/>
            </a:pPr>
            <a:r>
              <a:rPr lang="ru">
                <a:solidFill>
                  <a:schemeClr val="lt1"/>
                </a:solidFill>
              </a:rPr>
              <a:t>ЗАДАЧА</a:t>
            </a:r>
            <a:r>
              <a:rPr lang="ru"/>
              <a:t> CONTROLDIGIT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72"/>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100"/>
              <a:buNone/>
            </a:pPr>
            <a:r>
              <a:rPr lang="ru" sz="2100">
                <a:latin typeface="Quattrocento Sans"/>
                <a:ea typeface="Quattrocento Sans"/>
                <a:cs typeface="Quattrocento Sans"/>
                <a:sym typeface="Quattrocento Sans"/>
              </a:rPr>
              <a:t>СНИЛС 112-233-445</a:t>
            </a:r>
            <a:br>
              <a:rPr lang="ru" sz="2100">
                <a:latin typeface="Quattrocento Sans"/>
                <a:ea typeface="Quattrocento Sans"/>
                <a:cs typeface="Quattrocento Sans"/>
                <a:sym typeface="Quattrocento Sans"/>
              </a:rPr>
            </a:br>
            <a:r>
              <a:rPr lang="ru" sz="2100">
                <a:latin typeface="Quattrocento Sans"/>
                <a:ea typeface="Quattrocento Sans"/>
                <a:cs typeface="Quattrocento Sans"/>
                <a:sym typeface="Quattrocento Sans"/>
              </a:rPr>
              <a:t>Рассчитаем контрольное число:</a:t>
            </a:r>
            <a:endParaRPr sz="2100">
              <a:latin typeface="Quattrocento Sans"/>
              <a:ea typeface="Quattrocento Sans"/>
              <a:cs typeface="Quattrocento Sans"/>
              <a:sym typeface="Quattrocento Sans"/>
            </a:endParaRPr>
          </a:p>
          <a:p>
            <a:pPr indent="0" lvl="0" marL="0" rtl="0" algn="l">
              <a:spcBef>
                <a:spcPts val="400"/>
              </a:spcBef>
              <a:spcAft>
                <a:spcPts val="0"/>
              </a:spcAft>
              <a:buSzPts val="2100"/>
              <a:buNone/>
            </a:pPr>
            <a:r>
              <a:t/>
            </a:r>
            <a:endParaRPr sz="2100">
              <a:latin typeface="Quattrocento Sans"/>
              <a:ea typeface="Quattrocento Sans"/>
              <a:cs typeface="Quattrocento Sans"/>
              <a:sym typeface="Quattrocento Sans"/>
            </a:endParaRPr>
          </a:p>
          <a:p>
            <a:pPr indent="0" lvl="0" marL="0" rtl="0" algn="l">
              <a:spcBef>
                <a:spcPts val="400"/>
              </a:spcBef>
              <a:spcAft>
                <a:spcPts val="0"/>
              </a:spcAft>
              <a:buSzPts val="2100"/>
              <a:buNone/>
            </a:pPr>
            <a:r>
              <a:rPr lang="ru" sz="2100">
                <a:latin typeface="Consolas"/>
                <a:ea typeface="Consolas"/>
                <a:cs typeface="Consolas"/>
                <a:sym typeface="Consolas"/>
              </a:rPr>
              <a:t>цифры номера  1 1 2 2 3 3 4 4 5</a:t>
            </a:r>
            <a:endParaRPr/>
          </a:p>
          <a:p>
            <a:pPr indent="0" lvl="0" marL="0" rtl="0" algn="l">
              <a:spcBef>
                <a:spcPts val="400"/>
              </a:spcBef>
              <a:spcAft>
                <a:spcPts val="0"/>
              </a:spcAft>
              <a:buSzPts val="2100"/>
              <a:buNone/>
            </a:pPr>
            <a:r>
              <a:rPr lang="ru" sz="2100">
                <a:latin typeface="Consolas"/>
                <a:ea typeface="Consolas"/>
                <a:cs typeface="Consolas"/>
                <a:sym typeface="Consolas"/>
              </a:rPr>
              <a:t>номер позиции 9 8 7 6 5 4 3 2 1</a:t>
            </a:r>
            <a:endParaRPr/>
          </a:p>
          <a:p>
            <a:pPr indent="0" lvl="0" marL="0" rtl="0" algn="l">
              <a:spcBef>
                <a:spcPts val="400"/>
              </a:spcBef>
              <a:spcAft>
                <a:spcPts val="0"/>
              </a:spcAft>
              <a:buSzPts val="2100"/>
              <a:buNone/>
            </a:pPr>
            <a:r>
              <a:t/>
            </a:r>
            <a:endParaRPr sz="2100">
              <a:latin typeface="Quattrocento Sans"/>
              <a:ea typeface="Quattrocento Sans"/>
              <a:cs typeface="Quattrocento Sans"/>
              <a:sym typeface="Quattrocento Sans"/>
            </a:endParaRPr>
          </a:p>
          <a:p>
            <a:pPr indent="0" lvl="0" marL="0" rtl="0" algn="l">
              <a:spcBef>
                <a:spcPts val="400"/>
              </a:spcBef>
              <a:spcAft>
                <a:spcPts val="0"/>
              </a:spcAft>
              <a:buSzPts val="2100"/>
              <a:buNone/>
            </a:pPr>
            <a:r>
              <a:rPr lang="ru" sz="2100">
                <a:latin typeface="Quattrocento Sans"/>
                <a:ea typeface="Quattrocento Sans"/>
                <a:cs typeface="Quattrocento Sans"/>
                <a:sym typeface="Quattrocento Sans"/>
              </a:rPr>
              <a:t>Сумма = </a:t>
            </a:r>
            <a:r>
              <a:rPr lang="ru" sz="2100">
                <a:latin typeface="Consolas"/>
                <a:ea typeface="Consolas"/>
                <a:cs typeface="Consolas"/>
                <a:sym typeface="Consolas"/>
              </a:rPr>
              <a:t>1×9 + 1×8 + 2×7 + 2×6 + 3×5 + 3×4 + 4×3 + 4×2 + 5×1 = 95</a:t>
            </a:r>
            <a:endParaRPr sz="2100">
              <a:latin typeface="Consolas"/>
              <a:ea typeface="Consolas"/>
              <a:cs typeface="Consolas"/>
              <a:sym typeface="Consolas"/>
            </a:endParaRPr>
          </a:p>
        </p:txBody>
      </p:sp>
      <p:sp>
        <p:nvSpPr>
          <p:cNvPr id="420" name="Google Shape;420;p72"/>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lt1"/>
              </a:buClr>
              <a:buSzPts val="3300"/>
              <a:buFont typeface="Quattrocento Sans"/>
              <a:buNone/>
            </a:pPr>
            <a:r>
              <a:rPr lang="ru">
                <a:solidFill>
                  <a:schemeClr val="lt1"/>
                </a:solidFill>
              </a:rPr>
              <a:t>ЗАДАЧА</a:t>
            </a:r>
            <a:r>
              <a:rPr lang="ru"/>
              <a:t> CONTROLDIGIT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73"/>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rPr lang="ru"/>
              <a:t>Реализуйте алгоритм расчета контрольного числа для СНИЛС: </a:t>
            </a:r>
            <a:r>
              <a:rPr lang="ru">
                <a:solidFill>
                  <a:srgbClr val="C00000"/>
                </a:solidFill>
              </a:rPr>
              <a:t>ControlDigit/Snils</a:t>
            </a:r>
            <a:endParaRPr>
              <a:solidFill>
                <a:srgbClr val="C00000"/>
              </a:solidFill>
            </a:endParaRPr>
          </a:p>
          <a:p>
            <a:pPr indent="0" lvl="0" marL="0" rtl="0" algn="l">
              <a:spcBef>
                <a:spcPts val="500"/>
              </a:spcBef>
              <a:spcAft>
                <a:spcPts val="0"/>
              </a:spcAft>
              <a:buSzPts val="2400"/>
              <a:buNone/>
            </a:pPr>
            <a:r>
              <a:t/>
            </a:r>
            <a:endParaRPr/>
          </a:p>
          <a:p>
            <a:pPr indent="0" lvl="0" marL="0" rtl="0" algn="l">
              <a:spcBef>
                <a:spcPts val="500"/>
              </a:spcBef>
              <a:spcAft>
                <a:spcPts val="0"/>
              </a:spcAft>
              <a:buSzPts val="2400"/>
              <a:buNone/>
            </a:pPr>
            <a:r>
              <a:rPr lang="ru"/>
              <a:t>Помните про декомпозицию и компонуемость</a:t>
            </a:r>
            <a:endParaRPr/>
          </a:p>
          <a:p>
            <a:pPr indent="0" lvl="0" marL="0" rtl="0" algn="l">
              <a:spcBef>
                <a:spcPts val="500"/>
              </a:spcBef>
              <a:spcAft>
                <a:spcPts val="0"/>
              </a:spcAft>
              <a:buSzPts val="2400"/>
              <a:buNone/>
            </a:pPr>
            <a:r>
              <a:rPr lang="ru"/>
              <a:t>Постарайтесь максимально реиспользовать уже написанный код</a:t>
            </a:r>
            <a:endParaRPr/>
          </a:p>
          <a:p>
            <a:pPr indent="0" lvl="0" marL="0" rtl="0" algn="l">
              <a:spcBef>
                <a:spcPts val="500"/>
              </a:spcBef>
              <a:spcAft>
                <a:spcPts val="0"/>
              </a:spcAft>
              <a:buSzPts val="2400"/>
              <a:buNone/>
            </a:pPr>
            <a:r>
              <a:t/>
            </a:r>
            <a:endParaRPr/>
          </a:p>
        </p:txBody>
      </p:sp>
      <p:sp>
        <p:nvSpPr>
          <p:cNvPr id="426" name="Google Shape;426;p73"/>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lt1"/>
              </a:buClr>
              <a:buSzPts val="3300"/>
              <a:buFont typeface="Quattrocento Sans"/>
              <a:buNone/>
            </a:pPr>
            <a:r>
              <a:rPr lang="ru">
                <a:solidFill>
                  <a:schemeClr val="lt1"/>
                </a:solidFill>
              </a:rPr>
              <a:t>ЗАДАЧА</a:t>
            </a:r>
            <a:r>
              <a:rPr lang="ru"/>
              <a:t> </a:t>
            </a:r>
            <a:r>
              <a:rPr lang="ru">
                <a:solidFill>
                  <a:schemeClr val="accent1"/>
                </a:solidFill>
              </a:rPr>
              <a:t>CONTROLDIGIT</a:t>
            </a:r>
            <a:endParaRPr>
              <a:solidFill>
                <a:schemeClr val="accen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74"/>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lnSpcReduction="10000"/>
          </a:bodyPr>
          <a:lstStyle/>
          <a:p>
            <a:pPr indent="0" lvl="0" marL="0" rtl="0" algn="l">
              <a:spcBef>
                <a:spcPts val="0"/>
              </a:spcBef>
              <a:spcAft>
                <a:spcPts val="0"/>
              </a:spcAft>
              <a:buSzPts val="2100"/>
              <a:buNone/>
            </a:pPr>
            <a:r>
              <a:rPr i="1" lang="ru" sz="2100">
                <a:latin typeface="Quattrocento Sans"/>
                <a:ea typeface="Quattrocento Sans"/>
                <a:cs typeface="Quattrocento Sans"/>
                <a:sym typeface="Quattrocento Sans"/>
              </a:rPr>
              <a:t>Контрольное число для СНИЛС:</a:t>
            </a:r>
            <a:endParaRPr/>
          </a:p>
          <a:p>
            <a:pPr indent="-374650" lvl="0" marL="381000" rtl="0" algn="l">
              <a:spcBef>
                <a:spcPts val="400"/>
              </a:spcBef>
              <a:spcAft>
                <a:spcPts val="0"/>
              </a:spcAft>
              <a:buSzPts val="2100"/>
              <a:buFont typeface="Quattrocento Sans"/>
              <a:buAutoNum type="arabicPeriod"/>
            </a:pPr>
            <a:r>
              <a:rPr lang="ru" sz="2100">
                <a:latin typeface="Quattrocento Sans"/>
                <a:ea typeface="Quattrocento Sans"/>
                <a:cs typeface="Quattrocento Sans"/>
                <a:sym typeface="Quattrocento Sans"/>
              </a:rPr>
              <a:t>Каждая цифра СНИЛС умножается на номер своей позиции (начиная с наименьшего разряда)</a:t>
            </a:r>
            <a:endParaRPr sz="2100">
              <a:latin typeface="Quattrocento Sans"/>
              <a:ea typeface="Quattrocento Sans"/>
              <a:cs typeface="Quattrocento Sans"/>
              <a:sym typeface="Quattrocento Sans"/>
            </a:endParaRPr>
          </a:p>
          <a:p>
            <a:pPr indent="-374650" lvl="0" marL="381000" rtl="0" algn="l">
              <a:spcBef>
                <a:spcPts val="400"/>
              </a:spcBef>
              <a:spcAft>
                <a:spcPts val="0"/>
              </a:spcAft>
              <a:buSzPts val="2100"/>
              <a:buFont typeface="Quattrocento Sans"/>
              <a:buAutoNum type="arabicPeriod"/>
            </a:pPr>
            <a:r>
              <a:rPr lang="ru" sz="2100">
                <a:latin typeface="Quattrocento Sans"/>
                <a:ea typeface="Quattrocento Sans"/>
                <a:cs typeface="Quattrocento Sans"/>
                <a:sym typeface="Quattrocento Sans"/>
              </a:rPr>
              <a:t>Полученные произведения суммируются</a:t>
            </a:r>
            <a:endParaRPr sz="2100">
              <a:latin typeface="Quattrocento Sans"/>
              <a:ea typeface="Quattrocento Sans"/>
              <a:cs typeface="Quattrocento Sans"/>
              <a:sym typeface="Quattrocento Sans"/>
            </a:endParaRPr>
          </a:p>
          <a:p>
            <a:pPr indent="-381000" lvl="1" marL="685800" rtl="0" algn="l">
              <a:spcBef>
                <a:spcPts val="400"/>
              </a:spcBef>
              <a:spcAft>
                <a:spcPts val="0"/>
              </a:spcAft>
              <a:buSzPts val="1800"/>
              <a:buFont typeface="Quattrocento Sans"/>
              <a:buAutoNum type="arabicPeriod"/>
            </a:pPr>
            <a:r>
              <a:rPr lang="ru" sz="1800">
                <a:latin typeface="Quattrocento Sans"/>
                <a:ea typeface="Quattrocento Sans"/>
                <a:cs typeface="Quattrocento Sans"/>
                <a:sym typeface="Quattrocento Sans"/>
              </a:rPr>
              <a:t>Если сумма меньше 100,</a:t>
            </a:r>
            <a:br>
              <a:rPr lang="ru" sz="1800">
                <a:latin typeface="Quattrocento Sans"/>
                <a:ea typeface="Quattrocento Sans"/>
                <a:cs typeface="Quattrocento Sans"/>
                <a:sym typeface="Quattrocento Sans"/>
              </a:rPr>
            </a:br>
            <a:r>
              <a:rPr lang="ru" sz="1800">
                <a:latin typeface="Quattrocento Sans"/>
                <a:ea typeface="Quattrocento Sans"/>
                <a:cs typeface="Quattrocento Sans"/>
                <a:sym typeface="Quattrocento Sans"/>
              </a:rPr>
              <a:t>то контрольное число равно самой сумме</a:t>
            </a:r>
            <a:endParaRPr sz="1800">
              <a:latin typeface="Quattrocento Sans"/>
              <a:ea typeface="Quattrocento Sans"/>
              <a:cs typeface="Quattrocento Sans"/>
              <a:sym typeface="Quattrocento Sans"/>
            </a:endParaRPr>
          </a:p>
          <a:p>
            <a:pPr indent="-381000" lvl="1" marL="685800" rtl="0" algn="l">
              <a:spcBef>
                <a:spcPts val="400"/>
              </a:spcBef>
              <a:spcAft>
                <a:spcPts val="0"/>
              </a:spcAft>
              <a:buSzPts val="1800"/>
              <a:buFont typeface="Quattrocento Sans"/>
              <a:buAutoNum type="arabicPeriod"/>
            </a:pPr>
            <a:r>
              <a:rPr lang="ru" sz="1800">
                <a:latin typeface="Quattrocento Sans"/>
                <a:ea typeface="Quattrocento Sans"/>
                <a:cs typeface="Quattrocento Sans"/>
                <a:sym typeface="Quattrocento Sans"/>
              </a:rPr>
              <a:t>Если сумма равна 100 или 101,</a:t>
            </a:r>
            <a:br>
              <a:rPr lang="ru" sz="1800">
                <a:latin typeface="Quattrocento Sans"/>
                <a:ea typeface="Quattrocento Sans"/>
                <a:cs typeface="Quattrocento Sans"/>
                <a:sym typeface="Quattrocento Sans"/>
              </a:rPr>
            </a:br>
            <a:r>
              <a:rPr lang="ru" sz="1800">
                <a:latin typeface="Quattrocento Sans"/>
                <a:ea typeface="Quattrocento Sans"/>
                <a:cs typeface="Quattrocento Sans"/>
                <a:sym typeface="Quattrocento Sans"/>
              </a:rPr>
              <a:t>то контрольное число равно 0</a:t>
            </a:r>
            <a:endParaRPr sz="1800">
              <a:latin typeface="Quattrocento Sans"/>
              <a:ea typeface="Quattrocento Sans"/>
              <a:cs typeface="Quattrocento Sans"/>
              <a:sym typeface="Quattrocento Sans"/>
            </a:endParaRPr>
          </a:p>
          <a:p>
            <a:pPr indent="-381000" lvl="1" marL="685800" rtl="0" algn="l">
              <a:spcBef>
                <a:spcPts val="400"/>
              </a:spcBef>
              <a:spcAft>
                <a:spcPts val="0"/>
              </a:spcAft>
              <a:buSzPts val="1800"/>
              <a:buFont typeface="Quattrocento Sans"/>
              <a:buAutoNum type="arabicPeriod"/>
            </a:pPr>
            <a:r>
              <a:rPr lang="ru" sz="1800">
                <a:latin typeface="Quattrocento Sans"/>
                <a:ea typeface="Quattrocento Sans"/>
                <a:cs typeface="Quattrocento Sans"/>
                <a:sym typeface="Quattrocento Sans"/>
              </a:rPr>
              <a:t>Если сумма больше 101, то берется остаток от деления суммы на 101 и контрольное число определяется аналогично пунктам 2.1 и 2.2</a:t>
            </a:r>
            <a:endParaRPr/>
          </a:p>
          <a:p>
            <a:pPr indent="0" lvl="0" marL="0" rtl="0" algn="l">
              <a:spcBef>
                <a:spcPts val="400"/>
              </a:spcBef>
              <a:spcAft>
                <a:spcPts val="0"/>
              </a:spcAft>
              <a:buSzPts val="2100"/>
              <a:buNone/>
            </a:pPr>
            <a:r>
              <a:t/>
            </a:r>
            <a:endParaRPr i="1" sz="2100">
              <a:latin typeface="Quattrocento Sans"/>
              <a:ea typeface="Quattrocento Sans"/>
              <a:cs typeface="Quattrocento Sans"/>
              <a:sym typeface="Quattrocento Sans"/>
            </a:endParaRPr>
          </a:p>
        </p:txBody>
      </p:sp>
      <p:sp>
        <p:nvSpPr>
          <p:cNvPr id="432" name="Google Shape;432;p74"/>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lt1"/>
              </a:buClr>
              <a:buSzPts val="3300"/>
              <a:buFont typeface="Quattrocento Sans"/>
              <a:buNone/>
            </a:pPr>
            <a:r>
              <a:rPr lang="ru">
                <a:solidFill>
                  <a:schemeClr val="lt1"/>
                </a:solidFill>
              </a:rPr>
              <a:t>ЗАДАЧА</a:t>
            </a:r>
            <a:r>
              <a:rPr lang="ru"/>
              <a:t> CONTROLDIGIT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75"/>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rPr lang="ru"/>
              <a:t>Повторно-используемые примитивы:</a:t>
            </a:r>
            <a:endParaRPr/>
          </a:p>
          <a:p>
            <a:pPr indent="-254000" lvl="0" marL="254000" rtl="0" algn="l">
              <a:spcBef>
                <a:spcPts val="500"/>
              </a:spcBef>
              <a:spcAft>
                <a:spcPts val="0"/>
              </a:spcAft>
              <a:buClr>
                <a:schemeClr val="accent1"/>
              </a:buClr>
              <a:buSzPts val="2400"/>
              <a:buChar char="•"/>
            </a:pPr>
            <a:r>
              <a:rPr lang="ru"/>
              <a:t>Получить все цифры числа</a:t>
            </a:r>
            <a:endParaRPr/>
          </a:p>
          <a:p>
            <a:pPr indent="-222250" lvl="1" marL="558800" rtl="0" algn="l">
              <a:spcBef>
                <a:spcPts val="400"/>
              </a:spcBef>
              <a:spcAft>
                <a:spcPts val="0"/>
              </a:spcAft>
              <a:buSzPts val="2100"/>
              <a:buChar char="•"/>
            </a:pPr>
            <a:r>
              <a:rPr lang="ru"/>
              <a:t>Очевидно ли, в каком порядке возвращаются?</a:t>
            </a:r>
            <a:endParaRPr/>
          </a:p>
          <a:p>
            <a:pPr indent="-222250" lvl="1" marL="558800" rtl="0" algn="l">
              <a:spcBef>
                <a:spcPts val="400"/>
              </a:spcBef>
              <a:spcAft>
                <a:spcPts val="0"/>
              </a:spcAft>
              <a:buSzPts val="2100"/>
              <a:buChar char="•"/>
            </a:pPr>
            <a:r>
              <a:rPr lang="ru"/>
              <a:t>Куда положить метод, чтобы его нашли?</a:t>
            </a:r>
            <a:endParaRPr/>
          </a:p>
          <a:p>
            <a:pPr indent="-254000" lvl="0" marL="254000" rtl="0" algn="l">
              <a:spcBef>
                <a:spcPts val="500"/>
              </a:spcBef>
              <a:spcAft>
                <a:spcPts val="0"/>
              </a:spcAft>
              <a:buClr>
                <a:schemeClr val="accent1"/>
              </a:buClr>
              <a:buSzPts val="2400"/>
              <a:buChar char="•"/>
            </a:pPr>
            <a:r>
              <a:rPr lang="ru"/>
              <a:t>Посчитать взвешенную сумму</a:t>
            </a:r>
            <a:endParaRPr/>
          </a:p>
        </p:txBody>
      </p:sp>
      <p:sp>
        <p:nvSpPr>
          <p:cNvPr id="438" name="Google Shape;438;p75"/>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lt1"/>
              </a:buClr>
              <a:buSzPts val="3300"/>
              <a:buFont typeface="Quattrocento Sans"/>
              <a:buNone/>
            </a:pPr>
            <a:r>
              <a:rPr lang="ru">
                <a:solidFill>
                  <a:schemeClr val="lt1"/>
                </a:solidFill>
              </a:rPr>
              <a:t>РАЗБОР ЗАДАЧИ</a:t>
            </a:r>
            <a:r>
              <a:rPr lang="ru"/>
              <a:t> </a:t>
            </a:r>
            <a:r>
              <a:rPr lang="ru">
                <a:solidFill>
                  <a:schemeClr val="accent1"/>
                </a:solidFill>
              </a:rPr>
              <a:t>CONTROLDIGIT</a:t>
            </a:r>
            <a:endParaRPr>
              <a:solidFill>
                <a:schemeClr val="accen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76"/>
          <p:cNvSpPr txBox="1"/>
          <p:nvPr>
            <p:ph type="title"/>
          </p:nvPr>
        </p:nvSpPr>
        <p:spPr>
          <a:xfrm>
            <a:off x="975376" y="2571785"/>
            <a:ext cx="7200800" cy="1350169"/>
          </a:xfrm>
          <a:prstGeom prst="rect">
            <a:avLst/>
          </a:prstGeom>
          <a:noFill/>
          <a:ln>
            <a:noFill/>
          </a:ln>
        </p:spPr>
        <p:txBody>
          <a:bodyPr anchorCtr="0" anchor="t"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READABILITY</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77"/>
          <p:cNvSpPr txBox="1"/>
          <p:nvPr>
            <p:ph type="title"/>
          </p:nvPr>
        </p:nvSpPr>
        <p:spPr>
          <a:xfrm>
            <a:off x="971650" y="1221581"/>
            <a:ext cx="7200800" cy="2700338"/>
          </a:xfrm>
          <a:prstGeom prst="rect">
            <a:avLst/>
          </a:prstGeom>
          <a:noFill/>
          <a:ln>
            <a:noFill/>
          </a:ln>
        </p:spPr>
        <p:txBody>
          <a:bodyPr anchorCtr="1" anchor="ctr" bIns="45900" lIns="0" spcFirstLastPara="1" rIns="0" wrap="square" tIns="45900">
            <a:normAutofit/>
          </a:bodyPr>
          <a:lstStyle/>
          <a:p>
            <a:pPr indent="0" lvl="0" marL="0" rtl="0" algn="ctr">
              <a:spcBef>
                <a:spcPts val="0"/>
              </a:spcBef>
              <a:spcAft>
                <a:spcPts val="0"/>
              </a:spcAft>
              <a:buClr>
                <a:schemeClr val="accent1"/>
              </a:buClr>
              <a:buSzPts val="3300"/>
              <a:buFont typeface="Quattrocento Sans"/>
              <a:buNone/>
            </a:pPr>
            <a:r>
              <a:rPr lang="ru"/>
              <a:t>SAMPLES / PATHFINDER.CS</a:t>
            </a:r>
            <a:br>
              <a:rPr lang="ru"/>
            </a:br>
            <a:r>
              <a:rPr lang="ru"/>
              <a:t>SAMPLES / PATH_FINDER.PY</a:t>
            </a:r>
            <a:endParaRPr/>
          </a:p>
        </p:txBody>
      </p:sp>
      <p:pic>
        <p:nvPicPr>
          <p:cNvPr descr="C:\Users\sapogoff\Documents\sapogoff_work\SKB Kontur\01_presentation_templates\03_final\wmf_icons\документ.wmf" id="449" name="Google Shape;449;p77"/>
          <p:cNvPicPr preferRelativeResize="0"/>
          <p:nvPr/>
        </p:nvPicPr>
        <p:blipFill rotWithShape="1">
          <a:blip r:embed="rId3">
            <a:alphaModFix/>
          </a:blip>
          <a:srcRect b="0" l="0" r="0" t="0"/>
          <a:stretch/>
        </p:blipFill>
        <p:spPr>
          <a:xfrm>
            <a:off x="4086050" y="411956"/>
            <a:ext cx="972000" cy="1187763"/>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8"/>
          <p:cNvSpPr txBox="1"/>
          <p:nvPr>
            <p:ph idx="1" type="body"/>
          </p:nvPr>
        </p:nvSpPr>
        <p:spPr>
          <a:xfrm>
            <a:off x="971550" y="1221584"/>
            <a:ext cx="7200850" cy="3509963"/>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SzPts val="3000"/>
              <a:buNone/>
            </a:pPr>
            <a:r>
              <a:rPr lang="ru" sz="3000"/>
              <a:t>Не развалится ли</a:t>
            </a:r>
            <a:br>
              <a:rPr lang="ru" sz="3000"/>
            </a:br>
            <a:r>
              <a:rPr lang="ru" sz="3000"/>
              <a:t>в многопоточной среде?</a:t>
            </a:r>
            <a:endParaRPr/>
          </a:p>
        </p:txBody>
      </p:sp>
      <p:sp>
        <p:nvSpPr>
          <p:cNvPr id="456" name="Google Shape;456;p78"/>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lt1"/>
              </a:buClr>
              <a:buSzPts val="2700"/>
              <a:buFont typeface="Quattrocento Sans"/>
              <a:buNone/>
            </a:pPr>
            <a:r>
              <a:rPr lang="ru" sz="2700">
                <a:solidFill>
                  <a:schemeClr val="lt1"/>
                </a:solidFill>
              </a:rPr>
              <a:t>МАРКЕР</a:t>
            </a:r>
            <a:r>
              <a:rPr lang="ru" sz="2700"/>
              <a:t> </a:t>
            </a:r>
            <a:r>
              <a:rPr lang="ru" sz="2700">
                <a:solidFill>
                  <a:schemeClr val="accent1"/>
                </a:solidFill>
              </a:rPr>
              <a:t>СТАТИЧЕСКИ ИЗМЕНЯЕМЫЕ ДАННЫЕ</a:t>
            </a:r>
            <a:endParaRPr>
              <a:solidFill>
                <a:schemeClr val="accen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79"/>
          <p:cNvSpPr txBox="1"/>
          <p:nvPr>
            <p:ph type="title"/>
          </p:nvPr>
        </p:nvSpPr>
        <p:spPr>
          <a:xfrm>
            <a:off x="971650" y="1221581"/>
            <a:ext cx="7200800" cy="2700338"/>
          </a:xfrm>
          <a:prstGeom prst="rect">
            <a:avLst/>
          </a:prstGeom>
          <a:noFill/>
          <a:ln>
            <a:noFill/>
          </a:ln>
        </p:spPr>
        <p:txBody>
          <a:bodyPr anchorCtr="1" anchor="ctr" bIns="45900" lIns="0" spcFirstLastPara="1" rIns="0" wrap="square" tIns="45900">
            <a:normAutofit/>
          </a:bodyPr>
          <a:lstStyle/>
          <a:p>
            <a:pPr indent="0" lvl="0" marL="0" rtl="0" algn="ctr">
              <a:spcBef>
                <a:spcPts val="0"/>
              </a:spcBef>
              <a:spcAft>
                <a:spcPts val="0"/>
              </a:spcAft>
              <a:buClr>
                <a:schemeClr val="accent1"/>
              </a:buClr>
              <a:buSzPts val="3300"/>
              <a:buFont typeface="Quattrocento Sans"/>
              <a:buNone/>
            </a:pPr>
            <a:r>
              <a:rPr lang="ru"/>
              <a:t>SAMPLES / PATHFINDER.JS</a:t>
            </a:r>
            <a:endParaRPr/>
          </a:p>
        </p:txBody>
      </p:sp>
      <p:pic>
        <p:nvPicPr>
          <p:cNvPr descr="C:\Users\sapogoff\Documents\sapogoff_work\SKB Kontur\01_presentation_templates\03_final\wmf_icons\документ.wmf" id="463" name="Google Shape;463;p79"/>
          <p:cNvPicPr preferRelativeResize="0"/>
          <p:nvPr/>
        </p:nvPicPr>
        <p:blipFill rotWithShape="1">
          <a:blip r:embed="rId3">
            <a:alphaModFix/>
          </a:blip>
          <a:srcRect b="0" l="0" r="0" t="0"/>
          <a:stretch/>
        </p:blipFill>
        <p:spPr>
          <a:xfrm>
            <a:off x="4086050" y="411956"/>
            <a:ext cx="972000" cy="1187763"/>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80"/>
          <p:cNvSpPr txBox="1"/>
          <p:nvPr>
            <p:ph idx="1" type="body"/>
          </p:nvPr>
        </p:nvSpPr>
        <p:spPr>
          <a:xfrm>
            <a:off x="971550" y="1221584"/>
            <a:ext cx="7200850" cy="3509963"/>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SzPts val="3000"/>
              <a:buNone/>
            </a:pPr>
            <a:r>
              <a:rPr lang="ru"/>
              <a:t>Что произойдет, если будет</a:t>
            </a:r>
            <a:endParaRPr/>
          </a:p>
          <a:p>
            <a:pPr indent="0" lvl="0" marL="0" rtl="0" algn="ctr">
              <a:spcBef>
                <a:spcPts val="700"/>
              </a:spcBef>
              <a:spcAft>
                <a:spcPts val="0"/>
              </a:spcAft>
              <a:buSzPts val="3000"/>
              <a:buNone/>
            </a:pPr>
            <a:r>
              <a:rPr lang="ru"/>
              <a:t> два экземпляра итераторов?</a:t>
            </a:r>
            <a:endParaRPr/>
          </a:p>
        </p:txBody>
      </p:sp>
      <p:sp>
        <p:nvSpPr>
          <p:cNvPr id="470" name="Google Shape;470;p80"/>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lt1"/>
              </a:buClr>
              <a:buSzPts val="2700"/>
              <a:buFont typeface="Quattrocento Sans"/>
              <a:buNone/>
            </a:pPr>
            <a:r>
              <a:rPr lang="ru" sz="2700">
                <a:solidFill>
                  <a:schemeClr val="lt1"/>
                </a:solidFill>
              </a:rPr>
              <a:t>МАРКЕР</a:t>
            </a:r>
            <a:r>
              <a:rPr lang="ru" sz="2700"/>
              <a:t> </a:t>
            </a:r>
            <a:r>
              <a:rPr lang="ru" sz="2700">
                <a:solidFill>
                  <a:schemeClr val="accent1"/>
                </a:solidFill>
              </a:rPr>
              <a:t>СТАТИЧЕСКИ ИЗМЕНЯЕМЫЕ ДАННЫЕ</a:t>
            </a:r>
            <a:endParaRPr>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5" name="Shape 155"/>
        <p:cNvGrpSpPr/>
        <p:nvPr/>
      </p:nvGrpSpPr>
      <p:grpSpPr>
        <a:xfrm>
          <a:off x="0" y="0"/>
          <a:ext cx="0" cy="0"/>
          <a:chOff x="0" y="0"/>
          <a:chExt cx="0" cy="0"/>
        </a:xfrm>
      </p:grpSpPr>
      <p:sp>
        <p:nvSpPr>
          <p:cNvPr id="156" name="Google Shape;156;p36"/>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Clr>
                <a:schemeClr val="accent1"/>
              </a:buClr>
              <a:buSzPts val="2400"/>
              <a:buChar char="•"/>
            </a:pPr>
            <a:r>
              <a:rPr lang="ru"/>
              <a:t>Аккуратное форматирование</a:t>
            </a:r>
            <a:endParaRPr/>
          </a:p>
          <a:p>
            <a:pPr indent="-254000" lvl="0" marL="254000" rtl="0" algn="l">
              <a:spcBef>
                <a:spcPts val="500"/>
              </a:spcBef>
              <a:spcAft>
                <a:spcPts val="0"/>
              </a:spcAft>
              <a:buClr>
                <a:schemeClr val="accent1"/>
              </a:buClr>
              <a:buSzPts val="2400"/>
              <a:buChar char="•"/>
            </a:pPr>
            <a:r>
              <a:rPr lang="ru"/>
              <a:t>Соответствие принятому (в команде или </a:t>
            </a:r>
            <a:br>
              <a:rPr lang="ru"/>
            </a:br>
            <a:r>
              <a:rPr lang="ru"/>
              <a:t>в комьюнити) стилю оформления кода</a:t>
            </a:r>
            <a:endParaRPr/>
          </a:p>
          <a:p>
            <a:pPr indent="-254000" lvl="0" marL="254000" rtl="0" algn="l">
              <a:spcBef>
                <a:spcPts val="500"/>
              </a:spcBef>
              <a:spcAft>
                <a:spcPts val="0"/>
              </a:spcAft>
              <a:buClr>
                <a:schemeClr val="accent1"/>
              </a:buClr>
              <a:buSzPts val="2400"/>
              <a:buChar char="•"/>
            </a:pPr>
            <a:r>
              <a:rPr lang="ru"/>
              <a:t>Понятные имена методов и переменных</a:t>
            </a:r>
            <a:endParaRPr/>
          </a:p>
          <a:p>
            <a:pPr indent="-101600" lvl="0" marL="254000" rtl="0" algn="l">
              <a:spcBef>
                <a:spcPts val="500"/>
              </a:spcBef>
              <a:spcAft>
                <a:spcPts val="0"/>
              </a:spcAft>
              <a:buClr>
                <a:schemeClr val="accent1"/>
              </a:buClr>
              <a:buSzPts val="2400"/>
              <a:buNone/>
            </a:pPr>
            <a:r>
              <a:t/>
            </a:r>
            <a:endParaRPr/>
          </a:p>
        </p:txBody>
      </p:sp>
      <p:sp>
        <p:nvSpPr>
          <p:cNvPr id="157" name="Google Shape;157;p36"/>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ГИГИЕНИЧЕСКИЙ МИНИМУМ</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81"/>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rPr lang="ru"/>
              <a:t>	</a:t>
            </a:r>
            <a:r>
              <a:rPr b="1" lang="ru">
                <a:solidFill>
                  <a:schemeClr val="accent1"/>
                </a:solidFill>
                <a:latin typeface="Consolas"/>
                <a:ea typeface="Consolas"/>
                <a:cs typeface="Consolas"/>
                <a:sym typeface="Consolas"/>
              </a:rPr>
              <a:t>InputData();</a:t>
            </a:r>
            <a:br>
              <a:rPr b="1" lang="ru">
                <a:solidFill>
                  <a:schemeClr val="accent1"/>
                </a:solidFill>
                <a:latin typeface="Consolas"/>
                <a:ea typeface="Consolas"/>
                <a:cs typeface="Consolas"/>
                <a:sym typeface="Consolas"/>
              </a:rPr>
            </a:br>
            <a:r>
              <a:rPr b="1" lang="ru">
                <a:solidFill>
                  <a:schemeClr val="accent1"/>
                </a:solidFill>
                <a:latin typeface="Consolas"/>
                <a:ea typeface="Consolas"/>
                <a:cs typeface="Consolas"/>
                <a:sym typeface="Consolas"/>
              </a:rPr>
              <a:t>	Solve();</a:t>
            </a:r>
            <a:br>
              <a:rPr b="1" lang="ru">
                <a:solidFill>
                  <a:schemeClr val="accent1"/>
                </a:solidFill>
                <a:latin typeface="Consolas"/>
                <a:ea typeface="Consolas"/>
                <a:cs typeface="Consolas"/>
                <a:sym typeface="Consolas"/>
              </a:rPr>
            </a:br>
            <a:r>
              <a:rPr b="1" lang="ru">
                <a:solidFill>
                  <a:schemeClr val="accent1"/>
                </a:solidFill>
                <a:latin typeface="Consolas"/>
                <a:ea typeface="Consolas"/>
                <a:cs typeface="Consolas"/>
                <a:sym typeface="Consolas"/>
              </a:rPr>
              <a:t>	OutputData();</a:t>
            </a:r>
            <a:endParaRPr/>
          </a:p>
          <a:p>
            <a:pPr indent="0" lvl="0" marL="0" rtl="0" algn="l">
              <a:spcBef>
                <a:spcPts val="500"/>
              </a:spcBef>
              <a:spcAft>
                <a:spcPts val="0"/>
              </a:spcAft>
              <a:buSzPts val="2400"/>
              <a:buNone/>
            </a:pPr>
            <a:r>
              <a:rPr b="1" lang="ru">
                <a:solidFill>
                  <a:srgbClr val="027E17"/>
                </a:solidFill>
                <a:latin typeface="Consolas"/>
                <a:ea typeface="Consolas"/>
                <a:cs typeface="Consolas"/>
                <a:sym typeface="Consolas"/>
              </a:rPr>
              <a:t>     </a:t>
            </a:r>
            <a:endParaRPr/>
          </a:p>
          <a:p>
            <a:pPr indent="0" lvl="0" marL="0" rtl="0" algn="l">
              <a:spcBef>
                <a:spcPts val="500"/>
              </a:spcBef>
              <a:spcAft>
                <a:spcPts val="0"/>
              </a:spcAft>
              <a:buSzPts val="2400"/>
              <a:buNone/>
            </a:pPr>
            <a:r>
              <a:rPr b="1" lang="ru">
                <a:solidFill>
                  <a:srgbClr val="027E17"/>
                </a:solidFill>
                <a:latin typeface="Consolas"/>
                <a:ea typeface="Consolas"/>
                <a:cs typeface="Consolas"/>
                <a:sym typeface="Consolas"/>
              </a:rPr>
              <a:t>	</a:t>
            </a:r>
            <a:r>
              <a:rPr b="1" lang="ru">
                <a:solidFill>
                  <a:schemeClr val="accent2"/>
                </a:solidFill>
                <a:latin typeface="Consolas"/>
                <a:ea typeface="Consolas"/>
                <a:cs typeface="Consolas"/>
                <a:sym typeface="Consolas"/>
              </a:rPr>
              <a:t>var data = InputData(“input.txt”);</a:t>
            </a:r>
            <a:br>
              <a:rPr b="1" lang="ru">
                <a:solidFill>
                  <a:schemeClr val="accent2"/>
                </a:solidFill>
                <a:latin typeface="Consolas"/>
                <a:ea typeface="Consolas"/>
                <a:cs typeface="Consolas"/>
                <a:sym typeface="Consolas"/>
              </a:rPr>
            </a:br>
            <a:r>
              <a:rPr b="1" lang="ru">
                <a:solidFill>
                  <a:schemeClr val="accent2"/>
                </a:solidFill>
                <a:latin typeface="Consolas"/>
                <a:ea typeface="Consolas"/>
                <a:cs typeface="Consolas"/>
                <a:sym typeface="Consolas"/>
              </a:rPr>
              <a:t>	var result = Solve(data);</a:t>
            </a:r>
            <a:br>
              <a:rPr b="1" lang="ru">
                <a:solidFill>
                  <a:schemeClr val="accent2"/>
                </a:solidFill>
                <a:latin typeface="Consolas"/>
                <a:ea typeface="Consolas"/>
                <a:cs typeface="Consolas"/>
                <a:sym typeface="Consolas"/>
              </a:rPr>
            </a:br>
            <a:r>
              <a:rPr b="1" lang="ru">
                <a:solidFill>
                  <a:schemeClr val="accent2"/>
                </a:solidFill>
                <a:latin typeface="Consolas"/>
                <a:ea typeface="Consolas"/>
                <a:cs typeface="Consolas"/>
                <a:sym typeface="Consolas"/>
              </a:rPr>
              <a:t>	OutputData(“output.txt”, result);</a:t>
            </a:r>
            <a:endParaRPr b="1">
              <a:solidFill>
                <a:schemeClr val="accent2"/>
              </a:solidFill>
              <a:latin typeface="Consolas"/>
              <a:ea typeface="Consolas"/>
              <a:cs typeface="Consolas"/>
              <a:sym typeface="Consolas"/>
            </a:endParaRPr>
          </a:p>
        </p:txBody>
      </p:sp>
      <p:sp>
        <p:nvSpPr>
          <p:cNvPr id="476" name="Google Shape;476;p81"/>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lt1"/>
              </a:buClr>
              <a:buSzPts val="3300"/>
              <a:buFont typeface="Quattrocento Sans"/>
              <a:buNone/>
            </a:pPr>
            <a:r>
              <a:rPr lang="ru">
                <a:solidFill>
                  <a:schemeClr val="lt1"/>
                </a:solidFill>
              </a:rPr>
              <a:t>МАРКЕР</a:t>
            </a:r>
            <a:r>
              <a:rPr lang="ru"/>
              <a:t> </a:t>
            </a:r>
            <a:r>
              <a:rPr lang="ru">
                <a:solidFill>
                  <a:schemeClr val="accent1"/>
                </a:solidFill>
              </a:rPr>
              <a:t>СКРЫТ ПОТОК ДАННЫХ</a:t>
            </a:r>
            <a:endParaRPr>
              <a:solidFill>
                <a:schemeClr val="accen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82"/>
          <p:cNvSpPr txBox="1"/>
          <p:nvPr>
            <p:ph idx="1" type="body"/>
          </p:nvPr>
        </p:nvSpPr>
        <p:spPr>
          <a:xfrm>
            <a:off x="971550" y="1221584"/>
            <a:ext cx="7200850" cy="3509963"/>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SzPts val="3000"/>
              <a:buNone/>
            </a:pPr>
            <a:r>
              <a:rPr lang="ru" sz="3000"/>
              <a:t>Не прячьте поток данных от читателя!</a:t>
            </a:r>
            <a:endParaRPr/>
          </a:p>
        </p:txBody>
      </p:sp>
      <p:sp>
        <p:nvSpPr>
          <p:cNvPr id="482" name="Google Shape;482;p82"/>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lt1"/>
              </a:buClr>
              <a:buSzPts val="3300"/>
              <a:buFont typeface="Quattrocento Sans"/>
              <a:buNone/>
            </a:pPr>
            <a:r>
              <a:rPr lang="ru">
                <a:solidFill>
                  <a:schemeClr val="lt1"/>
                </a:solidFill>
              </a:rPr>
              <a:t>МАРКЕР</a:t>
            </a:r>
            <a:r>
              <a:rPr lang="ru"/>
              <a:t> </a:t>
            </a:r>
            <a:r>
              <a:rPr lang="ru">
                <a:solidFill>
                  <a:schemeClr val="accent1"/>
                </a:solidFill>
              </a:rPr>
              <a:t>СКРЫТ ПОТОК ДАННЫХ</a:t>
            </a:r>
            <a:endParaRPr>
              <a:solidFill>
                <a:schemeClr val="accent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pic>
        <p:nvPicPr>
          <p:cNvPr descr="http://vseigritut.ru/games/tetris/tetris1.jpg" id="488" name="Google Shape;488;p83"/>
          <p:cNvPicPr preferRelativeResize="0"/>
          <p:nvPr/>
        </p:nvPicPr>
        <p:blipFill rotWithShape="1">
          <a:blip r:embed="rId3">
            <a:alphaModFix/>
          </a:blip>
          <a:srcRect b="0" l="0" r="0" t="0"/>
          <a:stretch/>
        </p:blipFill>
        <p:spPr>
          <a:xfrm>
            <a:off x="3085237" y="1788832"/>
            <a:ext cx="2973525" cy="2942712"/>
          </a:xfrm>
          <a:prstGeom prst="rect">
            <a:avLst/>
          </a:prstGeom>
          <a:noFill/>
          <a:ln>
            <a:noFill/>
          </a:ln>
        </p:spPr>
      </p:pic>
      <p:sp>
        <p:nvSpPr>
          <p:cNvPr id="489" name="Google Shape;489;p83"/>
          <p:cNvSpPr/>
          <p:nvPr/>
        </p:nvSpPr>
        <p:spPr>
          <a:xfrm>
            <a:off x="1871663" y="411956"/>
            <a:ext cx="5400675" cy="623248"/>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ru" sz="1800">
                <a:solidFill>
                  <a:schemeClr val="lt1"/>
                </a:solidFill>
                <a:latin typeface="Consolas"/>
                <a:ea typeface="Consolas"/>
                <a:cs typeface="Consolas"/>
                <a:sym typeface="Consolas"/>
              </a:rPr>
              <a:t>public void ClearFullLines() </a:t>
            </a:r>
            <a:br>
              <a:rPr lang="ru" sz="1800">
                <a:solidFill>
                  <a:schemeClr val="lt1"/>
                </a:solidFill>
                <a:latin typeface="Consolas"/>
                <a:ea typeface="Consolas"/>
                <a:cs typeface="Consolas"/>
                <a:sym typeface="Consolas"/>
              </a:rPr>
            </a:br>
            <a:r>
              <a:rPr lang="ru" sz="1800">
                <a:solidFill>
                  <a:schemeClr val="lt1"/>
                </a:solidFill>
                <a:latin typeface="Consolas"/>
                <a:ea typeface="Consolas"/>
                <a:cs typeface="Consolas"/>
                <a:sym typeface="Consolas"/>
              </a:rPr>
              <a:t>// Удалить все заполненные строки</a:t>
            </a:r>
            <a:endParaRPr sz="11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84"/>
          <p:cNvSpPr/>
          <p:nvPr/>
        </p:nvSpPr>
        <p:spPr>
          <a:xfrm>
            <a:off x="7362450" y="411956"/>
            <a:ext cx="810000" cy="809629"/>
          </a:xfrm>
          <a:prstGeom prst="rect">
            <a:avLst/>
          </a:prstGeom>
          <a:solidFill>
            <a:srgbClr val="67217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ru" sz="3000">
                <a:solidFill>
                  <a:schemeClr val="lt1"/>
                </a:solidFill>
                <a:latin typeface="Quattrocento Sans"/>
                <a:ea typeface="Quattrocento Sans"/>
                <a:cs typeface="Quattrocento Sans"/>
                <a:sym typeface="Quattrocento Sans"/>
              </a:rPr>
              <a:t>C#</a:t>
            </a:r>
            <a:endParaRPr sz="1100"/>
          </a:p>
        </p:txBody>
      </p:sp>
      <p:sp>
        <p:nvSpPr>
          <p:cNvPr id="496" name="Google Shape;496;p84"/>
          <p:cNvSpPr/>
          <p:nvPr/>
        </p:nvSpPr>
        <p:spPr>
          <a:xfrm>
            <a:off x="967412" y="420196"/>
            <a:ext cx="6304925" cy="362406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ru" sz="1700">
                <a:solidFill>
                  <a:schemeClr val="lt1"/>
                </a:solidFill>
                <a:latin typeface="Consolas"/>
                <a:ea typeface="Consolas"/>
                <a:cs typeface="Consolas"/>
                <a:sym typeface="Consolas"/>
              </a:rPr>
              <a:t>public void ClearFullLines() </a:t>
            </a:r>
            <a:endParaRPr sz="1100"/>
          </a:p>
          <a:p>
            <a:pPr indent="0" lvl="0" marL="0" marR="0" rtl="0" algn="l">
              <a:spcBef>
                <a:spcPts val="0"/>
              </a:spcBef>
              <a:spcAft>
                <a:spcPts val="0"/>
              </a:spcAft>
              <a:buNone/>
            </a:pPr>
            <a:r>
              <a:rPr lang="ru" sz="1700">
                <a:solidFill>
                  <a:schemeClr val="lt1"/>
                </a:solidFill>
                <a:latin typeface="Consolas"/>
                <a:ea typeface="Consolas"/>
                <a:cs typeface="Consolas"/>
                <a:sym typeface="Consolas"/>
              </a:rPr>
              <a:t>{</a:t>
            </a:r>
            <a:endParaRPr sz="1100"/>
          </a:p>
          <a:p>
            <a:pPr indent="0" lvl="0" marL="0" marR="0" rtl="0" algn="l">
              <a:spcBef>
                <a:spcPts val="0"/>
              </a:spcBef>
              <a:spcAft>
                <a:spcPts val="0"/>
              </a:spcAft>
              <a:buNone/>
            </a:pPr>
            <a:r>
              <a:rPr lang="ru" sz="1700">
                <a:solidFill>
                  <a:schemeClr val="lt1"/>
                </a:solidFill>
                <a:latin typeface="Consolas"/>
                <a:ea typeface="Consolas"/>
                <a:cs typeface="Consolas"/>
                <a:sym typeface="Consolas"/>
              </a:rPr>
              <a:t>    for (int y = 0; y &lt; height; y++)</a:t>
            </a:r>
            <a:endParaRPr sz="1100"/>
          </a:p>
          <a:p>
            <a:pPr indent="0" lvl="0" marL="0" marR="0" rtl="0" algn="l">
              <a:spcBef>
                <a:spcPts val="0"/>
              </a:spcBef>
              <a:spcAft>
                <a:spcPts val="0"/>
              </a:spcAft>
              <a:buNone/>
            </a:pPr>
            <a:r>
              <a:rPr lang="ru" sz="1700">
                <a:solidFill>
                  <a:schemeClr val="lt1"/>
                </a:solidFill>
                <a:latin typeface="Consolas"/>
                <a:ea typeface="Consolas"/>
                <a:cs typeface="Consolas"/>
                <a:sym typeface="Consolas"/>
              </a:rPr>
              <a:t>    {</a:t>
            </a:r>
            <a:endParaRPr sz="1100"/>
          </a:p>
          <a:p>
            <a:pPr indent="0" lvl="0" marL="0" marR="0" rtl="0" algn="l">
              <a:spcBef>
                <a:spcPts val="0"/>
              </a:spcBef>
              <a:spcAft>
                <a:spcPts val="0"/>
              </a:spcAft>
              <a:buNone/>
            </a:pPr>
            <a:r>
              <a:rPr lang="ru" sz="1700">
                <a:solidFill>
                  <a:schemeClr val="lt1"/>
                </a:solidFill>
                <a:latin typeface="Consolas"/>
                <a:ea typeface="Consolas"/>
                <a:cs typeface="Consolas"/>
                <a:sym typeface="Consolas"/>
              </a:rPr>
              <a:t>        var full = Enumerable</a:t>
            </a:r>
            <a:endParaRPr sz="1100"/>
          </a:p>
          <a:p>
            <a:pPr indent="0" lvl="0" marL="0" marR="0" rtl="0" algn="l">
              <a:spcBef>
                <a:spcPts val="0"/>
              </a:spcBef>
              <a:spcAft>
                <a:spcPts val="0"/>
              </a:spcAft>
              <a:buNone/>
            </a:pPr>
            <a:r>
              <a:rPr lang="ru" sz="1700">
                <a:solidFill>
                  <a:schemeClr val="lt1"/>
                </a:solidFill>
                <a:latin typeface="Consolas"/>
                <a:ea typeface="Consolas"/>
                <a:cs typeface="Consolas"/>
                <a:sym typeface="Consolas"/>
              </a:rPr>
              <a:t>          .Range(0, width).All(x =&gt; filled[y][x]);</a:t>
            </a:r>
            <a:endParaRPr sz="1100"/>
          </a:p>
          <a:p>
            <a:pPr indent="0" lvl="0" marL="0" marR="0" rtl="0" algn="l">
              <a:spcBef>
                <a:spcPts val="0"/>
              </a:spcBef>
              <a:spcAft>
                <a:spcPts val="0"/>
              </a:spcAft>
              <a:buNone/>
            </a:pPr>
            <a:r>
              <a:rPr lang="ru" sz="1700">
                <a:solidFill>
                  <a:schemeClr val="lt1"/>
                </a:solidFill>
                <a:latin typeface="Consolas"/>
                <a:ea typeface="Consolas"/>
                <a:cs typeface="Consolas"/>
                <a:sym typeface="Consolas"/>
              </a:rPr>
              <a:t>        if (!full) continue;</a:t>
            </a:r>
            <a:endParaRPr sz="1100"/>
          </a:p>
          <a:p>
            <a:pPr indent="0" lvl="0" marL="0" marR="0" rtl="0" algn="l">
              <a:spcBef>
                <a:spcPts val="0"/>
              </a:spcBef>
              <a:spcAft>
                <a:spcPts val="0"/>
              </a:spcAft>
              <a:buNone/>
            </a:pPr>
            <a:r>
              <a:rPr lang="ru" sz="1700">
                <a:solidFill>
                  <a:schemeClr val="lt1"/>
                </a:solidFill>
                <a:latin typeface="Consolas"/>
                <a:ea typeface="Consolas"/>
                <a:cs typeface="Consolas"/>
                <a:sym typeface="Consolas"/>
              </a:rPr>
              <a:t>        for (int yy = y; yy &lt; height-1; yy++)</a:t>
            </a:r>
            <a:endParaRPr sz="1100"/>
          </a:p>
          <a:p>
            <a:pPr indent="0" lvl="0" marL="0" marR="0" rtl="0" algn="l">
              <a:spcBef>
                <a:spcPts val="0"/>
              </a:spcBef>
              <a:spcAft>
                <a:spcPts val="0"/>
              </a:spcAft>
              <a:buNone/>
            </a:pPr>
            <a:r>
              <a:rPr lang="ru" sz="1700">
                <a:solidFill>
                  <a:schemeClr val="lt1"/>
                </a:solidFill>
                <a:latin typeface="Consolas"/>
                <a:ea typeface="Consolas"/>
                <a:cs typeface="Consolas"/>
                <a:sym typeface="Consolas"/>
              </a:rPr>
              <a:t>            for (int x = 0; x &lt; width; x++)</a:t>
            </a:r>
            <a:endParaRPr sz="1100"/>
          </a:p>
          <a:p>
            <a:pPr indent="0" lvl="0" marL="0" marR="0" rtl="0" algn="l">
              <a:spcBef>
                <a:spcPts val="0"/>
              </a:spcBef>
              <a:spcAft>
                <a:spcPts val="0"/>
              </a:spcAft>
              <a:buNone/>
            </a:pPr>
            <a:r>
              <a:rPr lang="ru" sz="1700">
                <a:solidFill>
                  <a:schemeClr val="lt1"/>
                </a:solidFill>
                <a:latin typeface="Consolas"/>
                <a:ea typeface="Consolas"/>
                <a:cs typeface="Consolas"/>
                <a:sym typeface="Consolas"/>
              </a:rPr>
              <a:t>                filled[yy][x] = filled[yy+1][x];</a:t>
            </a:r>
            <a:endParaRPr sz="1100"/>
          </a:p>
          <a:p>
            <a:pPr indent="0" lvl="0" marL="0" marR="0" rtl="0" algn="l">
              <a:spcBef>
                <a:spcPts val="0"/>
              </a:spcBef>
              <a:spcAft>
                <a:spcPts val="0"/>
              </a:spcAft>
              <a:buNone/>
            </a:pPr>
            <a:r>
              <a:rPr lang="ru" sz="1700">
                <a:solidFill>
                  <a:schemeClr val="lt1"/>
                </a:solidFill>
                <a:latin typeface="Consolas"/>
                <a:ea typeface="Consolas"/>
                <a:cs typeface="Consolas"/>
                <a:sym typeface="Consolas"/>
              </a:rPr>
              <a:t>        for (int x = 0; x &lt; width; x++)</a:t>
            </a:r>
            <a:endParaRPr sz="1100"/>
          </a:p>
          <a:p>
            <a:pPr indent="0" lvl="0" marL="0" marR="0" rtl="0" algn="l">
              <a:spcBef>
                <a:spcPts val="0"/>
              </a:spcBef>
              <a:spcAft>
                <a:spcPts val="0"/>
              </a:spcAft>
              <a:buNone/>
            </a:pPr>
            <a:r>
              <a:rPr lang="ru" sz="1700">
                <a:solidFill>
                  <a:schemeClr val="lt1"/>
                </a:solidFill>
                <a:latin typeface="Consolas"/>
                <a:ea typeface="Consolas"/>
                <a:cs typeface="Consolas"/>
                <a:sym typeface="Consolas"/>
              </a:rPr>
              <a:t>            filled[height-1][x] = false;</a:t>
            </a:r>
            <a:endParaRPr sz="1100"/>
          </a:p>
          <a:p>
            <a:pPr indent="0" lvl="0" marL="0" marR="0" rtl="0" algn="l">
              <a:spcBef>
                <a:spcPts val="0"/>
              </a:spcBef>
              <a:spcAft>
                <a:spcPts val="0"/>
              </a:spcAft>
              <a:buNone/>
            </a:pPr>
            <a:r>
              <a:rPr lang="ru" sz="1700">
                <a:solidFill>
                  <a:schemeClr val="lt1"/>
                </a:solidFill>
                <a:latin typeface="Consolas"/>
                <a:ea typeface="Consolas"/>
                <a:cs typeface="Consolas"/>
                <a:sym typeface="Consolas"/>
              </a:rPr>
              <a:t>    }</a:t>
            </a:r>
            <a:endParaRPr sz="1100"/>
          </a:p>
          <a:p>
            <a:pPr indent="0" lvl="0" marL="0" marR="0" rtl="0" algn="l">
              <a:spcBef>
                <a:spcPts val="0"/>
              </a:spcBef>
              <a:spcAft>
                <a:spcPts val="0"/>
              </a:spcAft>
              <a:buNone/>
            </a:pPr>
            <a:r>
              <a:rPr lang="ru" sz="1700">
                <a:solidFill>
                  <a:schemeClr val="lt1"/>
                </a:solidFill>
                <a:latin typeface="Consolas"/>
                <a:ea typeface="Consolas"/>
                <a:cs typeface="Consolas"/>
                <a:sym typeface="Consolas"/>
              </a:rPr>
              <a:t>}</a:t>
            </a:r>
            <a:endParaRPr sz="1100"/>
          </a:p>
        </p:txBody>
      </p:sp>
      <p:pic>
        <p:nvPicPr>
          <p:cNvPr id="497" name="Google Shape;497;p84"/>
          <p:cNvPicPr preferRelativeResize="0"/>
          <p:nvPr/>
        </p:nvPicPr>
        <p:blipFill rotWithShape="1">
          <a:blip r:embed="rId3">
            <a:alphaModFix/>
          </a:blip>
          <a:srcRect b="0" l="0" r="0" t="0"/>
          <a:stretch/>
        </p:blipFill>
        <p:spPr>
          <a:xfrm>
            <a:off x="6624228" y="3219726"/>
            <a:ext cx="1548222" cy="151880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85"/>
          <p:cNvSpPr/>
          <p:nvPr/>
        </p:nvSpPr>
        <p:spPr>
          <a:xfrm>
            <a:off x="971550" y="411956"/>
            <a:ext cx="7200900" cy="3462486"/>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ru" sz="1500">
                <a:solidFill>
                  <a:schemeClr val="lt1"/>
                </a:solidFill>
                <a:latin typeface="Courier New"/>
                <a:ea typeface="Courier New"/>
                <a:cs typeface="Courier New"/>
                <a:sym typeface="Courier New"/>
              </a:rPr>
              <a:t>clearFullLines() {</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a:t>
            </a:r>
            <a:r>
              <a:rPr b="1" lang="ru" sz="1500">
                <a:solidFill>
                  <a:schemeClr val="lt1"/>
                </a:solidFill>
                <a:latin typeface="Courier New"/>
                <a:ea typeface="Courier New"/>
                <a:cs typeface="Courier New"/>
                <a:sym typeface="Courier New"/>
              </a:rPr>
              <a:t>for </a:t>
            </a:r>
            <a:r>
              <a:rPr lang="ru" sz="1500">
                <a:solidFill>
                  <a:schemeClr val="lt1"/>
                </a:solidFill>
                <a:latin typeface="Courier New"/>
                <a:ea typeface="Courier New"/>
                <a:cs typeface="Courier New"/>
                <a:sym typeface="Courier New"/>
              </a:rPr>
              <a:t>(</a:t>
            </a:r>
            <a:r>
              <a:rPr b="1" lang="ru" sz="1500">
                <a:solidFill>
                  <a:schemeClr val="lt1"/>
                </a:solidFill>
                <a:latin typeface="Courier New"/>
                <a:ea typeface="Courier New"/>
                <a:cs typeface="Courier New"/>
                <a:sym typeface="Courier New"/>
              </a:rPr>
              <a:t>let </a:t>
            </a:r>
            <a:r>
              <a:rPr lang="ru" sz="1500">
                <a:solidFill>
                  <a:schemeClr val="lt1"/>
                </a:solidFill>
                <a:latin typeface="Courier New"/>
                <a:ea typeface="Courier New"/>
                <a:cs typeface="Courier New"/>
                <a:sym typeface="Courier New"/>
              </a:rPr>
              <a:t>y = 0; y &lt; </a:t>
            </a:r>
            <a:r>
              <a:rPr b="1" lang="ru" sz="1500">
                <a:solidFill>
                  <a:schemeClr val="lt1"/>
                </a:solidFill>
                <a:latin typeface="Courier New"/>
                <a:ea typeface="Courier New"/>
                <a:cs typeface="Courier New"/>
                <a:sym typeface="Courier New"/>
              </a:rPr>
              <a:t>this</a:t>
            </a:r>
            <a:r>
              <a:rPr lang="ru" sz="1500">
                <a:solidFill>
                  <a:schemeClr val="lt1"/>
                </a:solidFill>
                <a:latin typeface="Courier New"/>
                <a:ea typeface="Courier New"/>
                <a:cs typeface="Courier New"/>
                <a:sym typeface="Courier New"/>
              </a:rPr>
              <a:t>.</a:t>
            </a:r>
            <a:r>
              <a:rPr b="1" lang="ru" sz="1500">
                <a:solidFill>
                  <a:schemeClr val="lt1"/>
                </a:solidFill>
                <a:latin typeface="Courier New"/>
                <a:ea typeface="Courier New"/>
                <a:cs typeface="Courier New"/>
                <a:sym typeface="Courier New"/>
              </a:rPr>
              <a:t>height</a:t>
            </a:r>
            <a:r>
              <a:rPr lang="ru" sz="1500">
                <a:solidFill>
                  <a:schemeClr val="lt1"/>
                </a:solidFill>
                <a:latin typeface="Courier New"/>
                <a:ea typeface="Courier New"/>
                <a:cs typeface="Courier New"/>
                <a:sym typeface="Courier New"/>
              </a:rPr>
              <a:t>; y++) {</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a:t>
            </a:r>
            <a:r>
              <a:rPr b="1" lang="ru" sz="1500">
                <a:solidFill>
                  <a:schemeClr val="lt1"/>
                </a:solidFill>
                <a:latin typeface="Courier New"/>
                <a:ea typeface="Courier New"/>
                <a:cs typeface="Courier New"/>
                <a:sym typeface="Courier New"/>
              </a:rPr>
              <a:t>const </a:t>
            </a:r>
            <a:r>
              <a:rPr lang="ru" sz="1500">
                <a:solidFill>
                  <a:schemeClr val="lt1"/>
                </a:solidFill>
                <a:latin typeface="Courier New"/>
                <a:ea typeface="Courier New"/>
                <a:cs typeface="Courier New"/>
                <a:sym typeface="Courier New"/>
              </a:rPr>
              <a:t>full = [...Array(</a:t>
            </a:r>
            <a:r>
              <a:rPr b="1" lang="ru" sz="1500">
                <a:solidFill>
                  <a:schemeClr val="lt1"/>
                </a:solidFill>
                <a:latin typeface="Courier New"/>
                <a:ea typeface="Courier New"/>
                <a:cs typeface="Courier New"/>
                <a:sym typeface="Courier New"/>
              </a:rPr>
              <a:t>this</a:t>
            </a:r>
            <a:r>
              <a:rPr lang="ru" sz="1500">
                <a:solidFill>
                  <a:schemeClr val="lt1"/>
                </a:solidFill>
                <a:latin typeface="Courier New"/>
                <a:ea typeface="Courier New"/>
                <a:cs typeface="Courier New"/>
                <a:sym typeface="Courier New"/>
              </a:rPr>
              <a:t>.</a:t>
            </a:r>
            <a:r>
              <a:rPr b="1" lang="ru" sz="1500">
                <a:solidFill>
                  <a:schemeClr val="lt1"/>
                </a:solidFill>
                <a:latin typeface="Courier New"/>
                <a:ea typeface="Courier New"/>
                <a:cs typeface="Courier New"/>
                <a:sym typeface="Courier New"/>
              </a:rPr>
              <a:t>width</a:t>
            </a:r>
            <a:r>
              <a:rPr lang="ru" sz="1500">
                <a:solidFill>
                  <a:schemeClr val="lt1"/>
                </a:solidFill>
                <a:latin typeface="Courier New"/>
                <a:ea typeface="Courier New"/>
                <a:cs typeface="Courier New"/>
                <a:sym typeface="Courier New"/>
              </a:rPr>
              <a:t>).keys()]</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.every(x =&gt; </a:t>
            </a:r>
            <a:r>
              <a:rPr b="1" lang="ru" sz="1500">
                <a:solidFill>
                  <a:schemeClr val="lt1"/>
                </a:solidFill>
                <a:latin typeface="Courier New"/>
                <a:ea typeface="Courier New"/>
                <a:cs typeface="Courier New"/>
                <a:sym typeface="Courier New"/>
              </a:rPr>
              <a:t>this</a:t>
            </a:r>
            <a:r>
              <a:rPr lang="ru" sz="1500">
                <a:solidFill>
                  <a:schemeClr val="lt1"/>
                </a:solidFill>
                <a:latin typeface="Courier New"/>
                <a:ea typeface="Courier New"/>
                <a:cs typeface="Courier New"/>
                <a:sym typeface="Courier New"/>
              </a:rPr>
              <a:t>.filled[y][x])</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a:t>
            </a:r>
            <a:r>
              <a:rPr b="1" lang="ru" sz="1500">
                <a:solidFill>
                  <a:schemeClr val="lt1"/>
                </a:solidFill>
                <a:latin typeface="Courier New"/>
                <a:ea typeface="Courier New"/>
                <a:cs typeface="Courier New"/>
                <a:sym typeface="Courier New"/>
              </a:rPr>
              <a:t>if </a:t>
            </a:r>
            <a:r>
              <a:rPr lang="ru" sz="1500">
                <a:solidFill>
                  <a:schemeClr val="lt1"/>
                </a:solidFill>
                <a:latin typeface="Courier New"/>
                <a:ea typeface="Courier New"/>
                <a:cs typeface="Courier New"/>
                <a:sym typeface="Courier New"/>
              </a:rPr>
              <a:t>(!full) </a:t>
            </a:r>
            <a:r>
              <a:rPr b="1" lang="ru" sz="1500">
                <a:solidFill>
                  <a:schemeClr val="lt1"/>
                </a:solidFill>
                <a:latin typeface="Courier New"/>
                <a:ea typeface="Courier New"/>
                <a:cs typeface="Courier New"/>
                <a:sym typeface="Courier New"/>
              </a:rPr>
              <a:t>continue</a:t>
            </a:r>
            <a:r>
              <a:rPr lang="ru" sz="1500">
                <a:solidFill>
                  <a:schemeClr val="lt1"/>
                </a:solidFill>
                <a:latin typeface="Courier New"/>
                <a:ea typeface="Courier New"/>
                <a:cs typeface="Courier New"/>
                <a:sym typeface="Courier New"/>
              </a:rPr>
              <a:t>;</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a:t>
            </a:r>
            <a:r>
              <a:rPr b="1" lang="ru" sz="1500">
                <a:solidFill>
                  <a:schemeClr val="lt1"/>
                </a:solidFill>
                <a:latin typeface="Courier New"/>
                <a:ea typeface="Courier New"/>
                <a:cs typeface="Courier New"/>
                <a:sym typeface="Courier New"/>
              </a:rPr>
              <a:t>for </a:t>
            </a:r>
            <a:r>
              <a:rPr lang="ru" sz="1500">
                <a:solidFill>
                  <a:schemeClr val="lt1"/>
                </a:solidFill>
                <a:latin typeface="Courier New"/>
                <a:ea typeface="Courier New"/>
                <a:cs typeface="Courier New"/>
                <a:sym typeface="Courier New"/>
              </a:rPr>
              <a:t>(</a:t>
            </a:r>
            <a:r>
              <a:rPr b="1" lang="ru" sz="1500">
                <a:solidFill>
                  <a:schemeClr val="lt1"/>
                </a:solidFill>
                <a:latin typeface="Courier New"/>
                <a:ea typeface="Courier New"/>
                <a:cs typeface="Courier New"/>
                <a:sym typeface="Courier New"/>
              </a:rPr>
              <a:t>let </a:t>
            </a:r>
            <a:r>
              <a:rPr lang="ru" sz="1500">
                <a:solidFill>
                  <a:schemeClr val="lt1"/>
                </a:solidFill>
                <a:latin typeface="Courier New"/>
                <a:ea typeface="Courier New"/>
                <a:cs typeface="Courier New"/>
                <a:sym typeface="Courier New"/>
              </a:rPr>
              <a:t>yy = y; yy &lt; </a:t>
            </a:r>
            <a:r>
              <a:rPr b="1" lang="ru" sz="1500">
                <a:solidFill>
                  <a:schemeClr val="lt1"/>
                </a:solidFill>
                <a:latin typeface="Courier New"/>
                <a:ea typeface="Courier New"/>
                <a:cs typeface="Courier New"/>
                <a:sym typeface="Courier New"/>
              </a:rPr>
              <a:t>this</a:t>
            </a:r>
            <a:r>
              <a:rPr lang="ru" sz="1500">
                <a:solidFill>
                  <a:schemeClr val="lt1"/>
                </a:solidFill>
                <a:latin typeface="Courier New"/>
                <a:ea typeface="Courier New"/>
                <a:cs typeface="Courier New"/>
                <a:sym typeface="Courier New"/>
              </a:rPr>
              <a:t>.</a:t>
            </a:r>
            <a:r>
              <a:rPr b="1" lang="ru" sz="1500">
                <a:solidFill>
                  <a:schemeClr val="lt1"/>
                </a:solidFill>
                <a:latin typeface="Courier New"/>
                <a:ea typeface="Courier New"/>
                <a:cs typeface="Courier New"/>
                <a:sym typeface="Courier New"/>
              </a:rPr>
              <a:t>height </a:t>
            </a:r>
            <a:r>
              <a:rPr lang="ru" sz="1500">
                <a:solidFill>
                  <a:schemeClr val="lt1"/>
                </a:solidFill>
                <a:latin typeface="Courier New"/>
                <a:ea typeface="Courier New"/>
                <a:cs typeface="Courier New"/>
                <a:sym typeface="Courier New"/>
              </a:rPr>
              <a:t>- 1; yy++) {</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a:t>
            </a:r>
            <a:r>
              <a:rPr b="1" lang="ru" sz="1500">
                <a:solidFill>
                  <a:schemeClr val="lt1"/>
                </a:solidFill>
                <a:latin typeface="Courier New"/>
                <a:ea typeface="Courier New"/>
                <a:cs typeface="Courier New"/>
                <a:sym typeface="Courier New"/>
              </a:rPr>
              <a:t>for </a:t>
            </a:r>
            <a:r>
              <a:rPr lang="ru" sz="1500">
                <a:solidFill>
                  <a:schemeClr val="lt1"/>
                </a:solidFill>
                <a:latin typeface="Courier New"/>
                <a:ea typeface="Courier New"/>
                <a:cs typeface="Courier New"/>
                <a:sym typeface="Courier New"/>
              </a:rPr>
              <a:t>(</a:t>
            </a:r>
            <a:r>
              <a:rPr b="1" lang="ru" sz="1500">
                <a:solidFill>
                  <a:schemeClr val="lt1"/>
                </a:solidFill>
                <a:latin typeface="Courier New"/>
                <a:ea typeface="Courier New"/>
                <a:cs typeface="Courier New"/>
                <a:sym typeface="Courier New"/>
              </a:rPr>
              <a:t>let </a:t>
            </a:r>
            <a:r>
              <a:rPr lang="ru" sz="1500">
                <a:solidFill>
                  <a:schemeClr val="lt1"/>
                </a:solidFill>
                <a:latin typeface="Courier New"/>
                <a:ea typeface="Courier New"/>
                <a:cs typeface="Courier New"/>
                <a:sym typeface="Courier New"/>
              </a:rPr>
              <a:t>x = 0; x &lt; </a:t>
            </a:r>
            <a:r>
              <a:rPr b="1" lang="ru" sz="1500">
                <a:solidFill>
                  <a:schemeClr val="lt1"/>
                </a:solidFill>
                <a:latin typeface="Courier New"/>
                <a:ea typeface="Courier New"/>
                <a:cs typeface="Courier New"/>
                <a:sym typeface="Courier New"/>
              </a:rPr>
              <a:t>this</a:t>
            </a:r>
            <a:r>
              <a:rPr lang="ru" sz="1500">
                <a:solidFill>
                  <a:schemeClr val="lt1"/>
                </a:solidFill>
                <a:latin typeface="Courier New"/>
                <a:ea typeface="Courier New"/>
                <a:cs typeface="Courier New"/>
                <a:sym typeface="Courier New"/>
              </a:rPr>
              <a:t>.</a:t>
            </a:r>
            <a:r>
              <a:rPr b="1" lang="ru" sz="1500">
                <a:solidFill>
                  <a:schemeClr val="lt1"/>
                </a:solidFill>
                <a:latin typeface="Courier New"/>
                <a:ea typeface="Courier New"/>
                <a:cs typeface="Courier New"/>
                <a:sym typeface="Courier New"/>
              </a:rPr>
              <a:t>width</a:t>
            </a:r>
            <a:r>
              <a:rPr lang="ru" sz="1500">
                <a:solidFill>
                  <a:schemeClr val="lt1"/>
                </a:solidFill>
                <a:latin typeface="Courier New"/>
                <a:ea typeface="Courier New"/>
                <a:cs typeface="Courier New"/>
                <a:sym typeface="Courier New"/>
              </a:rPr>
              <a:t>; x++) {</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a:t>
            </a:r>
            <a:r>
              <a:rPr b="1" lang="ru" sz="1500">
                <a:solidFill>
                  <a:schemeClr val="lt1"/>
                </a:solidFill>
                <a:latin typeface="Courier New"/>
                <a:ea typeface="Courier New"/>
                <a:cs typeface="Courier New"/>
                <a:sym typeface="Courier New"/>
              </a:rPr>
              <a:t>this</a:t>
            </a:r>
            <a:r>
              <a:rPr lang="ru" sz="1500">
                <a:solidFill>
                  <a:schemeClr val="lt1"/>
                </a:solidFill>
                <a:latin typeface="Courier New"/>
                <a:ea typeface="Courier New"/>
                <a:cs typeface="Courier New"/>
                <a:sym typeface="Courier New"/>
              </a:rPr>
              <a:t>.filled[yy][x] = </a:t>
            </a:r>
            <a:r>
              <a:rPr b="1" lang="ru" sz="1500">
                <a:solidFill>
                  <a:schemeClr val="lt1"/>
                </a:solidFill>
                <a:latin typeface="Courier New"/>
                <a:ea typeface="Courier New"/>
                <a:cs typeface="Courier New"/>
                <a:sym typeface="Courier New"/>
              </a:rPr>
              <a:t>this</a:t>
            </a:r>
            <a:r>
              <a:rPr lang="ru" sz="1500">
                <a:solidFill>
                  <a:schemeClr val="lt1"/>
                </a:solidFill>
                <a:latin typeface="Courier New"/>
                <a:ea typeface="Courier New"/>
                <a:cs typeface="Courier New"/>
                <a:sym typeface="Courier New"/>
              </a:rPr>
              <a:t>.filled[yy + 1][x];</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a:t>
            </a:r>
            <a:r>
              <a:rPr b="1" lang="ru" sz="1500">
                <a:solidFill>
                  <a:schemeClr val="lt1"/>
                </a:solidFill>
                <a:latin typeface="Courier New"/>
                <a:ea typeface="Courier New"/>
                <a:cs typeface="Courier New"/>
                <a:sym typeface="Courier New"/>
              </a:rPr>
              <a:t>for </a:t>
            </a:r>
            <a:r>
              <a:rPr lang="ru" sz="1500">
                <a:solidFill>
                  <a:schemeClr val="lt1"/>
                </a:solidFill>
                <a:latin typeface="Courier New"/>
                <a:ea typeface="Courier New"/>
                <a:cs typeface="Courier New"/>
                <a:sym typeface="Courier New"/>
              </a:rPr>
              <a:t>(</a:t>
            </a:r>
            <a:r>
              <a:rPr b="1" lang="ru" sz="1500">
                <a:solidFill>
                  <a:schemeClr val="lt1"/>
                </a:solidFill>
                <a:latin typeface="Courier New"/>
                <a:ea typeface="Courier New"/>
                <a:cs typeface="Courier New"/>
                <a:sym typeface="Courier New"/>
              </a:rPr>
              <a:t>let </a:t>
            </a:r>
            <a:r>
              <a:rPr lang="ru" sz="1500">
                <a:solidFill>
                  <a:schemeClr val="lt1"/>
                </a:solidFill>
                <a:latin typeface="Courier New"/>
                <a:ea typeface="Courier New"/>
                <a:cs typeface="Courier New"/>
                <a:sym typeface="Courier New"/>
              </a:rPr>
              <a:t>x = 0; x &lt; </a:t>
            </a:r>
            <a:r>
              <a:rPr b="1" lang="ru" sz="1500">
                <a:solidFill>
                  <a:schemeClr val="lt1"/>
                </a:solidFill>
                <a:latin typeface="Courier New"/>
                <a:ea typeface="Courier New"/>
                <a:cs typeface="Courier New"/>
                <a:sym typeface="Courier New"/>
              </a:rPr>
              <a:t>width</a:t>
            </a:r>
            <a:r>
              <a:rPr lang="ru" sz="1500">
                <a:solidFill>
                  <a:schemeClr val="lt1"/>
                </a:solidFill>
                <a:latin typeface="Courier New"/>
                <a:ea typeface="Courier New"/>
                <a:cs typeface="Courier New"/>
                <a:sym typeface="Courier New"/>
              </a:rPr>
              <a:t>; x++) {</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a:t>
            </a:r>
            <a:r>
              <a:rPr b="1" lang="ru" sz="1500">
                <a:solidFill>
                  <a:schemeClr val="lt1"/>
                </a:solidFill>
                <a:latin typeface="Courier New"/>
                <a:ea typeface="Courier New"/>
                <a:cs typeface="Courier New"/>
                <a:sym typeface="Courier New"/>
              </a:rPr>
              <a:t>this</a:t>
            </a:r>
            <a:r>
              <a:rPr lang="ru" sz="1500">
                <a:solidFill>
                  <a:schemeClr val="lt1"/>
                </a:solidFill>
                <a:latin typeface="Courier New"/>
                <a:ea typeface="Courier New"/>
                <a:cs typeface="Courier New"/>
                <a:sym typeface="Courier New"/>
              </a:rPr>
              <a:t>.filled[</a:t>
            </a:r>
            <a:r>
              <a:rPr b="1" lang="ru" sz="1500">
                <a:solidFill>
                  <a:schemeClr val="lt1"/>
                </a:solidFill>
                <a:latin typeface="Courier New"/>
                <a:ea typeface="Courier New"/>
                <a:cs typeface="Courier New"/>
                <a:sym typeface="Courier New"/>
              </a:rPr>
              <a:t>this</a:t>
            </a:r>
            <a:r>
              <a:rPr lang="ru" sz="1500">
                <a:solidFill>
                  <a:schemeClr val="lt1"/>
                </a:solidFill>
                <a:latin typeface="Courier New"/>
                <a:ea typeface="Courier New"/>
                <a:cs typeface="Courier New"/>
                <a:sym typeface="Courier New"/>
              </a:rPr>
              <a:t>.</a:t>
            </a:r>
            <a:r>
              <a:rPr b="1" lang="ru" sz="1500">
                <a:solidFill>
                  <a:schemeClr val="lt1"/>
                </a:solidFill>
                <a:latin typeface="Courier New"/>
                <a:ea typeface="Courier New"/>
                <a:cs typeface="Courier New"/>
                <a:sym typeface="Courier New"/>
              </a:rPr>
              <a:t>height </a:t>
            </a:r>
            <a:r>
              <a:rPr lang="ru" sz="1500">
                <a:solidFill>
                  <a:schemeClr val="lt1"/>
                </a:solidFill>
                <a:latin typeface="Courier New"/>
                <a:ea typeface="Courier New"/>
                <a:cs typeface="Courier New"/>
                <a:sym typeface="Courier New"/>
              </a:rPr>
              <a:t>- 1][x] = </a:t>
            </a:r>
            <a:r>
              <a:rPr b="1" lang="ru" sz="1500">
                <a:solidFill>
                  <a:schemeClr val="lt1"/>
                </a:solidFill>
                <a:latin typeface="Courier New"/>
                <a:ea typeface="Courier New"/>
                <a:cs typeface="Courier New"/>
                <a:sym typeface="Courier New"/>
              </a:rPr>
              <a:t>false</a:t>
            </a:r>
            <a:r>
              <a:rPr lang="ru" sz="1500">
                <a:solidFill>
                  <a:schemeClr val="lt1"/>
                </a:solidFill>
                <a:latin typeface="Courier New"/>
                <a:ea typeface="Courier New"/>
                <a:cs typeface="Courier New"/>
                <a:sym typeface="Courier New"/>
              </a:rPr>
              <a:t>;</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a:t>
            </a:r>
            <a:endParaRPr sz="3300">
              <a:solidFill>
                <a:schemeClr val="lt1"/>
              </a:solidFill>
              <a:latin typeface="Arial"/>
              <a:ea typeface="Arial"/>
              <a:cs typeface="Arial"/>
              <a:sym typeface="Arial"/>
            </a:endParaRPr>
          </a:p>
        </p:txBody>
      </p:sp>
      <p:sp>
        <p:nvSpPr>
          <p:cNvPr id="504" name="Google Shape;504;p85"/>
          <p:cNvSpPr/>
          <p:nvPr/>
        </p:nvSpPr>
        <p:spPr>
          <a:xfrm>
            <a:off x="7362450" y="411952"/>
            <a:ext cx="810000" cy="809629"/>
          </a:xfrm>
          <a:prstGeom prst="rect">
            <a:avLst/>
          </a:prstGeom>
          <a:solidFill>
            <a:srgbClr val="F9DD3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ru" sz="3000">
                <a:solidFill>
                  <a:schemeClr val="lt1"/>
                </a:solidFill>
                <a:latin typeface="Quattrocento Sans"/>
                <a:ea typeface="Quattrocento Sans"/>
                <a:cs typeface="Quattrocento Sans"/>
                <a:sym typeface="Quattrocento Sans"/>
              </a:rPr>
              <a:t>JS</a:t>
            </a:r>
            <a:endParaRPr sz="1100"/>
          </a:p>
        </p:txBody>
      </p:sp>
      <p:sp>
        <p:nvSpPr>
          <p:cNvPr id="505" name="Google Shape;505;p85"/>
          <p:cNvSpPr/>
          <p:nvPr/>
        </p:nvSpPr>
        <p:spPr>
          <a:xfrm>
            <a:off x="0" y="32951"/>
            <a:ext cx="138548" cy="276999"/>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lt1"/>
              </a:buClr>
              <a:buSzPts val="1400"/>
              <a:buFont typeface="Quattrocento Sans"/>
              <a:buNone/>
            </a:pPr>
            <a:r>
              <a:t/>
            </a:r>
            <a:endParaRPr b="0" i="0" sz="1400" u="none" cap="none" strike="noStrike">
              <a:solidFill>
                <a:schemeClr val="lt1"/>
              </a:solidFill>
              <a:latin typeface="Arial"/>
              <a:ea typeface="Arial"/>
              <a:cs typeface="Arial"/>
              <a:sym typeface="Arial"/>
            </a:endParaRPr>
          </a:p>
        </p:txBody>
      </p:sp>
      <p:pic>
        <p:nvPicPr>
          <p:cNvPr id="506" name="Google Shape;506;p85"/>
          <p:cNvPicPr preferRelativeResize="0"/>
          <p:nvPr/>
        </p:nvPicPr>
        <p:blipFill rotWithShape="1">
          <a:blip r:embed="rId3">
            <a:alphaModFix/>
          </a:blip>
          <a:srcRect b="0" l="0" r="0" t="0"/>
          <a:stretch/>
        </p:blipFill>
        <p:spPr>
          <a:xfrm>
            <a:off x="6624228" y="3219726"/>
            <a:ext cx="1548222" cy="151880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86"/>
          <p:cNvSpPr/>
          <p:nvPr/>
        </p:nvSpPr>
        <p:spPr>
          <a:xfrm>
            <a:off x="7362450" y="411956"/>
            <a:ext cx="810000" cy="809629"/>
          </a:xfrm>
          <a:prstGeom prst="rect">
            <a:avLst/>
          </a:prstGeom>
          <a:solidFill>
            <a:srgbClr val="67217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ru" sz="3000">
                <a:solidFill>
                  <a:schemeClr val="lt1"/>
                </a:solidFill>
                <a:latin typeface="Quattrocento Sans"/>
                <a:ea typeface="Quattrocento Sans"/>
                <a:cs typeface="Quattrocento Sans"/>
                <a:sym typeface="Quattrocento Sans"/>
              </a:rPr>
              <a:t>C#</a:t>
            </a:r>
            <a:endParaRPr sz="1100"/>
          </a:p>
        </p:txBody>
      </p:sp>
      <p:sp>
        <p:nvSpPr>
          <p:cNvPr id="513" name="Google Shape;513;p86"/>
          <p:cNvSpPr/>
          <p:nvPr/>
        </p:nvSpPr>
        <p:spPr>
          <a:xfrm>
            <a:off x="830347" y="411956"/>
            <a:ext cx="6372745" cy="2862322"/>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ru" sz="1700">
                <a:solidFill>
                  <a:schemeClr val="lt1"/>
                </a:solidFill>
                <a:latin typeface="Consolas"/>
                <a:ea typeface="Consolas"/>
                <a:cs typeface="Consolas"/>
                <a:sym typeface="Consolas"/>
              </a:rPr>
              <a:t>def clear_full_lines(self):</a:t>
            </a:r>
            <a:endParaRPr sz="1100"/>
          </a:p>
          <a:p>
            <a:pPr indent="0" lvl="0" marL="0" marR="0" rtl="0" algn="l">
              <a:spcBef>
                <a:spcPts val="0"/>
              </a:spcBef>
              <a:spcAft>
                <a:spcPts val="0"/>
              </a:spcAft>
              <a:buNone/>
            </a:pPr>
            <a:r>
              <a:rPr lang="ru" sz="1700">
                <a:solidFill>
                  <a:schemeClr val="lt1"/>
                </a:solidFill>
                <a:latin typeface="Consolas"/>
                <a:ea typeface="Consolas"/>
                <a:cs typeface="Consolas"/>
                <a:sym typeface="Consolas"/>
              </a:rPr>
              <a:t>    for y in range(self.height):</a:t>
            </a:r>
            <a:endParaRPr sz="1100"/>
          </a:p>
          <a:p>
            <a:pPr indent="0" lvl="0" marL="0" marR="0" rtl="0" algn="l">
              <a:spcBef>
                <a:spcPts val="0"/>
              </a:spcBef>
              <a:spcAft>
                <a:spcPts val="0"/>
              </a:spcAft>
              <a:buNone/>
            </a:pPr>
            <a:r>
              <a:rPr lang="ru" sz="1700">
                <a:solidFill>
                  <a:schemeClr val="lt1"/>
                </a:solidFill>
                <a:latin typeface="Consolas"/>
                <a:ea typeface="Consolas"/>
                <a:cs typeface="Consolas"/>
                <a:sym typeface="Consolas"/>
              </a:rPr>
              <a:t>        full = all(self.filled[y])</a:t>
            </a:r>
            <a:endParaRPr sz="1100"/>
          </a:p>
          <a:p>
            <a:pPr indent="0" lvl="0" marL="0" marR="0" rtl="0" algn="l">
              <a:spcBef>
                <a:spcPts val="0"/>
              </a:spcBef>
              <a:spcAft>
                <a:spcPts val="0"/>
              </a:spcAft>
              <a:buNone/>
            </a:pPr>
            <a:r>
              <a:rPr lang="ru" sz="1700">
                <a:solidFill>
                  <a:schemeClr val="lt1"/>
                </a:solidFill>
                <a:latin typeface="Consolas"/>
                <a:ea typeface="Consolas"/>
                <a:cs typeface="Consolas"/>
                <a:sym typeface="Consolas"/>
              </a:rPr>
              <a:t>        if not full: continue</a:t>
            </a:r>
            <a:endParaRPr sz="1700">
              <a:solidFill>
                <a:schemeClr val="lt1"/>
              </a:solidFill>
              <a:latin typeface="Consolas"/>
              <a:ea typeface="Consolas"/>
              <a:cs typeface="Consolas"/>
              <a:sym typeface="Consolas"/>
            </a:endParaRPr>
          </a:p>
          <a:p>
            <a:pPr indent="0" lvl="0" marL="0" marR="0" rtl="0" algn="l">
              <a:spcBef>
                <a:spcPts val="0"/>
              </a:spcBef>
              <a:spcAft>
                <a:spcPts val="0"/>
              </a:spcAft>
              <a:buNone/>
            </a:pPr>
            <a:r>
              <a:rPr lang="ru" sz="1700">
                <a:solidFill>
                  <a:schemeClr val="lt1"/>
                </a:solidFill>
                <a:latin typeface="Consolas"/>
                <a:ea typeface="Consolas"/>
                <a:cs typeface="Consolas"/>
                <a:sym typeface="Consolas"/>
              </a:rPr>
              <a:t>    </a:t>
            </a:r>
            <a:endParaRPr sz="1100"/>
          </a:p>
          <a:p>
            <a:pPr indent="0" lvl="0" marL="0" marR="0" rtl="0" algn="l">
              <a:spcBef>
                <a:spcPts val="0"/>
              </a:spcBef>
              <a:spcAft>
                <a:spcPts val="0"/>
              </a:spcAft>
              <a:buNone/>
            </a:pPr>
            <a:r>
              <a:rPr lang="ru" sz="1700">
                <a:solidFill>
                  <a:schemeClr val="lt1"/>
                </a:solidFill>
                <a:latin typeface="Consolas"/>
                <a:ea typeface="Consolas"/>
                <a:cs typeface="Consolas"/>
                <a:sym typeface="Consolas"/>
              </a:rPr>
              <a:t>    for yy in range(y, self.height-1):</a:t>
            </a:r>
            <a:endParaRPr sz="1100"/>
          </a:p>
          <a:p>
            <a:pPr indent="0" lvl="0" marL="0" marR="0" rtl="0" algn="l">
              <a:spcBef>
                <a:spcPts val="0"/>
              </a:spcBef>
              <a:spcAft>
                <a:spcPts val="0"/>
              </a:spcAft>
              <a:buNone/>
            </a:pPr>
            <a:r>
              <a:rPr lang="ru" sz="1700">
                <a:solidFill>
                  <a:schemeClr val="lt1"/>
                </a:solidFill>
                <a:latin typeface="Consolas"/>
                <a:ea typeface="Consolas"/>
                <a:cs typeface="Consolas"/>
                <a:sym typeface="Consolas"/>
              </a:rPr>
              <a:t>        for x in range(self.width):</a:t>
            </a:r>
            <a:endParaRPr sz="1100"/>
          </a:p>
          <a:p>
            <a:pPr indent="0" lvl="0" marL="0" marR="0" rtl="0" algn="l">
              <a:spcBef>
                <a:spcPts val="0"/>
              </a:spcBef>
              <a:spcAft>
                <a:spcPts val="0"/>
              </a:spcAft>
              <a:buNone/>
            </a:pPr>
            <a:r>
              <a:rPr lang="ru" sz="1700">
                <a:solidFill>
                  <a:schemeClr val="lt1"/>
                </a:solidFill>
                <a:latin typeface="Consolas"/>
                <a:ea typeface="Consolas"/>
                <a:cs typeface="Consolas"/>
                <a:sym typeface="Consolas"/>
              </a:rPr>
              <a:t>            self.filled[yy][x] = self.filled[yy+1][x]</a:t>
            </a:r>
            <a:endParaRPr sz="1100"/>
          </a:p>
          <a:p>
            <a:pPr indent="0" lvl="0" marL="0" marR="0" rtl="0" algn="l">
              <a:spcBef>
                <a:spcPts val="0"/>
              </a:spcBef>
              <a:spcAft>
                <a:spcPts val="0"/>
              </a:spcAft>
              <a:buNone/>
            </a:pPr>
            <a:r>
              <a:t/>
            </a:r>
            <a:endParaRPr sz="1700">
              <a:solidFill>
                <a:schemeClr val="lt1"/>
              </a:solidFill>
              <a:latin typeface="Consolas"/>
              <a:ea typeface="Consolas"/>
              <a:cs typeface="Consolas"/>
              <a:sym typeface="Consolas"/>
            </a:endParaRPr>
          </a:p>
          <a:p>
            <a:pPr indent="0" lvl="0" marL="0" marR="0" rtl="0" algn="l">
              <a:spcBef>
                <a:spcPts val="0"/>
              </a:spcBef>
              <a:spcAft>
                <a:spcPts val="0"/>
              </a:spcAft>
              <a:buNone/>
            </a:pPr>
            <a:r>
              <a:rPr lang="ru" sz="1700">
                <a:solidFill>
                  <a:schemeClr val="lt1"/>
                </a:solidFill>
                <a:latin typeface="Consolas"/>
                <a:ea typeface="Consolas"/>
                <a:cs typeface="Consolas"/>
                <a:sym typeface="Consolas"/>
              </a:rPr>
              <a:t>    for x in range(self.width):</a:t>
            </a:r>
            <a:endParaRPr sz="1100"/>
          </a:p>
          <a:p>
            <a:pPr indent="0" lvl="0" marL="0" marR="0" rtl="0" algn="l">
              <a:spcBef>
                <a:spcPts val="0"/>
              </a:spcBef>
              <a:spcAft>
                <a:spcPts val="0"/>
              </a:spcAft>
              <a:buNone/>
            </a:pPr>
            <a:r>
              <a:rPr lang="ru" sz="1700">
                <a:solidFill>
                  <a:schemeClr val="lt1"/>
                </a:solidFill>
                <a:latin typeface="Consolas"/>
                <a:ea typeface="Consolas"/>
                <a:cs typeface="Consolas"/>
                <a:sym typeface="Consolas"/>
              </a:rPr>
              <a:t>        self.is_filled[self.height-1][x] = False</a:t>
            </a:r>
            <a:endParaRPr sz="1700">
              <a:solidFill>
                <a:schemeClr val="lt1"/>
              </a:solidFill>
              <a:latin typeface="Consolas"/>
              <a:ea typeface="Consolas"/>
              <a:cs typeface="Consolas"/>
              <a:sym typeface="Consolas"/>
            </a:endParaRPr>
          </a:p>
        </p:txBody>
      </p:sp>
      <p:pic>
        <p:nvPicPr>
          <p:cNvPr id="514" name="Google Shape;514;p86"/>
          <p:cNvPicPr preferRelativeResize="0"/>
          <p:nvPr/>
        </p:nvPicPr>
        <p:blipFill rotWithShape="1">
          <a:blip r:embed="rId3">
            <a:alphaModFix/>
          </a:blip>
          <a:srcRect b="0" l="0" r="0" t="0"/>
          <a:stretch/>
        </p:blipFill>
        <p:spPr>
          <a:xfrm>
            <a:off x="6624228" y="3219726"/>
            <a:ext cx="1548222" cy="1518806"/>
          </a:xfrm>
          <a:prstGeom prst="rect">
            <a:avLst/>
          </a:prstGeom>
          <a:noFill/>
          <a:ln>
            <a:noFill/>
          </a:ln>
        </p:spPr>
      </p:pic>
      <p:sp>
        <p:nvSpPr>
          <p:cNvPr id="515" name="Google Shape;515;p86"/>
          <p:cNvSpPr/>
          <p:nvPr/>
        </p:nvSpPr>
        <p:spPr>
          <a:xfrm>
            <a:off x="7362450" y="411956"/>
            <a:ext cx="810000" cy="809629"/>
          </a:xfrm>
          <a:prstGeom prst="rect">
            <a:avLst/>
          </a:prstGeom>
          <a:solidFill>
            <a:srgbClr val="00554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1500">
              <a:solidFill>
                <a:schemeClr val="lt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b="1" sz="1500">
              <a:solidFill>
                <a:schemeClr val="lt1"/>
              </a:solidFill>
              <a:latin typeface="Quattrocento Sans"/>
              <a:ea typeface="Quattrocento Sans"/>
              <a:cs typeface="Quattrocento Sans"/>
              <a:sym typeface="Quattrocento Sans"/>
            </a:endParaRPr>
          </a:p>
          <a:p>
            <a:pPr indent="0" lvl="0" marL="0" marR="0" rtl="0" algn="ctr">
              <a:spcBef>
                <a:spcPts val="0"/>
              </a:spcBef>
              <a:spcAft>
                <a:spcPts val="0"/>
              </a:spcAft>
              <a:buNone/>
            </a:pPr>
            <a:r>
              <a:rPr b="1" lang="ru" sz="1500">
                <a:solidFill>
                  <a:schemeClr val="lt1"/>
                </a:solidFill>
                <a:latin typeface="Quattrocento Sans"/>
                <a:ea typeface="Quattrocento Sans"/>
                <a:cs typeface="Quattrocento Sans"/>
                <a:sym typeface="Quattrocento Sans"/>
              </a:rPr>
              <a:t>Python</a:t>
            </a:r>
            <a:endParaRPr b="1" sz="1500">
              <a:solidFill>
                <a:schemeClr val="lt1"/>
              </a:solidFill>
              <a:latin typeface="Quattrocento Sans"/>
              <a:ea typeface="Quattrocento Sans"/>
              <a:cs typeface="Quattrocento Sans"/>
              <a:sym typeface="Quattrocento Sans"/>
            </a:endParaRPr>
          </a:p>
        </p:txBody>
      </p:sp>
      <p:pic>
        <p:nvPicPr>
          <p:cNvPr id="516" name="Google Shape;516;p86"/>
          <p:cNvPicPr preferRelativeResize="0"/>
          <p:nvPr/>
        </p:nvPicPr>
        <p:blipFill rotWithShape="1">
          <a:blip r:embed="rId4">
            <a:alphaModFix/>
          </a:blip>
          <a:srcRect b="0" l="0" r="0" t="0"/>
          <a:stretch/>
        </p:blipFill>
        <p:spPr>
          <a:xfrm>
            <a:off x="7521809" y="438043"/>
            <a:ext cx="491283" cy="49128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87"/>
          <p:cNvSpPr/>
          <p:nvPr/>
        </p:nvSpPr>
        <p:spPr>
          <a:xfrm>
            <a:off x="971550" y="411956"/>
            <a:ext cx="7200900" cy="3531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100"/>
              <a:buFont typeface="Arial"/>
              <a:buNone/>
            </a:pPr>
            <a:r>
              <a:rPr lang="ru" sz="1500">
                <a:solidFill>
                  <a:srgbClr val="FEFEFE"/>
                </a:solidFill>
                <a:latin typeface="Consolas"/>
                <a:ea typeface="Consolas"/>
                <a:cs typeface="Consolas"/>
                <a:sym typeface="Consolas"/>
              </a:rPr>
              <a:t>public void clearFullLines() {</a:t>
            </a:r>
            <a:endParaRPr sz="1500">
              <a:solidFill>
                <a:srgbClr val="FEFEFE"/>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FEFEFE"/>
                </a:solidFill>
                <a:latin typeface="Consolas"/>
                <a:ea typeface="Consolas"/>
                <a:cs typeface="Consolas"/>
                <a:sym typeface="Consolas"/>
              </a:rPr>
              <a:t>   for (var y = 0; y &lt; height; y++) {</a:t>
            </a:r>
            <a:endParaRPr sz="1500">
              <a:solidFill>
                <a:srgbClr val="FEFEFE"/>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FEFEFE"/>
                </a:solidFill>
                <a:latin typeface="Consolas"/>
                <a:ea typeface="Consolas"/>
                <a:cs typeface="Consolas"/>
                <a:sym typeface="Consolas"/>
              </a:rPr>
              <a:t>       var count = 0;</a:t>
            </a:r>
            <a:endParaRPr sz="1500">
              <a:solidFill>
                <a:srgbClr val="FEFEFE"/>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FEFEFE"/>
                </a:solidFill>
                <a:latin typeface="Consolas"/>
                <a:ea typeface="Consolas"/>
                <a:cs typeface="Consolas"/>
                <a:sym typeface="Consolas"/>
              </a:rPr>
              <a:t>       var fullY = 0;</a:t>
            </a:r>
            <a:endParaRPr sz="1500">
              <a:solidFill>
                <a:srgbClr val="FEFEFE"/>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FEFEFE"/>
                </a:solidFill>
                <a:latin typeface="Consolas"/>
                <a:ea typeface="Consolas"/>
                <a:cs typeface="Consolas"/>
                <a:sym typeface="Consolas"/>
              </a:rPr>
              <a:t>       for (var x = 0; x &lt; width; x++)</a:t>
            </a:r>
            <a:endParaRPr sz="1500">
              <a:solidFill>
                <a:srgbClr val="FEFEFE"/>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FEFEFE"/>
                </a:solidFill>
                <a:latin typeface="Consolas"/>
                <a:ea typeface="Consolas"/>
                <a:cs typeface="Consolas"/>
                <a:sym typeface="Consolas"/>
              </a:rPr>
              <a:t>           if (isFilled[x][y]) {</a:t>
            </a:r>
            <a:endParaRPr sz="1500">
              <a:solidFill>
                <a:srgbClr val="FEFEFE"/>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FEFEFE"/>
                </a:solidFill>
                <a:latin typeface="Consolas"/>
                <a:ea typeface="Consolas"/>
                <a:cs typeface="Consolas"/>
                <a:sym typeface="Consolas"/>
              </a:rPr>
              <a:t>               count++;</a:t>
            </a:r>
            <a:endParaRPr sz="1500">
              <a:solidFill>
                <a:srgbClr val="FEFEFE"/>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FEFEFE"/>
                </a:solidFill>
                <a:latin typeface="Consolas"/>
                <a:ea typeface="Consolas"/>
                <a:cs typeface="Consolas"/>
                <a:sym typeface="Consolas"/>
              </a:rPr>
              <a:t>               if (count == width) fullY = y;</a:t>
            </a:r>
            <a:endParaRPr sz="1500">
              <a:solidFill>
                <a:srgbClr val="FEFEFE"/>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FEFEFE"/>
                </a:solidFill>
                <a:latin typeface="Consolas"/>
                <a:ea typeface="Consolas"/>
                <a:cs typeface="Consolas"/>
                <a:sym typeface="Consolas"/>
              </a:rPr>
              <a:t>           }</a:t>
            </a:r>
            <a:endParaRPr sz="1500">
              <a:solidFill>
                <a:srgbClr val="FEFEFE"/>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FEFEFE"/>
                </a:solidFill>
                <a:latin typeface="Consolas"/>
                <a:ea typeface="Consolas"/>
                <a:cs typeface="Consolas"/>
                <a:sym typeface="Consolas"/>
              </a:rPr>
              <a:t>       if (count == width) {</a:t>
            </a:r>
            <a:endParaRPr sz="1500">
              <a:solidFill>
                <a:srgbClr val="FEFEFE"/>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FEFEFE"/>
                </a:solidFill>
                <a:latin typeface="Consolas"/>
                <a:ea typeface="Consolas"/>
                <a:cs typeface="Consolas"/>
                <a:sym typeface="Consolas"/>
              </a:rPr>
              <a:t>           for (var yy = fullY; yy &lt; height; yy++)</a:t>
            </a:r>
            <a:endParaRPr sz="1500">
              <a:solidFill>
                <a:srgbClr val="FEFEFE"/>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FEFEFE"/>
                </a:solidFill>
                <a:latin typeface="Consolas"/>
                <a:ea typeface="Consolas"/>
                <a:cs typeface="Consolas"/>
                <a:sym typeface="Consolas"/>
              </a:rPr>
              <a:t>               for (var x = 0; x &lt; width; x++)</a:t>
            </a:r>
            <a:endParaRPr sz="1500">
              <a:solidFill>
                <a:srgbClr val="FEFEFE"/>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FEFEFE"/>
                </a:solidFill>
                <a:latin typeface="Consolas"/>
                <a:ea typeface="Consolas"/>
                <a:cs typeface="Consolas"/>
                <a:sym typeface="Consolas"/>
              </a:rPr>
              <a:t>                   isFilled[x][yy] = isFilled[x][yy + 1];</a:t>
            </a:r>
            <a:endParaRPr sz="1500">
              <a:solidFill>
                <a:srgbClr val="FEFEFE"/>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FEFEFE"/>
                </a:solidFill>
                <a:latin typeface="Consolas"/>
                <a:ea typeface="Consolas"/>
                <a:cs typeface="Consolas"/>
                <a:sym typeface="Consolas"/>
              </a:rPr>
              <a:t>           for (var x = 0; x &lt; width; x++)</a:t>
            </a:r>
            <a:endParaRPr sz="1500">
              <a:solidFill>
                <a:srgbClr val="FEFEFE"/>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FEFEFE"/>
                </a:solidFill>
                <a:latin typeface="Consolas"/>
                <a:ea typeface="Consolas"/>
                <a:cs typeface="Consolas"/>
                <a:sym typeface="Consolas"/>
              </a:rPr>
              <a:t>               isFilled[x][height] = false;</a:t>
            </a:r>
            <a:endParaRPr sz="1500">
              <a:solidFill>
                <a:srgbClr val="FEFEFE"/>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FEFEFE"/>
                </a:solidFill>
                <a:latin typeface="Consolas"/>
                <a:ea typeface="Consolas"/>
                <a:cs typeface="Consolas"/>
                <a:sym typeface="Consolas"/>
              </a:rPr>
              <a:t>       }</a:t>
            </a:r>
            <a:endParaRPr sz="1500">
              <a:solidFill>
                <a:srgbClr val="FEFEFE"/>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FEFEFE"/>
                </a:solidFill>
                <a:latin typeface="Consolas"/>
                <a:ea typeface="Consolas"/>
                <a:cs typeface="Consolas"/>
                <a:sym typeface="Consolas"/>
              </a:rPr>
              <a:t>   }</a:t>
            </a:r>
            <a:endParaRPr sz="1500">
              <a:solidFill>
                <a:srgbClr val="FEFEFE"/>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FEFEFE"/>
                </a:solidFill>
                <a:latin typeface="Consolas"/>
                <a:ea typeface="Consolas"/>
                <a:cs typeface="Consolas"/>
                <a:sym typeface="Consolas"/>
              </a:rPr>
              <a:t>}</a:t>
            </a:r>
            <a:endParaRPr sz="1500">
              <a:solidFill>
                <a:srgbClr val="FEFEFE"/>
              </a:solidFill>
              <a:latin typeface="Consolas"/>
              <a:ea typeface="Consolas"/>
              <a:cs typeface="Consolas"/>
              <a:sym typeface="Consolas"/>
            </a:endParaRPr>
          </a:p>
          <a:p>
            <a:pPr indent="0" lvl="0" marL="0" marR="0" rtl="0" algn="l">
              <a:spcBef>
                <a:spcPts val="0"/>
              </a:spcBef>
              <a:spcAft>
                <a:spcPts val="0"/>
              </a:spcAft>
              <a:buNone/>
            </a:pPr>
            <a:r>
              <a:t/>
            </a:r>
            <a:endParaRPr sz="1500">
              <a:solidFill>
                <a:srgbClr val="0000FF"/>
              </a:solidFill>
              <a:highlight>
                <a:srgbClr val="FFFFFF"/>
              </a:highlight>
              <a:latin typeface="Consolas"/>
              <a:ea typeface="Consolas"/>
              <a:cs typeface="Consolas"/>
              <a:sym typeface="Consolas"/>
            </a:endParaRPr>
          </a:p>
          <a:p>
            <a:pPr indent="0" lvl="0" marL="0" marR="0" rtl="0" algn="l">
              <a:spcBef>
                <a:spcPts val="0"/>
              </a:spcBef>
              <a:spcAft>
                <a:spcPts val="0"/>
              </a:spcAft>
              <a:buNone/>
            </a:pPr>
            <a:r>
              <a:t/>
            </a:r>
            <a:endParaRPr sz="1500">
              <a:solidFill>
                <a:srgbClr val="000000"/>
              </a:solidFill>
              <a:highlight>
                <a:srgbClr val="FFFFFF"/>
              </a:highlight>
              <a:latin typeface="Consolas"/>
              <a:ea typeface="Consolas"/>
              <a:cs typeface="Consolas"/>
              <a:sym typeface="Consolas"/>
            </a:endParaRPr>
          </a:p>
        </p:txBody>
      </p:sp>
      <p:pic>
        <p:nvPicPr>
          <p:cNvPr id="523" name="Google Shape;523;p87"/>
          <p:cNvPicPr preferRelativeResize="0"/>
          <p:nvPr/>
        </p:nvPicPr>
        <p:blipFill>
          <a:blip r:embed="rId3">
            <a:alphaModFix/>
          </a:blip>
          <a:stretch>
            <a:fillRect/>
          </a:stretch>
        </p:blipFill>
        <p:spPr>
          <a:xfrm>
            <a:off x="7497950" y="411950"/>
            <a:ext cx="674500" cy="674500"/>
          </a:xfrm>
          <a:prstGeom prst="rect">
            <a:avLst/>
          </a:prstGeom>
          <a:noFill/>
          <a:ln>
            <a:noFill/>
          </a:ln>
        </p:spPr>
      </p:pic>
      <p:pic>
        <p:nvPicPr>
          <p:cNvPr id="524" name="Google Shape;524;p87"/>
          <p:cNvPicPr preferRelativeResize="0"/>
          <p:nvPr/>
        </p:nvPicPr>
        <p:blipFill rotWithShape="1">
          <a:blip r:embed="rId4">
            <a:alphaModFix/>
          </a:blip>
          <a:srcRect b="0" l="0" r="0" t="0"/>
          <a:stretch/>
        </p:blipFill>
        <p:spPr>
          <a:xfrm>
            <a:off x="6873178" y="3508526"/>
            <a:ext cx="1548222" cy="151880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88"/>
          <p:cNvSpPr txBox="1"/>
          <p:nvPr>
            <p:ph idx="1" type="body"/>
          </p:nvPr>
        </p:nvSpPr>
        <p:spPr>
          <a:xfrm>
            <a:off x="971550" y="1221584"/>
            <a:ext cx="7200850" cy="3509963"/>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SzPts val="3000"/>
              <a:buNone/>
            </a:pPr>
            <a:r>
              <a:rPr lang="ru" sz="3000"/>
              <a:t>Пишите код так, как будете его объяснять коллеге!</a:t>
            </a:r>
            <a:endParaRPr/>
          </a:p>
        </p:txBody>
      </p:sp>
      <p:sp>
        <p:nvSpPr>
          <p:cNvPr id="530" name="Google Shape;530;p88"/>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lt1"/>
              </a:buClr>
              <a:buSzPts val="3300"/>
              <a:buFont typeface="Quattrocento Sans"/>
              <a:buNone/>
            </a:pPr>
            <a:r>
              <a:rPr lang="ru">
                <a:solidFill>
                  <a:schemeClr val="lt1"/>
                </a:solidFill>
              </a:rPr>
              <a:t>МАРКЕР</a:t>
            </a:r>
            <a:r>
              <a:rPr lang="ru"/>
              <a:t> </a:t>
            </a:r>
            <a:r>
              <a:rPr lang="ru">
                <a:solidFill>
                  <a:schemeClr val="accent1"/>
                </a:solidFill>
              </a:rPr>
              <a:t>Я ТАК НЕ ОБЪЯСНЯЮ</a:t>
            </a:r>
            <a:endParaRPr>
              <a:solidFill>
                <a:schemeClr val="accent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89"/>
          <p:cNvSpPr/>
          <p:nvPr/>
        </p:nvSpPr>
        <p:spPr>
          <a:xfrm>
            <a:off x="971550" y="411956"/>
            <a:ext cx="7200900" cy="39241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100">
              <a:solidFill>
                <a:srgbClr val="000000"/>
              </a:solidFill>
              <a:highlight>
                <a:srgbClr val="FFFFFF"/>
              </a:highlight>
              <a:latin typeface="Consolas"/>
              <a:ea typeface="Consolas"/>
              <a:cs typeface="Consolas"/>
              <a:sym typeface="Consolas"/>
            </a:endParaRPr>
          </a:p>
        </p:txBody>
      </p:sp>
      <p:sp>
        <p:nvSpPr>
          <p:cNvPr id="537" name="Google Shape;537;p89"/>
          <p:cNvSpPr/>
          <p:nvPr/>
        </p:nvSpPr>
        <p:spPr>
          <a:xfrm>
            <a:off x="7371694" y="411956"/>
            <a:ext cx="810000" cy="809629"/>
          </a:xfrm>
          <a:prstGeom prst="rect">
            <a:avLst/>
          </a:prstGeom>
          <a:solidFill>
            <a:srgbClr val="67217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ru" sz="3000">
                <a:solidFill>
                  <a:schemeClr val="lt1"/>
                </a:solidFill>
                <a:latin typeface="Quattrocento Sans"/>
                <a:ea typeface="Quattrocento Sans"/>
                <a:cs typeface="Quattrocento Sans"/>
                <a:sym typeface="Quattrocento Sans"/>
              </a:rPr>
              <a:t>C#</a:t>
            </a:r>
            <a:endParaRPr sz="1100"/>
          </a:p>
        </p:txBody>
      </p:sp>
      <p:sp>
        <p:nvSpPr>
          <p:cNvPr id="538" name="Google Shape;538;p89"/>
          <p:cNvSpPr/>
          <p:nvPr/>
        </p:nvSpPr>
        <p:spPr>
          <a:xfrm>
            <a:off x="971549" y="414458"/>
            <a:ext cx="7210144" cy="3947234"/>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ru" sz="2100">
                <a:solidFill>
                  <a:schemeClr val="lt1"/>
                </a:solidFill>
                <a:latin typeface="Consolas"/>
                <a:ea typeface="Consolas"/>
                <a:cs typeface="Consolas"/>
                <a:sym typeface="Consolas"/>
              </a:rPr>
              <a:t>public void ClearFullLines()</a:t>
            </a:r>
            <a:br>
              <a:rPr lang="ru" sz="2100">
                <a:solidFill>
                  <a:schemeClr val="lt1"/>
                </a:solidFill>
                <a:latin typeface="Consolas"/>
                <a:ea typeface="Consolas"/>
                <a:cs typeface="Consolas"/>
                <a:sym typeface="Consolas"/>
              </a:rPr>
            </a:br>
            <a:r>
              <a:rPr lang="ru" sz="2100">
                <a:solidFill>
                  <a:schemeClr val="lt1"/>
                </a:solidFill>
                <a:latin typeface="Consolas"/>
                <a:ea typeface="Consolas"/>
                <a:cs typeface="Consolas"/>
                <a:sym typeface="Consolas"/>
              </a:rPr>
              <a:t>{</a:t>
            </a:r>
            <a:endParaRPr sz="1100"/>
          </a:p>
          <a:p>
            <a:pPr indent="0" lvl="0" marL="0" marR="0" rtl="0" algn="l">
              <a:spcBef>
                <a:spcPts val="0"/>
              </a:spcBef>
              <a:spcAft>
                <a:spcPts val="0"/>
              </a:spcAft>
              <a:buNone/>
            </a:pPr>
            <a:r>
              <a:rPr lang="ru" sz="2100">
                <a:solidFill>
                  <a:schemeClr val="lt1"/>
                </a:solidFill>
                <a:latin typeface="Consolas"/>
                <a:ea typeface="Consolas"/>
                <a:cs typeface="Consolas"/>
                <a:sym typeface="Consolas"/>
              </a:rPr>
              <a:t>    var y = 0; //bottom</a:t>
            </a:r>
            <a:endParaRPr sz="1100"/>
          </a:p>
          <a:p>
            <a:pPr indent="0" lvl="0" marL="0" marR="0" rtl="0" algn="l">
              <a:spcBef>
                <a:spcPts val="0"/>
              </a:spcBef>
              <a:spcAft>
                <a:spcPts val="0"/>
              </a:spcAft>
              <a:buNone/>
            </a:pPr>
            <a:r>
              <a:rPr lang="ru" sz="2100">
                <a:solidFill>
                  <a:schemeClr val="lt1"/>
                </a:solidFill>
                <a:latin typeface="Consolas"/>
                <a:ea typeface="Consolas"/>
                <a:cs typeface="Consolas"/>
                <a:sym typeface="Consolas"/>
              </a:rPr>
              <a:t>    while (y &lt; height) {</a:t>
            </a:r>
            <a:endParaRPr sz="1100"/>
          </a:p>
          <a:p>
            <a:pPr indent="0" lvl="0" marL="0" marR="0" rtl="0" algn="l">
              <a:spcBef>
                <a:spcPts val="0"/>
              </a:spcBef>
              <a:spcAft>
                <a:spcPts val="0"/>
              </a:spcAft>
              <a:buNone/>
            </a:pPr>
            <a:r>
              <a:rPr lang="ru" sz="2100">
                <a:solidFill>
                  <a:schemeClr val="lt1"/>
                </a:solidFill>
                <a:latin typeface="Consolas"/>
                <a:ea typeface="Consolas"/>
                <a:cs typeface="Consolas"/>
                <a:sym typeface="Consolas"/>
              </a:rPr>
              <a:t>        if (LineIsFull(y)) {</a:t>
            </a:r>
            <a:endParaRPr sz="1100"/>
          </a:p>
          <a:p>
            <a:pPr indent="0" lvl="0" marL="0" marR="0" rtl="0" algn="l">
              <a:spcBef>
                <a:spcPts val="0"/>
              </a:spcBef>
              <a:spcAft>
                <a:spcPts val="0"/>
              </a:spcAft>
              <a:buNone/>
            </a:pPr>
            <a:r>
              <a:rPr lang="ru" sz="2100">
                <a:solidFill>
                  <a:schemeClr val="lt1"/>
                </a:solidFill>
                <a:latin typeface="Consolas"/>
                <a:ea typeface="Consolas"/>
                <a:cs typeface="Consolas"/>
                <a:sym typeface="Consolas"/>
              </a:rPr>
              <a:t>            ShiftDownAllLinesHigherThan(y);</a:t>
            </a:r>
            <a:endParaRPr sz="1100"/>
          </a:p>
          <a:p>
            <a:pPr indent="0" lvl="0" marL="0" marR="0" rtl="0" algn="l">
              <a:spcBef>
                <a:spcPts val="0"/>
              </a:spcBef>
              <a:spcAft>
                <a:spcPts val="0"/>
              </a:spcAft>
              <a:buNone/>
            </a:pPr>
            <a:r>
              <a:rPr lang="ru" sz="2100">
                <a:solidFill>
                  <a:schemeClr val="lt1"/>
                </a:solidFill>
                <a:latin typeface="Consolas"/>
                <a:ea typeface="Consolas"/>
                <a:cs typeface="Consolas"/>
                <a:sym typeface="Consolas"/>
              </a:rPr>
              <a:t>            AddEmptyLineOnTop();</a:t>
            </a:r>
            <a:endParaRPr sz="1100"/>
          </a:p>
          <a:p>
            <a:pPr indent="0" lvl="0" marL="0" marR="0" rtl="0" algn="l">
              <a:spcBef>
                <a:spcPts val="0"/>
              </a:spcBef>
              <a:spcAft>
                <a:spcPts val="0"/>
              </a:spcAft>
              <a:buNone/>
            </a:pPr>
            <a:r>
              <a:rPr lang="ru" sz="2100">
                <a:solidFill>
                  <a:schemeClr val="lt1"/>
                </a:solidFill>
                <a:latin typeface="Consolas"/>
                <a:ea typeface="Consolas"/>
                <a:cs typeface="Consolas"/>
                <a:sym typeface="Consolas"/>
              </a:rPr>
              <a:t>        }</a:t>
            </a:r>
            <a:endParaRPr sz="1100"/>
          </a:p>
          <a:p>
            <a:pPr indent="0" lvl="0" marL="0" marR="0" rtl="0" algn="l">
              <a:spcBef>
                <a:spcPts val="0"/>
              </a:spcBef>
              <a:spcAft>
                <a:spcPts val="0"/>
              </a:spcAft>
              <a:buNone/>
            </a:pPr>
            <a:r>
              <a:rPr lang="ru" sz="2100">
                <a:solidFill>
                  <a:schemeClr val="lt1"/>
                </a:solidFill>
                <a:latin typeface="Consolas"/>
                <a:ea typeface="Consolas"/>
                <a:cs typeface="Consolas"/>
                <a:sym typeface="Consolas"/>
              </a:rPr>
              <a:t>        else</a:t>
            </a:r>
            <a:endParaRPr sz="1100"/>
          </a:p>
          <a:p>
            <a:pPr indent="0" lvl="0" marL="0" marR="0" rtl="0" algn="l">
              <a:spcBef>
                <a:spcPts val="0"/>
              </a:spcBef>
              <a:spcAft>
                <a:spcPts val="0"/>
              </a:spcAft>
              <a:buNone/>
            </a:pPr>
            <a:r>
              <a:rPr lang="ru" sz="2100">
                <a:solidFill>
                  <a:schemeClr val="lt1"/>
                </a:solidFill>
                <a:latin typeface="Consolas"/>
                <a:ea typeface="Consolas"/>
                <a:cs typeface="Consolas"/>
                <a:sym typeface="Consolas"/>
              </a:rPr>
              <a:t>            y++;</a:t>
            </a:r>
            <a:endParaRPr sz="1100"/>
          </a:p>
          <a:p>
            <a:pPr indent="0" lvl="0" marL="0" marR="0" rtl="0" algn="l">
              <a:spcBef>
                <a:spcPts val="0"/>
              </a:spcBef>
              <a:spcAft>
                <a:spcPts val="0"/>
              </a:spcAft>
              <a:buNone/>
            </a:pPr>
            <a:r>
              <a:rPr lang="ru" sz="2100">
                <a:solidFill>
                  <a:schemeClr val="lt1"/>
                </a:solidFill>
                <a:latin typeface="Consolas"/>
                <a:ea typeface="Consolas"/>
                <a:cs typeface="Consolas"/>
                <a:sym typeface="Consolas"/>
              </a:rPr>
              <a:t>    }</a:t>
            </a:r>
            <a:endParaRPr sz="1100"/>
          </a:p>
          <a:p>
            <a:pPr indent="0" lvl="0" marL="0" marR="0" rtl="0" algn="l">
              <a:spcBef>
                <a:spcPts val="0"/>
              </a:spcBef>
              <a:spcAft>
                <a:spcPts val="0"/>
              </a:spcAft>
              <a:buNone/>
            </a:pPr>
            <a:r>
              <a:rPr lang="ru" sz="2100">
                <a:solidFill>
                  <a:schemeClr val="lt1"/>
                </a:solidFill>
                <a:latin typeface="Consolas"/>
                <a:ea typeface="Consolas"/>
                <a:cs typeface="Consolas"/>
                <a:sym typeface="Consolas"/>
              </a:rPr>
              <a:t>}</a:t>
            </a:r>
            <a:endParaRPr sz="1100"/>
          </a:p>
        </p:txBody>
      </p:sp>
      <p:pic>
        <p:nvPicPr>
          <p:cNvPr id="539" name="Google Shape;539;p89"/>
          <p:cNvPicPr preferRelativeResize="0"/>
          <p:nvPr/>
        </p:nvPicPr>
        <p:blipFill rotWithShape="1">
          <a:blip r:embed="rId3">
            <a:alphaModFix/>
          </a:blip>
          <a:srcRect b="0" l="0" r="0" t="0"/>
          <a:stretch/>
        </p:blipFill>
        <p:spPr>
          <a:xfrm>
            <a:off x="5901276" y="3264365"/>
            <a:ext cx="2271174" cy="1467179"/>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90"/>
          <p:cNvSpPr/>
          <p:nvPr/>
        </p:nvSpPr>
        <p:spPr>
          <a:xfrm>
            <a:off x="971550" y="411952"/>
            <a:ext cx="7200900" cy="3323987"/>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i="1" lang="ru" sz="1800">
                <a:solidFill>
                  <a:schemeClr val="lt1"/>
                </a:solidFill>
                <a:latin typeface="Courier New"/>
                <a:ea typeface="Courier New"/>
                <a:cs typeface="Courier New"/>
                <a:sym typeface="Courier New"/>
              </a:rPr>
              <a:t>clearFullLines</a:t>
            </a:r>
            <a:r>
              <a:rPr lang="ru" sz="1800">
                <a:solidFill>
                  <a:schemeClr val="lt1"/>
                </a:solidFill>
                <a:latin typeface="Courier New"/>
                <a:ea typeface="Courier New"/>
                <a:cs typeface="Courier New"/>
                <a:sym typeface="Courier New"/>
              </a:rPr>
              <a:t>() {</a:t>
            </a:r>
            <a:br>
              <a:rPr lang="ru" sz="1800">
                <a:solidFill>
                  <a:schemeClr val="lt1"/>
                </a:solidFill>
                <a:latin typeface="Courier New"/>
                <a:ea typeface="Courier New"/>
                <a:cs typeface="Courier New"/>
                <a:sym typeface="Courier New"/>
              </a:rPr>
            </a:br>
            <a:r>
              <a:rPr lang="ru" sz="1800">
                <a:solidFill>
                  <a:schemeClr val="lt1"/>
                </a:solidFill>
                <a:latin typeface="Courier New"/>
                <a:ea typeface="Courier New"/>
                <a:cs typeface="Courier New"/>
                <a:sym typeface="Courier New"/>
              </a:rPr>
              <a:t>    </a:t>
            </a:r>
            <a:r>
              <a:rPr b="1" lang="ru" sz="1800">
                <a:solidFill>
                  <a:schemeClr val="lt1"/>
                </a:solidFill>
                <a:latin typeface="Courier New"/>
                <a:ea typeface="Courier New"/>
                <a:cs typeface="Courier New"/>
                <a:sym typeface="Courier New"/>
              </a:rPr>
              <a:t>let </a:t>
            </a:r>
            <a:r>
              <a:rPr lang="ru" sz="1800">
                <a:solidFill>
                  <a:schemeClr val="lt1"/>
                </a:solidFill>
                <a:latin typeface="Courier New"/>
                <a:ea typeface="Courier New"/>
                <a:cs typeface="Courier New"/>
                <a:sym typeface="Courier New"/>
              </a:rPr>
              <a:t>y = 0; </a:t>
            </a:r>
            <a:r>
              <a:rPr i="1" lang="ru" sz="1800">
                <a:solidFill>
                  <a:schemeClr val="lt1"/>
                </a:solidFill>
                <a:latin typeface="Courier New"/>
                <a:ea typeface="Courier New"/>
                <a:cs typeface="Courier New"/>
                <a:sym typeface="Courier New"/>
              </a:rPr>
              <a:t>//bottom</a:t>
            </a:r>
            <a:br>
              <a:rPr i="1" lang="ru" sz="1800">
                <a:solidFill>
                  <a:schemeClr val="lt1"/>
                </a:solidFill>
                <a:latin typeface="Courier New"/>
                <a:ea typeface="Courier New"/>
                <a:cs typeface="Courier New"/>
                <a:sym typeface="Courier New"/>
              </a:rPr>
            </a:br>
            <a:r>
              <a:rPr i="1" lang="ru" sz="1800">
                <a:solidFill>
                  <a:schemeClr val="lt1"/>
                </a:solidFill>
                <a:latin typeface="Courier New"/>
                <a:ea typeface="Courier New"/>
                <a:cs typeface="Courier New"/>
                <a:sym typeface="Courier New"/>
              </a:rPr>
              <a:t>    </a:t>
            </a:r>
            <a:r>
              <a:rPr b="1" lang="ru" sz="1800">
                <a:solidFill>
                  <a:schemeClr val="lt1"/>
                </a:solidFill>
                <a:latin typeface="Courier New"/>
                <a:ea typeface="Courier New"/>
                <a:cs typeface="Courier New"/>
                <a:sym typeface="Courier New"/>
              </a:rPr>
              <a:t>while </a:t>
            </a:r>
            <a:r>
              <a:rPr lang="ru" sz="1800">
                <a:solidFill>
                  <a:schemeClr val="lt1"/>
                </a:solidFill>
                <a:latin typeface="Courier New"/>
                <a:ea typeface="Courier New"/>
                <a:cs typeface="Courier New"/>
                <a:sym typeface="Courier New"/>
              </a:rPr>
              <a:t>(y &lt; </a:t>
            </a:r>
            <a:r>
              <a:rPr b="1" lang="ru" sz="1800">
                <a:solidFill>
                  <a:schemeClr val="lt1"/>
                </a:solidFill>
                <a:latin typeface="Courier New"/>
                <a:ea typeface="Courier New"/>
                <a:cs typeface="Courier New"/>
                <a:sym typeface="Courier New"/>
              </a:rPr>
              <a:t>this</a:t>
            </a:r>
            <a:r>
              <a:rPr lang="ru" sz="1800">
                <a:solidFill>
                  <a:schemeClr val="lt1"/>
                </a:solidFill>
                <a:latin typeface="Courier New"/>
                <a:ea typeface="Courier New"/>
                <a:cs typeface="Courier New"/>
                <a:sym typeface="Courier New"/>
              </a:rPr>
              <a:t>.</a:t>
            </a:r>
            <a:r>
              <a:rPr b="1" lang="ru" sz="1800">
                <a:solidFill>
                  <a:schemeClr val="lt1"/>
                </a:solidFill>
                <a:latin typeface="Courier New"/>
                <a:ea typeface="Courier New"/>
                <a:cs typeface="Courier New"/>
                <a:sym typeface="Courier New"/>
              </a:rPr>
              <a:t>height</a:t>
            </a:r>
            <a:r>
              <a:rPr lang="ru" sz="1800">
                <a:solidFill>
                  <a:schemeClr val="lt1"/>
                </a:solidFill>
                <a:latin typeface="Courier New"/>
                <a:ea typeface="Courier New"/>
                <a:cs typeface="Courier New"/>
                <a:sym typeface="Courier New"/>
              </a:rPr>
              <a:t>) {</a:t>
            </a:r>
            <a:br>
              <a:rPr lang="ru" sz="1800">
                <a:solidFill>
                  <a:schemeClr val="lt1"/>
                </a:solidFill>
                <a:latin typeface="Courier New"/>
                <a:ea typeface="Courier New"/>
                <a:cs typeface="Courier New"/>
                <a:sym typeface="Courier New"/>
              </a:rPr>
            </a:br>
            <a:r>
              <a:rPr lang="ru" sz="1800">
                <a:solidFill>
                  <a:schemeClr val="lt1"/>
                </a:solidFill>
                <a:latin typeface="Courier New"/>
                <a:ea typeface="Courier New"/>
                <a:cs typeface="Courier New"/>
                <a:sym typeface="Courier New"/>
              </a:rPr>
              <a:t>        </a:t>
            </a:r>
            <a:r>
              <a:rPr b="1" lang="ru" sz="1800">
                <a:solidFill>
                  <a:schemeClr val="lt1"/>
                </a:solidFill>
                <a:latin typeface="Courier New"/>
                <a:ea typeface="Courier New"/>
                <a:cs typeface="Courier New"/>
                <a:sym typeface="Courier New"/>
              </a:rPr>
              <a:t>if </a:t>
            </a:r>
            <a:r>
              <a:rPr lang="ru" sz="1800">
                <a:solidFill>
                  <a:schemeClr val="lt1"/>
                </a:solidFill>
                <a:latin typeface="Courier New"/>
                <a:ea typeface="Courier New"/>
                <a:cs typeface="Courier New"/>
                <a:sym typeface="Courier New"/>
              </a:rPr>
              <a:t>(</a:t>
            </a:r>
            <a:r>
              <a:rPr b="1" lang="ru" sz="1800">
                <a:solidFill>
                  <a:schemeClr val="lt1"/>
                </a:solidFill>
                <a:latin typeface="Courier New"/>
                <a:ea typeface="Courier New"/>
                <a:cs typeface="Courier New"/>
                <a:sym typeface="Courier New"/>
              </a:rPr>
              <a:t>this</a:t>
            </a:r>
            <a:r>
              <a:rPr lang="ru" sz="1800">
                <a:solidFill>
                  <a:schemeClr val="lt1"/>
                </a:solidFill>
                <a:latin typeface="Courier New"/>
                <a:ea typeface="Courier New"/>
                <a:cs typeface="Courier New"/>
                <a:sym typeface="Courier New"/>
              </a:rPr>
              <a:t>.lineIsFull(y)) {</a:t>
            </a:r>
            <a:br>
              <a:rPr lang="ru" sz="1800">
                <a:solidFill>
                  <a:schemeClr val="lt1"/>
                </a:solidFill>
                <a:latin typeface="Courier New"/>
                <a:ea typeface="Courier New"/>
                <a:cs typeface="Courier New"/>
                <a:sym typeface="Courier New"/>
              </a:rPr>
            </a:br>
            <a:r>
              <a:rPr lang="ru" sz="1800">
                <a:solidFill>
                  <a:schemeClr val="lt1"/>
                </a:solidFill>
                <a:latin typeface="Courier New"/>
                <a:ea typeface="Courier New"/>
                <a:cs typeface="Courier New"/>
                <a:sym typeface="Courier New"/>
              </a:rPr>
              <a:t>            </a:t>
            </a:r>
            <a:r>
              <a:rPr b="1" lang="ru" sz="1800">
                <a:solidFill>
                  <a:schemeClr val="lt1"/>
                </a:solidFill>
                <a:latin typeface="Courier New"/>
                <a:ea typeface="Courier New"/>
                <a:cs typeface="Courier New"/>
                <a:sym typeface="Courier New"/>
              </a:rPr>
              <a:t>this</a:t>
            </a:r>
            <a:r>
              <a:rPr lang="ru" sz="1800">
                <a:solidFill>
                  <a:schemeClr val="lt1"/>
                </a:solidFill>
                <a:latin typeface="Courier New"/>
                <a:ea typeface="Courier New"/>
                <a:cs typeface="Courier New"/>
                <a:sym typeface="Courier New"/>
              </a:rPr>
              <a:t>.shiftDownAllLinesHigherThan(y);</a:t>
            </a:r>
            <a:br>
              <a:rPr lang="ru" sz="1800">
                <a:solidFill>
                  <a:schemeClr val="lt1"/>
                </a:solidFill>
                <a:latin typeface="Courier New"/>
                <a:ea typeface="Courier New"/>
                <a:cs typeface="Courier New"/>
                <a:sym typeface="Courier New"/>
              </a:rPr>
            </a:br>
            <a:r>
              <a:rPr lang="ru" sz="1800">
                <a:solidFill>
                  <a:schemeClr val="lt1"/>
                </a:solidFill>
                <a:latin typeface="Courier New"/>
                <a:ea typeface="Courier New"/>
                <a:cs typeface="Courier New"/>
                <a:sym typeface="Courier New"/>
              </a:rPr>
              <a:t>            </a:t>
            </a:r>
            <a:r>
              <a:rPr b="1" lang="ru" sz="1800">
                <a:solidFill>
                  <a:schemeClr val="lt1"/>
                </a:solidFill>
                <a:latin typeface="Courier New"/>
                <a:ea typeface="Courier New"/>
                <a:cs typeface="Courier New"/>
                <a:sym typeface="Courier New"/>
              </a:rPr>
              <a:t>this</a:t>
            </a:r>
            <a:r>
              <a:rPr lang="ru" sz="1800">
                <a:solidFill>
                  <a:schemeClr val="lt1"/>
                </a:solidFill>
                <a:latin typeface="Courier New"/>
                <a:ea typeface="Courier New"/>
                <a:cs typeface="Courier New"/>
                <a:sym typeface="Courier New"/>
              </a:rPr>
              <a:t>.addEmptyLineOnTop();</a:t>
            </a:r>
            <a:br>
              <a:rPr lang="ru" sz="1800">
                <a:solidFill>
                  <a:schemeClr val="lt1"/>
                </a:solidFill>
                <a:latin typeface="Courier New"/>
                <a:ea typeface="Courier New"/>
                <a:cs typeface="Courier New"/>
                <a:sym typeface="Courier New"/>
              </a:rPr>
            </a:br>
            <a:r>
              <a:rPr lang="ru" sz="1800">
                <a:solidFill>
                  <a:schemeClr val="lt1"/>
                </a:solidFill>
                <a:latin typeface="Courier New"/>
                <a:ea typeface="Courier New"/>
                <a:cs typeface="Courier New"/>
                <a:sym typeface="Courier New"/>
              </a:rPr>
              <a:t>        } </a:t>
            </a:r>
            <a:r>
              <a:rPr b="1" lang="ru" sz="1800">
                <a:solidFill>
                  <a:schemeClr val="lt1"/>
                </a:solidFill>
                <a:latin typeface="Courier New"/>
                <a:ea typeface="Courier New"/>
                <a:cs typeface="Courier New"/>
                <a:sym typeface="Courier New"/>
              </a:rPr>
              <a:t>else </a:t>
            </a:r>
            <a:r>
              <a:rPr lang="ru" sz="1800">
                <a:solidFill>
                  <a:schemeClr val="lt1"/>
                </a:solidFill>
                <a:latin typeface="Courier New"/>
                <a:ea typeface="Courier New"/>
                <a:cs typeface="Courier New"/>
                <a:sym typeface="Courier New"/>
              </a:rPr>
              <a:t>{</a:t>
            </a:r>
            <a:br>
              <a:rPr lang="ru" sz="1800">
                <a:solidFill>
                  <a:schemeClr val="lt1"/>
                </a:solidFill>
                <a:latin typeface="Courier New"/>
                <a:ea typeface="Courier New"/>
                <a:cs typeface="Courier New"/>
                <a:sym typeface="Courier New"/>
              </a:rPr>
            </a:br>
            <a:r>
              <a:rPr lang="ru" sz="1800">
                <a:solidFill>
                  <a:schemeClr val="lt1"/>
                </a:solidFill>
                <a:latin typeface="Courier New"/>
                <a:ea typeface="Courier New"/>
                <a:cs typeface="Courier New"/>
                <a:sym typeface="Courier New"/>
              </a:rPr>
              <a:t>            y++;</a:t>
            </a:r>
            <a:br>
              <a:rPr lang="ru" sz="1800">
                <a:solidFill>
                  <a:schemeClr val="lt1"/>
                </a:solidFill>
                <a:latin typeface="Courier New"/>
                <a:ea typeface="Courier New"/>
                <a:cs typeface="Courier New"/>
                <a:sym typeface="Courier New"/>
              </a:rPr>
            </a:br>
            <a:r>
              <a:rPr lang="ru" sz="1800">
                <a:solidFill>
                  <a:schemeClr val="lt1"/>
                </a:solidFill>
                <a:latin typeface="Courier New"/>
                <a:ea typeface="Courier New"/>
                <a:cs typeface="Courier New"/>
                <a:sym typeface="Courier New"/>
              </a:rPr>
              <a:t>        }</a:t>
            </a:r>
            <a:br>
              <a:rPr lang="ru" sz="1800">
                <a:solidFill>
                  <a:schemeClr val="lt1"/>
                </a:solidFill>
                <a:latin typeface="Courier New"/>
                <a:ea typeface="Courier New"/>
                <a:cs typeface="Courier New"/>
                <a:sym typeface="Courier New"/>
              </a:rPr>
            </a:br>
            <a:r>
              <a:rPr lang="ru" sz="1800">
                <a:solidFill>
                  <a:schemeClr val="lt1"/>
                </a:solidFill>
                <a:latin typeface="Courier New"/>
                <a:ea typeface="Courier New"/>
                <a:cs typeface="Courier New"/>
                <a:sym typeface="Courier New"/>
              </a:rPr>
              <a:t>    }</a:t>
            </a:r>
            <a:br>
              <a:rPr lang="ru" sz="1800">
                <a:solidFill>
                  <a:schemeClr val="lt1"/>
                </a:solidFill>
                <a:latin typeface="Courier New"/>
                <a:ea typeface="Courier New"/>
                <a:cs typeface="Courier New"/>
                <a:sym typeface="Courier New"/>
              </a:rPr>
            </a:br>
            <a:r>
              <a:rPr lang="ru" sz="1800">
                <a:solidFill>
                  <a:schemeClr val="lt1"/>
                </a:solidFill>
                <a:latin typeface="Courier New"/>
                <a:ea typeface="Courier New"/>
                <a:cs typeface="Courier New"/>
                <a:sym typeface="Courier New"/>
              </a:rPr>
              <a:t>}</a:t>
            </a:r>
            <a:br>
              <a:rPr lang="ru" sz="1800">
                <a:solidFill>
                  <a:schemeClr val="lt1"/>
                </a:solidFill>
                <a:latin typeface="Courier New"/>
                <a:ea typeface="Courier New"/>
                <a:cs typeface="Courier New"/>
                <a:sym typeface="Courier New"/>
              </a:rPr>
            </a:br>
            <a:endParaRPr sz="1800">
              <a:solidFill>
                <a:schemeClr val="lt1"/>
              </a:solidFill>
              <a:latin typeface="Arial"/>
              <a:ea typeface="Arial"/>
              <a:cs typeface="Arial"/>
              <a:sym typeface="Arial"/>
            </a:endParaRPr>
          </a:p>
        </p:txBody>
      </p:sp>
      <p:pic>
        <p:nvPicPr>
          <p:cNvPr id="546" name="Google Shape;546;p90"/>
          <p:cNvPicPr preferRelativeResize="0"/>
          <p:nvPr/>
        </p:nvPicPr>
        <p:blipFill rotWithShape="1">
          <a:blip r:embed="rId3">
            <a:alphaModFix/>
          </a:blip>
          <a:srcRect b="0" l="0" r="0" t="0"/>
          <a:stretch/>
        </p:blipFill>
        <p:spPr>
          <a:xfrm>
            <a:off x="5901276" y="3264365"/>
            <a:ext cx="2271174" cy="1467179"/>
          </a:xfrm>
          <a:prstGeom prst="rect">
            <a:avLst/>
          </a:prstGeom>
          <a:noFill/>
          <a:ln>
            <a:noFill/>
          </a:ln>
        </p:spPr>
      </p:pic>
      <p:sp>
        <p:nvSpPr>
          <p:cNvPr id="547" name="Google Shape;547;p90"/>
          <p:cNvSpPr/>
          <p:nvPr/>
        </p:nvSpPr>
        <p:spPr>
          <a:xfrm>
            <a:off x="7362450" y="411952"/>
            <a:ext cx="810000" cy="809629"/>
          </a:xfrm>
          <a:prstGeom prst="rect">
            <a:avLst/>
          </a:prstGeom>
          <a:solidFill>
            <a:srgbClr val="F9DD3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ru" sz="3000">
                <a:solidFill>
                  <a:schemeClr val="lt1"/>
                </a:solidFill>
                <a:latin typeface="Quattrocento Sans"/>
                <a:ea typeface="Quattrocento Sans"/>
                <a:cs typeface="Quattrocento Sans"/>
                <a:sym typeface="Quattrocento Sans"/>
              </a:rPr>
              <a:t>JS</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7"/>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rPr lang="ru"/>
              <a:t>У каждого модуля должна быть лишь одна реалистичная причина для изменения</a:t>
            </a:r>
            <a:endParaRPr/>
          </a:p>
          <a:p>
            <a:pPr indent="0" lvl="0" marL="0" rtl="0" algn="l">
              <a:spcBef>
                <a:spcPts val="500"/>
              </a:spcBef>
              <a:spcAft>
                <a:spcPts val="0"/>
              </a:spcAft>
              <a:buSzPts val="2400"/>
              <a:buNone/>
            </a:pPr>
            <a:r>
              <a:t/>
            </a:r>
            <a:endParaRPr/>
          </a:p>
          <a:p>
            <a:pPr indent="-254000" lvl="0" marL="254000" rtl="0" algn="l">
              <a:spcBef>
                <a:spcPts val="500"/>
              </a:spcBef>
              <a:spcAft>
                <a:spcPts val="0"/>
              </a:spcAft>
              <a:buClr>
                <a:schemeClr val="accent1"/>
              </a:buClr>
              <a:buSzPts val="2400"/>
              <a:buChar char="•"/>
            </a:pPr>
            <a:r>
              <a:rPr lang="ru"/>
              <a:t>Что может быть модулем?</a:t>
            </a:r>
            <a:endParaRPr/>
          </a:p>
          <a:p>
            <a:pPr indent="-254000" lvl="0" marL="254000" rtl="0" algn="l">
              <a:spcBef>
                <a:spcPts val="500"/>
              </a:spcBef>
              <a:spcAft>
                <a:spcPts val="0"/>
              </a:spcAft>
              <a:buClr>
                <a:schemeClr val="accent1"/>
              </a:buClr>
              <a:buSzPts val="2400"/>
              <a:buChar char="•"/>
            </a:pPr>
            <a:r>
              <a:rPr lang="ru"/>
              <a:t>Влияет ли на конфликты при merge в VCS?</a:t>
            </a:r>
            <a:endParaRPr/>
          </a:p>
          <a:p>
            <a:pPr indent="-254000" lvl="0" marL="254000" rtl="0" algn="l">
              <a:spcBef>
                <a:spcPts val="500"/>
              </a:spcBef>
              <a:spcAft>
                <a:spcPts val="0"/>
              </a:spcAft>
              <a:buClr>
                <a:schemeClr val="accent1"/>
              </a:buClr>
              <a:buSzPts val="2400"/>
              <a:buChar char="•"/>
            </a:pPr>
            <a:r>
              <a:rPr lang="ru"/>
              <a:t>Достаточно ли SRP, чтобы получился хороший модуль?</a:t>
            </a:r>
            <a:endParaRPr/>
          </a:p>
          <a:p>
            <a:pPr indent="0" lvl="0" marL="0" rtl="0" algn="l">
              <a:spcBef>
                <a:spcPts val="500"/>
              </a:spcBef>
              <a:spcAft>
                <a:spcPts val="0"/>
              </a:spcAft>
              <a:buSzPts val="2400"/>
              <a:buNone/>
            </a:pPr>
            <a:r>
              <a:t/>
            </a:r>
            <a:endParaRPr/>
          </a:p>
        </p:txBody>
      </p:sp>
      <p:sp>
        <p:nvSpPr>
          <p:cNvPr id="163" name="Google Shape;163;p37"/>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ЧТО ТАКОЕ SRP?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91"/>
          <p:cNvSpPr/>
          <p:nvPr/>
        </p:nvSpPr>
        <p:spPr>
          <a:xfrm>
            <a:off x="971550" y="411956"/>
            <a:ext cx="7200900" cy="39241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100">
              <a:solidFill>
                <a:srgbClr val="000000"/>
              </a:solidFill>
              <a:highlight>
                <a:srgbClr val="FFFFFF"/>
              </a:highlight>
              <a:latin typeface="Consolas"/>
              <a:ea typeface="Consolas"/>
              <a:cs typeface="Consolas"/>
              <a:sym typeface="Consolas"/>
            </a:endParaRPr>
          </a:p>
        </p:txBody>
      </p:sp>
      <p:sp>
        <p:nvSpPr>
          <p:cNvPr id="554" name="Google Shape;554;p91"/>
          <p:cNvSpPr/>
          <p:nvPr/>
        </p:nvSpPr>
        <p:spPr>
          <a:xfrm>
            <a:off x="7371694" y="411956"/>
            <a:ext cx="810000" cy="809629"/>
          </a:xfrm>
          <a:prstGeom prst="rect">
            <a:avLst/>
          </a:prstGeom>
          <a:solidFill>
            <a:srgbClr val="67217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ru" sz="3000">
                <a:solidFill>
                  <a:schemeClr val="lt1"/>
                </a:solidFill>
                <a:latin typeface="Quattrocento Sans"/>
                <a:ea typeface="Quattrocento Sans"/>
                <a:cs typeface="Quattrocento Sans"/>
                <a:sym typeface="Quattrocento Sans"/>
              </a:rPr>
              <a:t>C#</a:t>
            </a:r>
            <a:endParaRPr sz="1100"/>
          </a:p>
        </p:txBody>
      </p:sp>
      <p:sp>
        <p:nvSpPr>
          <p:cNvPr id="555" name="Google Shape;555;p91"/>
          <p:cNvSpPr/>
          <p:nvPr/>
        </p:nvSpPr>
        <p:spPr>
          <a:xfrm>
            <a:off x="791579" y="414458"/>
            <a:ext cx="7390114" cy="2654573"/>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ru" sz="2100">
                <a:solidFill>
                  <a:schemeClr val="lt1"/>
                </a:solidFill>
                <a:latin typeface="Consolas"/>
                <a:ea typeface="Consolas"/>
                <a:cs typeface="Consolas"/>
                <a:sym typeface="Consolas"/>
              </a:rPr>
              <a:t>def clear_full_lines(self):</a:t>
            </a:r>
            <a:endParaRPr sz="1100"/>
          </a:p>
          <a:p>
            <a:pPr indent="0" lvl="0" marL="0" marR="0" rtl="0" algn="l">
              <a:spcBef>
                <a:spcPts val="0"/>
              </a:spcBef>
              <a:spcAft>
                <a:spcPts val="0"/>
              </a:spcAft>
              <a:buNone/>
            </a:pPr>
            <a:r>
              <a:rPr lang="ru" sz="2100">
                <a:solidFill>
                  <a:schemeClr val="lt1"/>
                </a:solidFill>
                <a:latin typeface="Consolas"/>
                <a:ea typeface="Consolas"/>
                <a:cs typeface="Consolas"/>
                <a:sym typeface="Consolas"/>
              </a:rPr>
              <a:t>   y = 0 </a:t>
            </a:r>
            <a:r>
              <a:rPr lang="ru" sz="2100">
                <a:solidFill>
                  <a:srgbClr val="7F7F7F"/>
                </a:solidFill>
                <a:latin typeface="Consolas"/>
                <a:ea typeface="Consolas"/>
                <a:cs typeface="Consolas"/>
                <a:sym typeface="Consolas"/>
              </a:rPr>
              <a:t># bottom</a:t>
            </a:r>
            <a:endParaRPr sz="1100"/>
          </a:p>
          <a:p>
            <a:pPr indent="0" lvl="0" marL="0" marR="0" rtl="0" algn="l">
              <a:spcBef>
                <a:spcPts val="0"/>
              </a:spcBef>
              <a:spcAft>
                <a:spcPts val="0"/>
              </a:spcAft>
              <a:buNone/>
            </a:pPr>
            <a:r>
              <a:rPr lang="ru" sz="2100">
                <a:solidFill>
                  <a:schemeClr val="lt1"/>
                </a:solidFill>
                <a:latin typeface="Consolas"/>
                <a:ea typeface="Consolas"/>
                <a:cs typeface="Consolas"/>
                <a:sym typeface="Consolas"/>
              </a:rPr>
              <a:t>   while y &lt; self.height:</a:t>
            </a:r>
            <a:endParaRPr sz="1100"/>
          </a:p>
          <a:p>
            <a:pPr indent="0" lvl="0" marL="0" marR="0" rtl="0" algn="l">
              <a:spcBef>
                <a:spcPts val="0"/>
              </a:spcBef>
              <a:spcAft>
                <a:spcPts val="0"/>
              </a:spcAft>
              <a:buNone/>
            </a:pPr>
            <a:r>
              <a:rPr lang="ru" sz="2100">
                <a:solidFill>
                  <a:schemeClr val="lt1"/>
                </a:solidFill>
                <a:latin typeface="Consolas"/>
                <a:ea typeface="Consolas"/>
                <a:cs typeface="Consolas"/>
                <a:sym typeface="Consolas"/>
              </a:rPr>
              <a:t>      if self.line_is_full(y):</a:t>
            </a:r>
            <a:endParaRPr sz="1100"/>
          </a:p>
          <a:p>
            <a:pPr indent="0" lvl="0" marL="0" marR="0" rtl="0" algn="l">
              <a:spcBef>
                <a:spcPts val="0"/>
              </a:spcBef>
              <a:spcAft>
                <a:spcPts val="0"/>
              </a:spcAft>
              <a:buNone/>
            </a:pPr>
            <a:r>
              <a:rPr lang="ru" sz="2100">
                <a:solidFill>
                  <a:schemeClr val="lt1"/>
                </a:solidFill>
                <a:latin typeface="Consolas"/>
                <a:ea typeface="Consolas"/>
                <a:cs typeface="Consolas"/>
                <a:sym typeface="Consolas"/>
              </a:rPr>
              <a:t>         self.shift_down_all_lines_higher_than(y)</a:t>
            </a:r>
            <a:endParaRPr sz="1100"/>
          </a:p>
          <a:p>
            <a:pPr indent="0" lvl="0" marL="0" marR="0" rtl="0" algn="l">
              <a:spcBef>
                <a:spcPts val="0"/>
              </a:spcBef>
              <a:spcAft>
                <a:spcPts val="0"/>
              </a:spcAft>
              <a:buNone/>
            </a:pPr>
            <a:r>
              <a:rPr lang="ru" sz="2100">
                <a:solidFill>
                  <a:schemeClr val="lt1"/>
                </a:solidFill>
                <a:latin typeface="Consolas"/>
                <a:ea typeface="Consolas"/>
                <a:cs typeface="Consolas"/>
                <a:sym typeface="Consolas"/>
              </a:rPr>
              <a:t>         self.add_empty_line_on_top()</a:t>
            </a:r>
            <a:endParaRPr sz="1100"/>
          </a:p>
          <a:p>
            <a:pPr indent="0" lvl="0" marL="0" marR="0" rtl="0" algn="l">
              <a:spcBef>
                <a:spcPts val="0"/>
              </a:spcBef>
              <a:spcAft>
                <a:spcPts val="0"/>
              </a:spcAft>
              <a:buNone/>
            </a:pPr>
            <a:r>
              <a:rPr lang="ru" sz="2100">
                <a:solidFill>
                  <a:schemeClr val="lt1"/>
                </a:solidFill>
                <a:latin typeface="Consolas"/>
                <a:ea typeface="Consolas"/>
                <a:cs typeface="Consolas"/>
                <a:sym typeface="Consolas"/>
              </a:rPr>
              <a:t>      else:</a:t>
            </a:r>
            <a:endParaRPr sz="1100"/>
          </a:p>
          <a:p>
            <a:pPr indent="0" lvl="0" marL="0" marR="0" rtl="0" algn="l">
              <a:spcBef>
                <a:spcPts val="0"/>
              </a:spcBef>
              <a:spcAft>
                <a:spcPts val="0"/>
              </a:spcAft>
              <a:buNone/>
            </a:pPr>
            <a:r>
              <a:rPr lang="ru" sz="2100">
                <a:solidFill>
                  <a:schemeClr val="lt1"/>
                </a:solidFill>
                <a:latin typeface="Consolas"/>
                <a:ea typeface="Consolas"/>
                <a:cs typeface="Consolas"/>
                <a:sym typeface="Consolas"/>
              </a:rPr>
              <a:t>         y += 1</a:t>
            </a:r>
            <a:endParaRPr sz="2100">
              <a:solidFill>
                <a:schemeClr val="lt1"/>
              </a:solidFill>
              <a:latin typeface="Consolas"/>
              <a:ea typeface="Consolas"/>
              <a:cs typeface="Consolas"/>
              <a:sym typeface="Consolas"/>
            </a:endParaRPr>
          </a:p>
        </p:txBody>
      </p:sp>
      <p:pic>
        <p:nvPicPr>
          <p:cNvPr id="556" name="Google Shape;556;p91"/>
          <p:cNvPicPr preferRelativeResize="0"/>
          <p:nvPr/>
        </p:nvPicPr>
        <p:blipFill rotWithShape="1">
          <a:blip r:embed="rId3">
            <a:alphaModFix/>
          </a:blip>
          <a:srcRect b="0" l="0" r="0" t="0"/>
          <a:stretch/>
        </p:blipFill>
        <p:spPr>
          <a:xfrm>
            <a:off x="5901276" y="3264365"/>
            <a:ext cx="2271174" cy="1467179"/>
          </a:xfrm>
          <a:prstGeom prst="rect">
            <a:avLst/>
          </a:prstGeom>
          <a:noFill/>
          <a:ln>
            <a:noFill/>
          </a:ln>
        </p:spPr>
      </p:pic>
      <p:sp>
        <p:nvSpPr>
          <p:cNvPr id="557" name="Google Shape;557;p91"/>
          <p:cNvSpPr/>
          <p:nvPr/>
        </p:nvSpPr>
        <p:spPr>
          <a:xfrm>
            <a:off x="7376315" y="411956"/>
            <a:ext cx="810000" cy="809629"/>
          </a:xfrm>
          <a:prstGeom prst="rect">
            <a:avLst/>
          </a:prstGeom>
          <a:solidFill>
            <a:srgbClr val="00554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1500">
              <a:solidFill>
                <a:schemeClr val="lt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b="1" sz="1500">
              <a:solidFill>
                <a:schemeClr val="lt1"/>
              </a:solidFill>
              <a:latin typeface="Quattrocento Sans"/>
              <a:ea typeface="Quattrocento Sans"/>
              <a:cs typeface="Quattrocento Sans"/>
              <a:sym typeface="Quattrocento Sans"/>
            </a:endParaRPr>
          </a:p>
          <a:p>
            <a:pPr indent="0" lvl="0" marL="0" marR="0" rtl="0" algn="ctr">
              <a:spcBef>
                <a:spcPts val="0"/>
              </a:spcBef>
              <a:spcAft>
                <a:spcPts val="0"/>
              </a:spcAft>
              <a:buNone/>
            </a:pPr>
            <a:r>
              <a:rPr b="1" lang="ru" sz="1500">
                <a:solidFill>
                  <a:schemeClr val="lt1"/>
                </a:solidFill>
                <a:latin typeface="Quattrocento Sans"/>
                <a:ea typeface="Quattrocento Sans"/>
                <a:cs typeface="Quattrocento Sans"/>
                <a:sym typeface="Quattrocento Sans"/>
              </a:rPr>
              <a:t>Python</a:t>
            </a:r>
            <a:endParaRPr b="1" sz="1500">
              <a:solidFill>
                <a:schemeClr val="lt1"/>
              </a:solidFill>
              <a:latin typeface="Quattrocento Sans"/>
              <a:ea typeface="Quattrocento Sans"/>
              <a:cs typeface="Quattrocento Sans"/>
              <a:sym typeface="Quattrocento Sans"/>
            </a:endParaRPr>
          </a:p>
        </p:txBody>
      </p:sp>
      <p:pic>
        <p:nvPicPr>
          <p:cNvPr id="558" name="Google Shape;558;p91"/>
          <p:cNvPicPr preferRelativeResize="0"/>
          <p:nvPr/>
        </p:nvPicPr>
        <p:blipFill rotWithShape="1">
          <a:blip r:embed="rId4">
            <a:alphaModFix/>
          </a:blip>
          <a:srcRect b="0" l="0" r="0" t="0"/>
          <a:stretch/>
        </p:blipFill>
        <p:spPr>
          <a:xfrm>
            <a:off x="7535673" y="438043"/>
            <a:ext cx="491283" cy="491283"/>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92"/>
          <p:cNvSpPr/>
          <p:nvPr/>
        </p:nvSpPr>
        <p:spPr>
          <a:xfrm>
            <a:off x="996450" y="411956"/>
            <a:ext cx="7200900" cy="3947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100"/>
              <a:buFont typeface="Arial"/>
              <a:buNone/>
            </a:pPr>
            <a:r>
              <a:rPr lang="ru" sz="1500">
                <a:solidFill>
                  <a:srgbClr val="FEFEFE"/>
                </a:solidFill>
                <a:latin typeface="Consolas"/>
                <a:ea typeface="Consolas"/>
                <a:cs typeface="Consolas"/>
                <a:sym typeface="Consolas"/>
              </a:rPr>
              <a:t>public void clearFullLinesRefactored(Integer score) {</a:t>
            </a:r>
            <a:endParaRPr sz="1500">
              <a:solidFill>
                <a:srgbClr val="FEFEFE"/>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FEFEFE"/>
                </a:solidFill>
                <a:latin typeface="Consolas"/>
                <a:ea typeface="Consolas"/>
                <a:cs typeface="Consolas"/>
                <a:sym typeface="Consolas"/>
              </a:rPr>
              <a:t>   for (var lineIndex = 1; lineIndex &lt; height + 1; lineIndex++) {</a:t>
            </a:r>
            <a:endParaRPr sz="1500">
              <a:solidFill>
                <a:srgbClr val="FEFEFE"/>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FEFEFE"/>
                </a:solidFill>
                <a:latin typeface="Consolas"/>
                <a:ea typeface="Consolas"/>
                <a:cs typeface="Consolas"/>
                <a:sym typeface="Consolas"/>
              </a:rPr>
              <a:t>       if (lineIsFull(lineIndex)) {</a:t>
            </a:r>
            <a:endParaRPr sz="1500">
              <a:solidFill>
                <a:srgbClr val="FEFEFE"/>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FEFEFE"/>
                </a:solidFill>
                <a:latin typeface="Consolas"/>
                <a:ea typeface="Consolas"/>
                <a:cs typeface="Consolas"/>
                <a:sym typeface="Consolas"/>
              </a:rPr>
              <a:t>           score++;</a:t>
            </a:r>
            <a:endParaRPr sz="1500">
              <a:solidFill>
                <a:srgbClr val="FEFEFE"/>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FEFEFE"/>
                </a:solidFill>
                <a:latin typeface="Consolas"/>
                <a:ea typeface="Consolas"/>
                <a:cs typeface="Consolas"/>
                <a:sym typeface="Consolas"/>
              </a:rPr>
              <a:t>           shiftLinesDown(lineIndex);</a:t>
            </a:r>
            <a:endParaRPr sz="1500">
              <a:solidFill>
                <a:srgbClr val="FEFEFE"/>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FEFEFE"/>
                </a:solidFill>
                <a:latin typeface="Consolas"/>
                <a:ea typeface="Consolas"/>
                <a:cs typeface="Consolas"/>
                <a:sym typeface="Consolas"/>
              </a:rPr>
              <a:t>           lineIndex--;</a:t>
            </a:r>
            <a:endParaRPr sz="1500">
              <a:solidFill>
                <a:srgbClr val="FEFEFE"/>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FEFEFE"/>
                </a:solidFill>
                <a:latin typeface="Consolas"/>
                <a:ea typeface="Consolas"/>
                <a:cs typeface="Consolas"/>
                <a:sym typeface="Consolas"/>
              </a:rPr>
              <a:t>           addEmptyLineOnTop();</a:t>
            </a:r>
            <a:endParaRPr sz="1500">
              <a:solidFill>
                <a:srgbClr val="FEFEFE"/>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FEFEFE"/>
                </a:solidFill>
                <a:latin typeface="Consolas"/>
                <a:ea typeface="Consolas"/>
                <a:cs typeface="Consolas"/>
                <a:sym typeface="Consolas"/>
              </a:rPr>
              <a:t>       }</a:t>
            </a:r>
            <a:endParaRPr sz="1500">
              <a:solidFill>
                <a:srgbClr val="FEFEFE"/>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FEFEFE"/>
                </a:solidFill>
                <a:latin typeface="Consolas"/>
                <a:ea typeface="Consolas"/>
                <a:cs typeface="Consolas"/>
                <a:sym typeface="Consolas"/>
              </a:rPr>
              <a:t>   }</a:t>
            </a:r>
            <a:endParaRPr sz="1500">
              <a:solidFill>
                <a:srgbClr val="FEFEFE"/>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FEFEFE"/>
                </a:solidFill>
                <a:latin typeface="Consolas"/>
                <a:ea typeface="Consolas"/>
                <a:cs typeface="Consolas"/>
                <a:sym typeface="Consolas"/>
              </a:rPr>
              <a:t>}</a:t>
            </a:r>
            <a:endParaRPr sz="1500">
              <a:solidFill>
                <a:srgbClr val="FEFEFE"/>
              </a:solidFill>
              <a:latin typeface="Consolas"/>
              <a:ea typeface="Consolas"/>
              <a:cs typeface="Consolas"/>
              <a:sym typeface="Consolas"/>
            </a:endParaRPr>
          </a:p>
          <a:p>
            <a:pPr indent="0" lvl="0" marL="0" marR="0" rtl="0" algn="l">
              <a:spcBef>
                <a:spcPts val="0"/>
              </a:spcBef>
              <a:spcAft>
                <a:spcPts val="0"/>
              </a:spcAft>
              <a:buNone/>
            </a:pPr>
            <a:r>
              <a:t/>
            </a:r>
            <a:endParaRPr sz="2100">
              <a:solidFill>
                <a:srgbClr val="0000FF"/>
              </a:solidFill>
              <a:highlight>
                <a:srgbClr val="FFFFFF"/>
              </a:highlight>
              <a:latin typeface="Consolas"/>
              <a:ea typeface="Consolas"/>
              <a:cs typeface="Consolas"/>
              <a:sym typeface="Consolas"/>
            </a:endParaRPr>
          </a:p>
        </p:txBody>
      </p:sp>
      <p:pic>
        <p:nvPicPr>
          <p:cNvPr id="565" name="Google Shape;565;p92"/>
          <p:cNvPicPr preferRelativeResize="0"/>
          <p:nvPr/>
        </p:nvPicPr>
        <p:blipFill>
          <a:blip r:embed="rId3">
            <a:alphaModFix/>
          </a:blip>
          <a:stretch>
            <a:fillRect/>
          </a:stretch>
        </p:blipFill>
        <p:spPr>
          <a:xfrm>
            <a:off x="8145250" y="337250"/>
            <a:ext cx="674500" cy="674500"/>
          </a:xfrm>
          <a:prstGeom prst="rect">
            <a:avLst/>
          </a:prstGeom>
          <a:noFill/>
          <a:ln>
            <a:noFill/>
          </a:ln>
        </p:spPr>
      </p:pic>
      <p:pic>
        <p:nvPicPr>
          <p:cNvPr id="566" name="Google Shape;566;p92"/>
          <p:cNvPicPr preferRelativeResize="0"/>
          <p:nvPr/>
        </p:nvPicPr>
        <p:blipFill rotWithShape="1">
          <a:blip r:embed="rId4">
            <a:alphaModFix/>
          </a:blip>
          <a:srcRect b="0" l="0" r="0" t="0"/>
          <a:stretch/>
        </p:blipFill>
        <p:spPr>
          <a:xfrm>
            <a:off x="6053676" y="3416765"/>
            <a:ext cx="2271175" cy="1467178"/>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93"/>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SzPts val="1800"/>
              <a:buNone/>
            </a:pPr>
            <a:r>
              <a:rPr lang="ru" sz="1800">
                <a:latin typeface="Consolas"/>
                <a:ea typeface="Consolas"/>
                <a:cs typeface="Consolas"/>
                <a:sym typeface="Consolas"/>
              </a:rPr>
              <a:t>public Field ClearFullLines()</a:t>
            </a:r>
            <a:br>
              <a:rPr lang="ru" sz="1800">
                <a:latin typeface="Consolas"/>
                <a:ea typeface="Consolas"/>
                <a:cs typeface="Consolas"/>
                <a:sym typeface="Consolas"/>
              </a:rPr>
            </a:br>
            <a:r>
              <a:rPr lang="ru" sz="1800">
                <a:latin typeface="Consolas"/>
                <a:ea typeface="Consolas"/>
                <a:cs typeface="Consolas"/>
                <a:sym typeface="Consolas"/>
              </a:rPr>
              <a:t>{</a:t>
            </a:r>
            <a:br>
              <a:rPr lang="ru" sz="1800">
                <a:latin typeface="Consolas"/>
                <a:ea typeface="Consolas"/>
                <a:cs typeface="Consolas"/>
                <a:sym typeface="Consolas"/>
              </a:rPr>
            </a:br>
            <a:r>
              <a:rPr lang="ru" sz="1800">
                <a:latin typeface="Consolas"/>
                <a:ea typeface="Consolas"/>
                <a:cs typeface="Consolas"/>
                <a:sym typeface="Consolas"/>
              </a:rPr>
              <a:t>    var notFullLines = GetAllNotFullLines();</a:t>
            </a:r>
            <a:br>
              <a:rPr lang="ru" sz="1800">
                <a:latin typeface="Consolas"/>
                <a:ea typeface="Consolas"/>
                <a:cs typeface="Consolas"/>
                <a:sym typeface="Consolas"/>
              </a:rPr>
            </a:br>
            <a:r>
              <a:rPr lang="ru" sz="1800">
                <a:latin typeface="Consolas"/>
                <a:ea typeface="Consolas"/>
                <a:cs typeface="Consolas"/>
                <a:sym typeface="Consolas"/>
              </a:rPr>
              <a:t>    var clearedLinesCount = Height –</a:t>
            </a:r>
            <a:br>
              <a:rPr lang="ru" sz="1800">
                <a:latin typeface="Consolas"/>
                <a:ea typeface="Consolas"/>
                <a:cs typeface="Consolas"/>
                <a:sym typeface="Consolas"/>
              </a:rPr>
            </a:br>
            <a:r>
              <a:rPr lang="ru" sz="1800">
                <a:latin typeface="Consolas"/>
                <a:ea typeface="Consolas"/>
                <a:cs typeface="Consolas"/>
                <a:sym typeface="Consolas"/>
              </a:rPr>
              <a:t>        notFullLines.Count;</a:t>
            </a:r>
            <a:br>
              <a:rPr lang="ru" sz="1800">
                <a:latin typeface="Consolas"/>
                <a:ea typeface="Consolas"/>
                <a:cs typeface="Consolas"/>
                <a:sym typeface="Consolas"/>
              </a:rPr>
            </a:br>
            <a:r>
              <a:rPr lang="ru" sz="1800">
                <a:latin typeface="Consolas"/>
                <a:ea typeface="Consolas"/>
                <a:cs typeface="Consolas"/>
                <a:sym typeface="Consolas"/>
              </a:rPr>
              <a:t>    var newLinesArray = CreateNewLinesArray(</a:t>
            </a:r>
            <a:br>
              <a:rPr lang="ru" sz="1800">
                <a:latin typeface="Consolas"/>
                <a:ea typeface="Consolas"/>
                <a:cs typeface="Consolas"/>
                <a:sym typeface="Consolas"/>
              </a:rPr>
            </a:br>
            <a:r>
              <a:rPr lang="ru" sz="1800">
                <a:latin typeface="Consolas"/>
                <a:ea typeface="Consolas"/>
                <a:cs typeface="Consolas"/>
                <a:sym typeface="Consolas"/>
              </a:rPr>
              <a:t>        clearedLinesCount, notFullLines);</a:t>
            </a:r>
            <a:br>
              <a:rPr lang="ru" sz="1800">
                <a:latin typeface="Consolas"/>
                <a:ea typeface="Consolas"/>
                <a:cs typeface="Consolas"/>
                <a:sym typeface="Consolas"/>
              </a:rPr>
            </a:br>
            <a:r>
              <a:rPr lang="ru" sz="1800">
                <a:latin typeface="Consolas"/>
                <a:ea typeface="Consolas"/>
                <a:cs typeface="Consolas"/>
                <a:sym typeface="Consolas"/>
              </a:rPr>
              <a:t>    return new Field(Width, Height,</a:t>
            </a:r>
            <a:br>
              <a:rPr lang="ru" sz="1800">
                <a:latin typeface="Consolas"/>
                <a:ea typeface="Consolas"/>
                <a:cs typeface="Consolas"/>
                <a:sym typeface="Consolas"/>
              </a:rPr>
            </a:br>
            <a:r>
              <a:rPr lang="ru" sz="1800">
                <a:latin typeface="Consolas"/>
                <a:ea typeface="Consolas"/>
                <a:cs typeface="Consolas"/>
                <a:sym typeface="Consolas"/>
              </a:rPr>
              <a:t>        newLinesArray, Score + clearedLinesCount);</a:t>
            </a:r>
            <a:br>
              <a:rPr lang="ru" sz="1800">
                <a:latin typeface="Consolas"/>
                <a:ea typeface="Consolas"/>
                <a:cs typeface="Consolas"/>
                <a:sym typeface="Consolas"/>
              </a:rPr>
            </a:br>
            <a:r>
              <a:rPr lang="ru" sz="1800">
                <a:latin typeface="Consolas"/>
                <a:ea typeface="Consolas"/>
                <a:cs typeface="Consolas"/>
                <a:sym typeface="Consolas"/>
              </a:rPr>
              <a:t>}</a:t>
            </a:r>
            <a:endParaRPr/>
          </a:p>
          <a:p>
            <a:pPr indent="0" lvl="0" marL="0" rtl="0" algn="l">
              <a:spcBef>
                <a:spcPts val="400"/>
              </a:spcBef>
              <a:spcAft>
                <a:spcPts val="0"/>
              </a:spcAft>
              <a:buSzPts val="1800"/>
              <a:buNone/>
            </a:pPr>
            <a:r>
              <a:t/>
            </a:r>
            <a:endParaRPr sz="1800">
              <a:latin typeface="Consolas"/>
              <a:ea typeface="Consolas"/>
              <a:cs typeface="Consolas"/>
              <a:sym typeface="Consolas"/>
            </a:endParaRPr>
          </a:p>
          <a:p>
            <a:pPr indent="0" lvl="0" marL="0" rtl="0" algn="l">
              <a:spcBef>
                <a:spcPts val="400"/>
              </a:spcBef>
              <a:spcAft>
                <a:spcPts val="0"/>
              </a:spcAft>
              <a:buSzPts val="1800"/>
              <a:buNone/>
            </a:pPr>
            <a:r>
              <a:t/>
            </a:r>
            <a:endParaRPr sz="1800">
              <a:latin typeface="Consolas"/>
              <a:ea typeface="Consolas"/>
              <a:cs typeface="Consolas"/>
              <a:sym typeface="Consolas"/>
            </a:endParaRPr>
          </a:p>
        </p:txBody>
      </p:sp>
      <p:sp>
        <p:nvSpPr>
          <p:cNvPr id="573" name="Google Shape;573;p93"/>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IMMUTABLE STYLE</a:t>
            </a:r>
            <a:endParaRPr/>
          </a:p>
        </p:txBody>
      </p:sp>
      <p:sp>
        <p:nvSpPr>
          <p:cNvPr id="574" name="Google Shape;574;p93"/>
          <p:cNvSpPr/>
          <p:nvPr/>
        </p:nvSpPr>
        <p:spPr>
          <a:xfrm>
            <a:off x="7362450" y="3921914"/>
            <a:ext cx="810000" cy="809629"/>
          </a:xfrm>
          <a:prstGeom prst="rect">
            <a:avLst/>
          </a:prstGeom>
          <a:solidFill>
            <a:srgbClr val="67217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ru" sz="3000">
                <a:solidFill>
                  <a:schemeClr val="lt1"/>
                </a:solidFill>
                <a:latin typeface="Quattrocento Sans"/>
                <a:ea typeface="Quattrocento Sans"/>
                <a:cs typeface="Quattrocento Sans"/>
                <a:sym typeface="Quattrocento Sans"/>
              </a:rPr>
              <a:t>C#</a:t>
            </a:r>
            <a:endParaRPr sz="11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94"/>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IMMUTABLE STYLE</a:t>
            </a:r>
            <a:endParaRPr/>
          </a:p>
        </p:txBody>
      </p:sp>
      <p:sp>
        <p:nvSpPr>
          <p:cNvPr id="581" name="Google Shape;581;p94"/>
          <p:cNvSpPr/>
          <p:nvPr/>
        </p:nvSpPr>
        <p:spPr>
          <a:xfrm>
            <a:off x="971602" y="1221581"/>
            <a:ext cx="7200900" cy="2077492"/>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ru" sz="1500">
                <a:solidFill>
                  <a:schemeClr val="lt1"/>
                </a:solidFill>
                <a:latin typeface="Courier New"/>
                <a:ea typeface="Courier New"/>
                <a:cs typeface="Courier New"/>
                <a:sym typeface="Courier New"/>
              </a:rPr>
              <a:t>clearFullLines() {</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a:t>
            </a:r>
            <a:r>
              <a:rPr b="1" lang="ru" sz="1500">
                <a:solidFill>
                  <a:schemeClr val="lt1"/>
                </a:solidFill>
                <a:latin typeface="Courier New"/>
                <a:ea typeface="Courier New"/>
                <a:cs typeface="Courier New"/>
                <a:sym typeface="Courier New"/>
              </a:rPr>
              <a:t>const </a:t>
            </a:r>
            <a:r>
              <a:rPr lang="ru" sz="1500">
                <a:solidFill>
                  <a:schemeClr val="lt1"/>
                </a:solidFill>
                <a:latin typeface="Courier New"/>
                <a:ea typeface="Courier New"/>
                <a:cs typeface="Courier New"/>
                <a:sym typeface="Courier New"/>
              </a:rPr>
              <a:t>notFullLines = </a:t>
            </a:r>
            <a:r>
              <a:rPr b="1" lang="ru" sz="1500">
                <a:solidFill>
                  <a:schemeClr val="lt1"/>
                </a:solidFill>
                <a:latin typeface="Courier New"/>
                <a:ea typeface="Courier New"/>
                <a:cs typeface="Courier New"/>
                <a:sym typeface="Courier New"/>
              </a:rPr>
              <a:t>this</a:t>
            </a:r>
            <a:r>
              <a:rPr lang="ru" sz="1500">
                <a:solidFill>
                  <a:schemeClr val="lt1"/>
                </a:solidFill>
                <a:latin typeface="Courier New"/>
                <a:ea typeface="Courier New"/>
                <a:cs typeface="Courier New"/>
                <a:sym typeface="Courier New"/>
              </a:rPr>
              <a:t>.getAllNotFullLines();</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a:t>
            </a:r>
            <a:r>
              <a:rPr b="1" lang="ru" sz="1500">
                <a:solidFill>
                  <a:schemeClr val="lt1"/>
                </a:solidFill>
                <a:latin typeface="Courier New"/>
                <a:ea typeface="Courier New"/>
                <a:cs typeface="Courier New"/>
                <a:sym typeface="Courier New"/>
              </a:rPr>
              <a:t>const </a:t>
            </a:r>
            <a:r>
              <a:rPr lang="ru" sz="1500">
                <a:solidFill>
                  <a:schemeClr val="lt1"/>
                </a:solidFill>
                <a:latin typeface="Courier New"/>
                <a:ea typeface="Courier New"/>
                <a:cs typeface="Courier New"/>
                <a:sym typeface="Courier New"/>
              </a:rPr>
              <a:t>clearedLinesCount = </a:t>
            </a:r>
            <a:r>
              <a:rPr b="1" lang="ru" sz="1500">
                <a:solidFill>
                  <a:schemeClr val="lt1"/>
                </a:solidFill>
                <a:latin typeface="Courier New"/>
                <a:ea typeface="Courier New"/>
                <a:cs typeface="Courier New"/>
                <a:sym typeface="Courier New"/>
              </a:rPr>
              <a:t>this</a:t>
            </a:r>
            <a:r>
              <a:rPr lang="ru" sz="1500">
                <a:solidFill>
                  <a:schemeClr val="lt1"/>
                </a:solidFill>
                <a:latin typeface="Courier New"/>
                <a:ea typeface="Courier New"/>
                <a:cs typeface="Courier New"/>
                <a:sym typeface="Courier New"/>
              </a:rPr>
              <a:t>.</a:t>
            </a:r>
            <a:r>
              <a:rPr b="1" lang="ru" sz="1500">
                <a:solidFill>
                  <a:schemeClr val="lt1"/>
                </a:solidFill>
                <a:latin typeface="Courier New"/>
                <a:ea typeface="Courier New"/>
                <a:cs typeface="Courier New"/>
                <a:sym typeface="Courier New"/>
              </a:rPr>
              <a:t>height </a:t>
            </a:r>
            <a:r>
              <a:rPr lang="ru" sz="1500">
                <a:solidFill>
                  <a:schemeClr val="lt1"/>
                </a:solidFill>
                <a:latin typeface="Courier New"/>
                <a:ea typeface="Courier New"/>
                <a:cs typeface="Courier New"/>
                <a:sym typeface="Courier New"/>
              </a:rPr>
              <a:t>-</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notFullLines.</a:t>
            </a:r>
            <a:r>
              <a:rPr b="1" lang="ru" sz="1500">
                <a:solidFill>
                  <a:schemeClr val="lt1"/>
                </a:solidFill>
                <a:latin typeface="Courier New"/>
                <a:ea typeface="Courier New"/>
                <a:cs typeface="Courier New"/>
                <a:sym typeface="Courier New"/>
              </a:rPr>
              <a:t>length</a:t>
            </a:r>
            <a:r>
              <a:rPr lang="ru" sz="1500">
                <a:solidFill>
                  <a:schemeClr val="lt1"/>
                </a:solidFill>
                <a:latin typeface="Courier New"/>
                <a:ea typeface="Courier New"/>
                <a:cs typeface="Courier New"/>
                <a:sym typeface="Courier New"/>
              </a:rPr>
              <a:t>;</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a:t>
            </a:r>
            <a:r>
              <a:rPr b="1" lang="ru" sz="1500">
                <a:solidFill>
                  <a:schemeClr val="lt1"/>
                </a:solidFill>
                <a:latin typeface="Courier New"/>
                <a:ea typeface="Courier New"/>
                <a:cs typeface="Courier New"/>
                <a:sym typeface="Courier New"/>
              </a:rPr>
              <a:t>const </a:t>
            </a:r>
            <a:r>
              <a:rPr lang="ru" sz="1500">
                <a:solidFill>
                  <a:schemeClr val="lt1"/>
                </a:solidFill>
                <a:latin typeface="Courier New"/>
                <a:ea typeface="Courier New"/>
                <a:cs typeface="Courier New"/>
                <a:sym typeface="Courier New"/>
              </a:rPr>
              <a:t>newLinesArray = </a:t>
            </a:r>
            <a:r>
              <a:rPr b="1" lang="ru" sz="1500">
                <a:solidFill>
                  <a:schemeClr val="lt1"/>
                </a:solidFill>
                <a:latin typeface="Courier New"/>
                <a:ea typeface="Courier New"/>
                <a:cs typeface="Courier New"/>
                <a:sym typeface="Courier New"/>
              </a:rPr>
              <a:t>this</a:t>
            </a:r>
            <a:r>
              <a:rPr lang="ru" sz="1500">
                <a:solidFill>
                  <a:schemeClr val="lt1"/>
                </a:solidFill>
                <a:latin typeface="Courier New"/>
                <a:ea typeface="Courier New"/>
                <a:cs typeface="Courier New"/>
                <a:sym typeface="Courier New"/>
              </a:rPr>
              <a:t>.createNewLinesArray(</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clearedLinesCount, notFullLines);</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a:t>
            </a:r>
            <a:r>
              <a:rPr b="1" lang="ru" sz="1500">
                <a:solidFill>
                  <a:schemeClr val="lt1"/>
                </a:solidFill>
                <a:latin typeface="Courier New"/>
                <a:ea typeface="Courier New"/>
                <a:cs typeface="Courier New"/>
                <a:sym typeface="Courier New"/>
              </a:rPr>
              <a:t>return new </a:t>
            </a:r>
            <a:r>
              <a:rPr lang="ru" sz="1500">
                <a:solidFill>
                  <a:schemeClr val="lt1"/>
                </a:solidFill>
                <a:latin typeface="Courier New"/>
                <a:ea typeface="Courier New"/>
                <a:cs typeface="Courier New"/>
                <a:sym typeface="Courier New"/>
              </a:rPr>
              <a:t>Field(</a:t>
            </a:r>
            <a:r>
              <a:rPr b="1" lang="ru" sz="1500">
                <a:solidFill>
                  <a:schemeClr val="lt1"/>
                </a:solidFill>
                <a:latin typeface="Courier New"/>
                <a:ea typeface="Courier New"/>
                <a:cs typeface="Courier New"/>
                <a:sym typeface="Courier New"/>
              </a:rPr>
              <a:t>this</a:t>
            </a:r>
            <a:r>
              <a:rPr lang="ru" sz="1500">
                <a:solidFill>
                  <a:schemeClr val="lt1"/>
                </a:solidFill>
                <a:latin typeface="Courier New"/>
                <a:ea typeface="Courier New"/>
                <a:cs typeface="Courier New"/>
                <a:sym typeface="Courier New"/>
              </a:rPr>
              <a:t>.</a:t>
            </a:r>
            <a:r>
              <a:rPr b="1" lang="ru" sz="1500">
                <a:solidFill>
                  <a:schemeClr val="lt1"/>
                </a:solidFill>
                <a:latin typeface="Courier New"/>
                <a:ea typeface="Courier New"/>
                <a:cs typeface="Courier New"/>
                <a:sym typeface="Courier New"/>
              </a:rPr>
              <a:t>width</a:t>
            </a:r>
            <a:r>
              <a:rPr lang="ru" sz="1500">
                <a:solidFill>
                  <a:schemeClr val="lt1"/>
                </a:solidFill>
                <a:latin typeface="Courier New"/>
                <a:ea typeface="Courier New"/>
                <a:cs typeface="Courier New"/>
                <a:sym typeface="Courier New"/>
              </a:rPr>
              <a:t>, </a:t>
            </a:r>
            <a:r>
              <a:rPr b="1" lang="ru" sz="1500">
                <a:solidFill>
                  <a:schemeClr val="lt1"/>
                </a:solidFill>
                <a:latin typeface="Courier New"/>
                <a:ea typeface="Courier New"/>
                <a:cs typeface="Courier New"/>
                <a:sym typeface="Courier New"/>
              </a:rPr>
              <a:t>this</a:t>
            </a:r>
            <a:r>
              <a:rPr lang="ru" sz="1500">
                <a:solidFill>
                  <a:schemeClr val="lt1"/>
                </a:solidFill>
                <a:latin typeface="Courier New"/>
                <a:ea typeface="Courier New"/>
                <a:cs typeface="Courier New"/>
                <a:sym typeface="Courier New"/>
              </a:rPr>
              <a:t>.</a:t>
            </a:r>
            <a:r>
              <a:rPr b="1" lang="ru" sz="1500">
                <a:solidFill>
                  <a:schemeClr val="lt1"/>
                </a:solidFill>
                <a:latin typeface="Courier New"/>
                <a:ea typeface="Courier New"/>
                <a:cs typeface="Courier New"/>
                <a:sym typeface="Courier New"/>
              </a:rPr>
              <a:t>height</a:t>
            </a:r>
            <a:r>
              <a:rPr lang="ru" sz="1500">
                <a:solidFill>
                  <a:schemeClr val="lt1"/>
                </a:solidFill>
                <a:latin typeface="Courier New"/>
                <a:ea typeface="Courier New"/>
                <a:cs typeface="Courier New"/>
                <a:sym typeface="Courier New"/>
              </a:rPr>
              <a:t>,</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newLinesArray, </a:t>
            </a:r>
            <a:r>
              <a:rPr b="1" lang="ru" sz="1500">
                <a:solidFill>
                  <a:schemeClr val="lt1"/>
                </a:solidFill>
                <a:latin typeface="Courier New"/>
                <a:ea typeface="Courier New"/>
                <a:cs typeface="Courier New"/>
                <a:sym typeface="Courier New"/>
              </a:rPr>
              <a:t>this</a:t>
            </a:r>
            <a:r>
              <a:rPr lang="ru" sz="1500">
                <a:solidFill>
                  <a:schemeClr val="lt1"/>
                </a:solidFill>
                <a:latin typeface="Courier New"/>
                <a:ea typeface="Courier New"/>
                <a:cs typeface="Courier New"/>
                <a:sym typeface="Courier New"/>
              </a:rPr>
              <a:t>.score + clearedLinesCount)</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a:t>
            </a:r>
            <a:endParaRPr sz="3300">
              <a:solidFill>
                <a:schemeClr val="lt1"/>
              </a:solidFill>
              <a:latin typeface="Arial"/>
              <a:ea typeface="Arial"/>
              <a:cs typeface="Arial"/>
              <a:sym typeface="Arial"/>
            </a:endParaRPr>
          </a:p>
        </p:txBody>
      </p:sp>
      <p:sp>
        <p:nvSpPr>
          <p:cNvPr id="582" name="Google Shape;582;p94"/>
          <p:cNvSpPr/>
          <p:nvPr/>
        </p:nvSpPr>
        <p:spPr>
          <a:xfrm>
            <a:off x="7362450" y="3921900"/>
            <a:ext cx="810000" cy="809629"/>
          </a:xfrm>
          <a:prstGeom prst="rect">
            <a:avLst/>
          </a:prstGeom>
          <a:solidFill>
            <a:srgbClr val="F9DD3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ru" sz="3000">
                <a:solidFill>
                  <a:schemeClr val="lt1"/>
                </a:solidFill>
                <a:latin typeface="Quattrocento Sans"/>
                <a:ea typeface="Quattrocento Sans"/>
                <a:cs typeface="Quattrocento Sans"/>
                <a:sym typeface="Quattrocento Sans"/>
              </a:rPr>
              <a:t>JS</a:t>
            </a:r>
            <a:endParaRPr sz="1100"/>
          </a:p>
        </p:txBody>
      </p:sp>
      <p:sp>
        <p:nvSpPr>
          <p:cNvPr id="583" name="Google Shape;583;p94"/>
          <p:cNvSpPr/>
          <p:nvPr/>
        </p:nvSpPr>
        <p:spPr>
          <a:xfrm>
            <a:off x="0" y="32951"/>
            <a:ext cx="138548" cy="276999"/>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lt1"/>
              </a:buClr>
              <a:buSzPts val="1400"/>
              <a:buFont typeface="Quattrocento Sans"/>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95"/>
          <p:cNvSpPr txBox="1"/>
          <p:nvPr>
            <p:ph idx="1" type="body"/>
          </p:nvPr>
        </p:nvSpPr>
        <p:spPr>
          <a:xfrm>
            <a:off x="575556" y="1221584"/>
            <a:ext cx="7596844" cy="3509963"/>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SzPts val="1800"/>
              <a:buNone/>
            </a:pPr>
            <a:r>
              <a:rPr lang="ru" sz="1800">
                <a:latin typeface="Consolas"/>
                <a:ea typeface="Consolas"/>
                <a:cs typeface="Consolas"/>
                <a:sym typeface="Consolas"/>
              </a:rPr>
              <a:t>def clear_full_lines():</a:t>
            </a:r>
            <a:br>
              <a:rPr lang="ru" sz="1800">
                <a:latin typeface="Consolas"/>
                <a:ea typeface="Consolas"/>
                <a:cs typeface="Consolas"/>
                <a:sym typeface="Consolas"/>
              </a:rPr>
            </a:br>
            <a:r>
              <a:rPr lang="ru" sz="1800">
                <a:latin typeface="Consolas"/>
                <a:ea typeface="Consolas"/>
                <a:cs typeface="Consolas"/>
                <a:sym typeface="Consolas"/>
              </a:rPr>
              <a:t>   not_full_lines = self.get_all_not_full_lines()</a:t>
            </a:r>
            <a:br>
              <a:rPr lang="ru" sz="1800">
                <a:latin typeface="Consolas"/>
                <a:ea typeface="Consolas"/>
                <a:cs typeface="Consolas"/>
                <a:sym typeface="Consolas"/>
              </a:rPr>
            </a:br>
            <a:r>
              <a:rPr lang="ru" sz="1800">
                <a:latin typeface="Consolas"/>
                <a:ea typeface="Consolas"/>
                <a:cs typeface="Consolas"/>
                <a:sym typeface="Consolas"/>
              </a:rPr>
              <a:t>   cleared_lines_count = self.height – len(not_full_lines)</a:t>
            </a:r>
            <a:br>
              <a:rPr lang="ru" sz="1800">
                <a:latin typeface="Consolas"/>
                <a:ea typeface="Consolas"/>
                <a:cs typeface="Consolas"/>
                <a:sym typeface="Consolas"/>
              </a:rPr>
            </a:br>
            <a:r>
              <a:rPr lang="ru" sz="1800">
                <a:latin typeface="Consolas"/>
                <a:ea typeface="Consolas"/>
                <a:cs typeface="Consolas"/>
                <a:sym typeface="Consolas"/>
              </a:rPr>
              <a:t>   new_lines_array = self.create_new_lines_array(</a:t>
            </a:r>
            <a:br>
              <a:rPr lang="ru" sz="1800">
                <a:latin typeface="Consolas"/>
                <a:ea typeface="Consolas"/>
                <a:cs typeface="Consolas"/>
                <a:sym typeface="Consolas"/>
              </a:rPr>
            </a:br>
            <a:r>
              <a:rPr lang="ru" sz="1800">
                <a:latin typeface="Consolas"/>
                <a:ea typeface="Consolas"/>
                <a:cs typeface="Consolas"/>
                <a:sym typeface="Consolas"/>
              </a:rPr>
              <a:t>      cleared_lines_count, not_full_lines</a:t>
            </a:r>
            <a:endParaRPr/>
          </a:p>
          <a:p>
            <a:pPr indent="0" lvl="0" marL="0" rtl="0" algn="l">
              <a:spcBef>
                <a:spcPts val="400"/>
              </a:spcBef>
              <a:spcAft>
                <a:spcPts val="0"/>
              </a:spcAft>
              <a:buSzPts val="1800"/>
              <a:buNone/>
            </a:pPr>
            <a:r>
              <a:rPr lang="ru" sz="1800">
                <a:latin typeface="Consolas"/>
                <a:ea typeface="Consolas"/>
                <a:cs typeface="Consolas"/>
                <a:sym typeface="Consolas"/>
              </a:rPr>
              <a:t>   )</a:t>
            </a:r>
            <a:br>
              <a:rPr lang="ru" sz="1800">
                <a:latin typeface="Consolas"/>
                <a:ea typeface="Consolas"/>
                <a:cs typeface="Consolas"/>
                <a:sym typeface="Consolas"/>
              </a:rPr>
            </a:br>
            <a:r>
              <a:rPr lang="ru" sz="1800">
                <a:latin typeface="Consolas"/>
                <a:ea typeface="Consolas"/>
                <a:cs typeface="Consolas"/>
                <a:sym typeface="Consolas"/>
              </a:rPr>
              <a:t>   return Field(</a:t>
            </a:r>
            <a:br>
              <a:rPr lang="ru" sz="1800">
                <a:latin typeface="Consolas"/>
                <a:ea typeface="Consolas"/>
                <a:cs typeface="Consolas"/>
                <a:sym typeface="Consolas"/>
              </a:rPr>
            </a:br>
            <a:r>
              <a:rPr lang="ru" sz="1800">
                <a:latin typeface="Consolas"/>
                <a:ea typeface="Consolas"/>
                <a:cs typeface="Consolas"/>
                <a:sym typeface="Consolas"/>
              </a:rPr>
              <a:t>      self.width, </a:t>
            </a:r>
            <a:br>
              <a:rPr lang="ru" sz="1800">
                <a:latin typeface="Consolas"/>
                <a:ea typeface="Consolas"/>
                <a:cs typeface="Consolas"/>
                <a:sym typeface="Consolas"/>
              </a:rPr>
            </a:br>
            <a:r>
              <a:rPr lang="ru" sz="1800">
                <a:latin typeface="Consolas"/>
                <a:ea typeface="Consolas"/>
                <a:cs typeface="Consolas"/>
                <a:sym typeface="Consolas"/>
              </a:rPr>
              <a:t>      self.height, </a:t>
            </a:r>
            <a:br>
              <a:rPr lang="ru" sz="1800">
                <a:latin typeface="Consolas"/>
                <a:ea typeface="Consolas"/>
                <a:cs typeface="Consolas"/>
                <a:sym typeface="Consolas"/>
              </a:rPr>
            </a:br>
            <a:r>
              <a:rPr lang="ru" sz="1800">
                <a:latin typeface="Consolas"/>
                <a:ea typeface="Consolas"/>
                <a:cs typeface="Consolas"/>
                <a:sym typeface="Consolas"/>
              </a:rPr>
              <a:t>      new_lines_array, </a:t>
            </a:r>
            <a:br>
              <a:rPr lang="ru" sz="1800">
                <a:latin typeface="Consolas"/>
                <a:ea typeface="Consolas"/>
                <a:cs typeface="Consolas"/>
                <a:sym typeface="Consolas"/>
              </a:rPr>
            </a:br>
            <a:r>
              <a:rPr lang="ru" sz="1800">
                <a:latin typeface="Consolas"/>
                <a:ea typeface="Consolas"/>
                <a:cs typeface="Consolas"/>
                <a:sym typeface="Consolas"/>
              </a:rPr>
              <a:t>      self.score + cleared_lines_count</a:t>
            </a:r>
            <a:br>
              <a:rPr lang="ru" sz="1800">
                <a:latin typeface="Consolas"/>
                <a:ea typeface="Consolas"/>
                <a:cs typeface="Consolas"/>
                <a:sym typeface="Consolas"/>
              </a:rPr>
            </a:br>
            <a:r>
              <a:rPr lang="ru" sz="1800">
                <a:latin typeface="Consolas"/>
                <a:ea typeface="Consolas"/>
                <a:cs typeface="Consolas"/>
                <a:sym typeface="Consolas"/>
              </a:rPr>
              <a:t>   )</a:t>
            </a:r>
            <a:endParaRPr/>
          </a:p>
          <a:p>
            <a:pPr indent="0" lvl="0" marL="0" rtl="0" algn="l">
              <a:spcBef>
                <a:spcPts val="400"/>
              </a:spcBef>
              <a:spcAft>
                <a:spcPts val="0"/>
              </a:spcAft>
              <a:buSzPts val="1800"/>
              <a:buNone/>
            </a:pPr>
            <a:r>
              <a:t/>
            </a:r>
            <a:endParaRPr sz="1800">
              <a:latin typeface="Consolas"/>
              <a:ea typeface="Consolas"/>
              <a:cs typeface="Consolas"/>
              <a:sym typeface="Consolas"/>
            </a:endParaRPr>
          </a:p>
          <a:p>
            <a:pPr indent="0" lvl="0" marL="0" rtl="0" algn="l">
              <a:spcBef>
                <a:spcPts val="400"/>
              </a:spcBef>
              <a:spcAft>
                <a:spcPts val="0"/>
              </a:spcAft>
              <a:buSzPts val="1800"/>
              <a:buNone/>
            </a:pPr>
            <a:r>
              <a:t/>
            </a:r>
            <a:endParaRPr sz="1800">
              <a:latin typeface="Consolas"/>
              <a:ea typeface="Consolas"/>
              <a:cs typeface="Consolas"/>
              <a:sym typeface="Consolas"/>
            </a:endParaRPr>
          </a:p>
          <a:p>
            <a:pPr indent="0" lvl="0" marL="0" rtl="0" algn="l">
              <a:spcBef>
                <a:spcPts val="400"/>
              </a:spcBef>
              <a:spcAft>
                <a:spcPts val="0"/>
              </a:spcAft>
              <a:buSzPts val="1800"/>
              <a:buNone/>
            </a:pPr>
            <a:r>
              <a:t/>
            </a:r>
            <a:endParaRPr sz="1800">
              <a:latin typeface="Consolas"/>
              <a:ea typeface="Consolas"/>
              <a:cs typeface="Consolas"/>
              <a:sym typeface="Consolas"/>
            </a:endParaRPr>
          </a:p>
        </p:txBody>
      </p:sp>
      <p:sp>
        <p:nvSpPr>
          <p:cNvPr id="590" name="Google Shape;590;p95"/>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IMMUTABLE STYLE</a:t>
            </a:r>
            <a:endParaRPr/>
          </a:p>
        </p:txBody>
      </p:sp>
      <p:sp>
        <p:nvSpPr>
          <p:cNvPr id="591" name="Google Shape;591;p95"/>
          <p:cNvSpPr/>
          <p:nvPr/>
        </p:nvSpPr>
        <p:spPr>
          <a:xfrm>
            <a:off x="7362450" y="3921914"/>
            <a:ext cx="810000" cy="809629"/>
          </a:xfrm>
          <a:prstGeom prst="rect">
            <a:avLst/>
          </a:prstGeom>
          <a:solidFill>
            <a:srgbClr val="67217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ru" sz="3000">
                <a:solidFill>
                  <a:schemeClr val="lt1"/>
                </a:solidFill>
                <a:latin typeface="Quattrocento Sans"/>
                <a:ea typeface="Quattrocento Sans"/>
                <a:cs typeface="Quattrocento Sans"/>
                <a:sym typeface="Quattrocento Sans"/>
              </a:rPr>
              <a:t>C#</a:t>
            </a:r>
            <a:endParaRPr sz="1100"/>
          </a:p>
        </p:txBody>
      </p:sp>
      <p:sp>
        <p:nvSpPr>
          <p:cNvPr id="592" name="Google Shape;592;p95"/>
          <p:cNvSpPr/>
          <p:nvPr/>
        </p:nvSpPr>
        <p:spPr>
          <a:xfrm>
            <a:off x="7362400" y="3921910"/>
            <a:ext cx="810000" cy="809629"/>
          </a:xfrm>
          <a:prstGeom prst="rect">
            <a:avLst/>
          </a:prstGeom>
          <a:solidFill>
            <a:srgbClr val="00554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1500">
              <a:solidFill>
                <a:schemeClr val="lt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b="1" sz="1500">
              <a:solidFill>
                <a:schemeClr val="lt1"/>
              </a:solidFill>
              <a:latin typeface="Quattrocento Sans"/>
              <a:ea typeface="Quattrocento Sans"/>
              <a:cs typeface="Quattrocento Sans"/>
              <a:sym typeface="Quattrocento Sans"/>
            </a:endParaRPr>
          </a:p>
          <a:p>
            <a:pPr indent="0" lvl="0" marL="0" marR="0" rtl="0" algn="ctr">
              <a:spcBef>
                <a:spcPts val="0"/>
              </a:spcBef>
              <a:spcAft>
                <a:spcPts val="0"/>
              </a:spcAft>
              <a:buNone/>
            </a:pPr>
            <a:r>
              <a:rPr b="1" lang="ru" sz="1500">
                <a:solidFill>
                  <a:schemeClr val="lt1"/>
                </a:solidFill>
                <a:latin typeface="Quattrocento Sans"/>
                <a:ea typeface="Quattrocento Sans"/>
                <a:cs typeface="Quattrocento Sans"/>
                <a:sym typeface="Quattrocento Sans"/>
              </a:rPr>
              <a:t>Python</a:t>
            </a:r>
            <a:endParaRPr b="1" sz="1500">
              <a:solidFill>
                <a:schemeClr val="lt1"/>
              </a:solidFill>
              <a:latin typeface="Quattrocento Sans"/>
              <a:ea typeface="Quattrocento Sans"/>
              <a:cs typeface="Quattrocento Sans"/>
              <a:sym typeface="Quattrocento Sans"/>
            </a:endParaRPr>
          </a:p>
        </p:txBody>
      </p:sp>
      <p:pic>
        <p:nvPicPr>
          <p:cNvPr id="593" name="Google Shape;593;p95"/>
          <p:cNvPicPr preferRelativeResize="0"/>
          <p:nvPr/>
        </p:nvPicPr>
        <p:blipFill rotWithShape="1">
          <a:blip r:embed="rId3">
            <a:alphaModFix/>
          </a:blip>
          <a:srcRect b="0" l="0" r="0" t="0"/>
          <a:stretch/>
        </p:blipFill>
        <p:spPr>
          <a:xfrm>
            <a:off x="7521758" y="3947997"/>
            <a:ext cx="491283" cy="491283"/>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96"/>
          <p:cNvSpPr txBox="1"/>
          <p:nvPr>
            <p:ph idx="1" type="body"/>
          </p:nvPr>
        </p:nvSpPr>
        <p:spPr>
          <a:xfrm>
            <a:off x="728700" y="1150225"/>
            <a:ext cx="8099400" cy="26325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ru" sz="1300">
                <a:latin typeface="Consolas"/>
                <a:ea typeface="Consolas"/>
                <a:cs typeface="Consolas"/>
                <a:sym typeface="Consolas"/>
              </a:rPr>
              <a:t>public Field clearFullLines() {</a:t>
            </a:r>
            <a:endParaRPr sz="13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ru" sz="1300">
                <a:latin typeface="Consolas"/>
                <a:ea typeface="Consolas"/>
                <a:cs typeface="Consolas"/>
                <a:sym typeface="Consolas"/>
              </a:rPr>
              <a:t>   var notFullLines = getAllNotFullLines();</a:t>
            </a:r>
            <a:endParaRPr sz="13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ru" sz="1300">
                <a:latin typeface="Consolas"/>
                <a:ea typeface="Consolas"/>
                <a:cs typeface="Consolas"/>
                <a:sym typeface="Consolas"/>
              </a:rPr>
              <a:t>   var clearedLinesCount = height - notFullLines.size();</a:t>
            </a:r>
            <a:endParaRPr sz="13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ru" sz="1300">
                <a:latin typeface="Consolas"/>
                <a:ea typeface="Consolas"/>
                <a:cs typeface="Consolas"/>
                <a:sym typeface="Consolas"/>
              </a:rPr>
              <a:t>   var newLinesArray = createNewLinesArray(clearedLinesCount, notFullLines);</a:t>
            </a:r>
            <a:endParaRPr sz="13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ru" sz="1300">
                <a:latin typeface="Consolas"/>
                <a:ea typeface="Consolas"/>
                <a:cs typeface="Consolas"/>
                <a:sym typeface="Consolas"/>
              </a:rPr>
              <a:t>   return new Field(width, height, newLinesArray, score + clearedLinesCount);</a:t>
            </a:r>
            <a:endParaRPr sz="13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ru" sz="1300">
                <a:latin typeface="Consolas"/>
                <a:ea typeface="Consolas"/>
                <a:cs typeface="Consolas"/>
                <a:sym typeface="Consolas"/>
              </a:rPr>
              <a:t>}</a:t>
            </a:r>
            <a:endParaRPr sz="1300">
              <a:latin typeface="Consolas"/>
              <a:ea typeface="Consolas"/>
              <a:cs typeface="Consolas"/>
              <a:sym typeface="Consolas"/>
            </a:endParaRPr>
          </a:p>
          <a:p>
            <a:pPr indent="0" lvl="0" marL="0" rtl="0" algn="l">
              <a:spcBef>
                <a:spcPts val="0"/>
              </a:spcBef>
              <a:spcAft>
                <a:spcPts val="0"/>
              </a:spcAft>
              <a:buSzPts val="1800"/>
              <a:buNone/>
            </a:pPr>
            <a:r>
              <a:t/>
            </a:r>
            <a:endParaRPr sz="1800">
              <a:solidFill>
                <a:srgbClr val="0000FF"/>
              </a:solidFill>
              <a:highlight>
                <a:srgbClr val="FFFFFF"/>
              </a:highlight>
              <a:latin typeface="Consolas"/>
              <a:ea typeface="Consolas"/>
              <a:cs typeface="Consolas"/>
              <a:sym typeface="Consolas"/>
            </a:endParaRPr>
          </a:p>
          <a:p>
            <a:pPr indent="0" lvl="0" marL="0" rtl="0" algn="l">
              <a:spcBef>
                <a:spcPts val="400"/>
              </a:spcBef>
              <a:spcAft>
                <a:spcPts val="0"/>
              </a:spcAft>
              <a:buSzPts val="1800"/>
              <a:buNone/>
            </a:pPr>
            <a:r>
              <a:t/>
            </a:r>
            <a:endParaRPr sz="1800"/>
          </a:p>
        </p:txBody>
      </p:sp>
      <p:sp>
        <p:nvSpPr>
          <p:cNvPr id="600" name="Google Shape;600;p96"/>
          <p:cNvSpPr txBox="1"/>
          <p:nvPr>
            <p:ph type="title"/>
          </p:nvPr>
        </p:nvSpPr>
        <p:spPr>
          <a:xfrm>
            <a:off x="728701" y="308968"/>
            <a:ext cx="5400600" cy="445500"/>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IMMUTABLE STYLE</a:t>
            </a:r>
            <a:endParaRPr/>
          </a:p>
        </p:txBody>
      </p:sp>
      <p:pic>
        <p:nvPicPr>
          <p:cNvPr id="601" name="Google Shape;601;p96"/>
          <p:cNvPicPr preferRelativeResize="0"/>
          <p:nvPr/>
        </p:nvPicPr>
        <p:blipFill>
          <a:blip r:embed="rId3">
            <a:alphaModFix/>
          </a:blip>
          <a:stretch>
            <a:fillRect/>
          </a:stretch>
        </p:blipFill>
        <p:spPr>
          <a:xfrm>
            <a:off x="7722025" y="3921925"/>
            <a:ext cx="674500" cy="6745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97"/>
          <p:cNvSpPr/>
          <p:nvPr/>
        </p:nvSpPr>
        <p:spPr>
          <a:xfrm>
            <a:off x="7362450" y="411956"/>
            <a:ext cx="810000" cy="809629"/>
          </a:xfrm>
          <a:prstGeom prst="rect">
            <a:avLst/>
          </a:prstGeom>
          <a:solidFill>
            <a:srgbClr val="67217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ru" sz="3000">
                <a:solidFill>
                  <a:schemeClr val="lt1"/>
                </a:solidFill>
                <a:latin typeface="Quattrocento Sans"/>
                <a:ea typeface="Quattrocento Sans"/>
                <a:cs typeface="Quattrocento Sans"/>
                <a:sym typeface="Quattrocento Sans"/>
              </a:rPr>
              <a:t>C#</a:t>
            </a:r>
            <a:endParaRPr sz="1100"/>
          </a:p>
        </p:txBody>
      </p:sp>
      <p:pic>
        <p:nvPicPr>
          <p:cNvPr id="608" name="Google Shape;608;p97"/>
          <p:cNvPicPr preferRelativeResize="0"/>
          <p:nvPr/>
        </p:nvPicPr>
        <p:blipFill rotWithShape="1">
          <a:blip r:embed="rId3">
            <a:alphaModFix/>
          </a:blip>
          <a:srcRect b="0" l="0" r="0" t="0"/>
          <a:stretch/>
        </p:blipFill>
        <p:spPr>
          <a:xfrm>
            <a:off x="6624228" y="3219726"/>
            <a:ext cx="1548222" cy="1518806"/>
          </a:xfrm>
          <a:prstGeom prst="rect">
            <a:avLst/>
          </a:prstGeom>
          <a:noFill/>
          <a:ln>
            <a:noFill/>
          </a:ln>
        </p:spPr>
      </p:pic>
      <p:sp>
        <p:nvSpPr>
          <p:cNvPr id="609" name="Google Shape;609;p97"/>
          <p:cNvSpPr/>
          <p:nvPr/>
        </p:nvSpPr>
        <p:spPr>
          <a:xfrm>
            <a:off x="971550" y="247307"/>
            <a:ext cx="7205971" cy="4916731"/>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ru" sz="1100">
                <a:solidFill>
                  <a:schemeClr val="lt1"/>
                </a:solidFill>
                <a:latin typeface="Consolas"/>
                <a:ea typeface="Consolas"/>
                <a:cs typeface="Consolas"/>
                <a:sym typeface="Consolas"/>
              </a:rPr>
              <a:t>ComparisonResult CompareStacks(</a:t>
            </a:r>
            <a:br>
              <a:rPr lang="ru" sz="1100">
                <a:solidFill>
                  <a:schemeClr val="lt1"/>
                </a:solidFill>
                <a:latin typeface="Consolas"/>
                <a:ea typeface="Consolas"/>
                <a:cs typeface="Consolas"/>
                <a:sym typeface="Consolas"/>
              </a:rPr>
            </a:br>
            <a:r>
              <a:rPr lang="ru" sz="1100">
                <a:solidFill>
                  <a:schemeClr val="lt1"/>
                </a:solidFill>
                <a:latin typeface="Consolas"/>
                <a:ea typeface="Consolas"/>
                <a:cs typeface="Consolas"/>
                <a:sym typeface="Consolas"/>
              </a:rPr>
              <a:t>	ESType[] first, ESType[] second, out ESType[] merged) {</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merged = null;</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ESType[] result = null;</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for(var i = 0; i &lt; first.Length; ++i) {</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var firstCLIType = ToCLIType(first[i]);</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var secondCLIType = ToCLIType(second[i]);</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if(firstCLIType != secondCLIType) </a:t>
            </a:r>
            <a:br>
              <a:rPr lang="ru" sz="1100">
                <a:solidFill>
                  <a:schemeClr val="lt1"/>
                </a:solidFill>
                <a:latin typeface="Consolas"/>
                <a:ea typeface="Consolas"/>
                <a:cs typeface="Consolas"/>
                <a:sym typeface="Consolas"/>
              </a:rPr>
            </a:br>
            <a:r>
              <a:rPr lang="ru" sz="1100">
                <a:solidFill>
                  <a:schemeClr val="lt1"/>
                </a:solidFill>
                <a:latin typeface="Consolas"/>
                <a:ea typeface="Consolas"/>
                <a:cs typeface="Consolas"/>
                <a:sym typeface="Consolas"/>
              </a:rPr>
              <a:t>            return ComparisonResult.Inconsistent;</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if(!EqualESTypes(first[i], second[i])) {</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var common = FindCommonType(firstCLIType, first[i], second[i]);</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if(common == null) </a:t>
            </a:r>
            <a:br>
              <a:rPr lang="ru" sz="1100">
                <a:solidFill>
                  <a:schemeClr val="lt1"/>
                </a:solidFill>
                <a:latin typeface="Consolas"/>
                <a:ea typeface="Consolas"/>
                <a:cs typeface="Consolas"/>
                <a:sym typeface="Consolas"/>
              </a:rPr>
            </a:br>
            <a:r>
              <a:rPr lang="ru" sz="1100">
                <a:solidFill>
                  <a:schemeClr val="lt1"/>
                </a:solidFill>
                <a:latin typeface="Consolas"/>
                <a:ea typeface="Consolas"/>
                <a:cs typeface="Consolas"/>
                <a:sym typeface="Consolas"/>
              </a:rPr>
              <a:t>                return ComparisonResult.Inconsistent;</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if(result == null) {</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result = new ESType[first.Length];</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for(var j = 0; j &lt; i; ++j)</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result[j] = first[j];</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result[i] = common;</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else if(result != null)</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result[i] = first[i];</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if(result == null)</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return ComparisonResult.Equal;</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merged = result;</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return ComparisonResult.Equivalent;</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98"/>
          <p:cNvSpPr/>
          <p:nvPr/>
        </p:nvSpPr>
        <p:spPr>
          <a:xfrm>
            <a:off x="7362450" y="404558"/>
            <a:ext cx="810000" cy="809629"/>
          </a:xfrm>
          <a:prstGeom prst="rect">
            <a:avLst/>
          </a:prstGeom>
          <a:solidFill>
            <a:srgbClr val="F9DD3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ru" sz="3000">
                <a:solidFill>
                  <a:schemeClr val="lt1"/>
                </a:solidFill>
                <a:latin typeface="Quattrocento Sans"/>
                <a:ea typeface="Quattrocento Sans"/>
                <a:cs typeface="Quattrocento Sans"/>
                <a:sym typeface="Quattrocento Sans"/>
              </a:rPr>
              <a:t>JS</a:t>
            </a:r>
            <a:endParaRPr sz="1100"/>
          </a:p>
        </p:txBody>
      </p:sp>
      <p:pic>
        <p:nvPicPr>
          <p:cNvPr id="616" name="Google Shape;616;p98"/>
          <p:cNvPicPr preferRelativeResize="0"/>
          <p:nvPr/>
        </p:nvPicPr>
        <p:blipFill rotWithShape="1">
          <a:blip r:embed="rId3">
            <a:alphaModFix/>
          </a:blip>
          <a:srcRect b="0" l="0" r="0" t="0"/>
          <a:stretch/>
        </p:blipFill>
        <p:spPr>
          <a:xfrm>
            <a:off x="6624228" y="3219726"/>
            <a:ext cx="1548222" cy="1518806"/>
          </a:xfrm>
          <a:prstGeom prst="rect">
            <a:avLst/>
          </a:prstGeom>
          <a:noFill/>
          <a:ln>
            <a:noFill/>
          </a:ln>
        </p:spPr>
      </p:pic>
      <p:sp>
        <p:nvSpPr>
          <p:cNvPr id="617" name="Google Shape;617;p98"/>
          <p:cNvSpPr/>
          <p:nvPr/>
        </p:nvSpPr>
        <p:spPr>
          <a:xfrm>
            <a:off x="964467" y="141480"/>
            <a:ext cx="7549970" cy="508985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ru" sz="1100">
                <a:solidFill>
                  <a:schemeClr val="lt1"/>
                </a:solidFill>
                <a:latin typeface="Courier New"/>
                <a:ea typeface="Courier New"/>
                <a:cs typeface="Courier New"/>
                <a:sym typeface="Courier New"/>
              </a:rPr>
              <a:t>compareStacks(firstTypes, secondTypes) {</a:t>
            </a:r>
            <a:br>
              <a:rPr lang="ru" sz="1100">
                <a:solidFill>
                  <a:schemeClr val="lt1"/>
                </a:solidFill>
                <a:latin typeface="Courier New"/>
                <a:ea typeface="Courier New"/>
                <a:cs typeface="Courier New"/>
                <a:sym typeface="Courier New"/>
              </a:rPr>
            </a:br>
            <a:r>
              <a:rPr lang="ru" sz="1100">
                <a:solidFill>
                  <a:schemeClr val="lt1"/>
                </a:solidFill>
                <a:latin typeface="Courier New"/>
                <a:ea typeface="Courier New"/>
                <a:cs typeface="Courier New"/>
                <a:sym typeface="Courier New"/>
              </a:rPr>
              <a:t>    let merged = null;</a:t>
            </a:r>
            <a:br>
              <a:rPr lang="ru" sz="1100">
                <a:solidFill>
                  <a:schemeClr val="lt1"/>
                </a:solidFill>
                <a:latin typeface="Courier New"/>
                <a:ea typeface="Courier New"/>
                <a:cs typeface="Courier New"/>
                <a:sym typeface="Courier New"/>
              </a:rPr>
            </a:br>
            <a:r>
              <a:rPr lang="ru" sz="1100">
                <a:solidFill>
                  <a:schemeClr val="lt1"/>
                </a:solidFill>
                <a:latin typeface="Courier New"/>
                <a:ea typeface="Courier New"/>
                <a:cs typeface="Courier New"/>
                <a:sym typeface="Courier New"/>
              </a:rPr>
              <a:t>    for (let i = 0; i &lt; first.length; ++i) {</a:t>
            </a:r>
            <a:br>
              <a:rPr lang="ru" sz="1100">
                <a:solidFill>
                  <a:schemeClr val="lt1"/>
                </a:solidFill>
                <a:latin typeface="Courier New"/>
                <a:ea typeface="Courier New"/>
                <a:cs typeface="Courier New"/>
                <a:sym typeface="Courier New"/>
              </a:rPr>
            </a:br>
            <a:r>
              <a:rPr lang="ru" sz="1100">
                <a:solidFill>
                  <a:schemeClr val="lt1"/>
                </a:solidFill>
                <a:latin typeface="Courier New"/>
                <a:ea typeface="Courier New"/>
                <a:cs typeface="Courier New"/>
                <a:sym typeface="Courier New"/>
              </a:rPr>
              <a:t>        const firstCLIType = this.toCLIType(firstTypes[i]);</a:t>
            </a:r>
            <a:br>
              <a:rPr lang="ru" sz="1100">
                <a:solidFill>
                  <a:schemeClr val="lt1"/>
                </a:solidFill>
                <a:latin typeface="Courier New"/>
                <a:ea typeface="Courier New"/>
                <a:cs typeface="Courier New"/>
                <a:sym typeface="Courier New"/>
              </a:rPr>
            </a:br>
            <a:r>
              <a:rPr lang="ru" sz="1100">
                <a:solidFill>
                  <a:schemeClr val="lt1"/>
                </a:solidFill>
                <a:latin typeface="Courier New"/>
                <a:ea typeface="Courier New"/>
                <a:cs typeface="Courier New"/>
                <a:sym typeface="Courier New"/>
              </a:rPr>
              <a:t>        const secondCLIType = this.toCLIType(secondTypes[i]);</a:t>
            </a:r>
            <a:br>
              <a:rPr lang="ru" sz="1100">
                <a:solidFill>
                  <a:schemeClr val="lt1"/>
                </a:solidFill>
                <a:latin typeface="Courier New"/>
                <a:ea typeface="Courier New"/>
                <a:cs typeface="Courier New"/>
                <a:sym typeface="Courier New"/>
              </a:rPr>
            </a:br>
            <a:r>
              <a:rPr lang="ru" sz="1100">
                <a:solidFill>
                  <a:schemeClr val="lt1"/>
                </a:solidFill>
                <a:latin typeface="Courier New"/>
                <a:ea typeface="Courier New"/>
                <a:cs typeface="Courier New"/>
                <a:sym typeface="Courier New"/>
              </a:rPr>
              <a:t>        if (firstCLIType !== secondCLIType) {</a:t>
            </a:r>
            <a:br>
              <a:rPr lang="ru" sz="1100">
                <a:solidFill>
                  <a:schemeClr val="lt1"/>
                </a:solidFill>
                <a:latin typeface="Courier New"/>
                <a:ea typeface="Courier New"/>
                <a:cs typeface="Courier New"/>
                <a:sym typeface="Courier New"/>
              </a:rPr>
            </a:br>
            <a:r>
              <a:rPr lang="ru" sz="1100">
                <a:solidFill>
                  <a:schemeClr val="lt1"/>
                </a:solidFill>
                <a:latin typeface="Courier New"/>
                <a:ea typeface="Courier New"/>
                <a:cs typeface="Courier New"/>
                <a:sym typeface="Courier New"/>
              </a:rPr>
              <a:t>            return {result: ComparisonResult.inconsistent};</a:t>
            </a:r>
            <a:br>
              <a:rPr lang="ru" sz="1100">
                <a:solidFill>
                  <a:schemeClr val="lt1"/>
                </a:solidFill>
                <a:latin typeface="Courier New"/>
                <a:ea typeface="Courier New"/>
                <a:cs typeface="Courier New"/>
                <a:sym typeface="Courier New"/>
              </a:rPr>
            </a:br>
            <a:r>
              <a:rPr lang="ru" sz="1100">
                <a:solidFill>
                  <a:schemeClr val="lt1"/>
                </a:solidFill>
                <a:latin typeface="Courier New"/>
                <a:ea typeface="Courier New"/>
                <a:cs typeface="Courier New"/>
                <a:sym typeface="Courier New"/>
              </a:rPr>
              <a:t>        }</a:t>
            </a:r>
            <a:br>
              <a:rPr lang="ru" sz="1100">
                <a:solidFill>
                  <a:schemeClr val="lt1"/>
                </a:solidFill>
                <a:latin typeface="Courier New"/>
                <a:ea typeface="Courier New"/>
                <a:cs typeface="Courier New"/>
                <a:sym typeface="Courier New"/>
              </a:rPr>
            </a:br>
            <a:r>
              <a:rPr lang="ru" sz="1100">
                <a:solidFill>
                  <a:schemeClr val="lt1"/>
                </a:solidFill>
                <a:latin typeface="Courier New"/>
                <a:ea typeface="Courier New"/>
                <a:cs typeface="Courier New"/>
                <a:sym typeface="Courier New"/>
              </a:rPr>
              <a:t>        if (!this.equalESTypes(firstTypes[i], secondTypes[i])) {</a:t>
            </a:r>
            <a:br>
              <a:rPr lang="ru" sz="1100">
                <a:solidFill>
                  <a:schemeClr val="lt1"/>
                </a:solidFill>
                <a:latin typeface="Courier New"/>
                <a:ea typeface="Courier New"/>
                <a:cs typeface="Courier New"/>
                <a:sym typeface="Courier New"/>
              </a:rPr>
            </a:br>
            <a:r>
              <a:rPr lang="ru" sz="1100">
                <a:solidFill>
                  <a:schemeClr val="lt1"/>
                </a:solidFill>
                <a:latin typeface="Courier New"/>
                <a:ea typeface="Courier New"/>
                <a:cs typeface="Courier New"/>
                <a:sym typeface="Courier New"/>
              </a:rPr>
              <a:t>            const common = this.findCommonType(firstCLIType, firstTypes[i], secondTypes[i]);</a:t>
            </a:r>
            <a:br>
              <a:rPr lang="ru" sz="1100">
                <a:solidFill>
                  <a:schemeClr val="lt1"/>
                </a:solidFill>
                <a:latin typeface="Courier New"/>
                <a:ea typeface="Courier New"/>
                <a:cs typeface="Courier New"/>
                <a:sym typeface="Courier New"/>
              </a:rPr>
            </a:br>
            <a:r>
              <a:rPr lang="ru" sz="1100">
                <a:solidFill>
                  <a:schemeClr val="lt1"/>
                </a:solidFill>
                <a:latin typeface="Courier New"/>
                <a:ea typeface="Courier New"/>
                <a:cs typeface="Courier New"/>
                <a:sym typeface="Courier New"/>
              </a:rPr>
              <a:t>            if (!common) {</a:t>
            </a:r>
            <a:br>
              <a:rPr lang="ru" sz="1100">
                <a:solidFill>
                  <a:schemeClr val="lt1"/>
                </a:solidFill>
                <a:latin typeface="Courier New"/>
                <a:ea typeface="Courier New"/>
                <a:cs typeface="Courier New"/>
                <a:sym typeface="Courier New"/>
              </a:rPr>
            </a:br>
            <a:r>
              <a:rPr lang="ru" sz="1100">
                <a:solidFill>
                  <a:schemeClr val="lt1"/>
                </a:solidFill>
                <a:latin typeface="Courier New"/>
                <a:ea typeface="Courier New"/>
                <a:cs typeface="Courier New"/>
                <a:sym typeface="Courier New"/>
              </a:rPr>
              <a:t>                return {result: ComparisonResult.inconsistent};</a:t>
            </a:r>
            <a:br>
              <a:rPr lang="ru" sz="1100">
                <a:solidFill>
                  <a:schemeClr val="lt1"/>
                </a:solidFill>
                <a:latin typeface="Courier New"/>
                <a:ea typeface="Courier New"/>
                <a:cs typeface="Courier New"/>
                <a:sym typeface="Courier New"/>
              </a:rPr>
            </a:br>
            <a:r>
              <a:rPr lang="ru" sz="1100">
                <a:solidFill>
                  <a:schemeClr val="lt1"/>
                </a:solidFill>
                <a:latin typeface="Courier New"/>
                <a:ea typeface="Courier New"/>
                <a:cs typeface="Courier New"/>
                <a:sym typeface="Courier New"/>
              </a:rPr>
              <a:t>            }</a:t>
            </a:r>
            <a:br>
              <a:rPr lang="ru" sz="1100">
                <a:solidFill>
                  <a:schemeClr val="lt1"/>
                </a:solidFill>
                <a:latin typeface="Courier New"/>
                <a:ea typeface="Courier New"/>
                <a:cs typeface="Courier New"/>
                <a:sym typeface="Courier New"/>
              </a:rPr>
            </a:br>
            <a:r>
              <a:rPr lang="ru" sz="1100">
                <a:solidFill>
                  <a:schemeClr val="lt1"/>
                </a:solidFill>
                <a:latin typeface="Courier New"/>
                <a:ea typeface="Courier New"/>
                <a:cs typeface="Courier New"/>
                <a:sym typeface="Courier New"/>
              </a:rPr>
              <a:t>            if (!merged) {</a:t>
            </a:r>
            <a:br>
              <a:rPr lang="ru" sz="1100">
                <a:solidFill>
                  <a:schemeClr val="lt1"/>
                </a:solidFill>
                <a:latin typeface="Courier New"/>
                <a:ea typeface="Courier New"/>
                <a:cs typeface="Courier New"/>
                <a:sym typeface="Courier New"/>
              </a:rPr>
            </a:br>
            <a:r>
              <a:rPr lang="ru" sz="1100">
                <a:solidFill>
                  <a:schemeClr val="lt1"/>
                </a:solidFill>
                <a:latin typeface="Courier New"/>
                <a:ea typeface="Courier New"/>
                <a:cs typeface="Courier New"/>
                <a:sym typeface="Courier New"/>
              </a:rPr>
              <a:t>                merged = new ESType(first.length);</a:t>
            </a:r>
            <a:br>
              <a:rPr lang="ru" sz="1100">
                <a:solidFill>
                  <a:schemeClr val="lt1"/>
                </a:solidFill>
                <a:latin typeface="Courier New"/>
                <a:ea typeface="Courier New"/>
                <a:cs typeface="Courier New"/>
                <a:sym typeface="Courier New"/>
              </a:rPr>
            </a:br>
            <a:r>
              <a:rPr lang="ru" sz="1100">
                <a:solidFill>
                  <a:schemeClr val="lt1"/>
                </a:solidFill>
                <a:latin typeface="Courier New"/>
                <a:ea typeface="Courier New"/>
                <a:cs typeface="Courier New"/>
                <a:sym typeface="Courier New"/>
              </a:rPr>
              <a:t>                for (let j = 0; j &lt; i; ++j) {</a:t>
            </a:r>
            <a:br>
              <a:rPr lang="ru" sz="1100">
                <a:solidFill>
                  <a:schemeClr val="lt1"/>
                </a:solidFill>
                <a:latin typeface="Courier New"/>
                <a:ea typeface="Courier New"/>
                <a:cs typeface="Courier New"/>
                <a:sym typeface="Courier New"/>
              </a:rPr>
            </a:br>
            <a:r>
              <a:rPr lang="ru" sz="1100">
                <a:solidFill>
                  <a:schemeClr val="lt1"/>
                </a:solidFill>
                <a:latin typeface="Courier New"/>
                <a:ea typeface="Courier New"/>
                <a:cs typeface="Courier New"/>
                <a:sym typeface="Courier New"/>
              </a:rPr>
              <a:t>                    merged[j] = firstTypes[j];</a:t>
            </a:r>
            <a:br>
              <a:rPr lang="ru" sz="1100">
                <a:solidFill>
                  <a:schemeClr val="lt1"/>
                </a:solidFill>
                <a:latin typeface="Courier New"/>
                <a:ea typeface="Courier New"/>
                <a:cs typeface="Courier New"/>
                <a:sym typeface="Courier New"/>
              </a:rPr>
            </a:br>
            <a:r>
              <a:rPr lang="ru" sz="1100">
                <a:solidFill>
                  <a:schemeClr val="lt1"/>
                </a:solidFill>
                <a:latin typeface="Courier New"/>
                <a:ea typeface="Courier New"/>
                <a:cs typeface="Courier New"/>
                <a:sym typeface="Courier New"/>
              </a:rPr>
              <a:t>                }</a:t>
            </a:r>
            <a:br>
              <a:rPr lang="ru" sz="1100">
                <a:solidFill>
                  <a:schemeClr val="lt1"/>
                </a:solidFill>
                <a:latin typeface="Courier New"/>
                <a:ea typeface="Courier New"/>
                <a:cs typeface="Courier New"/>
                <a:sym typeface="Courier New"/>
              </a:rPr>
            </a:br>
            <a:r>
              <a:rPr lang="ru" sz="1100">
                <a:solidFill>
                  <a:schemeClr val="lt1"/>
                </a:solidFill>
                <a:latin typeface="Courier New"/>
                <a:ea typeface="Courier New"/>
                <a:cs typeface="Courier New"/>
                <a:sym typeface="Courier New"/>
              </a:rPr>
              <a:t>            }</a:t>
            </a:r>
            <a:br>
              <a:rPr lang="ru" sz="1100">
                <a:solidFill>
                  <a:schemeClr val="lt1"/>
                </a:solidFill>
                <a:latin typeface="Courier New"/>
                <a:ea typeface="Courier New"/>
                <a:cs typeface="Courier New"/>
                <a:sym typeface="Courier New"/>
              </a:rPr>
            </a:br>
            <a:r>
              <a:rPr lang="ru" sz="1100">
                <a:solidFill>
                  <a:schemeClr val="lt1"/>
                </a:solidFill>
                <a:latin typeface="Courier New"/>
                <a:ea typeface="Courier New"/>
                <a:cs typeface="Courier New"/>
                <a:sym typeface="Courier New"/>
              </a:rPr>
              <a:t>            merged[i] = common;</a:t>
            </a:r>
            <a:br>
              <a:rPr lang="ru" sz="1100">
                <a:solidFill>
                  <a:schemeClr val="lt1"/>
                </a:solidFill>
                <a:latin typeface="Courier New"/>
                <a:ea typeface="Courier New"/>
                <a:cs typeface="Courier New"/>
                <a:sym typeface="Courier New"/>
              </a:rPr>
            </a:br>
            <a:r>
              <a:rPr lang="ru" sz="1100">
                <a:solidFill>
                  <a:schemeClr val="lt1"/>
                </a:solidFill>
                <a:latin typeface="Courier New"/>
                <a:ea typeface="Courier New"/>
                <a:cs typeface="Courier New"/>
                <a:sym typeface="Courier New"/>
              </a:rPr>
              <a:t>        } else if (!merged) {</a:t>
            </a:r>
            <a:br>
              <a:rPr lang="ru" sz="1100">
                <a:solidFill>
                  <a:schemeClr val="lt1"/>
                </a:solidFill>
                <a:latin typeface="Courier New"/>
                <a:ea typeface="Courier New"/>
                <a:cs typeface="Courier New"/>
                <a:sym typeface="Courier New"/>
              </a:rPr>
            </a:br>
            <a:r>
              <a:rPr lang="ru" sz="1100">
                <a:solidFill>
                  <a:schemeClr val="lt1"/>
                </a:solidFill>
                <a:latin typeface="Courier New"/>
                <a:ea typeface="Courier New"/>
                <a:cs typeface="Courier New"/>
                <a:sym typeface="Courier New"/>
              </a:rPr>
              <a:t>            merged[i] = firstTypes[i];</a:t>
            </a:r>
            <a:br>
              <a:rPr lang="ru" sz="1100">
                <a:solidFill>
                  <a:schemeClr val="lt1"/>
                </a:solidFill>
                <a:latin typeface="Courier New"/>
                <a:ea typeface="Courier New"/>
                <a:cs typeface="Courier New"/>
                <a:sym typeface="Courier New"/>
              </a:rPr>
            </a:br>
            <a:r>
              <a:rPr lang="ru" sz="1100">
                <a:solidFill>
                  <a:schemeClr val="lt1"/>
                </a:solidFill>
                <a:latin typeface="Courier New"/>
                <a:ea typeface="Courier New"/>
                <a:cs typeface="Courier New"/>
                <a:sym typeface="Courier New"/>
              </a:rPr>
              <a:t>        }</a:t>
            </a:r>
            <a:br>
              <a:rPr lang="ru" sz="1100">
                <a:solidFill>
                  <a:schemeClr val="lt1"/>
                </a:solidFill>
                <a:latin typeface="Courier New"/>
                <a:ea typeface="Courier New"/>
                <a:cs typeface="Courier New"/>
                <a:sym typeface="Courier New"/>
              </a:rPr>
            </a:br>
            <a:r>
              <a:rPr lang="ru" sz="1100">
                <a:solidFill>
                  <a:schemeClr val="lt1"/>
                </a:solidFill>
                <a:latin typeface="Courier New"/>
                <a:ea typeface="Courier New"/>
                <a:cs typeface="Courier New"/>
                <a:sym typeface="Courier New"/>
              </a:rPr>
              <a:t>    }</a:t>
            </a:r>
            <a:br>
              <a:rPr lang="ru" sz="1100">
                <a:solidFill>
                  <a:schemeClr val="lt1"/>
                </a:solidFill>
                <a:latin typeface="Courier New"/>
                <a:ea typeface="Courier New"/>
                <a:cs typeface="Courier New"/>
                <a:sym typeface="Courier New"/>
              </a:rPr>
            </a:br>
            <a:r>
              <a:rPr lang="ru" sz="1100">
                <a:solidFill>
                  <a:schemeClr val="lt1"/>
                </a:solidFill>
                <a:latin typeface="Courier New"/>
                <a:ea typeface="Courier New"/>
                <a:cs typeface="Courier New"/>
                <a:sym typeface="Courier New"/>
              </a:rPr>
              <a:t>    if (!merged)</a:t>
            </a:r>
            <a:br>
              <a:rPr lang="ru" sz="1100">
                <a:solidFill>
                  <a:schemeClr val="lt1"/>
                </a:solidFill>
                <a:latin typeface="Courier New"/>
                <a:ea typeface="Courier New"/>
                <a:cs typeface="Courier New"/>
                <a:sym typeface="Courier New"/>
              </a:rPr>
            </a:br>
            <a:r>
              <a:rPr lang="ru" sz="1100">
                <a:solidFill>
                  <a:schemeClr val="lt1"/>
                </a:solidFill>
                <a:latin typeface="Courier New"/>
                <a:ea typeface="Courier New"/>
                <a:cs typeface="Courier New"/>
                <a:sym typeface="Courier New"/>
              </a:rPr>
              <a:t>        return {result: ComparisonResult.equal};</a:t>
            </a:r>
            <a:br>
              <a:rPr lang="ru" sz="1100">
                <a:solidFill>
                  <a:schemeClr val="lt1"/>
                </a:solidFill>
                <a:latin typeface="Courier New"/>
                <a:ea typeface="Courier New"/>
                <a:cs typeface="Courier New"/>
                <a:sym typeface="Courier New"/>
              </a:rPr>
            </a:br>
            <a:r>
              <a:rPr lang="ru" sz="1100">
                <a:solidFill>
                  <a:schemeClr val="lt1"/>
                </a:solidFill>
                <a:latin typeface="Courier New"/>
                <a:ea typeface="Courier New"/>
                <a:cs typeface="Courier New"/>
                <a:sym typeface="Courier New"/>
              </a:rPr>
              <a:t>    return {merged: merged, result: ComparisonResult.equivalent}</a:t>
            </a:r>
            <a:br>
              <a:rPr lang="ru" sz="1100">
                <a:solidFill>
                  <a:schemeClr val="lt1"/>
                </a:solidFill>
                <a:latin typeface="Courier New"/>
                <a:ea typeface="Courier New"/>
                <a:cs typeface="Courier New"/>
                <a:sym typeface="Courier New"/>
              </a:rPr>
            </a:br>
            <a:r>
              <a:rPr lang="ru" sz="1100">
                <a:solidFill>
                  <a:schemeClr val="lt1"/>
                </a:solidFill>
                <a:latin typeface="Courier New"/>
                <a:ea typeface="Courier New"/>
                <a:cs typeface="Courier New"/>
                <a:sym typeface="Courier New"/>
              </a:rPr>
              <a:t>}</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99"/>
          <p:cNvSpPr/>
          <p:nvPr/>
        </p:nvSpPr>
        <p:spPr>
          <a:xfrm>
            <a:off x="7362450" y="411956"/>
            <a:ext cx="810000" cy="809629"/>
          </a:xfrm>
          <a:prstGeom prst="rect">
            <a:avLst/>
          </a:prstGeom>
          <a:solidFill>
            <a:srgbClr val="67217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ru" sz="3000">
                <a:solidFill>
                  <a:schemeClr val="lt1"/>
                </a:solidFill>
                <a:latin typeface="Quattrocento Sans"/>
                <a:ea typeface="Quattrocento Sans"/>
                <a:cs typeface="Quattrocento Sans"/>
                <a:sym typeface="Quattrocento Sans"/>
              </a:rPr>
              <a:t>C#</a:t>
            </a:r>
            <a:endParaRPr sz="1100"/>
          </a:p>
        </p:txBody>
      </p:sp>
      <p:pic>
        <p:nvPicPr>
          <p:cNvPr id="624" name="Google Shape;624;p99"/>
          <p:cNvPicPr preferRelativeResize="0"/>
          <p:nvPr/>
        </p:nvPicPr>
        <p:blipFill rotWithShape="1">
          <a:blip r:embed="rId3">
            <a:alphaModFix/>
          </a:blip>
          <a:srcRect b="0" l="0" r="0" t="0"/>
          <a:stretch/>
        </p:blipFill>
        <p:spPr>
          <a:xfrm>
            <a:off x="6624228" y="3219726"/>
            <a:ext cx="1548222" cy="1518806"/>
          </a:xfrm>
          <a:prstGeom prst="rect">
            <a:avLst/>
          </a:prstGeom>
          <a:noFill/>
          <a:ln>
            <a:noFill/>
          </a:ln>
        </p:spPr>
      </p:pic>
      <p:sp>
        <p:nvSpPr>
          <p:cNvPr id="625" name="Google Shape;625;p99"/>
          <p:cNvSpPr/>
          <p:nvPr/>
        </p:nvSpPr>
        <p:spPr>
          <a:xfrm>
            <a:off x="971550" y="247307"/>
            <a:ext cx="7205971" cy="3877984"/>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ru" sz="1100">
                <a:solidFill>
                  <a:schemeClr val="lt1"/>
                </a:solidFill>
                <a:latin typeface="Consolas"/>
                <a:ea typeface="Consolas"/>
                <a:cs typeface="Consolas"/>
                <a:sym typeface="Consolas"/>
              </a:rPr>
              <a:t>def compare_stacks(first, second) {</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merged = None</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for i in range(len(first)):</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first_CLI_type = self.to_CLI_type(first[i])</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second_CLI_type = self.to_CLI_type(second[i])</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if first_CLI_type != second_CLI_type:</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return {"result": ComparisonResult.Inconsistent}</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if not self.equal_ES_types(first[i], second[i]):</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common = self.find_common_type(first_CLI_type, first[i], second[i])</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if not common:</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return {"result": ComparisonResult.Inconsistent}</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if not merged:</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merged = ESType(len(first))</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for j in range(i):</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merged[j] = first[j]</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merged[i] = common</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else if merged:</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merged[i] = first[i]</a:t>
            </a:r>
            <a:endParaRPr sz="1100"/>
          </a:p>
          <a:p>
            <a:pPr indent="0" lvl="0" marL="0" marR="0" rtl="0" algn="l">
              <a:spcBef>
                <a:spcPts val="0"/>
              </a:spcBef>
              <a:spcAft>
                <a:spcPts val="0"/>
              </a:spcAft>
              <a:buNone/>
            </a:pPr>
            <a:r>
              <a:t/>
            </a:r>
            <a:endParaRPr sz="1100">
              <a:solidFill>
                <a:schemeClr val="lt1"/>
              </a:solidFill>
              <a:latin typeface="Consolas"/>
              <a:ea typeface="Consolas"/>
              <a:cs typeface="Consolas"/>
              <a:sym typeface="Consolas"/>
            </a:endParaRPr>
          </a:p>
          <a:p>
            <a:pPr indent="0" lvl="0" marL="0" marR="0" rtl="0" algn="l">
              <a:spcBef>
                <a:spcPts val="0"/>
              </a:spcBef>
              <a:spcAft>
                <a:spcPts val="0"/>
              </a:spcAft>
              <a:buNone/>
            </a:pPr>
            <a:r>
              <a:rPr lang="ru" sz="1100">
                <a:solidFill>
                  <a:schemeClr val="lt1"/>
                </a:solidFill>
                <a:latin typeface="Consolas"/>
                <a:ea typeface="Consolas"/>
                <a:cs typeface="Consolas"/>
                <a:sym typeface="Consolas"/>
              </a:rPr>
              <a:t>    if not merged:</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return {"result": ComparisonResult.Equal}</a:t>
            </a:r>
            <a:endParaRPr sz="1100"/>
          </a:p>
          <a:p>
            <a:pPr indent="0" lvl="0" marL="0" marR="0" rtl="0" algn="l">
              <a:spcBef>
                <a:spcPts val="0"/>
              </a:spcBef>
              <a:spcAft>
                <a:spcPts val="0"/>
              </a:spcAft>
              <a:buNone/>
            </a:pPr>
            <a:r>
              <a:rPr lang="ru" sz="1100">
                <a:solidFill>
                  <a:schemeClr val="lt1"/>
                </a:solidFill>
                <a:latin typeface="Consolas"/>
                <a:ea typeface="Consolas"/>
                <a:cs typeface="Consolas"/>
                <a:sym typeface="Consolas"/>
              </a:rPr>
              <a:t>    return {"result": ComparisonResult.Equivalent, "merged": merged}</a:t>
            </a:r>
            <a:endParaRPr sz="1100">
              <a:solidFill>
                <a:schemeClr val="lt1"/>
              </a:solidFill>
              <a:latin typeface="Consolas"/>
              <a:ea typeface="Consolas"/>
              <a:cs typeface="Consolas"/>
              <a:sym typeface="Consolas"/>
            </a:endParaRPr>
          </a:p>
        </p:txBody>
      </p:sp>
      <p:sp>
        <p:nvSpPr>
          <p:cNvPr id="626" name="Google Shape;626;p99"/>
          <p:cNvSpPr/>
          <p:nvPr/>
        </p:nvSpPr>
        <p:spPr>
          <a:xfrm>
            <a:off x="7362450" y="411956"/>
            <a:ext cx="810000" cy="809629"/>
          </a:xfrm>
          <a:prstGeom prst="rect">
            <a:avLst/>
          </a:prstGeom>
          <a:solidFill>
            <a:srgbClr val="00554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1500">
              <a:solidFill>
                <a:schemeClr val="lt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b="1" sz="1500">
              <a:solidFill>
                <a:schemeClr val="lt1"/>
              </a:solidFill>
              <a:latin typeface="Quattrocento Sans"/>
              <a:ea typeface="Quattrocento Sans"/>
              <a:cs typeface="Quattrocento Sans"/>
              <a:sym typeface="Quattrocento Sans"/>
            </a:endParaRPr>
          </a:p>
          <a:p>
            <a:pPr indent="0" lvl="0" marL="0" marR="0" rtl="0" algn="ctr">
              <a:spcBef>
                <a:spcPts val="0"/>
              </a:spcBef>
              <a:spcAft>
                <a:spcPts val="0"/>
              </a:spcAft>
              <a:buNone/>
            </a:pPr>
            <a:r>
              <a:rPr b="1" lang="ru" sz="1500">
                <a:solidFill>
                  <a:schemeClr val="lt1"/>
                </a:solidFill>
                <a:latin typeface="Quattrocento Sans"/>
                <a:ea typeface="Quattrocento Sans"/>
                <a:cs typeface="Quattrocento Sans"/>
                <a:sym typeface="Quattrocento Sans"/>
              </a:rPr>
              <a:t>Python</a:t>
            </a:r>
            <a:endParaRPr b="1" sz="1500">
              <a:solidFill>
                <a:schemeClr val="lt1"/>
              </a:solidFill>
              <a:latin typeface="Quattrocento Sans"/>
              <a:ea typeface="Quattrocento Sans"/>
              <a:cs typeface="Quattrocento Sans"/>
              <a:sym typeface="Quattrocento Sans"/>
            </a:endParaRPr>
          </a:p>
        </p:txBody>
      </p:sp>
      <p:pic>
        <p:nvPicPr>
          <p:cNvPr id="627" name="Google Shape;627;p99"/>
          <p:cNvPicPr preferRelativeResize="0"/>
          <p:nvPr/>
        </p:nvPicPr>
        <p:blipFill rotWithShape="1">
          <a:blip r:embed="rId4">
            <a:alphaModFix/>
          </a:blip>
          <a:srcRect b="0" l="0" r="0" t="0"/>
          <a:stretch/>
        </p:blipFill>
        <p:spPr>
          <a:xfrm>
            <a:off x="7521809" y="438043"/>
            <a:ext cx="491283" cy="49128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100"/>
          <p:cNvSpPr/>
          <p:nvPr/>
        </p:nvSpPr>
        <p:spPr>
          <a:xfrm>
            <a:off x="1223628" y="194176"/>
            <a:ext cx="6696600" cy="4755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100"/>
              <a:buFont typeface="Arial"/>
              <a:buNone/>
            </a:pPr>
            <a:r>
              <a:rPr lang="ru" sz="1000">
                <a:solidFill>
                  <a:schemeClr val="lt1"/>
                </a:solidFill>
                <a:latin typeface="JetBrains Mono"/>
                <a:ea typeface="JetBrains Mono"/>
                <a:cs typeface="JetBrains Mono"/>
                <a:sym typeface="JetBrains Mono"/>
              </a:rPr>
              <a:t>Pair&lt;ComparisonResult, ESType[]&gt; compareStacks(ESType[] first, ESType[] second) {</a:t>
            </a:r>
            <a:endParaRPr sz="1000">
              <a:solidFill>
                <a:schemeClr val="lt1"/>
              </a:solidFill>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chemeClr val="lt1"/>
                </a:solidFill>
                <a:latin typeface="JetBrains Mono"/>
                <a:ea typeface="JetBrains Mono"/>
                <a:cs typeface="JetBrains Mono"/>
                <a:sym typeface="JetBrains Mono"/>
              </a:rPr>
              <a:t>   merged = null;</a:t>
            </a:r>
            <a:endParaRPr sz="1000">
              <a:solidFill>
                <a:schemeClr val="lt1"/>
              </a:solidFill>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chemeClr val="lt1"/>
                </a:solidFill>
                <a:latin typeface="JetBrains Mono"/>
                <a:ea typeface="JetBrains Mono"/>
                <a:cs typeface="JetBrains Mono"/>
                <a:sym typeface="JetBrains Mono"/>
              </a:rPr>
              <a:t>   ESType[] result = null;</a:t>
            </a:r>
            <a:endParaRPr sz="1000">
              <a:solidFill>
                <a:schemeClr val="lt1"/>
              </a:solidFill>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chemeClr val="lt1"/>
                </a:solidFill>
                <a:latin typeface="JetBrains Mono"/>
                <a:ea typeface="JetBrains Mono"/>
                <a:cs typeface="JetBrains Mono"/>
                <a:sym typeface="JetBrains Mono"/>
              </a:rPr>
              <a:t>   for(var i = 0; i &lt; first.length; ++i) {</a:t>
            </a:r>
            <a:endParaRPr sz="1000">
              <a:solidFill>
                <a:schemeClr val="lt1"/>
              </a:solidFill>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chemeClr val="lt1"/>
                </a:solidFill>
                <a:latin typeface="JetBrains Mono"/>
                <a:ea typeface="JetBrains Mono"/>
                <a:cs typeface="JetBrains Mono"/>
                <a:sym typeface="JetBrains Mono"/>
              </a:rPr>
              <a:t>       var firstCLIType = toCLIType(first[i]);</a:t>
            </a:r>
            <a:endParaRPr sz="1000">
              <a:solidFill>
                <a:schemeClr val="lt1"/>
              </a:solidFill>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chemeClr val="lt1"/>
                </a:solidFill>
                <a:latin typeface="JetBrains Mono"/>
                <a:ea typeface="JetBrains Mono"/>
                <a:cs typeface="JetBrains Mono"/>
                <a:sym typeface="JetBrains Mono"/>
              </a:rPr>
              <a:t>       var secondCLIType = toCLIType(second[i]);</a:t>
            </a:r>
            <a:endParaRPr sz="1000">
              <a:solidFill>
                <a:schemeClr val="lt1"/>
              </a:solidFill>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chemeClr val="lt1"/>
                </a:solidFill>
                <a:latin typeface="JetBrains Mono"/>
                <a:ea typeface="JetBrains Mono"/>
                <a:cs typeface="JetBrains Mono"/>
                <a:sym typeface="JetBrains Mono"/>
              </a:rPr>
              <a:t>       if(firstCLIType != secondCLIType)</a:t>
            </a:r>
            <a:endParaRPr sz="1000">
              <a:solidFill>
                <a:schemeClr val="lt1"/>
              </a:solidFill>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chemeClr val="lt1"/>
                </a:solidFill>
                <a:latin typeface="JetBrains Mono"/>
                <a:ea typeface="JetBrains Mono"/>
                <a:cs typeface="JetBrains Mono"/>
                <a:sym typeface="JetBrains Mono"/>
              </a:rPr>
              <a:t>           return new Pair(ComparisonResult.INCONSISTENT, new ESType[]{});</a:t>
            </a:r>
            <a:endParaRPr sz="1000">
              <a:solidFill>
                <a:schemeClr val="lt1"/>
              </a:solidFill>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chemeClr val="lt1"/>
                </a:solidFill>
                <a:latin typeface="JetBrains Mono"/>
                <a:ea typeface="JetBrains Mono"/>
                <a:cs typeface="JetBrains Mono"/>
                <a:sym typeface="JetBrains Mono"/>
              </a:rPr>
              <a:t>       if(!equalESTypes(first[i], second[i])) {</a:t>
            </a:r>
            <a:endParaRPr sz="1000">
              <a:solidFill>
                <a:schemeClr val="lt1"/>
              </a:solidFill>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chemeClr val="lt1"/>
                </a:solidFill>
                <a:latin typeface="JetBrains Mono"/>
                <a:ea typeface="JetBrains Mono"/>
                <a:cs typeface="JetBrains Mono"/>
                <a:sym typeface="JetBrains Mono"/>
              </a:rPr>
              <a:t>           var common = findCommonType(firstCLIType, first[i], second[i]);</a:t>
            </a:r>
            <a:endParaRPr sz="1000">
              <a:solidFill>
                <a:schemeClr val="lt1"/>
              </a:solidFill>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chemeClr val="lt1"/>
                </a:solidFill>
                <a:latin typeface="JetBrains Mono"/>
                <a:ea typeface="JetBrains Mono"/>
                <a:cs typeface="JetBrains Mono"/>
                <a:sym typeface="JetBrains Mono"/>
              </a:rPr>
              <a:t>           if(common == null)</a:t>
            </a:r>
            <a:endParaRPr sz="1000">
              <a:solidFill>
                <a:schemeClr val="lt1"/>
              </a:solidFill>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chemeClr val="lt1"/>
                </a:solidFill>
                <a:latin typeface="JetBrains Mono"/>
                <a:ea typeface="JetBrains Mono"/>
                <a:cs typeface="JetBrains Mono"/>
                <a:sym typeface="JetBrains Mono"/>
              </a:rPr>
              <a:t>               return new Pair(ComparisonResult.INCONSISTENT, new ESType[]{});</a:t>
            </a:r>
            <a:endParaRPr sz="1000">
              <a:solidFill>
                <a:schemeClr val="lt1"/>
              </a:solidFill>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chemeClr val="lt1"/>
                </a:solidFill>
                <a:latin typeface="JetBrains Mono"/>
                <a:ea typeface="JetBrains Mono"/>
                <a:cs typeface="JetBrains Mono"/>
                <a:sym typeface="JetBrains Mono"/>
              </a:rPr>
              <a:t>           if(result == null) {</a:t>
            </a:r>
            <a:endParaRPr sz="1000">
              <a:solidFill>
                <a:schemeClr val="lt1"/>
              </a:solidFill>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chemeClr val="lt1"/>
                </a:solidFill>
                <a:latin typeface="JetBrains Mono"/>
                <a:ea typeface="JetBrains Mono"/>
                <a:cs typeface="JetBrains Mono"/>
                <a:sym typeface="JetBrains Mono"/>
              </a:rPr>
              <a:t>               result = new ESType[first.length];</a:t>
            </a:r>
            <a:endParaRPr sz="1000">
              <a:solidFill>
                <a:schemeClr val="lt1"/>
              </a:solidFill>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chemeClr val="lt1"/>
                </a:solidFill>
                <a:latin typeface="JetBrains Mono"/>
                <a:ea typeface="JetBrains Mono"/>
                <a:cs typeface="JetBrains Mono"/>
                <a:sym typeface="JetBrains Mono"/>
              </a:rPr>
              <a:t>               for(var j = 0; j &lt; i; ++j)</a:t>
            </a:r>
            <a:endParaRPr sz="1000">
              <a:solidFill>
                <a:schemeClr val="lt1"/>
              </a:solidFill>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chemeClr val="lt1"/>
                </a:solidFill>
                <a:latin typeface="JetBrains Mono"/>
                <a:ea typeface="JetBrains Mono"/>
                <a:cs typeface="JetBrains Mono"/>
                <a:sym typeface="JetBrains Mono"/>
              </a:rPr>
              <a:t>                   result[j] = first[j];</a:t>
            </a:r>
            <a:endParaRPr sz="1000">
              <a:solidFill>
                <a:schemeClr val="lt1"/>
              </a:solidFill>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chemeClr val="lt1"/>
                </a:solidFill>
                <a:latin typeface="JetBrains Mono"/>
                <a:ea typeface="JetBrains Mono"/>
                <a:cs typeface="JetBrains Mono"/>
                <a:sym typeface="JetBrains Mono"/>
              </a:rPr>
              <a:t>           }</a:t>
            </a:r>
            <a:endParaRPr sz="1000">
              <a:solidFill>
                <a:schemeClr val="lt1"/>
              </a:solidFill>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chemeClr val="lt1"/>
                </a:solidFill>
                <a:latin typeface="JetBrains Mono"/>
                <a:ea typeface="JetBrains Mono"/>
                <a:cs typeface="JetBrains Mono"/>
                <a:sym typeface="JetBrains Mono"/>
              </a:rPr>
              <a:t>           result[i] = common;</a:t>
            </a:r>
            <a:endParaRPr sz="1000">
              <a:solidFill>
                <a:schemeClr val="lt1"/>
              </a:solidFill>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chemeClr val="lt1"/>
                </a:solidFill>
                <a:latin typeface="JetBrains Mono"/>
                <a:ea typeface="JetBrains Mono"/>
                <a:cs typeface="JetBrains Mono"/>
                <a:sym typeface="JetBrains Mono"/>
              </a:rPr>
              <a:t>       }</a:t>
            </a:r>
            <a:endParaRPr sz="1000">
              <a:solidFill>
                <a:schemeClr val="lt1"/>
              </a:solidFill>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chemeClr val="lt1"/>
                </a:solidFill>
                <a:latin typeface="JetBrains Mono"/>
                <a:ea typeface="JetBrains Mono"/>
                <a:cs typeface="JetBrains Mono"/>
                <a:sym typeface="JetBrains Mono"/>
              </a:rPr>
              <a:t>       else if(result != null)</a:t>
            </a:r>
            <a:endParaRPr sz="1000">
              <a:solidFill>
                <a:schemeClr val="lt1"/>
              </a:solidFill>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chemeClr val="lt1"/>
                </a:solidFill>
                <a:latin typeface="JetBrains Mono"/>
                <a:ea typeface="JetBrains Mono"/>
                <a:cs typeface="JetBrains Mono"/>
                <a:sym typeface="JetBrains Mono"/>
              </a:rPr>
              <a:t>           result[i] = first[i];</a:t>
            </a:r>
            <a:endParaRPr sz="1000">
              <a:solidFill>
                <a:schemeClr val="lt1"/>
              </a:solidFill>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chemeClr val="lt1"/>
                </a:solidFill>
                <a:latin typeface="JetBrains Mono"/>
                <a:ea typeface="JetBrains Mono"/>
                <a:cs typeface="JetBrains Mono"/>
                <a:sym typeface="JetBrains Mono"/>
              </a:rPr>
              <a:t>   }</a:t>
            </a:r>
            <a:endParaRPr sz="1000">
              <a:solidFill>
                <a:schemeClr val="lt1"/>
              </a:solidFill>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chemeClr val="lt1"/>
                </a:solidFill>
                <a:latin typeface="JetBrains Mono"/>
                <a:ea typeface="JetBrains Mono"/>
                <a:cs typeface="JetBrains Mono"/>
                <a:sym typeface="JetBrains Mono"/>
              </a:rPr>
              <a:t>   if(result == null)</a:t>
            </a:r>
            <a:endParaRPr sz="1000">
              <a:solidFill>
                <a:schemeClr val="lt1"/>
              </a:solidFill>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chemeClr val="lt1"/>
                </a:solidFill>
                <a:latin typeface="JetBrains Mono"/>
                <a:ea typeface="JetBrains Mono"/>
                <a:cs typeface="JetBrains Mono"/>
                <a:sym typeface="JetBrains Mono"/>
              </a:rPr>
              <a:t>       return new Pair(ComparisonResult.EQUALS, {});</a:t>
            </a:r>
            <a:endParaRPr sz="1000">
              <a:solidFill>
                <a:schemeClr val="lt1"/>
              </a:solidFill>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chemeClr val="lt1"/>
                </a:solidFill>
                <a:latin typeface="JetBrains Mono"/>
                <a:ea typeface="JetBrains Mono"/>
                <a:cs typeface="JetBrains Mono"/>
                <a:sym typeface="JetBrains Mono"/>
              </a:rPr>
              <a:t>   merged = result;</a:t>
            </a:r>
            <a:endParaRPr sz="1000">
              <a:solidFill>
                <a:schemeClr val="lt1"/>
              </a:solidFill>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chemeClr val="lt1"/>
                </a:solidFill>
                <a:latin typeface="JetBrains Mono"/>
                <a:ea typeface="JetBrains Mono"/>
                <a:cs typeface="JetBrains Mono"/>
                <a:sym typeface="JetBrains Mono"/>
              </a:rPr>
              <a:t>   return new Pair(ComparisonResult.EQUIVALENT, merged);</a:t>
            </a:r>
            <a:endParaRPr sz="1000">
              <a:solidFill>
                <a:schemeClr val="lt1"/>
              </a:solidFill>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chemeClr val="lt1"/>
                </a:solidFill>
                <a:latin typeface="JetBrains Mono"/>
                <a:ea typeface="JetBrains Mono"/>
                <a:cs typeface="JetBrains Mono"/>
                <a:sym typeface="JetBrains Mono"/>
              </a:rPr>
              <a:t>}</a:t>
            </a:r>
            <a:endParaRPr sz="1000">
              <a:solidFill>
                <a:schemeClr val="lt1"/>
              </a:solidFill>
              <a:latin typeface="JetBrains Mono"/>
              <a:ea typeface="JetBrains Mono"/>
              <a:cs typeface="JetBrains Mono"/>
              <a:sym typeface="JetBrains Mono"/>
            </a:endParaRPr>
          </a:p>
          <a:p>
            <a:pPr indent="0" lvl="0" marL="0" marR="0" rtl="0" algn="l">
              <a:spcBef>
                <a:spcPts val="0"/>
              </a:spcBef>
              <a:spcAft>
                <a:spcPts val="0"/>
              </a:spcAft>
              <a:buNone/>
            </a:pPr>
            <a:r>
              <a:t/>
            </a:r>
            <a:endParaRPr sz="1100">
              <a:solidFill>
                <a:srgbClr val="00007F"/>
              </a:solidFill>
              <a:highlight>
                <a:srgbClr val="FFFFFF"/>
              </a:highlight>
              <a:latin typeface="Consolas"/>
              <a:ea typeface="Consolas"/>
              <a:cs typeface="Consolas"/>
              <a:sym typeface="Consolas"/>
            </a:endParaRPr>
          </a:p>
        </p:txBody>
      </p:sp>
      <p:pic>
        <p:nvPicPr>
          <p:cNvPr id="634" name="Google Shape;634;p100"/>
          <p:cNvPicPr preferRelativeResize="0"/>
          <p:nvPr/>
        </p:nvPicPr>
        <p:blipFill>
          <a:blip r:embed="rId3">
            <a:alphaModFix/>
          </a:blip>
          <a:stretch>
            <a:fillRect/>
          </a:stretch>
        </p:blipFill>
        <p:spPr>
          <a:xfrm>
            <a:off x="7496300" y="376775"/>
            <a:ext cx="674500" cy="674500"/>
          </a:xfrm>
          <a:prstGeom prst="rect">
            <a:avLst/>
          </a:prstGeom>
          <a:noFill/>
          <a:ln>
            <a:noFill/>
          </a:ln>
        </p:spPr>
      </p:pic>
      <p:pic>
        <p:nvPicPr>
          <p:cNvPr id="635" name="Google Shape;635;p100"/>
          <p:cNvPicPr preferRelativeResize="0"/>
          <p:nvPr/>
        </p:nvPicPr>
        <p:blipFill rotWithShape="1">
          <a:blip r:embed="rId4">
            <a:alphaModFix/>
          </a:blip>
          <a:srcRect b="0" l="0" r="0" t="0"/>
          <a:stretch/>
        </p:blipFill>
        <p:spPr>
          <a:xfrm>
            <a:off x="6624228" y="3219726"/>
            <a:ext cx="1548222" cy="151880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38"/>
          <p:cNvPicPr preferRelativeResize="0"/>
          <p:nvPr>
            <p:ph idx="1" type="body"/>
          </p:nvPr>
        </p:nvPicPr>
        <p:blipFill rotWithShape="1">
          <a:blip r:embed="rId3">
            <a:alphaModFix/>
          </a:blip>
          <a:srcRect b="0" l="0" r="0" t="0"/>
          <a:stretch/>
        </p:blipFill>
        <p:spPr>
          <a:xfrm rot="-708747">
            <a:off x="804063" y="1615405"/>
            <a:ext cx="1878806" cy="1371600"/>
          </a:xfrm>
          <a:prstGeom prst="rect">
            <a:avLst/>
          </a:prstGeom>
          <a:noFill/>
          <a:ln>
            <a:noFill/>
          </a:ln>
        </p:spPr>
      </p:pic>
      <p:sp>
        <p:nvSpPr>
          <p:cNvPr id="170" name="Google Shape;170;p38"/>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lt1"/>
              </a:buClr>
              <a:buSzPts val="3300"/>
              <a:buFont typeface="Quattrocento Sans"/>
              <a:buNone/>
            </a:pPr>
            <a:r>
              <a:rPr lang="ru">
                <a:solidFill>
                  <a:schemeClr val="lt1"/>
                </a:solidFill>
              </a:rPr>
              <a:t>ЗАДАЧА</a:t>
            </a:r>
            <a:r>
              <a:rPr lang="ru"/>
              <a:t> CONTROLDIGIT</a:t>
            </a:r>
            <a:endParaRPr/>
          </a:p>
        </p:txBody>
      </p:sp>
      <p:pic>
        <p:nvPicPr>
          <p:cNvPr id="171" name="Google Shape;171;p38"/>
          <p:cNvPicPr preferRelativeResize="0"/>
          <p:nvPr/>
        </p:nvPicPr>
        <p:blipFill rotWithShape="1">
          <a:blip r:embed="rId4">
            <a:alphaModFix/>
          </a:blip>
          <a:srcRect b="0" l="0" r="0" t="0"/>
          <a:stretch/>
        </p:blipFill>
        <p:spPr>
          <a:xfrm>
            <a:off x="521550" y="3164786"/>
            <a:ext cx="2571750" cy="1750219"/>
          </a:xfrm>
          <a:prstGeom prst="rect">
            <a:avLst/>
          </a:prstGeom>
          <a:noFill/>
          <a:ln>
            <a:noFill/>
          </a:ln>
        </p:spPr>
      </p:pic>
      <p:pic>
        <p:nvPicPr>
          <p:cNvPr id="172" name="Google Shape;172;p38"/>
          <p:cNvPicPr preferRelativeResize="0"/>
          <p:nvPr/>
        </p:nvPicPr>
        <p:blipFill rotWithShape="1">
          <a:blip r:embed="rId5">
            <a:alphaModFix/>
          </a:blip>
          <a:srcRect b="0" l="0" r="0" t="0"/>
          <a:stretch/>
        </p:blipFill>
        <p:spPr>
          <a:xfrm>
            <a:off x="3255317" y="1221600"/>
            <a:ext cx="2348171" cy="3299538"/>
          </a:xfrm>
          <a:prstGeom prst="rect">
            <a:avLst/>
          </a:prstGeom>
          <a:noFill/>
          <a:ln>
            <a:noFill/>
          </a:ln>
        </p:spPr>
      </p:pic>
      <p:pic>
        <p:nvPicPr>
          <p:cNvPr id="173" name="Google Shape;173;p38"/>
          <p:cNvPicPr preferRelativeResize="0"/>
          <p:nvPr/>
        </p:nvPicPr>
        <p:blipFill rotWithShape="1">
          <a:blip r:embed="rId6">
            <a:alphaModFix/>
          </a:blip>
          <a:srcRect b="0" l="0" r="0" t="0"/>
          <a:stretch/>
        </p:blipFill>
        <p:spPr>
          <a:xfrm rot="631679">
            <a:off x="5617273" y="1386491"/>
            <a:ext cx="3197036" cy="2277717"/>
          </a:xfrm>
          <a:prstGeom prst="rect">
            <a:avLst/>
          </a:prstGeom>
          <a:noFill/>
          <a:ln>
            <a:noFill/>
          </a:ln>
        </p:spPr>
      </p:pic>
      <p:pic>
        <p:nvPicPr>
          <p:cNvPr id="174" name="Google Shape;174;p38"/>
          <p:cNvPicPr preferRelativeResize="0"/>
          <p:nvPr/>
        </p:nvPicPr>
        <p:blipFill rotWithShape="1">
          <a:blip r:embed="rId7">
            <a:alphaModFix/>
          </a:blip>
          <a:srcRect b="0" l="0" r="0" t="0"/>
          <a:stretch/>
        </p:blipFill>
        <p:spPr>
          <a:xfrm>
            <a:off x="5792720" y="3164786"/>
            <a:ext cx="2616469" cy="1777121"/>
          </a:xfrm>
          <a:prstGeom prst="rect">
            <a:avLst/>
          </a:prstGeom>
          <a:noFill/>
          <a:ln cap="flat" cmpd="sng" w="9525">
            <a:solidFill>
              <a:srgbClr val="FEFEFE"/>
            </a:solidFill>
            <a:prstDash val="solid"/>
            <a:round/>
            <a:headEnd len="sm" w="sm" type="none"/>
            <a:tailEnd len="sm" w="sm" type="none"/>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101"/>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lt1"/>
              </a:buClr>
              <a:buSzPts val="3300"/>
              <a:buFont typeface="Quattrocento Sans"/>
              <a:buNone/>
            </a:pPr>
            <a:r>
              <a:rPr lang="ru">
                <a:solidFill>
                  <a:schemeClr val="lt1"/>
                </a:solidFill>
              </a:rPr>
              <a:t>МАРКЕР </a:t>
            </a:r>
            <a:r>
              <a:rPr lang="ru"/>
              <a:t>ОХ, ХОЧУ КОФЕ</a:t>
            </a:r>
            <a:endParaRPr/>
          </a:p>
        </p:txBody>
      </p:sp>
      <p:pic>
        <p:nvPicPr>
          <p:cNvPr descr="Картинки по запросу кофе" id="641" name="Google Shape;641;p101"/>
          <p:cNvPicPr preferRelativeResize="0"/>
          <p:nvPr/>
        </p:nvPicPr>
        <p:blipFill rotWithShape="1">
          <a:blip r:embed="rId3">
            <a:alphaModFix/>
          </a:blip>
          <a:srcRect b="0" l="0" r="0" t="0"/>
          <a:stretch/>
        </p:blipFill>
        <p:spPr>
          <a:xfrm>
            <a:off x="1446805" y="1221581"/>
            <a:ext cx="6250392" cy="351039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102"/>
          <p:cNvSpPr/>
          <p:nvPr/>
        </p:nvSpPr>
        <p:spPr>
          <a:xfrm>
            <a:off x="1352550" y="813846"/>
            <a:ext cx="5842001" cy="20774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900">
              <a:solidFill>
                <a:srgbClr val="000000"/>
              </a:solidFill>
              <a:highlight>
                <a:srgbClr val="FFFFFF"/>
              </a:highlight>
              <a:latin typeface="Consolas"/>
              <a:ea typeface="Consolas"/>
              <a:cs typeface="Consolas"/>
              <a:sym typeface="Consolas"/>
            </a:endParaRPr>
          </a:p>
        </p:txBody>
      </p:sp>
      <p:sp>
        <p:nvSpPr>
          <p:cNvPr id="648" name="Google Shape;648;p102"/>
          <p:cNvSpPr/>
          <p:nvPr/>
        </p:nvSpPr>
        <p:spPr>
          <a:xfrm>
            <a:off x="7362450" y="411956"/>
            <a:ext cx="810000" cy="809629"/>
          </a:xfrm>
          <a:prstGeom prst="rect">
            <a:avLst/>
          </a:prstGeom>
          <a:solidFill>
            <a:srgbClr val="67217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ru" sz="3000">
                <a:solidFill>
                  <a:schemeClr val="lt1"/>
                </a:solidFill>
                <a:latin typeface="Quattrocento Sans"/>
                <a:ea typeface="Quattrocento Sans"/>
                <a:cs typeface="Quattrocento Sans"/>
                <a:sym typeface="Quattrocento Sans"/>
              </a:rPr>
              <a:t>C#</a:t>
            </a:r>
            <a:endParaRPr sz="1100"/>
          </a:p>
        </p:txBody>
      </p:sp>
      <p:pic>
        <p:nvPicPr>
          <p:cNvPr id="649" name="Google Shape;649;p102"/>
          <p:cNvPicPr preferRelativeResize="0"/>
          <p:nvPr/>
        </p:nvPicPr>
        <p:blipFill rotWithShape="1">
          <a:blip r:embed="rId3">
            <a:alphaModFix/>
          </a:blip>
          <a:srcRect b="0" l="0" r="0" t="0"/>
          <a:stretch/>
        </p:blipFill>
        <p:spPr>
          <a:xfrm>
            <a:off x="5901276" y="3264365"/>
            <a:ext cx="2271174" cy="1467179"/>
          </a:xfrm>
          <a:prstGeom prst="rect">
            <a:avLst/>
          </a:prstGeom>
          <a:noFill/>
          <a:ln>
            <a:noFill/>
          </a:ln>
        </p:spPr>
      </p:pic>
      <p:sp>
        <p:nvSpPr>
          <p:cNvPr id="650" name="Google Shape;650;p102"/>
          <p:cNvSpPr/>
          <p:nvPr/>
        </p:nvSpPr>
        <p:spPr>
          <a:xfrm>
            <a:off x="971550" y="411956"/>
            <a:ext cx="7200900" cy="445506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ru" sz="1400">
                <a:solidFill>
                  <a:schemeClr val="lt1"/>
                </a:solidFill>
                <a:latin typeface="Consolas"/>
                <a:ea typeface="Consolas"/>
                <a:cs typeface="Consolas"/>
                <a:sym typeface="Consolas"/>
              </a:rPr>
              <a:t>ComparisonResult CompareStacks(</a:t>
            </a:r>
            <a:br>
              <a:rPr lang="ru" sz="1400">
                <a:solidFill>
                  <a:schemeClr val="lt1"/>
                </a:solidFill>
                <a:latin typeface="Consolas"/>
                <a:ea typeface="Consolas"/>
                <a:cs typeface="Consolas"/>
                <a:sym typeface="Consolas"/>
              </a:rPr>
            </a:br>
            <a:r>
              <a:rPr lang="ru" sz="1400">
                <a:solidFill>
                  <a:schemeClr val="lt1"/>
                </a:solidFill>
                <a:latin typeface="Consolas"/>
                <a:ea typeface="Consolas"/>
                <a:cs typeface="Consolas"/>
                <a:sym typeface="Consolas"/>
              </a:rPr>
              <a:t>    ESType[] first, ESType[] second,</a:t>
            </a:r>
            <a:endParaRPr sz="1100"/>
          </a:p>
          <a:p>
            <a:pPr indent="0" lvl="0" marL="0" marR="0" rtl="0" algn="l">
              <a:spcBef>
                <a:spcPts val="0"/>
              </a:spcBef>
              <a:spcAft>
                <a:spcPts val="0"/>
              </a:spcAft>
              <a:buNone/>
            </a:pPr>
            <a:r>
              <a:rPr lang="ru" sz="1400">
                <a:solidFill>
                  <a:schemeClr val="lt1"/>
                </a:solidFill>
                <a:latin typeface="Consolas"/>
                <a:ea typeface="Consolas"/>
                <a:cs typeface="Consolas"/>
                <a:sym typeface="Consolas"/>
              </a:rPr>
              <a:t>    out ESType[] merged)</a:t>
            </a:r>
            <a:br>
              <a:rPr lang="ru" sz="1400">
                <a:solidFill>
                  <a:schemeClr val="lt1"/>
                </a:solidFill>
                <a:latin typeface="Consolas"/>
                <a:ea typeface="Consolas"/>
                <a:cs typeface="Consolas"/>
                <a:sym typeface="Consolas"/>
              </a:rPr>
            </a:br>
            <a:r>
              <a:rPr lang="ru" sz="1400">
                <a:solidFill>
                  <a:schemeClr val="lt1"/>
                </a:solidFill>
                <a:latin typeface="Consolas"/>
                <a:ea typeface="Consolas"/>
                <a:cs typeface="Consolas"/>
                <a:sym typeface="Consolas"/>
              </a:rPr>
              <a:t>{</a:t>
            </a:r>
            <a:endParaRPr sz="1100"/>
          </a:p>
          <a:p>
            <a:pPr indent="0" lvl="0" marL="0" marR="0" rtl="0" algn="l">
              <a:spcBef>
                <a:spcPts val="0"/>
              </a:spcBef>
              <a:spcAft>
                <a:spcPts val="0"/>
              </a:spcAft>
              <a:buNone/>
            </a:pPr>
            <a:r>
              <a:rPr lang="ru" sz="1400">
                <a:solidFill>
                  <a:schemeClr val="lt1"/>
                </a:solidFill>
                <a:latin typeface="Consolas"/>
                <a:ea typeface="Consolas"/>
                <a:cs typeface="Consolas"/>
                <a:sym typeface="Consolas"/>
              </a:rPr>
              <a:t>    merged = null;</a:t>
            </a:r>
            <a:endParaRPr sz="1100"/>
          </a:p>
          <a:p>
            <a:pPr indent="0" lvl="0" marL="0" marR="0" rtl="0" algn="l">
              <a:spcBef>
                <a:spcPts val="0"/>
              </a:spcBef>
              <a:spcAft>
                <a:spcPts val="0"/>
              </a:spcAft>
              <a:buNone/>
            </a:pPr>
            <a:r>
              <a:rPr lang="ru" sz="1400">
                <a:solidFill>
                  <a:schemeClr val="lt1"/>
                </a:solidFill>
                <a:latin typeface="Consolas"/>
                <a:ea typeface="Consolas"/>
                <a:cs typeface="Consolas"/>
                <a:sym typeface="Consolas"/>
              </a:rPr>
              <a:t>    var typePairs = first</a:t>
            </a:r>
            <a:br>
              <a:rPr lang="ru" sz="1400">
                <a:solidFill>
                  <a:schemeClr val="lt1"/>
                </a:solidFill>
                <a:latin typeface="Consolas"/>
                <a:ea typeface="Consolas"/>
                <a:cs typeface="Consolas"/>
                <a:sym typeface="Consolas"/>
              </a:rPr>
            </a:br>
            <a:r>
              <a:rPr lang="ru" sz="1400">
                <a:solidFill>
                  <a:schemeClr val="lt1"/>
                </a:solidFill>
                <a:latin typeface="Consolas"/>
                <a:ea typeface="Consolas"/>
                <a:cs typeface="Consolas"/>
                <a:sym typeface="Consolas"/>
              </a:rPr>
              <a:t>        .Zip(second, Tuple.Create)</a:t>
            </a:r>
            <a:br>
              <a:rPr lang="ru" sz="1400">
                <a:solidFill>
                  <a:schemeClr val="lt1"/>
                </a:solidFill>
                <a:latin typeface="Consolas"/>
                <a:ea typeface="Consolas"/>
                <a:cs typeface="Consolas"/>
                <a:sym typeface="Consolas"/>
              </a:rPr>
            </a:br>
            <a:r>
              <a:rPr lang="ru" sz="1400">
                <a:solidFill>
                  <a:schemeClr val="lt1"/>
                </a:solidFill>
                <a:latin typeface="Consolas"/>
                <a:ea typeface="Consolas"/>
                <a:cs typeface="Consolas"/>
                <a:sym typeface="Consolas"/>
              </a:rPr>
              <a:t>        .ToList();</a:t>
            </a:r>
            <a:endParaRPr sz="1100"/>
          </a:p>
          <a:p>
            <a:pPr indent="0" lvl="0" marL="0" marR="0" rtl="0" algn="l">
              <a:spcBef>
                <a:spcPts val="0"/>
              </a:spcBef>
              <a:spcAft>
                <a:spcPts val="0"/>
              </a:spcAft>
              <a:buNone/>
            </a:pPr>
            <a:r>
              <a:rPr lang="ru" sz="1400">
                <a:solidFill>
                  <a:schemeClr val="lt1"/>
                </a:solidFill>
                <a:latin typeface="Consolas"/>
                <a:ea typeface="Consolas"/>
                <a:cs typeface="Consolas"/>
                <a:sym typeface="Consolas"/>
              </a:rPr>
              <a:t>    if (typePairs.All(EqualESTypes)) </a:t>
            </a:r>
            <a:br>
              <a:rPr lang="ru" sz="1400">
                <a:solidFill>
                  <a:schemeClr val="lt1"/>
                </a:solidFill>
                <a:latin typeface="Consolas"/>
                <a:ea typeface="Consolas"/>
                <a:cs typeface="Consolas"/>
                <a:sym typeface="Consolas"/>
              </a:rPr>
            </a:br>
            <a:r>
              <a:rPr lang="ru" sz="1400">
                <a:solidFill>
                  <a:schemeClr val="lt1"/>
                </a:solidFill>
                <a:latin typeface="Consolas"/>
                <a:ea typeface="Consolas"/>
                <a:cs typeface="Consolas"/>
                <a:sym typeface="Consolas"/>
              </a:rPr>
              <a:t>        return ComparisonResult.Equal;</a:t>
            </a:r>
            <a:endParaRPr sz="1100"/>
          </a:p>
          <a:p>
            <a:pPr indent="0" lvl="0" marL="0" marR="0" rtl="0" algn="l">
              <a:spcBef>
                <a:spcPts val="0"/>
              </a:spcBef>
              <a:spcAft>
                <a:spcPts val="0"/>
              </a:spcAft>
              <a:buNone/>
            </a:pPr>
            <a:r>
              <a:rPr lang="ru" sz="1400">
                <a:solidFill>
                  <a:schemeClr val="lt1"/>
                </a:solidFill>
                <a:latin typeface="Consolas"/>
                <a:ea typeface="Consolas"/>
                <a:cs typeface="Consolas"/>
                <a:sym typeface="Consolas"/>
              </a:rPr>
              <a:t>    if (!typePairs.All(CompatibleCLIType))</a:t>
            </a:r>
            <a:br>
              <a:rPr lang="ru" sz="1400">
                <a:solidFill>
                  <a:schemeClr val="lt1"/>
                </a:solidFill>
                <a:latin typeface="Consolas"/>
                <a:ea typeface="Consolas"/>
                <a:cs typeface="Consolas"/>
                <a:sym typeface="Consolas"/>
              </a:rPr>
            </a:br>
            <a:r>
              <a:rPr lang="ru" sz="1400">
                <a:solidFill>
                  <a:schemeClr val="lt1"/>
                </a:solidFill>
                <a:latin typeface="Consolas"/>
                <a:ea typeface="Consolas"/>
                <a:cs typeface="Consolas"/>
                <a:sym typeface="Consolas"/>
              </a:rPr>
              <a:t>        return ComparisonResult.Inconsistent;    </a:t>
            </a:r>
            <a:endParaRPr sz="1100"/>
          </a:p>
          <a:p>
            <a:pPr indent="0" lvl="0" marL="0" marR="0" rtl="0" algn="l">
              <a:spcBef>
                <a:spcPts val="0"/>
              </a:spcBef>
              <a:spcAft>
                <a:spcPts val="0"/>
              </a:spcAft>
              <a:buNone/>
            </a:pPr>
            <a:r>
              <a:rPr lang="ru" sz="1400">
                <a:solidFill>
                  <a:schemeClr val="lt1"/>
                </a:solidFill>
                <a:latin typeface="Consolas"/>
                <a:ea typeface="Consolas"/>
                <a:cs typeface="Consolas"/>
                <a:sym typeface="Consolas"/>
              </a:rPr>
              <a:t>    var commonTypes = typePairs</a:t>
            </a:r>
            <a:br>
              <a:rPr lang="ru" sz="1400">
                <a:solidFill>
                  <a:schemeClr val="lt1"/>
                </a:solidFill>
                <a:latin typeface="Consolas"/>
                <a:ea typeface="Consolas"/>
                <a:cs typeface="Consolas"/>
                <a:sym typeface="Consolas"/>
              </a:rPr>
            </a:br>
            <a:r>
              <a:rPr lang="ru" sz="1400">
                <a:solidFill>
                  <a:schemeClr val="lt1"/>
                </a:solidFill>
                <a:latin typeface="Consolas"/>
                <a:ea typeface="Consolas"/>
                <a:cs typeface="Consolas"/>
                <a:sym typeface="Consolas"/>
              </a:rPr>
              <a:t>        .Select(GetCommonType)</a:t>
            </a:r>
            <a:br>
              <a:rPr lang="ru" sz="1400">
                <a:solidFill>
                  <a:schemeClr val="lt1"/>
                </a:solidFill>
                <a:latin typeface="Consolas"/>
                <a:ea typeface="Consolas"/>
                <a:cs typeface="Consolas"/>
                <a:sym typeface="Consolas"/>
              </a:rPr>
            </a:br>
            <a:r>
              <a:rPr lang="ru" sz="1400">
                <a:solidFill>
                  <a:schemeClr val="lt1"/>
                </a:solidFill>
                <a:latin typeface="Consolas"/>
                <a:ea typeface="Consolas"/>
                <a:cs typeface="Consolas"/>
                <a:sym typeface="Consolas"/>
              </a:rPr>
              <a:t>        .ToArray();</a:t>
            </a:r>
            <a:endParaRPr sz="1100"/>
          </a:p>
          <a:p>
            <a:pPr indent="0" lvl="0" marL="0" marR="0" rtl="0" algn="l">
              <a:spcBef>
                <a:spcPts val="0"/>
              </a:spcBef>
              <a:spcAft>
                <a:spcPts val="0"/>
              </a:spcAft>
              <a:buNone/>
            </a:pPr>
            <a:r>
              <a:rPr lang="ru" sz="1400">
                <a:solidFill>
                  <a:schemeClr val="lt1"/>
                </a:solidFill>
                <a:latin typeface="Consolas"/>
                <a:ea typeface="Consolas"/>
                <a:cs typeface="Consolas"/>
                <a:sym typeface="Consolas"/>
              </a:rPr>
              <a:t>    if (commonTypes.Any(t =&gt; t == null)) </a:t>
            </a:r>
            <a:br>
              <a:rPr lang="ru" sz="1400">
                <a:solidFill>
                  <a:schemeClr val="lt1"/>
                </a:solidFill>
                <a:latin typeface="Consolas"/>
                <a:ea typeface="Consolas"/>
                <a:cs typeface="Consolas"/>
                <a:sym typeface="Consolas"/>
              </a:rPr>
            </a:br>
            <a:r>
              <a:rPr lang="ru" sz="1400">
                <a:solidFill>
                  <a:schemeClr val="lt1"/>
                </a:solidFill>
                <a:latin typeface="Consolas"/>
                <a:ea typeface="Consolas"/>
                <a:cs typeface="Consolas"/>
                <a:sym typeface="Consolas"/>
              </a:rPr>
              <a:t>        return ComparisonResult.Inconsistent;</a:t>
            </a:r>
            <a:endParaRPr sz="1100"/>
          </a:p>
          <a:p>
            <a:pPr indent="0" lvl="0" marL="0" marR="0" rtl="0" algn="l">
              <a:spcBef>
                <a:spcPts val="0"/>
              </a:spcBef>
              <a:spcAft>
                <a:spcPts val="0"/>
              </a:spcAft>
              <a:buNone/>
            </a:pPr>
            <a:r>
              <a:rPr lang="ru" sz="1400">
                <a:solidFill>
                  <a:schemeClr val="lt1"/>
                </a:solidFill>
                <a:latin typeface="Consolas"/>
                <a:ea typeface="Consolas"/>
                <a:cs typeface="Consolas"/>
                <a:sym typeface="Consolas"/>
              </a:rPr>
              <a:t>    merged = commonTypes;</a:t>
            </a:r>
            <a:endParaRPr sz="1100"/>
          </a:p>
          <a:p>
            <a:pPr indent="0" lvl="0" marL="0" marR="0" rtl="0" algn="l">
              <a:spcBef>
                <a:spcPts val="0"/>
              </a:spcBef>
              <a:spcAft>
                <a:spcPts val="0"/>
              </a:spcAft>
              <a:buNone/>
            </a:pPr>
            <a:r>
              <a:rPr lang="ru" sz="1400">
                <a:solidFill>
                  <a:schemeClr val="lt1"/>
                </a:solidFill>
                <a:latin typeface="Consolas"/>
                <a:ea typeface="Consolas"/>
                <a:cs typeface="Consolas"/>
                <a:sym typeface="Consolas"/>
              </a:rPr>
              <a:t>    return ComparisonResult.Equivalent;</a:t>
            </a:r>
            <a:endParaRPr sz="1100"/>
          </a:p>
          <a:p>
            <a:pPr indent="0" lvl="0" marL="0" marR="0" rtl="0" algn="l">
              <a:spcBef>
                <a:spcPts val="0"/>
              </a:spcBef>
              <a:spcAft>
                <a:spcPts val="0"/>
              </a:spcAft>
              <a:buNone/>
            </a:pPr>
            <a:r>
              <a:rPr lang="ru" sz="1400">
                <a:solidFill>
                  <a:schemeClr val="lt1"/>
                </a:solidFill>
                <a:latin typeface="Consolas"/>
                <a:ea typeface="Consolas"/>
                <a:cs typeface="Consolas"/>
                <a:sym typeface="Consolas"/>
              </a:rPr>
              <a:t>}</a:t>
            </a:r>
            <a:endParaRPr sz="11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103"/>
          <p:cNvSpPr/>
          <p:nvPr/>
        </p:nvSpPr>
        <p:spPr>
          <a:xfrm>
            <a:off x="1352550" y="813846"/>
            <a:ext cx="5842001" cy="20774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900">
              <a:solidFill>
                <a:srgbClr val="000000"/>
              </a:solidFill>
              <a:highlight>
                <a:srgbClr val="FFFFFF"/>
              </a:highlight>
              <a:latin typeface="Consolas"/>
              <a:ea typeface="Consolas"/>
              <a:cs typeface="Consolas"/>
              <a:sym typeface="Consolas"/>
            </a:endParaRPr>
          </a:p>
        </p:txBody>
      </p:sp>
      <p:sp>
        <p:nvSpPr>
          <p:cNvPr id="657" name="Google Shape;657;p103"/>
          <p:cNvSpPr/>
          <p:nvPr/>
        </p:nvSpPr>
        <p:spPr>
          <a:xfrm>
            <a:off x="7362450" y="404558"/>
            <a:ext cx="810000" cy="809629"/>
          </a:xfrm>
          <a:prstGeom prst="rect">
            <a:avLst/>
          </a:prstGeom>
          <a:solidFill>
            <a:srgbClr val="F9DD3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ru" sz="3000">
                <a:solidFill>
                  <a:schemeClr val="lt1"/>
                </a:solidFill>
                <a:latin typeface="Quattrocento Sans"/>
                <a:ea typeface="Quattrocento Sans"/>
                <a:cs typeface="Quattrocento Sans"/>
                <a:sym typeface="Quattrocento Sans"/>
              </a:rPr>
              <a:t>JS</a:t>
            </a:r>
            <a:endParaRPr sz="1100"/>
          </a:p>
        </p:txBody>
      </p:sp>
      <p:pic>
        <p:nvPicPr>
          <p:cNvPr id="658" name="Google Shape;658;p103"/>
          <p:cNvPicPr preferRelativeResize="0"/>
          <p:nvPr/>
        </p:nvPicPr>
        <p:blipFill rotWithShape="1">
          <a:blip r:embed="rId3">
            <a:alphaModFix/>
          </a:blip>
          <a:srcRect b="0" l="0" r="0" t="0"/>
          <a:stretch/>
        </p:blipFill>
        <p:spPr>
          <a:xfrm>
            <a:off x="5901276" y="3264365"/>
            <a:ext cx="2271174" cy="1467179"/>
          </a:xfrm>
          <a:prstGeom prst="rect">
            <a:avLst/>
          </a:prstGeom>
          <a:noFill/>
          <a:ln>
            <a:noFill/>
          </a:ln>
        </p:spPr>
      </p:pic>
      <p:sp>
        <p:nvSpPr>
          <p:cNvPr id="659" name="Google Shape;659;p103"/>
          <p:cNvSpPr/>
          <p:nvPr/>
        </p:nvSpPr>
        <p:spPr>
          <a:xfrm>
            <a:off x="971550" y="424629"/>
            <a:ext cx="7200900" cy="3300904"/>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ru" sz="1500">
                <a:solidFill>
                  <a:schemeClr val="lt1"/>
                </a:solidFill>
                <a:latin typeface="Courier New"/>
                <a:ea typeface="Courier New"/>
                <a:cs typeface="Courier New"/>
                <a:sym typeface="Courier New"/>
              </a:rPr>
              <a:t>compareStacks(firstTypes, secondTypes) {</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const typePairs = _.zip(firstTypes, secondTypes);</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if (typePairs.every(this.equalESTypes))</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return {result: ComparisonResult.equal};</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if (!typePairs.every(this.compatibleCLIType))</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return {result: ComparisonResult.inconsistent};</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const commonTypes = typePairs.map(this.getCommonType);</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if (commonTypes.some(t =&gt; t === null))</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return {result: ComparisonResult.inconsistent};</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return {</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merged: commonTypes,</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result: ComparisonResult.equivalent</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    };</a:t>
            </a:r>
            <a:br>
              <a:rPr lang="ru" sz="1500">
                <a:solidFill>
                  <a:schemeClr val="lt1"/>
                </a:solidFill>
                <a:latin typeface="Courier New"/>
                <a:ea typeface="Courier New"/>
                <a:cs typeface="Courier New"/>
                <a:sym typeface="Courier New"/>
              </a:rPr>
            </a:br>
            <a:r>
              <a:rPr lang="ru" sz="1500">
                <a:solidFill>
                  <a:schemeClr val="lt1"/>
                </a:solidFill>
                <a:latin typeface="Courier New"/>
                <a:ea typeface="Courier New"/>
                <a:cs typeface="Courier New"/>
                <a:sym typeface="Courier New"/>
              </a:rPr>
              <a:t>}</a:t>
            </a:r>
            <a:endParaRPr sz="110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104"/>
          <p:cNvSpPr/>
          <p:nvPr/>
        </p:nvSpPr>
        <p:spPr>
          <a:xfrm>
            <a:off x="1352550" y="813846"/>
            <a:ext cx="5842001" cy="20774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900">
              <a:solidFill>
                <a:srgbClr val="000000"/>
              </a:solidFill>
              <a:highlight>
                <a:srgbClr val="FFFFFF"/>
              </a:highlight>
              <a:latin typeface="Consolas"/>
              <a:ea typeface="Consolas"/>
              <a:cs typeface="Consolas"/>
              <a:sym typeface="Consolas"/>
            </a:endParaRPr>
          </a:p>
        </p:txBody>
      </p:sp>
      <p:sp>
        <p:nvSpPr>
          <p:cNvPr id="666" name="Google Shape;666;p104"/>
          <p:cNvSpPr/>
          <p:nvPr/>
        </p:nvSpPr>
        <p:spPr>
          <a:xfrm>
            <a:off x="7362450" y="411956"/>
            <a:ext cx="810000" cy="809629"/>
          </a:xfrm>
          <a:prstGeom prst="rect">
            <a:avLst/>
          </a:prstGeom>
          <a:solidFill>
            <a:srgbClr val="67217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ru" sz="3000">
                <a:solidFill>
                  <a:schemeClr val="lt1"/>
                </a:solidFill>
                <a:latin typeface="Quattrocento Sans"/>
                <a:ea typeface="Quattrocento Sans"/>
                <a:cs typeface="Quattrocento Sans"/>
                <a:sym typeface="Quattrocento Sans"/>
              </a:rPr>
              <a:t>C#</a:t>
            </a:r>
            <a:endParaRPr sz="1100"/>
          </a:p>
        </p:txBody>
      </p:sp>
      <p:pic>
        <p:nvPicPr>
          <p:cNvPr id="667" name="Google Shape;667;p104"/>
          <p:cNvPicPr preferRelativeResize="0"/>
          <p:nvPr/>
        </p:nvPicPr>
        <p:blipFill rotWithShape="1">
          <a:blip r:embed="rId3">
            <a:alphaModFix/>
          </a:blip>
          <a:srcRect b="0" l="0" r="0" t="0"/>
          <a:stretch/>
        </p:blipFill>
        <p:spPr>
          <a:xfrm>
            <a:off x="5901276" y="3264365"/>
            <a:ext cx="2271174" cy="1467179"/>
          </a:xfrm>
          <a:prstGeom prst="rect">
            <a:avLst/>
          </a:prstGeom>
          <a:noFill/>
          <a:ln>
            <a:noFill/>
          </a:ln>
        </p:spPr>
      </p:pic>
      <p:sp>
        <p:nvSpPr>
          <p:cNvPr id="668" name="Google Shape;668;p104"/>
          <p:cNvSpPr/>
          <p:nvPr/>
        </p:nvSpPr>
        <p:spPr>
          <a:xfrm>
            <a:off x="683568" y="411956"/>
            <a:ext cx="7488882" cy="226215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ru" sz="1400">
                <a:solidFill>
                  <a:schemeClr val="lt1"/>
                </a:solidFill>
                <a:latin typeface="Consolas"/>
                <a:ea typeface="Consolas"/>
                <a:cs typeface="Consolas"/>
                <a:sym typeface="Consolas"/>
              </a:rPr>
              <a:t>def compare_stacks(first, second)</a:t>
            </a:r>
            <a:endParaRPr sz="1100"/>
          </a:p>
          <a:p>
            <a:pPr indent="0" lvl="0" marL="0" marR="0" rtl="0" algn="l">
              <a:spcBef>
                <a:spcPts val="0"/>
              </a:spcBef>
              <a:spcAft>
                <a:spcPts val="0"/>
              </a:spcAft>
              <a:buNone/>
            </a:pPr>
            <a:r>
              <a:rPr lang="ru" sz="1400">
                <a:solidFill>
                  <a:schemeClr val="lt1"/>
                </a:solidFill>
                <a:latin typeface="Consolas"/>
                <a:ea typeface="Consolas"/>
                <a:cs typeface="Consolas"/>
                <a:sym typeface="Consolas"/>
              </a:rPr>
              <a:t>   merged = None</a:t>
            </a:r>
            <a:endParaRPr sz="1100"/>
          </a:p>
          <a:p>
            <a:pPr indent="0" lvl="0" marL="0" marR="0" rtl="0" algn="l">
              <a:spcBef>
                <a:spcPts val="0"/>
              </a:spcBef>
              <a:spcAft>
                <a:spcPts val="0"/>
              </a:spcAft>
              <a:buNone/>
            </a:pPr>
            <a:r>
              <a:rPr lang="ru" sz="1400">
                <a:solidFill>
                  <a:schemeClr val="lt1"/>
                </a:solidFill>
                <a:latin typeface="Consolas"/>
                <a:ea typeface="Consolas"/>
                <a:cs typeface="Consolas"/>
                <a:sym typeface="Consolas"/>
              </a:rPr>
              <a:t>   if all(map(self.equal_ES_types, first, second)): </a:t>
            </a:r>
            <a:endParaRPr sz="1400">
              <a:solidFill>
                <a:schemeClr val="lt1"/>
              </a:solidFill>
              <a:latin typeface="Consolas"/>
              <a:ea typeface="Consolas"/>
              <a:cs typeface="Consolas"/>
              <a:sym typeface="Consolas"/>
            </a:endParaRPr>
          </a:p>
          <a:p>
            <a:pPr indent="0" lvl="0" marL="0" marR="0" rtl="0" algn="l">
              <a:spcBef>
                <a:spcPts val="0"/>
              </a:spcBef>
              <a:spcAft>
                <a:spcPts val="0"/>
              </a:spcAft>
              <a:buNone/>
            </a:pPr>
            <a:r>
              <a:rPr lang="ru" sz="1400">
                <a:solidFill>
                  <a:schemeClr val="lt1"/>
                </a:solidFill>
                <a:latin typeface="Consolas"/>
                <a:ea typeface="Consolas"/>
                <a:cs typeface="Consolas"/>
                <a:sym typeface="Consolas"/>
              </a:rPr>
              <a:t>      return {"result": ComparisonResult.Equal}</a:t>
            </a:r>
            <a:endParaRPr sz="1100"/>
          </a:p>
          <a:p>
            <a:pPr indent="0" lvl="0" marL="0" marR="0" rtl="0" algn="l">
              <a:spcBef>
                <a:spcPts val="0"/>
              </a:spcBef>
              <a:spcAft>
                <a:spcPts val="0"/>
              </a:spcAft>
              <a:buNone/>
            </a:pPr>
            <a:r>
              <a:rPr lang="ru" sz="1400">
                <a:solidFill>
                  <a:schemeClr val="lt1"/>
                </a:solidFill>
                <a:latin typeface="Consolas"/>
                <a:ea typeface="Consolas"/>
                <a:cs typeface="Consolas"/>
                <a:sym typeface="Consolas"/>
              </a:rPr>
              <a:t>   if not all(map(self.compatible_CLI_type, first, second)): </a:t>
            </a:r>
            <a:endParaRPr sz="1400">
              <a:solidFill>
                <a:schemeClr val="lt1"/>
              </a:solidFill>
              <a:latin typeface="Consolas"/>
              <a:ea typeface="Consolas"/>
              <a:cs typeface="Consolas"/>
              <a:sym typeface="Consolas"/>
            </a:endParaRPr>
          </a:p>
          <a:p>
            <a:pPr indent="0" lvl="0" marL="0" marR="0" rtl="0" algn="l">
              <a:spcBef>
                <a:spcPts val="0"/>
              </a:spcBef>
              <a:spcAft>
                <a:spcPts val="0"/>
              </a:spcAft>
              <a:buNone/>
            </a:pPr>
            <a:r>
              <a:rPr lang="ru" sz="1400">
                <a:solidFill>
                  <a:schemeClr val="lt1"/>
                </a:solidFill>
                <a:latin typeface="Consolas"/>
                <a:ea typeface="Consolas"/>
                <a:cs typeface="Consolas"/>
                <a:sym typeface="Consolas"/>
              </a:rPr>
              <a:t>      return {"result": ComparisonResult.Inconsistent}</a:t>
            </a:r>
            <a:endParaRPr sz="1100"/>
          </a:p>
          <a:p>
            <a:pPr indent="0" lvl="0" marL="0" marR="0" rtl="0" algn="l">
              <a:spcBef>
                <a:spcPts val="0"/>
              </a:spcBef>
              <a:spcAft>
                <a:spcPts val="0"/>
              </a:spcAft>
              <a:buNone/>
            </a:pPr>
            <a:r>
              <a:rPr lang="ru" sz="1400">
                <a:solidFill>
                  <a:schemeClr val="lt1"/>
                </a:solidFill>
                <a:latin typeface="Consolas"/>
                <a:ea typeface="Consolas"/>
                <a:cs typeface="Consolas"/>
                <a:sym typeface="Consolas"/>
              </a:rPr>
              <a:t>   common_types = list(map(self.get_common_type, first, second))</a:t>
            </a:r>
            <a:endParaRPr sz="1100"/>
          </a:p>
          <a:p>
            <a:pPr indent="0" lvl="0" marL="0" marR="0" rtl="0" algn="l">
              <a:spcBef>
                <a:spcPts val="0"/>
              </a:spcBef>
              <a:spcAft>
                <a:spcPts val="0"/>
              </a:spcAft>
              <a:buNone/>
            </a:pPr>
            <a:r>
              <a:rPr lang="ru" sz="1400">
                <a:solidFill>
                  <a:schemeClr val="lt1"/>
                </a:solidFill>
                <a:latin typeface="Consolas"/>
                <a:ea typeface="Consolas"/>
                <a:cs typeface="Consolas"/>
                <a:sym typeface="Consolas"/>
              </a:rPr>
              <a:t>   if not all(common_types): </a:t>
            </a:r>
            <a:endParaRPr sz="1400">
              <a:solidFill>
                <a:schemeClr val="lt1"/>
              </a:solidFill>
              <a:latin typeface="Consolas"/>
              <a:ea typeface="Consolas"/>
              <a:cs typeface="Consolas"/>
              <a:sym typeface="Consolas"/>
            </a:endParaRPr>
          </a:p>
          <a:p>
            <a:pPr indent="0" lvl="0" marL="0" marR="0" rtl="0" algn="l">
              <a:spcBef>
                <a:spcPts val="0"/>
              </a:spcBef>
              <a:spcAft>
                <a:spcPts val="0"/>
              </a:spcAft>
              <a:buNone/>
            </a:pPr>
            <a:r>
              <a:rPr lang="ru" sz="1400">
                <a:solidFill>
                  <a:schemeClr val="lt1"/>
                </a:solidFill>
                <a:latin typeface="Consolas"/>
                <a:ea typeface="Consolas"/>
                <a:cs typeface="Consolas"/>
                <a:sym typeface="Consolas"/>
              </a:rPr>
              <a:t>      return {"result": ComparisonResult.Inconsistent}</a:t>
            </a:r>
            <a:endParaRPr sz="1100"/>
          </a:p>
          <a:p>
            <a:pPr indent="0" lvl="0" marL="0" marR="0" rtl="0" algn="l">
              <a:spcBef>
                <a:spcPts val="0"/>
              </a:spcBef>
              <a:spcAft>
                <a:spcPts val="0"/>
              </a:spcAft>
              <a:buNone/>
            </a:pPr>
            <a:r>
              <a:rPr lang="ru" sz="1400">
                <a:solidFill>
                  <a:schemeClr val="lt1"/>
                </a:solidFill>
                <a:latin typeface="Consolas"/>
                <a:ea typeface="Consolas"/>
                <a:cs typeface="Consolas"/>
                <a:sym typeface="Consolas"/>
              </a:rPr>
              <a:t>   return {"result": ComparisonResult.Equivalent, "merged": common_types} </a:t>
            </a:r>
            <a:endParaRPr sz="1400">
              <a:solidFill>
                <a:schemeClr val="lt1"/>
              </a:solidFill>
              <a:latin typeface="Consolas"/>
              <a:ea typeface="Consolas"/>
              <a:cs typeface="Consolas"/>
              <a:sym typeface="Consolas"/>
            </a:endParaRPr>
          </a:p>
        </p:txBody>
      </p:sp>
      <p:sp>
        <p:nvSpPr>
          <p:cNvPr id="669" name="Google Shape;669;p104"/>
          <p:cNvSpPr/>
          <p:nvPr/>
        </p:nvSpPr>
        <p:spPr>
          <a:xfrm>
            <a:off x="7362450" y="411956"/>
            <a:ext cx="810000" cy="809629"/>
          </a:xfrm>
          <a:prstGeom prst="rect">
            <a:avLst/>
          </a:prstGeom>
          <a:solidFill>
            <a:srgbClr val="00554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1500">
              <a:solidFill>
                <a:schemeClr val="lt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b="1" sz="1500">
              <a:solidFill>
                <a:schemeClr val="lt1"/>
              </a:solidFill>
              <a:latin typeface="Quattrocento Sans"/>
              <a:ea typeface="Quattrocento Sans"/>
              <a:cs typeface="Quattrocento Sans"/>
              <a:sym typeface="Quattrocento Sans"/>
            </a:endParaRPr>
          </a:p>
          <a:p>
            <a:pPr indent="0" lvl="0" marL="0" marR="0" rtl="0" algn="ctr">
              <a:spcBef>
                <a:spcPts val="0"/>
              </a:spcBef>
              <a:spcAft>
                <a:spcPts val="0"/>
              </a:spcAft>
              <a:buNone/>
            </a:pPr>
            <a:r>
              <a:rPr b="1" lang="ru" sz="1500">
                <a:solidFill>
                  <a:schemeClr val="lt1"/>
                </a:solidFill>
                <a:latin typeface="Quattrocento Sans"/>
                <a:ea typeface="Quattrocento Sans"/>
                <a:cs typeface="Quattrocento Sans"/>
                <a:sym typeface="Quattrocento Sans"/>
              </a:rPr>
              <a:t>Python</a:t>
            </a:r>
            <a:endParaRPr b="1" sz="1500">
              <a:solidFill>
                <a:schemeClr val="lt1"/>
              </a:solidFill>
              <a:latin typeface="Quattrocento Sans"/>
              <a:ea typeface="Quattrocento Sans"/>
              <a:cs typeface="Quattrocento Sans"/>
              <a:sym typeface="Quattrocento Sans"/>
            </a:endParaRPr>
          </a:p>
        </p:txBody>
      </p:sp>
      <p:pic>
        <p:nvPicPr>
          <p:cNvPr id="670" name="Google Shape;670;p104"/>
          <p:cNvPicPr preferRelativeResize="0"/>
          <p:nvPr/>
        </p:nvPicPr>
        <p:blipFill rotWithShape="1">
          <a:blip r:embed="rId4">
            <a:alphaModFix/>
          </a:blip>
          <a:srcRect b="0" l="0" r="0" t="0"/>
          <a:stretch/>
        </p:blipFill>
        <p:spPr>
          <a:xfrm>
            <a:off x="7521809" y="438043"/>
            <a:ext cx="491283" cy="491283"/>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105"/>
          <p:cNvSpPr/>
          <p:nvPr/>
        </p:nvSpPr>
        <p:spPr>
          <a:xfrm>
            <a:off x="1352550" y="813846"/>
            <a:ext cx="58419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900">
              <a:solidFill>
                <a:srgbClr val="000000"/>
              </a:solidFill>
              <a:highlight>
                <a:srgbClr val="FFFFFF"/>
              </a:highlight>
              <a:latin typeface="Consolas"/>
              <a:ea typeface="Consolas"/>
              <a:cs typeface="Consolas"/>
              <a:sym typeface="Consolas"/>
            </a:endParaRPr>
          </a:p>
        </p:txBody>
      </p:sp>
      <p:sp>
        <p:nvSpPr>
          <p:cNvPr id="677" name="Google Shape;677;p105"/>
          <p:cNvSpPr/>
          <p:nvPr/>
        </p:nvSpPr>
        <p:spPr>
          <a:xfrm>
            <a:off x="313700" y="195500"/>
            <a:ext cx="8330100" cy="42243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500"/>
              <a:buFont typeface="Arial"/>
              <a:buNone/>
            </a:pPr>
            <a:r>
              <a:rPr lang="ru" sz="1000">
                <a:solidFill>
                  <a:schemeClr val="lt1"/>
                </a:solidFill>
                <a:latin typeface="JetBrains Mono"/>
                <a:ea typeface="JetBrains Mono"/>
                <a:cs typeface="JetBrains Mono"/>
                <a:sym typeface="JetBrains Mono"/>
              </a:rPr>
              <a:t>Pair&lt;ComparisonResult,ESType[]&gt; compareStacks(ESType[] first, ESType[] second) {</a:t>
            </a:r>
            <a:endParaRPr sz="1000">
              <a:solidFill>
                <a:schemeClr val="lt1"/>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500"/>
              <a:buFont typeface="Arial"/>
              <a:buNone/>
            </a:pPr>
            <a:r>
              <a:rPr lang="ru" sz="1000">
                <a:solidFill>
                  <a:schemeClr val="lt1"/>
                </a:solidFill>
                <a:latin typeface="JetBrains Mono"/>
                <a:ea typeface="JetBrains Mono"/>
                <a:cs typeface="JetBrains Mono"/>
                <a:sym typeface="JetBrains Mono"/>
              </a:rPr>
              <a:t>   var typePairs = zip(first, second).ToList();</a:t>
            </a:r>
            <a:endParaRPr sz="1000">
              <a:solidFill>
                <a:schemeClr val="lt1"/>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500"/>
              <a:buFont typeface="Arial"/>
              <a:buNone/>
            </a:pPr>
            <a:r>
              <a:t/>
            </a:r>
            <a:endParaRPr sz="1000">
              <a:solidFill>
                <a:schemeClr val="lt1"/>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500"/>
              <a:buFont typeface="Arial"/>
              <a:buNone/>
            </a:pPr>
            <a:r>
              <a:rPr lang="ru" sz="1000">
                <a:solidFill>
                  <a:schemeClr val="lt1"/>
                </a:solidFill>
                <a:latin typeface="JetBrains Mono"/>
                <a:ea typeface="JetBrains Mono"/>
                <a:cs typeface="JetBrains Mono"/>
                <a:sym typeface="JetBrains Mono"/>
              </a:rPr>
              <a:t>   if (typePairs.stream().allMatch(it -&gt; equalEsTypes(it)))</a:t>
            </a:r>
            <a:endParaRPr sz="1000">
              <a:solidFill>
                <a:schemeClr val="lt1"/>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500"/>
              <a:buFont typeface="Arial"/>
              <a:buNone/>
            </a:pPr>
            <a:r>
              <a:rPr lang="ru" sz="1000">
                <a:solidFill>
                  <a:schemeClr val="lt1"/>
                </a:solidFill>
                <a:latin typeface="JetBrains Mono"/>
                <a:ea typeface="JetBrains Mono"/>
                <a:cs typeface="JetBrains Mono"/>
                <a:sym typeface="JetBrains Mono"/>
              </a:rPr>
              <a:t>       return new Pair(ComparisonResult.Equal, new ESType[]{});</a:t>
            </a:r>
            <a:endParaRPr sz="1000">
              <a:solidFill>
                <a:schemeClr val="lt1"/>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500"/>
              <a:buFont typeface="Arial"/>
              <a:buNone/>
            </a:pPr>
            <a:r>
              <a:t/>
            </a:r>
            <a:endParaRPr sz="1000">
              <a:solidFill>
                <a:schemeClr val="lt1"/>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500"/>
              <a:buFont typeface="Arial"/>
              <a:buNone/>
            </a:pPr>
            <a:r>
              <a:rPr lang="ru" sz="1000">
                <a:solidFill>
                  <a:schemeClr val="lt1"/>
                </a:solidFill>
                <a:latin typeface="JetBrains Mono"/>
                <a:ea typeface="JetBrains Mono"/>
                <a:cs typeface="JetBrains Mono"/>
                <a:sym typeface="JetBrains Mono"/>
              </a:rPr>
              <a:t>   if (!typePairs.stream().allMatch(it -&gt; compatibleCLIType(it)))</a:t>
            </a:r>
            <a:endParaRPr sz="1000">
              <a:solidFill>
                <a:schemeClr val="lt1"/>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500"/>
              <a:buFont typeface="Arial"/>
              <a:buNone/>
            </a:pPr>
            <a:r>
              <a:rPr lang="ru" sz="1000">
                <a:solidFill>
                  <a:schemeClr val="lt1"/>
                </a:solidFill>
                <a:latin typeface="JetBrains Mono"/>
                <a:ea typeface="JetBrains Mono"/>
                <a:cs typeface="JetBrains Mono"/>
                <a:sym typeface="JetBrains Mono"/>
              </a:rPr>
              <a:t>       return new Pair(ComparisonResult.Inconsistent, new ESType[]{});</a:t>
            </a:r>
            <a:endParaRPr sz="1000">
              <a:solidFill>
                <a:schemeClr val="lt1"/>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500"/>
              <a:buFont typeface="Arial"/>
              <a:buNone/>
            </a:pPr>
            <a:r>
              <a:t/>
            </a:r>
            <a:endParaRPr sz="1000">
              <a:solidFill>
                <a:schemeClr val="lt1"/>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500"/>
              <a:buFont typeface="Arial"/>
              <a:buNone/>
            </a:pPr>
            <a:r>
              <a:rPr lang="ru" sz="1000">
                <a:solidFill>
                  <a:schemeClr val="lt1"/>
                </a:solidFill>
                <a:latin typeface="JetBrains Mono"/>
                <a:ea typeface="JetBrains Mono"/>
                <a:cs typeface="JetBrains Mono"/>
                <a:sym typeface="JetBrains Mono"/>
              </a:rPr>
              <a:t>   var commonTypes = typePairs.stream().map(it -&gt; getCommonType(it)).collect(Collectors.</a:t>
            </a:r>
            <a:r>
              <a:rPr i="1" lang="ru" sz="1000">
                <a:solidFill>
                  <a:schemeClr val="lt1"/>
                </a:solidFill>
                <a:latin typeface="JetBrains Mono"/>
                <a:ea typeface="JetBrains Mono"/>
                <a:cs typeface="JetBrains Mono"/>
                <a:sym typeface="JetBrains Mono"/>
              </a:rPr>
              <a:t>toList</a:t>
            </a:r>
            <a:r>
              <a:rPr lang="ru" sz="1000">
                <a:solidFill>
                  <a:schemeClr val="lt1"/>
                </a:solidFill>
                <a:latin typeface="JetBrains Mono"/>
                <a:ea typeface="JetBrains Mono"/>
                <a:cs typeface="JetBrains Mono"/>
                <a:sym typeface="JetBrains Mono"/>
              </a:rPr>
              <a:t>());</a:t>
            </a:r>
            <a:endParaRPr sz="1000">
              <a:solidFill>
                <a:schemeClr val="lt1"/>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500"/>
              <a:buFont typeface="Arial"/>
              <a:buNone/>
            </a:pPr>
            <a:r>
              <a:rPr lang="ru" sz="1000">
                <a:solidFill>
                  <a:schemeClr val="lt1"/>
                </a:solidFill>
                <a:latin typeface="JetBrains Mono"/>
                <a:ea typeface="JetBrains Mono"/>
                <a:cs typeface="JetBrains Mono"/>
                <a:sym typeface="JetBrains Mono"/>
              </a:rPr>
              <a:t>   if (commonTypes.stream().anyMatch(t -&gt; t == null))</a:t>
            </a:r>
            <a:endParaRPr sz="1000">
              <a:solidFill>
                <a:schemeClr val="lt1"/>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500"/>
              <a:buFont typeface="Arial"/>
              <a:buNone/>
            </a:pPr>
            <a:r>
              <a:rPr lang="ru" sz="1000">
                <a:solidFill>
                  <a:schemeClr val="lt1"/>
                </a:solidFill>
                <a:latin typeface="JetBrains Mono"/>
                <a:ea typeface="JetBrains Mono"/>
                <a:cs typeface="JetBrains Mono"/>
                <a:sym typeface="JetBrains Mono"/>
              </a:rPr>
              <a:t>       return new Pair(ComparisonResult.INCONSISTENT, new ESType[]{});</a:t>
            </a:r>
            <a:endParaRPr sz="1000">
              <a:solidFill>
                <a:schemeClr val="lt1"/>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500"/>
              <a:buFont typeface="Arial"/>
              <a:buNone/>
            </a:pPr>
            <a:r>
              <a:t/>
            </a:r>
            <a:endParaRPr sz="1000">
              <a:solidFill>
                <a:schemeClr val="lt1"/>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500"/>
              <a:buFont typeface="Arial"/>
              <a:buNone/>
            </a:pPr>
            <a:r>
              <a:rPr lang="ru" sz="1000">
                <a:solidFill>
                  <a:schemeClr val="lt1"/>
                </a:solidFill>
                <a:latin typeface="JetBrains Mono"/>
                <a:ea typeface="JetBrains Mono"/>
                <a:cs typeface="JetBrains Mono"/>
                <a:sym typeface="JetBrains Mono"/>
              </a:rPr>
              <a:t>   return new Pair(ComparisonResult.EQUIVALENT, commonTypes)</a:t>
            </a:r>
            <a:endParaRPr sz="1000">
              <a:solidFill>
                <a:schemeClr val="lt1"/>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500"/>
              <a:buFont typeface="Arial"/>
              <a:buNone/>
            </a:pPr>
            <a:r>
              <a:rPr lang="ru" sz="1000">
                <a:solidFill>
                  <a:schemeClr val="lt1"/>
                </a:solidFill>
                <a:latin typeface="JetBrains Mono"/>
                <a:ea typeface="JetBrains Mono"/>
                <a:cs typeface="JetBrains Mono"/>
                <a:sym typeface="JetBrains Mono"/>
              </a:rPr>
              <a:t>}</a:t>
            </a:r>
            <a:endParaRPr sz="700">
              <a:solidFill>
                <a:schemeClr val="lt1"/>
              </a:solidFill>
              <a:latin typeface="JetBrains Mono"/>
              <a:ea typeface="JetBrains Mono"/>
              <a:cs typeface="JetBrains Mono"/>
              <a:sym typeface="JetBrains Mono"/>
            </a:endParaRPr>
          </a:p>
          <a:p>
            <a:pPr indent="0" lvl="0" marL="0" marR="0" rtl="0" algn="l">
              <a:spcBef>
                <a:spcPts val="0"/>
              </a:spcBef>
              <a:spcAft>
                <a:spcPts val="0"/>
              </a:spcAft>
              <a:buNone/>
            </a:pPr>
            <a:r>
              <a:t/>
            </a:r>
            <a:endParaRPr sz="1400">
              <a:solidFill>
                <a:srgbClr val="00007F"/>
              </a:solidFill>
              <a:highlight>
                <a:srgbClr val="FFFFFF"/>
              </a:highlight>
              <a:latin typeface="Fira Code"/>
              <a:ea typeface="Fira Code"/>
              <a:cs typeface="Fira Code"/>
              <a:sym typeface="Fira Code"/>
            </a:endParaRPr>
          </a:p>
        </p:txBody>
      </p:sp>
      <p:pic>
        <p:nvPicPr>
          <p:cNvPr id="678" name="Google Shape;678;p105"/>
          <p:cNvPicPr preferRelativeResize="0"/>
          <p:nvPr/>
        </p:nvPicPr>
        <p:blipFill>
          <a:blip r:embed="rId3">
            <a:alphaModFix/>
          </a:blip>
          <a:stretch>
            <a:fillRect/>
          </a:stretch>
        </p:blipFill>
        <p:spPr>
          <a:xfrm>
            <a:off x="7969300" y="347100"/>
            <a:ext cx="674500" cy="674500"/>
          </a:xfrm>
          <a:prstGeom prst="rect">
            <a:avLst/>
          </a:prstGeom>
          <a:noFill/>
          <a:ln>
            <a:noFill/>
          </a:ln>
        </p:spPr>
      </p:pic>
      <p:pic>
        <p:nvPicPr>
          <p:cNvPr id="679" name="Google Shape;679;p105"/>
          <p:cNvPicPr preferRelativeResize="0"/>
          <p:nvPr/>
        </p:nvPicPr>
        <p:blipFill rotWithShape="1">
          <a:blip r:embed="rId4">
            <a:alphaModFix/>
          </a:blip>
          <a:srcRect b="0" l="0" r="0" t="0"/>
          <a:stretch/>
        </p:blipFill>
        <p:spPr>
          <a:xfrm>
            <a:off x="5786751" y="3229515"/>
            <a:ext cx="2271175" cy="1467178"/>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106"/>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381000" lvl="0" marL="381000" rtl="0" algn="l">
              <a:spcBef>
                <a:spcPts val="0"/>
              </a:spcBef>
              <a:spcAft>
                <a:spcPts val="0"/>
              </a:spcAft>
              <a:buSzPts val="2400"/>
              <a:buFont typeface="Quattrocento Sans"/>
              <a:buAutoNum type="arabicPeriod"/>
            </a:pPr>
            <a:r>
              <a:rPr lang="ru"/>
              <a:t>Скрытый поток данных</a:t>
            </a:r>
            <a:endParaRPr/>
          </a:p>
          <a:p>
            <a:pPr indent="-381000" lvl="0" marL="381000" rtl="0" algn="l">
              <a:spcBef>
                <a:spcPts val="500"/>
              </a:spcBef>
              <a:spcAft>
                <a:spcPts val="0"/>
              </a:spcAft>
              <a:buSzPts val="2400"/>
              <a:buFont typeface="Quattrocento Sans"/>
              <a:buAutoNum type="arabicPeriod"/>
            </a:pPr>
            <a:r>
              <a:rPr lang="ru"/>
              <a:t>Я так не объясняю</a:t>
            </a:r>
            <a:endParaRPr/>
          </a:p>
          <a:p>
            <a:pPr indent="-381000" lvl="0" marL="381000" rtl="0" algn="l">
              <a:spcBef>
                <a:spcPts val="500"/>
              </a:spcBef>
              <a:spcAft>
                <a:spcPts val="0"/>
              </a:spcAft>
              <a:buSzPts val="2400"/>
              <a:buFont typeface="Quattrocento Sans"/>
              <a:buAutoNum type="arabicPeriod"/>
            </a:pPr>
            <a:r>
              <a:rPr lang="ru"/>
              <a:t>Ох, хочу кофе</a:t>
            </a:r>
            <a:endParaRPr/>
          </a:p>
          <a:p>
            <a:pPr indent="-381000" lvl="0" marL="381000" rtl="0" algn="l">
              <a:spcBef>
                <a:spcPts val="500"/>
              </a:spcBef>
              <a:spcAft>
                <a:spcPts val="0"/>
              </a:spcAft>
              <a:buSzPts val="2400"/>
              <a:buFont typeface="Quattrocento Sans"/>
              <a:buAutoNum type="arabicPeriod"/>
            </a:pPr>
            <a:r>
              <a:rPr lang="ru"/>
              <a:t>Чрезмерная навигация по коду</a:t>
            </a:r>
            <a:endParaRPr/>
          </a:p>
        </p:txBody>
      </p:sp>
      <p:sp>
        <p:nvSpPr>
          <p:cNvPr id="685" name="Google Shape;685;p106"/>
          <p:cNvSpPr txBox="1"/>
          <p:nvPr>
            <p:ph type="title"/>
          </p:nvPr>
        </p:nvSpPr>
        <p:spPr>
          <a:xfrm>
            <a:off x="971602" y="411957"/>
            <a:ext cx="7200800" cy="594122"/>
          </a:xfrm>
          <a:prstGeom prst="rect">
            <a:avLst/>
          </a:prstGeom>
          <a:noFill/>
          <a:ln>
            <a:noFill/>
          </a:ln>
        </p:spPr>
        <p:txBody>
          <a:bodyPr anchorCtr="0" anchor="b" bIns="45900" lIns="0" spcFirstLastPara="1" rIns="0" wrap="square" tIns="45900">
            <a:normAutofit fontScale="90000"/>
          </a:bodyPr>
          <a:lstStyle/>
          <a:p>
            <a:pPr indent="0" lvl="0" marL="0" rtl="0" algn="l">
              <a:spcBef>
                <a:spcPts val="0"/>
              </a:spcBef>
              <a:spcAft>
                <a:spcPts val="0"/>
              </a:spcAft>
              <a:buClr>
                <a:schemeClr val="accent1"/>
              </a:buClr>
              <a:buSzPct val="100000"/>
              <a:buFont typeface="Quattrocento Sans"/>
              <a:buNone/>
            </a:pPr>
            <a:r>
              <a:rPr lang="ru" sz="3600"/>
              <a:t>МАРКЕРЫ ПЛОХОЙ ЧИТАЕМОСТИ</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107"/>
          <p:cNvSpPr txBox="1"/>
          <p:nvPr>
            <p:ph idx="1" type="body"/>
          </p:nvPr>
        </p:nvSpPr>
        <p:spPr>
          <a:xfrm>
            <a:off x="1871699" y="1221584"/>
            <a:ext cx="5400639" cy="191314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800"/>
              <a:buNone/>
            </a:pPr>
            <a:r>
              <a:rPr lang="ru" sz="1800"/>
              <a:t>Приведите в порядок класс </a:t>
            </a:r>
            <a:r>
              <a:rPr lang="ru" sz="1800">
                <a:solidFill>
                  <a:schemeClr val="accent1"/>
                </a:solidFill>
              </a:rPr>
              <a:t>ChessProblem.cs</a:t>
            </a:r>
            <a:endParaRPr sz="1800"/>
          </a:p>
          <a:p>
            <a:pPr indent="0" lvl="0" marL="0" rtl="0" algn="l">
              <a:spcBef>
                <a:spcPts val="400"/>
              </a:spcBef>
              <a:spcAft>
                <a:spcPts val="0"/>
              </a:spcAft>
              <a:buSzPts val="1800"/>
              <a:buNone/>
            </a:pPr>
            <a:r>
              <a:rPr lang="ru" sz="1800"/>
              <a:t>Если для этого потребуется изменить другие классы проекта — </a:t>
            </a:r>
            <a:r>
              <a:rPr lang="ru" sz="1800">
                <a:solidFill>
                  <a:schemeClr val="accent1"/>
                </a:solidFill>
              </a:rPr>
              <a:t>делайте это</a:t>
            </a:r>
            <a:endParaRPr/>
          </a:p>
          <a:p>
            <a:pPr indent="0" lvl="0" marL="0" rtl="0" algn="l">
              <a:spcBef>
                <a:spcPts val="400"/>
              </a:spcBef>
              <a:spcAft>
                <a:spcPts val="0"/>
              </a:spcAft>
              <a:buSzPts val="1800"/>
              <a:buNone/>
            </a:pPr>
            <a:r>
              <a:rPr lang="ru" sz="1800"/>
              <a:t>Проверяйте, что вы ничего не сломали с помощью теста </a:t>
            </a:r>
            <a:r>
              <a:rPr lang="ru" sz="1800">
                <a:solidFill>
                  <a:schemeClr val="accent1"/>
                </a:solidFill>
              </a:rPr>
              <a:t>ChessProblem_Test</a:t>
            </a:r>
            <a:endParaRPr sz="1800">
              <a:solidFill>
                <a:schemeClr val="accent1"/>
              </a:solidFill>
            </a:endParaRPr>
          </a:p>
        </p:txBody>
      </p:sp>
      <p:sp>
        <p:nvSpPr>
          <p:cNvPr id="691" name="Google Shape;691;p107"/>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lt1"/>
              </a:buClr>
              <a:buSzPts val="3300"/>
              <a:buFont typeface="Quattrocento Sans"/>
              <a:buNone/>
            </a:pPr>
            <a:r>
              <a:rPr lang="ru">
                <a:solidFill>
                  <a:schemeClr val="lt1"/>
                </a:solidFill>
              </a:rPr>
              <a:t>ЗАДАЧА</a:t>
            </a:r>
            <a:r>
              <a:rPr lang="ru"/>
              <a:t> CHESS</a:t>
            </a:r>
            <a:endParaRPr/>
          </a:p>
        </p:txBody>
      </p:sp>
      <p:grpSp>
        <p:nvGrpSpPr>
          <p:cNvPr id="692" name="Google Shape;692;p107"/>
          <p:cNvGrpSpPr/>
          <p:nvPr/>
        </p:nvGrpSpPr>
        <p:grpSpPr>
          <a:xfrm>
            <a:off x="1871699" y="4066417"/>
            <a:ext cx="5400639" cy="623248"/>
            <a:chOff x="2495598" y="5424000"/>
            <a:chExt cx="7200852" cy="830997"/>
          </a:xfrm>
        </p:grpSpPr>
        <p:sp>
          <p:nvSpPr>
            <p:cNvPr id="693" name="Google Shape;693;p107"/>
            <p:cNvSpPr txBox="1"/>
            <p:nvPr/>
          </p:nvSpPr>
          <p:spPr>
            <a:xfrm>
              <a:off x="3503762" y="5424000"/>
              <a:ext cx="6192688" cy="83099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ru" sz="2100">
                  <a:solidFill>
                    <a:srgbClr val="D94440"/>
                  </a:solidFill>
                  <a:latin typeface="Quattrocento Sans"/>
                  <a:ea typeface="Quattrocento Sans"/>
                  <a:cs typeface="Quattrocento Sans"/>
                  <a:sym typeface="Quattrocento Sans"/>
                </a:rPr>
                <a:t>Investigation 5 min</a:t>
              </a:r>
              <a:br>
                <a:rPr lang="ru" sz="1800">
                  <a:solidFill>
                    <a:srgbClr val="000000"/>
                  </a:solidFill>
                  <a:latin typeface="Quattrocento Sans"/>
                  <a:ea typeface="Quattrocento Sans"/>
                  <a:cs typeface="Quattrocento Sans"/>
                  <a:sym typeface="Quattrocento Sans"/>
                </a:rPr>
              </a:br>
              <a:r>
                <a:rPr lang="ru" sz="1500">
                  <a:solidFill>
                    <a:srgbClr val="000000"/>
                  </a:solidFill>
                  <a:latin typeface="Quattrocento Sans"/>
                  <a:ea typeface="Quattrocento Sans"/>
                  <a:cs typeface="Quattrocento Sans"/>
                  <a:sym typeface="Quattrocento Sans"/>
                </a:rPr>
                <a:t>первые 5 минут можно только исследовать код</a:t>
              </a:r>
              <a:endParaRPr sz="1800">
                <a:solidFill>
                  <a:srgbClr val="000000"/>
                </a:solidFill>
                <a:latin typeface="Quattrocento Sans"/>
                <a:ea typeface="Quattrocento Sans"/>
                <a:cs typeface="Quattrocento Sans"/>
                <a:sym typeface="Quattrocento Sans"/>
              </a:endParaRPr>
            </a:p>
          </p:txBody>
        </p:sp>
        <p:pic>
          <p:nvPicPr>
            <p:cNvPr descr="C:\Users\sapogoff\Documents\sapogoff_work\SKB Kontur\01_presentation_templates\03_final\wmf_icons\лупа.wmf" id="694" name="Google Shape;694;p107"/>
            <p:cNvPicPr preferRelativeResize="0"/>
            <p:nvPr/>
          </p:nvPicPr>
          <p:blipFill rotWithShape="1">
            <a:blip r:embed="rId3">
              <a:alphaModFix/>
            </a:blip>
            <a:srcRect b="0" l="0" r="0" t="0"/>
            <a:stretch/>
          </p:blipFill>
          <p:spPr>
            <a:xfrm>
              <a:off x="2495598" y="5468164"/>
              <a:ext cx="756000" cy="742667"/>
            </a:xfrm>
            <a:prstGeom prst="rect">
              <a:avLst/>
            </a:prstGeom>
            <a:noFill/>
            <a:ln>
              <a:noFill/>
            </a:ln>
          </p:spPr>
        </p:pic>
      </p:grpSp>
      <p:grpSp>
        <p:nvGrpSpPr>
          <p:cNvPr id="695" name="Google Shape;695;p107"/>
          <p:cNvGrpSpPr/>
          <p:nvPr/>
        </p:nvGrpSpPr>
        <p:grpSpPr>
          <a:xfrm>
            <a:off x="1817694" y="3134727"/>
            <a:ext cx="5406493" cy="854080"/>
            <a:chOff x="2495598" y="3372500"/>
            <a:chExt cx="7208657" cy="1138773"/>
          </a:xfrm>
        </p:grpSpPr>
        <p:sp>
          <p:nvSpPr>
            <p:cNvPr id="696" name="Google Shape;696;p107"/>
            <p:cNvSpPr txBox="1"/>
            <p:nvPr/>
          </p:nvSpPr>
          <p:spPr>
            <a:xfrm>
              <a:off x="3511567" y="3372500"/>
              <a:ext cx="6192688" cy="1138773"/>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ru" sz="2100">
                  <a:solidFill>
                    <a:srgbClr val="D94440"/>
                  </a:solidFill>
                  <a:latin typeface="Quattrocento Sans"/>
                  <a:ea typeface="Quattrocento Sans"/>
                  <a:cs typeface="Quattrocento Sans"/>
                  <a:sym typeface="Quattrocento Sans"/>
                </a:rPr>
                <a:t>Pair Ping Pong</a:t>
              </a:r>
              <a:br>
                <a:rPr lang="ru" sz="1800">
                  <a:solidFill>
                    <a:srgbClr val="000000"/>
                  </a:solidFill>
                  <a:latin typeface="Quattrocento Sans"/>
                  <a:ea typeface="Quattrocento Sans"/>
                  <a:cs typeface="Quattrocento Sans"/>
                  <a:sym typeface="Quattrocento Sans"/>
                </a:rPr>
              </a:br>
              <a:r>
                <a:rPr lang="ru" sz="1500">
                  <a:solidFill>
                    <a:srgbClr val="000000"/>
                  </a:solidFill>
                  <a:latin typeface="Quattrocento Sans"/>
                  <a:ea typeface="Quattrocento Sans"/>
                  <a:cs typeface="Quattrocento Sans"/>
                  <a:sym typeface="Quattrocento Sans"/>
                </a:rPr>
                <a:t>после каждого законченного изменения меняется driver</a:t>
              </a:r>
              <a:endParaRPr sz="1800">
                <a:solidFill>
                  <a:srgbClr val="000000"/>
                </a:solidFill>
                <a:latin typeface="Quattrocento Sans"/>
                <a:ea typeface="Quattrocento Sans"/>
                <a:cs typeface="Quattrocento Sans"/>
                <a:sym typeface="Quattrocento Sans"/>
              </a:endParaRPr>
            </a:p>
          </p:txBody>
        </p:sp>
        <p:pic>
          <p:nvPicPr>
            <p:cNvPr descr="C:\Users\sapogoff\Documents\sapogoff_work\SKB Kontur\01_presentation_templates\03_final\wmf_icons\сортировка.wmf" id="697" name="Google Shape;697;p107"/>
            <p:cNvPicPr preferRelativeResize="0"/>
            <p:nvPr/>
          </p:nvPicPr>
          <p:blipFill rotWithShape="1">
            <a:blip r:embed="rId4">
              <a:alphaModFix/>
            </a:blip>
            <a:srcRect b="0" l="0" r="0" t="0"/>
            <a:stretch/>
          </p:blipFill>
          <p:spPr>
            <a:xfrm rot="5400000">
              <a:off x="2474265" y="3431331"/>
              <a:ext cx="756000" cy="713334"/>
            </a:xfrm>
            <a:prstGeom prst="rect">
              <a:avLst/>
            </a:prstGeom>
            <a:noFill/>
            <a:ln>
              <a:noFill/>
            </a:ln>
          </p:spPr>
        </p:pic>
      </p:gr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108"/>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fontScale="70000" lnSpcReduction="20000"/>
          </a:bodyPr>
          <a:lstStyle/>
          <a:p>
            <a:pPr indent="0" lvl="0" marL="0" rtl="0" algn="l">
              <a:spcBef>
                <a:spcPts val="0"/>
              </a:spcBef>
              <a:spcAft>
                <a:spcPts val="0"/>
              </a:spcAft>
              <a:buSzPct val="100000"/>
              <a:buNone/>
            </a:pPr>
            <a:r>
              <a:rPr lang="ru" sz="2600">
                <a:solidFill>
                  <a:schemeClr val="accent1"/>
                </a:solidFill>
              </a:rPr>
              <a:t>Decomposition</a:t>
            </a:r>
            <a:endParaRPr sz="2600">
              <a:solidFill>
                <a:schemeClr val="accent1"/>
              </a:solidFill>
            </a:endParaRPr>
          </a:p>
          <a:p>
            <a:pPr indent="-255270" lvl="0" marL="254000" rtl="0" algn="l">
              <a:spcBef>
                <a:spcPts val="400"/>
              </a:spcBef>
              <a:spcAft>
                <a:spcPts val="0"/>
              </a:spcAft>
              <a:buClr>
                <a:schemeClr val="accent1"/>
              </a:buClr>
              <a:buSzPct val="100000"/>
              <a:buChar char="•"/>
            </a:pPr>
            <a:r>
              <a:rPr lang="ru" sz="2600"/>
              <a:t>Нарушение SRP</a:t>
            </a:r>
            <a:endParaRPr sz="2600"/>
          </a:p>
          <a:p>
            <a:pPr indent="-255270" lvl="0" marL="254000" rtl="0" algn="l">
              <a:spcBef>
                <a:spcPts val="400"/>
              </a:spcBef>
              <a:spcAft>
                <a:spcPts val="0"/>
              </a:spcAft>
              <a:buClr>
                <a:schemeClr val="accent1"/>
              </a:buClr>
              <a:buSzPct val="100000"/>
              <a:buChar char="•"/>
            </a:pPr>
            <a:r>
              <a:rPr lang="ru" sz="2600"/>
              <a:t>Слишком длинный метод / класс</a:t>
            </a:r>
            <a:endParaRPr/>
          </a:p>
          <a:p>
            <a:pPr indent="-255270" lvl="0" marL="254000" rtl="0" algn="l">
              <a:spcBef>
                <a:spcPts val="400"/>
              </a:spcBef>
              <a:spcAft>
                <a:spcPts val="0"/>
              </a:spcAft>
              <a:buClr>
                <a:schemeClr val="accent1"/>
              </a:buClr>
              <a:buSzPct val="100000"/>
              <a:buChar char="•"/>
            </a:pPr>
            <a:r>
              <a:rPr lang="ru" sz="2600"/>
              <a:t>Слишком общее / сложное название метода</a:t>
            </a:r>
            <a:endParaRPr/>
          </a:p>
          <a:p>
            <a:pPr indent="0" lvl="0" marL="0" rtl="0" algn="l">
              <a:spcBef>
                <a:spcPts val="300"/>
              </a:spcBef>
              <a:spcAft>
                <a:spcPts val="0"/>
              </a:spcAft>
              <a:buSzPct val="100000"/>
              <a:buNone/>
            </a:pPr>
            <a:r>
              <a:t/>
            </a:r>
            <a:endParaRPr sz="2000"/>
          </a:p>
          <a:p>
            <a:pPr indent="0" lvl="0" marL="0" rtl="0" algn="l">
              <a:spcBef>
                <a:spcPts val="400"/>
              </a:spcBef>
              <a:spcAft>
                <a:spcPts val="0"/>
              </a:spcAft>
              <a:buSzPct val="100000"/>
              <a:buNone/>
            </a:pPr>
            <a:r>
              <a:rPr lang="ru" sz="2600">
                <a:solidFill>
                  <a:schemeClr val="accent1"/>
                </a:solidFill>
              </a:rPr>
              <a:t>Composability</a:t>
            </a:r>
            <a:endParaRPr sz="2600">
              <a:solidFill>
                <a:schemeClr val="accent1"/>
              </a:solidFill>
            </a:endParaRPr>
          </a:p>
          <a:p>
            <a:pPr indent="-255270" lvl="0" marL="254000" rtl="0" algn="l">
              <a:spcBef>
                <a:spcPts val="400"/>
              </a:spcBef>
              <a:spcAft>
                <a:spcPts val="0"/>
              </a:spcAft>
              <a:buClr>
                <a:schemeClr val="accent1"/>
              </a:buClr>
              <a:buSzPct val="100000"/>
              <a:buChar char="•"/>
            </a:pPr>
            <a:r>
              <a:rPr lang="ru" sz="2600"/>
              <a:t>Переиспользуемость</a:t>
            </a:r>
            <a:endParaRPr sz="2600"/>
          </a:p>
          <a:p>
            <a:pPr indent="-255270" lvl="0" marL="254000" rtl="0" algn="l">
              <a:spcBef>
                <a:spcPts val="400"/>
              </a:spcBef>
              <a:spcAft>
                <a:spcPts val="0"/>
              </a:spcAft>
              <a:buClr>
                <a:schemeClr val="accent1"/>
              </a:buClr>
              <a:buSzPct val="100000"/>
              <a:buChar char="•"/>
            </a:pPr>
            <a:r>
              <a:rPr lang="ru" sz="2600"/>
              <a:t>Не самоценно</a:t>
            </a:r>
            <a:endParaRPr/>
          </a:p>
          <a:p>
            <a:pPr indent="0" lvl="0" marL="0" rtl="0" algn="l">
              <a:spcBef>
                <a:spcPts val="300"/>
              </a:spcBef>
              <a:spcAft>
                <a:spcPts val="0"/>
              </a:spcAft>
              <a:buSzPct val="100000"/>
              <a:buNone/>
            </a:pPr>
            <a:r>
              <a:t/>
            </a:r>
            <a:endParaRPr sz="2000"/>
          </a:p>
          <a:p>
            <a:pPr indent="0" lvl="0" marL="0" rtl="0" algn="l">
              <a:spcBef>
                <a:spcPts val="400"/>
              </a:spcBef>
              <a:spcAft>
                <a:spcPts val="0"/>
              </a:spcAft>
              <a:buSzPct val="100000"/>
              <a:buNone/>
            </a:pPr>
            <a:r>
              <a:rPr lang="ru" sz="2600">
                <a:solidFill>
                  <a:schemeClr val="accent1"/>
                </a:solidFill>
              </a:rPr>
              <a:t>Readability</a:t>
            </a:r>
            <a:endParaRPr sz="2600">
              <a:solidFill>
                <a:schemeClr val="accent1"/>
              </a:solidFill>
            </a:endParaRPr>
          </a:p>
          <a:p>
            <a:pPr indent="-255270" lvl="0" marL="254000" rtl="0" algn="l">
              <a:spcBef>
                <a:spcPts val="400"/>
              </a:spcBef>
              <a:spcAft>
                <a:spcPts val="0"/>
              </a:spcAft>
              <a:buClr>
                <a:schemeClr val="accent1"/>
              </a:buClr>
              <a:buSzPct val="100000"/>
              <a:buChar char="•"/>
            </a:pPr>
            <a:r>
              <a:rPr lang="ru" sz="2600"/>
              <a:t>Скрытый поток данных</a:t>
            </a:r>
            <a:endParaRPr/>
          </a:p>
          <a:p>
            <a:pPr indent="-255270" lvl="0" marL="254000" rtl="0" algn="l">
              <a:spcBef>
                <a:spcPts val="400"/>
              </a:spcBef>
              <a:spcAft>
                <a:spcPts val="0"/>
              </a:spcAft>
              <a:buClr>
                <a:schemeClr val="accent1"/>
              </a:buClr>
              <a:buSzPct val="100000"/>
              <a:buChar char="•"/>
            </a:pPr>
            <a:r>
              <a:rPr lang="ru" sz="2600"/>
              <a:t>Я так не объясняю / Ох, хочу кофе</a:t>
            </a:r>
            <a:endParaRPr sz="2600"/>
          </a:p>
          <a:p>
            <a:pPr indent="-255270" lvl="0" marL="254000" rtl="0" algn="l">
              <a:spcBef>
                <a:spcPts val="400"/>
              </a:spcBef>
              <a:spcAft>
                <a:spcPts val="0"/>
              </a:spcAft>
              <a:buClr>
                <a:schemeClr val="accent1"/>
              </a:buClr>
              <a:buSzPct val="100000"/>
              <a:buChar char="•"/>
            </a:pPr>
            <a:r>
              <a:rPr lang="ru" sz="2600"/>
              <a:t>Чрезмерная навигация по коду</a:t>
            </a:r>
            <a:endParaRPr/>
          </a:p>
        </p:txBody>
      </p:sp>
      <p:sp>
        <p:nvSpPr>
          <p:cNvPr id="703" name="Google Shape;703;p108"/>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КАКИЕ МАРКЕРЫ ЗАМЕТИЛИ?</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109"/>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Clr>
                <a:schemeClr val="accent1"/>
              </a:buClr>
              <a:buSzPts val="2400"/>
              <a:buChar char="•"/>
            </a:pPr>
            <a:r>
              <a:rPr lang="ru"/>
              <a:t>Сделать более явным поток данных:</a:t>
            </a:r>
            <a:endParaRPr/>
          </a:p>
          <a:p>
            <a:pPr indent="-222250" lvl="1" marL="558800" rtl="0" algn="l">
              <a:spcBef>
                <a:spcPts val="400"/>
              </a:spcBef>
              <a:spcAft>
                <a:spcPts val="0"/>
              </a:spcAft>
              <a:buSzPts val="2100"/>
              <a:buChar char="•"/>
            </a:pPr>
            <a:r>
              <a:rPr lang="ru"/>
              <a:t>Убрать все поля, передавать аргументы в метод</a:t>
            </a:r>
            <a:endParaRPr/>
          </a:p>
          <a:p>
            <a:pPr indent="-222250" lvl="1" marL="558800" rtl="0" algn="l">
              <a:spcBef>
                <a:spcPts val="400"/>
              </a:spcBef>
              <a:spcAft>
                <a:spcPts val="0"/>
              </a:spcAft>
              <a:buSzPts val="2100"/>
              <a:buChar char="•"/>
            </a:pPr>
            <a:r>
              <a:rPr lang="ru"/>
              <a:t>Удалить LoadFrom (и доработать тесты)</a:t>
            </a:r>
            <a:endParaRPr/>
          </a:p>
          <a:p>
            <a:pPr indent="-254000" lvl="0" marL="254000" rtl="0" algn="l">
              <a:spcBef>
                <a:spcPts val="500"/>
              </a:spcBef>
              <a:spcAft>
                <a:spcPts val="0"/>
              </a:spcAft>
              <a:buClr>
                <a:schemeClr val="accent1"/>
              </a:buClr>
              <a:buSzPts val="2400"/>
              <a:buChar char="•"/>
            </a:pPr>
            <a:r>
              <a:rPr lang="ru"/>
              <a:t>Найти и использовать PerformMove</a:t>
            </a:r>
            <a:endParaRPr/>
          </a:p>
          <a:p>
            <a:pPr indent="-254000" lvl="0" marL="254000" rtl="0" algn="l">
              <a:spcBef>
                <a:spcPts val="500"/>
              </a:spcBef>
              <a:spcAft>
                <a:spcPts val="0"/>
              </a:spcAft>
              <a:buClr>
                <a:schemeClr val="accent1"/>
              </a:buClr>
              <a:buSzPts val="2400"/>
              <a:buChar char="•"/>
            </a:pPr>
            <a:r>
              <a:rPr lang="ru"/>
              <a:t>Выделить HasSafeMoves</a:t>
            </a:r>
            <a:endParaRPr/>
          </a:p>
          <a:p>
            <a:pPr indent="-254000" lvl="0" marL="254000" rtl="0" algn="l">
              <a:spcBef>
                <a:spcPts val="500"/>
              </a:spcBef>
              <a:spcAft>
                <a:spcPts val="0"/>
              </a:spcAft>
              <a:buClr>
                <a:schemeClr val="accent1"/>
              </a:buClr>
              <a:buSzPts val="2400"/>
              <a:buChar char="•"/>
            </a:pPr>
            <a:r>
              <a:rPr lang="ru"/>
              <a:t>Обобщить пару foreach в HasMoves</a:t>
            </a:r>
            <a:endParaRPr/>
          </a:p>
          <a:p>
            <a:pPr indent="-254000" lvl="0" marL="254000" rtl="0" algn="l">
              <a:spcBef>
                <a:spcPts val="500"/>
              </a:spcBef>
              <a:spcAft>
                <a:spcPts val="0"/>
              </a:spcAft>
              <a:buClr>
                <a:schemeClr val="accent1"/>
              </a:buClr>
              <a:buSzPts val="2400"/>
              <a:buChar char="•"/>
            </a:pPr>
            <a:r>
              <a:rPr lang="ru"/>
              <a:t>Обобщить для любого цвета, не только белого</a:t>
            </a:r>
            <a:endParaRPr/>
          </a:p>
        </p:txBody>
      </p:sp>
      <p:sp>
        <p:nvSpPr>
          <p:cNvPr id="710" name="Google Shape;710;p109"/>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lt1"/>
              </a:buClr>
              <a:buSzPts val="3300"/>
              <a:buFont typeface="Quattrocento Sans"/>
              <a:buNone/>
            </a:pPr>
            <a:r>
              <a:rPr lang="ru">
                <a:solidFill>
                  <a:schemeClr val="lt1"/>
                </a:solidFill>
              </a:rPr>
              <a:t>РАЗБОР ЗАДАЧИ</a:t>
            </a:r>
            <a:r>
              <a:rPr lang="ru"/>
              <a:t> CHESS</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pic>
        <p:nvPicPr>
          <p:cNvPr id="716" name="Google Shape;716;p110"/>
          <p:cNvPicPr preferRelativeResize="0"/>
          <p:nvPr>
            <p:ph idx="2" type="pic"/>
          </p:nvPr>
        </p:nvPicPr>
        <p:blipFill rotWithShape="1">
          <a:blip r:embed="rId3">
            <a:alphaModFix/>
          </a:blip>
          <a:srcRect b="9717" l="0" r="0" t="9718"/>
          <a:stretch/>
        </p:blipFill>
        <p:spPr>
          <a:xfrm>
            <a:off x="0" y="-978"/>
            <a:ext cx="9144000" cy="5143500"/>
          </a:xfrm>
          <a:prstGeom prst="rect">
            <a:avLst/>
          </a:prstGeom>
          <a:noFill/>
          <a:ln>
            <a:noFill/>
          </a:ln>
        </p:spPr>
      </p:pic>
      <p:sp>
        <p:nvSpPr>
          <p:cNvPr id="717" name="Google Shape;717;p110"/>
          <p:cNvSpPr txBox="1"/>
          <p:nvPr>
            <p:ph type="title"/>
          </p:nvPr>
        </p:nvSpPr>
        <p:spPr>
          <a:xfrm>
            <a:off x="971550" y="4032187"/>
            <a:ext cx="8172450" cy="807721"/>
          </a:xfrm>
          <a:prstGeom prst="rect">
            <a:avLst/>
          </a:prstGeom>
          <a:solidFill>
            <a:schemeClr val="accent1">
              <a:alpha val="80000"/>
            </a:schemeClr>
          </a:solidFill>
          <a:ln>
            <a:noFill/>
          </a:ln>
        </p:spPr>
        <p:txBody>
          <a:bodyPr anchorCtr="0" anchor="ctr" bIns="45900" lIns="0" spcFirstLastPara="1" rIns="540000" wrap="square" tIns="45900">
            <a:noAutofit/>
          </a:bodyPr>
          <a:lstStyle/>
          <a:p>
            <a:pPr indent="0" lvl="0" marL="0" rtl="0" algn="l">
              <a:spcBef>
                <a:spcPts val="0"/>
              </a:spcBef>
              <a:spcAft>
                <a:spcPts val="0"/>
              </a:spcAft>
              <a:buClr>
                <a:schemeClr val="lt1"/>
              </a:buClr>
              <a:buSzPts val="3300"/>
              <a:buFont typeface="Quattrocento Sans"/>
              <a:buNone/>
            </a:pPr>
            <a:r>
              <a:rPr lang="ru">
                <a:solidFill>
                  <a:schemeClr val="lt1"/>
                </a:solidFill>
              </a:rPr>
              <a:t>ЧИСТЫЙ КОД</a:t>
            </a:r>
            <a:endParaRPr>
              <a:solidFill>
                <a:schemeClr val="lt1"/>
              </a:solidFill>
            </a:endParaRPr>
          </a:p>
        </p:txBody>
      </p:sp>
      <p:sp>
        <p:nvSpPr>
          <p:cNvPr id="718" name="Google Shape;718;p110"/>
          <p:cNvSpPr txBox="1"/>
          <p:nvPr>
            <p:ph idx="1" type="body"/>
          </p:nvPr>
        </p:nvSpPr>
        <p:spPr>
          <a:xfrm>
            <a:off x="0" y="4030266"/>
            <a:ext cx="971550" cy="807039"/>
          </a:xfrm>
          <a:prstGeom prst="rect">
            <a:avLst/>
          </a:prstGeom>
          <a:solidFill>
            <a:schemeClr val="accent1">
              <a:alpha val="80000"/>
            </a:schemeClr>
          </a:solid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9"/>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100"/>
              <a:buNone/>
            </a:pPr>
            <a:r>
              <a:rPr i="1" lang="ru" sz="2100">
                <a:latin typeface="Quattrocento Sans"/>
                <a:ea typeface="Quattrocento Sans"/>
                <a:cs typeface="Quattrocento Sans"/>
                <a:sym typeface="Quattrocento Sans"/>
              </a:rPr>
              <a:t>Контрольное число для Universal Product Code:</a:t>
            </a:r>
            <a:endParaRPr/>
          </a:p>
          <a:p>
            <a:pPr indent="-374650" lvl="0" marL="381000" rtl="0" algn="l">
              <a:spcBef>
                <a:spcPts val="400"/>
              </a:spcBef>
              <a:spcAft>
                <a:spcPts val="0"/>
              </a:spcAft>
              <a:buSzPts val="2100"/>
              <a:buFont typeface="Quattrocento Sans"/>
              <a:buAutoNum type="arabicPeriod"/>
            </a:pPr>
            <a:r>
              <a:rPr lang="ru" sz="2100">
                <a:latin typeface="Quattrocento Sans"/>
                <a:ea typeface="Quattrocento Sans"/>
                <a:cs typeface="Quattrocento Sans"/>
                <a:sym typeface="Quattrocento Sans"/>
              </a:rPr>
              <a:t>Цифры на нечетных позициях (начиная с наименьшего разряда) умножаются на 3 и суммируются</a:t>
            </a:r>
            <a:endParaRPr sz="2100">
              <a:latin typeface="Quattrocento Sans"/>
              <a:ea typeface="Quattrocento Sans"/>
              <a:cs typeface="Quattrocento Sans"/>
              <a:sym typeface="Quattrocento Sans"/>
            </a:endParaRPr>
          </a:p>
          <a:p>
            <a:pPr indent="-374650" lvl="0" marL="381000" rtl="0" algn="l">
              <a:spcBef>
                <a:spcPts val="400"/>
              </a:spcBef>
              <a:spcAft>
                <a:spcPts val="0"/>
              </a:spcAft>
              <a:buSzPts val="2100"/>
              <a:buFont typeface="Quattrocento Sans"/>
              <a:buAutoNum type="arabicPeriod"/>
            </a:pPr>
            <a:r>
              <a:rPr lang="ru" sz="2100">
                <a:latin typeface="Quattrocento Sans"/>
                <a:ea typeface="Quattrocento Sans"/>
                <a:cs typeface="Quattrocento Sans"/>
                <a:sym typeface="Quattrocento Sans"/>
              </a:rPr>
              <a:t>К результату первого шага прибавляются цифры четных позиций</a:t>
            </a:r>
            <a:endParaRPr sz="2100">
              <a:latin typeface="Quattrocento Sans"/>
              <a:ea typeface="Quattrocento Sans"/>
              <a:cs typeface="Quattrocento Sans"/>
              <a:sym typeface="Quattrocento Sans"/>
            </a:endParaRPr>
          </a:p>
          <a:p>
            <a:pPr indent="-381000" lvl="1" marL="685800" rtl="0" algn="l">
              <a:spcBef>
                <a:spcPts val="400"/>
              </a:spcBef>
              <a:spcAft>
                <a:spcPts val="0"/>
              </a:spcAft>
              <a:buSzPts val="1800"/>
              <a:buFont typeface="Quattrocento Sans"/>
              <a:buAutoNum type="arabicPeriod"/>
            </a:pPr>
            <a:r>
              <a:rPr lang="ru" sz="1800">
                <a:latin typeface="Quattrocento Sans"/>
                <a:ea typeface="Quattrocento Sans"/>
                <a:cs typeface="Quattrocento Sans"/>
                <a:sym typeface="Quattrocento Sans"/>
              </a:rPr>
              <a:t>Считается остаток от деления на 10, результат назовем M</a:t>
            </a:r>
            <a:endParaRPr/>
          </a:p>
          <a:p>
            <a:pPr indent="-381000" lvl="1" marL="685800" rtl="0" algn="l">
              <a:spcBef>
                <a:spcPts val="400"/>
              </a:spcBef>
              <a:spcAft>
                <a:spcPts val="0"/>
              </a:spcAft>
              <a:buSzPts val="1800"/>
              <a:buFont typeface="Quattrocento Sans"/>
              <a:buAutoNum type="arabicPeriod"/>
            </a:pPr>
            <a:r>
              <a:rPr lang="ru" sz="1800">
                <a:latin typeface="Quattrocento Sans"/>
                <a:ea typeface="Quattrocento Sans"/>
                <a:cs typeface="Quattrocento Sans"/>
                <a:sym typeface="Quattrocento Sans"/>
              </a:rPr>
              <a:t>Если M — ноль, то контрольное число 0, иначе контрольное число = 10 - М</a:t>
            </a:r>
            <a:endParaRPr sz="1800">
              <a:latin typeface="Quattrocento Sans"/>
              <a:ea typeface="Quattrocento Sans"/>
              <a:cs typeface="Quattrocento Sans"/>
              <a:sym typeface="Quattrocento Sans"/>
            </a:endParaRPr>
          </a:p>
          <a:p>
            <a:pPr indent="0" lvl="0" marL="0" rtl="0" algn="l">
              <a:spcBef>
                <a:spcPts val="400"/>
              </a:spcBef>
              <a:spcAft>
                <a:spcPts val="0"/>
              </a:spcAft>
              <a:buSzPts val="2100"/>
              <a:buNone/>
            </a:pPr>
            <a:r>
              <a:t/>
            </a:r>
            <a:endParaRPr i="1" sz="2100">
              <a:latin typeface="Quattrocento Sans"/>
              <a:ea typeface="Quattrocento Sans"/>
              <a:cs typeface="Quattrocento Sans"/>
              <a:sym typeface="Quattrocento Sans"/>
            </a:endParaRPr>
          </a:p>
        </p:txBody>
      </p:sp>
      <p:sp>
        <p:nvSpPr>
          <p:cNvPr id="181" name="Google Shape;181;p39"/>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lt1"/>
              </a:buClr>
              <a:buSzPts val="3300"/>
              <a:buFont typeface="Quattrocento Sans"/>
              <a:buNone/>
            </a:pPr>
            <a:r>
              <a:rPr lang="ru">
                <a:solidFill>
                  <a:schemeClr val="lt1"/>
                </a:solidFill>
              </a:rPr>
              <a:t>ЗАДАЧА</a:t>
            </a:r>
            <a:r>
              <a:rPr lang="ru"/>
              <a:t> CONTROLDIGIT</a:t>
            </a:r>
            <a:endParaRPr/>
          </a:p>
        </p:txBody>
      </p:sp>
      <p:pic>
        <p:nvPicPr>
          <p:cNvPr id="182" name="Google Shape;182;p39"/>
          <p:cNvPicPr preferRelativeResize="0"/>
          <p:nvPr/>
        </p:nvPicPr>
        <p:blipFill rotWithShape="1">
          <a:blip r:embed="rId3">
            <a:alphaModFix/>
          </a:blip>
          <a:srcRect b="0" l="0" r="0" t="0"/>
          <a:stretch/>
        </p:blipFill>
        <p:spPr>
          <a:xfrm>
            <a:off x="6732240" y="1675530"/>
            <a:ext cx="2152576" cy="884686"/>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pic>
        <p:nvPicPr>
          <p:cNvPr id="724" name="Google Shape;724;p111"/>
          <p:cNvPicPr preferRelativeResize="0"/>
          <p:nvPr>
            <p:ph idx="2" type="pic"/>
          </p:nvPr>
        </p:nvPicPr>
        <p:blipFill rotWithShape="1">
          <a:blip r:embed="rId3">
            <a:alphaModFix/>
          </a:blip>
          <a:srcRect b="7786" l="0" r="0" t="7786"/>
          <a:stretch/>
        </p:blipFill>
        <p:spPr>
          <a:xfrm>
            <a:off x="0" y="-978"/>
            <a:ext cx="9144000" cy="5143500"/>
          </a:xfrm>
          <a:prstGeom prst="rect">
            <a:avLst/>
          </a:prstGeom>
          <a:noFill/>
          <a:ln>
            <a:noFill/>
          </a:ln>
        </p:spPr>
      </p:pic>
      <p:sp>
        <p:nvSpPr>
          <p:cNvPr id="725" name="Google Shape;725;p111"/>
          <p:cNvSpPr txBox="1"/>
          <p:nvPr>
            <p:ph type="title"/>
          </p:nvPr>
        </p:nvSpPr>
        <p:spPr>
          <a:xfrm>
            <a:off x="971550" y="4032187"/>
            <a:ext cx="8172450" cy="807721"/>
          </a:xfrm>
          <a:prstGeom prst="rect">
            <a:avLst/>
          </a:prstGeom>
          <a:solidFill>
            <a:schemeClr val="accent1">
              <a:alpha val="80000"/>
            </a:schemeClr>
          </a:solidFill>
          <a:ln>
            <a:noFill/>
          </a:ln>
        </p:spPr>
        <p:txBody>
          <a:bodyPr anchorCtr="0" anchor="ctr" bIns="45900" lIns="0" spcFirstLastPara="1" rIns="540000" wrap="square" tIns="45900">
            <a:noAutofit/>
          </a:bodyPr>
          <a:lstStyle/>
          <a:p>
            <a:pPr indent="0" lvl="0" marL="0" rtl="0" algn="l">
              <a:spcBef>
                <a:spcPts val="0"/>
              </a:spcBef>
              <a:spcAft>
                <a:spcPts val="0"/>
              </a:spcAft>
              <a:buClr>
                <a:schemeClr val="lt1"/>
              </a:buClr>
              <a:buSzPts val="3300"/>
              <a:buFont typeface="Quattrocento Sans"/>
              <a:buNone/>
            </a:pPr>
            <a:r>
              <a:rPr lang="ru">
                <a:solidFill>
                  <a:schemeClr val="lt1"/>
                </a:solidFill>
              </a:rPr>
              <a:t>РЕАЛЬНЫЙ КОД</a:t>
            </a:r>
            <a:endParaRPr>
              <a:solidFill>
                <a:schemeClr val="lt1"/>
              </a:solidFill>
            </a:endParaRPr>
          </a:p>
        </p:txBody>
      </p:sp>
      <p:sp>
        <p:nvSpPr>
          <p:cNvPr id="726" name="Google Shape;726;p111"/>
          <p:cNvSpPr txBox="1"/>
          <p:nvPr>
            <p:ph idx="1" type="body"/>
          </p:nvPr>
        </p:nvSpPr>
        <p:spPr>
          <a:xfrm>
            <a:off x="0" y="4030266"/>
            <a:ext cx="971550" cy="807039"/>
          </a:xfrm>
          <a:prstGeom prst="rect">
            <a:avLst/>
          </a:prstGeom>
          <a:solidFill>
            <a:schemeClr val="accent1">
              <a:alpha val="80000"/>
            </a:schemeClr>
          </a:solid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112"/>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2700"/>
              <a:buNone/>
            </a:pPr>
            <a:r>
              <a:rPr lang="ru" sz="2700"/>
              <a:t>Оставь место стоянки чище,</a:t>
            </a:r>
            <a:br>
              <a:rPr lang="ru" sz="2700"/>
            </a:br>
            <a:r>
              <a:rPr lang="ru" sz="2700"/>
              <a:t>чем оно было до твоего прихода</a:t>
            </a:r>
            <a:endParaRPr/>
          </a:p>
        </p:txBody>
      </p:sp>
      <p:sp>
        <p:nvSpPr>
          <p:cNvPr id="733" name="Google Shape;733;p112"/>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ПРАВИЛО БОЙСКАУТА</a:t>
            </a:r>
            <a:endParaRPr/>
          </a:p>
        </p:txBody>
      </p:sp>
      <p:pic>
        <p:nvPicPr>
          <p:cNvPr id="734" name="Google Shape;734;p112"/>
          <p:cNvPicPr preferRelativeResize="0"/>
          <p:nvPr/>
        </p:nvPicPr>
        <p:blipFill rotWithShape="1">
          <a:blip r:embed="rId3">
            <a:alphaModFix/>
          </a:blip>
          <a:srcRect b="0" l="0" r="0" t="0"/>
          <a:stretch/>
        </p:blipFill>
        <p:spPr>
          <a:xfrm>
            <a:off x="5086350" y="2833592"/>
            <a:ext cx="3086100" cy="1897952"/>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39" name="Shape 739"/>
        <p:cNvGrpSpPr/>
        <p:nvPr/>
      </p:nvGrpSpPr>
      <p:grpSpPr>
        <a:xfrm>
          <a:off x="0" y="0"/>
          <a:ext cx="0" cy="0"/>
          <a:chOff x="0" y="0"/>
          <a:chExt cx="0" cy="0"/>
        </a:xfrm>
      </p:grpSpPr>
      <p:sp>
        <p:nvSpPr>
          <p:cNvPr id="740" name="Google Shape;740;p113"/>
          <p:cNvSpPr txBox="1"/>
          <p:nvPr>
            <p:ph type="title"/>
          </p:nvPr>
        </p:nvSpPr>
        <p:spPr>
          <a:xfrm>
            <a:off x="971650" y="1221581"/>
            <a:ext cx="7200800" cy="2700338"/>
          </a:xfrm>
          <a:prstGeom prst="rect">
            <a:avLst/>
          </a:prstGeom>
          <a:noFill/>
          <a:ln>
            <a:noFill/>
          </a:ln>
        </p:spPr>
        <p:txBody>
          <a:bodyPr anchorCtr="1" anchor="ctr" bIns="45900" lIns="0" spcFirstLastPara="1" rIns="0" wrap="square" tIns="45900">
            <a:normAutofit/>
          </a:bodyPr>
          <a:lstStyle/>
          <a:p>
            <a:pPr indent="0" lvl="0" marL="0" rtl="0" algn="ctr">
              <a:spcBef>
                <a:spcPts val="0"/>
              </a:spcBef>
              <a:spcAft>
                <a:spcPts val="0"/>
              </a:spcAft>
              <a:buClr>
                <a:schemeClr val="accent1"/>
              </a:buClr>
              <a:buSzPts val="3300"/>
              <a:buFont typeface="Quattrocento Sans"/>
              <a:buNone/>
            </a:pPr>
            <a:r>
              <a:rPr lang="ru"/>
              <a:t>СЛЕДУЙТЕ</a:t>
            </a:r>
            <a:br>
              <a:rPr lang="ru"/>
            </a:br>
            <a:r>
              <a:rPr lang="ru"/>
              <a:t>ПРАВИЛУ БОЙСКАУТА</a:t>
            </a:r>
            <a:br>
              <a:rPr lang="ru"/>
            </a:br>
            <a:r>
              <a:rPr lang="ru"/>
              <a:t>В ТЕЧЕНИЕ МЕСЯЦА</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44" name="Shape 744"/>
        <p:cNvGrpSpPr/>
        <p:nvPr/>
      </p:nvGrpSpPr>
      <p:grpSpPr>
        <a:xfrm>
          <a:off x="0" y="0"/>
          <a:ext cx="0" cy="0"/>
          <a:chOff x="0" y="0"/>
          <a:chExt cx="0" cy="0"/>
        </a:xfrm>
      </p:grpSpPr>
      <p:sp>
        <p:nvSpPr>
          <p:cNvPr id="745" name="Google Shape;745;p114"/>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247650" lvl="0" marL="254000" rtl="0" algn="l">
              <a:spcBef>
                <a:spcPts val="0"/>
              </a:spcBef>
              <a:spcAft>
                <a:spcPts val="0"/>
              </a:spcAft>
              <a:buClr>
                <a:schemeClr val="accent1"/>
              </a:buClr>
              <a:buSzPts val="2100"/>
              <a:buChar char="•"/>
            </a:pPr>
            <a:r>
              <a:rPr lang="ru" sz="2100"/>
              <a:t>Найди в коде своего проекта пример неудачной декомпозиции с точки зрения «переиспользуемости»</a:t>
            </a:r>
            <a:endParaRPr/>
          </a:p>
          <a:p>
            <a:pPr indent="-247650" lvl="0" marL="254000" rtl="0" algn="l">
              <a:spcBef>
                <a:spcPts val="400"/>
              </a:spcBef>
              <a:spcAft>
                <a:spcPts val="0"/>
              </a:spcAft>
              <a:buClr>
                <a:schemeClr val="accent1"/>
              </a:buClr>
              <a:buSzPts val="2100"/>
              <a:buChar char="•"/>
            </a:pPr>
            <a:r>
              <a:rPr lang="ru" sz="2100"/>
              <a:t>Проведи рефакторинг</a:t>
            </a:r>
            <a:endParaRPr sz="2100"/>
          </a:p>
          <a:p>
            <a:pPr indent="-247650" lvl="0" marL="254000" rtl="0" algn="l">
              <a:spcBef>
                <a:spcPts val="400"/>
              </a:spcBef>
              <a:spcAft>
                <a:spcPts val="0"/>
              </a:spcAft>
              <a:buClr>
                <a:schemeClr val="accent1"/>
              </a:buClr>
              <a:buSzPts val="2100"/>
              <a:buChar char="•"/>
            </a:pPr>
            <a:r>
              <a:rPr lang="ru" sz="2100"/>
              <a:t>Расскажи на следующем занятии (доклад 5-15 минут)</a:t>
            </a:r>
            <a:r>
              <a:rPr lang="ru" sz="2100">
                <a:solidFill>
                  <a:schemeClr val="accent1"/>
                </a:solidFill>
              </a:rPr>
              <a:t>*</a:t>
            </a:r>
            <a:endParaRPr sz="2100">
              <a:solidFill>
                <a:schemeClr val="accent1"/>
              </a:solidFill>
            </a:endParaRPr>
          </a:p>
          <a:p>
            <a:pPr indent="-114300" lvl="0" marL="254000" rtl="0" algn="l">
              <a:spcBef>
                <a:spcPts val="400"/>
              </a:spcBef>
              <a:spcAft>
                <a:spcPts val="0"/>
              </a:spcAft>
              <a:buClr>
                <a:schemeClr val="accent1"/>
              </a:buClr>
              <a:buSzPts val="2100"/>
              <a:buNone/>
            </a:pPr>
            <a:r>
              <a:t/>
            </a:r>
            <a:endParaRPr sz="2100">
              <a:solidFill>
                <a:schemeClr val="accent1"/>
              </a:solidFill>
            </a:endParaRPr>
          </a:p>
          <a:p>
            <a:pPr indent="-114300" lvl="0" marL="254000" rtl="0" algn="l">
              <a:spcBef>
                <a:spcPts val="400"/>
              </a:spcBef>
              <a:spcAft>
                <a:spcPts val="0"/>
              </a:spcAft>
              <a:buClr>
                <a:schemeClr val="accent1"/>
              </a:buClr>
              <a:buSzPts val="2100"/>
              <a:buNone/>
            </a:pPr>
            <a:r>
              <a:t/>
            </a:r>
            <a:endParaRPr sz="2100">
              <a:solidFill>
                <a:schemeClr val="accent1"/>
              </a:solidFill>
            </a:endParaRPr>
          </a:p>
          <a:p>
            <a:pPr indent="-114300" lvl="0" marL="254000" rtl="0" algn="l">
              <a:spcBef>
                <a:spcPts val="400"/>
              </a:spcBef>
              <a:spcAft>
                <a:spcPts val="0"/>
              </a:spcAft>
              <a:buClr>
                <a:schemeClr val="accent1"/>
              </a:buClr>
              <a:buSzPts val="2100"/>
              <a:buNone/>
            </a:pPr>
            <a:r>
              <a:t/>
            </a:r>
            <a:endParaRPr sz="2100">
              <a:solidFill>
                <a:schemeClr val="accent1"/>
              </a:solidFill>
            </a:endParaRPr>
          </a:p>
          <a:p>
            <a:pPr indent="0" lvl="0" marL="0" rtl="0" algn="l">
              <a:spcBef>
                <a:spcPts val="400"/>
              </a:spcBef>
              <a:spcAft>
                <a:spcPts val="0"/>
              </a:spcAft>
              <a:buSzPts val="1800"/>
              <a:buNone/>
            </a:pPr>
            <a:r>
              <a:rPr lang="ru" sz="1800">
                <a:solidFill>
                  <a:schemeClr val="accent1"/>
                </a:solidFill>
              </a:rPr>
              <a:t>*</a:t>
            </a:r>
            <a:r>
              <a:rPr lang="ru" sz="1800"/>
              <a:t> Если вы из одного проекта, делайте в паре</a:t>
            </a:r>
            <a:endParaRPr/>
          </a:p>
        </p:txBody>
      </p:sp>
      <p:sp>
        <p:nvSpPr>
          <p:cNvPr id="746" name="Google Shape;746;p114"/>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lt1"/>
              </a:buClr>
              <a:buSzPts val="3300"/>
              <a:buFont typeface="Quattrocento Sans"/>
              <a:buNone/>
            </a:pPr>
            <a:r>
              <a:rPr lang="ru">
                <a:solidFill>
                  <a:schemeClr val="lt1"/>
                </a:solidFill>
              </a:rPr>
              <a:t>СПЕЦЗАДАНИЕ</a:t>
            </a:r>
            <a:r>
              <a:rPr lang="ru"/>
              <a:t> BAD COMPOSABILITY</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115"/>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t/>
            </a:r>
            <a:endParaRPr/>
          </a:p>
          <a:p>
            <a:pPr indent="0" lvl="0" marL="0" rtl="0" algn="l">
              <a:spcBef>
                <a:spcPts val="500"/>
              </a:spcBef>
              <a:spcAft>
                <a:spcPts val="0"/>
              </a:spcAft>
              <a:buSzPts val="2400"/>
              <a:buNone/>
            </a:pPr>
            <a:r>
              <a:t/>
            </a:r>
            <a:endParaRPr/>
          </a:p>
          <a:p>
            <a:pPr indent="0" lvl="0" marL="0" rtl="0" algn="l">
              <a:spcBef>
                <a:spcPts val="500"/>
              </a:spcBef>
              <a:spcAft>
                <a:spcPts val="0"/>
              </a:spcAft>
              <a:buSzPts val="2400"/>
              <a:buNone/>
            </a:pPr>
            <a:r>
              <a:t/>
            </a:r>
            <a:endParaRPr/>
          </a:p>
          <a:p>
            <a:pPr indent="0" lvl="0" marL="0" rtl="0" algn="ctr">
              <a:spcBef>
                <a:spcPts val="400"/>
              </a:spcBef>
              <a:spcAft>
                <a:spcPts val="0"/>
              </a:spcAft>
              <a:buSzPts val="2100"/>
              <a:buNone/>
            </a:pPr>
            <a:r>
              <a:rPr lang="ru" sz="2100"/>
              <a:t>Заполни форму обратной связи по ссылке</a:t>
            </a:r>
            <a:endParaRPr/>
          </a:p>
          <a:p>
            <a:pPr indent="0" lvl="0" marL="0" rtl="0" algn="ctr">
              <a:spcBef>
                <a:spcPts val="400"/>
              </a:spcBef>
              <a:spcAft>
                <a:spcPts val="0"/>
              </a:spcAft>
              <a:buSzPts val="2100"/>
              <a:buNone/>
            </a:pPr>
            <a:r>
              <a:rPr lang="ru" sz="2100" u="sng">
                <a:solidFill>
                  <a:schemeClr val="hlink"/>
                </a:solidFill>
                <a:hlinkClick r:id="rId3"/>
              </a:rPr>
              <a:t>http://bit.ly/kontur-courses-feedback</a:t>
            </a:r>
            <a:endParaRPr sz="2100"/>
          </a:p>
          <a:p>
            <a:pPr indent="0" lvl="0" marL="0" rtl="0" algn="ctr">
              <a:spcBef>
                <a:spcPts val="400"/>
              </a:spcBef>
              <a:spcAft>
                <a:spcPts val="0"/>
              </a:spcAft>
              <a:buSzPts val="2100"/>
              <a:buNone/>
            </a:pPr>
            <a:r>
              <a:rPr lang="ru" sz="2100"/>
              <a:t>или</a:t>
            </a:r>
            <a:endParaRPr sz="2100"/>
          </a:p>
          <a:p>
            <a:pPr indent="0" lvl="0" marL="0" rtl="0" algn="ctr">
              <a:spcBef>
                <a:spcPts val="400"/>
              </a:spcBef>
              <a:spcAft>
                <a:spcPts val="0"/>
              </a:spcAft>
              <a:buSzPts val="2100"/>
              <a:buNone/>
            </a:pPr>
            <a:r>
              <a:rPr lang="ru" sz="2100"/>
              <a:t>по ярлыку </a:t>
            </a:r>
            <a:r>
              <a:rPr i="1" lang="ru" sz="2100">
                <a:solidFill>
                  <a:schemeClr val="accent1"/>
                </a:solidFill>
              </a:rPr>
              <a:t>feedback</a:t>
            </a:r>
            <a:r>
              <a:rPr lang="ru" sz="2100"/>
              <a:t> в корне репозитория</a:t>
            </a:r>
            <a:endParaRPr/>
          </a:p>
        </p:txBody>
      </p:sp>
      <p:sp>
        <p:nvSpPr>
          <p:cNvPr id="752" name="Google Shape;752;p115"/>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ОБРАТНАЯ СВЯЗЬ</a:t>
            </a:r>
            <a:endParaRPr/>
          </a:p>
        </p:txBody>
      </p:sp>
      <p:pic>
        <p:nvPicPr>
          <p:cNvPr descr="Речь" id="753" name="Google Shape;753;p115"/>
          <p:cNvPicPr preferRelativeResize="0"/>
          <p:nvPr/>
        </p:nvPicPr>
        <p:blipFill rotWithShape="1">
          <a:blip r:embed="rId4">
            <a:alphaModFix/>
          </a:blip>
          <a:srcRect b="0" l="0" r="0" t="0"/>
          <a:stretch/>
        </p:blipFill>
        <p:spPr>
          <a:xfrm>
            <a:off x="3887468" y="1216714"/>
            <a:ext cx="1369014" cy="136901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40"/>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100"/>
              <a:buNone/>
            </a:pPr>
            <a:r>
              <a:rPr lang="ru" sz="2100">
                <a:latin typeface="Quattrocento Sans"/>
                <a:ea typeface="Quattrocento Sans"/>
                <a:cs typeface="Quattrocento Sans"/>
                <a:sym typeface="Quattrocento Sans"/>
              </a:rPr>
              <a:t>UPC: </a:t>
            </a:r>
            <a:r>
              <a:rPr lang="ru"/>
              <a:t>03600029145</a:t>
            </a:r>
            <a:br>
              <a:rPr lang="ru" sz="2100">
                <a:latin typeface="Quattrocento Sans"/>
                <a:ea typeface="Quattrocento Sans"/>
                <a:cs typeface="Quattrocento Sans"/>
                <a:sym typeface="Quattrocento Sans"/>
              </a:rPr>
            </a:br>
            <a:r>
              <a:rPr lang="ru" sz="2100">
                <a:latin typeface="Quattrocento Sans"/>
                <a:ea typeface="Quattrocento Sans"/>
                <a:cs typeface="Quattrocento Sans"/>
                <a:sym typeface="Quattrocento Sans"/>
              </a:rPr>
              <a:t>Находим значение контрольного числа:</a:t>
            </a:r>
            <a:endParaRPr sz="2100">
              <a:latin typeface="Quattrocento Sans"/>
              <a:ea typeface="Quattrocento Sans"/>
              <a:cs typeface="Quattrocento Sans"/>
              <a:sym typeface="Quattrocento Sans"/>
            </a:endParaRPr>
          </a:p>
          <a:p>
            <a:pPr indent="0" lvl="0" marL="0" rtl="0" algn="l">
              <a:spcBef>
                <a:spcPts val="200"/>
              </a:spcBef>
              <a:spcAft>
                <a:spcPts val="0"/>
              </a:spcAft>
              <a:buSzPts val="1100"/>
              <a:buNone/>
            </a:pPr>
            <a:r>
              <a:t/>
            </a:r>
            <a:endParaRPr sz="1100">
              <a:latin typeface="Quattrocento Sans"/>
              <a:ea typeface="Quattrocento Sans"/>
              <a:cs typeface="Quattrocento Sans"/>
              <a:sym typeface="Quattrocento Sans"/>
            </a:endParaRPr>
          </a:p>
          <a:p>
            <a:pPr indent="0" lvl="0" marL="0" rtl="0" algn="l">
              <a:spcBef>
                <a:spcPts val="400"/>
              </a:spcBef>
              <a:spcAft>
                <a:spcPts val="0"/>
              </a:spcAft>
              <a:buSzPts val="2100"/>
              <a:buNone/>
            </a:pPr>
            <a:r>
              <a:rPr lang="ru" sz="2100">
                <a:latin typeface="Consolas"/>
                <a:ea typeface="Consolas"/>
                <a:cs typeface="Consolas"/>
                <a:sym typeface="Consolas"/>
              </a:rPr>
              <a:t>Цифры номера 0 3 6 0 0 0 2 9 1 4 5</a:t>
            </a:r>
            <a:endParaRPr sz="2100">
              <a:latin typeface="Consolas"/>
              <a:ea typeface="Consolas"/>
              <a:cs typeface="Consolas"/>
              <a:sym typeface="Consolas"/>
            </a:endParaRPr>
          </a:p>
          <a:p>
            <a:pPr indent="0" lvl="0" marL="0" rtl="0" algn="l">
              <a:spcBef>
                <a:spcPts val="400"/>
              </a:spcBef>
              <a:spcAft>
                <a:spcPts val="0"/>
              </a:spcAft>
              <a:buSzPts val="2100"/>
              <a:buNone/>
            </a:pPr>
            <a:r>
              <a:rPr lang="ru" sz="2100">
                <a:latin typeface="Consolas"/>
                <a:ea typeface="Consolas"/>
                <a:cs typeface="Consolas"/>
                <a:sym typeface="Consolas"/>
              </a:rPr>
              <a:t>Множитель    3 1 3 1 3 1 3 1 3 1 3</a:t>
            </a:r>
            <a:endParaRPr sz="2100">
              <a:latin typeface="Consolas"/>
              <a:ea typeface="Consolas"/>
              <a:cs typeface="Consolas"/>
              <a:sym typeface="Consolas"/>
            </a:endParaRPr>
          </a:p>
          <a:p>
            <a:pPr indent="0" lvl="0" marL="0" rtl="0" algn="l">
              <a:spcBef>
                <a:spcPts val="200"/>
              </a:spcBef>
              <a:spcAft>
                <a:spcPts val="0"/>
              </a:spcAft>
              <a:buSzPts val="1100"/>
              <a:buNone/>
            </a:pPr>
            <a:r>
              <a:t/>
            </a:r>
            <a:endParaRPr sz="1100">
              <a:latin typeface="Quattrocento Sans"/>
              <a:ea typeface="Quattrocento Sans"/>
              <a:cs typeface="Quattrocento Sans"/>
              <a:sym typeface="Quattrocento Sans"/>
            </a:endParaRPr>
          </a:p>
          <a:p>
            <a:pPr indent="0" lvl="0" marL="0" rtl="0" algn="l">
              <a:spcBef>
                <a:spcPts val="400"/>
              </a:spcBef>
              <a:spcAft>
                <a:spcPts val="0"/>
              </a:spcAft>
              <a:buSzPts val="2100"/>
              <a:buNone/>
            </a:pPr>
            <a:r>
              <a:rPr lang="ru" sz="2100">
                <a:latin typeface="Quattrocento Sans"/>
                <a:ea typeface="Quattrocento Sans"/>
                <a:cs typeface="Quattrocento Sans"/>
                <a:sym typeface="Quattrocento Sans"/>
              </a:rPr>
              <a:t>sum = </a:t>
            </a:r>
            <a:r>
              <a:rPr lang="ru" sz="2100">
                <a:latin typeface="Consolas"/>
                <a:ea typeface="Consolas"/>
                <a:cs typeface="Consolas"/>
                <a:sym typeface="Consolas"/>
              </a:rPr>
              <a:t>0×3 + 3×1 + 6×3 + 0×1 + 0×3 + 0×1 + 2×3 + 9×1 + 1×3 + 4×1 + 5×3 = 58</a:t>
            </a:r>
            <a:endParaRPr/>
          </a:p>
          <a:p>
            <a:pPr indent="0" lvl="0" marL="0" rtl="0" algn="l">
              <a:spcBef>
                <a:spcPts val="400"/>
              </a:spcBef>
              <a:spcAft>
                <a:spcPts val="0"/>
              </a:spcAft>
              <a:buSzPts val="2100"/>
              <a:buNone/>
            </a:pPr>
            <a:r>
              <a:rPr lang="ru" sz="2100">
                <a:latin typeface="Consolas"/>
                <a:ea typeface="Consolas"/>
                <a:cs typeface="Consolas"/>
                <a:sym typeface="Consolas"/>
              </a:rPr>
              <a:t>M = 58 % 10 = 8</a:t>
            </a:r>
            <a:endParaRPr/>
          </a:p>
          <a:p>
            <a:pPr indent="0" lvl="0" marL="0" rtl="0" algn="l">
              <a:spcBef>
                <a:spcPts val="400"/>
              </a:spcBef>
              <a:spcAft>
                <a:spcPts val="0"/>
              </a:spcAft>
              <a:buSzPts val="2100"/>
              <a:buNone/>
            </a:pPr>
            <a:r>
              <a:rPr lang="ru" sz="2100">
                <a:latin typeface="Consolas"/>
                <a:ea typeface="Consolas"/>
                <a:cs typeface="Consolas"/>
                <a:sym typeface="Consolas"/>
              </a:rPr>
              <a:t>M ≠ 0 =&gt; res = 10 – 8 = 2</a:t>
            </a:r>
            <a:endParaRPr sz="2100">
              <a:latin typeface="Consolas"/>
              <a:ea typeface="Consolas"/>
              <a:cs typeface="Consolas"/>
              <a:sym typeface="Consolas"/>
            </a:endParaRPr>
          </a:p>
        </p:txBody>
      </p:sp>
      <p:sp>
        <p:nvSpPr>
          <p:cNvPr id="188" name="Google Shape;188;p40"/>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lt1"/>
              </a:buClr>
              <a:buSzPts val="3300"/>
              <a:buFont typeface="Quattrocento Sans"/>
              <a:buNone/>
            </a:pPr>
            <a:r>
              <a:rPr lang="ru">
                <a:solidFill>
                  <a:schemeClr val="lt1"/>
                </a:solidFill>
              </a:rPr>
              <a:t>ЗАДАЧА</a:t>
            </a:r>
            <a:r>
              <a:rPr lang="ru"/>
              <a:t> CONTROLDIGIT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Макеты слайдов с основной цветовой темой">
  <a:themeElements>
    <a:clrScheme name="Контур.Продукты">
      <a:dk1>
        <a:srgbClr val="000000"/>
      </a:dk1>
      <a:lt1>
        <a:srgbClr val="FFFFFF"/>
      </a:lt1>
      <a:dk2>
        <a:srgbClr val="000000"/>
      </a:dk2>
      <a:lt2>
        <a:srgbClr val="FFFFFF"/>
      </a:lt2>
      <a:accent1>
        <a:srgbClr val="D94440"/>
      </a:accent1>
      <a:accent2>
        <a:srgbClr val="51926C"/>
      </a:accent2>
      <a:accent3>
        <a:srgbClr val="1E78BE"/>
      </a:accent3>
      <a:accent4>
        <a:srgbClr val="A23A99"/>
      </a:accent4>
      <a:accent5>
        <a:srgbClr val="00AA90"/>
      </a:accent5>
      <a:accent6>
        <a:srgbClr val="FF5500"/>
      </a:accent6>
      <a:hlink>
        <a:srgbClr val="0070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