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6858000" cx="12192000"/>
  <p:notesSz cx="6858000" cy="9144000"/>
  <p:embeddedFontLst>
    <p:embeddedFont>
      <p:font typeface="Quattrocento Sans"/>
      <p:regular r:id="rId91"/>
      <p:bold r:id="rId92"/>
      <p:italic r:id="rId93"/>
      <p:boldItalic r:id="rId94"/>
    </p:embeddedFont>
    <p:embeddedFont>
      <p:font typeface="Fira Code"/>
      <p:regular r:id="rId95"/>
      <p:bold r:id="rId96"/>
    </p:embeddedFont>
    <p:embeddedFont>
      <p:font typeface="JetBrains Mono"/>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font" Target="fonts/JetBrainsMono-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FiraCode-regular.fntdata"/><Relationship Id="rId94" Type="http://schemas.openxmlformats.org/officeDocument/2006/relationships/font" Target="fonts/QuattrocentoSans-boldItalic.fntdata"/><Relationship Id="rId97" Type="http://schemas.openxmlformats.org/officeDocument/2006/relationships/font" Target="fonts/JetBrainsMono-regular.fntdata"/><Relationship Id="rId96" Type="http://schemas.openxmlformats.org/officeDocument/2006/relationships/font" Target="fonts/FiraCode-bold.fntdata"/><Relationship Id="rId11" Type="http://schemas.openxmlformats.org/officeDocument/2006/relationships/slide" Target="slides/slide5.xml"/><Relationship Id="rId99" Type="http://schemas.openxmlformats.org/officeDocument/2006/relationships/font" Target="fonts/JetBrainsMono-italic.fntdata"/><Relationship Id="rId10" Type="http://schemas.openxmlformats.org/officeDocument/2006/relationships/slide" Target="slides/slide4.xml"/><Relationship Id="rId98" Type="http://schemas.openxmlformats.org/officeDocument/2006/relationships/font" Target="fonts/JetBrainsMono-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QuattrocentoSans-regular.fntdata"/><Relationship Id="rId90" Type="http://schemas.openxmlformats.org/officeDocument/2006/relationships/slide" Target="slides/slide84.xml"/><Relationship Id="rId93" Type="http://schemas.openxmlformats.org/officeDocument/2006/relationships/font" Target="fonts/QuattrocentoSans-italic.fntdata"/><Relationship Id="rId92" Type="http://schemas.openxmlformats.org/officeDocument/2006/relationships/font" Target="fonts/QuattrocentoSan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Реализуйте сами алгоритм контрольного числа для UPC</a:t>
            </a:r>
            <a:endParaRPr/>
          </a:p>
        </p:txBody>
      </p:sp>
      <p:sp>
        <p:nvSpPr>
          <p:cNvPr id="230" name="Google Shape;23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Откройте код, написанный кем-то, для расчета ISBN13. Алгоритм похожий, но есть небольшое отличие от UPC. Кто может его найти?</a:t>
            </a:r>
            <a:endParaRPr/>
          </a:p>
          <a:p>
            <a:pPr indent="0" lvl="0" marL="0" rtl="0" algn="l">
              <a:spcBef>
                <a:spcPts val="0"/>
              </a:spcBef>
              <a:spcAft>
                <a:spcPts val="0"/>
              </a:spcAft>
              <a:buNone/>
            </a:pPr>
            <a:r>
              <a:t/>
            </a:r>
            <a:endParaRPr/>
          </a:p>
          <a:p>
            <a:pPr indent="0" lvl="0" marL="0" rtl="0" algn="l">
              <a:spcBef>
                <a:spcPts val="0"/>
              </a:spcBef>
              <a:spcAft>
                <a:spcPts val="0"/>
              </a:spcAft>
              <a:buNone/>
            </a:pPr>
            <a:r>
              <a:rPr lang="ru-RU"/>
              <a:t>Мораль: сложно понять, если код написан сложно. Надеюсь, ваш получился лучше!)</a:t>
            </a:r>
            <a:endParaRPr/>
          </a:p>
        </p:txBody>
      </p:sp>
      <p:sp>
        <p:nvSpPr>
          <p:cNvPr id="238" name="Google Shape;23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Если эту задачу дать студенту, который не задумывается о декомпозиции, то легко получить что-то такое.</a:t>
            </a:r>
            <a:endParaRPr/>
          </a:p>
          <a:p>
            <a:pPr indent="0" lvl="0" marL="0" rtl="0" algn="l">
              <a:spcBef>
                <a:spcPts val="0"/>
              </a:spcBef>
              <a:spcAft>
                <a:spcPts val="0"/>
              </a:spcAft>
              <a:buNone/>
            </a:pPr>
            <a:r>
              <a:rPr lang="ru-RU"/>
              <a:t>Это очень трудно читать и почти невозможно убедить себя, что тут не ошибок.</a:t>
            </a:r>
            <a:endParaRPr/>
          </a:p>
        </p:txBody>
      </p:sp>
      <p:sp>
        <p:nvSpPr>
          <p:cNvPr id="287" name="Google Shape;28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RU"/>
              <a:t>Нужен в ситуациях, когда к код живет долго и к нему придется ещё не раз возвращаться. </a:t>
            </a:r>
            <a:endParaRPr/>
          </a:p>
          <a:p>
            <a:pPr indent="0" lvl="0" marL="0" rtl="0" algn="l">
              <a:spcBef>
                <a:spcPts val="0"/>
              </a:spcBef>
              <a:spcAft>
                <a:spcPts val="0"/>
              </a:spcAft>
              <a:buNone/>
            </a:pPr>
            <a:r>
              <a:t/>
            </a:r>
            <a:endParaRPr/>
          </a:p>
        </p:txBody>
      </p:sp>
      <p:sp>
        <p:nvSpPr>
          <p:cNvPr id="163" name="Google Shape;16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ru-RU"/>
              <a:t>Длинный метод — скорее всего сигнализирует о том, что у метода есть несколько обязанностей.</a:t>
            </a:r>
            <a:endParaRPr/>
          </a:p>
          <a:p>
            <a:pPr indent="-228600" lvl="0" marL="228600" rtl="0" algn="l">
              <a:spcBef>
                <a:spcPts val="0"/>
              </a:spcBef>
              <a:spcAft>
                <a:spcPts val="0"/>
              </a:spcAft>
              <a:buClr>
                <a:schemeClr val="dk1"/>
              </a:buClr>
              <a:buSzPts val="1200"/>
              <a:buFont typeface="Calibri"/>
              <a:buAutoNum type="arabicPeriod"/>
            </a:pPr>
            <a:r>
              <a:rPr lang="ru-RU"/>
              <a:t>Слишком общее имя — это сигнал, что у метода несколько обязанностей, которые плохо описываются одной фразой.</a:t>
            </a:r>
            <a:endParaRPr/>
          </a:p>
          <a:p>
            <a:pPr indent="-228600" lvl="0" marL="228600" rtl="0" algn="l">
              <a:spcBef>
                <a:spcPts val="0"/>
              </a:spcBef>
              <a:spcAft>
                <a:spcPts val="0"/>
              </a:spcAft>
              <a:buClr>
                <a:schemeClr val="dk1"/>
              </a:buClr>
              <a:buSzPts val="1200"/>
              <a:buFont typeface="Calibri"/>
              <a:buAutoNum type="arabicPeriod"/>
            </a:pPr>
            <a:r>
              <a:rPr lang="ru-RU"/>
              <a:t>Если метод, нарушающий SRP  назвать честно, то получаются громоздкие фразы. Это уже лучше, чем слишком общее имя, но более явно указывает на нарушение SRP.</a:t>
            </a:r>
            <a:endParaRPr/>
          </a:p>
          <a:p>
            <a:pPr indent="0" lvl="0" marL="0" rtl="0" algn="l">
              <a:spcBef>
                <a:spcPts val="0"/>
              </a:spcBef>
              <a:spcAft>
                <a:spcPts val="0"/>
              </a:spcAft>
              <a:buNone/>
            </a:pPr>
            <a:r>
              <a:t/>
            </a:r>
            <a:endParaRPr/>
          </a:p>
        </p:txBody>
      </p:sp>
      <p:sp>
        <p:nvSpPr>
          <p:cNvPr id="294" name="Google Shape;29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Вводим концепцию Токена</a:t>
            </a:r>
            <a:endParaRPr/>
          </a:p>
          <a:p>
            <a:pPr indent="0" lvl="0" marL="0" rtl="0" algn="l">
              <a:spcBef>
                <a:spcPts val="0"/>
              </a:spcBef>
              <a:spcAft>
                <a:spcPts val="0"/>
              </a:spcAft>
              <a:buNone/>
            </a:pPr>
            <a:r>
              <a:rPr lang="ru-RU"/>
              <a:t>Нам понадобится сущность, которую мы назовем Токен. Он будет хранить в себе прочитанный текст, позицию и длину.</a:t>
            </a:r>
            <a:endParaRPr/>
          </a:p>
          <a:p>
            <a:pPr indent="0" lvl="0" marL="0" rtl="0" algn="l">
              <a:spcBef>
                <a:spcPts val="0"/>
              </a:spcBef>
              <a:spcAft>
                <a:spcPts val="0"/>
              </a:spcAft>
              <a:buNone/>
            </a:pPr>
            <a:r>
              <a:t/>
            </a:r>
            <a:endParaRPr/>
          </a:p>
        </p:txBody>
      </p:sp>
      <p:sp>
        <p:nvSpPr>
          <p:cNvPr id="309" name="Google Shape;30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RU"/>
              <a:t>В прошлом решении есть недостаток компонуемости. Выделенные методы вряд ли где-то ещё понадобятся.</a:t>
            </a:r>
            <a:endParaRPr/>
          </a:p>
          <a:p>
            <a:pPr indent="0" lvl="0" marL="0" rtl="0" algn="l">
              <a:spcBef>
                <a:spcPts val="0"/>
              </a:spcBef>
              <a:spcAft>
                <a:spcPts val="0"/>
              </a:spcAft>
              <a:buNone/>
            </a:pPr>
            <a:r>
              <a:rPr lang="ru-RU"/>
              <a:t>Однако, продолжая прошлую задачу, можно было дополнительно выделить абстракцию Токенайзера, с помощью которого остальные методы реализуются в одну простую строчку.</a:t>
            </a:r>
            <a:endParaRPr/>
          </a:p>
          <a:p>
            <a:pPr indent="0" lvl="0" marL="0" rtl="0" algn="l">
              <a:spcBef>
                <a:spcPts val="0"/>
              </a:spcBef>
              <a:spcAft>
                <a:spcPts val="0"/>
              </a:spcAft>
              <a:buNone/>
            </a:pPr>
            <a:r>
              <a:rPr lang="ru-RU"/>
              <a:t>Такой Tokenizer может оказаться полезным в других задачах парсинга текстов.</a:t>
            </a:r>
            <a:endParaRPr/>
          </a:p>
        </p:txBody>
      </p:sp>
      <p:sp>
        <p:nvSpPr>
          <p:cNvPr id="333" name="Google Shape;33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Примитивные типы лучше не расширять нигде. Свои типы расширять можно и нужно.</a:t>
            </a:r>
            <a:endParaRPr/>
          </a:p>
        </p:txBody>
      </p:sp>
      <p:sp>
        <p:nvSpPr>
          <p:cNvPr id="347" name="Google Shape;34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 JS можно сделать подобное, но лучше не надо))  Вернее, свои собственные классы можно любыми методами дополнить. А встроенные (Object, Array, String, Number и т.д.) лучше не надо. У расширения прототипов встроенных типов есть две потенциальные проблемы: </a:t>
            </a:r>
            <a:endParaRPr/>
          </a:p>
          <a:p>
            <a:pPr indent="-160421" lvl="0" marL="160421" rtl="0" algn="l">
              <a:spcBef>
                <a:spcPts val="0"/>
              </a:spcBef>
              <a:spcAft>
                <a:spcPts val="0"/>
              </a:spcAft>
              <a:buClr>
                <a:schemeClr val="dk1"/>
              </a:buClr>
              <a:buSzPts val="1200"/>
              <a:buFont typeface="Calibri"/>
              <a:buAutoNum type="arabicPeriod"/>
            </a:pPr>
            <a:r>
              <a:rPr lang="ru-RU"/>
              <a:t>рано или поздно методы с таким же названием могут появиться в стандарте, и иметь немного 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endParaRPr/>
          </a:p>
          <a:p>
            <a:pPr indent="-160421" lvl="0" marL="160421" rtl="0" algn="l">
              <a:spcBef>
                <a:spcPts val="0"/>
              </a:spcBef>
              <a:spcAft>
                <a:spcPts val="0"/>
              </a:spcAft>
              <a:buClr>
                <a:schemeClr val="dk1"/>
              </a:buClr>
              <a:buSzPts val="1200"/>
              <a:buFont typeface="Calibri"/>
              <a:buAutoNum type="arabicPeriod"/>
            </a:pPr>
            <a:r>
              <a:rPr lang="ru-RU"/>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endParaRPr/>
          </a:p>
        </p:txBody>
      </p:sp>
      <p:sp>
        <p:nvSpPr>
          <p:cNvPr id="355" name="Google Shape;35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Напоминаем слайд из лекций</a:t>
            </a:r>
            <a:endParaRPr/>
          </a:p>
        </p:txBody>
      </p:sp>
      <p:sp>
        <p:nvSpPr>
          <p:cNvPr id="172" name="Google Shape;17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 python тоже можно расширить поведение, но делать это не лучшая практика, особенно для примитивных типов.</a:t>
            </a:r>
            <a:br>
              <a:rPr lang="ru-RU"/>
            </a:br>
            <a:r>
              <a:rPr lang="ru-RU"/>
              <a:t>Возможный вариант использования, когда нужно расширить стороннюю библиотеку.</a:t>
            </a:r>
            <a:endParaRPr/>
          </a:p>
        </p:txBody>
      </p:sp>
      <p:sp>
        <p:nvSpPr>
          <p:cNvPr id="366" name="Google Shape;366;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e43c59e005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1e43c59e005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 java нет методов расширения</a:t>
            </a:r>
            <a:endParaRPr/>
          </a:p>
        </p:txBody>
      </p:sp>
      <p:sp>
        <p:nvSpPr>
          <p:cNvPr id="376" name="Google Shape;376;g1e43c59e005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Спросить аудиторию, как это делать.</a:t>
            </a:r>
            <a:endParaRPr/>
          </a:p>
          <a:p>
            <a:pPr indent="0" lvl="0" marL="0" rtl="0" algn="l">
              <a:spcBef>
                <a:spcPts val="0"/>
              </a:spcBef>
              <a:spcAft>
                <a:spcPts val="0"/>
              </a:spcAft>
              <a:buNone/>
            </a:pPr>
            <a:r>
              <a:rPr lang="ru-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RU"/>
              <a:t>Создать новый массив, в который перенести все значения с нужным сдвигом.</a:t>
            </a:r>
            <a:endParaRPr/>
          </a:p>
        </p:txBody>
      </p:sp>
      <p:sp>
        <p:nvSpPr>
          <p:cNvPr id="384" name="Google Shape;384;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RU"/>
              <a:t>Решение с LINQ короче, очевиднее, но менее эффективно, хотя асимптотика та же.</a:t>
            </a:r>
            <a:endParaRPr/>
          </a:p>
        </p:txBody>
      </p:sp>
      <p:sp>
        <p:nvSpPr>
          <p:cNvPr id="391" name="Google Shape;391;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e43c59e005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1e43c59e005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RU"/>
              <a:t>Решение с LINQ короче, очевиднее, но менее эффективно, хотя асимптотика та же.</a:t>
            </a:r>
            <a:endParaRPr/>
          </a:p>
        </p:txBody>
      </p:sp>
      <p:sp>
        <p:nvSpPr>
          <p:cNvPr id="403" name="Google Shape;403;g1e43c59e005_0_1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Спросить аудиторию, как это делать.</a:t>
            </a:r>
            <a:endParaRPr/>
          </a:p>
          <a:p>
            <a:pPr indent="0" lvl="0" marL="0" rtl="0" algn="l">
              <a:spcBef>
                <a:spcPts val="0"/>
              </a:spcBef>
              <a:spcAft>
                <a:spcPts val="0"/>
              </a:spcAft>
              <a:buNone/>
            </a:pPr>
            <a:r>
              <a:rPr lang="ru-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RU"/>
              <a:t>Поставить нулевой элемент на место shiftSize, тот что был там — на позицию 2*shiftSize % N и т.п.</a:t>
            </a:r>
            <a:br>
              <a:rPr lang="ru-RU"/>
            </a:br>
            <a:r>
              <a:rPr lang="ru-RU"/>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O(N) памяти.</a:t>
            </a:r>
            <a:endParaRPr/>
          </a:p>
        </p:txBody>
      </p:sp>
      <p:sp>
        <p:nvSpPr>
          <p:cNvPr id="411" name="Google Shape;41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Для работы этого решения здесь предлагается написать свою реализацию Reverse, работающего In Place.</a:t>
            </a:r>
            <a:endParaRPr/>
          </a:p>
        </p:txBody>
      </p:sp>
      <p:sp>
        <p:nvSpPr>
          <p:cNvPr id="428" name="Google Shape;428;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Если вы видите декомпозицию на функции, которые нигде больше не понадобятся, можно напрячься и подумать, нельзя ли было сделать лучше.</a:t>
            </a:r>
            <a:endParaRPr/>
          </a:p>
        </p:txBody>
      </p:sp>
      <p:sp>
        <p:nvSpPr>
          <p:cNvPr id="435" name="Google Shape;435;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Долгое время Контур развивался как почти не взаимодействующее множество самобытных команд, каждая из которых делает свой продукт.</a:t>
            </a:r>
            <a:endParaRPr/>
          </a:p>
          <a:p>
            <a:pPr indent="0" lvl="0" marL="0" rtl="0" algn="l">
              <a:spcBef>
                <a:spcPts val="0"/>
              </a:spcBef>
              <a:spcAft>
                <a:spcPts val="0"/>
              </a:spcAft>
              <a:buNone/>
            </a:pPr>
            <a:r>
              <a:t/>
            </a:r>
            <a:endParaRPr/>
          </a:p>
          <a:p>
            <a:pPr indent="0" lvl="0" marL="0" rtl="0" algn="l">
              <a:spcBef>
                <a:spcPts val="0"/>
              </a:spcBef>
              <a:spcAft>
                <a:spcPts val="0"/>
              </a:spcAft>
              <a:buNone/>
            </a:pPr>
            <a:r>
              <a:rPr lang="ru-RU"/>
              <a:t>Сейчас перед Контуром стоит вызов — научиться ускорять и удешевлять разработку за счет повторного использования наработок.</a:t>
            </a:r>
            <a:endParaRPr/>
          </a:p>
          <a:p>
            <a:pPr indent="0" lvl="0" marL="0" rtl="0" algn="l">
              <a:spcBef>
                <a:spcPts val="0"/>
              </a:spcBef>
              <a:spcAft>
                <a:spcPts val="0"/>
              </a:spcAft>
              <a:buNone/>
            </a:pPr>
            <a:r>
              <a:rPr lang="ru-RU"/>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endParaRPr/>
          </a:p>
        </p:txBody>
      </p:sp>
      <p:sp>
        <p:nvSpPr>
          <p:cNvPr id="442" name="Google Shape;442;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Напоминаем слайд из лекций</a:t>
            </a:r>
            <a:endParaRPr/>
          </a:p>
        </p:txBody>
      </p:sp>
      <p:sp>
        <p:nvSpPr>
          <p:cNvPr id="179" name="Google Shape;17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Для JS вопрос о переопределении функций из глобальной области</a:t>
            </a:r>
            <a:endParaRPr/>
          </a:p>
        </p:txBody>
      </p:sp>
      <p:sp>
        <p:nvSpPr>
          <p:cNvPr id="490" name="Google Shape;490;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 JS нет многопоточности, но идентичный код тоже имеет некоторые проблемы. Посмотрите на JS с подобным кодом.</a:t>
            </a:r>
            <a:endParaRPr/>
          </a:p>
          <a:p>
            <a:pPr indent="0" lvl="0" marL="0" rtl="0" algn="l">
              <a:spcBef>
                <a:spcPts val="0"/>
              </a:spcBef>
              <a:spcAft>
                <a:spcPts val="0"/>
              </a:spcAft>
              <a:buNone/>
            </a:pPr>
            <a:r>
              <a:rPr lang="ru-RU"/>
              <a:t>В нем немного другая логика: теперь он ищет не следующий шаг, а весь путь до цели. И он записывает путь до цели в объект prev, чтобы, если еще раз считать то же, то не искать еще раз те же значения.</a:t>
            </a:r>
            <a:endParaRPr/>
          </a:p>
          <a:p>
            <a:pPr indent="0" lvl="0" marL="0" rtl="0" algn="l">
              <a:spcBef>
                <a:spcPts val="0"/>
              </a:spcBef>
              <a:spcAft>
                <a:spcPts val="0"/>
              </a:spcAft>
              <a:buNone/>
            </a:pPr>
            <a:r>
              <a:t/>
            </a:r>
            <a:endParaRPr/>
          </a:p>
        </p:txBody>
      </p:sp>
      <p:sp>
        <p:nvSpPr>
          <p:cNvPr id="497" name="Google Shape;497;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Как бы вы стали объяснять, что делает этот метод? Вопрос аудитории.</a:t>
            </a:r>
            <a:endParaRPr/>
          </a:p>
          <a:p>
            <a:pPr indent="0" lvl="0" marL="0" rtl="0" algn="l">
              <a:spcBef>
                <a:spcPts val="0"/>
              </a:spcBef>
              <a:spcAft>
                <a:spcPts val="0"/>
              </a:spcAft>
              <a:buNone/>
            </a:pPr>
            <a:r>
              <a:rPr lang="ru-RU"/>
              <a:t>Примерно так: </a:t>
            </a:r>
            <a:endParaRPr/>
          </a:p>
          <a:p>
            <a:pPr indent="0" lvl="0" marL="0" rtl="0" algn="l">
              <a:spcBef>
                <a:spcPts val="0"/>
              </a:spcBef>
              <a:spcAft>
                <a:spcPts val="0"/>
              </a:spcAft>
              <a:buNone/>
            </a:pPr>
            <a:r>
              <a:rPr lang="ru-RU"/>
              <a:t>найти заполненные строки, удалить, все остальные сдвинуть вниз, добавить сверху такое же количество пустых строк.</a:t>
            </a:r>
            <a:endParaRPr/>
          </a:p>
        </p:txBody>
      </p:sp>
      <p:sp>
        <p:nvSpPr>
          <p:cNvPr id="523" name="Google Shape;523;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Что не так в этом коде? (Если вам кажется, что код непонятный потому что он на C# написан, то есть версия на JS – она на следующем слайде)</a:t>
            </a:r>
            <a:endParaRPr/>
          </a:p>
          <a:p>
            <a:pPr indent="0" lvl="0" marL="0" rtl="0" algn="l">
              <a:spcBef>
                <a:spcPts val="0"/>
              </a:spcBef>
              <a:spcAft>
                <a:spcPts val="0"/>
              </a:spcAft>
              <a:buNone/>
            </a:pPr>
            <a:r>
              <a:rPr lang="ru-RU"/>
              <a:t>Тут нет ни одного ключевого слова, которые вы называли на прошлом слайде!</a:t>
            </a:r>
            <a:endParaRPr/>
          </a:p>
          <a:p>
            <a:pPr indent="0" lvl="0" marL="0" rtl="0" algn="l">
              <a:spcBef>
                <a:spcPts val="0"/>
              </a:spcBef>
              <a:spcAft>
                <a:spcPts val="0"/>
              </a:spcAft>
              <a:buNone/>
            </a:pPr>
            <a:r>
              <a:rPr lang="ru-RU"/>
              <a:t>Как следствие, код кажется непонятным.</a:t>
            </a:r>
            <a:endParaRPr/>
          </a:p>
          <a:p>
            <a:pPr indent="0" lvl="0" marL="0" rtl="0" algn="l">
              <a:spcBef>
                <a:spcPts val="0"/>
              </a:spcBef>
              <a:spcAft>
                <a:spcPts val="0"/>
              </a:spcAft>
              <a:buNone/>
            </a:pPr>
            <a:r>
              <a:t/>
            </a:r>
            <a:endParaRPr/>
          </a:p>
        </p:txBody>
      </p:sp>
      <p:sp>
        <p:nvSpPr>
          <p:cNvPr id="530" name="Google Shape;530;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JS</a:t>
            </a:r>
            <a:endParaRPr/>
          </a:p>
        </p:txBody>
      </p:sp>
      <p:sp>
        <p:nvSpPr>
          <p:cNvPr id="538" name="Google Shape;53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python</a:t>
            </a:r>
            <a:endParaRPr/>
          </a:p>
          <a:p>
            <a:pPr indent="0" lvl="0" marL="0" rtl="0" algn="l">
              <a:spcBef>
                <a:spcPts val="0"/>
              </a:spcBef>
              <a:spcAft>
                <a:spcPts val="0"/>
              </a:spcAft>
              <a:buNone/>
            </a:pPr>
            <a:r>
              <a:t/>
            </a:r>
            <a:endParaRPr/>
          </a:p>
        </p:txBody>
      </p:sp>
      <p:sp>
        <p:nvSpPr>
          <p:cNvPr id="547" name="Google Shape;54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e43c59e005_0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g1e43c59e005_0_3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 java</a:t>
            </a:r>
            <a:endParaRPr/>
          </a:p>
        </p:txBody>
      </p:sp>
      <p:sp>
        <p:nvSpPr>
          <p:cNvPr id="557" name="Google Shape;557;g1e43c59e005_0_3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Вот другой код, делающий то же самое.</a:t>
            </a:r>
            <a:endParaRPr/>
          </a:p>
          <a:p>
            <a:pPr indent="0" lvl="0" marL="0" rtl="0" algn="l">
              <a:spcBef>
                <a:spcPts val="0"/>
              </a:spcBef>
              <a:spcAft>
                <a:spcPts val="0"/>
              </a:spcAft>
              <a:buNone/>
            </a:pPr>
            <a:r>
              <a:rPr lang="ru-RU"/>
              <a:t>Вопросы аудитории. Понятнее ли этот код? Почему?</a:t>
            </a:r>
            <a:endParaRPr/>
          </a:p>
          <a:p>
            <a:pPr indent="0" lvl="0" marL="0" rtl="0" algn="l">
              <a:spcBef>
                <a:spcPts val="0"/>
              </a:spcBef>
              <a:spcAft>
                <a:spcPts val="0"/>
              </a:spcAft>
              <a:buNone/>
            </a:pPr>
            <a:r>
              <a:t/>
            </a:r>
            <a:endParaRPr/>
          </a:p>
          <a:p>
            <a:pPr indent="0" lvl="0" marL="0" rtl="0" algn="l">
              <a:spcBef>
                <a:spcPts val="0"/>
              </a:spcBef>
              <a:spcAft>
                <a:spcPts val="0"/>
              </a:spcAft>
              <a:buNone/>
            </a:pPr>
            <a:r>
              <a:rPr lang="ru-RU"/>
              <a:t>Тут присутствуют все ключевые слова. Надо все еще приложить усилия, чтобы убедиться в корректности кода, однако код понятнее и комфортнее читать.</a:t>
            </a:r>
            <a:endParaRPr/>
          </a:p>
          <a:p>
            <a:pPr indent="0" lvl="0" marL="0" rtl="0" algn="l">
              <a:spcBef>
                <a:spcPts val="0"/>
              </a:spcBef>
              <a:spcAft>
                <a:spcPts val="0"/>
              </a:spcAft>
              <a:buNone/>
            </a:pPr>
            <a:r>
              <a:t/>
            </a:r>
            <a:endParaRPr/>
          </a:p>
        </p:txBody>
      </p:sp>
      <p:sp>
        <p:nvSpPr>
          <p:cNvPr id="571" name="Google Shape;571;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JS</a:t>
            </a:r>
            <a:endParaRPr/>
          </a:p>
          <a:p>
            <a:pPr indent="0" lvl="0" marL="0" rtl="0" algn="l">
              <a:spcBef>
                <a:spcPts val="0"/>
              </a:spcBef>
              <a:spcAft>
                <a:spcPts val="0"/>
              </a:spcAft>
              <a:buNone/>
            </a:pPr>
            <a:r>
              <a:t/>
            </a:r>
            <a:endParaRPr/>
          </a:p>
        </p:txBody>
      </p:sp>
      <p:sp>
        <p:nvSpPr>
          <p:cNvPr id="579" name="Google Shape;579;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python</a:t>
            </a:r>
            <a:endParaRPr/>
          </a:p>
          <a:p>
            <a:pPr indent="0" lvl="0" marL="0" rtl="0" algn="l">
              <a:spcBef>
                <a:spcPts val="0"/>
              </a:spcBef>
              <a:spcAft>
                <a:spcPts val="0"/>
              </a:spcAft>
              <a:buNone/>
            </a:pPr>
            <a:r>
              <a:t/>
            </a:r>
            <a:endParaRPr/>
          </a:p>
        </p:txBody>
      </p:sp>
      <p:sp>
        <p:nvSpPr>
          <p:cNvPr id="588" name="Google Shape;588;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e43c59e005_0_4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g1e43c59e005_0_4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 java</a:t>
            </a:r>
            <a:endParaRPr/>
          </a:p>
        </p:txBody>
      </p:sp>
      <p:sp>
        <p:nvSpPr>
          <p:cNvPr id="598" name="Google Shape;598;g1e43c59e005_0_4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Используя паттерн неиземеняемого класса для поля тетриса, можно написать эту функцию вообще без циклов и переменных. Меньше циклов и переменных — меньше ошибок.</a:t>
            </a:r>
            <a:endParaRPr/>
          </a:p>
          <a:p>
            <a:pPr indent="0" lvl="0" marL="0" rtl="0" algn="l">
              <a:spcBef>
                <a:spcPts val="0"/>
              </a:spcBef>
              <a:spcAft>
                <a:spcPts val="0"/>
              </a:spcAft>
              <a:buNone/>
            </a:pPr>
            <a:r>
              <a:rPr lang="ru-RU"/>
              <a:t>Убедиться в корректности этого кода стало заметно проще.</a:t>
            </a:r>
            <a:endParaRPr/>
          </a:p>
          <a:p>
            <a:pPr indent="0" lvl="0" marL="0" rtl="0" algn="l">
              <a:spcBef>
                <a:spcPts val="0"/>
              </a:spcBef>
              <a:spcAft>
                <a:spcPts val="0"/>
              </a:spcAft>
              <a:buNone/>
            </a:pPr>
            <a:r>
              <a:t/>
            </a:r>
            <a:endParaRPr/>
          </a:p>
        </p:txBody>
      </p:sp>
      <p:sp>
        <p:nvSpPr>
          <p:cNvPr id="606" name="Google Shape;606;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JS</a:t>
            </a:r>
            <a:endParaRPr/>
          </a:p>
        </p:txBody>
      </p:sp>
      <p:sp>
        <p:nvSpPr>
          <p:cNvPr id="614" name="Google Shape;614;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python</a:t>
            </a:r>
            <a:endParaRPr/>
          </a:p>
          <a:p>
            <a:pPr indent="0" lvl="0" marL="0" rtl="0" algn="l">
              <a:spcBef>
                <a:spcPts val="0"/>
              </a:spcBef>
              <a:spcAft>
                <a:spcPts val="0"/>
              </a:spcAft>
              <a:buNone/>
            </a:pPr>
            <a:r>
              <a:t/>
            </a:r>
            <a:endParaRPr/>
          </a:p>
        </p:txBody>
      </p:sp>
      <p:sp>
        <p:nvSpPr>
          <p:cNvPr id="623" name="Google Shape;623;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e43c59e005_0_6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g1e43c59e005_0_6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 java</a:t>
            </a:r>
            <a:endParaRPr/>
          </a:p>
        </p:txBody>
      </p:sp>
      <p:sp>
        <p:nvSpPr>
          <p:cNvPr id="633" name="Google Shape;633;g1e43c59e005_0_6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Что делает этот код?</a:t>
            </a:r>
            <a:endParaRPr/>
          </a:p>
          <a:p>
            <a:pPr indent="0" lvl="0" marL="0" rtl="0" algn="l">
              <a:spcBef>
                <a:spcPts val="0"/>
              </a:spcBef>
              <a:spcAft>
                <a:spcPts val="0"/>
              </a:spcAft>
              <a:buNone/>
            </a:pPr>
            <a:r>
              <a:rPr lang="ru-RU"/>
              <a:t>Какие эмоции у вас возникают, глядя на этот код?</a:t>
            </a:r>
            <a:endParaRPr/>
          </a:p>
        </p:txBody>
      </p:sp>
      <p:sp>
        <p:nvSpPr>
          <p:cNvPr id="641" name="Google Shape;641;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RU"/>
              <a:t>То же самое на JS</a:t>
            </a:r>
            <a:endParaRPr/>
          </a:p>
          <a:p>
            <a:pPr indent="0" lvl="0" marL="0" rtl="0" algn="l">
              <a:spcBef>
                <a:spcPts val="0"/>
              </a:spcBef>
              <a:spcAft>
                <a:spcPts val="0"/>
              </a:spcAft>
              <a:buNone/>
            </a:pPr>
            <a:r>
              <a:t/>
            </a:r>
            <a:endParaRPr/>
          </a:p>
        </p:txBody>
      </p:sp>
      <p:sp>
        <p:nvSpPr>
          <p:cNvPr id="649" name="Google Shape;649;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9" name="Google Shape;659;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RU"/>
              <a:t>То же самое на python</a:t>
            </a:r>
            <a:endParaRPr/>
          </a:p>
        </p:txBody>
      </p:sp>
      <p:sp>
        <p:nvSpPr>
          <p:cNvPr id="660" name="Google Shape;660;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e43c59e005_0_1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g1e43c59e005_0_1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 java</a:t>
            </a:r>
            <a:endParaRPr/>
          </a:p>
        </p:txBody>
      </p:sp>
      <p:sp>
        <p:nvSpPr>
          <p:cNvPr id="670" name="Google Shape;670;g1e43c59e005_0_1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Кто знает, что такое контрольное число и какое оно имеет отношение к рисункам на слайде?</a:t>
            </a:r>
            <a:endParaRPr/>
          </a:p>
        </p:txBody>
      </p:sp>
      <p:sp>
        <p:nvSpPr>
          <p:cNvPr id="199" name="Google Shape;19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А что делает этот код?  Может кто-нибудь объяснить?</a:t>
            </a:r>
            <a:endParaRPr/>
          </a:p>
          <a:p>
            <a:pPr indent="0" lvl="0" marL="0" rtl="0" algn="l">
              <a:spcBef>
                <a:spcPts val="0"/>
              </a:spcBef>
              <a:spcAft>
                <a:spcPts val="0"/>
              </a:spcAft>
              <a:buNone/>
            </a:pPr>
            <a:r>
              <a:rPr lang="ru-RU"/>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a:p>
        </p:txBody>
      </p:sp>
      <p:sp>
        <p:nvSpPr>
          <p:cNvPr id="684" name="Google Shape;684;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То же самое на JS</a:t>
            </a:r>
            <a:endParaRPr/>
          </a:p>
        </p:txBody>
      </p:sp>
      <p:sp>
        <p:nvSpPr>
          <p:cNvPr id="693" name="Google Shape;693;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2" name="Google Shape;702;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RU"/>
              <a:t>То же самое на python</a:t>
            </a:r>
            <a:endParaRPr/>
          </a:p>
        </p:txBody>
      </p:sp>
      <p:sp>
        <p:nvSpPr>
          <p:cNvPr id="703" name="Google Shape;703;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e43c59e005_0_1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g1e43c59e005_0_12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 java</a:t>
            </a:r>
            <a:endParaRPr/>
          </a:p>
        </p:txBody>
      </p:sp>
      <p:sp>
        <p:nvSpPr>
          <p:cNvPr id="714" name="Google Shape;714;g1e43c59e005_0_12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6" name="Google Shape;746;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3" name="Google Shape;753;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Мы только что подробно разобрали некоторые практики, помогающие писать хороший код.</a:t>
            </a:r>
            <a:endParaRPr/>
          </a:p>
          <a:p>
            <a:pPr indent="0" lvl="0" marL="0" rtl="0" algn="l">
              <a:spcBef>
                <a:spcPts val="0"/>
              </a:spcBef>
              <a:spcAft>
                <a:spcPts val="0"/>
              </a:spcAft>
              <a:buNone/>
            </a:pPr>
            <a:r>
              <a:rPr lang="ru-RU"/>
              <a:t>Но давайте смотреть правде в глаза: в реальных проектах код не так уж хорош. Местами даже откровенно плох.</a:t>
            </a:r>
            <a:endParaRPr/>
          </a:p>
          <a:p>
            <a:pPr indent="0" lvl="0" marL="0" rtl="0" algn="l">
              <a:spcBef>
                <a:spcPts val="0"/>
              </a:spcBef>
              <a:spcAft>
                <a:spcPts val="0"/>
              </a:spcAft>
              <a:buNone/>
            </a:pPr>
            <a:r>
              <a:rPr lang="ru-RU"/>
              <a:t>На это есть много причин: ошибки дизайна, меняющиеся требования, дедлайны…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4" name="Google Shape;754;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Напишите сами алгоритм контрольного числа для UPC</a:t>
            </a:r>
            <a:endParaRPr/>
          </a:p>
        </p:txBody>
      </p:sp>
      <p:sp>
        <p:nvSpPr>
          <p:cNvPr id="210" name="Google Shape;21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a:t>Посмотрите на этот пейзаж. Если бы у вас в руках была кожура от только что съеденного банана, стали бы вы нести ее до урны?</a:t>
            </a:r>
            <a:endParaRPr/>
          </a:p>
          <a:p>
            <a:pPr indent="0" lvl="0" marL="0" rtl="0" algn="l">
              <a:spcBef>
                <a:spcPts val="0"/>
              </a:spcBef>
              <a:spcAft>
                <a:spcPts val="0"/>
              </a:spcAft>
              <a:buNone/>
            </a:pPr>
            <a:r>
              <a:rPr lang="ru-RU" sz="1200">
                <a:solidFill>
                  <a:schemeClr val="dk1"/>
                </a:solidFill>
                <a:latin typeface="Calibri"/>
                <a:ea typeface="Calibri"/>
                <a:cs typeface="Calibri"/>
                <a:sym typeface="Calibri"/>
              </a:rPr>
              <a:t>Так же с кодом. Плохой код искушает сделать его еще хуже. Если большой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endParaRPr/>
          </a:p>
          <a:p>
            <a:pPr indent="0" lvl="0" marL="0" rtl="0" algn="l">
              <a:spcBef>
                <a:spcPts val="0"/>
              </a:spcBef>
              <a:spcAft>
                <a:spcPts val="0"/>
              </a:spcAft>
              <a:buNone/>
            </a:pPr>
            <a:r>
              <a:rPr lang="ru-RU" sz="1200">
                <a:solidFill>
                  <a:schemeClr val="dk1"/>
                </a:solidFill>
                <a:latin typeface="Calibri"/>
                <a:ea typeface="Calibri"/>
                <a:cs typeface="Calibri"/>
                <a:sym typeface="Calibri"/>
              </a:rPr>
              <a:t>Значит плохой код обречен становится еще хуже?</a:t>
            </a:r>
            <a:endParaRPr/>
          </a:p>
          <a:p>
            <a:pPr indent="0" lvl="0" marL="0" rtl="0" algn="l">
              <a:spcBef>
                <a:spcPts val="0"/>
              </a:spcBef>
              <a:spcAft>
                <a:spcPts val="0"/>
              </a:spcAft>
              <a:buNone/>
            </a:pPr>
            <a:r>
              <a:t/>
            </a:r>
            <a:endParaRPr/>
          </a:p>
        </p:txBody>
      </p:sp>
      <p:sp>
        <p:nvSpPr>
          <p:cNvPr id="762" name="Google Shape;762;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9" name="Google Shape;769;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RU" sz="1200">
                <a:solidFill>
                  <a:schemeClr val="dk1"/>
                </a:solidFill>
                <a:latin typeface="Calibri"/>
                <a:ea typeface="Calibri"/>
                <a:cs typeface="Calibri"/>
                <a:sym typeface="Calibri"/>
              </a:rPr>
              <a:t>На самом деле нет.</a:t>
            </a:r>
            <a:endParaRPr/>
          </a:p>
          <a:p>
            <a:pPr indent="0" lvl="0" marL="0" rtl="0" algn="l">
              <a:spcBef>
                <a:spcPts val="0"/>
              </a:spcBef>
              <a:spcAft>
                <a:spcPts val="0"/>
              </a:spcAft>
              <a:buNone/>
            </a:pPr>
            <a:r>
              <a:rPr b="0" i="0" lang="ru-RU" sz="1200">
                <a:solidFill>
                  <a:schemeClr val="dk1"/>
                </a:solidFill>
                <a:latin typeface="Calibri"/>
                <a:ea typeface="Calibri"/>
                <a:cs typeface="Calibri"/>
                <a:sym typeface="Calibri"/>
              </a:rPr>
              <a:t>У бойскаутов существует простое правило, которое применимо и к нашей профессии:</a:t>
            </a:r>
            <a:br>
              <a:rPr i="0" lang="ru-RU"/>
            </a:br>
            <a:r>
              <a:rPr b="1" i="0" lang="ru-RU" sz="1200">
                <a:solidFill>
                  <a:schemeClr val="dk1"/>
                </a:solidFill>
                <a:latin typeface="Calibri"/>
                <a:ea typeface="Calibri"/>
                <a:cs typeface="Calibri"/>
                <a:sym typeface="Calibri"/>
              </a:rPr>
              <a:t>Оставь место стоянки чище, чем оно было до твоего прихода.</a:t>
            </a:r>
            <a:br>
              <a:rPr i="0" lang="ru-RU"/>
            </a:br>
            <a:r>
              <a:rPr b="0" i="0" lang="ru-RU" sz="1200">
                <a:solidFill>
                  <a:schemeClr val="dk1"/>
                </a:solidFill>
                <a:latin typeface="Calibri"/>
                <a:ea typeface="Calibri"/>
                <a:cs typeface="Calibri"/>
                <a:sym typeface="Calibri"/>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endParaRPr/>
          </a:p>
          <a:p>
            <a:pPr indent="0" lvl="0" marL="0" rtl="0" algn="l">
              <a:spcBef>
                <a:spcPts val="0"/>
              </a:spcBef>
              <a:spcAft>
                <a:spcPts val="0"/>
              </a:spcAft>
              <a:buNone/>
            </a:pPr>
            <a:r>
              <a:rPr b="0" i="0" lang="ru-RU" sz="1200">
                <a:solidFill>
                  <a:schemeClr val="dk1"/>
                </a:solidFill>
                <a:latin typeface="Calibri"/>
                <a:ea typeface="Calibri"/>
                <a:cs typeface="Calibri"/>
                <a:sym typeface="Calibri"/>
              </a:rPr>
              <a:t>Тогда код будет улучшаться с течением времени!</a:t>
            </a:r>
            <a:endParaRPr/>
          </a:p>
          <a:p>
            <a:pPr indent="0" lvl="0" marL="0" rtl="0" algn="l">
              <a:spcBef>
                <a:spcPts val="0"/>
              </a:spcBef>
              <a:spcAft>
                <a:spcPts val="0"/>
              </a:spcAft>
              <a:buNone/>
            </a:pPr>
            <a:r>
              <a:rPr b="0" i="0" lang="ru-RU" sz="1200">
                <a:solidFill>
                  <a:schemeClr val="dk1"/>
                </a:solidFill>
                <a:latin typeface="Calibri"/>
                <a:ea typeface="Calibri"/>
                <a:cs typeface="Calibri"/>
                <a:sym typeface="Calibri"/>
              </a:rPr>
              <a:t>Это может показаться непривычным, но может ли профессионал позволить себе нечто иное? Разве постоянное совершенствование не явлется неотъемлемой частью профессионализма?</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i="0"/>
          </a:p>
          <a:p>
            <a:pPr indent="0" lvl="0" marL="0" rtl="0" algn="l">
              <a:spcBef>
                <a:spcPts val="0"/>
              </a:spcBef>
              <a:spcAft>
                <a:spcPts val="0"/>
              </a:spcAft>
              <a:buNone/>
            </a:pPr>
            <a:r>
              <a:t/>
            </a:r>
            <a:endParaRPr/>
          </a:p>
        </p:txBody>
      </p:sp>
      <p:sp>
        <p:nvSpPr>
          <p:cNvPr id="770" name="Google Shape;770;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7" name="Google Shape;777;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0" lang="ru-RU"/>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a:p>
          <a:p>
            <a:pPr indent="0" lvl="0" marL="0" rtl="0" algn="l">
              <a:spcBef>
                <a:spcPts val="0"/>
              </a:spcBef>
              <a:spcAft>
                <a:spcPts val="0"/>
              </a:spcAft>
              <a:buNone/>
            </a:pPr>
            <a:r>
              <a:t/>
            </a:r>
            <a:endParaRPr/>
          </a:p>
        </p:txBody>
      </p:sp>
      <p:sp>
        <p:nvSpPr>
          <p:cNvPr id="778" name="Google Shape;778;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ontur.ru/"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kontur.ru/"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12" name="Shape 12"/>
        <p:cNvGrpSpPr/>
        <p:nvPr/>
      </p:nvGrpSpPr>
      <p:grpSpPr>
        <a:xfrm>
          <a:off x="0" y="0"/>
          <a:ext cx="0" cy="0"/>
          <a:chOff x="0" y="0"/>
          <a:chExt cx="0" cy="0"/>
        </a:xfrm>
      </p:grpSpPr>
      <p:sp>
        <p:nvSpPr>
          <p:cNvPr id="13" name="Google Shape;13;p2"/>
          <p:cNvSpPr txBox="1"/>
          <p:nvPr>
            <p:ph type="ctrTitle"/>
          </p:nvPr>
        </p:nvSpPr>
        <p:spPr>
          <a:xfrm>
            <a:off x="1295400" y="549275"/>
            <a:ext cx="9601200" cy="2879725"/>
          </a:xfrm>
          <a:prstGeom prst="rect">
            <a:avLst/>
          </a:prstGeom>
          <a:noFill/>
          <a:ln>
            <a:noFill/>
          </a:ln>
        </p:spPr>
        <p:txBody>
          <a:bodyPr anchorCtr="0" anchor="b" bIns="61200" lIns="0" spcFirstLastPara="1" rIns="0" wrap="square" tIns="61200">
            <a:noAutofit/>
          </a:bodyPr>
          <a:lstStyle>
            <a:lvl1pPr lvl="0" algn="ctr">
              <a:spcBef>
                <a:spcPts val="0"/>
              </a:spcBef>
              <a:spcAft>
                <a:spcPts val="0"/>
              </a:spcAft>
              <a:buClr>
                <a:schemeClr val="accent1"/>
              </a:buClr>
              <a:buSzPts val="4400"/>
              <a:buFont typeface="Quattrocento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295400" y="3429000"/>
            <a:ext cx="9601200" cy="1800225"/>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SzPts val="2400"/>
              <a:buNone/>
              <a:defRPr sz="2400"/>
            </a:lvl1pPr>
            <a:lvl2pPr lvl="1" algn="ctr">
              <a:spcBef>
                <a:spcPts val="400"/>
              </a:spcBef>
              <a:spcAft>
                <a:spcPts val="0"/>
              </a:spcAft>
              <a:buSzPts val="2000"/>
              <a:buNone/>
              <a:defRPr sz="2000"/>
            </a:lvl2pPr>
            <a:lvl3pPr lvl="2" algn="ctr">
              <a:spcBef>
                <a:spcPts val="360"/>
              </a:spcBef>
              <a:spcAft>
                <a:spcPts val="0"/>
              </a:spcAft>
              <a:buSzPts val="1800"/>
              <a:buNone/>
              <a:defRPr sz="1800"/>
            </a:lvl3pPr>
            <a:lvl4pPr lvl="3" algn="ctr">
              <a:spcBef>
                <a:spcPts val="320"/>
              </a:spcBef>
              <a:spcAft>
                <a:spcPts val="0"/>
              </a:spcAft>
              <a:buSzPts val="1600"/>
              <a:buNone/>
              <a:defRPr sz="1600"/>
            </a:lvl4pPr>
            <a:lvl5pPr lvl="4" algn="ctr">
              <a:spcBef>
                <a:spcPts val="320"/>
              </a:spcBef>
              <a:spcAft>
                <a:spcPts val="0"/>
              </a:spcAft>
              <a:buSzPts val="160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p:txBody>
      </p:sp>
      <p:sp>
        <p:nvSpPr>
          <p:cNvPr id="15" name="Google Shape;15;p2"/>
          <p:cNvSpPr txBox="1"/>
          <p:nvPr>
            <p:ph idx="2" type="body"/>
          </p:nvPr>
        </p:nvSpPr>
        <p:spPr>
          <a:xfrm>
            <a:off x="4367809" y="5229272"/>
            <a:ext cx="6528795" cy="438941"/>
          </a:xfrm>
          <a:prstGeom prst="rect">
            <a:avLst/>
          </a:prstGeom>
          <a:noFill/>
          <a:ln>
            <a:noFill/>
          </a:ln>
        </p:spPr>
        <p:txBody>
          <a:bodyPr anchorCtr="0" anchor="t" bIns="0" lIns="0" spcFirstLastPara="1" rIns="0" wrap="square" tIns="0">
            <a:noAutofit/>
          </a:bodyPr>
          <a:lstStyle>
            <a:lvl1pPr indent="-228600" lvl="0" marL="457200" algn="r">
              <a:spcBef>
                <a:spcPts val="480"/>
              </a:spcBef>
              <a:spcAft>
                <a:spcPts val="0"/>
              </a:spcAft>
              <a:buSzPts val="2400"/>
              <a:buNone/>
              <a:defRPr b="1" sz="24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42" name="Shape 42"/>
        <p:cNvGrpSpPr/>
        <p:nvPr/>
      </p:nvGrpSpPr>
      <p:grpSpPr>
        <a:xfrm>
          <a:off x="0" y="0"/>
          <a:ext cx="0" cy="0"/>
          <a:chOff x="0" y="0"/>
          <a:chExt cx="0" cy="0"/>
        </a:xfrm>
      </p:grpSpPr>
      <p:sp>
        <p:nvSpPr>
          <p:cNvPr id="43" name="Google Shape;43;p1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4" name="Google Shape;44;p11"/>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
        <p:nvSpPr>
          <p:cNvPr id="45" name="Google Shape;45;p11"/>
          <p:cNvSpPr txBox="1"/>
          <p:nvPr>
            <p:ph idx="1" type="body"/>
          </p:nvPr>
        </p:nvSpPr>
        <p:spPr>
          <a:xfrm>
            <a:off x="1295400" y="2420938"/>
            <a:ext cx="4800600" cy="388778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11"/>
          <p:cNvSpPr txBox="1"/>
          <p:nvPr>
            <p:ph idx="2" type="body"/>
          </p:nvPr>
        </p:nvSpPr>
        <p:spPr>
          <a:xfrm>
            <a:off x="6096000" y="2420938"/>
            <a:ext cx="4800600" cy="388778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11"/>
          <p:cNvSpPr txBox="1"/>
          <p:nvPr>
            <p:ph idx="3" type="body"/>
          </p:nvPr>
        </p:nvSpPr>
        <p:spPr>
          <a:xfrm>
            <a:off x="1295400" y="1628775"/>
            <a:ext cx="4800600" cy="792163"/>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a:solidFill>
                  <a:schemeClr val="accent1"/>
                </a:solidFil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1"/>
          <p:cNvSpPr txBox="1"/>
          <p:nvPr>
            <p:ph idx="4" type="body"/>
          </p:nvPr>
        </p:nvSpPr>
        <p:spPr>
          <a:xfrm>
            <a:off x="6095933" y="1628774"/>
            <a:ext cx="4800600" cy="792163"/>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a:solidFill>
                  <a:schemeClr val="accent1"/>
                </a:solidFil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52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49" name="Shape 49"/>
        <p:cNvGrpSpPr/>
        <p:nvPr/>
      </p:nvGrpSpPr>
      <p:grpSpPr>
        <a:xfrm>
          <a:off x="0" y="0"/>
          <a:ext cx="0" cy="0"/>
          <a:chOff x="0" y="0"/>
          <a:chExt cx="0" cy="0"/>
        </a:xfrm>
      </p:grpSpPr>
      <p:sp>
        <p:nvSpPr>
          <p:cNvPr id="50" name="Google Shape;50;p12"/>
          <p:cNvSpPr txBox="1"/>
          <p:nvPr>
            <p:ph type="title"/>
          </p:nvPr>
        </p:nvSpPr>
        <p:spPr>
          <a:xfrm>
            <a:off x="1295400" y="5229226"/>
            <a:ext cx="9601133" cy="576038"/>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2800"/>
              <a:buFont typeface="Quattrocento Sans"/>
              <a:buNone/>
              <a:defRPr sz="2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 type="body"/>
          </p:nvPr>
        </p:nvSpPr>
        <p:spPr>
          <a:xfrm>
            <a:off x="1295400" y="5817335"/>
            <a:ext cx="9601200" cy="491390"/>
          </a:xfrm>
          <a:prstGeom prst="rect">
            <a:avLst/>
          </a:prstGeom>
          <a:noFill/>
          <a:ln>
            <a:noFill/>
          </a:ln>
        </p:spPr>
        <p:txBody>
          <a:bodyPr anchorCtr="0" anchor="t" bIns="45700" lIns="0" spcFirstLastPara="1" rIns="0" wrap="square" tIns="45700">
            <a:noAutofit/>
          </a:bodyPr>
          <a:lstStyle>
            <a:lvl1pPr indent="-228600" lvl="0" marL="457200" algn="l">
              <a:spcBef>
                <a:spcPts val="400"/>
              </a:spcBef>
              <a:spcAft>
                <a:spcPts val="0"/>
              </a:spcAft>
              <a:buSzPts val="2000"/>
              <a:buNone/>
              <a:defRPr sz="20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12"/>
          <p:cNvSpPr txBox="1"/>
          <p:nvPr>
            <p:ph idx="2" type="body"/>
          </p:nvPr>
        </p:nvSpPr>
        <p:spPr>
          <a:xfrm>
            <a:off x="1295400" y="549275"/>
            <a:ext cx="9601200" cy="466787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53" name="Shape 53"/>
        <p:cNvGrpSpPr/>
        <p:nvPr/>
      </p:nvGrpSpPr>
      <p:grpSpPr>
        <a:xfrm>
          <a:off x="0" y="0"/>
          <a:ext cx="0" cy="0"/>
          <a:chOff x="0" y="0"/>
          <a:chExt cx="0" cy="0"/>
        </a:xfrm>
      </p:grpSpPr>
      <p:sp>
        <p:nvSpPr>
          <p:cNvPr id="54" name="Google Shape;54;p13"/>
          <p:cNvSpPr txBox="1"/>
          <p:nvPr>
            <p:ph type="title"/>
          </p:nvPr>
        </p:nvSpPr>
        <p:spPr>
          <a:xfrm>
            <a:off x="1295400" y="5229226"/>
            <a:ext cx="9601133" cy="576038"/>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2800"/>
              <a:buFont typeface="Quattrocento Sans"/>
              <a:buNone/>
              <a:defRPr sz="2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
          <p:cNvSpPr/>
          <p:nvPr>
            <p:ph idx="2" type="pic"/>
          </p:nvPr>
        </p:nvSpPr>
        <p:spPr>
          <a:xfrm>
            <a:off x="1295400" y="549320"/>
            <a:ext cx="9601200" cy="4679951"/>
          </a:xfrm>
          <a:prstGeom prst="rect">
            <a:avLst/>
          </a:prstGeom>
          <a:noFill/>
          <a:ln>
            <a:noFill/>
          </a:ln>
        </p:spPr>
      </p:sp>
      <p:sp>
        <p:nvSpPr>
          <p:cNvPr id="56" name="Google Shape;56;p13"/>
          <p:cNvSpPr txBox="1"/>
          <p:nvPr>
            <p:ph idx="1" type="body"/>
          </p:nvPr>
        </p:nvSpPr>
        <p:spPr>
          <a:xfrm>
            <a:off x="1295400" y="5817335"/>
            <a:ext cx="9601200" cy="491390"/>
          </a:xfrm>
          <a:prstGeom prst="rect">
            <a:avLst/>
          </a:prstGeom>
          <a:noFill/>
          <a:ln>
            <a:noFill/>
          </a:ln>
        </p:spPr>
        <p:txBody>
          <a:bodyPr anchorCtr="0" anchor="t" bIns="45700" lIns="0" spcFirstLastPara="1" rIns="0" wrap="square" tIns="45700">
            <a:noAutofit/>
          </a:bodyPr>
          <a:lstStyle>
            <a:lvl1pPr indent="-228600" lvl="0" marL="457200" algn="l">
              <a:spcBef>
                <a:spcPts val="400"/>
              </a:spcBef>
              <a:spcAft>
                <a:spcPts val="0"/>
              </a:spcAft>
              <a:buSzPts val="2000"/>
              <a:buNone/>
              <a:defRPr sz="20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57" name="Shape 57"/>
        <p:cNvGrpSpPr/>
        <p:nvPr/>
      </p:nvGrpSpPr>
      <p:grpSpPr>
        <a:xfrm>
          <a:off x="0" y="0"/>
          <a:ext cx="0" cy="0"/>
          <a:chOff x="0" y="0"/>
          <a:chExt cx="0" cy="0"/>
        </a:xfrm>
      </p:grpSpPr>
      <p:sp>
        <p:nvSpPr>
          <p:cNvPr id="58" name="Google Shape;58;p14"/>
          <p:cNvSpPr txBox="1"/>
          <p:nvPr>
            <p:ph idx="1" type="body"/>
          </p:nvPr>
        </p:nvSpPr>
        <p:spPr>
          <a:xfrm>
            <a:off x="1295400" y="1916113"/>
            <a:ext cx="9601133" cy="4392612"/>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accent1"/>
              </a:buClr>
              <a:buSzPts val="3200"/>
              <a:buChar char="•"/>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14"/>
          <p:cNvSpPr txBox="1"/>
          <p:nvPr>
            <p:ph type="title"/>
          </p:nvPr>
        </p:nvSpPr>
        <p:spPr>
          <a:xfrm>
            <a:off x="1295533" y="552147"/>
            <a:ext cx="9601067" cy="1076628"/>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3200"/>
              <a:buFont typeface="Quattrocento Sans"/>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0" name="Google Shape;60;p14"/>
          <p:cNvCxnSpPr/>
          <p:nvPr/>
        </p:nvCxnSpPr>
        <p:spPr>
          <a:xfrm>
            <a:off x="1295468" y="1628775"/>
            <a:ext cx="9601133"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120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61" name="Shape 61"/>
        <p:cNvGrpSpPr/>
        <p:nvPr/>
      </p:nvGrpSpPr>
      <p:grpSpPr>
        <a:xfrm>
          <a:off x="0" y="0"/>
          <a:ext cx="0" cy="0"/>
          <a:chOff x="0" y="0"/>
          <a:chExt cx="0" cy="0"/>
        </a:xfrm>
      </p:grpSpPr>
      <p:sp>
        <p:nvSpPr>
          <p:cNvPr id="62" name="Google Shape;62;p15"/>
          <p:cNvSpPr/>
          <p:nvPr>
            <p:ph idx="2" type="pic"/>
          </p:nvPr>
        </p:nvSpPr>
        <p:spPr>
          <a:xfrm>
            <a:off x="0" y="13184"/>
            <a:ext cx="12192000" cy="6858000"/>
          </a:xfrm>
          <a:prstGeom prst="rect">
            <a:avLst/>
          </a:prstGeom>
          <a:noFill/>
          <a:ln>
            <a:noFill/>
          </a:ln>
        </p:spPr>
      </p:sp>
      <p:sp>
        <p:nvSpPr>
          <p:cNvPr id="63" name="Google Shape;63;p15"/>
          <p:cNvSpPr txBox="1"/>
          <p:nvPr>
            <p:ph type="title"/>
          </p:nvPr>
        </p:nvSpPr>
        <p:spPr>
          <a:xfrm>
            <a:off x="1295400" y="407600"/>
            <a:ext cx="10896600" cy="1079500"/>
          </a:xfrm>
          <a:prstGeom prst="rect">
            <a:avLst/>
          </a:prstGeom>
          <a:solidFill>
            <a:schemeClr val="accent1">
              <a:alpha val="80000"/>
            </a:schemeClr>
          </a:solidFill>
          <a:ln>
            <a:noFill/>
          </a:ln>
        </p:spPr>
        <p:txBody>
          <a:bodyPr anchorCtr="0" anchor="ctr" bIns="61200" lIns="0" spcFirstLastPara="1" rIns="720000" wrap="square" tIns="61200">
            <a:noAutofit/>
          </a:bodyPr>
          <a:lstStyle>
            <a:lvl1pPr lvl="0" algn="l">
              <a:spcBef>
                <a:spcPts val="0"/>
              </a:spcBef>
              <a:spcAft>
                <a:spcPts val="0"/>
              </a:spcAft>
              <a:buClr>
                <a:schemeClr val="lt1"/>
              </a:buClr>
              <a:buSzPts val="44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4329" y="499928"/>
            <a:ext cx="1291075" cy="984386"/>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3" type="body"/>
          </p:nvPr>
        </p:nvSpPr>
        <p:spPr>
          <a:xfrm>
            <a:off x="0" y="408262"/>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935">
          <p15:clr>
            <a:srgbClr val="FBAE40"/>
          </p15:clr>
        </p15:guide>
        <p15:guide id="2" orient="horz" pos="25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66" name="Shape 66"/>
        <p:cNvGrpSpPr/>
        <p:nvPr/>
      </p:nvGrpSpPr>
      <p:grpSpPr>
        <a:xfrm>
          <a:off x="0" y="0"/>
          <a:ext cx="0" cy="0"/>
          <a:chOff x="0" y="0"/>
          <a:chExt cx="0" cy="0"/>
        </a:xfrm>
      </p:grpSpPr>
      <p:sp>
        <p:nvSpPr>
          <p:cNvPr id="67" name="Google Shape;67;p16"/>
          <p:cNvSpPr/>
          <p:nvPr>
            <p:ph idx="2" type="pic"/>
          </p:nvPr>
        </p:nvSpPr>
        <p:spPr>
          <a:xfrm>
            <a:off x="0" y="-1304"/>
            <a:ext cx="12192000" cy="6858000"/>
          </a:xfrm>
          <a:prstGeom prst="rect">
            <a:avLst/>
          </a:prstGeom>
          <a:noFill/>
          <a:ln>
            <a:noFill/>
          </a:ln>
        </p:spPr>
      </p:sp>
      <p:sp>
        <p:nvSpPr>
          <p:cNvPr id="68" name="Google Shape;68;p16"/>
          <p:cNvSpPr txBox="1"/>
          <p:nvPr>
            <p:ph idx="1" type="body"/>
          </p:nvPr>
        </p:nvSpPr>
        <p:spPr>
          <a:xfrm>
            <a:off x="1295400" y="5373216"/>
            <a:ext cx="10896600" cy="1079972"/>
          </a:xfrm>
          <a:prstGeom prst="rect">
            <a:avLst/>
          </a:prstGeom>
          <a:solidFill>
            <a:schemeClr val="accent1">
              <a:alpha val="80000"/>
            </a:schemeClr>
          </a:solidFill>
          <a:ln>
            <a:noFill/>
          </a:ln>
        </p:spPr>
        <p:txBody>
          <a:bodyPr anchorCtr="0" anchor="ctr" bIns="45700" lIns="0" spcFirstLastPara="1" rIns="3960000" wrap="square" tIns="45700">
            <a:normAutofit/>
          </a:bodyPr>
          <a:lstStyle>
            <a:lvl1pPr indent="-228600" lvl="0" marL="457200" algn="l">
              <a:spcBef>
                <a:spcPts val="360"/>
              </a:spcBef>
              <a:spcAft>
                <a:spcPts val="0"/>
              </a:spcAft>
              <a:buSzPts val="1800"/>
              <a:buNone/>
              <a:defRPr sz="1800">
                <a:solidFill>
                  <a:schemeClr val="lt2"/>
                </a:solidFil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6"/>
          <p:cNvSpPr txBox="1"/>
          <p:nvPr>
            <p:ph idx="3"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70" name="Shape 70"/>
        <p:cNvGrpSpPr/>
        <p:nvPr/>
      </p:nvGrpSpPr>
      <p:grpSpPr>
        <a:xfrm>
          <a:off x="0" y="0"/>
          <a:ext cx="0" cy="0"/>
          <a:chOff x="0" y="0"/>
          <a:chExt cx="0" cy="0"/>
        </a:xfrm>
      </p:grpSpPr>
      <p:sp>
        <p:nvSpPr>
          <p:cNvPr id="71" name="Google Shape;71;p17"/>
          <p:cNvSpPr/>
          <p:nvPr>
            <p:ph idx="2" type="pic"/>
          </p:nvPr>
        </p:nvSpPr>
        <p:spPr>
          <a:xfrm>
            <a:off x="0" y="-1304"/>
            <a:ext cx="12192000" cy="68580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72" name="Shape 72"/>
        <p:cNvGrpSpPr/>
        <p:nvPr/>
      </p:nvGrpSpPr>
      <p:grpSpPr>
        <a:xfrm>
          <a:off x="0" y="0"/>
          <a:ext cx="0" cy="0"/>
          <a:chOff x="0" y="0"/>
          <a:chExt cx="0" cy="0"/>
        </a:xfrm>
      </p:grpSpPr>
      <p:sp>
        <p:nvSpPr>
          <p:cNvPr id="73" name="Google Shape;73;p1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4" name="Google Shape;74;p18"/>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
        <p:nvSpPr>
          <p:cNvPr id="75" name="Google Shape;75;p18"/>
          <p:cNvSpPr/>
          <p:nvPr>
            <p:ph idx="2" type="pic"/>
          </p:nvPr>
        </p:nvSpPr>
        <p:spPr>
          <a:xfrm>
            <a:off x="1295367" y="1631117"/>
            <a:ext cx="4800600" cy="4679950"/>
          </a:xfrm>
          <a:prstGeom prst="rect">
            <a:avLst/>
          </a:prstGeom>
          <a:noFill/>
          <a:ln>
            <a:noFill/>
          </a:ln>
        </p:spPr>
      </p:sp>
      <p:sp>
        <p:nvSpPr>
          <p:cNvPr id="76" name="Google Shape;76;p18"/>
          <p:cNvSpPr txBox="1"/>
          <p:nvPr>
            <p:ph idx="1" type="body"/>
          </p:nvPr>
        </p:nvSpPr>
        <p:spPr>
          <a:xfrm>
            <a:off x="6096000" y="1628775"/>
            <a:ext cx="4800600" cy="4679950"/>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Font typeface="Arial"/>
              <a:buChar char="•"/>
              <a:defRPr sz="18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77" name="Shape 77"/>
        <p:cNvGrpSpPr/>
        <p:nvPr/>
      </p:nvGrpSpPr>
      <p:grpSpPr>
        <a:xfrm>
          <a:off x="0" y="0"/>
          <a:ext cx="0" cy="0"/>
          <a:chOff x="0" y="0"/>
          <a:chExt cx="0" cy="0"/>
        </a:xfrm>
      </p:grpSpPr>
      <p:sp>
        <p:nvSpPr>
          <p:cNvPr id="78" name="Google Shape;78;p19"/>
          <p:cNvSpPr txBox="1"/>
          <p:nvPr/>
        </p:nvSpPr>
        <p:spPr>
          <a:xfrm>
            <a:off x="1295469" y="5678265"/>
            <a:ext cx="3856171" cy="355128"/>
          </a:xfrm>
          <a:prstGeom prst="rect">
            <a:avLst/>
          </a:prstGeom>
          <a:noFill/>
          <a:ln>
            <a:noFill/>
          </a:ln>
        </p:spPr>
        <p:txBody>
          <a:bodyPr anchorCtr="0" anchor="b" bIns="45700" lIns="0" spcFirstLastPara="1" rIns="0" wrap="square" tIns="45700">
            <a:normAutofit lnSpcReduction="10000"/>
          </a:bodyPr>
          <a:lstStyle/>
          <a:p>
            <a:pPr indent="0" lvl="0" marL="0" marR="0" rtl="0" algn="l">
              <a:spcBef>
                <a:spcPts val="0"/>
              </a:spcBef>
              <a:spcAft>
                <a:spcPts val="0"/>
              </a:spcAft>
              <a:buClr>
                <a:srgbClr val="C00000"/>
              </a:buClr>
              <a:buSzPts val="1800"/>
              <a:buFont typeface="Arial"/>
              <a:buNone/>
            </a:pPr>
            <a:r>
              <a:rPr b="0" lang="ru-RU" sz="1800" u="sng">
                <a:solidFill>
                  <a:schemeClr val="hlink"/>
                </a:solidFill>
                <a:latin typeface="Quattrocento Sans"/>
                <a:ea typeface="Quattrocento Sans"/>
                <a:cs typeface="Quattrocento Sans"/>
                <a:sym typeface="Quattrocento Sans"/>
                <a:hlinkClick r:id="rId2"/>
              </a:rPr>
              <a:t>www.kontur.ru</a:t>
            </a:r>
            <a:endParaRPr b="0" sz="1800">
              <a:solidFill>
                <a:schemeClr val="dk1"/>
              </a:solidFill>
              <a:latin typeface="Quattrocento Sans"/>
              <a:ea typeface="Quattrocento Sans"/>
              <a:cs typeface="Quattrocento Sans"/>
              <a:sym typeface="Quattrocento Sans"/>
            </a:endParaRPr>
          </a:p>
        </p:txBody>
      </p:sp>
      <p:sp>
        <p:nvSpPr>
          <p:cNvPr id="79" name="Google Shape;79;p19"/>
          <p:cNvSpPr txBox="1"/>
          <p:nvPr>
            <p:ph idx="1" type="body"/>
          </p:nvPr>
        </p:nvSpPr>
        <p:spPr>
          <a:xfrm>
            <a:off x="4367825" y="5668165"/>
            <a:ext cx="6512983" cy="365228"/>
          </a:xfrm>
          <a:prstGeom prst="rect">
            <a:avLst/>
          </a:prstGeom>
          <a:noFill/>
          <a:ln>
            <a:noFill/>
          </a:ln>
        </p:spPr>
        <p:txBody>
          <a:bodyPr anchorCtr="0" anchor="b" bIns="45700" lIns="0" spcFirstLastPara="1" rIns="0" wrap="square" tIns="45700">
            <a:normAutofit/>
          </a:bodyPr>
          <a:lstStyle>
            <a:lvl1pPr indent="-228600" lvl="0" marL="457200" algn="r">
              <a:spcBef>
                <a:spcPts val="360"/>
              </a:spcBef>
              <a:spcAft>
                <a:spcPts val="0"/>
              </a:spcAft>
              <a:buSzPts val="1800"/>
              <a:buNone/>
              <a:defRPr sz="18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9"/>
          <p:cNvSpPr txBox="1"/>
          <p:nvPr>
            <p:ph idx="2" type="body"/>
          </p:nvPr>
        </p:nvSpPr>
        <p:spPr>
          <a:xfrm>
            <a:off x="4367809" y="5229272"/>
            <a:ext cx="6528795" cy="438941"/>
          </a:xfrm>
          <a:prstGeom prst="rect">
            <a:avLst/>
          </a:prstGeom>
          <a:noFill/>
          <a:ln>
            <a:noFill/>
          </a:ln>
        </p:spPr>
        <p:txBody>
          <a:bodyPr anchorCtr="0" anchor="t" bIns="0" lIns="0" spcFirstLastPara="1" rIns="0" wrap="square" tIns="0">
            <a:noAutofit/>
          </a:bodyPr>
          <a:lstStyle>
            <a:lvl1pPr indent="-228600" lvl="0" marL="457200" algn="r">
              <a:spcBef>
                <a:spcPts val="480"/>
              </a:spcBef>
              <a:spcAft>
                <a:spcPts val="0"/>
              </a:spcAft>
              <a:buSzPts val="2400"/>
              <a:buNone/>
              <a:defRPr b="1" sz="24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84" name="Shape 84"/>
        <p:cNvGrpSpPr/>
        <p:nvPr/>
      </p:nvGrpSpPr>
      <p:grpSpPr>
        <a:xfrm>
          <a:off x="0" y="0"/>
          <a:ext cx="0" cy="0"/>
          <a:chOff x="0" y="0"/>
          <a:chExt cx="0" cy="0"/>
        </a:xfrm>
      </p:grpSpPr>
      <p:sp>
        <p:nvSpPr>
          <p:cNvPr id="85" name="Google Shape;85;p21"/>
          <p:cNvSpPr txBox="1"/>
          <p:nvPr>
            <p:ph type="ctrTitle"/>
          </p:nvPr>
        </p:nvSpPr>
        <p:spPr>
          <a:xfrm>
            <a:off x="1295400" y="549275"/>
            <a:ext cx="9601200" cy="2879700"/>
          </a:xfrm>
          <a:prstGeom prst="rect">
            <a:avLst/>
          </a:prstGeom>
          <a:noFill/>
          <a:ln>
            <a:noFill/>
          </a:ln>
        </p:spPr>
        <p:txBody>
          <a:bodyPr anchorCtr="0" anchor="b" bIns="61200" lIns="0" spcFirstLastPara="1" rIns="0" wrap="square" tIns="61200">
            <a:noAutofit/>
          </a:bodyPr>
          <a:lstStyle>
            <a:lvl1pPr lvl="0" rtl="0" algn="ctr">
              <a:spcBef>
                <a:spcPts val="0"/>
              </a:spcBef>
              <a:spcAft>
                <a:spcPts val="0"/>
              </a:spcAft>
              <a:buClr>
                <a:schemeClr val="accent1"/>
              </a:buClr>
              <a:buSzPts val="4400"/>
              <a:buFont typeface="Quattrocento Sans"/>
              <a:buNone/>
              <a:defRPr sz="44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6" name="Google Shape;86;p21"/>
          <p:cNvSpPr txBox="1"/>
          <p:nvPr>
            <p:ph idx="1" type="subTitle"/>
          </p:nvPr>
        </p:nvSpPr>
        <p:spPr>
          <a:xfrm>
            <a:off x="1295400" y="3429000"/>
            <a:ext cx="9601200" cy="1800300"/>
          </a:xfrm>
          <a:prstGeom prst="rect">
            <a:avLst/>
          </a:prstGeom>
          <a:noFill/>
          <a:ln>
            <a:noFill/>
          </a:ln>
        </p:spPr>
        <p:txBody>
          <a:bodyPr anchorCtr="0" anchor="t" bIns="45700" lIns="91425" spcFirstLastPara="1" rIns="91425" wrap="square" tIns="45700">
            <a:normAutofit/>
          </a:bodyPr>
          <a:lstStyle>
            <a:lvl1pPr lvl="0" rtl="0" algn="ctr">
              <a:spcBef>
                <a:spcPts val="500"/>
              </a:spcBef>
              <a:spcAft>
                <a:spcPts val="0"/>
              </a:spcAft>
              <a:buSzPts val="2400"/>
              <a:buNone/>
              <a:defRPr sz="2400"/>
            </a:lvl1pPr>
            <a:lvl2pPr lvl="1" rtl="0" algn="ctr">
              <a:spcBef>
                <a:spcPts val="400"/>
              </a:spcBef>
              <a:spcAft>
                <a:spcPts val="0"/>
              </a:spcAft>
              <a:buSzPts val="2000"/>
              <a:buNone/>
              <a:defRPr sz="2000"/>
            </a:lvl2pPr>
            <a:lvl3pPr lvl="2" rtl="0" algn="ctr">
              <a:spcBef>
                <a:spcPts val="400"/>
              </a:spcBef>
              <a:spcAft>
                <a:spcPts val="0"/>
              </a:spcAft>
              <a:buSzPts val="1900"/>
              <a:buNone/>
              <a:defRPr sz="1900"/>
            </a:lvl3pPr>
            <a:lvl4pPr lvl="3" rtl="0" algn="ctr">
              <a:spcBef>
                <a:spcPts val="300"/>
              </a:spcBef>
              <a:spcAft>
                <a:spcPts val="0"/>
              </a:spcAft>
              <a:buSzPts val="1600"/>
              <a:buNone/>
              <a:defRPr sz="1600"/>
            </a:lvl4pPr>
            <a:lvl5pPr lvl="4" rtl="0" algn="ctr">
              <a:spcBef>
                <a:spcPts val="300"/>
              </a:spcBef>
              <a:spcAft>
                <a:spcPts val="0"/>
              </a:spcAft>
              <a:buSzPts val="1600"/>
              <a:buNone/>
              <a:defRPr sz="1600"/>
            </a:lvl5pPr>
            <a:lvl6pPr lvl="5" rtl="0" algn="ctr">
              <a:spcBef>
                <a:spcPts val="300"/>
              </a:spcBef>
              <a:spcAft>
                <a:spcPts val="0"/>
              </a:spcAft>
              <a:buClr>
                <a:schemeClr val="dk1"/>
              </a:buClr>
              <a:buSzPts val="1600"/>
              <a:buNone/>
              <a:defRPr sz="1600"/>
            </a:lvl6pPr>
            <a:lvl7pPr lvl="6" rtl="0" algn="ctr">
              <a:spcBef>
                <a:spcPts val="300"/>
              </a:spcBef>
              <a:spcAft>
                <a:spcPts val="0"/>
              </a:spcAft>
              <a:buClr>
                <a:schemeClr val="dk1"/>
              </a:buClr>
              <a:buSzPts val="1600"/>
              <a:buNone/>
              <a:defRPr sz="1600"/>
            </a:lvl7pPr>
            <a:lvl8pPr lvl="7" rtl="0" algn="ctr">
              <a:spcBef>
                <a:spcPts val="300"/>
              </a:spcBef>
              <a:spcAft>
                <a:spcPts val="0"/>
              </a:spcAft>
              <a:buClr>
                <a:schemeClr val="dk1"/>
              </a:buClr>
              <a:buSzPts val="1600"/>
              <a:buNone/>
              <a:defRPr sz="1600"/>
            </a:lvl8pPr>
            <a:lvl9pPr lvl="8" rtl="0" algn="ctr">
              <a:spcBef>
                <a:spcPts val="300"/>
              </a:spcBef>
              <a:spcAft>
                <a:spcPts val="0"/>
              </a:spcAft>
              <a:buClr>
                <a:schemeClr val="dk1"/>
              </a:buClr>
              <a:buSzPts val="1600"/>
              <a:buNone/>
              <a:defRPr sz="1600"/>
            </a:lvl9pPr>
          </a:lstStyle>
          <a:p/>
        </p:txBody>
      </p:sp>
      <p:sp>
        <p:nvSpPr>
          <p:cNvPr id="87" name="Google Shape;87;p21"/>
          <p:cNvSpPr txBox="1"/>
          <p:nvPr>
            <p:ph idx="2" type="body"/>
          </p:nvPr>
        </p:nvSpPr>
        <p:spPr>
          <a:xfrm>
            <a:off x="4367809" y="5229272"/>
            <a:ext cx="6528900" cy="438900"/>
          </a:xfrm>
          <a:prstGeom prst="rect">
            <a:avLst/>
          </a:prstGeom>
          <a:noFill/>
          <a:ln>
            <a:noFill/>
          </a:ln>
        </p:spPr>
        <p:txBody>
          <a:bodyPr anchorCtr="0" anchor="t" bIns="0" lIns="0" spcFirstLastPara="1" rIns="0" wrap="square" tIns="0">
            <a:noAutofit/>
          </a:bodyPr>
          <a:lstStyle>
            <a:lvl1pPr indent="-228600" lvl="0" marL="457200" rtl="0" algn="r">
              <a:spcBef>
                <a:spcPts val="500"/>
              </a:spcBef>
              <a:spcAft>
                <a:spcPts val="0"/>
              </a:spcAft>
              <a:buSzPts val="2400"/>
              <a:buNone/>
              <a:defRPr b="1" sz="24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16" name="Shape 16"/>
        <p:cNvGrpSpPr/>
        <p:nvPr/>
      </p:nvGrpSpPr>
      <p:grpSpPr>
        <a:xfrm>
          <a:off x="0" y="0"/>
          <a:ext cx="0" cy="0"/>
          <a:chOff x="0" y="0"/>
          <a:chExt cx="0" cy="0"/>
        </a:xfrm>
      </p:grpSpPr>
      <p:sp>
        <p:nvSpPr>
          <p:cNvPr id="17" name="Google Shape;17;p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accent1"/>
              </a:buClr>
              <a:buSzPts val="3200"/>
              <a:buChar char="•"/>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9" name="Google Shape;19;p3"/>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88" name="Shape 88"/>
        <p:cNvGrpSpPr/>
        <p:nvPr/>
      </p:nvGrpSpPr>
      <p:grpSpPr>
        <a:xfrm>
          <a:off x="0" y="0"/>
          <a:ext cx="0" cy="0"/>
          <a:chOff x="0" y="0"/>
          <a:chExt cx="0" cy="0"/>
        </a:xfrm>
      </p:grpSpPr>
      <p:sp>
        <p:nvSpPr>
          <p:cNvPr id="89" name="Google Shape;89;p22"/>
          <p:cNvSpPr txBox="1"/>
          <p:nvPr>
            <p:ph idx="1" type="body"/>
          </p:nvPr>
        </p:nvSpPr>
        <p:spPr>
          <a:xfrm>
            <a:off x="1295400" y="1628779"/>
            <a:ext cx="9601200" cy="4680000"/>
          </a:xfrm>
          <a:prstGeom prst="rect">
            <a:avLst/>
          </a:prstGeom>
          <a:noFill/>
          <a:ln>
            <a:noFill/>
          </a:ln>
        </p:spPr>
        <p:txBody>
          <a:bodyPr anchorCtr="0" anchor="t" bIns="45700" lIns="91425" spcFirstLastPara="1" rIns="91425" wrap="square" tIns="45700">
            <a:normAutofit/>
          </a:bodyPr>
          <a:lstStyle>
            <a:lvl1pPr indent="-431800" lvl="0" marL="457200" rtl="0" algn="l">
              <a:spcBef>
                <a:spcPts val="700"/>
              </a:spcBef>
              <a:spcAft>
                <a:spcPts val="0"/>
              </a:spcAft>
              <a:buClr>
                <a:schemeClr val="accent1"/>
              </a:buClr>
              <a:buSzPts val="3200"/>
              <a:buChar char="•"/>
              <a:defRPr/>
            </a:lvl1pPr>
            <a:lvl2pPr indent="-406400" lvl="1" marL="914400" rtl="0" algn="l">
              <a:spcBef>
                <a:spcPts val="500"/>
              </a:spcBef>
              <a:spcAft>
                <a:spcPts val="0"/>
              </a:spcAft>
              <a:buClr>
                <a:schemeClr val="accent1"/>
              </a:buClr>
              <a:buSzPts val="2800"/>
              <a:buChar char="•"/>
              <a:defRPr/>
            </a:lvl2pPr>
            <a:lvl3pPr indent="-381000" lvl="2" marL="1371600" rtl="0" algn="l">
              <a:spcBef>
                <a:spcPts val="500"/>
              </a:spcBef>
              <a:spcAft>
                <a:spcPts val="0"/>
              </a:spcAft>
              <a:buClr>
                <a:schemeClr val="accent1"/>
              </a:buClr>
              <a:buSzPts val="2400"/>
              <a:buChar char="•"/>
              <a:defRPr/>
            </a:lvl3pPr>
            <a:lvl4pPr indent="-355600" lvl="3" marL="1828800" rtl="0" algn="l">
              <a:spcBef>
                <a:spcPts val="400"/>
              </a:spcBef>
              <a:spcAft>
                <a:spcPts val="0"/>
              </a:spcAft>
              <a:buClr>
                <a:schemeClr val="accent1"/>
              </a:buClr>
              <a:buSzPts val="2000"/>
              <a:buChar char="•"/>
              <a:defRPr/>
            </a:lvl4pPr>
            <a:lvl5pPr indent="-355600" lvl="4" marL="2286000" rtl="0" algn="l">
              <a:spcBef>
                <a:spcPts val="400"/>
              </a:spcBef>
              <a:spcAft>
                <a:spcPts val="0"/>
              </a:spcAft>
              <a:buClr>
                <a:schemeClr val="accent1"/>
              </a:buClr>
              <a:buSzPts val="20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90" name="Google Shape;90;p22"/>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91" name="Google Shape;91;p22"/>
          <p:cNvCxnSpPr/>
          <p:nvPr/>
        </p:nvCxnSpPr>
        <p:spPr>
          <a:xfrm>
            <a:off x="1295400" y="1341438"/>
            <a:ext cx="96012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92" name="Shape 92"/>
        <p:cNvGrpSpPr/>
        <p:nvPr/>
      </p:nvGrpSpPr>
      <p:grpSpPr>
        <a:xfrm>
          <a:off x="0" y="0"/>
          <a:ext cx="0" cy="0"/>
          <a:chOff x="0" y="0"/>
          <a:chExt cx="0" cy="0"/>
        </a:xfrm>
      </p:grpSpPr>
      <p:sp>
        <p:nvSpPr>
          <p:cNvPr id="93" name="Google Shape;93;p23"/>
          <p:cNvSpPr txBox="1"/>
          <p:nvPr>
            <p:ph type="title"/>
          </p:nvPr>
        </p:nvSpPr>
        <p:spPr>
          <a:xfrm>
            <a:off x="1295533" y="1628775"/>
            <a:ext cx="9601200" cy="3600300"/>
          </a:xfrm>
          <a:prstGeom prst="rect">
            <a:avLst/>
          </a:prstGeom>
          <a:noFill/>
          <a:ln>
            <a:noFill/>
          </a:ln>
        </p:spPr>
        <p:txBody>
          <a:bodyPr anchorCtr="1" anchor="ctr" bIns="61200" lIns="0" spcFirstLastPara="1" rIns="0" wrap="square" tIns="61200">
            <a:normAutofit/>
          </a:bodyPr>
          <a:lstStyle>
            <a:lvl1pPr lvl="0" rtl="0" algn="ctr">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94" name="Shape 94"/>
        <p:cNvGrpSpPr/>
        <p:nvPr/>
      </p:nvGrpSpPr>
      <p:grpSpPr>
        <a:xfrm>
          <a:off x="0" y="0"/>
          <a:ext cx="0" cy="0"/>
          <a:chOff x="0" y="0"/>
          <a:chExt cx="0" cy="0"/>
        </a:xfrm>
      </p:grpSpPr>
      <p:sp>
        <p:nvSpPr>
          <p:cNvPr id="95" name="Google Shape;95;p24"/>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96" name="Google Shape;96;p24"/>
          <p:cNvSpPr txBox="1"/>
          <p:nvPr>
            <p:ph idx="1" type="body"/>
          </p:nvPr>
        </p:nvSpPr>
        <p:spPr>
          <a:xfrm>
            <a:off x="1295400" y="1628779"/>
            <a:ext cx="9601200" cy="4680000"/>
          </a:xfrm>
          <a:prstGeom prst="rect">
            <a:avLst/>
          </a:prstGeom>
          <a:noFill/>
          <a:ln>
            <a:noFill/>
          </a:ln>
        </p:spPr>
        <p:txBody>
          <a:bodyPr anchorCtr="0" anchor="t" bIns="45700" lIns="91425" spcFirstLastPara="1" rIns="91425" wrap="square" tIns="45700">
            <a:normAutofit/>
          </a:bodyPr>
          <a:lstStyle>
            <a:lvl1pPr indent="-431800" lvl="0" marL="457200" rtl="0" algn="l">
              <a:spcBef>
                <a:spcPts val="700"/>
              </a:spcBef>
              <a:spcAft>
                <a:spcPts val="0"/>
              </a:spcAft>
              <a:buClr>
                <a:schemeClr val="accent1"/>
              </a:buClr>
              <a:buSzPts val="3200"/>
              <a:buChar char="•"/>
              <a:defRPr/>
            </a:lvl1pPr>
            <a:lvl2pPr indent="-406400" lvl="1" marL="914400" rtl="0" algn="l">
              <a:spcBef>
                <a:spcPts val="500"/>
              </a:spcBef>
              <a:spcAft>
                <a:spcPts val="0"/>
              </a:spcAft>
              <a:buClr>
                <a:schemeClr val="accent1"/>
              </a:buClr>
              <a:buSzPts val="2800"/>
              <a:buChar char="•"/>
              <a:defRPr/>
            </a:lvl2pPr>
            <a:lvl3pPr indent="-381000" lvl="2" marL="1371600" rtl="0" algn="l">
              <a:spcBef>
                <a:spcPts val="500"/>
              </a:spcBef>
              <a:spcAft>
                <a:spcPts val="0"/>
              </a:spcAft>
              <a:buClr>
                <a:schemeClr val="accent1"/>
              </a:buClr>
              <a:buSzPts val="2400"/>
              <a:buChar char="•"/>
              <a:defRPr/>
            </a:lvl3pPr>
            <a:lvl4pPr indent="-355600" lvl="3" marL="1828800" rtl="0" algn="l">
              <a:spcBef>
                <a:spcPts val="400"/>
              </a:spcBef>
              <a:spcAft>
                <a:spcPts val="0"/>
              </a:spcAft>
              <a:buClr>
                <a:schemeClr val="accent1"/>
              </a:buClr>
              <a:buSzPts val="2000"/>
              <a:buChar char="•"/>
              <a:defRPr/>
            </a:lvl4pPr>
            <a:lvl5pPr indent="-355600" lvl="4" marL="2286000" rtl="0" algn="l">
              <a:spcBef>
                <a:spcPts val="400"/>
              </a:spcBef>
              <a:spcAft>
                <a:spcPts val="0"/>
              </a:spcAft>
              <a:buClr>
                <a:schemeClr val="accent1"/>
              </a:buClr>
              <a:buSzPts val="20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97" name="Shape 97"/>
        <p:cNvGrpSpPr/>
        <p:nvPr/>
      </p:nvGrpSpPr>
      <p:grpSpPr>
        <a:xfrm>
          <a:off x="0" y="0"/>
          <a:ext cx="0" cy="0"/>
          <a:chOff x="0" y="0"/>
          <a:chExt cx="0" cy="0"/>
        </a:xfrm>
      </p:grpSpPr>
      <p:sp>
        <p:nvSpPr>
          <p:cNvPr id="98" name="Google Shape;98;p25"/>
          <p:cNvSpPr txBox="1"/>
          <p:nvPr>
            <p:ph type="title"/>
          </p:nvPr>
        </p:nvSpPr>
        <p:spPr>
          <a:xfrm>
            <a:off x="1300501" y="3429047"/>
            <a:ext cx="9601200" cy="1800300"/>
          </a:xfrm>
          <a:prstGeom prst="rect">
            <a:avLst/>
          </a:prstGeom>
          <a:noFill/>
          <a:ln>
            <a:noFill/>
          </a:ln>
        </p:spPr>
        <p:txBody>
          <a:bodyPr anchorCtr="0" anchor="t"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99" name="Google Shape;99;p25"/>
          <p:cNvCxnSpPr/>
          <p:nvPr/>
        </p:nvCxnSpPr>
        <p:spPr>
          <a:xfrm>
            <a:off x="1300500" y="3429000"/>
            <a:ext cx="9601200" cy="0"/>
          </a:xfrm>
          <a:prstGeom prst="straightConnector1">
            <a:avLst/>
          </a:prstGeom>
          <a:noFill/>
          <a:ln cap="flat" cmpd="sng" w="12700">
            <a:solidFill>
              <a:srgbClr val="D63E3A"/>
            </a:solidFill>
            <a:prstDash val="solid"/>
            <a:round/>
            <a:headEnd len="sm" w="sm" type="none"/>
            <a:tailEnd len="sm" w="sm" type="none"/>
          </a:ln>
        </p:spPr>
      </p:cxnSp>
      <p:sp>
        <p:nvSpPr>
          <p:cNvPr id="100" name="Google Shape;100;p25"/>
          <p:cNvSpPr txBox="1"/>
          <p:nvPr>
            <p:ph idx="1" type="body"/>
          </p:nvPr>
        </p:nvSpPr>
        <p:spPr>
          <a:xfrm>
            <a:off x="1300500" y="1636293"/>
            <a:ext cx="9596100" cy="1792800"/>
          </a:xfrm>
          <a:prstGeom prst="rect">
            <a:avLst/>
          </a:prstGeom>
          <a:noFill/>
          <a:ln>
            <a:noFill/>
          </a:ln>
        </p:spPr>
        <p:txBody>
          <a:bodyPr anchorCtr="0" anchor="b" bIns="45700" lIns="0" spcFirstLastPara="1" rIns="0" wrap="square" tIns="45700">
            <a:normAutofit/>
          </a:bodyPr>
          <a:lstStyle>
            <a:lvl1pPr indent="-228600" lvl="0" marL="457200" rtl="0" algn="l">
              <a:spcBef>
                <a:spcPts val="500"/>
              </a:spcBef>
              <a:spcAft>
                <a:spcPts val="0"/>
              </a:spcAft>
              <a:buSzPts val="2400"/>
              <a:buNone/>
              <a:defRPr sz="24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101" name="Shape 10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102" name="Shape 102"/>
        <p:cNvGrpSpPr/>
        <p:nvPr/>
      </p:nvGrpSpPr>
      <p:grpSpPr>
        <a:xfrm>
          <a:off x="0" y="0"/>
          <a:ext cx="0" cy="0"/>
          <a:chOff x="0" y="0"/>
          <a:chExt cx="0" cy="0"/>
        </a:xfrm>
      </p:grpSpPr>
      <p:sp>
        <p:nvSpPr>
          <p:cNvPr id="103" name="Google Shape;103;p27"/>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104" name="Google Shape;104;p27"/>
          <p:cNvCxnSpPr/>
          <p:nvPr/>
        </p:nvCxnSpPr>
        <p:spPr>
          <a:xfrm>
            <a:off x="1295400" y="1341438"/>
            <a:ext cx="96012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105" name="Shape 105"/>
        <p:cNvGrpSpPr/>
        <p:nvPr/>
      </p:nvGrpSpPr>
      <p:grpSpPr>
        <a:xfrm>
          <a:off x="0" y="0"/>
          <a:ext cx="0" cy="0"/>
          <a:chOff x="0" y="0"/>
          <a:chExt cx="0" cy="0"/>
        </a:xfrm>
      </p:grpSpPr>
      <p:sp>
        <p:nvSpPr>
          <p:cNvPr id="106" name="Google Shape;106;p28"/>
          <p:cNvSpPr/>
          <p:nvPr>
            <p:ph idx="2" type="pic"/>
          </p:nvPr>
        </p:nvSpPr>
        <p:spPr>
          <a:xfrm>
            <a:off x="0" y="-1304"/>
            <a:ext cx="12192000" cy="6858000"/>
          </a:xfrm>
          <a:prstGeom prst="rect">
            <a:avLst/>
          </a:prstGeom>
          <a:noFill/>
          <a:ln>
            <a:noFill/>
          </a:ln>
        </p:spPr>
      </p:sp>
      <p:sp>
        <p:nvSpPr>
          <p:cNvPr id="107" name="Google Shape;107;p28"/>
          <p:cNvSpPr txBox="1"/>
          <p:nvPr>
            <p:ph type="title"/>
          </p:nvPr>
        </p:nvSpPr>
        <p:spPr>
          <a:xfrm>
            <a:off x="1295400" y="5376249"/>
            <a:ext cx="10896900" cy="1076700"/>
          </a:xfrm>
          <a:prstGeom prst="rect">
            <a:avLst/>
          </a:prstGeom>
          <a:solidFill>
            <a:schemeClr val="accent1">
              <a:alpha val="80000"/>
            </a:schemeClr>
          </a:solidFill>
          <a:ln>
            <a:noFill/>
          </a:ln>
        </p:spPr>
        <p:txBody>
          <a:bodyPr anchorCtr="0" anchor="ctr" bIns="61200" lIns="0" spcFirstLastPara="1" rIns="720000" wrap="square" tIns="61200">
            <a:noAutofit/>
          </a:bodyPr>
          <a:lstStyle>
            <a:lvl1pPr lvl="0" rtl="0" algn="l">
              <a:spcBef>
                <a:spcPts val="0"/>
              </a:spcBef>
              <a:spcAft>
                <a:spcPts val="0"/>
              </a:spcAft>
              <a:buClr>
                <a:schemeClr val="lt1"/>
              </a:buClr>
              <a:buSzPts val="4400"/>
              <a:buFont typeface="Quattrocento Sans"/>
              <a:buNone/>
              <a:defRPr>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8" name="Google Shape;108;p28"/>
          <p:cNvSpPr txBox="1"/>
          <p:nvPr>
            <p:ph idx="1" type="body"/>
          </p:nvPr>
        </p:nvSpPr>
        <p:spPr>
          <a:xfrm>
            <a:off x="0" y="5373688"/>
            <a:ext cx="1295700" cy="1076100"/>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rtl="0" algn="l">
              <a:spcBef>
                <a:spcPts val="700"/>
              </a:spcBef>
              <a:spcAft>
                <a:spcPts val="0"/>
              </a:spcAft>
              <a:buSzPts val="3200"/>
              <a:buNone/>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extLst>
    <p:ext uri="{DCECCB84-F9BA-43D5-87BE-67443E8EF086}">
      <p15:sldGuideLst>
        <p15:guide id="1" orient="horz" pos="4065">
          <p15:clr>
            <a:srgbClr val="FBAE40"/>
          </p15:clr>
        </p15:guide>
        <p15:guide id="2" orient="horz" pos="338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109" name="Shape 109"/>
        <p:cNvGrpSpPr/>
        <p:nvPr/>
      </p:nvGrpSpPr>
      <p:grpSpPr>
        <a:xfrm>
          <a:off x="0" y="0"/>
          <a:ext cx="0" cy="0"/>
          <a:chOff x="0" y="0"/>
          <a:chExt cx="0" cy="0"/>
        </a:xfrm>
      </p:grpSpPr>
      <p:sp>
        <p:nvSpPr>
          <p:cNvPr id="110" name="Google Shape;110;p29"/>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111" name="Google Shape;111;p29"/>
          <p:cNvCxnSpPr/>
          <p:nvPr/>
        </p:nvCxnSpPr>
        <p:spPr>
          <a:xfrm>
            <a:off x="1295400" y="1341438"/>
            <a:ext cx="9601200" cy="0"/>
          </a:xfrm>
          <a:prstGeom prst="straightConnector1">
            <a:avLst/>
          </a:prstGeom>
          <a:noFill/>
          <a:ln cap="flat" cmpd="sng" w="12700">
            <a:solidFill>
              <a:srgbClr val="D63E3A"/>
            </a:solidFill>
            <a:prstDash val="solid"/>
            <a:round/>
            <a:headEnd len="sm" w="sm" type="none"/>
            <a:tailEnd len="sm" w="sm" type="none"/>
          </a:ln>
        </p:spPr>
      </p:cxnSp>
      <p:sp>
        <p:nvSpPr>
          <p:cNvPr id="112" name="Google Shape;112;p29"/>
          <p:cNvSpPr txBox="1"/>
          <p:nvPr>
            <p:ph idx="1" type="body"/>
          </p:nvPr>
        </p:nvSpPr>
        <p:spPr>
          <a:xfrm>
            <a:off x="1295400" y="1628775"/>
            <a:ext cx="4800900" cy="4680000"/>
          </a:xfrm>
          <a:prstGeom prst="rect">
            <a:avLst/>
          </a:prstGeom>
          <a:noFill/>
          <a:ln>
            <a:noFill/>
          </a:ln>
        </p:spPr>
        <p:txBody>
          <a:bodyPr anchorCtr="0" anchor="t" bIns="45700" lIns="91425" spcFirstLastPara="1" rIns="91425" wrap="square" tIns="45700">
            <a:normAutofit/>
          </a:bodyPr>
          <a:lstStyle>
            <a:lvl1pPr indent="-349250" lvl="0" marL="457200" rtl="0" algn="l">
              <a:spcBef>
                <a:spcPts val="400"/>
              </a:spcBef>
              <a:spcAft>
                <a:spcPts val="0"/>
              </a:spcAft>
              <a:buSzPts val="1900"/>
              <a:buChar char="•"/>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13" name="Google Shape;113;p29"/>
          <p:cNvSpPr txBox="1"/>
          <p:nvPr>
            <p:ph idx="2" type="body"/>
          </p:nvPr>
        </p:nvSpPr>
        <p:spPr>
          <a:xfrm>
            <a:off x="6096000" y="1628775"/>
            <a:ext cx="4800900" cy="4680000"/>
          </a:xfrm>
          <a:prstGeom prst="rect">
            <a:avLst/>
          </a:prstGeom>
          <a:noFill/>
          <a:ln>
            <a:noFill/>
          </a:ln>
        </p:spPr>
        <p:txBody>
          <a:bodyPr anchorCtr="0" anchor="t" bIns="45700" lIns="91425" spcFirstLastPara="1" rIns="91425" wrap="square" tIns="45700">
            <a:normAutofit/>
          </a:bodyPr>
          <a:lstStyle>
            <a:lvl1pPr indent="-349250" lvl="0" marL="457200" rtl="0" algn="l">
              <a:spcBef>
                <a:spcPts val="400"/>
              </a:spcBef>
              <a:spcAft>
                <a:spcPts val="0"/>
              </a:spcAft>
              <a:buSzPts val="1900"/>
              <a:buChar char="•"/>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114" name="Shape 114"/>
        <p:cNvGrpSpPr/>
        <p:nvPr/>
      </p:nvGrpSpPr>
      <p:grpSpPr>
        <a:xfrm>
          <a:off x="0" y="0"/>
          <a:ext cx="0" cy="0"/>
          <a:chOff x="0" y="0"/>
          <a:chExt cx="0" cy="0"/>
        </a:xfrm>
      </p:grpSpPr>
      <p:sp>
        <p:nvSpPr>
          <p:cNvPr id="115" name="Google Shape;115;p30"/>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116" name="Google Shape;116;p30"/>
          <p:cNvCxnSpPr/>
          <p:nvPr/>
        </p:nvCxnSpPr>
        <p:spPr>
          <a:xfrm>
            <a:off x="1295400" y="1341438"/>
            <a:ext cx="9601200" cy="0"/>
          </a:xfrm>
          <a:prstGeom prst="straightConnector1">
            <a:avLst/>
          </a:prstGeom>
          <a:noFill/>
          <a:ln cap="flat" cmpd="sng" w="12700">
            <a:solidFill>
              <a:srgbClr val="D63E3A"/>
            </a:solidFill>
            <a:prstDash val="solid"/>
            <a:round/>
            <a:headEnd len="sm" w="sm" type="none"/>
            <a:tailEnd len="sm" w="sm" type="none"/>
          </a:ln>
        </p:spPr>
      </p:cxnSp>
      <p:sp>
        <p:nvSpPr>
          <p:cNvPr id="117" name="Google Shape;117;p30"/>
          <p:cNvSpPr txBox="1"/>
          <p:nvPr>
            <p:ph idx="1" type="body"/>
          </p:nvPr>
        </p:nvSpPr>
        <p:spPr>
          <a:xfrm>
            <a:off x="1295400" y="2420938"/>
            <a:ext cx="4800900" cy="3887700"/>
          </a:xfrm>
          <a:prstGeom prst="rect">
            <a:avLst/>
          </a:prstGeom>
          <a:noFill/>
          <a:ln>
            <a:noFill/>
          </a:ln>
        </p:spPr>
        <p:txBody>
          <a:bodyPr anchorCtr="0" anchor="t" bIns="45700" lIns="91425" spcFirstLastPara="1" rIns="91425" wrap="square" tIns="45700">
            <a:normAutofit/>
          </a:bodyPr>
          <a:lstStyle>
            <a:lvl1pPr indent="-349250" lvl="0" marL="457200" rtl="0" algn="l">
              <a:spcBef>
                <a:spcPts val="400"/>
              </a:spcBef>
              <a:spcAft>
                <a:spcPts val="0"/>
              </a:spcAft>
              <a:buSzPts val="1900"/>
              <a:buChar char="•"/>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18" name="Google Shape;118;p30"/>
          <p:cNvSpPr txBox="1"/>
          <p:nvPr>
            <p:ph idx="2" type="body"/>
          </p:nvPr>
        </p:nvSpPr>
        <p:spPr>
          <a:xfrm>
            <a:off x="6096000" y="2420938"/>
            <a:ext cx="4800900" cy="3887700"/>
          </a:xfrm>
          <a:prstGeom prst="rect">
            <a:avLst/>
          </a:prstGeom>
          <a:noFill/>
          <a:ln>
            <a:noFill/>
          </a:ln>
        </p:spPr>
        <p:txBody>
          <a:bodyPr anchorCtr="0" anchor="t" bIns="45700" lIns="91425" spcFirstLastPara="1" rIns="91425" wrap="square" tIns="45700">
            <a:normAutofit/>
          </a:bodyPr>
          <a:lstStyle>
            <a:lvl1pPr indent="-349250" lvl="0" marL="457200" rtl="0" algn="l">
              <a:spcBef>
                <a:spcPts val="400"/>
              </a:spcBef>
              <a:spcAft>
                <a:spcPts val="0"/>
              </a:spcAft>
              <a:buSzPts val="1900"/>
              <a:buChar char="•"/>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19" name="Google Shape;119;p30"/>
          <p:cNvSpPr txBox="1"/>
          <p:nvPr>
            <p:ph idx="3" type="body"/>
          </p:nvPr>
        </p:nvSpPr>
        <p:spPr>
          <a:xfrm>
            <a:off x="1295400" y="1628775"/>
            <a:ext cx="4800900" cy="792000"/>
          </a:xfrm>
          <a:prstGeom prst="rect">
            <a:avLst/>
          </a:prstGeom>
          <a:noFill/>
          <a:ln>
            <a:noFill/>
          </a:ln>
        </p:spPr>
        <p:txBody>
          <a:bodyPr anchorCtr="0" anchor="b" bIns="45700" lIns="91425" spcFirstLastPara="1" rIns="91425" wrap="square" tIns="45700">
            <a:normAutofit/>
          </a:bodyPr>
          <a:lstStyle>
            <a:lvl1pPr indent="-228600" lvl="0" marL="457200" rtl="0" algn="l">
              <a:spcBef>
                <a:spcPts val="700"/>
              </a:spcBef>
              <a:spcAft>
                <a:spcPts val="0"/>
              </a:spcAft>
              <a:buSzPts val="3200"/>
              <a:buNone/>
              <a:defRPr>
                <a:solidFill>
                  <a:schemeClr val="accent1"/>
                </a:solidFill>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20" name="Google Shape;120;p30"/>
          <p:cNvSpPr txBox="1"/>
          <p:nvPr>
            <p:ph idx="4" type="body"/>
          </p:nvPr>
        </p:nvSpPr>
        <p:spPr>
          <a:xfrm>
            <a:off x="6095933" y="1628774"/>
            <a:ext cx="4800900" cy="792000"/>
          </a:xfrm>
          <a:prstGeom prst="rect">
            <a:avLst/>
          </a:prstGeom>
          <a:noFill/>
          <a:ln>
            <a:noFill/>
          </a:ln>
        </p:spPr>
        <p:txBody>
          <a:bodyPr anchorCtr="0" anchor="b" bIns="45700" lIns="91425" spcFirstLastPara="1" rIns="91425" wrap="square" tIns="45700">
            <a:normAutofit/>
          </a:bodyPr>
          <a:lstStyle>
            <a:lvl1pPr indent="-228600" lvl="0" marL="457200" rtl="0" algn="l">
              <a:spcBef>
                <a:spcPts val="700"/>
              </a:spcBef>
              <a:spcAft>
                <a:spcPts val="0"/>
              </a:spcAft>
              <a:buSzPts val="3200"/>
              <a:buNone/>
              <a:defRPr>
                <a:solidFill>
                  <a:schemeClr val="accent1"/>
                </a:solidFill>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extLst>
    <p:ext uri="{DCECCB84-F9BA-43D5-87BE-67443E8EF086}">
      <p15:sldGuideLst>
        <p15:guide id="1" orient="horz" pos="152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121" name="Shape 121"/>
        <p:cNvGrpSpPr/>
        <p:nvPr/>
      </p:nvGrpSpPr>
      <p:grpSpPr>
        <a:xfrm>
          <a:off x="0" y="0"/>
          <a:ext cx="0" cy="0"/>
          <a:chOff x="0" y="0"/>
          <a:chExt cx="0" cy="0"/>
        </a:xfrm>
      </p:grpSpPr>
      <p:sp>
        <p:nvSpPr>
          <p:cNvPr id="122" name="Google Shape;122;p31"/>
          <p:cNvSpPr txBox="1"/>
          <p:nvPr>
            <p:ph type="title"/>
          </p:nvPr>
        </p:nvSpPr>
        <p:spPr>
          <a:xfrm>
            <a:off x="1295400" y="5229226"/>
            <a:ext cx="9601200" cy="576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2800"/>
              <a:buFont typeface="Quattrocento Sans"/>
              <a:buNone/>
              <a:defRPr sz="2800">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3" name="Google Shape;123;p31"/>
          <p:cNvSpPr txBox="1"/>
          <p:nvPr>
            <p:ph idx="1" type="body"/>
          </p:nvPr>
        </p:nvSpPr>
        <p:spPr>
          <a:xfrm>
            <a:off x="1295400" y="5817335"/>
            <a:ext cx="9601200" cy="491100"/>
          </a:xfrm>
          <a:prstGeom prst="rect">
            <a:avLst/>
          </a:prstGeom>
          <a:noFill/>
          <a:ln>
            <a:noFill/>
          </a:ln>
        </p:spPr>
        <p:txBody>
          <a:bodyPr anchorCtr="0" anchor="t" bIns="45700" lIns="0" spcFirstLastPara="1" rIns="0" wrap="square" tIns="45700">
            <a:noAutofit/>
          </a:bodyPr>
          <a:lstStyle>
            <a:lvl1pPr indent="-228600" lvl="0" marL="457200" rtl="0" algn="l">
              <a:spcBef>
                <a:spcPts val="400"/>
              </a:spcBef>
              <a:spcAft>
                <a:spcPts val="0"/>
              </a:spcAft>
              <a:buSzPts val="2000"/>
              <a:buNone/>
              <a:defRPr sz="20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24" name="Google Shape;124;p31"/>
          <p:cNvSpPr txBox="1"/>
          <p:nvPr>
            <p:ph idx="2" type="body"/>
          </p:nvPr>
        </p:nvSpPr>
        <p:spPr>
          <a:xfrm>
            <a:off x="1295400" y="549275"/>
            <a:ext cx="9601200" cy="4668000"/>
          </a:xfrm>
          <a:prstGeom prst="rect">
            <a:avLst/>
          </a:prstGeom>
          <a:noFill/>
          <a:ln>
            <a:noFill/>
          </a:ln>
        </p:spPr>
        <p:txBody>
          <a:bodyPr anchorCtr="0" anchor="t" bIns="45700" lIns="91425" spcFirstLastPara="1" rIns="91425" wrap="square" tIns="45700">
            <a:normAutofit/>
          </a:bodyPr>
          <a:lstStyle>
            <a:lvl1pPr indent="-349250" lvl="0" marL="457200" rtl="0" algn="l">
              <a:spcBef>
                <a:spcPts val="400"/>
              </a:spcBef>
              <a:spcAft>
                <a:spcPts val="0"/>
              </a:spcAft>
              <a:buSzPts val="1900"/>
              <a:buChar char="•"/>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20" name="Shape 20"/>
        <p:cNvGrpSpPr/>
        <p:nvPr/>
      </p:nvGrpSpPr>
      <p:grpSpPr>
        <a:xfrm>
          <a:off x="0" y="0"/>
          <a:ext cx="0" cy="0"/>
          <a:chOff x="0" y="0"/>
          <a:chExt cx="0" cy="0"/>
        </a:xfrm>
      </p:grpSpPr>
      <p:sp>
        <p:nvSpPr>
          <p:cNvPr id="21" name="Google Shape;21;p4"/>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lvl1pPr lvl="0" algn="ctr">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125" name="Shape 125"/>
        <p:cNvGrpSpPr/>
        <p:nvPr/>
      </p:nvGrpSpPr>
      <p:grpSpPr>
        <a:xfrm>
          <a:off x="0" y="0"/>
          <a:ext cx="0" cy="0"/>
          <a:chOff x="0" y="0"/>
          <a:chExt cx="0" cy="0"/>
        </a:xfrm>
      </p:grpSpPr>
      <p:sp>
        <p:nvSpPr>
          <p:cNvPr id="126" name="Google Shape;126;p32"/>
          <p:cNvSpPr txBox="1"/>
          <p:nvPr>
            <p:ph type="title"/>
          </p:nvPr>
        </p:nvSpPr>
        <p:spPr>
          <a:xfrm>
            <a:off x="1295400" y="5229226"/>
            <a:ext cx="9601200" cy="576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2800"/>
              <a:buFont typeface="Quattrocento Sans"/>
              <a:buNone/>
              <a:defRPr sz="2800">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7" name="Google Shape;127;p32"/>
          <p:cNvSpPr/>
          <p:nvPr>
            <p:ph idx="2" type="pic"/>
          </p:nvPr>
        </p:nvSpPr>
        <p:spPr>
          <a:xfrm>
            <a:off x="1295400" y="549320"/>
            <a:ext cx="9601200" cy="4680000"/>
          </a:xfrm>
          <a:prstGeom prst="rect">
            <a:avLst/>
          </a:prstGeom>
          <a:noFill/>
          <a:ln>
            <a:noFill/>
          </a:ln>
        </p:spPr>
      </p:sp>
      <p:sp>
        <p:nvSpPr>
          <p:cNvPr id="128" name="Google Shape;128;p32"/>
          <p:cNvSpPr txBox="1"/>
          <p:nvPr>
            <p:ph idx="1" type="body"/>
          </p:nvPr>
        </p:nvSpPr>
        <p:spPr>
          <a:xfrm>
            <a:off x="1295400" y="5817335"/>
            <a:ext cx="9601200" cy="491100"/>
          </a:xfrm>
          <a:prstGeom prst="rect">
            <a:avLst/>
          </a:prstGeom>
          <a:noFill/>
          <a:ln>
            <a:noFill/>
          </a:ln>
        </p:spPr>
        <p:txBody>
          <a:bodyPr anchorCtr="0" anchor="t" bIns="45700" lIns="0" spcFirstLastPara="1" rIns="0" wrap="square" tIns="45700">
            <a:noAutofit/>
          </a:bodyPr>
          <a:lstStyle>
            <a:lvl1pPr indent="-228600" lvl="0" marL="457200" rtl="0" algn="l">
              <a:spcBef>
                <a:spcPts val="400"/>
              </a:spcBef>
              <a:spcAft>
                <a:spcPts val="0"/>
              </a:spcAft>
              <a:buSzPts val="2000"/>
              <a:buNone/>
              <a:defRPr sz="20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129" name="Shape 129"/>
        <p:cNvGrpSpPr/>
        <p:nvPr/>
      </p:nvGrpSpPr>
      <p:grpSpPr>
        <a:xfrm>
          <a:off x="0" y="0"/>
          <a:ext cx="0" cy="0"/>
          <a:chOff x="0" y="0"/>
          <a:chExt cx="0" cy="0"/>
        </a:xfrm>
      </p:grpSpPr>
      <p:sp>
        <p:nvSpPr>
          <p:cNvPr id="130" name="Google Shape;130;p33"/>
          <p:cNvSpPr txBox="1"/>
          <p:nvPr>
            <p:ph idx="1" type="body"/>
          </p:nvPr>
        </p:nvSpPr>
        <p:spPr>
          <a:xfrm>
            <a:off x="1295400" y="1916113"/>
            <a:ext cx="9601200" cy="4392900"/>
          </a:xfrm>
          <a:prstGeom prst="rect">
            <a:avLst/>
          </a:prstGeom>
          <a:noFill/>
          <a:ln>
            <a:noFill/>
          </a:ln>
        </p:spPr>
        <p:txBody>
          <a:bodyPr anchorCtr="0" anchor="t" bIns="45700" lIns="91425" spcFirstLastPara="1" rIns="91425" wrap="square" tIns="45700">
            <a:normAutofit/>
          </a:bodyPr>
          <a:lstStyle>
            <a:lvl1pPr indent="-431800" lvl="0" marL="457200" rtl="0" algn="l">
              <a:spcBef>
                <a:spcPts val="700"/>
              </a:spcBef>
              <a:spcAft>
                <a:spcPts val="0"/>
              </a:spcAft>
              <a:buClr>
                <a:schemeClr val="accent1"/>
              </a:buClr>
              <a:buSzPts val="3200"/>
              <a:buChar char="•"/>
              <a:defRPr/>
            </a:lvl1pPr>
            <a:lvl2pPr indent="-406400" lvl="1" marL="914400" rtl="0" algn="l">
              <a:spcBef>
                <a:spcPts val="500"/>
              </a:spcBef>
              <a:spcAft>
                <a:spcPts val="0"/>
              </a:spcAft>
              <a:buClr>
                <a:schemeClr val="accent1"/>
              </a:buClr>
              <a:buSzPts val="2800"/>
              <a:buChar char="•"/>
              <a:defRPr/>
            </a:lvl2pPr>
            <a:lvl3pPr indent="-381000" lvl="2" marL="1371600" rtl="0" algn="l">
              <a:spcBef>
                <a:spcPts val="500"/>
              </a:spcBef>
              <a:spcAft>
                <a:spcPts val="0"/>
              </a:spcAft>
              <a:buClr>
                <a:schemeClr val="accent1"/>
              </a:buClr>
              <a:buSzPts val="2400"/>
              <a:buChar char="•"/>
              <a:defRPr/>
            </a:lvl3pPr>
            <a:lvl4pPr indent="-355600" lvl="3" marL="1828800" rtl="0" algn="l">
              <a:spcBef>
                <a:spcPts val="400"/>
              </a:spcBef>
              <a:spcAft>
                <a:spcPts val="0"/>
              </a:spcAft>
              <a:buClr>
                <a:schemeClr val="accent1"/>
              </a:buClr>
              <a:buSzPts val="2000"/>
              <a:buChar char="•"/>
              <a:defRPr/>
            </a:lvl4pPr>
            <a:lvl5pPr indent="-355600" lvl="4" marL="2286000" rtl="0" algn="l">
              <a:spcBef>
                <a:spcPts val="400"/>
              </a:spcBef>
              <a:spcAft>
                <a:spcPts val="0"/>
              </a:spcAft>
              <a:buClr>
                <a:schemeClr val="accent1"/>
              </a:buClr>
              <a:buSzPts val="20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31" name="Google Shape;131;p33"/>
          <p:cNvSpPr txBox="1"/>
          <p:nvPr>
            <p:ph type="title"/>
          </p:nvPr>
        </p:nvSpPr>
        <p:spPr>
          <a:xfrm>
            <a:off x="1295533" y="552147"/>
            <a:ext cx="9601200" cy="10767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3200"/>
              <a:buFont typeface="Quattrocento Sans"/>
              <a:buNone/>
              <a:defRPr sz="3200">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132" name="Google Shape;132;p33"/>
          <p:cNvCxnSpPr/>
          <p:nvPr/>
        </p:nvCxnSpPr>
        <p:spPr>
          <a:xfrm>
            <a:off x="1295468" y="1628775"/>
            <a:ext cx="96012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120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133" name="Shape 133"/>
        <p:cNvGrpSpPr/>
        <p:nvPr/>
      </p:nvGrpSpPr>
      <p:grpSpPr>
        <a:xfrm>
          <a:off x="0" y="0"/>
          <a:ext cx="0" cy="0"/>
          <a:chOff x="0" y="0"/>
          <a:chExt cx="0" cy="0"/>
        </a:xfrm>
      </p:grpSpPr>
      <p:sp>
        <p:nvSpPr>
          <p:cNvPr id="134" name="Google Shape;134;p34"/>
          <p:cNvSpPr/>
          <p:nvPr>
            <p:ph idx="2" type="pic"/>
          </p:nvPr>
        </p:nvSpPr>
        <p:spPr>
          <a:xfrm>
            <a:off x="0" y="13184"/>
            <a:ext cx="12192000" cy="6858000"/>
          </a:xfrm>
          <a:prstGeom prst="rect">
            <a:avLst/>
          </a:prstGeom>
          <a:noFill/>
          <a:ln>
            <a:noFill/>
          </a:ln>
        </p:spPr>
      </p:sp>
      <p:sp>
        <p:nvSpPr>
          <p:cNvPr id="135" name="Google Shape;135;p34"/>
          <p:cNvSpPr txBox="1"/>
          <p:nvPr>
            <p:ph type="title"/>
          </p:nvPr>
        </p:nvSpPr>
        <p:spPr>
          <a:xfrm>
            <a:off x="1295400" y="407600"/>
            <a:ext cx="10896900" cy="1079700"/>
          </a:xfrm>
          <a:prstGeom prst="rect">
            <a:avLst/>
          </a:prstGeom>
          <a:solidFill>
            <a:schemeClr val="accent1">
              <a:alpha val="80000"/>
            </a:schemeClr>
          </a:solidFill>
          <a:ln>
            <a:noFill/>
          </a:ln>
        </p:spPr>
        <p:txBody>
          <a:bodyPr anchorCtr="0" anchor="ctr" bIns="61200" lIns="0" spcFirstLastPara="1" rIns="720000" wrap="square" tIns="61200">
            <a:noAutofit/>
          </a:bodyPr>
          <a:lstStyle>
            <a:lvl1pPr lvl="0" rtl="0" algn="l">
              <a:spcBef>
                <a:spcPts val="0"/>
              </a:spcBef>
              <a:spcAft>
                <a:spcPts val="0"/>
              </a:spcAft>
              <a:buClr>
                <a:schemeClr val="lt1"/>
              </a:buClr>
              <a:buSzPts val="4400"/>
              <a:buFont typeface="Quattrocento Sans"/>
              <a:buNone/>
              <a:defRPr>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6" name="Google Shape;136;p34"/>
          <p:cNvSpPr txBox="1"/>
          <p:nvPr>
            <p:ph idx="1" type="body"/>
          </p:nvPr>
        </p:nvSpPr>
        <p:spPr>
          <a:xfrm>
            <a:off x="4329" y="499928"/>
            <a:ext cx="1291200" cy="984300"/>
          </a:xfrm>
          <a:prstGeom prst="rect">
            <a:avLst/>
          </a:prstGeom>
          <a:noFill/>
          <a:ln>
            <a:noFill/>
          </a:ln>
        </p:spPr>
        <p:txBody>
          <a:bodyPr anchorCtr="0" anchor="t" bIns="45700" lIns="91425" spcFirstLastPara="1" rIns="91425" wrap="square" tIns="45700">
            <a:normAutofit/>
          </a:bodyPr>
          <a:lstStyle>
            <a:lvl1pPr indent="-228600" lvl="0" marL="457200" rtl="0" algn="l">
              <a:spcBef>
                <a:spcPts val="700"/>
              </a:spcBef>
              <a:spcAft>
                <a:spcPts val="0"/>
              </a:spcAft>
              <a:buSzPts val="3200"/>
              <a:buNone/>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37" name="Google Shape;137;p34"/>
          <p:cNvSpPr txBox="1"/>
          <p:nvPr>
            <p:ph idx="3" type="body"/>
          </p:nvPr>
        </p:nvSpPr>
        <p:spPr>
          <a:xfrm>
            <a:off x="0" y="408262"/>
            <a:ext cx="1295700" cy="1076100"/>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rtl="0" algn="l">
              <a:spcBef>
                <a:spcPts val="700"/>
              </a:spcBef>
              <a:spcAft>
                <a:spcPts val="0"/>
              </a:spcAft>
              <a:buSzPts val="3200"/>
              <a:buNone/>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extLst>
    <p:ext uri="{DCECCB84-F9BA-43D5-87BE-67443E8EF086}">
      <p15:sldGuideLst>
        <p15:guide id="1" orient="horz" pos="935">
          <p15:clr>
            <a:srgbClr val="FBAE40"/>
          </p15:clr>
        </p15:guide>
        <p15:guide id="2" orient="horz" pos="25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138" name="Shape 138"/>
        <p:cNvGrpSpPr/>
        <p:nvPr/>
      </p:nvGrpSpPr>
      <p:grpSpPr>
        <a:xfrm>
          <a:off x="0" y="0"/>
          <a:ext cx="0" cy="0"/>
          <a:chOff x="0" y="0"/>
          <a:chExt cx="0" cy="0"/>
        </a:xfrm>
      </p:grpSpPr>
      <p:sp>
        <p:nvSpPr>
          <p:cNvPr id="139" name="Google Shape;139;p35"/>
          <p:cNvSpPr/>
          <p:nvPr>
            <p:ph idx="2" type="pic"/>
          </p:nvPr>
        </p:nvSpPr>
        <p:spPr>
          <a:xfrm>
            <a:off x="0" y="-1304"/>
            <a:ext cx="12192000" cy="6858000"/>
          </a:xfrm>
          <a:prstGeom prst="rect">
            <a:avLst/>
          </a:prstGeom>
          <a:noFill/>
          <a:ln>
            <a:noFill/>
          </a:ln>
        </p:spPr>
      </p:sp>
      <p:sp>
        <p:nvSpPr>
          <p:cNvPr id="140" name="Google Shape;140;p35"/>
          <p:cNvSpPr txBox="1"/>
          <p:nvPr>
            <p:ph idx="1" type="body"/>
          </p:nvPr>
        </p:nvSpPr>
        <p:spPr>
          <a:xfrm>
            <a:off x="1295400" y="5373216"/>
            <a:ext cx="10896900" cy="1080000"/>
          </a:xfrm>
          <a:prstGeom prst="rect">
            <a:avLst/>
          </a:prstGeom>
          <a:solidFill>
            <a:schemeClr val="accent1">
              <a:alpha val="80000"/>
            </a:schemeClr>
          </a:solidFill>
          <a:ln>
            <a:noFill/>
          </a:ln>
        </p:spPr>
        <p:txBody>
          <a:bodyPr anchorCtr="0" anchor="ctr" bIns="45700" lIns="0" spcFirstLastPara="1" rIns="3960000" wrap="square" tIns="45700">
            <a:normAutofit/>
          </a:bodyPr>
          <a:lstStyle>
            <a:lvl1pPr indent="-228600" lvl="0" marL="457200" rtl="0" algn="l">
              <a:spcBef>
                <a:spcPts val="400"/>
              </a:spcBef>
              <a:spcAft>
                <a:spcPts val="0"/>
              </a:spcAft>
              <a:buSzPts val="1900"/>
              <a:buNone/>
              <a:defRPr sz="1900">
                <a:solidFill>
                  <a:schemeClr val="lt2"/>
                </a:solidFill>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41" name="Google Shape;141;p35"/>
          <p:cNvSpPr txBox="1"/>
          <p:nvPr>
            <p:ph idx="3" type="body"/>
          </p:nvPr>
        </p:nvSpPr>
        <p:spPr>
          <a:xfrm>
            <a:off x="0" y="5373688"/>
            <a:ext cx="1295700" cy="1076100"/>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rtl="0" algn="l">
              <a:spcBef>
                <a:spcPts val="700"/>
              </a:spcBef>
              <a:spcAft>
                <a:spcPts val="0"/>
              </a:spcAft>
              <a:buSzPts val="3200"/>
              <a:buNone/>
              <a:defRPr/>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extLst>
    <p:ext uri="{DCECCB84-F9BA-43D5-87BE-67443E8EF086}">
      <p15:sldGuideLst>
        <p15:guide id="1" orient="horz" pos="3385">
          <p15:clr>
            <a:srgbClr val="FBAE40"/>
          </p15:clr>
        </p15:guide>
        <p15:guide id="2" orient="horz" pos="406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142" name="Shape 142"/>
        <p:cNvGrpSpPr/>
        <p:nvPr/>
      </p:nvGrpSpPr>
      <p:grpSpPr>
        <a:xfrm>
          <a:off x="0" y="0"/>
          <a:ext cx="0" cy="0"/>
          <a:chOff x="0" y="0"/>
          <a:chExt cx="0" cy="0"/>
        </a:xfrm>
      </p:grpSpPr>
      <p:sp>
        <p:nvSpPr>
          <p:cNvPr id="143" name="Google Shape;143;p36"/>
          <p:cNvSpPr/>
          <p:nvPr>
            <p:ph idx="2" type="pic"/>
          </p:nvPr>
        </p:nvSpPr>
        <p:spPr>
          <a:xfrm>
            <a:off x="0" y="-1304"/>
            <a:ext cx="12192000" cy="68580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144" name="Shape 144"/>
        <p:cNvGrpSpPr/>
        <p:nvPr/>
      </p:nvGrpSpPr>
      <p:grpSpPr>
        <a:xfrm>
          <a:off x="0" y="0"/>
          <a:ext cx="0" cy="0"/>
          <a:chOff x="0" y="0"/>
          <a:chExt cx="0" cy="0"/>
        </a:xfrm>
      </p:grpSpPr>
      <p:sp>
        <p:nvSpPr>
          <p:cNvPr id="145" name="Google Shape;145;p37"/>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rtl="0" algn="l">
              <a:spcBef>
                <a:spcPts val="0"/>
              </a:spcBef>
              <a:spcAft>
                <a:spcPts val="0"/>
              </a:spcAft>
              <a:buClr>
                <a:schemeClr val="accent1"/>
              </a:buClr>
              <a:buSzPts val="4400"/>
              <a:buFont typeface="Quattrocento Sans"/>
              <a:buNone/>
              <a:defRPr>
                <a:solidFill>
                  <a:schemeClr val="accen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cxnSp>
        <p:nvCxnSpPr>
          <p:cNvPr id="146" name="Google Shape;146;p37"/>
          <p:cNvCxnSpPr/>
          <p:nvPr/>
        </p:nvCxnSpPr>
        <p:spPr>
          <a:xfrm>
            <a:off x="1295400" y="1341438"/>
            <a:ext cx="9601200" cy="0"/>
          </a:xfrm>
          <a:prstGeom prst="straightConnector1">
            <a:avLst/>
          </a:prstGeom>
          <a:noFill/>
          <a:ln cap="flat" cmpd="sng" w="12700">
            <a:solidFill>
              <a:srgbClr val="D63E3A"/>
            </a:solidFill>
            <a:prstDash val="solid"/>
            <a:round/>
            <a:headEnd len="sm" w="sm" type="none"/>
            <a:tailEnd len="sm" w="sm" type="none"/>
          </a:ln>
        </p:spPr>
      </p:cxnSp>
      <p:sp>
        <p:nvSpPr>
          <p:cNvPr id="147" name="Google Shape;147;p37"/>
          <p:cNvSpPr/>
          <p:nvPr>
            <p:ph idx="2" type="pic"/>
          </p:nvPr>
        </p:nvSpPr>
        <p:spPr>
          <a:xfrm>
            <a:off x="1295367" y="1631117"/>
            <a:ext cx="4800900" cy="4680000"/>
          </a:xfrm>
          <a:prstGeom prst="rect">
            <a:avLst/>
          </a:prstGeom>
          <a:noFill/>
          <a:ln>
            <a:noFill/>
          </a:ln>
        </p:spPr>
      </p:sp>
      <p:sp>
        <p:nvSpPr>
          <p:cNvPr id="148" name="Google Shape;148;p37"/>
          <p:cNvSpPr txBox="1"/>
          <p:nvPr>
            <p:ph idx="1" type="body"/>
          </p:nvPr>
        </p:nvSpPr>
        <p:spPr>
          <a:xfrm>
            <a:off x="6096000" y="1628775"/>
            <a:ext cx="4800900" cy="4680000"/>
          </a:xfrm>
          <a:prstGeom prst="rect">
            <a:avLst/>
          </a:prstGeom>
          <a:noFill/>
          <a:ln>
            <a:noFill/>
          </a:ln>
        </p:spPr>
        <p:txBody>
          <a:bodyPr anchorCtr="0" anchor="ctr" bIns="45700" lIns="91425" spcFirstLastPara="1" rIns="91425" wrap="square" tIns="45700">
            <a:normAutofit/>
          </a:bodyPr>
          <a:lstStyle>
            <a:lvl1pPr indent="-349250" lvl="0" marL="457200" rtl="0" algn="l">
              <a:spcBef>
                <a:spcPts val="400"/>
              </a:spcBef>
              <a:spcAft>
                <a:spcPts val="0"/>
              </a:spcAft>
              <a:buSzPts val="1900"/>
              <a:buFont typeface="Arial"/>
              <a:buChar char="•"/>
              <a:defRPr sz="19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149" name="Shape 149"/>
        <p:cNvGrpSpPr/>
        <p:nvPr/>
      </p:nvGrpSpPr>
      <p:grpSpPr>
        <a:xfrm>
          <a:off x="0" y="0"/>
          <a:ext cx="0" cy="0"/>
          <a:chOff x="0" y="0"/>
          <a:chExt cx="0" cy="0"/>
        </a:xfrm>
      </p:grpSpPr>
      <p:sp>
        <p:nvSpPr>
          <p:cNvPr id="150" name="Google Shape;150;p38"/>
          <p:cNvSpPr txBox="1"/>
          <p:nvPr/>
        </p:nvSpPr>
        <p:spPr>
          <a:xfrm>
            <a:off x="1295469" y="5678265"/>
            <a:ext cx="3855900" cy="355200"/>
          </a:xfrm>
          <a:prstGeom prst="rect">
            <a:avLst/>
          </a:prstGeom>
          <a:noFill/>
          <a:ln>
            <a:noFill/>
          </a:ln>
        </p:spPr>
        <p:txBody>
          <a:bodyPr anchorCtr="0" anchor="b" bIns="45700" lIns="0" spcFirstLastPara="1" rIns="0" wrap="square" tIns="45700">
            <a:normAutofit lnSpcReduction="10000"/>
          </a:bodyPr>
          <a:lstStyle/>
          <a:p>
            <a:pPr indent="0" lvl="0" marL="0" marR="0" rtl="0" algn="l">
              <a:spcBef>
                <a:spcPts val="0"/>
              </a:spcBef>
              <a:spcAft>
                <a:spcPts val="0"/>
              </a:spcAft>
              <a:buClr>
                <a:srgbClr val="C00000"/>
              </a:buClr>
              <a:buSzPts val="1900"/>
              <a:buFont typeface="Arial"/>
              <a:buNone/>
            </a:pPr>
            <a:r>
              <a:rPr b="0" lang="ru-RU" sz="1900" u="sng">
                <a:solidFill>
                  <a:schemeClr val="hlink"/>
                </a:solidFill>
                <a:latin typeface="Quattrocento Sans"/>
                <a:ea typeface="Quattrocento Sans"/>
                <a:cs typeface="Quattrocento Sans"/>
                <a:sym typeface="Quattrocento Sans"/>
                <a:hlinkClick r:id="rId2"/>
              </a:rPr>
              <a:t>www.kontur.ru</a:t>
            </a:r>
            <a:endParaRPr b="0" sz="1900">
              <a:solidFill>
                <a:schemeClr val="dk1"/>
              </a:solidFill>
              <a:latin typeface="Quattrocento Sans"/>
              <a:ea typeface="Quattrocento Sans"/>
              <a:cs typeface="Quattrocento Sans"/>
              <a:sym typeface="Quattrocento Sans"/>
            </a:endParaRPr>
          </a:p>
        </p:txBody>
      </p:sp>
      <p:sp>
        <p:nvSpPr>
          <p:cNvPr id="151" name="Google Shape;151;p38"/>
          <p:cNvSpPr txBox="1"/>
          <p:nvPr>
            <p:ph idx="1" type="body"/>
          </p:nvPr>
        </p:nvSpPr>
        <p:spPr>
          <a:xfrm>
            <a:off x="4367825" y="5668165"/>
            <a:ext cx="6512700" cy="365100"/>
          </a:xfrm>
          <a:prstGeom prst="rect">
            <a:avLst/>
          </a:prstGeom>
          <a:noFill/>
          <a:ln>
            <a:noFill/>
          </a:ln>
        </p:spPr>
        <p:txBody>
          <a:bodyPr anchorCtr="0" anchor="b" bIns="45700" lIns="0" spcFirstLastPara="1" rIns="0" wrap="square" tIns="45700">
            <a:normAutofit/>
          </a:bodyPr>
          <a:lstStyle>
            <a:lvl1pPr indent="-228600" lvl="0" marL="457200" rtl="0" algn="r">
              <a:spcBef>
                <a:spcPts val="400"/>
              </a:spcBef>
              <a:spcAft>
                <a:spcPts val="0"/>
              </a:spcAft>
              <a:buSzPts val="1900"/>
              <a:buNone/>
              <a:defRPr sz="19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
        <p:nvSpPr>
          <p:cNvPr id="152" name="Google Shape;152;p38"/>
          <p:cNvSpPr txBox="1"/>
          <p:nvPr>
            <p:ph idx="2" type="body"/>
          </p:nvPr>
        </p:nvSpPr>
        <p:spPr>
          <a:xfrm>
            <a:off x="4367809" y="5229272"/>
            <a:ext cx="6528900" cy="438900"/>
          </a:xfrm>
          <a:prstGeom prst="rect">
            <a:avLst/>
          </a:prstGeom>
          <a:noFill/>
          <a:ln>
            <a:noFill/>
          </a:ln>
        </p:spPr>
        <p:txBody>
          <a:bodyPr anchorCtr="0" anchor="t" bIns="0" lIns="0" spcFirstLastPara="1" rIns="0" wrap="square" tIns="0">
            <a:noAutofit/>
          </a:bodyPr>
          <a:lstStyle>
            <a:lvl1pPr indent="-228600" lvl="0" marL="457200" rtl="0" algn="r">
              <a:spcBef>
                <a:spcPts val="500"/>
              </a:spcBef>
              <a:spcAft>
                <a:spcPts val="0"/>
              </a:spcAft>
              <a:buSzPts val="2400"/>
              <a:buNone/>
              <a:defRPr b="1" sz="2400"/>
            </a:lvl1pPr>
            <a:lvl2pPr indent="-349250" lvl="1" marL="914400" rtl="0" algn="l">
              <a:spcBef>
                <a:spcPts val="400"/>
              </a:spcBef>
              <a:spcAft>
                <a:spcPts val="0"/>
              </a:spcAft>
              <a:buSzPts val="1900"/>
              <a:buChar char="•"/>
              <a:defRPr/>
            </a:lvl2pPr>
            <a:lvl3pPr indent="-349250" lvl="2" marL="1371600" rtl="0" algn="l">
              <a:spcBef>
                <a:spcPts val="400"/>
              </a:spcBef>
              <a:spcAft>
                <a:spcPts val="0"/>
              </a:spcAft>
              <a:buSzPts val="1900"/>
              <a:buChar char="•"/>
              <a:defRPr/>
            </a:lvl3pPr>
            <a:lvl4pPr indent="-349250" lvl="3" marL="1828800" rtl="0" algn="l">
              <a:spcBef>
                <a:spcPts val="400"/>
              </a:spcBef>
              <a:spcAft>
                <a:spcPts val="0"/>
              </a:spcAft>
              <a:buSzPts val="1900"/>
              <a:buChar char="•"/>
              <a:defRPr/>
            </a:lvl4pPr>
            <a:lvl5pPr indent="-349250" lvl="4" marL="2286000" rtl="0" algn="l">
              <a:spcBef>
                <a:spcPts val="400"/>
              </a:spcBef>
              <a:spcAft>
                <a:spcPts val="0"/>
              </a:spcAft>
              <a:buSzPts val="1900"/>
              <a:buChar char="•"/>
              <a:defRPr/>
            </a:lvl5pPr>
            <a:lvl6pPr indent="-349250" lvl="5" marL="2743200" rtl="0" algn="l">
              <a:spcBef>
                <a:spcPts val="400"/>
              </a:spcBef>
              <a:spcAft>
                <a:spcPts val="0"/>
              </a:spcAft>
              <a:buClr>
                <a:schemeClr val="dk1"/>
              </a:buClr>
              <a:buSzPts val="1900"/>
              <a:buChar char="•"/>
              <a:defRPr/>
            </a:lvl6pPr>
            <a:lvl7pPr indent="-349250" lvl="6" marL="3200400" rtl="0" algn="l">
              <a:spcBef>
                <a:spcPts val="400"/>
              </a:spcBef>
              <a:spcAft>
                <a:spcPts val="0"/>
              </a:spcAft>
              <a:buClr>
                <a:schemeClr val="dk1"/>
              </a:buClr>
              <a:buSzPts val="1900"/>
              <a:buChar char="•"/>
              <a:defRPr/>
            </a:lvl7pPr>
            <a:lvl8pPr indent="-349250" lvl="7" marL="3657600" rtl="0" algn="l">
              <a:spcBef>
                <a:spcPts val="400"/>
              </a:spcBef>
              <a:spcAft>
                <a:spcPts val="0"/>
              </a:spcAft>
              <a:buClr>
                <a:schemeClr val="dk1"/>
              </a:buClr>
              <a:buSzPts val="1900"/>
              <a:buChar char="•"/>
              <a:defRPr/>
            </a:lvl8pPr>
            <a:lvl9pPr indent="-349250" lvl="8" marL="4114800" rtl="0" algn="l">
              <a:spcBef>
                <a:spcPts val="400"/>
              </a:spcBef>
              <a:spcAft>
                <a:spcPts val="0"/>
              </a:spcAft>
              <a:buClr>
                <a:schemeClr val="dk1"/>
              </a:buClr>
              <a:buSzPts val="1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22" name="Shape 22"/>
        <p:cNvGrpSpPr/>
        <p:nvPr/>
      </p:nvGrpSpPr>
      <p:grpSpPr>
        <a:xfrm>
          <a:off x="0" y="0"/>
          <a:ext cx="0" cy="0"/>
          <a:chOff x="0" y="0"/>
          <a:chExt cx="0" cy="0"/>
        </a:xfrm>
      </p:grpSpPr>
      <p:sp>
        <p:nvSpPr>
          <p:cNvPr id="23" name="Google Shape;23;p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accent1"/>
              </a:buClr>
              <a:buSzPts val="3200"/>
              <a:buChar char="•"/>
              <a:defRPr/>
            </a:lvl1pPr>
            <a:lvl2pPr indent="-406400" lvl="1" marL="914400" algn="l">
              <a:spcBef>
                <a:spcPts val="560"/>
              </a:spcBef>
              <a:spcAft>
                <a:spcPts val="0"/>
              </a:spcAft>
              <a:buClr>
                <a:schemeClr val="accent1"/>
              </a:buClr>
              <a:buSzPts val="2800"/>
              <a:buChar char="•"/>
              <a:defRPr/>
            </a:lvl2pPr>
            <a:lvl3pPr indent="-381000" lvl="2" marL="1371600" algn="l">
              <a:spcBef>
                <a:spcPts val="480"/>
              </a:spcBef>
              <a:spcAft>
                <a:spcPts val="0"/>
              </a:spcAft>
              <a:buClr>
                <a:schemeClr val="accent1"/>
              </a:buClr>
              <a:buSzPts val="2400"/>
              <a:buChar char="•"/>
              <a:defRPr/>
            </a:lvl3pPr>
            <a:lvl4pPr indent="-355600" lvl="3" marL="1828800" algn="l">
              <a:spcBef>
                <a:spcPts val="400"/>
              </a:spcBef>
              <a:spcAft>
                <a:spcPts val="0"/>
              </a:spcAft>
              <a:buClr>
                <a:schemeClr val="accent1"/>
              </a:buClr>
              <a:buSzPts val="2000"/>
              <a:buChar char="•"/>
              <a:defRPr/>
            </a:lvl4pPr>
            <a:lvl5pPr indent="-355600" lvl="4" marL="2286000" algn="l">
              <a:spcBef>
                <a:spcPts val="400"/>
              </a:spcBef>
              <a:spcAft>
                <a:spcPts val="0"/>
              </a:spcAft>
              <a:buClr>
                <a:schemeClr val="accent1"/>
              </a:buClr>
              <a:buSzPts val="20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25" name="Shape 25"/>
        <p:cNvGrpSpPr/>
        <p:nvPr/>
      </p:nvGrpSpPr>
      <p:grpSpPr>
        <a:xfrm>
          <a:off x="0" y="0"/>
          <a:ext cx="0" cy="0"/>
          <a:chOff x="0" y="0"/>
          <a:chExt cx="0" cy="0"/>
        </a:xfrm>
      </p:grpSpPr>
      <p:sp>
        <p:nvSpPr>
          <p:cNvPr id="26" name="Google Shape;26;p6"/>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7" name="Google Shape;27;p6"/>
          <p:cNvCxnSpPr/>
          <p:nvPr/>
        </p:nvCxnSpPr>
        <p:spPr>
          <a:xfrm>
            <a:off x="1300500" y="3429000"/>
            <a:ext cx="9601133" cy="0"/>
          </a:xfrm>
          <a:prstGeom prst="straightConnector1">
            <a:avLst/>
          </a:prstGeom>
          <a:noFill/>
          <a:ln cap="flat" cmpd="sng" w="12700">
            <a:solidFill>
              <a:srgbClr val="D63E3A"/>
            </a:solidFill>
            <a:prstDash val="solid"/>
            <a:round/>
            <a:headEnd len="sm" w="sm" type="none"/>
            <a:tailEnd len="sm" w="sm" type="none"/>
          </a:ln>
        </p:spPr>
      </p:cxnSp>
      <p:sp>
        <p:nvSpPr>
          <p:cNvPr id="28" name="Google Shape;28;p6"/>
          <p:cNvSpPr txBox="1"/>
          <p:nvPr>
            <p:ph idx="1" type="body"/>
          </p:nvPr>
        </p:nvSpPr>
        <p:spPr>
          <a:xfrm>
            <a:off x="1300500" y="1636293"/>
            <a:ext cx="9596101" cy="1792753"/>
          </a:xfrm>
          <a:prstGeom prst="rect">
            <a:avLst/>
          </a:prstGeom>
          <a:noFill/>
          <a:ln>
            <a:noFill/>
          </a:ln>
        </p:spPr>
        <p:txBody>
          <a:bodyPr anchorCtr="0" anchor="b" bIns="45700" lIns="0" spcFirstLastPara="1" rIns="0" wrap="square" tIns="45700">
            <a:normAutofit/>
          </a:bodyPr>
          <a:lstStyle>
            <a:lvl1pPr indent="-228600" lvl="0" marL="457200" algn="l">
              <a:spcBef>
                <a:spcPts val="480"/>
              </a:spcBef>
              <a:spcAft>
                <a:spcPts val="0"/>
              </a:spcAft>
              <a:buSzPts val="2400"/>
              <a:buNone/>
              <a:defRPr sz="2400"/>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29" name="Shape 2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30" name="Shape 30"/>
        <p:cNvGrpSpPr/>
        <p:nvPr/>
      </p:nvGrpSpPr>
      <p:grpSpPr>
        <a:xfrm>
          <a:off x="0" y="0"/>
          <a:ext cx="0" cy="0"/>
          <a:chOff x="0" y="0"/>
          <a:chExt cx="0" cy="0"/>
        </a:xfrm>
      </p:grpSpPr>
      <p:sp>
        <p:nvSpPr>
          <p:cNvPr id="31" name="Google Shape;31;p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2" name="Google Shape;32;p8"/>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33" name="Shape 33"/>
        <p:cNvGrpSpPr/>
        <p:nvPr/>
      </p:nvGrpSpPr>
      <p:grpSpPr>
        <a:xfrm>
          <a:off x="0" y="0"/>
          <a:ext cx="0" cy="0"/>
          <a:chOff x="0" y="0"/>
          <a:chExt cx="0" cy="0"/>
        </a:xfrm>
      </p:grpSpPr>
      <p:sp>
        <p:nvSpPr>
          <p:cNvPr id="34" name="Google Shape;34;p9"/>
          <p:cNvSpPr/>
          <p:nvPr>
            <p:ph idx="2" type="pic"/>
          </p:nvPr>
        </p:nvSpPr>
        <p:spPr>
          <a:xfrm>
            <a:off x="0" y="-1304"/>
            <a:ext cx="12192000" cy="6858000"/>
          </a:xfrm>
          <a:prstGeom prst="rect">
            <a:avLst/>
          </a:prstGeom>
          <a:noFill/>
          <a:ln>
            <a:noFill/>
          </a:ln>
        </p:spPr>
      </p:sp>
      <p:sp>
        <p:nvSpPr>
          <p:cNvPr id="35" name="Google Shape;35;p9"/>
          <p:cNvSpPr txBox="1"/>
          <p:nvPr>
            <p:ph type="title"/>
          </p:nvPr>
        </p:nvSpPr>
        <p:spPr>
          <a:xfrm>
            <a:off x="1295400" y="5376249"/>
            <a:ext cx="10896600" cy="1076961"/>
          </a:xfrm>
          <a:prstGeom prst="rect">
            <a:avLst/>
          </a:prstGeom>
          <a:solidFill>
            <a:schemeClr val="accent1">
              <a:alpha val="80000"/>
            </a:schemeClr>
          </a:solidFill>
          <a:ln>
            <a:noFill/>
          </a:ln>
        </p:spPr>
        <p:txBody>
          <a:bodyPr anchorCtr="0" anchor="ctr" bIns="61200" lIns="0" spcFirstLastPara="1" rIns="720000" wrap="square" tIns="61200">
            <a:noAutofit/>
          </a:bodyPr>
          <a:lstStyle>
            <a:lvl1pPr lvl="0" algn="l">
              <a:spcBef>
                <a:spcPts val="0"/>
              </a:spcBef>
              <a:spcAft>
                <a:spcPts val="0"/>
              </a:spcAft>
              <a:buClr>
                <a:schemeClr val="lt1"/>
              </a:buClr>
              <a:buSzPts val="44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
          <p:cNvSpPr txBox="1"/>
          <p:nvPr>
            <p:ph idx="1"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lvl1pPr indent="-228600" lvl="0" marL="457200" algn="l">
              <a:spcBef>
                <a:spcPts val="640"/>
              </a:spcBef>
              <a:spcAft>
                <a:spcPts val="0"/>
              </a:spcAft>
              <a:buSzPts val="32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4065">
          <p15:clr>
            <a:srgbClr val="FBAE40"/>
          </p15:clr>
        </p15:guide>
        <p15:guide id="2" orient="horz" pos="338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37" name="Shape 37"/>
        <p:cNvGrpSpPr/>
        <p:nvPr/>
      </p:nvGrpSpPr>
      <p:grpSpPr>
        <a:xfrm>
          <a:off x="0" y="0"/>
          <a:ext cx="0" cy="0"/>
          <a:chOff x="0" y="0"/>
          <a:chExt cx="0" cy="0"/>
        </a:xfrm>
      </p:grpSpPr>
      <p:sp>
        <p:nvSpPr>
          <p:cNvPr id="38" name="Google Shape;38;p1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algn="l">
              <a:spcBef>
                <a:spcPts val="0"/>
              </a:spcBef>
              <a:spcAft>
                <a:spcPts val="0"/>
              </a:spcAft>
              <a:buClr>
                <a:schemeClr val="accent1"/>
              </a:buClr>
              <a:buSzPts val="44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9" name="Google Shape;39;p10"/>
          <p:cNvCxnSpPr/>
          <p:nvPr/>
        </p:nvCxnSpPr>
        <p:spPr>
          <a:xfrm>
            <a:off x="1295400" y="1341438"/>
            <a:ext cx="9601133" cy="0"/>
          </a:xfrm>
          <a:prstGeom prst="straightConnector1">
            <a:avLst/>
          </a:prstGeom>
          <a:noFill/>
          <a:ln cap="flat" cmpd="sng" w="12700">
            <a:solidFill>
              <a:srgbClr val="D63E3A"/>
            </a:solidFill>
            <a:prstDash val="solid"/>
            <a:round/>
            <a:headEnd len="sm" w="sm" type="none"/>
            <a:tailEnd len="sm" w="sm" type="none"/>
          </a:ln>
        </p:spPr>
      </p:cxnSp>
      <p:sp>
        <p:nvSpPr>
          <p:cNvPr id="40" name="Google Shape;40;p10"/>
          <p:cNvSpPr txBox="1"/>
          <p:nvPr>
            <p:ph idx="1" type="body"/>
          </p:nvPr>
        </p:nvSpPr>
        <p:spPr>
          <a:xfrm>
            <a:off x="1295400" y="1628775"/>
            <a:ext cx="4800600" cy="46799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10"/>
          <p:cNvSpPr txBox="1"/>
          <p:nvPr>
            <p:ph idx="2" type="body"/>
          </p:nvPr>
        </p:nvSpPr>
        <p:spPr>
          <a:xfrm>
            <a:off x="6096000" y="1628775"/>
            <a:ext cx="4800600" cy="46799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theme" Target="../theme/theme3.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1295469" y="1628775"/>
            <a:ext cx="9601067" cy="467995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accent1"/>
              </a:buClr>
              <a:buSzPts val="3200"/>
              <a:buFont typeface="Arial"/>
              <a:buChar char="•"/>
              <a:defRPr b="0" i="0" sz="3200" u="none" cap="none" strike="noStrike">
                <a:solidFill>
                  <a:schemeClr val="dk1"/>
                </a:solidFill>
                <a:latin typeface="Quattrocento Sans"/>
                <a:ea typeface="Quattrocento Sans"/>
                <a:cs typeface="Quattrocento Sans"/>
                <a:sym typeface="Quattrocento Sans"/>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1" name="Google Shape;11;p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lvl1pPr lvl="0" marR="0" rtl="0" algn="l">
              <a:spcBef>
                <a:spcPts val="0"/>
              </a:spcBef>
              <a:spcAft>
                <a:spcPts val="0"/>
              </a:spcAft>
              <a:buClr>
                <a:schemeClr val="accent1"/>
              </a:buClr>
              <a:buSzPts val="4400"/>
              <a:buFont typeface="Quattrocento Sans"/>
              <a:buNone/>
              <a:defRPr b="0" i="0" sz="44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7" orient="horz" pos="2160">
          <p15:clr>
            <a:srgbClr val="F26B43"/>
          </p15:clr>
        </p15:guide>
        <p15:guide id="8" orient="horz" pos="3974">
          <p15:clr>
            <a:srgbClr val="F26B43"/>
          </p15:clr>
        </p15:guide>
        <p15:guide id="9" pos="1572">
          <p15:clr>
            <a:srgbClr val="FDE53C"/>
          </p15:clr>
        </p15:guide>
        <p15:guide id="10"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20"/>
          <p:cNvSpPr txBox="1"/>
          <p:nvPr>
            <p:ph idx="1" type="body"/>
          </p:nvPr>
        </p:nvSpPr>
        <p:spPr>
          <a:xfrm>
            <a:off x="1295469" y="1628775"/>
            <a:ext cx="9601200" cy="46800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700"/>
              </a:spcBef>
              <a:spcAft>
                <a:spcPts val="0"/>
              </a:spcAft>
              <a:buClr>
                <a:schemeClr val="accent1"/>
              </a:buClr>
              <a:buSzPts val="3200"/>
              <a:buFont typeface="Arial"/>
              <a:buChar char="•"/>
              <a:defRPr b="0" i="0" sz="3200" u="none" cap="none" strike="noStrike">
                <a:solidFill>
                  <a:schemeClr val="dk1"/>
                </a:solidFill>
                <a:latin typeface="Quattrocento Sans"/>
                <a:ea typeface="Quattrocento Sans"/>
                <a:cs typeface="Quattrocento Sans"/>
                <a:sym typeface="Quattrocento Sans"/>
              </a:defRPr>
            </a:lvl1pPr>
            <a:lvl2pPr indent="-406400" lvl="1" marL="914400" marR="0" rtl="0" algn="l">
              <a:spcBef>
                <a:spcPts val="500"/>
              </a:spcBef>
              <a:spcAft>
                <a:spcPts val="0"/>
              </a:spcAft>
              <a:buClr>
                <a:schemeClr val="accent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2pPr>
            <a:lvl3pPr indent="-381000" lvl="2" marL="1371600" marR="0" rtl="0" algn="l">
              <a:spcBef>
                <a:spcPts val="500"/>
              </a:spcBef>
              <a:spcAft>
                <a:spcPts val="0"/>
              </a:spcAft>
              <a:buClr>
                <a:schemeClr val="accent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3" name="Google Shape;83;p20"/>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lvl1pPr lvl="0" marR="0" rtl="0" algn="l">
              <a:spcBef>
                <a:spcPts val="0"/>
              </a:spcBef>
              <a:spcAft>
                <a:spcPts val="0"/>
              </a:spcAft>
              <a:buClr>
                <a:schemeClr val="accent1"/>
              </a:buClr>
              <a:buSzPts val="4400"/>
              <a:buFont typeface="Quattrocento Sans"/>
              <a:buNone/>
              <a:defRPr b="0" i="0" sz="4400" u="none" cap="none" strike="noStrike">
                <a:solidFill>
                  <a:schemeClr val="accent1"/>
                </a:solidFill>
                <a:latin typeface="Quattrocento Sans"/>
                <a:ea typeface="Quattrocento Sans"/>
                <a:cs typeface="Quattrocento Sans"/>
                <a:sym typeface="Quattrocento Sans"/>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7" orient="horz" pos="2160">
          <p15:clr>
            <a:srgbClr val="F26B43"/>
          </p15:clr>
        </p15:guide>
        <p15:guide id="8" orient="horz" pos="3974">
          <p15:clr>
            <a:srgbClr val="F26B43"/>
          </p15:clr>
        </p15:guide>
        <p15:guide id="9" pos="1572">
          <p15:clr>
            <a:srgbClr val="FDE53C"/>
          </p15:clr>
        </p15:guide>
        <p15:guide id="10" pos="6108">
          <p15:clr>
            <a:srgbClr val="FDE53C"/>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ontur-csharper/clean-code" TargetMode="External"/><Relationship Id="rId4" Type="http://schemas.openxmlformats.org/officeDocument/2006/relationships/hyperlink" Target="https://github.com/kontur-courses/di" TargetMode="External"/><Relationship Id="rId5" Type="http://schemas.openxmlformats.org/officeDocument/2006/relationships/hyperlink" Target="https://github.com/kontur-csharper/clean-code" TargetMode="External"/><Relationship Id="rId6" Type="http://schemas.openxmlformats.org/officeDocument/2006/relationships/hyperlink" Target="https://github.com/kontur-csharper/clean-code" TargetMode="External"/><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eb.uettaxila.edu.pk/CMS/AUT2011/seSCbs/tutorial/Object%20Oriented%20Software%20Construction.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21.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1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14.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14.jpg"/><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6.xml"/><Relationship Id="rId3" Type="http://schemas.openxmlformats.org/officeDocument/2006/relationships/image" Target="../media/image14.jp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30.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3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image" Target="../media/image30.jpg"/><Relationship Id="rId4"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1.xml"/><Relationship Id="rId3" Type="http://schemas.openxmlformats.org/officeDocument/2006/relationships/image" Target="../media/image30.jp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14.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14.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14.jpg"/><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9.xml"/><Relationship Id="rId3" Type="http://schemas.openxmlformats.org/officeDocument/2006/relationships/image" Target="../media/image14.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jpg"/><Relationship Id="rId5" Type="http://schemas.openxmlformats.org/officeDocument/2006/relationships/image" Target="../media/image4.jpg"/><Relationship Id="rId6" Type="http://schemas.openxmlformats.org/officeDocument/2006/relationships/image" Target="../media/image17.jpg"/><Relationship Id="rId7" Type="http://schemas.openxmlformats.org/officeDocument/2006/relationships/image" Target="../media/image20.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24.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3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 Id="rId3" Type="http://schemas.openxmlformats.org/officeDocument/2006/relationships/image" Target="../media/image30.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 Id="rId3" Type="http://schemas.openxmlformats.org/officeDocument/2006/relationships/image" Target="../media/image30.jpg"/><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4.xml"/><Relationship Id="rId3" Type="http://schemas.openxmlformats.org/officeDocument/2006/relationships/image" Target="../media/image30.jp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4.png"/><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9.xml"/><Relationship Id="rId3" Type="http://schemas.openxmlformats.org/officeDocument/2006/relationships/image" Target="../media/image3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0.xml"/><Relationship Id="rId3" Type="http://schemas.openxmlformats.org/officeDocument/2006/relationships/image" Target="../media/image28.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5.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hyperlink" Target="http://bit.ly/kontur-courses-feedback" TargetMode="Externa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9"/>
          <p:cNvSpPr txBox="1"/>
          <p:nvPr>
            <p:ph idx="4294967295" type="title"/>
          </p:nvPr>
        </p:nvSpPr>
        <p:spPr>
          <a:xfrm>
            <a:off x="1295400" y="549275"/>
            <a:ext cx="9601200" cy="2879725"/>
          </a:xfrm>
          <a:prstGeom prst="rect">
            <a:avLst/>
          </a:prstGeom>
          <a:noFill/>
          <a:ln>
            <a:noFill/>
          </a:ln>
        </p:spPr>
        <p:txBody>
          <a:bodyPr anchorCtr="0" anchor="b" bIns="61200" lIns="0" spcFirstLastPara="1" rIns="0" wrap="square" tIns="61200">
            <a:noAutofit/>
          </a:bodyPr>
          <a:lstStyle/>
          <a:p>
            <a:pPr indent="0" lvl="0" marL="0" marR="0" rtl="0" algn="ctr">
              <a:spcBef>
                <a:spcPts val="0"/>
              </a:spcBef>
              <a:spcAft>
                <a:spcPts val="0"/>
              </a:spcAft>
              <a:buClr>
                <a:schemeClr val="accent1"/>
              </a:buClr>
              <a:buSzPts val="4400"/>
              <a:buFont typeface="Quattrocento Sans"/>
              <a:buNone/>
            </a:pPr>
            <a:r>
              <a:rPr b="0" i="0" lang="ru-RU" sz="4400" u="none" cap="none" strike="noStrike">
                <a:solidFill>
                  <a:schemeClr val="accent1"/>
                </a:solidFill>
                <a:latin typeface="Quattrocento Sans"/>
                <a:ea typeface="Quattrocento Sans"/>
                <a:cs typeface="Quattrocento Sans"/>
                <a:sym typeface="Quattrocento Sans"/>
              </a:rPr>
              <a:t>CLEAN CODE</a:t>
            </a:r>
            <a:endParaRPr/>
          </a:p>
        </p:txBody>
      </p:sp>
      <p:sp>
        <p:nvSpPr>
          <p:cNvPr id="158" name="Google Shape;158;p39"/>
          <p:cNvSpPr txBox="1"/>
          <p:nvPr>
            <p:ph idx="1" type="subTitle"/>
          </p:nvPr>
        </p:nvSpPr>
        <p:spPr>
          <a:xfrm>
            <a:off x="1295400" y="3429000"/>
            <a:ext cx="9601200" cy="18002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00"/>
              <a:buNone/>
            </a:pPr>
            <a:r>
              <a:rPr lang="ru-RU" u="sng">
                <a:solidFill>
                  <a:schemeClr val="hlink"/>
                </a:solidFill>
                <a:hlinkClick r:id="rId3"/>
              </a:rPr>
              <a:t>https://github.com/</a:t>
            </a:r>
            <a:r>
              <a:rPr lang="ru-RU" u="sng">
                <a:solidFill>
                  <a:schemeClr val="hlink"/>
                </a:solidFill>
                <a:hlinkClick r:id="rId4"/>
              </a:rPr>
              <a:t>kontur-courses</a:t>
            </a:r>
            <a:r>
              <a:rPr lang="ru-RU" u="sng">
                <a:solidFill>
                  <a:schemeClr val="hlink"/>
                </a:solidFill>
                <a:hlinkClick r:id="rId5"/>
              </a:rPr>
              <a:t>/</a:t>
            </a:r>
            <a:r>
              <a:rPr b="1" lang="ru-RU" u="sng">
                <a:solidFill>
                  <a:schemeClr val="hlink"/>
                </a:solidFill>
                <a:hlinkClick r:id="rId6"/>
              </a:rPr>
              <a:t>clean-code</a:t>
            </a:r>
            <a:endParaRPr b="1"/>
          </a:p>
          <a:p>
            <a:pPr indent="0" lvl="0" marL="0" rtl="0" algn="ctr">
              <a:spcBef>
                <a:spcPts val="480"/>
              </a:spcBef>
              <a:spcAft>
                <a:spcPts val="0"/>
              </a:spcAft>
              <a:buSzPts val="2400"/>
              <a:buNone/>
            </a:pPr>
            <a:r>
              <a:t/>
            </a:r>
            <a:endParaRPr/>
          </a:p>
        </p:txBody>
      </p:sp>
      <p:pic>
        <p:nvPicPr>
          <p:cNvPr id="159" name="Google Shape;159;p39"/>
          <p:cNvPicPr preferRelativeResize="0"/>
          <p:nvPr/>
        </p:nvPicPr>
        <p:blipFill rotWithShape="1">
          <a:blip r:embed="rId7">
            <a:alphaModFix/>
          </a:blip>
          <a:srcRect b="0" l="0" r="0" t="0"/>
          <a:stretch/>
        </p:blipFill>
        <p:spPr>
          <a:xfrm>
            <a:off x="1127448" y="5013176"/>
            <a:ext cx="628591" cy="650592"/>
          </a:xfrm>
          <a:prstGeom prst="rect">
            <a:avLst/>
          </a:prstGeom>
          <a:solidFill>
            <a:schemeClr val="lt1"/>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ru-RU" sz="2800">
                <a:latin typeface="Quattrocento Sans"/>
                <a:ea typeface="Quattrocento Sans"/>
                <a:cs typeface="Quattrocento Sans"/>
                <a:sym typeface="Quattrocento Sans"/>
              </a:rPr>
              <a:t>Реализуйте алгоритм расчета контрольного числа для UPC: </a:t>
            </a:r>
            <a:r>
              <a:rPr lang="ru-RU" sz="2800">
                <a:solidFill>
                  <a:srgbClr val="C00000"/>
                </a:solidFill>
                <a:latin typeface="Quattrocento Sans"/>
                <a:ea typeface="Quattrocento Sans"/>
                <a:cs typeface="Quattrocento Sans"/>
                <a:sym typeface="Quattrocento Sans"/>
              </a:rPr>
              <a:t>ControlDigit/Upc/</a:t>
            </a:r>
            <a:endParaRPr sz="2800">
              <a:solidFill>
                <a:srgbClr val="C00000"/>
              </a:solidFill>
              <a:latin typeface="Quattrocento Sans"/>
              <a:ea typeface="Quattrocento Sans"/>
              <a:cs typeface="Quattrocento Sans"/>
              <a:sym typeface="Quattrocento Sans"/>
            </a:endParaRPr>
          </a:p>
        </p:txBody>
      </p:sp>
      <p:sp>
        <p:nvSpPr>
          <p:cNvPr id="226" name="Google Shape;226;p4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i="1" lang="ru-RU" sz="2800">
                <a:latin typeface="Quattrocento Sans"/>
                <a:ea typeface="Quattrocento Sans"/>
                <a:cs typeface="Quattrocento Sans"/>
                <a:sym typeface="Quattrocento Sans"/>
              </a:rPr>
              <a:t>Контрольное число для UPC:</a:t>
            </a:r>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К результату первого шага прибавляются цифры четных позиций</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Считается остаток от деления на 10, результат назовем M</a:t>
            </a:r>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M — ноль, то контрольное число 0, иначе контрольное число = 10 - М</a:t>
            </a:r>
            <a:endParaRPr sz="2400">
              <a:latin typeface="Quattrocento Sans"/>
              <a:ea typeface="Quattrocento Sans"/>
              <a:cs typeface="Quattrocento Sans"/>
              <a:sym typeface="Quattrocento Sans"/>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233" name="Google Shape;233;p4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pic>
        <p:nvPicPr>
          <p:cNvPr id="234" name="Google Shape;234;p49"/>
          <p:cNvPicPr preferRelativeResize="0"/>
          <p:nvPr/>
        </p:nvPicPr>
        <p:blipFill rotWithShape="1">
          <a:blip r:embed="rId3">
            <a:alphaModFix/>
          </a:blip>
          <a:srcRect b="0" l="0" r="0" t="0"/>
          <a:stretch/>
        </p:blipFill>
        <p:spPr>
          <a:xfrm>
            <a:off x="9048328" y="1484784"/>
            <a:ext cx="2870101" cy="11795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0"/>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chemeClr val="accent1"/>
              </a:buClr>
              <a:buSzPts val="4400"/>
              <a:buFont typeface="Quattrocento Sans"/>
              <a:buNone/>
            </a:pPr>
            <a:r>
              <a:rPr lang="ru-RU"/>
              <a:t>CONTROLDIGIT / ISBN13</a:t>
            </a:r>
            <a:endParaRPr/>
          </a:p>
        </p:txBody>
      </p:sp>
      <p:pic>
        <p:nvPicPr>
          <p:cNvPr descr="C:\Users\sapogoff\Documents\sapogoff_work\SKB Kontur\01_presentation_templates\03_final\wmf_icons\документ.wmf" id="241" name="Google Shape;241;p50"/>
          <p:cNvPicPr preferRelativeResize="0"/>
          <p:nvPr/>
        </p:nvPicPr>
        <p:blipFill rotWithShape="1">
          <a:blip r:embed="rId3">
            <a:alphaModFix/>
          </a:blip>
          <a:srcRect b="0" l="0" r="0" t="0"/>
          <a:stretch/>
        </p:blipFill>
        <p:spPr>
          <a:xfrm>
            <a:off x="5448066" y="549275"/>
            <a:ext cx="1296000" cy="15836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ru-RU"/>
              <a:t>В файле с performance тестами есть одна из реализаций алгоритма UPC. Тесты сравнивают ее скорость с вашим кодом.</a:t>
            </a:r>
            <a:endParaRPr/>
          </a:p>
          <a:p>
            <a:pPr indent="-285730" lvl="1" marL="742895" rtl="0" algn="l">
              <a:spcBef>
                <a:spcPts val="560"/>
              </a:spcBef>
              <a:spcAft>
                <a:spcPts val="0"/>
              </a:spcAft>
              <a:buSzPts val="2800"/>
              <a:buChar char="•"/>
            </a:pPr>
            <a:r>
              <a:rPr lang="ru-RU"/>
              <a:t>Сравните производительность.</a:t>
            </a:r>
            <a:endParaRPr/>
          </a:p>
          <a:p>
            <a:pPr indent="-285730" lvl="1" marL="742895" rtl="0" algn="l">
              <a:spcBef>
                <a:spcPts val="560"/>
              </a:spcBef>
              <a:spcAft>
                <a:spcPts val="0"/>
              </a:spcAft>
              <a:buSzPts val="2800"/>
              <a:buChar char="•"/>
            </a:pPr>
            <a:r>
              <a:rPr lang="ru-RU"/>
              <a:t>Насколько критично проседание в производительности в данном случае? </a:t>
            </a:r>
            <a:endParaRPr/>
          </a:p>
        </p:txBody>
      </p:sp>
      <p:sp>
        <p:nvSpPr>
          <p:cNvPr id="247" name="Google Shape;247;p5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РАЗБОР ЗАДАЧИ</a:t>
            </a:r>
            <a:r>
              <a:rPr lang="ru-RU"/>
              <a:t> </a:t>
            </a:r>
            <a:r>
              <a:rPr lang="ru-RU">
                <a:solidFill>
                  <a:schemeClr val="accent1"/>
                </a:solidFill>
              </a:rPr>
              <a:t>CONTROLDIGIT</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85000" lnSpcReduction="10000"/>
          </a:bodyPr>
          <a:lstStyle/>
          <a:p>
            <a:pPr indent="-514350" lvl="0" marL="514350" rtl="0" algn="l">
              <a:spcBef>
                <a:spcPts val="0"/>
              </a:spcBef>
              <a:spcAft>
                <a:spcPts val="0"/>
              </a:spcAft>
              <a:buSzPct val="100000"/>
              <a:buAutoNum type="arabicPeriod"/>
            </a:pPr>
            <a:r>
              <a:rPr lang="ru-RU">
                <a:solidFill>
                  <a:schemeClr val="accent1"/>
                </a:solidFill>
              </a:rPr>
              <a:t>Decomposition</a:t>
            </a:r>
            <a:r>
              <a:rPr lang="ru-RU"/>
              <a:t> — задача должна разбиваться на более простые подзадачи</a:t>
            </a:r>
            <a:endParaRPr/>
          </a:p>
          <a:p>
            <a:pPr indent="-514350" lvl="0" marL="514350" rtl="0" algn="l">
              <a:spcBef>
                <a:spcPts val="544"/>
              </a:spcBef>
              <a:spcAft>
                <a:spcPts val="0"/>
              </a:spcAft>
              <a:buSzPct val="100000"/>
              <a:buAutoNum type="arabicPeriod"/>
            </a:pPr>
            <a:r>
              <a:rPr lang="ru-RU">
                <a:solidFill>
                  <a:schemeClr val="accent1"/>
                </a:solidFill>
              </a:rPr>
              <a:t>Composability</a:t>
            </a:r>
            <a:r>
              <a:rPr lang="ru-RU"/>
              <a:t> — подзадачи должны быть самоценны и вне контекста задачи</a:t>
            </a:r>
            <a:endParaRPr/>
          </a:p>
          <a:p>
            <a:pPr indent="-514350" lvl="0" marL="514350" rtl="0" algn="l">
              <a:spcBef>
                <a:spcPts val="544"/>
              </a:spcBef>
              <a:spcAft>
                <a:spcPts val="0"/>
              </a:spcAft>
              <a:buSzPct val="100000"/>
              <a:buAutoNum type="arabicPeriod"/>
            </a:pPr>
            <a:r>
              <a:rPr lang="ru-RU">
                <a:solidFill>
                  <a:schemeClr val="accent1"/>
                </a:solidFill>
              </a:rPr>
              <a:t>Readability</a:t>
            </a:r>
            <a:r>
              <a:rPr lang="ru-RU"/>
              <a:t> — корректность кода модуля должна быть очевидна без изучения кода смежных модулей</a:t>
            </a:r>
            <a:endParaRPr/>
          </a:p>
          <a:p>
            <a:pPr indent="-514350" lvl="0" marL="514350" rtl="0" algn="l">
              <a:spcBef>
                <a:spcPts val="544"/>
              </a:spcBef>
              <a:spcAft>
                <a:spcPts val="0"/>
              </a:spcAft>
              <a:buSzPct val="100000"/>
              <a:buAutoNum type="arabicPeriod"/>
            </a:pPr>
            <a:r>
              <a:rPr lang="ru-RU">
                <a:solidFill>
                  <a:srgbClr val="7F7F7F"/>
                </a:solidFill>
              </a:rPr>
              <a:t>Protection</a:t>
            </a:r>
            <a:r>
              <a:rPr lang="ru-RU"/>
              <a:t> — защита других модулей от ошибок, происходящих внутри модуля</a:t>
            </a:r>
            <a:endParaRPr/>
          </a:p>
          <a:p>
            <a:pPr indent="0" lvl="0" marL="0" rtl="0" algn="l">
              <a:spcBef>
                <a:spcPts val="544"/>
              </a:spcBef>
              <a:spcAft>
                <a:spcPts val="0"/>
              </a:spcAft>
              <a:buSzPct val="100000"/>
              <a:buNone/>
            </a:pPr>
            <a:r>
              <a:t/>
            </a:r>
            <a:endParaRPr/>
          </a:p>
          <a:p>
            <a:pPr indent="0" lvl="0" marL="0" rtl="0" algn="l">
              <a:spcBef>
                <a:spcPts val="544"/>
              </a:spcBef>
              <a:spcAft>
                <a:spcPts val="0"/>
              </a:spcAft>
              <a:buSzPct val="100000"/>
              <a:buNone/>
            </a:pPr>
            <a:r>
              <a:t/>
            </a:r>
            <a:endParaRPr/>
          </a:p>
          <a:p>
            <a:pPr indent="0" lvl="0" marL="0" rtl="0" algn="l">
              <a:spcBef>
                <a:spcPts val="544"/>
              </a:spcBef>
              <a:spcAft>
                <a:spcPts val="0"/>
              </a:spcAft>
              <a:buSzPct val="100000"/>
              <a:buNone/>
            </a:pPr>
            <a:r>
              <a:rPr lang="ru-RU" u="sng">
                <a:solidFill>
                  <a:schemeClr val="hlink"/>
                </a:solidFill>
                <a:hlinkClick r:id="rId3"/>
              </a:rPr>
              <a:t>Object oriented software construction</a:t>
            </a:r>
            <a:r>
              <a:rPr lang="ru-RU"/>
              <a:t> by Meyer</a:t>
            </a:r>
            <a:endParaRPr/>
          </a:p>
        </p:txBody>
      </p:sp>
      <p:sp>
        <p:nvSpPr>
          <p:cNvPr id="254" name="Google Shape;254;p5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ru-RU"/>
              <a:t>MODULAR DESIGN PRINCIPLES?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3"/>
          <p:cNvSpPr txBox="1"/>
          <p:nvPr>
            <p:ph type="title"/>
          </p:nvPr>
        </p:nvSpPr>
        <p:spPr>
          <a:xfrm>
            <a:off x="2495549" y="2636912"/>
            <a:ext cx="7194701" cy="792163"/>
          </a:xfrm>
          <a:prstGeom prst="rect">
            <a:avLst/>
          </a:prstGeom>
          <a:noFill/>
          <a:ln>
            <a:noFill/>
          </a:ln>
        </p:spPr>
        <p:txBody>
          <a:bodyPr anchorCtr="0" anchor="b" bIns="61200" lIns="0" spcFirstLastPara="1" rIns="0" wrap="square" tIns="61200">
            <a:noAutofit/>
          </a:bodyPr>
          <a:lstStyle/>
          <a:p>
            <a:pPr indent="0" lvl="0" marL="0" rtl="0" algn="ctr">
              <a:spcBef>
                <a:spcPts val="0"/>
              </a:spcBef>
              <a:spcAft>
                <a:spcPts val="0"/>
              </a:spcAft>
              <a:buClr>
                <a:schemeClr val="accent1"/>
              </a:buClr>
              <a:buSzPts val="3600"/>
              <a:buFont typeface="Quattrocento Sans"/>
              <a:buNone/>
            </a:pPr>
            <a:r>
              <a:rPr lang="ru-RU" sz="3600"/>
              <a:t>ПОМОГАЕТ ЛИ МОДУЛЬНОСТЬ?</a:t>
            </a:r>
            <a:endParaRPr sz="3600"/>
          </a:p>
        </p:txBody>
      </p:sp>
      <p:sp>
        <p:nvSpPr>
          <p:cNvPr id="260" name="Google Shape;260;p53"/>
          <p:cNvSpPr txBox="1"/>
          <p:nvPr/>
        </p:nvSpPr>
        <p:spPr>
          <a:xfrm>
            <a:off x="2495550" y="3429075"/>
            <a:ext cx="72009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ru-RU" sz="2400" u="none" cap="none" strike="noStrike">
                <a:solidFill>
                  <a:schemeClr val="dk1"/>
                </a:solidFill>
                <a:latin typeface="Quattrocento Sans"/>
                <a:ea typeface="Quattrocento Sans"/>
                <a:cs typeface="Quattrocento Sans"/>
                <a:sym typeface="Quattrocento Sans"/>
              </a:rPr>
              <a:t>когда приходит новая задача или</a:t>
            </a:r>
            <a:endParaRPr b="0" i="0" sz="2400" u="none" cap="none" strike="noStrike">
              <a:solidFill>
                <a:schemeClr val="dk1"/>
              </a:solidFill>
              <a:latin typeface="Quattrocento Sans"/>
              <a:ea typeface="Quattrocento Sans"/>
              <a:cs typeface="Quattrocento Sans"/>
              <a:sym typeface="Quattrocento Sans"/>
            </a:endParaRPr>
          </a:p>
        </p:txBody>
      </p:sp>
      <p:sp>
        <p:nvSpPr>
          <p:cNvPr id="261" name="Google Shape;261;p53"/>
          <p:cNvSpPr txBox="1"/>
          <p:nvPr/>
        </p:nvSpPr>
        <p:spPr>
          <a:xfrm>
            <a:off x="2495550" y="548680"/>
            <a:ext cx="3600450"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2000" u="none" cap="none" strike="noStrike">
                <a:solidFill>
                  <a:srgbClr val="7F7F7F"/>
                </a:solidFill>
                <a:latin typeface="Quattrocento Sans"/>
                <a:ea typeface="Quattrocento Sans"/>
                <a:cs typeface="Quattrocento Sans"/>
                <a:sym typeface="Quattrocento Sans"/>
              </a:rPr>
              <a:t>viscosity</a:t>
            </a:r>
            <a:endParaRPr/>
          </a:p>
          <a:p>
            <a:pPr indent="0" lvl="0" marL="0" marR="0" rtl="0" algn="l">
              <a:spcBef>
                <a:spcPts val="0"/>
              </a:spcBef>
              <a:spcAft>
                <a:spcPts val="0"/>
              </a:spcAft>
              <a:buNone/>
            </a:pPr>
            <a:r>
              <a:rPr lang="ru-RU" sz="3600">
                <a:solidFill>
                  <a:schemeClr val="accent1"/>
                </a:solidFill>
                <a:latin typeface="Quattrocento Sans"/>
                <a:ea typeface="Quattrocento Sans"/>
                <a:cs typeface="Quattrocento Sans"/>
                <a:sym typeface="Quattrocento Sans"/>
              </a:rPr>
              <a:t>вязкость</a:t>
            </a:r>
            <a:endParaRPr sz="18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RU" sz="2000">
                <a:solidFill>
                  <a:schemeClr val="dk1"/>
                </a:solidFill>
                <a:latin typeface="Quattrocento Sans"/>
                <a:ea typeface="Quattrocento Sans"/>
                <a:cs typeface="Quattrocento Sans"/>
                <a:sym typeface="Quattrocento Sans"/>
              </a:rPr>
              <a:t>…проще сделать «в обход»</a:t>
            </a:r>
            <a:endParaRPr sz="1800">
              <a:solidFill>
                <a:schemeClr val="dk1"/>
              </a:solidFill>
              <a:latin typeface="Quattrocento Sans"/>
              <a:ea typeface="Quattrocento Sans"/>
              <a:cs typeface="Quattrocento Sans"/>
              <a:sym typeface="Quattrocento Sans"/>
            </a:endParaRPr>
          </a:p>
        </p:txBody>
      </p:sp>
      <p:sp>
        <p:nvSpPr>
          <p:cNvPr id="262" name="Google Shape;262;p53"/>
          <p:cNvSpPr txBox="1"/>
          <p:nvPr/>
        </p:nvSpPr>
        <p:spPr>
          <a:xfrm>
            <a:off x="6096000" y="548680"/>
            <a:ext cx="3594251" cy="126188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ru-RU" sz="2000">
                <a:solidFill>
                  <a:srgbClr val="7F7F7F"/>
                </a:solidFill>
                <a:latin typeface="Quattrocento Sans"/>
                <a:ea typeface="Quattrocento Sans"/>
                <a:cs typeface="Quattrocento Sans"/>
                <a:sym typeface="Quattrocento Sans"/>
              </a:rPr>
              <a:t>rigidity</a:t>
            </a:r>
            <a:endParaRPr/>
          </a:p>
          <a:p>
            <a:pPr indent="0" lvl="0" marL="0" marR="0" rtl="0" algn="r">
              <a:spcBef>
                <a:spcPts val="0"/>
              </a:spcBef>
              <a:spcAft>
                <a:spcPts val="0"/>
              </a:spcAft>
              <a:buNone/>
            </a:pPr>
            <a:r>
              <a:rPr lang="ru-RU" sz="3600">
                <a:solidFill>
                  <a:schemeClr val="accent1"/>
                </a:solidFill>
                <a:latin typeface="Quattrocento Sans"/>
                <a:ea typeface="Quattrocento Sans"/>
                <a:cs typeface="Quattrocento Sans"/>
                <a:sym typeface="Quattrocento Sans"/>
              </a:rPr>
              <a:t>жесткость</a:t>
            </a:r>
            <a:endParaRPr sz="18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RU" sz="2000">
                <a:solidFill>
                  <a:schemeClr val="dk1"/>
                </a:solidFill>
                <a:latin typeface="Quattrocento Sans"/>
                <a:ea typeface="Quattrocento Sans"/>
                <a:cs typeface="Quattrocento Sans"/>
                <a:sym typeface="Quattrocento Sans"/>
              </a:rPr>
              <a:t>…надо много переделывать</a:t>
            </a:r>
            <a:endParaRPr sz="1800">
              <a:solidFill>
                <a:schemeClr val="dk1"/>
              </a:solidFill>
              <a:latin typeface="Quattrocento Sans"/>
              <a:ea typeface="Quattrocento Sans"/>
              <a:cs typeface="Quattrocento Sans"/>
              <a:sym typeface="Quattrocento Sans"/>
            </a:endParaRPr>
          </a:p>
        </p:txBody>
      </p:sp>
      <p:sp>
        <p:nvSpPr>
          <p:cNvPr id="263" name="Google Shape;263;p53"/>
          <p:cNvSpPr txBox="1"/>
          <p:nvPr/>
        </p:nvSpPr>
        <p:spPr>
          <a:xfrm>
            <a:off x="2499710" y="4862175"/>
            <a:ext cx="3600450" cy="1446550"/>
          </a:xfrm>
          <a:prstGeom prst="rect">
            <a:avLst/>
          </a:prstGeom>
          <a:noFill/>
          <a:ln>
            <a:noFill/>
          </a:ln>
        </p:spPr>
        <p:txBody>
          <a:bodyPr anchorCtr="1" anchor="b" bIns="45700" lIns="91425" spcFirstLastPara="1" rIns="91425" wrap="square" tIns="45700">
            <a:spAutoFit/>
          </a:bodyPr>
          <a:lstStyle/>
          <a:p>
            <a:pPr indent="0" lvl="0" marL="0" marR="0" rtl="0" algn="l">
              <a:spcBef>
                <a:spcPts val="0"/>
              </a:spcBef>
              <a:spcAft>
                <a:spcPts val="0"/>
              </a:spcAft>
              <a:buNone/>
            </a:pPr>
            <a:r>
              <a:rPr lang="ru-RU" sz="1600">
                <a:solidFill>
                  <a:schemeClr val="dk1"/>
                </a:solidFill>
                <a:latin typeface="Quattrocento Sans"/>
                <a:ea typeface="Quattrocento Sans"/>
                <a:cs typeface="Quattrocento Sans"/>
                <a:sym typeface="Quattrocento Sans"/>
              </a:rPr>
              <a:t>…не получается использовать готовое решение в новом контексте</a:t>
            </a:r>
            <a:endParaRPr sz="1800">
              <a:solidFill>
                <a:srgbClr val="7F7F7F"/>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RU" sz="3600">
                <a:solidFill>
                  <a:schemeClr val="accent1"/>
                </a:solidFill>
                <a:latin typeface="Quattrocento Sans"/>
                <a:ea typeface="Quattrocento Sans"/>
                <a:cs typeface="Quattrocento Sans"/>
                <a:sym typeface="Quattrocento Sans"/>
              </a:rPr>
              <a:t>неподвижность</a:t>
            </a:r>
            <a:endParaRPr sz="18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RU" sz="2000">
                <a:solidFill>
                  <a:srgbClr val="7F7F7F"/>
                </a:solidFill>
                <a:latin typeface="Quattrocento Sans"/>
                <a:ea typeface="Quattrocento Sans"/>
                <a:cs typeface="Quattrocento Sans"/>
                <a:sym typeface="Quattrocento Sans"/>
              </a:rPr>
              <a:t>immobility</a:t>
            </a:r>
            <a:endParaRPr/>
          </a:p>
        </p:txBody>
      </p:sp>
      <p:sp>
        <p:nvSpPr>
          <p:cNvPr id="264" name="Google Shape;264;p53"/>
          <p:cNvSpPr txBox="1"/>
          <p:nvPr/>
        </p:nvSpPr>
        <p:spPr>
          <a:xfrm>
            <a:off x="6096000" y="5046841"/>
            <a:ext cx="3594251" cy="1261884"/>
          </a:xfrm>
          <a:prstGeom prst="rect">
            <a:avLst/>
          </a:prstGeom>
          <a:noFill/>
          <a:ln>
            <a:noFill/>
          </a:ln>
        </p:spPr>
        <p:txBody>
          <a:bodyPr anchorCtr="0" anchor="b" bIns="45700" lIns="91425" spcFirstLastPara="1" rIns="91425" wrap="square" tIns="45700">
            <a:spAutoFit/>
          </a:bodyPr>
          <a:lstStyle/>
          <a:p>
            <a:pPr indent="0" lvl="0" marL="0" marR="0" rtl="0" algn="r">
              <a:spcBef>
                <a:spcPts val="0"/>
              </a:spcBef>
              <a:spcAft>
                <a:spcPts val="0"/>
              </a:spcAft>
              <a:buNone/>
            </a:pPr>
            <a:r>
              <a:rPr lang="ru-RU" sz="2000">
                <a:solidFill>
                  <a:schemeClr val="dk1"/>
                </a:solidFill>
                <a:latin typeface="Quattrocento Sans"/>
                <a:ea typeface="Quattrocento Sans"/>
                <a:cs typeface="Quattrocento Sans"/>
                <a:sym typeface="Quattrocento Sans"/>
              </a:rPr>
              <a:t>…трогать код опасно</a:t>
            </a:r>
            <a:endParaRPr sz="2000">
              <a:solidFill>
                <a:srgbClr val="7F7F7F"/>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RU" sz="3600">
                <a:solidFill>
                  <a:schemeClr val="accent1"/>
                </a:solidFill>
                <a:latin typeface="Quattrocento Sans"/>
                <a:ea typeface="Quattrocento Sans"/>
                <a:cs typeface="Quattrocento Sans"/>
                <a:sym typeface="Quattrocento Sans"/>
              </a:rPr>
              <a:t>хрупкость</a:t>
            </a:r>
            <a:endParaRPr sz="18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RU" sz="2000">
                <a:solidFill>
                  <a:srgbClr val="7F7F7F"/>
                </a:solidFill>
                <a:latin typeface="Quattrocento Sans"/>
                <a:ea typeface="Quattrocento Sans"/>
                <a:cs typeface="Quattrocento Sans"/>
                <a:sym typeface="Quattrocento Sans"/>
              </a:rPr>
              <a:t>fragility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54"/>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ru-RU" sz="4000"/>
              <a:t>Повтор кода – это признак отсутствующей абстракции</a:t>
            </a:r>
            <a:endParaRPr sz="4000"/>
          </a:p>
        </p:txBody>
      </p:sp>
      <p:sp>
        <p:nvSpPr>
          <p:cNvPr id="270" name="Google Shape;270;p5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МАРКЕР</a:t>
            </a:r>
            <a:r>
              <a:rPr lang="ru-RU"/>
              <a:t> </a:t>
            </a:r>
            <a:r>
              <a:rPr lang="ru-RU">
                <a:solidFill>
                  <a:schemeClr val="accent1"/>
                </a:solidFill>
              </a:rPr>
              <a:t>DRY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5"/>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DECOMPOSITION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lang="ru-RU" sz="2800">
                <a:latin typeface="Consolas"/>
                <a:ea typeface="Consolas"/>
                <a:cs typeface="Consolas"/>
                <a:sym typeface="Consolas"/>
              </a:rPr>
              <a:t>Field1 Field2 "Field 3 with spaces" "\"quote\""</a:t>
            </a:r>
            <a:endParaRPr/>
          </a:p>
          <a:p>
            <a:pPr indent="-139674" lvl="0" marL="342874" rtl="0" algn="l">
              <a:spcBef>
                <a:spcPts val="640"/>
              </a:spcBef>
              <a:spcAft>
                <a:spcPts val="0"/>
              </a:spcAft>
              <a:buClr>
                <a:schemeClr val="accent1"/>
              </a:buClr>
              <a:buSzPts val="3200"/>
              <a:buNone/>
            </a:pPr>
            <a:r>
              <a:t/>
            </a:r>
            <a:endParaRPr/>
          </a:p>
          <a:p>
            <a:pPr indent="0" lvl="0" marL="0" rtl="0" algn="l">
              <a:spcBef>
                <a:spcPts val="640"/>
              </a:spcBef>
              <a:spcAft>
                <a:spcPts val="0"/>
              </a:spcAft>
              <a:buSzPts val="3200"/>
              <a:buNone/>
            </a:pP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a:t>
            </a:r>
            <a:r>
              <a:rPr lang="ru-RU">
                <a:solidFill>
                  <a:srgbClr val="118776"/>
                </a:solidFill>
                <a:latin typeface="Consolas"/>
                <a:ea typeface="Consolas"/>
                <a:cs typeface="Consolas"/>
                <a:sym typeface="Consolas"/>
              </a:rPr>
              <a:t>SplitToFields</a:t>
            </a:r>
            <a:r>
              <a:rPr lang="ru-RU">
                <a:latin typeface="Consolas"/>
                <a:ea typeface="Consolas"/>
                <a:cs typeface="Consolas"/>
                <a:sym typeface="Consolas"/>
              </a:rPr>
              <a:t>(</a:t>
            </a: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line)</a:t>
            </a:r>
            <a:endParaRPr>
              <a:latin typeface="Consolas"/>
              <a:ea typeface="Consolas"/>
              <a:cs typeface="Consolas"/>
              <a:sym typeface="Consolas"/>
            </a:endParaRPr>
          </a:p>
          <a:p>
            <a:pPr indent="0" lvl="0" marL="0" rtl="0" algn="l">
              <a:spcBef>
                <a:spcPts val="64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l">
              <a:spcBef>
                <a:spcPts val="560"/>
              </a:spcBef>
              <a:spcAft>
                <a:spcPts val="0"/>
              </a:spcAft>
              <a:buSzPts val="2800"/>
              <a:buNone/>
            </a:pPr>
            <a:r>
              <a:rPr lang="ru-RU" sz="2800">
                <a:latin typeface="Consolas"/>
                <a:ea typeface="Consolas"/>
                <a:cs typeface="Consolas"/>
                <a:sym typeface="Consolas"/>
              </a:rPr>
              <a:t>Field1</a:t>
            </a:r>
            <a:endParaRPr/>
          </a:p>
          <a:p>
            <a:pPr indent="0" lvl="0" marL="0" rtl="0" algn="l">
              <a:spcBef>
                <a:spcPts val="560"/>
              </a:spcBef>
              <a:spcAft>
                <a:spcPts val="0"/>
              </a:spcAft>
              <a:buSzPts val="2800"/>
              <a:buNone/>
            </a:pPr>
            <a:r>
              <a:rPr lang="ru-RU" sz="2800">
                <a:latin typeface="Consolas"/>
                <a:ea typeface="Consolas"/>
                <a:cs typeface="Consolas"/>
                <a:sym typeface="Consolas"/>
              </a:rPr>
              <a:t>Field2</a:t>
            </a:r>
            <a:endParaRPr/>
          </a:p>
          <a:p>
            <a:pPr indent="0" lvl="0" marL="0" rtl="0" algn="l">
              <a:spcBef>
                <a:spcPts val="560"/>
              </a:spcBef>
              <a:spcAft>
                <a:spcPts val="0"/>
              </a:spcAft>
              <a:buSzPts val="2800"/>
              <a:buNone/>
            </a:pPr>
            <a:r>
              <a:rPr lang="ru-RU" sz="2800">
                <a:latin typeface="Consolas"/>
                <a:ea typeface="Consolas"/>
                <a:cs typeface="Consolas"/>
                <a:sym typeface="Consolas"/>
              </a:rPr>
              <a:t>Field 3 with spaces</a:t>
            </a:r>
            <a:endParaRPr/>
          </a:p>
          <a:p>
            <a:pPr indent="0" lvl="0" marL="0" rtl="0" algn="l">
              <a:spcBef>
                <a:spcPts val="560"/>
              </a:spcBef>
              <a:spcAft>
                <a:spcPts val="0"/>
              </a:spcAft>
              <a:buSzPts val="2800"/>
              <a:buNone/>
            </a:pPr>
            <a:r>
              <a:rPr lang="ru-RU" sz="2800">
                <a:latin typeface="Consolas"/>
                <a:ea typeface="Consolas"/>
                <a:cs typeface="Consolas"/>
                <a:sym typeface="Consolas"/>
              </a:rPr>
              <a:t>"quote"</a:t>
            </a:r>
            <a:endParaRPr sz="2800">
              <a:latin typeface="Consolas"/>
              <a:ea typeface="Consolas"/>
              <a:cs typeface="Consolas"/>
              <a:sym typeface="Consolas"/>
            </a:endParaRPr>
          </a:p>
        </p:txBody>
      </p:sp>
      <p:sp>
        <p:nvSpPr>
          <p:cNvPr id="281" name="Google Shape;281;p5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РАЗБИТЬ НА ПОЛЯ CSV</a:t>
            </a:r>
            <a:endParaRPr/>
          </a:p>
        </p:txBody>
      </p:sp>
      <p:sp>
        <p:nvSpPr>
          <p:cNvPr id="282" name="Google Shape;282;p56"/>
          <p:cNvSpPr/>
          <p:nvPr/>
        </p:nvSpPr>
        <p:spPr>
          <a:xfrm>
            <a:off x="8400256" y="206084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83" name="Google Shape;283;p56"/>
          <p:cNvSpPr/>
          <p:nvPr/>
        </p:nvSpPr>
        <p:spPr>
          <a:xfrm>
            <a:off x="1775520" y="337517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57"/>
          <p:cNvPicPr preferRelativeResize="0"/>
          <p:nvPr/>
        </p:nvPicPr>
        <p:blipFill rotWithShape="1">
          <a:blip r:embed="rId3">
            <a:alphaModFix/>
          </a:blip>
          <a:srcRect b="0" l="0" r="0" t="0"/>
          <a:stretch/>
        </p:blipFill>
        <p:spPr>
          <a:xfrm>
            <a:off x="1991544" y="116632"/>
            <a:ext cx="4734780" cy="6604506"/>
          </a:xfrm>
          <a:prstGeom prst="rect">
            <a:avLst/>
          </a:prstGeom>
          <a:noFill/>
          <a:ln>
            <a:noFill/>
          </a:ln>
        </p:spPr>
      </p:pic>
      <p:sp>
        <p:nvSpPr>
          <p:cNvPr id="290" name="Google Shape;290;p5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r">
              <a:spcBef>
                <a:spcPts val="0"/>
              </a:spcBef>
              <a:spcAft>
                <a:spcPts val="0"/>
              </a:spcAft>
              <a:buClr>
                <a:schemeClr val="accent1"/>
              </a:buClr>
              <a:buSzPts val="4400"/>
              <a:buFont typeface="Quattrocento Sans"/>
              <a:buNone/>
            </a:pPr>
            <a:r>
              <a:rPr lang="ru-RU"/>
              <a:t>NO DECOMPOSITION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ru-RU"/>
              <a:t>Большие проекты</a:t>
            </a:r>
            <a:endParaRPr/>
          </a:p>
          <a:p>
            <a:pPr indent="-342874" lvl="0" marL="342874" rtl="0" algn="l">
              <a:spcBef>
                <a:spcPts val="640"/>
              </a:spcBef>
              <a:spcAft>
                <a:spcPts val="0"/>
              </a:spcAft>
              <a:buClr>
                <a:schemeClr val="accent1"/>
              </a:buClr>
              <a:buSzPts val="3200"/>
              <a:buChar char="•"/>
            </a:pPr>
            <a:r>
              <a:rPr lang="ru-RU"/>
              <a:t>Большие команды</a:t>
            </a:r>
            <a:endParaRPr/>
          </a:p>
          <a:p>
            <a:pPr indent="-342874" lvl="0" marL="342874" rtl="0" algn="l">
              <a:spcBef>
                <a:spcPts val="640"/>
              </a:spcBef>
              <a:spcAft>
                <a:spcPts val="0"/>
              </a:spcAft>
              <a:buClr>
                <a:schemeClr val="accent1"/>
              </a:buClr>
              <a:buSzPts val="3200"/>
              <a:buChar char="•"/>
            </a:pPr>
            <a:r>
              <a:rPr lang="ru-RU"/>
              <a:t>Длительное сопровождение</a:t>
            </a:r>
            <a:endParaRPr/>
          </a:p>
        </p:txBody>
      </p:sp>
      <p:sp>
        <p:nvSpPr>
          <p:cNvPr id="166" name="Google Shape;166;p4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000"/>
              <a:buFont typeface="Quattrocento Sans"/>
              <a:buNone/>
            </a:pPr>
            <a:r>
              <a:rPr lang="ru-RU" sz="4000"/>
              <a:t>ЗАЧЕМ ЗАБОТИТЬСЯ О КАЧЕСТВЕ КОДА?</a:t>
            </a:r>
            <a:endParaRPr sz="4000"/>
          </a:p>
        </p:txBody>
      </p:sp>
      <p:sp>
        <p:nvSpPr>
          <p:cNvPr id="167" name="Google Shape;167;p40"/>
          <p:cNvSpPr txBox="1"/>
          <p:nvPr/>
        </p:nvSpPr>
        <p:spPr>
          <a:xfrm rot="-720000">
            <a:off x="5215142" y="4035010"/>
            <a:ext cx="574779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ru-RU" sz="2800" u="none" cap="none" strike="noStrike">
                <a:solidFill>
                  <a:schemeClr val="accent1"/>
                </a:solidFill>
                <a:latin typeface="Quattrocento Sans"/>
                <a:ea typeface="Quattrocento Sans"/>
                <a:cs typeface="Quattrocento Sans"/>
                <a:sym typeface="Quattrocento Sans"/>
              </a:rPr>
              <a:t>А когда качество важно меньше?</a:t>
            </a:r>
            <a:endParaRPr/>
          </a:p>
        </p:txBody>
      </p:sp>
      <p:sp>
        <p:nvSpPr>
          <p:cNvPr id="168" name="Google Shape;168;p40"/>
          <p:cNvSpPr txBox="1"/>
          <p:nvPr/>
        </p:nvSpPr>
        <p:spPr>
          <a:xfrm rot="-720000">
            <a:off x="5751402" y="4455421"/>
            <a:ext cx="5173660" cy="138499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0" i="1" lang="ru-RU" sz="2800" u="none" cap="none" strike="noStrike">
                <a:solidFill>
                  <a:schemeClr val="dk1"/>
                </a:solidFill>
                <a:latin typeface="Quattrocento Sans"/>
                <a:ea typeface="Quattrocento Sans"/>
                <a:cs typeface="Quattrocento Sans"/>
                <a:sym typeface="Quattrocento Sans"/>
              </a:rPr>
              <a:t>Заказная разработка</a:t>
            </a:r>
            <a:endParaRPr/>
          </a:p>
          <a:p>
            <a:pPr indent="-457200" lvl="0" marL="457200" marR="0" rtl="0" algn="l">
              <a:spcBef>
                <a:spcPts val="0"/>
              </a:spcBef>
              <a:spcAft>
                <a:spcPts val="0"/>
              </a:spcAft>
              <a:buClr>
                <a:schemeClr val="dk1"/>
              </a:buClr>
              <a:buSzPts val="2800"/>
              <a:buFont typeface="Arial"/>
              <a:buChar char="•"/>
            </a:pPr>
            <a:r>
              <a:rPr b="0" i="1" lang="ru-RU" sz="2800" u="none" cap="none" strike="noStrike">
                <a:solidFill>
                  <a:schemeClr val="dk1"/>
                </a:solidFill>
                <a:latin typeface="Quattrocento Sans"/>
                <a:ea typeface="Quattrocento Sans"/>
                <a:cs typeface="Quattrocento Sans"/>
                <a:sym typeface="Quattrocento Sans"/>
              </a:rPr>
              <a:t>Проверка научных гипотез</a:t>
            </a:r>
            <a:endParaRPr/>
          </a:p>
          <a:p>
            <a:pPr indent="-457200" lvl="0" marL="457200" marR="0" rtl="0" algn="l">
              <a:spcBef>
                <a:spcPts val="0"/>
              </a:spcBef>
              <a:spcAft>
                <a:spcPts val="0"/>
              </a:spcAft>
              <a:buClr>
                <a:schemeClr val="dk1"/>
              </a:buClr>
              <a:buSzPts val="2800"/>
              <a:buFont typeface="Arial"/>
              <a:buChar char="•"/>
            </a:pPr>
            <a:r>
              <a:rPr b="0" i="1" lang="ru-RU" sz="2800" u="none" cap="none" strike="noStrike">
                <a:solidFill>
                  <a:schemeClr val="dk1"/>
                </a:solidFill>
                <a:latin typeface="Quattrocento Sans"/>
                <a:ea typeface="Quattrocento Sans"/>
                <a:cs typeface="Quattrocento Sans"/>
                <a:sym typeface="Quattrocento Sans"/>
              </a:rPr>
              <a:t>Начало стартапа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3200"/>
              <a:buFont typeface="Quattrocento Sans"/>
              <a:buAutoNum type="arabicPeriod"/>
            </a:pPr>
            <a:r>
              <a:rPr lang="ru-RU"/>
              <a:t>Слишком длинный метод / класс</a:t>
            </a:r>
            <a:endParaRPr/>
          </a:p>
          <a:p>
            <a:pPr indent="-514350" lvl="0" marL="514350" rtl="0" algn="l">
              <a:spcBef>
                <a:spcPts val="640"/>
              </a:spcBef>
              <a:spcAft>
                <a:spcPts val="0"/>
              </a:spcAft>
              <a:buSzPts val="3200"/>
              <a:buFont typeface="Quattrocento Sans"/>
              <a:buAutoNum type="arabicPeriod"/>
            </a:pPr>
            <a:r>
              <a:rPr lang="ru-RU"/>
              <a:t>Слишком общее название метода</a:t>
            </a:r>
            <a:endParaRPr/>
          </a:p>
          <a:p>
            <a:pPr indent="-514350" lvl="0" marL="514350" rtl="0" algn="l">
              <a:spcBef>
                <a:spcPts val="640"/>
              </a:spcBef>
              <a:spcAft>
                <a:spcPts val="0"/>
              </a:spcAft>
              <a:buSzPts val="3200"/>
              <a:buFont typeface="Quattrocento Sans"/>
              <a:buAutoNum type="arabicPeriod"/>
            </a:pPr>
            <a:r>
              <a:rPr lang="ru-RU"/>
              <a:t>Слишком сложное название метода</a:t>
            </a:r>
            <a:endParaRPr/>
          </a:p>
        </p:txBody>
      </p:sp>
      <p:sp>
        <p:nvSpPr>
          <p:cNvPr id="297" name="Google Shape;297;p5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МАРКЕРЫ ПЛОХОЙ ДЕКОМПОЗИЦИИ</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lang="ru-RU" sz="2800">
                <a:latin typeface="Consolas"/>
                <a:ea typeface="Consolas"/>
                <a:cs typeface="Consolas"/>
                <a:sym typeface="Consolas"/>
              </a:rPr>
              <a:t>Field1 Field2 "Field 3 with spaces" "\"quote\""</a:t>
            </a:r>
            <a:endParaRPr/>
          </a:p>
          <a:p>
            <a:pPr indent="-139674" lvl="0" marL="342874" rtl="0" algn="l">
              <a:spcBef>
                <a:spcPts val="640"/>
              </a:spcBef>
              <a:spcAft>
                <a:spcPts val="0"/>
              </a:spcAft>
              <a:buClr>
                <a:schemeClr val="accent1"/>
              </a:buClr>
              <a:buSzPts val="3200"/>
              <a:buNone/>
            </a:pPr>
            <a:r>
              <a:t/>
            </a:r>
            <a:endParaRPr/>
          </a:p>
          <a:p>
            <a:pPr indent="0" lvl="0" marL="0" rtl="0" algn="l">
              <a:spcBef>
                <a:spcPts val="640"/>
              </a:spcBef>
              <a:spcAft>
                <a:spcPts val="0"/>
              </a:spcAft>
              <a:buSzPts val="3200"/>
              <a:buNone/>
            </a:pP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a:t>
            </a:r>
            <a:r>
              <a:rPr lang="ru-RU">
                <a:solidFill>
                  <a:srgbClr val="118776"/>
                </a:solidFill>
                <a:latin typeface="Consolas"/>
                <a:ea typeface="Consolas"/>
                <a:cs typeface="Consolas"/>
                <a:sym typeface="Consolas"/>
              </a:rPr>
              <a:t>SplitToFields</a:t>
            </a:r>
            <a:r>
              <a:rPr lang="ru-RU">
                <a:latin typeface="Consolas"/>
                <a:ea typeface="Consolas"/>
                <a:cs typeface="Consolas"/>
                <a:sym typeface="Consolas"/>
              </a:rPr>
              <a:t>(</a:t>
            </a: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line)</a:t>
            </a:r>
            <a:endParaRPr>
              <a:latin typeface="Consolas"/>
              <a:ea typeface="Consolas"/>
              <a:cs typeface="Consolas"/>
              <a:sym typeface="Consolas"/>
            </a:endParaRPr>
          </a:p>
          <a:p>
            <a:pPr indent="0" lvl="0" marL="0" rtl="0" algn="l">
              <a:spcBef>
                <a:spcPts val="64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l">
              <a:spcBef>
                <a:spcPts val="560"/>
              </a:spcBef>
              <a:spcAft>
                <a:spcPts val="0"/>
              </a:spcAft>
              <a:buSzPts val="2800"/>
              <a:buNone/>
            </a:pPr>
            <a:r>
              <a:rPr lang="ru-RU" sz="2800">
                <a:latin typeface="Consolas"/>
                <a:ea typeface="Consolas"/>
                <a:cs typeface="Consolas"/>
                <a:sym typeface="Consolas"/>
              </a:rPr>
              <a:t>Field1</a:t>
            </a:r>
            <a:endParaRPr/>
          </a:p>
          <a:p>
            <a:pPr indent="0" lvl="0" marL="0" rtl="0" algn="l">
              <a:spcBef>
                <a:spcPts val="560"/>
              </a:spcBef>
              <a:spcAft>
                <a:spcPts val="0"/>
              </a:spcAft>
              <a:buSzPts val="2800"/>
              <a:buNone/>
            </a:pPr>
            <a:r>
              <a:rPr lang="ru-RU" sz="2800">
                <a:latin typeface="Consolas"/>
                <a:ea typeface="Consolas"/>
                <a:cs typeface="Consolas"/>
                <a:sym typeface="Consolas"/>
              </a:rPr>
              <a:t>Field2</a:t>
            </a:r>
            <a:endParaRPr/>
          </a:p>
          <a:p>
            <a:pPr indent="0" lvl="0" marL="0" rtl="0" algn="l">
              <a:spcBef>
                <a:spcPts val="560"/>
              </a:spcBef>
              <a:spcAft>
                <a:spcPts val="0"/>
              </a:spcAft>
              <a:buSzPts val="2800"/>
              <a:buNone/>
            </a:pPr>
            <a:r>
              <a:rPr lang="ru-RU" sz="2800">
                <a:latin typeface="Consolas"/>
                <a:ea typeface="Consolas"/>
                <a:cs typeface="Consolas"/>
                <a:sym typeface="Consolas"/>
              </a:rPr>
              <a:t>Field 3 with spaces</a:t>
            </a:r>
            <a:endParaRPr/>
          </a:p>
          <a:p>
            <a:pPr indent="0" lvl="0" marL="0" rtl="0" algn="l">
              <a:spcBef>
                <a:spcPts val="560"/>
              </a:spcBef>
              <a:spcAft>
                <a:spcPts val="0"/>
              </a:spcAft>
              <a:buSzPts val="2800"/>
              <a:buNone/>
            </a:pPr>
            <a:r>
              <a:rPr lang="ru-RU" sz="2800">
                <a:latin typeface="Consolas"/>
                <a:ea typeface="Consolas"/>
                <a:cs typeface="Consolas"/>
                <a:sym typeface="Consolas"/>
              </a:rPr>
              <a:t>"quote"</a:t>
            </a:r>
            <a:endParaRPr sz="2800">
              <a:latin typeface="Consolas"/>
              <a:ea typeface="Consolas"/>
              <a:cs typeface="Consolas"/>
              <a:sym typeface="Consolas"/>
            </a:endParaRPr>
          </a:p>
        </p:txBody>
      </p:sp>
      <p:sp>
        <p:nvSpPr>
          <p:cNvPr id="303" name="Google Shape;303;p5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ВЕРНЕМСЯ К ЗАДАЧЕ</a:t>
            </a:r>
            <a:endParaRPr/>
          </a:p>
        </p:txBody>
      </p:sp>
      <p:sp>
        <p:nvSpPr>
          <p:cNvPr id="304" name="Google Shape;304;p59"/>
          <p:cNvSpPr/>
          <p:nvPr/>
        </p:nvSpPr>
        <p:spPr>
          <a:xfrm>
            <a:off x="8400256" y="206084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05" name="Google Shape;305;p59"/>
          <p:cNvSpPr/>
          <p:nvPr/>
        </p:nvSpPr>
        <p:spPr>
          <a:xfrm>
            <a:off x="1775520" y="3375178"/>
            <a:ext cx="288032" cy="576064"/>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solidFill>
                  <a:srgbClr val="0000FF"/>
                </a:solidFill>
                <a:latin typeface="Consolas"/>
                <a:ea typeface="Consolas"/>
                <a:cs typeface="Consolas"/>
                <a:sym typeface="Consolas"/>
              </a:rPr>
              <a:t>class</a:t>
            </a:r>
            <a:r>
              <a:rPr lang="ru-RU">
                <a:latin typeface="Consolas"/>
                <a:ea typeface="Consolas"/>
                <a:cs typeface="Consolas"/>
                <a:sym typeface="Consolas"/>
              </a:rPr>
              <a:t> </a:t>
            </a:r>
            <a:r>
              <a:rPr lang="ru-RU">
                <a:solidFill>
                  <a:srgbClr val="00007F"/>
                </a:solidFill>
                <a:latin typeface="Consolas"/>
                <a:ea typeface="Consolas"/>
                <a:cs typeface="Consolas"/>
                <a:sym typeface="Consolas"/>
              </a:rPr>
              <a:t>Token</a:t>
            </a:r>
            <a:endParaRPr/>
          </a:p>
          <a:p>
            <a:pPr indent="0" lvl="0" marL="0" rtl="0" algn="l">
              <a:spcBef>
                <a:spcPts val="640"/>
              </a:spcBef>
              <a:spcAft>
                <a:spcPts val="0"/>
              </a:spcAft>
              <a:buSzPts val="3200"/>
              <a:buNone/>
            </a:pPr>
            <a:r>
              <a:rPr lang="ru-RU">
                <a:latin typeface="Consolas"/>
                <a:ea typeface="Consolas"/>
                <a:cs typeface="Consolas"/>
                <a:sym typeface="Consolas"/>
              </a:rPr>
              <a:t>{</a:t>
            </a:r>
            <a:endParaRPr/>
          </a:p>
          <a:p>
            <a:pPr indent="0" lvl="0" marL="0" rtl="0" algn="l">
              <a:spcBef>
                <a:spcPts val="640"/>
              </a:spcBef>
              <a:spcAft>
                <a:spcPts val="0"/>
              </a:spcAft>
              <a:buSzPts val="3200"/>
              <a:buNone/>
            </a:pPr>
            <a:r>
              <a:rPr lang="ru-RU">
                <a:latin typeface="Consolas"/>
                <a:ea typeface="Consolas"/>
                <a:cs typeface="Consolas"/>
                <a:sym typeface="Consolas"/>
              </a:rPr>
              <a:t>	</a:t>
            </a:r>
            <a:r>
              <a:rPr lang="ru-RU">
                <a:solidFill>
                  <a:srgbClr val="0000FF"/>
                </a:solidFill>
                <a:latin typeface="Consolas"/>
                <a:ea typeface="Consolas"/>
                <a:cs typeface="Consolas"/>
                <a:sym typeface="Consolas"/>
              </a:rPr>
              <a:t>int </a:t>
            </a:r>
            <a:r>
              <a:rPr lang="ru-RU">
                <a:latin typeface="Consolas"/>
                <a:ea typeface="Consolas"/>
                <a:cs typeface="Consolas"/>
                <a:sym typeface="Consolas"/>
              </a:rPr>
              <a:t>Position;</a:t>
            </a:r>
            <a:endParaRPr/>
          </a:p>
          <a:p>
            <a:pPr indent="0" lvl="0" marL="0" rtl="0" algn="l">
              <a:spcBef>
                <a:spcPts val="640"/>
              </a:spcBef>
              <a:spcAft>
                <a:spcPts val="0"/>
              </a:spcAft>
              <a:buSzPts val="3200"/>
              <a:buNone/>
            </a:pPr>
            <a:r>
              <a:rPr lang="ru-RU">
                <a:latin typeface="Consolas"/>
                <a:ea typeface="Consolas"/>
                <a:cs typeface="Consolas"/>
                <a:sym typeface="Consolas"/>
              </a:rPr>
              <a:t>	</a:t>
            </a:r>
            <a:r>
              <a:rPr lang="ru-RU">
                <a:solidFill>
                  <a:srgbClr val="0000FF"/>
                </a:solidFill>
                <a:latin typeface="Consolas"/>
                <a:ea typeface="Consolas"/>
                <a:cs typeface="Consolas"/>
                <a:sym typeface="Consolas"/>
              </a:rPr>
              <a:t>int </a:t>
            </a:r>
            <a:r>
              <a:rPr lang="ru-RU">
                <a:latin typeface="Consolas"/>
                <a:ea typeface="Consolas"/>
                <a:cs typeface="Consolas"/>
                <a:sym typeface="Consolas"/>
              </a:rPr>
              <a:t>Length;</a:t>
            </a:r>
            <a:endParaRPr/>
          </a:p>
          <a:p>
            <a:pPr indent="0" lvl="0" marL="0" rtl="0" algn="l">
              <a:spcBef>
                <a:spcPts val="640"/>
              </a:spcBef>
              <a:spcAft>
                <a:spcPts val="0"/>
              </a:spcAft>
              <a:buSzPts val="3200"/>
              <a:buNone/>
            </a:pPr>
            <a:r>
              <a:rPr lang="ru-RU">
                <a:latin typeface="Consolas"/>
                <a:ea typeface="Consolas"/>
                <a:cs typeface="Consolas"/>
                <a:sym typeface="Consolas"/>
              </a:rPr>
              <a:t>	</a:t>
            </a:r>
            <a:r>
              <a:rPr lang="ru-RU">
                <a:solidFill>
                  <a:srgbClr val="0000FF"/>
                </a:solidFill>
                <a:latin typeface="Consolas"/>
                <a:ea typeface="Consolas"/>
                <a:cs typeface="Consolas"/>
                <a:sym typeface="Consolas"/>
              </a:rPr>
              <a:t>string </a:t>
            </a:r>
            <a:r>
              <a:rPr lang="ru-RU">
                <a:latin typeface="Consolas"/>
                <a:ea typeface="Consolas"/>
                <a:cs typeface="Consolas"/>
                <a:sym typeface="Consolas"/>
              </a:rPr>
              <a:t>Value;</a:t>
            </a:r>
            <a:endParaRPr/>
          </a:p>
          <a:p>
            <a:pPr indent="0" lvl="0" marL="0" rtl="0" algn="l">
              <a:spcBef>
                <a:spcPts val="640"/>
              </a:spcBef>
              <a:spcAft>
                <a:spcPts val="0"/>
              </a:spcAft>
              <a:buSzPts val="3200"/>
              <a:buNone/>
            </a:pPr>
            <a:r>
              <a:rPr lang="ru-RU">
                <a:latin typeface="Consolas"/>
                <a:ea typeface="Consolas"/>
                <a:cs typeface="Consolas"/>
                <a:sym typeface="Consolas"/>
              </a:rPr>
              <a:t>}</a:t>
            </a:r>
            <a:endParaRPr>
              <a:latin typeface="Consolas"/>
              <a:ea typeface="Consolas"/>
              <a:cs typeface="Consolas"/>
              <a:sym typeface="Consolas"/>
            </a:endParaRPr>
          </a:p>
        </p:txBody>
      </p:sp>
      <p:sp>
        <p:nvSpPr>
          <p:cNvPr id="312" name="Google Shape;312;p6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ВВЕДЕМ ПОНЯТИЕ ТОКЕНА</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КАК ИСПОЛЬЗОВАТЬ ТОКЕНЫ</a:t>
            </a:r>
            <a:endParaRPr/>
          </a:p>
        </p:txBody>
      </p:sp>
      <p:pic>
        <p:nvPicPr>
          <p:cNvPr descr="Отображается файл &quot;Token (Clean code).png&quot;" id="318" name="Google Shape;318;p61"/>
          <p:cNvPicPr preferRelativeResize="0"/>
          <p:nvPr/>
        </p:nvPicPr>
        <p:blipFill rotWithShape="1">
          <a:blip r:embed="rId3">
            <a:alphaModFix/>
          </a:blip>
          <a:srcRect b="0" l="0" r="0" t="0"/>
          <a:stretch/>
        </p:blipFill>
        <p:spPr>
          <a:xfrm>
            <a:off x="1316719" y="1634969"/>
            <a:ext cx="9558562" cy="36724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a:t>
            </a:r>
            <a:r>
              <a:rPr lang="ru-RU">
                <a:solidFill>
                  <a:srgbClr val="118776"/>
                </a:solidFill>
                <a:latin typeface="Consolas"/>
                <a:ea typeface="Consolas"/>
                <a:cs typeface="Consolas"/>
                <a:sym typeface="Consolas"/>
              </a:rPr>
              <a:t>SplitToFields</a:t>
            </a:r>
            <a:r>
              <a:rPr lang="ru-RU">
                <a:latin typeface="Consolas"/>
                <a:ea typeface="Consolas"/>
                <a:cs typeface="Consolas"/>
                <a:sym typeface="Consolas"/>
              </a:rPr>
              <a:t>(</a:t>
            </a: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line)</a:t>
            </a:r>
            <a:endParaRPr sz="2800">
              <a:latin typeface="Consolas"/>
              <a:ea typeface="Consolas"/>
              <a:cs typeface="Consolas"/>
              <a:sym typeface="Consolas"/>
            </a:endParaRPr>
          </a:p>
          <a:p>
            <a:pPr indent="0" lvl="0" marL="0" rtl="0" algn="l">
              <a:spcBef>
                <a:spcPts val="560"/>
              </a:spcBef>
              <a:spcAft>
                <a:spcPts val="0"/>
              </a:spcAft>
              <a:buSzPts val="2800"/>
              <a:buNone/>
            </a:pPr>
            <a:r>
              <a:rPr lang="ru-RU" sz="2800">
                <a:solidFill>
                  <a:srgbClr val="0000FF"/>
                </a:solidFill>
                <a:latin typeface="Consolas"/>
                <a:ea typeface="Consolas"/>
                <a:cs typeface="Consolas"/>
                <a:sym typeface="Consolas"/>
              </a:rPr>
              <a:t>  int</a:t>
            </a:r>
            <a:r>
              <a:rPr lang="ru-RU" sz="2800">
                <a:latin typeface="Consolas"/>
                <a:ea typeface="Consolas"/>
                <a:cs typeface="Consolas"/>
                <a:sym typeface="Consolas"/>
              </a:rPr>
              <a:t> </a:t>
            </a:r>
            <a:r>
              <a:rPr lang="ru-RU" sz="2800">
                <a:solidFill>
                  <a:srgbClr val="118776"/>
                </a:solidFill>
                <a:latin typeface="Consolas"/>
                <a:ea typeface="Consolas"/>
                <a:cs typeface="Consolas"/>
                <a:sym typeface="Consolas"/>
              </a:rPr>
              <a:t>SkipSpaces</a:t>
            </a:r>
            <a:r>
              <a:rPr lang="ru-RU" sz="2800">
                <a:latin typeface="Consolas"/>
                <a:ea typeface="Consolas"/>
                <a:cs typeface="Consolas"/>
                <a:sym typeface="Consolas"/>
              </a:rPr>
              <a:t>(</a:t>
            </a:r>
            <a:r>
              <a:rPr lang="ru-RU" sz="2800">
                <a:solidFill>
                  <a:srgbClr val="0000FF"/>
                </a:solidFill>
                <a:latin typeface="Consolas"/>
                <a:ea typeface="Consolas"/>
                <a:cs typeface="Consolas"/>
                <a:sym typeface="Consolas"/>
              </a:rPr>
              <a:t>string</a:t>
            </a:r>
            <a:r>
              <a:rPr lang="ru-RU" sz="2800">
                <a:latin typeface="Consolas"/>
                <a:ea typeface="Consolas"/>
                <a:cs typeface="Consolas"/>
                <a:sym typeface="Consolas"/>
              </a:rPr>
              <a:t> line, </a:t>
            </a:r>
            <a:r>
              <a:rPr lang="ru-RU" sz="2800">
                <a:solidFill>
                  <a:srgbClr val="0000FF"/>
                </a:solidFill>
                <a:latin typeface="Consolas"/>
                <a:ea typeface="Consolas"/>
                <a:cs typeface="Consolas"/>
                <a:sym typeface="Consolas"/>
              </a:rPr>
              <a:t>int</a:t>
            </a:r>
            <a:r>
              <a:rPr lang="ru-RU" sz="2800">
                <a:latin typeface="Consolas"/>
                <a:ea typeface="Consolas"/>
                <a:cs typeface="Consolas"/>
                <a:sym typeface="Consolas"/>
              </a:rPr>
              <a:t> startPos) </a:t>
            </a:r>
            <a:endParaRPr/>
          </a:p>
          <a:p>
            <a:pPr indent="0" lvl="0" marL="0" rtl="0" algn="l">
              <a:spcBef>
                <a:spcPts val="560"/>
              </a:spcBef>
              <a:spcAft>
                <a:spcPts val="0"/>
              </a:spcAft>
              <a:buSzPts val="2800"/>
              <a:buNone/>
            </a:pPr>
            <a:r>
              <a:rPr lang="ru-RU" sz="2800">
                <a:solidFill>
                  <a:srgbClr val="0000FF"/>
                </a:solidFill>
                <a:latin typeface="Consolas"/>
                <a:ea typeface="Consolas"/>
                <a:cs typeface="Consolas"/>
                <a:sym typeface="Consolas"/>
              </a:rPr>
              <a:t>  </a:t>
            </a:r>
            <a:r>
              <a:rPr lang="ru-RU" sz="2800">
                <a:solidFill>
                  <a:srgbClr val="00007F"/>
                </a:solidFill>
                <a:latin typeface="Consolas"/>
                <a:ea typeface="Consolas"/>
                <a:cs typeface="Consolas"/>
                <a:sym typeface="Consolas"/>
              </a:rPr>
              <a:t>Token</a:t>
            </a:r>
            <a:r>
              <a:rPr lang="ru-RU" sz="2800">
                <a:latin typeface="Consolas"/>
                <a:ea typeface="Consolas"/>
                <a:cs typeface="Consolas"/>
                <a:sym typeface="Consolas"/>
              </a:rPr>
              <a:t> </a:t>
            </a:r>
            <a:r>
              <a:rPr lang="ru-RU" sz="2800">
                <a:solidFill>
                  <a:srgbClr val="118776"/>
                </a:solidFill>
                <a:latin typeface="Consolas"/>
                <a:ea typeface="Consolas"/>
                <a:cs typeface="Consolas"/>
                <a:sym typeface="Consolas"/>
              </a:rPr>
              <a:t>ReadField</a:t>
            </a:r>
            <a:r>
              <a:rPr lang="ru-RU" sz="2800">
                <a:latin typeface="Consolas"/>
                <a:ea typeface="Consolas"/>
                <a:cs typeface="Consolas"/>
                <a:sym typeface="Consolas"/>
              </a:rPr>
              <a:t>(</a:t>
            </a:r>
            <a:r>
              <a:rPr lang="ru-RU" sz="2800">
                <a:solidFill>
                  <a:srgbClr val="0000FF"/>
                </a:solidFill>
                <a:latin typeface="Consolas"/>
                <a:ea typeface="Consolas"/>
                <a:cs typeface="Consolas"/>
                <a:sym typeface="Consolas"/>
              </a:rPr>
              <a:t>string</a:t>
            </a:r>
            <a:r>
              <a:rPr lang="ru-RU" sz="2800">
                <a:latin typeface="Consolas"/>
                <a:ea typeface="Consolas"/>
                <a:cs typeface="Consolas"/>
                <a:sym typeface="Consolas"/>
              </a:rPr>
              <a:t> line, </a:t>
            </a:r>
            <a:r>
              <a:rPr lang="ru-RU" sz="2800">
                <a:solidFill>
                  <a:srgbClr val="0000FF"/>
                </a:solidFill>
                <a:latin typeface="Consolas"/>
                <a:ea typeface="Consolas"/>
                <a:cs typeface="Consolas"/>
                <a:sym typeface="Consolas"/>
              </a:rPr>
              <a:t>int</a:t>
            </a:r>
            <a:r>
              <a:rPr lang="ru-RU" sz="2800">
                <a:latin typeface="Consolas"/>
                <a:ea typeface="Consolas"/>
                <a:cs typeface="Consolas"/>
                <a:sym typeface="Consolas"/>
              </a:rPr>
              <a:t> startPos)</a:t>
            </a:r>
            <a:r>
              <a:rPr lang="ru-RU" sz="2400">
                <a:solidFill>
                  <a:srgbClr val="0000FF"/>
                </a:solidFill>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latin typeface="Consolas"/>
                <a:ea typeface="Consolas"/>
                <a:cs typeface="Consolas"/>
                <a:sym typeface="Consolas"/>
              </a:rPr>
              <a:t> </a:t>
            </a:r>
            <a:r>
              <a:rPr lang="ru-RU" sz="2400">
                <a:solidFill>
                  <a:srgbClr val="118776"/>
                </a:solidFill>
                <a:latin typeface="Consolas"/>
                <a:ea typeface="Consolas"/>
                <a:cs typeface="Consolas"/>
                <a:sym typeface="Consolas"/>
              </a:rPr>
              <a:t>ReadSimpleField</a:t>
            </a:r>
            <a:r>
              <a:rPr lang="ru-RU" sz="2400">
                <a:latin typeface="Consolas"/>
                <a:ea typeface="Consolas"/>
                <a:cs typeface="Consolas"/>
                <a:sym typeface="Consolas"/>
              </a:rPr>
              <a:t>(</a:t>
            </a:r>
            <a:r>
              <a:rPr lang="ru-RU" sz="2400">
                <a:solidFill>
                  <a:srgbClr val="0000FF"/>
                </a:solidFill>
                <a:latin typeface="Consolas"/>
                <a:ea typeface="Consolas"/>
                <a:cs typeface="Consolas"/>
                <a:sym typeface="Consolas"/>
              </a:rPr>
              <a:t>string</a:t>
            </a:r>
            <a:r>
              <a:rPr lang="ru-RU" sz="2400">
                <a:latin typeface="Consolas"/>
                <a:ea typeface="Consolas"/>
                <a:cs typeface="Consolas"/>
                <a:sym typeface="Consolas"/>
              </a:rPr>
              <a:t> line, </a:t>
            </a:r>
            <a:r>
              <a:rPr lang="ru-RU" sz="2400">
                <a:solidFill>
                  <a:srgbClr val="0000FF"/>
                </a:solidFill>
                <a:latin typeface="Consolas"/>
                <a:ea typeface="Consolas"/>
                <a:cs typeface="Consolas"/>
                <a:sym typeface="Consolas"/>
              </a:rPr>
              <a:t>int</a:t>
            </a:r>
            <a:r>
              <a:rPr lang="ru-RU" sz="2400">
                <a:latin typeface="Consolas"/>
                <a:ea typeface="Consolas"/>
                <a:cs typeface="Consolas"/>
                <a:sym typeface="Consolas"/>
              </a:rPr>
              <a:t> startPos) </a:t>
            </a:r>
            <a:endParaRPr/>
          </a:p>
          <a:p>
            <a:pPr indent="0" lvl="1" marL="400050" rtl="0" algn="l">
              <a:spcBef>
                <a:spcPts val="480"/>
              </a:spcBef>
              <a:spcAft>
                <a:spcPts val="0"/>
              </a:spcAft>
              <a:buSzPts val="2400"/>
              <a:buNone/>
            </a:pPr>
            <a:r>
              <a:rPr lang="ru-RU" sz="2400">
                <a:solidFill>
                  <a:srgbClr val="0000FF"/>
                </a:solidFill>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latin typeface="Consolas"/>
                <a:ea typeface="Consolas"/>
                <a:cs typeface="Consolas"/>
                <a:sym typeface="Consolas"/>
              </a:rPr>
              <a:t> </a:t>
            </a:r>
            <a:r>
              <a:rPr lang="ru-RU" sz="2400">
                <a:solidFill>
                  <a:srgbClr val="118776"/>
                </a:solidFill>
                <a:latin typeface="Consolas"/>
                <a:ea typeface="Consolas"/>
                <a:cs typeface="Consolas"/>
                <a:sym typeface="Consolas"/>
              </a:rPr>
              <a:t>ReadQuotedField</a:t>
            </a:r>
            <a:r>
              <a:rPr lang="ru-RU" sz="2400">
                <a:latin typeface="Consolas"/>
                <a:ea typeface="Consolas"/>
                <a:cs typeface="Consolas"/>
                <a:sym typeface="Consolas"/>
              </a:rPr>
              <a:t>(</a:t>
            </a:r>
            <a:r>
              <a:rPr lang="ru-RU" sz="2400">
                <a:solidFill>
                  <a:srgbClr val="0000FF"/>
                </a:solidFill>
                <a:latin typeface="Consolas"/>
                <a:ea typeface="Consolas"/>
                <a:cs typeface="Consolas"/>
                <a:sym typeface="Consolas"/>
              </a:rPr>
              <a:t>string</a:t>
            </a:r>
            <a:r>
              <a:rPr lang="ru-RU" sz="2400">
                <a:latin typeface="Consolas"/>
                <a:ea typeface="Consolas"/>
                <a:cs typeface="Consolas"/>
                <a:sym typeface="Consolas"/>
              </a:rPr>
              <a:t> line, </a:t>
            </a:r>
            <a:r>
              <a:rPr lang="ru-RU" sz="2400">
                <a:solidFill>
                  <a:srgbClr val="0000FF"/>
                </a:solidFill>
                <a:latin typeface="Consolas"/>
                <a:ea typeface="Consolas"/>
                <a:cs typeface="Consolas"/>
                <a:sym typeface="Consolas"/>
              </a:rPr>
              <a:t>int</a:t>
            </a:r>
            <a:r>
              <a:rPr lang="ru-RU" sz="2400">
                <a:latin typeface="Consolas"/>
                <a:ea typeface="Consolas"/>
                <a:cs typeface="Consolas"/>
                <a:sym typeface="Consolas"/>
              </a:rPr>
              <a:t> startPos)</a:t>
            </a:r>
            <a:endParaRPr sz="2400">
              <a:latin typeface="Consolas"/>
              <a:ea typeface="Consolas"/>
              <a:cs typeface="Consolas"/>
              <a:sym typeface="Consolas"/>
            </a:endParaRPr>
          </a:p>
        </p:txBody>
      </p:sp>
      <p:sp>
        <p:nvSpPr>
          <p:cNvPr id="324" name="Google Shape;324;p6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DECOMPOSITION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3"/>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COMPOSABILITY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4"/>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ru-RU" sz="2400">
                <a:solidFill>
                  <a:srgbClr val="0000FF"/>
                </a:solidFill>
                <a:latin typeface="Consolas"/>
                <a:ea typeface="Consolas"/>
                <a:cs typeface="Consolas"/>
                <a:sym typeface="Consolas"/>
              </a:rPr>
              <a:t>class </a:t>
            </a:r>
            <a:r>
              <a:rPr lang="ru-RU" sz="2400">
                <a:solidFill>
                  <a:srgbClr val="00007F"/>
                </a:solidFill>
                <a:latin typeface="Consolas"/>
                <a:ea typeface="Consolas"/>
                <a:cs typeface="Consolas"/>
                <a:sym typeface="Consolas"/>
              </a:rPr>
              <a:t>TokenReader</a:t>
            </a:r>
            <a:r>
              <a:rPr lang="ru-RU" sz="2400">
                <a:latin typeface="Consolas"/>
                <a:ea typeface="Consolas"/>
                <a:cs typeface="Consolas"/>
                <a:sym typeface="Consolas"/>
              </a:rPr>
              <a:t> {</a:t>
            </a:r>
            <a:br>
              <a:rPr lang="ru-RU" sz="2400">
                <a:latin typeface="Consolas"/>
                <a:ea typeface="Consolas"/>
                <a:cs typeface="Consolas"/>
                <a:sym typeface="Consolas"/>
              </a:rPr>
            </a:br>
            <a:r>
              <a:rPr lang="ru-RU" sz="2400">
                <a:solidFill>
                  <a:srgbClr val="0000FF"/>
                </a:solidFill>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solidFill>
                  <a:srgbClr val="007F6B"/>
                </a:solidFill>
                <a:latin typeface="Consolas"/>
                <a:ea typeface="Consolas"/>
                <a:cs typeface="Consolas"/>
                <a:sym typeface="Consolas"/>
              </a:rPr>
              <a:t> </a:t>
            </a:r>
            <a:r>
              <a:rPr lang="ru-RU" sz="2400">
                <a:solidFill>
                  <a:srgbClr val="118776"/>
                </a:solidFill>
                <a:latin typeface="Consolas"/>
                <a:ea typeface="Consolas"/>
                <a:cs typeface="Consolas"/>
                <a:sym typeface="Consolas"/>
              </a:rPr>
              <a:t>ReadUntil</a:t>
            </a:r>
            <a:r>
              <a:rPr lang="ru-RU" sz="2400">
                <a:latin typeface="Consolas"/>
                <a:ea typeface="Consolas"/>
                <a:cs typeface="Consolas"/>
                <a:sym typeface="Consolas"/>
              </a:rPr>
              <a:t>(</a:t>
            </a:r>
            <a:r>
              <a:rPr lang="ru-RU" sz="2400">
                <a:solidFill>
                  <a:srgbClr val="00007F"/>
                </a:solidFill>
                <a:latin typeface="Consolas"/>
                <a:ea typeface="Consolas"/>
                <a:cs typeface="Consolas"/>
                <a:sym typeface="Consolas"/>
              </a:rPr>
              <a:t>Func</a:t>
            </a:r>
            <a:r>
              <a:rPr lang="ru-RU" sz="2400">
                <a:latin typeface="Consolas"/>
                <a:ea typeface="Consolas"/>
                <a:cs typeface="Consolas"/>
                <a:sym typeface="Consolas"/>
              </a:rPr>
              <a:t>&lt;</a:t>
            </a:r>
            <a:r>
              <a:rPr lang="ru-RU" sz="2400">
                <a:solidFill>
                  <a:srgbClr val="0000FF"/>
                </a:solidFill>
                <a:latin typeface="Consolas"/>
                <a:ea typeface="Consolas"/>
                <a:cs typeface="Consolas"/>
                <a:sym typeface="Consolas"/>
              </a:rPr>
              <a:t>char</a:t>
            </a:r>
            <a:r>
              <a:rPr lang="ru-RU" sz="2400">
                <a:latin typeface="Consolas"/>
                <a:ea typeface="Consolas"/>
                <a:cs typeface="Consolas"/>
                <a:sym typeface="Consolas"/>
              </a:rPr>
              <a:t>, </a:t>
            </a:r>
            <a:r>
              <a:rPr lang="ru-RU" sz="2400">
                <a:solidFill>
                  <a:srgbClr val="0000FF"/>
                </a:solidFill>
                <a:latin typeface="Consolas"/>
                <a:ea typeface="Consolas"/>
                <a:cs typeface="Consolas"/>
                <a:sym typeface="Consolas"/>
              </a:rPr>
              <a:t>bool</a:t>
            </a:r>
            <a:r>
              <a:rPr lang="ru-RU" sz="2400">
                <a:latin typeface="Consolas"/>
                <a:ea typeface="Consolas"/>
                <a:cs typeface="Consolas"/>
                <a:sym typeface="Consolas"/>
              </a:rPr>
              <a:t>&gt; isStopChar);</a:t>
            </a:r>
            <a:br>
              <a:rPr lang="ru-RU" sz="2400">
                <a:latin typeface="Consolas"/>
                <a:ea typeface="Consolas"/>
                <a:cs typeface="Consolas"/>
                <a:sym typeface="Consolas"/>
              </a:rPr>
            </a:br>
            <a:r>
              <a:rPr lang="ru-RU" sz="2400">
                <a:solidFill>
                  <a:srgbClr val="0000FF"/>
                </a:solidFill>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solidFill>
                  <a:srgbClr val="007F6B"/>
                </a:solidFill>
                <a:latin typeface="Consolas"/>
                <a:ea typeface="Consolas"/>
                <a:cs typeface="Consolas"/>
                <a:sym typeface="Consolas"/>
              </a:rPr>
              <a:t> </a:t>
            </a:r>
            <a:r>
              <a:rPr lang="ru-RU" sz="2400">
                <a:solidFill>
                  <a:srgbClr val="118776"/>
                </a:solidFill>
                <a:latin typeface="Consolas"/>
                <a:ea typeface="Consolas"/>
                <a:cs typeface="Consolas"/>
                <a:sym typeface="Consolas"/>
              </a:rPr>
              <a:t>ReadWhile</a:t>
            </a:r>
            <a:r>
              <a:rPr lang="ru-RU" sz="2400">
                <a:latin typeface="Consolas"/>
                <a:ea typeface="Consolas"/>
                <a:cs typeface="Consolas"/>
                <a:sym typeface="Consolas"/>
              </a:rPr>
              <a:t>(</a:t>
            </a:r>
            <a:r>
              <a:rPr lang="ru-RU" sz="2400">
                <a:solidFill>
                  <a:srgbClr val="00007F"/>
                </a:solidFill>
                <a:latin typeface="Consolas"/>
                <a:ea typeface="Consolas"/>
                <a:cs typeface="Consolas"/>
                <a:sym typeface="Consolas"/>
              </a:rPr>
              <a:t>Func</a:t>
            </a:r>
            <a:r>
              <a:rPr lang="ru-RU" sz="2400">
                <a:latin typeface="Consolas"/>
                <a:ea typeface="Consolas"/>
                <a:cs typeface="Consolas"/>
                <a:sym typeface="Consolas"/>
              </a:rPr>
              <a:t>&lt;</a:t>
            </a:r>
            <a:r>
              <a:rPr lang="ru-RU" sz="2400">
                <a:solidFill>
                  <a:srgbClr val="0000FF"/>
                </a:solidFill>
                <a:latin typeface="Consolas"/>
                <a:ea typeface="Consolas"/>
                <a:cs typeface="Consolas"/>
                <a:sym typeface="Consolas"/>
              </a:rPr>
              <a:t>char</a:t>
            </a:r>
            <a:r>
              <a:rPr lang="ru-RU" sz="2400">
                <a:latin typeface="Consolas"/>
                <a:ea typeface="Consolas"/>
                <a:cs typeface="Consolas"/>
                <a:sym typeface="Consolas"/>
              </a:rPr>
              <a:t>, </a:t>
            </a:r>
            <a:r>
              <a:rPr lang="ru-RU" sz="2400">
                <a:solidFill>
                  <a:srgbClr val="0000FF"/>
                </a:solidFill>
                <a:latin typeface="Consolas"/>
                <a:ea typeface="Consolas"/>
                <a:cs typeface="Consolas"/>
                <a:sym typeface="Consolas"/>
              </a:rPr>
              <a:t>bool</a:t>
            </a:r>
            <a:r>
              <a:rPr lang="ru-RU" sz="2400">
                <a:latin typeface="Consolas"/>
                <a:ea typeface="Consolas"/>
                <a:cs typeface="Consolas"/>
                <a:sym typeface="Consolas"/>
              </a:rPr>
              <a:t>&gt; accept);</a:t>
            </a:r>
            <a:br>
              <a:rPr lang="ru-RU" sz="2400">
                <a:latin typeface="Consolas"/>
                <a:ea typeface="Consolas"/>
                <a:cs typeface="Consolas"/>
                <a:sym typeface="Consolas"/>
              </a:rPr>
            </a:br>
            <a:r>
              <a:rPr lang="ru-RU" sz="2400">
                <a:latin typeface="Consolas"/>
                <a:ea typeface="Consolas"/>
                <a:cs typeface="Consolas"/>
                <a:sym typeface="Consolas"/>
              </a:rPr>
              <a:t>    </a:t>
            </a:r>
            <a:r>
              <a:rPr lang="ru-RU" sz="2400">
                <a:solidFill>
                  <a:srgbClr val="0000FF"/>
                </a:solidFill>
                <a:latin typeface="Consolas"/>
                <a:ea typeface="Consolas"/>
                <a:cs typeface="Consolas"/>
                <a:sym typeface="Consolas"/>
              </a:rPr>
              <a:t>int</a:t>
            </a:r>
            <a:r>
              <a:rPr lang="ru-RU" sz="2400">
                <a:latin typeface="Consolas"/>
                <a:ea typeface="Consolas"/>
                <a:cs typeface="Consolas"/>
                <a:sym typeface="Consolas"/>
              </a:rPr>
              <a:t> Position { </a:t>
            </a:r>
            <a:r>
              <a:rPr lang="ru-RU" sz="2400">
                <a:solidFill>
                  <a:srgbClr val="0000FF"/>
                </a:solidFill>
                <a:latin typeface="Consolas"/>
                <a:ea typeface="Consolas"/>
                <a:cs typeface="Consolas"/>
                <a:sym typeface="Consolas"/>
              </a:rPr>
              <a:t>get</a:t>
            </a:r>
            <a:r>
              <a:rPr lang="ru-RU" sz="2400">
                <a:latin typeface="Consolas"/>
                <a:ea typeface="Consolas"/>
                <a:cs typeface="Consolas"/>
                <a:sym typeface="Consolas"/>
              </a:rPr>
              <a:t>; }</a:t>
            </a:r>
            <a:br>
              <a:rPr lang="ru-RU" sz="2400">
                <a:latin typeface="Consolas"/>
                <a:ea typeface="Consolas"/>
                <a:cs typeface="Consolas"/>
                <a:sym typeface="Consolas"/>
              </a:rPr>
            </a:br>
            <a:r>
              <a:rPr lang="ru-RU" sz="2400">
                <a:latin typeface="Consolas"/>
                <a:ea typeface="Consolas"/>
                <a:cs typeface="Consolas"/>
                <a:sym typeface="Consolas"/>
              </a:rPr>
              <a:t>    ....</a:t>
            </a:r>
            <a:endParaRPr sz="2400">
              <a:latin typeface="Consolas"/>
              <a:ea typeface="Consolas"/>
              <a:cs typeface="Consolas"/>
              <a:sym typeface="Consolas"/>
            </a:endParaRPr>
          </a:p>
          <a:p>
            <a:pPr indent="0" lvl="0" marL="0" rtl="0" algn="l">
              <a:spcBef>
                <a:spcPts val="480"/>
              </a:spcBef>
              <a:spcAft>
                <a:spcPts val="0"/>
              </a:spcAft>
              <a:buSzPts val="2400"/>
              <a:buNone/>
            </a:pPr>
            <a:r>
              <a:rPr lang="ru-RU" sz="2400">
                <a:latin typeface="Consolas"/>
                <a:ea typeface="Consolas"/>
                <a:cs typeface="Consolas"/>
                <a:sym typeface="Consolas"/>
              </a:rPr>
              <a:t>}</a:t>
            </a:r>
            <a:endParaRPr/>
          </a:p>
          <a:p>
            <a:pPr indent="0" lvl="0" marL="0" rtl="0" algn="l">
              <a:spcBef>
                <a:spcPts val="480"/>
              </a:spcBef>
              <a:spcAft>
                <a:spcPts val="0"/>
              </a:spcAft>
              <a:buSzPts val="2400"/>
              <a:buNone/>
            </a:pPr>
            <a:r>
              <a:t/>
            </a:r>
            <a:endParaRPr sz="2400"/>
          </a:p>
        </p:txBody>
      </p:sp>
      <p:sp>
        <p:nvSpPr>
          <p:cNvPr id="336" name="Google Shape;336;p6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COMPOSABILITY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a:t>
            </a:r>
            <a:r>
              <a:rPr lang="ru-RU">
                <a:solidFill>
                  <a:srgbClr val="118776"/>
                </a:solidFill>
                <a:latin typeface="Consolas"/>
                <a:ea typeface="Consolas"/>
                <a:cs typeface="Consolas"/>
                <a:sym typeface="Consolas"/>
              </a:rPr>
              <a:t>SplitToFields</a:t>
            </a:r>
            <a:r>
              <a:rPr lang="ru-RU">
                <a:latin typeface="Consolas"/>
                <a:ea typeface="Consolas"/>
                <a:cs typeface="Consolas"/>
                <a:sym typeface="Consolas"/>
              </a:rPr>
              <a:t>(</a:t>
            </a:r>
            <a:r>
              <a:rPr lang="ru-RU">
                <a:solidFill>
                  <a:srgbClr val="0000FF"/>
                </a:solidFill>
                <a:latin typeface="Consolas"/>
                <a:ea typeface="Consolas"/>
                <a:cs typeface="Consolas"/>
                <a:sym typeface="Consolas"/>
              </a:rPr>
              <a:t>string</a:t>
            </a:r>
            <a:r>
              <a:rPr lang="ru-RU">
                <a:latin typeface="Consolas"/>
                <a:ea typeface="Consolas"/>
                <a:cs typeface="Consolas"/>
                <a:sym typeface="Consolas"/>
              </a:rPr>
              <a:t> line)</a:t>
            </a:r>
            <a:endParaRPr sz="2800">
              <a:latin typeface="Consolas"/>
              <a:ea typeface="Consolas"/>
              <a:cs typeface="Consolas"/>
              <a:sym typeface="Consolas"/>
            </a:endParaRPr>
          </a:p>
          <a:p>
            <a:pPr indent="0" lvl="0" marL="0" rtl="0" algn="l">
              <a:spcBef>
                <a:spcPts val="560"/>
              </a:spcBef>
              <a:spcAft>
                <a:spcPts val="0"/>
              </a:spcAft>
              <a:buSzPts val="2800"/>
              <a:buNone/>
            </a:pPr>
            <a:r>
              <a:rPr lang="ru-RU" sz="2800">
                <a:solidFill>
                  <a:srgbClr val="0000FF"/>
                </a:solidFill>
                <a:latin typeface="Consolas"/>
                <a:ea typeface="Consolas"/>
                <a:cs typeface="Consolas"/>
                <a:sym typeface="Consolas"/>
              </a:rPr>
              <a:t>	</a:t>
            </a:r>
            <a:r>
              <a:rPr lang="ru-RU" sz="2800">
                <a:solidFill>
                  <a:srgbClr val="00007F"/>
                </a:solidFill>
                <a:latin typeface="Consolas"/>
                <a:ea typeface="Consolas"/>
                <a:cs typeface="Consolas"/>
                <a:sym typeface="Consolas"/>
              </a:rPr>
              <a:t>Token</a:t>
            </a:r>
            <a:r>
              <a:rPr lang="ru-RU" sz="2800">
                <a:latin typeface="Consolas"/>
                <a:ea typeface="Consolas"/>
                <a:cs typeface="Consolas"/>
                <a:sym typeface="Consolas"/>
              </a:rPr>
              <a:t> </a:t>
            </a:r>
            <a:r>
              <a:rPr lang="ru-RU" sz="2800">
                <a:solidFill>
                  <a:srgbClr val="118776"/>
                </a:solidFill>
                <a:latin typeface="Consolas"/>
                <a:ea typeface="Consolas"/>
                <a:cs typeface="Consolas"/>
                <a:sym typeface="Consolas"/>
              </a:rPr>
              <a:t>SkipSpaces</a:t>
            </a:r>
            <a:r>
              <a:rPr lang="ru-RU" sz="2800">
                <a:latin typeface="Consolas"/>
                <a:ea typeface="Consolas"/>
                <a:cs typeface="Consolas"/>
                <a:sym typeface="Consolas"/>
              </a:rPr>
              <a:t>(</a:t>
            </a:r>
            <a:r>
              <a:rPr lang="ru-RU" sz="2800">
                <a:solidFill>
                  <a:srgbClr val="00007F"/>
                </a:solidFill>
                <a:latin typeface="Consolas"/>
                <a:ea typeface="Consolas"/>
                <a:cs typeface="Consolas"/>
                <a:sym typeface="Consolas"/>
              </a:rPr>
              <a:t>TokenReader</a:t>
            </a:r>
            <a:r>
              <a:rPr lang="ru-RU" sz="2800">
                <a:solidFill>
                  <a:srgbClr val="0000FF"/>
                </a:solidFill>
                <a:latin typeface="Consolas"/>
                <a:ea typeface="Consolas"/>
                <a:cs typeface="Consolas"/>
                <a:sym typeface="Consolas"/>
              </a:rPr>
              <a:t> </a:t>
            </a:r>
            <a:r>
              <a:rPr lang="ru-RU" sz="2800">
                <a:latin typeface="Consolas"/>
                <a:ea typeface="Consolas"/>
                <a:cs typeface="Consolas"/>
                <a:sym typeface="Consolas"/>
              </a:rPr>
              <a:t>reader) </a:t>
            </a:r>
            <a:endParaRPr/>
          </a:p>
          <a:p>
            <a:pPr indent="0" lvl="0" marL="0" rtl="0" algn="l">
              <a:spcBef>
                <a:spcPts val="560"/>
              </a:spcBef>
              <a:spcAft>
                <a:spcPts val="0"/>
              </a:spcAft>
              <a:buSzPts val="2800"/>
              <a:buNone/>
            </a:pPr>
            <a:r>
              <a:rPr lang="ru-RU" sz="2800">
                <a:solidFill>
                  <a:srgbClr val="0000FF"/>
                </a:solidFill>
                <a:latin typeface="Consolas"/>
                <a:ea typeface="Consolas"/>
                <a:cs typeface="Consolas"/>
                <a:sym typeface="Consolas"/>
              </a:rPr>
              <a:t>	</a:t>
            </a:r>
            <a:r>
              <a:rPr lang="ru-RU" sz="2800">
                <a:solidFill>
                  <a:srgbClr val="00007F"/>
                </a:solidFill>
                <a:latin typeface="Consolas"/>
                <a:ea typeface="Consolas"/>
                <a:cs typeface="Consolas"/>
                <a:sym typeface="Consolas"/>
              </a:rPr>
              <a:t>Token</a:t>
            </a:r>
            <a:r>
              <a:rPr lang="ru-RU" sz="2800">
                <a:latin typeface="Consolas"/>
                <a:ea typeface="Consolas"/>
                <a:cs typeface="Consolas"/>
                <a:sym typeface="Consolas"/>
              </a:rPr>
              <a:t> </a:t>
            </a:r>
            <a:r>
              <a:rPr lang="ru-RU" sz="2800">
                <a:solidFill>
                  <a:srgbClr val="118776"/>
                </a:solidFill>
                <a:latin typeface="Consolas"/>
                <a:ea typeface="Consolas"/>
                <a:cs typeface="Consolas"/>
                <a:sym typeface="Consolas"/>
              </a:rPr>
              <a:t>ReadField</a:t>
            </a:r>
            <a:r>
              <a:rPr lang="ru-RU" sz="2800">
                <a:latin typeface="Consolas"/>
                <a:ea typeface="Consolas"/>
                <a:cs typeface="Consolas"/>
                <a:sym typeface="Consolas"/>
              </a:rPr>
              <a:t>(</a:t>
            </a:r>
            <a:r>
              <a:rPr lang="ru-RU" sz="2800">
                <a:solidFill>
                  <a:srgbClr val="00007F"/>
                </a:solidFill>
                <a:latin typeface="Consolas"/>
                <a:ea typeface="Consolas"/>
                <a:cs typeface="Consolas"/>
                <a:sym typeface="Consolas"/>
              </a:rPr>
              <a:t>TokenReader</a:t>
            </a:r>
            <a:r>
              <a:rPr lang="ru-RU" sz="2800">
                <a:solidFill>
                  <a:srgbClr val="0000FF"/>
                </a:solidFill>
                <a:latin typeface="Consolas"/>
                <a:ea typeface="Consolas"/>
                <a:cs typeface="Consolas"/>
                <a:sym typeface="Consolas"/>
              </a:rPr>
              <a:t> </a:t>
            </a:r>
            <a:r>
              <a:rPr lang="ru-RU" sz="2800">
                <a:latin typeface="Consolas"/>
                <a:ea typeface="Consolas"/>
                <a:cs typeface="Consolas"/>
                <a:sym typeface="Consolas"/>
              </a:rPr>
              <a:t>reader)</a:t>
            </a:r>
            <a:br>
              <a:rPr lang="ru-RU" sz="2400">
                <a:solidFill>
                  <a:srgbClr val="0000FF"/>
                </a:solidFill>
                <a:latin typeface="Consolas"/>
                <a:ea typeface="Consolas"/>
                <a:cs typeface="Consolas"/>
                <a:sym typeface="Consolas"/>
              </a:rPr>
            </a:br>
            <a:r>
              <a:rPr lang="ru-RU" sz="2400">
                <a:solidFill>
                  <a:srgbClr val="0000FF"/>
                </a:solidFill>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latin typeface="Consolas"/>
                <a:ea typeface="Consolas"/>
                <a:cs typeface="Consolas"/>
                <a:sym typeface="Consolas"/>
              </a:rPr>
              <a:t> </a:t>
            </a:r>
            <a:r>
              <a:rPr lang="ru-RU" sz="2400">
                <a:solidFill>
                  <a:srgbClr val="118776"/>
                </a:solidFill>
                <a:latin typeface="Consolas"/>
                <a:ea typeface="Consolas"/>
                <a:cs typeface="Consolas"/>
                <a:sym typeface="Consolas"/>
              </a:rPr>
              <a:t>ReadSimpleField</a:t>
            </a:r>
            <a:r>
              <a:rPr lang="ru-RU" sz="2400">
                <a:latin typeface="Consolas"/>
                <a:ea typeface="Consolas"/>
                <a:cs typeface="Consolas"/>
                <a:sym typeface="Consolas"/>
              </a:rPr>
              <a:t>(</a:t>
            </a:r>
            <a:r>
              <a:rPr lang="ru-RU" sz="2400">
                <a:solidFill>
                  <a:srgbClr val="00007F"/>
                </a:solidFill>
                <a:latin typeface="Consolas"/>
                <a:ea typeface="Consolas"/>
                <a:cs typeface="Consolas"/>
                <a:sym typeface="Consolas"/>
              </a:rPr>
              <a:t>TokenReader</a:t>
            </a:r>
            <a:r>
              <a:rPr lang="ru-RU" sz="2400">
                <a:solidFill>
                  <a:srgbClr val="0000FF"/>
                </a:solidFill>
                <a:latin typeface="Consolas"/>
                <a:ea typeface="Consolas"/>
                <a:cs typeface="Consolas"/>
                <a:sym typeface="Consolas"/>
              </a:rPr>
              <a:t> </a:t>
            </a:r>
            <a:r>
              <a:rPr lang="ru-RU" sz="2400">
                <a:latin typeface="Consolas"/>
                <a:ea typeface="Consolas"/>
                <a:cs typeface="Consolas"/>
                <a:sym typeface="Consolas"/>
              </a:rPr>
              <a:t>reader)</a:t>
            </a:r>
            <a:br>
              <a:rPr lang="ru-RU" sz="2400">
                <a:latin typeface="Consolas"/>
                <a:ea typeface="Consolas"/>
                <a:cs typeface="Consolas"/>
                <a:sym typeface="Consolas"/>
              </a:rPr>
            </a:br>
            <a:r>
              <a:rPr lang="ru-RU" sz="2400">
                <a:latin typeface="Consolas"/>
                <a:ea typeface="Consolas"/>
                <a:cs typeface="Consolas"/>
                <a:sym typeface="Consolas"/>
              </a:rPr>
              <a:t>	    </a:t>
            </a:r>
            <a:r>
              <a:rPr lang="ru-RU" sz="2400">
                <a:solidFill>
                  <a:srgbClr val="00007F"/>
                </a:solidFill>
                <a:latin typeface="Consolas"/>
                <a:ea typeface="Consolas"/>
                <a:cs typeface="Consolas"/>
                <a:sym typeface="Consolas"/>
              </a:rPr>
              <a:t>Token</a:t>
            </a:r>
            <a:r>
              <a:rPr lang="ru-RU" sz="2400">
                <a:latin typeface="Consolas"/>
                <a:ea typeface="Consolas"/>
                <a:cs typeface="Consolas"/>
                <a:sym typeface="Consolas"/>
              </a:rPr>
              <a:t> </a:t>
            </a:r>
            <a:r>
              <a:rPr lang="ru-RU" sz="2400">
                <a:solidFill>
                  <a:srgbClr val="118776"/>
                </a:solidFill>
                <a:latin typeface="Consolas"/>
                <a:ea typeface="Consolas"/>
                <a:cs typeface="Consolas"/>
                <a:sym typeface="Consolas"/>
              </a:rPr>
              <a:t>ReadQuotedField</a:t>
            </a:r>
            <a:r>
              <a:rPr lang="ru-RU" sz="2400">
                <a:latin typeface="Consolas"/>
                <a:ea typeface="Consolas"/>
                <a:cs typeface="Consolas"/>
                <a:sym typeface="Consolas"/>
              </a:rPr>
              <a:t>(</a:t>
            </a:r>
            <a:r>
              <a:rPr lang="ru-RU" sz="2400">
                <a:solidFill>
                  <a:srgbClr val="00007F"/>
                </a:solidFill>
                <a:latin typeface="Consolas"/>
                <a:ea typeface="Consolas"/>
                <a:cs typeface="Consolas"/>
                <a:sym typeface="Consolas"/>
              </a:rPr>
              <a:t>TokenReader</a:t>
            </a:r>
            <a:r>
              <a:rPr lang="ru-RU" sz="2400">
                <a:solidFill>
                  <a:srgbClr val="0000FF"/>
                </a:solidFill>
                <a:latin typeface="Consolas"/>
                <a:ea typeface="Consolas"/>
                <a:cs typeface="Consolas"/>
                <a:sym typeface="Consolas"/>
              </a:rPr>
              <a:t> </a:t>
            </a:r>
            <a:r>
              <a:rPr lang="ru-RU" sz="2400">
                <a:latin typeface="Consolas"/>
                <a:ea typeface="Consolas"/>
                <a:cs typeface="Consolas"/>
                <a:sym typeface="Consolas"/>
              </a:rPr>
              <a:t>reader)</a:t>
            </a:r>
            <a:endParaRPr/>
          </a:p>
          <a:p>
            <a:pPr indent="0" lvl="0" marL="0" rtl="0" algn="l">
              <a:spcBef>
                <a:spcPts val="480"/>
              </a:spcBef>
              <a:spcAft>
                <a:spcPts val="0"/>
              </a:spcAft>
              <a:buSzPts val="2400"/>
              <a:buNone/>
            </a:pPr>
            <a:r>
              <a:t/>
            </a:r>
            <a:endParaRPr sz="2400">
              <a:latin typeface="Consolas"/>
              <a:ea typeface="Consolas"/>
              <a:cs typeface="Consolas"/>
              <a:sym typeface="Consolas"/>
            </a:endParaRPr>
          </a:p>
          <a:p>
            <a:pPr indent="0" lvl="0" marL="0" rtl="0" algn="l">
              <a:spcBef>
                <a:spcPts val="480"/>
              </a:spcBef>
              <a:spcAft>
                <a:spcPts val="0"/>
              </a:spcAft>
              <a:buSzPts val="2400"/>
              <a:buNone/>
            </a:pPr>
            <a:r>
              <a:t/>
            </a:r>
            <a:endParaRPr sz="2400">
              <a:latin typeface="Consolas"/>
              <a:ea typeface="Consolas"/>
              <a:cs typeface="Consolas"/>
              <a:sym typeface="Consolas"/>
            </a:endParaRPr>
          </a:p>
          <a:p>
            <a:pPr indent="0" lvl="0" marL="0" rtl="0" algn="ctr">
              <a:spcBef>
                <a:spcPts val="560"/>
              </a:spcBef>
              <a:spcAft>
                <a:spcPts val="0"/>
              </a:spcAft>
              <a:buSzPts val="2800"/>
              <a:buNone/>
            </a:pPr>
            <a:r>
              <a:rPr b="1" lang="ru-RU" sz="2800">
                <a:latin typeface="Calibri"/>
                <a:ea typeface="Calibri"/>
                <a:cs typeface="Calibri"/>
                <a:sym typeface="Calibri"/>
              </a:rPr>
              <a:t>TokenReader можно переиспользовать в похожих задач</a:t>
            </a:r>
            <a:endParaRPr/>
          </a:p>
        </p:txBody>
      </p:sp>
      <p:sp>
        <p:nvSpPr>
          <p:cNvPr id="343" name="Google Shape;343;p6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COMPOSABILITY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ru-RU" sz="2000">
                <a:solidFill>
                  <a:srgbClr val="0000FF"/>
                </a:solidFill>
                <a:highlight>
                  <a:srgbClr val="FFFFFF"/>
                </a:highlight>
                <a:latin typeface="Consolas"/>
                <a:ea typeface="Consolas"/>
                <a:cs typeface="Consolas"/>
                <a:sym typeface="Consolas"/>
              </a:rPr>
              <a:t>static</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class</a:t>
            </a:r>
            <a:r>
              <a:rPr lang="ru-RU" sz="2000">
                <a:solidFill>
                  <a:srgbClr val="000000"/>
                </a:solidFill>
                <a:highlight>
                  <a:srgbClr val="FFFFFF"/>
                </a:highlight>
                <a:latin typeface="Consolas"/>
                <a:ea typeface="Consolas"/>
                <a:cs typeface="Consolas"/>
                <a:sym typeface="Consolas"/>
              </a:rPr>
              <a:t> </a:t>
            </a:r>
            <a:r>
              <a:rPr lang="ru-RU" sz="2000">
                <a:solidFill>
                  <a:srgbClr val="00008B"/>
                </a:solidFill>
                <a:highlight>
                  <a:srgbClr val="FFFFFF"/>
                </a:highlight>
                <a:latin typeface="Consolas"/>
                <a:ea typeface="Consolas"/>
                <a:cs typeface="Consolas"/>
                <a:sym typeface="Consolas"/>
              </a:rPr>
              <a:t>TokenReaderExtensions</a:t>
            </a:r>
            <a:r>
              <a:rPr lang="ru-RU" sz="2000">
                <a:solidFill>
                  <a:srgbClr val="000000"/>
                </a:solidFill>
                <a:highlight>
                  <a:srgbClr val="FFFFFF"/>
                </a:highlight>
                <a:latin typeface="Consolas"/>
                <a:ea typeface="Consolas"/>
                <a:cs typeface="Consolas"/>
                <a:sym typeface="Consolas"/>
              </a:rPr>
              <a:t> {</a:t>
            </a:r>
            <a:endParaRPr/>
          </a:p>
          <a:p>
            <a:pPr indent="0" lvl="0" marL="0" rtl="0" algn="l">
              <a:spcBef>
                <a:spcPts val="400"/>
              </a:spcBef>
              <a:spcAft>
                <a:spcPts val="0"/>
              </a:spcAft>
              <a:buSzPts val="2000"/>
              <a:buNone/>
            </a:pP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public</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static</a:t>
            </a:r>
            <a:r>
              <a:rPr lang="ru-RU" sz="2000">
                <a:solidFill>
                  <a:srgbClr val="000000"/>
                </a:solidFill>
                <a:highlight>
                  <a:srgbClr val="FFFFFF"/>
                </a:highlight>
                <a:latin typeface="Consolas"/>
                <a:ea typeface="Consolas"/>
                <a:cs typeface="Consolas"/>
                <a:sym typeface="Consolas"/>
              </a:rPr>
              <a:t> </a:t>
            </a:r>
            <a:r>
              <a:rPr lang="ru-RU" sz="2000">
                <a:solidFill>
                  <a:srgbClr val="00008B"/>
                </a:solidFill>
                <a:highlight>
                  <a:srgbClr val="FFFFFF"/>
                </a:highlight>
                <a:latin typeface="Consolas"/>
                <a:ea typeface="Consolas"/>
                <a:cs typeface="Consolas"/>
                <a:sym typeface="Consolas"/>
              </a:rPr>
              <a:t>Token</a:t>
            </a:r>
            <a:r>
              <a:rPr lang="ru-RU" sz="2000">
                <a:solidFill>
                  <a:srgbClr val="000000"/>
                </a:solidFill>
                <a:highlight>
                  <a:srgbClr val="FFFFFF"/>
                </a:highlight>
                <a:latin typeface="Consolas"/>
                <a:ea typeface="Consolas"/>
                <a:cs typeface="Consolas"/>
                <a:sym typeface="Consolas"/>
              </a:rPr>
              <a:t> </a:t>
            </a:r>
            <a:r>
              <a:rPr lang="ru-RU" sz="2000">
                <a:solidFill>
                  <a:srgbClr val="008B8B"/>
                </a:solidFill>
                <a:highlight>
                  <a:srgbClr val="FFFFFF"/>
                </a:highlight>
                <a:latin typeface="Consolas"/>
                <a:ea typeface="Consolas"/>
                <a:cs typeface="Consolas"/>
                <a:sym typeface="Consolas"/>
              </a:rPr>
              <a:t>ReadField</a:t>
            </a:r>
            <a:r>
              <a:rPr lang="ru-RU" sz="2000">
                <a:solidFill>
                  <a:srgbClr val="000000"/>
                </a:solidFill>
                <a:highlight>
                  <a:srgbClr val="FFFFFF"/>
                </a:highlight>
                <a:latin typeface="Consolas"/>
                <a:ea typeface="Consolas"/>
                <a:cs typeface="Consolas"/>
                <a:sym typeface="Consolas"/>
              </a:rPr>
              <a:t>(</a:t>
            </a:r>
            <a:r>
              <a:rPr lang="ru-RU" sz="2000">
                <a:solidFill>
                  <a:srgbClr val="0000FF"/>
                </a:solidFill>
                <a:highlight>
                  <a:srgbClr val="FFFFFF"/>
                </a:highlight>
                <a:latin typeface="Consolas"/>
                <a:ea typeface="Consolas"/>
                <a:cs typeface="Consolas"/>
                <a:sym typeface="Consolas"/>
              </a:rPr>
              <a:t>this</a:t>
            </a:r>
            <a:r>
              <a:rPr lang="ru-RU" sz="2000">
                <a:solidFill>
                  <a:srgbClr val="000000"/>
                </a:solidFill>
                <a:highlight>
                  <a:srgbClr val="FFFFFF"/>
                </a:highlight>
                <a:latin typeface="Consolas"/>
                <a:ea typeface="Consolas"/>
                <a:cs typeface="Consolas"/>
                <a:sym typeface="Consolas"/>
              </a:rPr>
              <a:t> </a:t>
            </a:r>
            <a:r>
              <a:rPr lang="ru-RU" sz="2000">
                <a:solidFill>
                  <a:srgbClr val="00008B"/>
                </a:solidFill>
                <a:highlight>
                  <a:srgbClr val="FFFFFF"/>
                </a:highlight>
                <a:latin typeface="Consolas"/>
                <a:ea typeface="Consolas"/>
                <a:cs typeface="Consolas"/>
                <a:sym typeface="Consolas"/>
              </a:rPr>
              <a:t>TokenReader</a:t>
            </a:r>
            <a:r>
              <a:rPr lang="ru-RU" sz="2000">
                <a:solidFill>
                  <a:srgbClr val="000000"/>
                </a:solidFill>
                <a:highlight>
                  <a:srgbClr val="FFFFFF"/>
                </a:highlight>
                <a:latin typeface="Consolas"/>
                <a:ea typeface="Consolas"/>
                <a:cs typeface="Consolas"/>
                <a:sym typeface="Consolas"/>
              </a:rPr>
              <a:t> reader) { … }</a:t>
            </a:r>
            <a:endParaRPr/>
          </a:p>
          <a:p>
            <a:pPr indent="0" lvl="0" marL="0" rtl="0" algn="l">
              <a:spcBef>
                <a:spcPts val="400"/>
              </a:spcBef>
              <a:spcAft>
                <a:spcPts val="0"/>
              </a:spcAft>
              <a:buSzPts val="2000"/>
              <a:buNone/>
            </a:pPr>
            <a:r>
              <a:rPr lang="ru-RU" sz="2000">
                <a:solidFill>
                  <a:srgbClr val="000000"/>
                </a:solidFill>
                <a:highlight>
                  <a:srgbClr val="FFFFFF"/>
                </a:highlight>
                <a:latin typeface="Consolas"/>
                <a:ea typeface="Consolas"/>
                <a:cs typeface="Consolas"/>
                <a:sym typeface="Consolas"/>
              </a:rPr>
              <a:t>}</a:t>
            </a:r>
            <a:br>
              <a:rPr lang="ru-RU" sz="2000">
                <a:solidFill>
                  <a:srgbClr val="0000FF"/>
                </a:solidFill>
                <a:latin typeface="Consolas"/>
                <a:ea typeface="Consolas"/>
                <a:cs typeface="Consolas"/>
                <a:sym typeface="Consolas"/>
              </a:rPr>
            </a:br>
            <a:endParaRPr sz="2000"/>
          </a:p>
          <a:p>
            <a:pPr indent="0" lvl="0" marL="0" rtl="0" algn="l">
              <a:spcBef>
                <a:spcPts val="400"/>
              </a:spcBef>
              <a:spcAft>
                <a:spcPts val="0"/>
              </a:spcAft>
              <a:buSzPts val="2000"/>
              <a:buNone/>
            </a:pPr>
            <a:r>
              <a:rPr lang="ru-RU" sz="2000">
                <a:solidFill>
                  <a:srgbClr val="008000"/>
                </a:solidFill>
                <a:highlight>
                  <a:srgbClr val="FFFFFF"/>
                </a:highlight>
                <a:latin typeface="Consolas"/>
                <a:ea typeface="Consolas"/>
                <a:cs typeface="Consolas"/>
                <a:sym typeface="Consolas"/>
              </a:rPr>
              <a:t>// Обычный вызов</a:t>
            </a:r>
            <a:endParaRPr sz="2000">
              <a:solidFill>
                <a:srgbClr val="000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rPr lang="ru-RU" sz="2000">
                <a:solidFill>
                  <a:srgbClr val="00008B"/>
                </a:solidFill>
                <a:highlight>
                  <a:srgbClr val="FFFFFF"/>
                </a:highlight>
                <a:latin typeface="Consolas"/>
                <a:ea typeface="Consolas"/>
                <a:cs typeface="Consolas"/>
                <a:sym typeface="Consolas"/>
              </a:rPr>
              <a:t>TokenReaderExtensions</a:t>
            </a:r>
            <a:r>
              <a:rPr lang="ru-RU" sz="2000">
                <a:solidFill>
                  <a:srgbClr val="000000"/>
                </a:solidFill>
                <a:highlight>
                  <a:srgbClr val="FFFFFF"/>
                </a:highlight>
                <a:latin typeface="Consolas"/>
                <a:ea typeface="Consolas"/>
                <a:cs typeface="Consolas"/>
                <a:sym typeface="Consolas"/>
              </a:rPr>
              <a:t>.</a:t>
            </a:r>
            <a:r>
              <a:rPr lang="ru-RU" sz="2000">
                <a:solidFill>
                  <a:srgbClr val="008B8B"/>
                </a:solidFill>
                <a:highlight>
                  <a:srgbClr val="FFFFFF"/>
                </a:highlight>
                <a:latin typeface="Consolas"/>
                <a:ea typeface="Consolas"/>
                <a:cs typeface="Consolas"/>
                <a:sym typeface="Consolas"/>
              </a:rPr>
              <a:t>ReadField</a:t>
            </a:r>
            <a:r>
              <a:rPr lang="ru-RU" sz="2000">
                <a:solidFill>
                  <a:srgbClr val="000000"/>
                </a:solidFill>
                <a:highlight>
                  <a:srgbClr val="FFFFFF"/>
                </a:highlight>
                <a:latin typeface="Consolas"/>
                <a:ea typeface="Consolas"/>
                <a:cs typeface="Consolas"/>
                <a:sym typeface="Consolas"/>
              </a:rPr>
              <a:t>(reader);</a:t>
            </a:r>
            <a:endParaRPr/>
          </a:p>
          <a:p>
            <a:pPr indent="0" lvl="0" marL="0" rtl="0" algn="l">
              <a:spcBef>
                <a:spcPts val="400"/>
              </a:spcBef>
              <a:spcAft>
                <a:spcPts val="0"/>
              </a:spcAft>
              <a:buSzPts val="2000"/>
              <a:buNone/>
            </a:pPr>
            <a:r>
              <a:rPr lang="ru-RU" sz="2000">
                <a:solidFill>
                  <a:srgbClr val="008000"/>
                </a:solidFill>
                <a:highlight>
                  <a:srgbClr val="FFFFFF"/>
                </a:highlight>
                <a:latin typeface="Consolas"/>
                <a:ea typeface="Consolas"/>
                <a:cs typeface="Consolas"/>
                <a:sym typeface="Consolas"/>
              </a:rPr>
              <a:t>// Вызов с "сахарком". Работает автоподстановка!</a:t>
            </a:r>
            <a:endParaRPr sz="2000">
              <a:solidFill>
                <a:srgbClr val="000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rPr lang="ru-RU" sz="2000">
                <a:solidFill>
                  <a:srgbClr val="000000"/>
                </a:solidFill>
                <a:highlight>
                  <a:srgbClr val="FFFFFF"/>
                </a:highlight>
                <a:latin typeface="Consolas"/>
                <a:ea typeface="Consolas"/>
                <a:cs typeface="Consolas"/>
                <a:sym typeface="Consolas"/>
              </a:rPr>
              <a:t>reader.</a:t>
            </a:r>
            <a:r>
              <a:rPr lang="ru-RU" sz="2000">
                <a:solidFill>
                  <a:srgbClr val="008B8B"/>
                </a:solidFill>
                <a:highlight>
                  <a:srgbClr val="FFFFFF"/>
                </a:highlight>
                <a:latin typeface="Consolas"/>
                <a:ea typeface="Consolas"/>
                <a:cs typeface="Consolas"/>
                <a:sym typeface="Consolas"/>
              </a:rPr>
              <a:t>ReadField</a:t>
            </a:r>
            <a:r>
              <a:rPr lang="ru-RU" sz="2000">
                <a:solidFill>
                  <a:srgbClr val="000000"/>
                </a:solidFill>
                <a:highlight>
                  <a:srgbClr val="FFFFFF"/>
                </a:highlight>
                <a:latin typeface="Consolas"/>
                <a:ea typeface="Consolas"/>
                <a:cs typeface="Consolas"/>
                <a:sym typeface="Consolas"/>
              </a:rPr>
              <a:t>();</a:t>
            </a:r>
            <a:endParaRPr sz="2000">
              <a:solidFill>
                <a:srgbClr val="000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rPr lang="ru-RU" sz="2000">
                <a:solidFill>
                  <a:srgbClr val="008000"/>
                </a:solidFill>
                <a:highlight>
                  <a:srgbClr val="FFFFFF"/>
                </a:highlight>
                <a:latin typeface="Consolas"/>
                <a:ea typeface="Consolas"/>
                <a:cs typeface="Consolas"/>
                <a:sym typeface="Consolas"/>
              </a:rPr>
              <a:t>// Свои типы расширять можно и нужно!</a:t>
            </a:r>
            <a:endParaRPr sz="2000">
              <a:solidFill>
                <a:srgbClr val="000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rPr lang="ru-RU" sz="2000">
                <a:solidFill>
                  <a:srgbClr val="A31515"/>
                </a:solidFill>
                <a:highlight>
                  <a:srgbClr val="FFFFFF"/>
                </a:highlight>
                <a:latin typeface="Consolas"/>
                <a:ea typeface="Consolas"/>
                <a:cs typeface="Consolas"/>
                <a:sym typeface="Consolas"/>
              </a:rPr>
              <a:t>"abc"</a:t>
            </a:r>
            <a:r>
              <a:rPr lang="ru-RU" sz="2000">
                <a:solidFill>
                  <a:srgbClr val="000000"/>
                </a:solidFill>
                <a:highlight>
                  <a:srgbClr val="FFFFFF"/>
                </a:highlight>
                <a:latin typeface="Consolas"/>
                <a:ea typeface="Consolas"/>
                <a:cs typeface="Consolas"/>
                <a:sym typeface="Consolas"/>
              </a:rPr>
              <a:t>.</a:t>
            </a:r>
            <a:r>
              <a:rPr lang="ru-RU" sz="2000">
                <a:solidFill>
                  <a:srgbClr val="008B8B"/>
                </a:solidFill>
                <a:highlight>
                  <a:srgbClr val="FFFFFF"/>
                </a:highlight>
                <a:latin typeface="Consolas"/>
                <a:ea typeface="Consolas"/>
                <a:cs typeface="Consolas"/>
                <a:sym typeface="Consolas"/>
              </a:rPr>
              <a:t>LeftPad</a:t>
            </a:r>
            <a:r>
              <a:rPr lang="ru-RU" sz="2000">
                <a:solidFill>
                  <a:srgbClr val="000000"/>
                </a:solidFill>
                <a:highlight>
                  <a:srgbClr val="FFFFFF"/>
                </a:highlight>
                <a:latin typeface="Consolas"/>
                <a:ea typeface="Consolas"/>
                <a:cs typeface="Consolas"/>
                <a:sym typeface="Consolas"/>
              </a:rPr>
              <a:t>(2); </a:t>
            </a:r>
            <a:r>
              <a:rPr lang="ru-RU" sz="2000">
                <a:solidFill>
                  <a:srgbClr val="008000"/>
                </a:solidFill>
                <a:highlight>
                  <a:srgbClr val="FFFFFF"/>
                </a:highlight>
                <a:latin typeface="Consolas"/>
                <a:ea typeface="Consolas"/>
                <a:cs typeface="Consolas"/>
                <a:sym typeface="Consolas"/>
              </a:rPr>
              <a:t>// можно</a:t>
            </a:r>
            <a:endParaRPr sz="2000">
              <a:solidFill>
                <a:srgbClr val="000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rPr lang="ru-RU" sz="2000">
                <a:solidFill>
                  <a:srgbClr val="A31515"/>
                </a:solidFill>
                <a:highlight>
                  <a:srgbClr val="FFFFFF"/>
                </a:highlight>
                <a:latin typeface="Consolas"/>
                <a:ea typeface="Consolas"/>
                <a:cs typeface="Consolas"/>
                <a:sym typeface="Consolas"/>
              </a:rPr>
              <a:t>"123"</a:t>
            </a:r>
            <a:r>
              <a:rPr lang="ru-RU" sz="2000">
                <a:solidFill>
                  <a:srgbClr val="000000"/>
                </a:solidFill>
                <a:highlight>
                  <a:srgbClr val="FFFFFF"/>
                </a:highlight>
                <a:latin typeface="Consolas"/>
                <a:ea typeface="Consolas"/>
                <a:cs typeface="Consolas"/>
                <a:sym typeface="Consolas"/>
              </a:rPr>
              <a:t>.</a:t>
            </a:r>
            <a:r>
              <a:rPr lang="ru-RU" sz="2000">
                <a:solidFill>
                  <a:srgbClr val="008B8B"/>
                </a:solidFill>
                <a:highlight>
                  <a:srgbClr val="FFFFFF"/>
                </a:highlight>
                <a:latin typeface="Consolas"/>
                <a:ea typeface="Consolas"/>
                <a:cs typeface="Consolas"/>
                <a:sym typeface="Consolas"/>
              </a:rPr>
              <a:t>IsInn</a:t>
            </a:r>
            <a:r>
              <a:rPr lang="ru-RU" sz="2000">
                <a:solidFill>
                  <a:srgbClr val="000000"/>
                </a:solidFill>
                <a:highlight>
                  <a:srgbClr val="FFFFFF"/>
                </a:highlight>
                <a:latin typeface="Consolas"/>
                <a:ea typeface="Consolas"/>
                <a:cs typeface="Consolas"/>
                <a:sym typeface="Consolas"/>
              </a:rPr>
              <a:t>(); </a:t>
            </a:r>
            <a:r>
              <a:rPr lang="ru-RU" sz="2000">
                <a:solidFill>
                  <a:srgbClr val="008000"/>
                </a:solidFill>
                <a:highlight>
                  <a:srgbClr val="FFFFFF"/>
                </a:highlight>
                <a:latin typeface="Consolas"/>
                <a:ea typeface="Consolas"/>
                <a:cs typeface="Consolas"/>
                <a:sym typeface="Consolas"/>
              </a:rPr>
              <a:t>// не надо так: слишком специфичный метод</a:t>
            </a:r>
            <a:endParaRPr sz="2000">
              <a:solidFill>
                <a:srgbClr val="008000"/>
              </a:solidFill>
              <a:highlight>
                <a:srgbClr val="FFFFFF"/>
              </a:highlight>
              <a:latin typeface="Consolas"/>
              <a:ea typeface="Consolas"/>
              <a:cs typeface="Consolas"/>
              <a:sym typeface="Consolas"/>
            </a:endParaRPr>
          </a:p>
          <a:p>
            <a:pPr indent="0" lvl="0" marL="0" rtl="0" algn="l">
              <a:spcBef>
                <a:spcPts val="400"/>
              </a:spcBef>
              <a:spcAft>
                <a:spcPts val="0"/>
              </a:spcAft>
              <a:buSzPts val="2000"/>
              <a:buNone/>
            </a:pPr>
            <a:r>
              <a:t/>
            </a:r>
            <a:endParaRPr sz="2000"/>
          </a:p>
        </p:txBody>
      </p:sp>
      <p:sp>
        <p:nvSpPr>
          <p:cNvPr id="350" name="Google Shape;350;p6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МЕТОДЫ РАСШИРЕНИЯ В C#</a:t>
            </a:r>
            <a:endParaRPr/>
          </a:p>
        </p:txBody>
      </p:sp>
      <p:sp>
        <p:nvSpPr>
          <p:cNvPr id="351" name="Google Shape;351;p66"/>
          <p:cNvSpPr/>
          <p:nvPr/>
        </p:nvSpPr>
        <p:spPr>
          <a:xfrm>
            <a:off x="9816533" y="522922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7"/>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b="1" lang="ru-RU" sz="2400">
                <a:solidFill>
                  <a:srgbClr val="000080"/>
                </a:solidFill>
                <a:latin typeface="Courier New"/>
                <a:ea typeface="Courier New"/>
                <a:cs typeface="Courier New"/>
                <a:sym typeface="Courier New"/>
              </a:rPr>
              <a:t>class </a:t>
            </a:r>
            <a:r>
              <a:rPr lang="ru-RU" sz="2400">
                <a:solidFill>
                  <a:srgbClr val="000000"/>
                </a:solidFill>
                <a:latin typeface="Courier New"/>
                <a:ea typeface="Courier New"/>
                <a:cs typeface="Courier New"/>
                <a:sym typeface="Courier New"/>
              </a:rPr>
              <a:t>TokenReader {...}</a:t>
            </a:r>
            <a:endParaRPr sz="2400">
              <a:solidFill>
                <a:srgbClr val="000000"/>
              </a:solidFill>
              <a:latin typeface="Courier New"/>
              <a:ea typeface="Courier New"/>
              <a:cs typeface="Courier New"/>
              <a:sym typeface="Courier New"/>
            </a:endParaRPr>
          </a:p>
          <a:p>
            <a:pPr indent="0" lvl="0" marL="0" rtl="0" algn="l">
              <a:spcBef>
                <a:spcPts val="480"/>
              </a:spcBef>
              <a:spcAft>
                <a:spcPts val="0"/>
              </a:spcAft>
              <a:buSzPts val="2400"/>
              <a:buNone/>
            </a:pPr>
            <a:br>
              <a:rPr lang="ru-RU" sz="2400">
                <a:solidFill>
                  <a:srgbClr val="000000"/>
                </a:solidFill>
                <a:latin typeface="Courier New"/>
                <a:ea typeface="Courier New"/>
                <a:cs typeface="Courier New"/>
                <a:sym typeface="Courier New"/>
              </a:rPr>
            </a:br>
            <a:r>
              <a:rPr i="1" lang="ru-RU" sz="2400">
                <a:solidFill>
                  <a:srgbClr val="808080"/>
                </a:solidFill>
                <a:latin typeface="Courier New"/>
                <a:ea typeface="Courier New"/>
                <a:cs typeface="Courier New"/>
                <a:sym typeface="Courier New"/>
              </a:rPr>
              <a:t>// Если надо добавить что-то еще...</a:t>
            </a:r>
            <a:br>
              <a:rPr i="1" lang="ru-RU" sz="2400">
                <a:solidFill>
                  <a:srgbClr val="80808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TokenReader.</a:t>
            </a:r>
            <a:r>
              <a:rPr b="1" lang="ru-RU" sz="2400">
                <a:solidFill>
                  <a:srgbClr val="660E7A"/>
                </a:solidFill>
                <a:latin typeface="Courier New"/>
                <a:ea typeface="Courier New"/>
                <a:cs typeface="Courier New"/>
                <a:sym typeface="Courier New"/>
              </a:rPr>
              <a:t>prototype</a:t>
            </a:r>
            <a:r>
              <a:rPr lang="ru-RU" sz="2400">
                <a:solidFill>
                  <a:srgbClr val="000000"/>
                </a:solidFill>
                <a:latin typeface="Courier New"/>
                <a:ea typeface="Courier New"/>
                <a:cs typeface="Courier New"/>
                <a:sym typeface="Courier New"/>
              </a:rPr>
              <a:t>.</a:t>
            </a:r>
            <a:r>
              <a:rPr lang="ru-RU" sz="2400">
                <a:solidFill>
                  <a:srgbClr val="7A7A43"/>
                </a:solidFill>
                <a:latin typeface="Courier New"/>
                <a:ea typeface="Courier New"/>
                <a:cs typeface="Courier New"/>
                <a:sym typeface="Courier New"/>
              </a:rPr>
              <a:t>readField </a:t>
            </a:r>
            <a:r>
              <a:rPr lang="ru-RU" sz="2400">
                <a:solidFill>
                  <a:srgbClr val="000000"/>
                </a:solidFill>
                <a:latin typeface="Courier New"/>
                <a:ea typeface="Courier New"/>
                <a:cs typeface="Courier New"/>
                <a:sym typeface="Courier New"/>
              </a:rPr>
              <a:t>= () =&gt; {...};</a:t>
            </a:r>
            <a:br>
              <a:rPr lang="ru-RU" sz="2400">
                <a:solidFill>
                  <a:srgbClr val="000000"/>
                </a:solidFill>
                <a:latin typeface="Courier New"/>
                <a:ea typeface="Courier New"/>
                <a:cs typeface="Courier New"/>
                <a:sym typeface="Courier New"/>
              </a:rPr>
            </a:br>
            <a:br>
              <a:rPr lang="ru-RU" sz="2400">
                <a:solidFill>
                  <a:srgbClr val="000000"/>
                </a:solidFill>
                <a:latin typeface="Courier New"/>
                <a:ea typeface="Courier New"/>
                <a:cs typeface="Courier New"/>
                <a:sym typeface="Courier New"/>
              </a:rPr>
            </a:br>
            <a:r>
              <a:rPr i="1" lang="ru-RU" sz="2400">
                <a:solidFill>
                  <a:srgbClr val="808080"/>
                </a:solidFill>
                <a:latin typeface="Courier New"/>
                <a:ea typeface="Courier New"/>
                <a:cs typeface="Courier New"/>
                <a:sym typeface="Courier New"/>
              </a:rPr>
              <a:t>// И можно использовать</a:t>
            </a:r>
            <a:br>
              <a:rPr i="1" lang="ru-RU" sz="2400">
                <a:solidFill>
                  <a:srgbClr val="808080"/>
                </a:solidFill>
                <a:latin typeface="Courier New"/>
                <a:ea typeface="Courier New"/>
                <a:cs typeface="Courier New"/>
                <a:sym typeface="Courier New"/>
              </a:rPr>
            </a:br>
            <a:r>
              <a:rPr lang="ru-RU" sz="2400">
                <a:solidFill>
                  <a:srgbClr val="458383"/>
                </a:solidFill>
                <a:latin typeface="Courier New"/>
                <a:ea typeface="Courier New"/>
                <a:cs typeface="Courier New"/>
                <a:sym typeface="Courier New"/>
              </a:rPr>
              <a:t>tokenReader</a:t>
            </a:r>
            <a:r>
              <a:rPr lang="ru-RU" sz="2400">
                <a:solidFill>
                  <a:srgbClr val="000000"/>
                </a:solidFill>
                <a:latin typeface="Courier New"/>
                <a:ea typeface="Courier New"/>
                <a:cs typeface="Courier New"/>
                <a:sym typeface="Courier New"/>
              </a:rPr>
              <a:t>.</a:t>
            </a:r>
            <a:r>
              <a:rPr lang="ru-RU" sz="2400">
                <a:solidFill>
                  <a:srgbClr val="7A7A43"/>
                </a:solidFill>
                <a:latin typeface="Courier New"/>
                <a:ea typeface="Courier New"/>
                <a:cs typeface="Courier New"/>
                <a:sym typeface="Courier New"/>
              </a:rPr>
              <a:t>readField</a:t>
            </a:r>
            <a:r>
              <a:rPr lang="ru-RU" sz="2400">
                <a:solidFill>
                  <a:srgbClr val="000000"/>
                </a:solidFill>
                <a:latin typeface="Courier New"/>
                <a:ea typeface="Courier New"/>
                <a:cs typeface="Courier New"/>
                <a:sym typeface="Courier New"/>
              </a:rPr>
              <a:t>();</a:t>
            </a:r>
            <a:endParaRPr sz="2400">
              <a:solidFill>
                <a:srgbClr val="000000"/>
              </a:solidFill>
              <a:latin typeface="Arial"/>
              <a:ea typeface="Arial"/>
              <a:cs typeface="Arial"/>
              <a:sym typeface="Arial"/>
            </a:endParaRPr>
          </a:p>
          <a:p>
            <a:pPr indent="0" lvl="0" marL="0" rtl="0" algn="l">
              <a:spcBef>
                <a:spcPts val="480"/>
              </a:spcBef>
              <a:spcAft>
                <a:spcPts val="0"/>
              </a:spcAft>
              <a:buSzPts val="2400"/>
              <a:buNone/>
            </a:pPr>
            <a:r>
              <a:rPr i="1" lang="ru-RU" sz="2400">
                <a:solidFill>
                  <a:srgbClr val="808080"/>
                </a:solidFill>
                <a:latin typeface="Courier New"/>
                <a:ea typeface="Courier New"/>
                <a:cs typeface="Courier New"/>
                <a:sym typeface="Courier New"/>
              </a:rPr>
              <a:t>// Не лучшая практика, но допустимо</a:t>
            </a:r>
            <a:endParaRPr i="1" sz="2400">
              <a:solidFill>
                <a:srgbClr val="808080"/>
              </a:solidFill>
              <a:latin typeface="Courier New"/>
              <a:ea typeface="Courier New"/>
              <a:cs typeface="Courier New"/>
              <a:sym typeface="Courier New"/>
            </a:endParaRPr>
          </a:p>
          <a:p>
            <a:pPr indent="0" lvl="0" marL="0" rtl="0" algn="l">
              <a:spcBef>
                <a:spcPts val="480"/>
              </a:spcBef>
              <a:spcAft>
                <a:spcPts val="0"/>
              </a:spcAft>
              <a:buSzPts val="2400"/>
              <a:buNone/>
            </a:pPr>
            <a:r>
              <a:t/>
            </a:r>
            <a:endParaRPr sz="2400"/>
          </a:p>
          <a:p>
            <a:pPr indent="0" lvl="0" marL="0" rtl="0" algn="l">
              <a:spcBef>
                <a:spcPts val="0"/>
              </a:spcBef>
              <a:spcAft>
                <a:spcPts val="0"/>
              </a:spcAft>
              <a:buClr>
                <a:srgbClr val="008000"/>
              </a:buClr>
              <a:buSzPts val="2400"/>
              <a:buNone/>
            </a:pPr>
            <a:r>
              <a:rPr b="1" lang="ru-RU" sz="2400">
                <a:solidFill>
                  <a:srgbClr val="008000"/>
                </a:solidFill>
                <a:latin typeface="Courier New"/>
                <a:ea typeface="Courier New"/>
                <a:cs typeface="Courier New"/>
                <a:sym typeface="Courier New"/>
              </a:rPr>
              <a:t>"abc"</a:t>
            </a:r>
            <a:r>
              <a:rPr lang="ru-RU" sz="2400">
                <a:solidFill>
                  <a:srgbClr val="000000"/>
                </a:solidFill>
                <a:latin typeface="Courier New"/>
                <a:ea typeface="Courier New"/>
                <a:cs typeface="Courier New"/>
                <a:sym typeface="Courier New"/>
              </a:rPr>
              <a:t>.</a:t>
            </a:r>
            <a:r>
              <a:rPr lang="ru-RU" sz="2400">
                <a:solidFill>
                  <a:srgbClr val="7A7A43"/>
                </a:solidFill>
                <a:latin typeface="Courier New"/>
                <a:ea typeface="Courier New"/>
                <a:cs typeface="Courier New"/>
                <a:sym typeface="Courier New"/>
              </a:rPr>
              <a:t>leftPad</a:t>
            </a:r>
            <a:r>
              <a:rPr lang="ru-RU" sz="2400">
                <a:solidFill>
                  <a:srgbClr val="000000"/>
                </a:solidFill>
                <a:latin typeface="Courier New"/>
                <a:ea typeface="Courier New"/>
                <a:cs typeface="Courier New"/>
                <a:sym typeface="Courier New"/>
              </a:rPr>
              <a:t>(</a:t>
            </a:r>
            <a:r>
              <a:rPr lang="ru-RU" sz="2400">
                <a:solidFill>
                  <a:srgbClr val="0000FF"/>
                </a:solidFill>
                <a:latin typeface="Courier New"/>
                <a:ea typeface="Courier New"/>
                <a:cs typeface="Courier New"/>
                <a:sym typeface="Courier New"/>
              </a:rPr>
              <a:t>2</a:t>
            </a:r>
            <a:r>
              <a:rPr lang="ru-RU" sz="2400">
                <a:solidFill>
                  <a:srgbClr val="000000"/>
                </a:solidFill>
                <a:latin typeface="Courier New"/>
                <a:ea typeface="Courier New"/>
                <a:cs typeface="Courier New"/>
                <a:sym typeface="Courier New"/>
              </a:rPr>
              <a:t>); </a:t>
            </a:r>
            <a:r>
              <a:rPr i="1" lang="ru-RU" sz="2400">
                <a:solidFill>
                  <a:srgbClr val="808080"/>
                </a:solidFill>
                <a:latin typeface="Courier New"/>
                <a:ea typeface="Courier New"/>
                <a:cs typeface="Courier New"/>
                <a:sym typeface="Courier New"/>
              </a:rPr>
              <a:t>// Коллизии со стандартом</a:t>
            </a:r>
            <a:br>
              <a:rPr lang="ru-RU" sz="2400">
                <a:solidFill>
                  <a:srgbClr val="000000"/>
                </a:solidFill>
                <a:latin typeface="Courier New"/>
                <a:ea typeface="Courier New"/>
                <a:cs typeface="Courier New"/>
                <a:sym typeface="Courier New"/>
              </a:rPr>
            </a:br>
            <a:r>
              <a:rPr b="1" lang="ru-RU" sz="2400">
                <a:solidFill>
                  <a:srgbClr val="008000"/>
                </a:solidFill>
                <a:latin typeface="Courier New"/>
                <a:ea typeface="Courier New"/>
                <a:cs typeface="Courier New"/>
                <a:sym typeface="Courier New"/>
              </a:rPr>
              <a:t>"123"</a:t>
            </a:r>
            <a:r>
              <a:rPr lang="ru-RU" sz="2400">
                <a:solidFill>
                  <a:srgbClr val="000000"/>
                </a:solidFill>
                <a:latin typeface="Courier New"/>
                <a:ea typeface="Courier New"/>
                <a:cs typeface="Courier New"/>
                <a:sym typeface="Courier New"/>
              </a:rPr>
              <a:t>.</a:t>
            </a:r>
            <a:r>
              <a:rPr lang="ru-RU" sz="2400">
                <a:solidFill>
                  <a:srgbClr val="7A7A43"/>
                </a:solidFill>
                <a:latin typeface="Courier New"/>
                <a:ea typeface="Courier New"/>
                <a:cs typeface="Courier New"/>
                <a:sym typeface="Courier New"/>
              </a:rPr>
              <a:t>isInn</a:t>
            </a:r>
            <a:r>
              <a:rPr lang="ru-RU" sz="2400">
                <a:solidFill>
                  <a:srgbClr val="000000"/>
                </a:solidFill>
                <a:latin typeface="Courier New"/>
                <a:ea typeface="Courier New"/>
                <a:cs typeface="Courier New"/>
                <a:sym typeface="Courier New"/>
              </a:rPr>
              <a:t>(); </a:t>
            </a:r>
            <a:r>
              <a:rPr i="1" lang="ru-RU" sz="2400">
                <a:solidFill>
                  <a:srgbClr val="808080"/>
                </a:solidFill>
                <a:latin typeface="Courier New"/>
                <a:ea typeface="Courier New"/>
                <a:cs typeface="Courier New"/>
                <a:sym typeface="Courier New"/>
              </a:rPr>
              <a:t>// Специфично, плюс тормоза</a:t>
            </a:r>
            <a:endParaRPr sz="2400">
              <a:latin typeface="Arial"/>
              <a:ea typeface="Arial"/>
              <a:cs typeface="Arial"/>
              <a:sym typeface="Arial"/>
            </a:endParaRPr>
          </a:p>
        </p:txBody>
      </p:sp>
      <p:sp>
        <p:nvSpPr>
          <p:cNvPr id="358" name="Google Shape;358;p6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MONKEY PATCHING В JS</a:t>
            </a:r>
            <a:endParaRPr/>
          </a:p>
        </p:txBody>
      </p:sp>
      <p:sp>
        <p:nvSpPr>
          <p:cNvPr id="359" name="Google Shape;359;p67"/>
          <p:cNvSpPr/>
          <p:nvPr/>
        </p:nvSpPr>
        <p:spPr>
          <a:xfrm>
            <a:off x="9816600" y="5227951"/>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360" name="Google Shape;360;p67"/>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
        <p:nvSpPr>
          <p:cNvPr id="361" name="Google Shape;361;p67"/>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
        <p:nvSpPr>
          <p:cNvPr id="362" name="Google Shape;362;p67"/>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Простота и понятность</a:t>
            </a:r>
            <a:endParaRPr/>
          </a:p>
          <a:p>
            <a:pPr indent="0" lvl="0" marL="0" rtl="0" algn="l">
              <a:spcBef>
                <a:spcPts val="640"/>
              </a:spcBef>
              <a:spcAft>
                <a:spcPts val="0"/>
              </a:spcAft>
              <a:buSzPts val="3200"/>
              <a:buNone/>
            </a:pPr>
            <a:r>
              <a:rPr b="1" lang="ru-RU"/>
              <a:t>	</a:t>
            </a:r>
            <a:r>
              <a:rPr b="1" lang="ru-RU">
                <a:solidFill>
                  <a:schemeClr val="accent1"/>
                </a:solidFill>
              </a:rPr>
              <a:t>=&gt;</a:t>
            </a:r>
            <a:r>
              <a:rPr b="1" lang="ru-RU"/>
              <a:t> </a:t>
            </a:r>
            <a:r>
              <a:rPr lang="ru-RU"/>
              <a:t>Корректность</a:t>
            </a:r>
            <a:endParaRPr/>
          </a:p>
          <a:p>
            <a:pPr indent="0" lvl="0" marL="0" rtl="0" algn="l">
              <a:spcBef>
                <a:spcPts val="640"/>
              </a:spcBef>
              <a:spcAft>
                <a:spcPts val="0"/>
              </a:spcAft>
              <a:buSzPts val="3200"/>
              <a:buNone/>
            </a:pPr>
            <a:r>
              <a:rPr b="1" lang="ru-RU"/>
              <a:t>	</a:t>
            </a:r>
            <a:r>
              <a:rPr b="1" lang="ru-RU">
                <a:solidFill>
                  <a:schemeClr val="accent1"/>
                </a:solidFill>
              </a:rPr>
              <a:t>=&gt;</a:t>
            </a:r>
            <a:r>
              <a:rPr b="1" lang="ru-RU"/>
              <a:t> </a:t>
            </a:r>
            <a:r>
              <a:rPr lang="ru-RU"/>
              <a:t>Расширяемость</a:t>
            </a:r>
            <a:endParaRPr/>
          </a:p>
          <a:p>
            <a:pPr indent="0" lvl="0" marL="0" rtl="0" algn="l">
              <a:spcBef>
                <a:spcPts val="640"/>
              </a:spcBef>
              <a:spcAft>
                <a:spcPts val="0"/>
              </a:spcAft>
              <a:buSzPts val="3200"/>
              <a:buNone/>
            </a:pPr>
            <a:r>
              <a:rPr b="1" lang="ru-RU"/>
              <a:t>	</a:t>
            </a:r>
            <a:r>
              <a:rPr b="1" lang="ru-RU">
                <a:solidFill>
                  <a:schemeClr val="accent1"/>
                </a:solidFill>
              </a:rPr>
              <a:t>=&gt;</a:t>
            </a:r>
            <a:r>
              <a:rPr b="1" lang="ru-RU"/>
              <a:t> </a:t>
            </a:r>
            <a:r>
              <a:rPr lang="ru-RU"/>
              <a:t>Универсальность</a:t>
            </a:r>
            <a:endParaRPr/>
          </a:p>
          <a:p>
            <a:pPr indent="0" lvl="0" marL="0" rtl="0" algn="l">
              <a:spcBef>
                <a:spcPts val="640"/>
              </a:spcBef>
              <a:spcAft>
                <a:spcPts val="0"/>
              </a:spcAft>
              <a:buSzPts val="3200"/>
              <a:buNone/>
            </a:pPr>
            <a:r>
              <a:t/>
            </a:r>
            <a:endParaRPr/>
          </a:p>
        </p:txBody>
      </p:sp>
      <p:sp>
        <p:nvSpPr>
          <p:cNvPr id="175" name="Google Shape;175;p4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000"/>
              <a:buFont typeface="Quattrocento Sans"/>
              <a:buNone/>
            </a:pPr>
            <a:r>
              <a:rPr lang="ru-RU" sz="4000"/>
              <a:t>КАК ЗАБОТИТЬСЯ О КАЧЕСТВЕ КОДА?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ru-RU" sz="2000">
                <a:solidFill>
                  <a:srgbClr val="0000FF"/>
                </a:solidFill>
                <a:latin typeface="Consolas"/>
                <a:ea typeface="Consolas"/>
                <a:cs typeface="Consolas"/>
                <a:sym typeface="Consolas"/>
              </a:rPr>
              <a:t>class</a:t>
            </a:r>
            <a:r>
              <a:rPr lang="ru-RU" sz="2000">
                <a:latin typeface="Consolas"/>
                <a:ea typeface="Consolas"/>
                <a:cs typeface="Consolas"/>
                <a:sym typeface="Consolas"/>
              </a:rPr>
              <a:t> </a:t>
            </a:r>
            <a:r>
              <a:rPr lang="ru-RU" sz="2000">
                <a:solidFill>
                  <a:srgbClr val="66B0E8"/>
                </a:solidFill>
                <a:latin typeface="Consolas"/>
                <a:ea typeface="Consolas"/>
                <a:cs typeface="Consolas"/>
                <a:sym typeface="Consolas"/>
              </a:rPr>
              <a:t>TokenReader</a:t>
            </a:r>
            <a:r>
              <a:rPr lang="ru-RU" sz="2000">
                <a:latin typeface="Consolas"/>
                <a:ea typeface="Consolas"/>
                <a:cs typeface="Consolas"/>
                <a:sym typeface="Consolas"/>
              </a:rPr>
              <a:t>: ...</a:t>
            </a:r>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rPr lang="ru-RU" sz="2000">
                <a:solidFill>
                  <a:srgbClr val="00B050"/>
                </a:solidFill>
                <a:latin typeface="Consolas"/>
                <a:ea typeface="Consolas"/>
                <a:cs typeface="Consolas"/>
                <a:sym typeface="Consolas"/>
              </a:rPr>
              <a:t># Если надо добавить что-то ещё</a:t>
            </a:r>
            <a:br>
              <a:rPr lang="ru-RU" sz="2000">
                <a:latin typeface="Consolas"/>
                <a:ea typeface="Consolas"/>
                <a:cs typeface="Consolas"/>
                <a:sym typeface="Consolas"/>
              </a:rPr>
            </a:br>
            <a:r>
              <a:rPr lang="ru-RU" sz="2000">
                <a:solidFill>
                  <a:srgbClr val="0000FF"/>
                </a:solidFill>
                <a:latin typeface="Consolas"/>
                <a:ea typeface="Consolas"/>
                <a:cs typeface="Consolas"/>
                <a:sym typeface="Consolas"/>
              </a:rPr>
              <a:t>def</a:t>
            </a:r>
            <a:r>
              <a:rPr lang="ru-RU" sz="2000">
                <a:latin typeface="Consolas"/>
                <a:ea typeface="Consolas"/>
                <a:cs typeface="Consolas"/>
                <a:sym typeface="Consolas"/>
              </a:rPr>
              <a:t> </a:t>
            </a:r>
            <a:r>
              <a:rPr lang="ru-RU" sz="2000">
                <a:solidFill>
                  <a:srgbClr val="66B0E8"/>
                </a:solidFill>
                <a:latin typeface="Consolas"/>
                <a:ea typeface="Consolas"/>
                <a:cs typeface="Consolas"/>
                <a:sym typeface="Consolas"/>
              </a:rPr>
              <a:t>read_field</a:t>
            </a:r>
            <a:r>
              <a:rPr lang="ru-RU" sz="2000">
                <a:latin typeface="Consolas"/>
                <a:ea typeface="Consolas"/>
                <a:cs typeface="Consolas"/>
                <a:sym typeface="Consolas"/>
              </a:rPr>
              <a:t>(field): ...</a:t>
            </a:r>
            <a:br>
              <a:rPr lang="ru-RU" sz="2000">
                <a:latin typeface="Consolas"/>
                <a:ea typeface="Consolas"/>
                <a:cs typeface="Consolas"/>
                <a:sym typeface="Consolas"/>
              </a:rPr>
            </a:br>
            <a:r>
              <a:rPr lang="ru-RU" sz="2000">
                <a:latin typeface="Consolas"/>
                <a:ea typeface="Consolas"/>
                <a:cs typeface="Consolas"/>
                <a:sym typeface="Consolas"/>
              </a:rPr>
              <a:t>TokenReader.read_field </a:t>
            </a:r>
            <a:r>
              <a:rPr lang="ru-RU" sz="2000">
                <a:solidFill>
                  <a:srgbClr val="0000FF"/>
                </a:solidFill>
                <a:latin typeface="Consolas"/>
                <a:ea typeface="Consolas"/>
                <a:cs typeface="Consolas"/>
                <a:sym typeface="Consolas"/>
              </a:rPr>
              <a:t>=</a:t>
            </a:r>
            <a:r>
              <a:rPr lang="ru-RU" sz="2000">
                <a:latin typeface="Consolas"/>
                <a:ea typeface="Consolas"/>
                <a:cs typeface="Consolas"/>
                <a:sym typeface="Consolas"/>
              </a:rPr>
              <a:t> read_field</a:t>
            </a:r>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rPr lang="ru-RU" sz="2000">
                <a:solidFill>
                  <a:srgbClr val="00B050"/>
                </a:solidFill>
                <a:latin typeface="Consolas"/>
                <a:ea typeface="Consolas"/>
                <a:cs typeface="Consolas"/>
                <a:sym typeface="Consolas"/>
              </a:rPr>
              <a:t># И можно использовать</a:t>
            </a:r>
            <a:br>
              <a:rPr lang="ru-RU" sz="2000">
                <a:latin typeface="Consolas"/>
                <a:ea typeface="Consolas"/>
                <a:cs typeface="Consolas"/>
                <a:sym typeface="Consolas"/>
              </a:rPr>
            </a:br>
            <a:r>
              <a:rPr lang="ru-RU" sz="2000">
                <a:latin typeface="Consolas"/>
                <a:ea typeface="Consolas"/>
                <a:cs typeface="Consolas"/>
                <a:sym typeface="Consolas"/>
              </a:rPr>
              <a:t>TokenReader.read_field(field)</a:t>
            </a:r>
            <a:br>
              <a:rPr lang="ru-RU" sz="2000">
                <a:latin typeface="Consolas"/>
                <a:ea typeface="Consolas"/>
                <a:cs typeface="Consolas"/>
                <a:sym typeface="Consolas"/>
              </a:rPr>
            </a:br>
            <a:r>
              <a:rPr lang="ru-RU" sz="2000">
                <a:solidFill>
                  <a:srgbClr val="00B050"/>
                </a:solidFill>
                <a:latin typeface="Consolas"/>
                <a:ea typeface="Consolas"/>
                <a:cs typeface="Consolas"/>
                <a:sym typeface="Consolas"/>
              </a:rPr>
              <a:t># не лучшая практика, но допустимо</a:t>
            </a:r>
            <a:endParaRPr sz="2000">
              <a:solidFill>
                <a:srgbClr val="00B050"/>
              </a:solidFill>
              <a:latin typeface="Consolas"/>
              <a:ea typeface="Consolas"/>
              <a:cs typeface="Consolas"/>
              <a:sym typeface="Consolas"/>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t/>
            </a:r>
            <a:endParaRPr sz="2000">
              <a:latin typeface="Consolas"/>
              <a:ea typeface="Consolas"/>
              <a:cs typeface="Consolas"/>
              <a:sym typeface="Consolas"/>
            </a:endParaRPr>
          </a:p>
          <a:p>
            <a:pPr indent="0" lvl="0" marL="0" rtl="0" algn="l">
              <a:spcBef>
                <a:spcPts val="400"/>
              </a:spcBef>
              <a:spcAft>
                <a:spcPts val="0"/>
              </a:spcAft>
              <a:buSzPts val="2000"/>
              <a:buNone/>
            </a:pPr>
            <a:r>
              <a:rPr lang="ru-RU" sz="2000">
                <a:solidFill>
                  <a:srgbClr val="C00000"/>
                </a:solidFill>
                <a:latin typeface="Consolas"/>
                <a:ea typeface="Consolas"/>
                <a:cs typeface="Consolas"/>
                <a:sym typeface="Consolas"/>
              </a:rPr>
              <a:t>"123"</a:t>
            </a:r>
            <a:r>
              <a:rPr lang="ru-RU" sz="2000">
                <a:latin typeface="Consolas"/>
                <a:ea typeface="Consolas"/>
                <a:cs typeface="Consolas"/>
                <a:sym typeface="Consolas"/>
              </a:rPr>
              <a:t>.is_inn() </a:t>
            </a:r>
            <a:r>
              <a:rPr lang="ru-RU" sz="2000">
                <a:solidFill>
                  <a:srgbClr val="00B050"/>
                </a:solidFill>
                <a:latin typeface="Consolas"/>
                <a:ea typeface="Consolas"/>
                <a:cs typeface="Consolas"/>
                <a:sym typeface="Consolas"/>
              </a:rPr>
              <a:t># примитивные типы лучше не расширять</a:t>
            </a:r>
            <a:endParaRPr sz="2000">
              <a:solidFill>
                <a:srgbClr val="00B050"/>
              </a:solidFill>
              <a:latin typeface="Consolas"/>
              <a:ea typeface="Consolas"/>
              <a:cs typeface="Consolas"/>
              <a:sym typeface="Consolas"/>
            </a:endParaRPr>
          </a:p>
        </p:txBody>
      </p:sp>
      <p:sp>
        <p:nvSpPr>
          <p:cNvPr id="369" name="Google Shape;369;p6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МЕТОДЫ РАСШИРЕНИЯ В PYTHON</a:t>
            </a:r>
            <a:endParaRPr/>
          </a:p>
        </p:txBody>
      </p:sp>
      <p:sp>
        <p:nvSpPr>
          <p:cNvPr id="370" name="Google Shape;370;p68"/>
          <p:cNvSpPr/>
          <p:nvPr/>
        </p:nvSpPr>
        <p:spPr>
          <a:xfrm>
            <a:off x="9816533" y="522922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371" name="Google Shape;371;p68"/>
          <p:cNvSpPr/>
          <p:nvPr/>
        </p:nvSpPr>
        <p:spPr>
          <a:xfrm>
            <a:off x="9816533" y="522922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372" name="Google Shape;372;p68"/>
          <p:cNvPicPr preferRelativeResize="0"/>
          <p:nvPr/>
        </p:nvPicPr>
        <p:blipFill rotWithShape="1">
          <a:blip r:embed="rId3">
            <a:alphaModFix/>
          </a:blip>
          <a:srcRect b="0" l="0" r="0" t="0"/>
          <a:stretch/>
        </p:blipFill>
        <p:spPr>
          <a:xfrm>
            <a:off x="10029011" y="5264008"/>
            <a:ext cx="655044" cy="65504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9"/>
          <p:cNvSpPr txBox="1"/>
          <p:nvPr>
            <p:ph idx="1" type="body"/>
          </p:nvPr>
        </p:nvSpPr>
        <p:spPr>
          <a:xfrm>
            <a:off x="1295400" y="1628779"/>
            <a:ext cx="9601200" cy="46800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SzPts val="2000"/>
              <a:buNone/>
            </a:pPr>
            <a:r>
              <a:rPr lang="ru-RU" sz="2000">
                <a:solidFill>
                  <a:srgbClr val="00B050"/>
                </a:solidFill>
                <a:latin typeface="Consolas"/>
                <a:ea typeface="Consolas"/>
                <a:cs typeface="Consolas"/>
                <a:sym typeface="Consolas"/>
              </a:rPr>
              <a:t>В java их нет</a:t>
            </a:r>
            <a:endParaRPr sz="2000">
              <a:solidFill>
                <a:srgbClr val="00B050"/>
              </a:solidFill>
              <a:latin typeface="Consolas"/>
              <a:ea typeface="Consolas"/>
              <a:cs typeface="Consolas"/>
              <a:sym typeface="Consolas"/>
            </a:endParaRPr>
          </a:p>
        </p:txBody>
      </p:sp>
      <p:sp>
        <p:nvSpPr>
          <p:cNvPr id="379" name="Google Shape;379;p69"/>
          <p:cNvSpPr txBox="1"/>
          <p:nvPr>
            <p:ph type="title"/>
          </p:nvPr>
        </p:nvSpPr>
        <p:spPr>
          <a:xfrm>
            <a:off x="1295469" y="549276"/>
            <a:ext cx="9601200" cy="792300"/>
          </a:xfrm>
          <a:prstGeom prst="rect">
            <a:avLst/>
          </a:prstGeom>
          <a:noFill/>
          <a:ln>
            <a:noFill/>
          </a:ln>
        </p:spPr>
        <p:txBody>
          <a:bodyPr anchorCtr="0" anchor="b" bIns="61200" lIns="0" spcFirstLastPara="1" rIns="0" wrap="square" tIns="61200">
            <a:noAutofit/>
          </a:bodyPr>
          <a:lstStyle/>
          <a:p>
            <a:pPr indent="0" lvl="0" marL="0" rtl="0" algn="just">
              <a:spcBef>
                <a:spcPts val="0"/>
              </a:spcBef>
              <a:spcAft>
                <a:spcPts val="0"/>
              </a:spcAft>
              <a:buClr>
                <a:schemeClr val="accent1"/>
              </a:buClr>
              <a:buSzPts val="4400"/>
              <a:buFont typeface="Quattrocento Sans"/>
              <a:buNone/>
            </a:pPr>
            <a:r>
              <a:rPr lang="ru-RU"/>
              <a:t>МЕТОДЫ РАСШИРЕНИЯ В Java</a:t>
            </a:r>
            <a:endParaRPr/>
          </a:p>
        </p:txBody>
      </p:sp>
      <p:pic>
        <p:nvPicPr>
          <p:cNvPr id="380" name="Google Shape;380;p69"/>
          <p:cNvPicPr preferRelativeResize="0"/>
          <p:nvPr/>
        </p:nvPicPr>
        <p:blipFill>
          <a:blip r:embed="rId3">
            <a:alphaModFix/>
          </a:blip>
          <a:stretch>
            <a:fillRect/>
          </a:stretch>
        </p:blipFill>
        <p:spPr>
          <a:xfrm>
            <a:off x="9510850" y="4923025"/>
            <a:ext cx="1385750" cy="1385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latin typeface="Consolas"/>
                <a:ea typeface="Consolas"/>
                <a:cs typeface="Consolas"/>
                <a:sym typeface="Consolas"/>
              </a:rPr>
              <a:t>T[] Rotate&lt;T&gt;(T[] array, </a:t>
            </a:r>
            <a:r>
              <a:rPr lang="ru-RU">
                <a:solidFill>
                  <a:srgbClr val="0000FF"/>
                </a:solidFill>
                <a:latin typeface="Consolas"/>
                <a:ea typeface="Consolas"/>
                <a:cs typeface="Consolas"/>
                <a:sym typeface="Consolas"/>
              </a:rPr>
              <a:t>int</a:t>
            </a:r>
            <a:r>
              <a:rPr lang="ru-RU" sz="3600">
                <a:latin typeface="Consolas"/>
                <a:ea typeface="Consolas"/>
                <a:cs typeface="Consolas"/>
                <a:sym typeface="Consolas"/>
              </a:rPr>
              <a:t> </a:t>
            </a:r>
            <a:r>
              <a:rPr lang="ru-RU">
                <a:latin typeface="Consolas"/>
                <a:ea typeface="Consolas"/>
                <a:cs typeface="Consolas"/>
                <a:sym typeface="Consolas"/>
              </a:rPr>
              <a:t>shiftSize)</a:t>
            </a:r>
            <a:endParaRPr/>
          </a:p>
          <a:p>
            <a:pPr indent="0" lvl="1" marL="400050" rtl="0" algn="l">
              <a:spcBef>
                <a:spcPts val="480"/>
              </a:spcBef>
              <a:spcAft>
                <a:spcPts val="0"/>
              </a:spcAft>
              <a:buSzPts val="2400"/>
              <a:buNone/>
            </a:pPr>
            <a:r>
              <a:rPr lang="ru-RU" sz="2400">
                <a:latin typeface="Consolas"/>
                <a:ea typeface="Consolas"/>
                <a:cs typeface="Consolas"/>
                <a:sym typeface="Consolas"/>
              </a:rPr>
              <a:t>Rotate(</a:t>
            </a:r>
            <a:r>
              <a:rPr lang="ru-RU" sz="2400">
                <a:solidFill>
                  <a:srgbClr val="0000FF"/>
                </a:solidFill>
                <a:latin typeface="Consolas"/>
                <a:ea typeface="Consolas"/>
                <a:cs typeface="Consolas"/>
                <a:sym typeface="Consolas"/>
              </a:rPr>
              <a:t>new</a:t>
            </a:r>
            <a:r>
              <a:rPr lang="ru-RU" sz="2400">
                <a:latin typeface="Consolas"/>
                <a:ea typeface="Consolas"/>
                <a:cs typeface="Consolas"/>
                <a:sym typeface="Consolas"/>
              </a:rPr>
              <a:t>[] {1, 2, 3, 4, 5}, 2) → {3, 4, 5, 1, 2}</a:t>
            </a:r>
            <a:endParaRPr sz="3200">
              <a:latin typeface="Consolas"/>
              <a:ea typeface="Consolas"/>
              <a:cs typeface="Consolas"/>
              <a:sym typeface="Consolas"/>
            </a:endParaRPr>
          </a:p>
          <a:p>
            <a:pPr indent="0" lvl="0" marL="0" rtl="0" algn="l">
              <a:spcBef>
                <a:spcPts val="640"/>
              </a:spcBef>
              <a:spcAft>
                <a:spcPts val="0"/>
              </a:spcAft>
              <a:buSzPts val="3200"/>
              <a:buNone/>
            </a:pPr>
            <a:r>
              <a:t/>
            </a:r>
            <a:endParaRPr>
              <a:solidFill>
                <a:schemeClr val="accent1"/>
              </a:solidFill>
            </a:endParaRPr>
          </a:p>
          <a:p>
            <a:pPr indent="0" lvl="0" marL="0" rtl="0" algn="l">
              <a:spcBef>
                <a:spcPts val="640"/>
              </a:spcBef>
              <a:spcAft>
                <a:spcPts val="0"/>
              </a:spcAft>
              <a:buSzPts val="3200"/>
              <a:buNone/>
            </a:pPr>
            <a:r>
              <a:rPr lang="ru-RU">
                <a:solidFill>
                  <a:schemeClr val="accent1"/>
                </a:solidFill>
              </a:rPr>
              <a:t>Как решать?</a:t>
            </a:r>
            <a:endParaRPr>
              <a:solidFill>
                <a:schemeClr val="accent1"/>
              </a:solidFill>
            </a:endParaRPr>
          </a:p>
        </p:txBody>
      </p:sp>
      <p:sp>
        <p:nvSpPr>
          <p:cNvPr id="387" name="Google Shape;387;p7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dk1"/>
              </a:buClr>
              <a:buSzPct val="100000"/>
              <a:buFont typeface="Quattrocento Sans"/>
              <a:buNone/>
            </a:pPr>
            <a:r>
              <a:rPr lang="ru-RU">
                <a:solidFill>
                  <a:schemeClr val="dk1"/>
                </a:solidFill>
              </a:rPr>
              <a:t>ЗАДАЧА</a:t>
            </a:r>
            <a:r>
              <a:rPr lang="ru-RU"/>
              <a:t> ЦИКЛИЧЕСКИЙ СДВИГ</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ru-RU" sz="2400">
                <a:solidFill>
                  <a:schemeClr val="accent1"/>
                </a:solidFill>
              </a:rPr>
              <a:t>Решение С#</a:t>
            </a:r>
            <a:endParaRPr sz="2400">
              <a:solidFill>
                <a:schemeClr val="accent1"/>
              </a:solidFill>
            </a:endParaRPr>
          </a:p>
          <a:p>
            <a:pPr indent="0" lvl="0" marL="0" rtl="0" algn="l">
              <a:spcBef>
                <a:spcPts val="480"/>
              </a:spcBef>
              <a:spcAft>
                <a:spcPts val="0"/>
              </a:spcAft>
              <a:buSzPts val="2400"/>
              <a:buNone/>
            </a:pPr>
            <a:r>
              <a:rPr lang="ru-RU" sz="2400">
                <a:latin typeface="Consolas"/>
                <a:ea typeface="Consolas"/>
                <a:cs typeface="Consolas"/>
                <a:sym typeface="Consolas"/>
              </a:rPr>
              <a:t>array.Skip(shiftSize)</a:t>
            </a:r>
            <a:br>
              <a:rPr lang="ru-RU" sz="2400">
                <a:latin typeface="Consolas"/>
                <a:ea typeface="Consolas"/>
                <a:cs typeface="Consolas"/>
                <a:sym typeface="Consolas"/>
              </a:rPr>
            </a:br>
            <a:r>
              <a:rPr lang="ru-RU" sz="2400">
                <a:latin typeface="Consolas"/>
                <a:ea typeface="Consolas"/>
                <a:cs typeface="Consolas"/>
                <a:sym typeface="Consolas"/>
              </a:rPr>
              <a:t>	.Concat(array.Take(shiftSize))</a:t>
            </a:r>
            <a:br>
              <a:rPr lang="ru-RU" sz="2400">
                <a:latin typeface="Consolas"/>
                <a:ea typeface="Consolas"/>
                <a:cs typeface="Consolas"/>
                <a:sym typeface="Consolas"/>
              </a:rPr>
            </a:br>
            <a:r>
              <a:rPr lang="ru-RU" sz="2400">
                <a:latin typeface="Consolas"/>
                <a:ea typeface="Consolas"/>
                <a:cs typeface="Consolas"/>
                <a:sym typeface="Consolas"/>
              </a:rPr>
              <a:t>	.ToArray();</a:t>
            </a:r>
            <a:endParaRPr/>
          </a:p>
          <a:p>
            <a:pPr indent="0" lvl="0" marL="0" rtl="0" algn="l">
              <a:spcBef>
                <a:spcPts val="480"/>
              </a:spcBef>
              <a:spcAft>
                <a:spcPts val="0"/>
              </a:spcAft>
              <a:buSzPts val="2400"/>
              <a:buNone/>
            </a:pPr>
            <a:r>
              <a:t/>
            </a:r>
            <a:endParaRPr sz="2400">
              <a:latin typeface="Consolas"/>
              <a:ea typeface="Consolas"/>
              <a:cs typeface="Consolas"/>
              <a:sym typeface="Consolas"/>
            </a:endParaRPr>
          </a:p>
          <a:p>
            <a:pPr indent="0" lvl="0" marL="0" rtl="0" algn="l">
              <a:spcBef>
                <a:spcPts val="480"/>
              </a:spcBef>
              <a:spcAft>
                <a:spcPts val="0"/>
              </a:spcAft>
              <a:buSzPts val="2400"/>
              <a:buNone/>
            </a:pPr>
            <a:r>
              <a:rPr lang="ru-RU" sz="2400">
                <a:solidFill>
                  <a:schemeClr val="accent1"/>
                </a:solidFill>
              </a:rPr>
              <a:t>Решение JS</a:t>
            </a:r>
            <a:endParaRPr sz="2400">
              <a:solidFill>
                <a:schemeClr val="accent1"/>
              </a:solidFill>
            </a:endParaRPr>
          </a:p>
          <a:p>
            <a:pPr indent="0" lvl="0" marL="0" rtl="0" algn="l">
              <a:spcBef>
                <a:spcPts val="480"/>
              </a:spcBef>
              <a:spcAft>
                <a:spcPts val="0"/>
              </a:spcAft>
              <a:buSzPts val="2400"/>
              <a:buNone/>
            </a:pPr>
            <a:r>
              <a:rPr lang="ru-RU" sz="2400">
                <a:latin typeface="Consolas"/>
                <a:ea typeface="Consolas"/>
                <a:cs typeface="Consolas"/>
                <a:sym typeface="Consolas"/>
              </a:rPr>
              <a:t>array.slice(shiftSize)</a:t>
            </a:r>
            <a:br>
              <a:rPr lang="ru-RU" sz="2400">
                <a:latin typeface="Consolas"/>
                <a:ea typeface="Consolas"/>
                <a:cs typeface="Consolas"/>
                <a:sym typeface="Consolas"/>
              </a:rPr>
            </a:br>
            <a:r>
              <a:rPr lang="ru-RU" sz="2400">
                <a:latin typeface="Consolas"/>
                <a:ea typeface="Consolas"/>
                <a:cs typeface="Consolas"/>
                <a:sym typeface="Consolas"/>
              </a:rPr>
              <a:t>	 .concat(array.slice(0, shiftSize))</a:t>
            </a:r>
            <a:endParaRPr/>
          </a:p>
          <a:p>
            <a:pPr indent="0" lvl="0" marL="0" rtl="0" algn="l">
              <a:spcBef>
                <a:spcPts val="480"/>
              </a:spcBef>
              <a:spcAft>
                <a:spcPts val="0"/>
              </a:spcAft>
              <a:buSzPts val="2400"/>
              <a:buNone/>
            </a:pPr>
            <a:r>
              <a:t/>
            </a:r>
            <a:endParaRPr sz="2400">
              <a:solidFill>
                <a:schemeClr val="accent1"/>
              </a:solidFill>
            </a:endParaRPr>
          </a:p>
          <a:p>
            <a:pPr indent="0" lvl="0" marL="0" rtl="0" algn="l">
              <a:spcBef>
                <a:spcPts val="480"/>
              </a:spcBef>
              <a:spcAft>
                <a:spcPts val="0"/>
              </a:spcAft>
              <a:buSzPts val="2400"/>
              <a:buNone/>
            </a:pPr>
            <a:r>
              <a:rPr lang="ru-RU" sz="2400">
                <a:solidFill>
                  <a:schemeClr val="accent1"/>
                </a:solidFill>
              </a:rPr>
              <a:t>Решение Python</a:t>
            </a:r>
            <a:endParaRPr sz="2400">
              <a:solidFill>
                <a:schemeClr val="accent1"/>
              </a:solidFill>
            </a:endParaRPr>
          </a:p>
          <a:p>
            <a:pPr indent="0" lvl="0" marL="0" rtl="0" algn="l">
              <a:spcBef>
                <a:spcPts val="480"/>
              </a:spcBef>
              <a:spcAft>
                <a:spcPts val="0"/>
              </a:spcAft>
              <a:buSzPts val="2400"/>
              <a:buNone/>
            </a:pPr>
            <a:r>
              <a:rPr lang="ru-RU" sz="2400">
                <a:latin typeface="Consolas"/>
                <a:ea typeface="Consolas"/>
                <a:cs typeface="Consolas"/>
                <a:sym typeface="Consolas"/>
              </a:rPr>
              <a:t>array[shift_size:] + array[:shift_size]</a:t>
            </a:r>
            <a:endParaRPr sz="2400">
              <a:latin typeface="Consolas"/>
              <a:ea typeface="Consolas"/>
              <a:cs typeface="Consolas"/>
              <a:sym typeface="Consolas"/>
            </a:endParaRPr>
          </a:p>
          <a:p>
            <a:pPr indent="0" lvl="0" marL="0" rtl="0" algn="l">
              <a:spcBef>
                <a:spcPts val="480"/>
              </a:spcBef>
              <a:spcAft>
                <a:spcPts val="0"/>
              </a:spcAft>
              <a:buSzPts val="2400"/>
              <a:buNone/>
            </a:pPr>
            <a:r>
              <a:t/>
            </a:r>
            <a:endParaRPr sz="2400">
              <a:latin typeface="Consolas"/>
              <a:ea typeface="Consolas"/>
              <a:cs typeface="Consolas"/>
              <a:sym typeface="Consolas"/>
            </a:endParaRPr>
          </a:p>
        </p:txBody>
      </p:sp>
      <p:sp>
        <p:nvSpPr>
          <p:cNvPr id="394" name="Google Shape;394;p7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dk1"/>
              </a:buClr>
              <a:buSzPct val="100000"/>
              <a:buFont typeface="Quattrocento Sans"/>
              <a:buNone/>
            </a:pPr>
            <a:r>
              <a:rPr lang="ru-RU">
                <a:solidFill>
                  <a:schemeClr val="dk1"/>
                </a:solidFill>
              </a:rPr>
              <a:t>ЗАДАЧА</a:t>
            </a:r>
            <a:r>
              <a:rPr lang="ru-RU"/>
              <a:t> ЦИКЛИЧЕСКИЙ СДВИГ</a:t>
            </a:r>
            <a:endParaRPr/>
          </a:p>
        </p:txBody>
      </p:sp>
      <p:sp>
        <p:nvSpPr>
          <p:cNvPr id="395" name="Google Shape;395;p71"/>
          <p:cNvSpPr/>
          <p:nvPr/>
        </p:nvSpPr>
        <p:spPr>
          <a:xfrm>
            <a:off x="10176600" y="1628775"/>
            <a:ext cx="720000" cy="720000"/>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3200">
                <a:solidFill>
                  <a:schemeClr val="lt1"/>
                </a:solidFill>
                <a:latin typeface="Quattrocento Sans"/>
                <a:ea typeface="Quattrocento Sans"/>
                <a:cs typeface="Quattrocento Sans"/>
                <a:sym typeface="Quattrocento Sans"/>
              </a:rPr>
              <a:t>C#</a:t>
            </a:r>
            <a:endParaRPr/>
          </a:p>
        </p:txBody>
      </p:sp>
      <p:sp>
        <p:nvSpPr>
          <p:cNvPr id="396" name="Google Shape;396;p71"/>
          <p:cNvSpPr/>
          <p:nvPr/>
        </p:nvSpPr>
        <p:spPr>
          <a:xfrm>
            <a:off x="10176533" y="3608752"/>
            <a:ext cx="720000" cy="720000"/>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3200">
                <a:solidFill>
                  <a:schemeClr val="dk1"/>
                </a:solidFill>
                <a:latin typeface="Quattrocento Sans"/>
                <a:ea typeface="Quattrocento Sans"/>
                <a:cs typeface="Quattrocento Sans"/>
                <a:sym typeface="Quattrocento Sans"/>
              </a:rPr>
              <a:t>JS</a:t>
            </a:r>
            <a:endParaRPr/>
          </a:p>
        </p:txBody>
      </p:sp>
      <p:grpSp>
        <p:nvGrpSpPr>
          <p:cNvPr id="397" name="Google Shape;397;p71"/>
          <p:cNvGrpSpPr/>
          <p:nvPr/>
        </p:nvGrpSpPr>
        <p:grpSpPr>
          <a:xfrm>
            <a:off x="10167881" y="5445224"/>
            <a:ext cx="720000" cy="733222"/>
            <a:chOff x="10167881" y="5445224"/>
            <a:chExt cx="720000" cy="733222"/>
          </a:xfrm>
        </p:grpSpPr>
        <p:sp>
          <p:nvSpPr>
            <p:cNvPr id="398" name="Google Shape;398;p71"/>
            <p:cNvSpPr/>
            <p:nvPr/>
          </p:nvSpPr>
          <p:spPr>
            <a:xfrm>
              <a:off x="10167881" y="5445224"/>
              <a:ext cx="720000" cy="733222"/>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200">
                <a:solidFill>
                  <a:schemeClr val="dk1"/>
                </a:solidFill>
                <a:latin typeface="Quattrocento Sans"/>
                <a:ea typeface="Quattrocento Sans"/>
                <a:cs typeface="Quattrocento Sans"/>
                <a:sym typeface="Quattrocento Sans"/>
              </a:endParaRPr>
            </a:p>
            <a:p>
              <a:pPr indent="0" lvl="0" marL="0" marR="0" rtl="0" algn="ctr">
                <a:spcBef>
                  <a:spcPts val="600"/>
                </a:spcBef>
                <a:spcAft>
                  <a:spcPts val="0"/>
                </a:spcAft>
                <a:buNone/>
              </a:pPr>
              <a:r>
                <a:rPr b="1" lang="ru-RU" sz="12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399" name="Google Shape;399;p71"/>
            <p:cNvPicPr preferRelativeResize="0"/>
            <p:nvPr/>
          </p:nvPicPr>
          <p:blipFill rotWithShape="1">
            <a:blip r:embed="rId3">
              <a:alphaModFix/>
            </a:blip>
            <a:srcRect b="0" l="0" r="0" t="0"/>
            <a:stretch/>
          </p:blipFill>
          <p:spPr>
            <a:xfrm>
              <a:off x="10305265" y="5472620"/>
              <a:ext cx="451802" cy="451802"/>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2"/>
          <p:cNvSpPr txBox="1"/>
          <p:nvPr>
            <p:ph idx="1" type="body"/>
          </p:nvPr>
        </p:nvSpPr>
        <p:spPr>
          <a:xfrm>
            <a:off x="1295400" y="1628779"/>
            <a:ext cx="9601200" cy="468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ru-RU" sz="2400">
                <a:solidFill>
                  <a:schemeClr val="accent1"/>
                </a:solidFill>
              </a:rPr>
              <a:t>Решение java</a:t>
            </a:r>
            <a:endParaRPr sz="2400">
              <a:solidFill>
                <a:schemeClr val="accent1"/>
              </a:solidFill>
            </a:endParaRPr>
          </a:p>
          <a:p>
            <a:pPr indent="0" lvl="0" marL="0" rtl="0" algn="l">
              <a:lnSpc>
                <a:spcPct val="115000"/>
              </a:lnSpc>
              <a:spcBef>
                <a:spcPts val="0"/>
              </a:spcBef>
              <a:spcAft>
                <a:spcPts val="0"/>
              </a:spcAft>
              <a:buSzPts val="1500"/>
              <a:buNone/>
            </a:pPr>
            <a:r>
              <a:rPr lang="ru-RU" sz="2400">
                <a:latin typeface="Consolas"/>
                <a:ea typeface="Consolas"/>
                <a:cs typeface="Consolas"/>
                <a:sym typeface="Consolas"/>
              </a:rPr>
              <a:t>System.arraycopy(array, 0, array, 1, position);</a:t>
            </a:r>
            <a:endParaRPr sz="2400">
              <a:latin typeface="Consolas"/>
              <a:ea typeface="Consolas"/>
              <a:cs typeface="Consolas"/>
              <a:sym typeface="Consolas"/>
            </a:endParaRPr>
          </a:p>
          <a:p>
            <a:pPr indent="0" lvl="0" marL="0" rtl="0" algn="l">
              <a:spcBef>
                <a:spcPts val="500"/>
              </a:spcBef>
              <a:spcAft>
                <a:spcPts val="0"/>
              </a:spcAft>
              <a:buSzPts val="2400"/>
              <a:buNone/>
            </a:pPr>
            <a:r>
              <a:t/>
            </a:r>
            <a:endParaRPr sz="2400">
              <a:latin typeface="Consolas"/>
              <a:ea typeface="Consolas"/>
              <a:cs typeface="Consolas"/>
              <a:sym typeface="Consolas"/>
            </a:endParaRPr>
          </a:p>
        </p:txBody>
      </p:sp>
      <p:sp>
        <p:nvSpPr>
          <p:cNvPr id="406" name="Google Shape;406;p72"/>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dk1"/>
              </a:buClr>
              <a:buSzPct val="100000"/>
              <a:buFont typeface="Quattrocento Sans"/>
              <a:buNone/>
            </a:pPr>
            <a:r>
              <a:rPr lang="ru-RU">
                <a:solidFill>
                  <a:schemeClr val="dk1"/>
                </a:solidFill>
              </a:rPr>
              <a:t>ЗАДАЧА</a:t>
            </a:r>
            <a:r>
              <a:rPr lang="ru-RU"/>
              <a:t> ЦИКЛИЧЕСКИЙ СДВИГ</a:t>
            </a:r>
            <a:endParaRPr/>
          </a:p>
        </p:txBody>
      </p:sp>
      <p:pic>
        <p:nvPicPr>
          <p:cNvPr id="407" name="Google Shape;407;p72"/>
          <p:cNvPicPr preferRelativeResize="0"/>
          <p:nvPr/>
        </p:nvPicPr>
        <p:blipFill>
          <a:blip r:embed="rId3">
            <a:alphaModFix/>
          </a:blip>
          <a:stretch>
            <a:fillRect/>
          </a:stretch>
        </p:blipFill>
        <p:spPr>
          <a:xfrm>
            <a:off x="10176533" y="1628767"/>
            <a:ext cx="720000" cy="720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100000"/>
              <a:buNone/>
            </a:pPr>
            <a:r>
              <a:rPr lang="ru-RU"/>
              <a:t>А если мы хотим сделать это </a:t>
            </a:r>
            <a:r>
              <a:rPr lang="ru-RU">
                <a:solidFill>
                  <a:schemeClr val="accent1"/>
                </a:solidFill>
              </a:rPr>
              <a:t>In Place</a:t>
            </a:r>
            <a:r>
              <a:rPr lang="ru-RU"/>
              <a:t>, без выделения дополнительной памяти?</a:t>
            </a:r>
            <a:endParaRPr/>
          </a:p>
          <a:p>
            <a:pPr indent="0" lvl="0" marL="0" rtl="0" algn="l">
              <a:spcBef>
                <a:spcPts val="544"/>
              </a:spcBef>
              <a:spcAft>
                <a:spcPts val="0"/>
              </a:spcAft>
              <a:buSzPct val="100000"/>
              <a:buNone/>
            </a:pPr>
            <a:r>
              <a:t/>
            </a:r>
            <a:endParaRPr/>
          </a:p>
          <a:p>
            <a:pPr indent="0" lvl="0" marL="0" rtl="0" algn="l">
              <a:spcBef>
                <a:spcPts val="612"/>
              </a:spcBef>
              <a:spcAft>
                <a:spcPts val="0"/>
              </a:spcAft>
              <a:buSzPct val="100000"/>
              <a:buNone/>
            </a:pPr>
            <a:r>
              <a:rPr b="1" lang="ru-RU">
                <a:solidFill>
                  <a:srgbClr val="0000FF"/>
                </a:solidFill>
                <a:latin typeface="Consolas"/>
                <a:ea typeface="Consolas"/>
                <a:cs typeface="Consolas"/>
                <a:sym typeface="Consolas"/>
              </a:rPr>
              <a:t>void</a:t>
            </a:r>
            <a:r>
              <a:rPr lang="ru-RU" sz="3600">
                <a:latin typeface="Consolas"/>
                <a:ea typeface="Consolas"/>
                <a:cs typeface="Consolas"/>
                <a:sym typeface="Consolas"/>
              </a:rPr>
              <a:t> </a:t>
            </a:r>
            <a:r>
              <a:rPr lang="ru-RU">
                <a:latin typeface="Consolas"/>
                <a:ea typeface="Consolas"/>
                <a:cs typeface="Consolas"/>
                <a:sym typeface="Consolas"/>
              </a:rPr>
              <a:t>Rotate&lt;T&gt;(T[] array, </a:t>
            </a:r>
            <a:r>
              <a:rPr lang="ru-RU">
                <a:solidFill>
                  <a:srgbClr val="0000FF"/>
                </a:solidFill>
                <a:latin typeface="Consolas"/>
                <a:ea typeface="Consolas"/>
                <a:cs typeface="Consolas"/>
                <a:sym typeface="Consolas"/>
              </a:rPr>
              <a:t>int</a:t>
            </a:r>
            <a:r>
              <a:rPr lang="ru-RU" sz="3600">
                <a:latin typeface="Consolas"/>
                <a:ea typeface="Consolas"/>
                <a:cs typeface="Consolas"/>
                <a:sym typeface="Consolas"/>
              </a:rPr>
              <a:t> </a:t>
            </a:r>
            <a:r>
              <a:rPr lang="ru-RU">
                <a:latin typeface="Consolas"/>
                <a:ea typeface="Consolas"/>
                <a:cs typeface="Consolas"/>
                <a:sym typeface="Consolas"/>
              </a:rPr>
              <a:t>shiftSize)</a:t>
            </a:r>
            <a:endParaRPr/>
          </a:p>
          <a:p>
            <a:pPr indent="0" lvl="0" marL="0" rtl="0" algn="l">
              <a:spcBef>
                <a:spcPts val="544"/>
              </a:spcBef>
              <a:spcAft>
                <a:spcPts val="0"/>
              </a:spcAft>
              <a:buSzPct val="100000"/>
              <a:buNone/>
            </a:pPr>
            <a:r>
              <a:t/>
            </a:r>
            <a:endParaRPr>
              <a:latin typeface="Consolas"/>
              <a:ea typeface="Consolas"/>
              <a:cs typeface="Consolas"/>
              <a:sym typeface="Consolas"/>
            </a:endParaRPr>
          </a:p>
          <a:p>
            <a:pPr indent="0" lvl="0" marL="29" rtl="0" algn="l">
              <a:spcBef>
                <a:spcPts val="544"/>
              </a:spcBef>
              <a:spcAft>
                <a:spcPts val="0"/>
              </a:spcAft>
              <a:buSzPct val="100000"/>
              <a:buNone/>
            </a:pPr>
            <a:r>
              <a:rPr lang="ru-RU">
                <a:solidFill>
                  <a:srgbClr val="008000"/>
                </a:solidFill>
                <a:latin typeface="Consolas"/>
                <a:ea typeface="Consolas"/>
                <a:cs typeface="Consolas"/>
                <a:sym typeface="Consolas"/>
              </a:rPr>
              <a:t>//пример использования</a:t>
            </a:r>
            <a:endParaRPr>
              <a:solidFill>
                <a:srgbClr val="008000"/>
              </a:solidFill>
              <a:latin typeface="Consolas"/>
              <a:ea typeface="Consolas"/>
              <a:cs typeface="Consolas"/>
              <a:sym typeface="Consolas"/>
            </a:endParaRPr>
          </a:p>
          <a:p>
            <a:pPr indent="0" lvl="0" marL="29" rtl="0" algn="l">
              <a:spcBef>
                <a:spcPts val="544"/>
              </a:spcBef>
              <a:spcAft>
                <a:spcPts val="0"/>
              </a:spcAft>
              <a:buSzPct val="100000"/>
              <a:buNone/>
            </a:pPr>
            <a:r>
              <a:rPr lang="ru-RU">
                <a:solidFill>
                  <a:srgbClr val="0000FF"/>
                </a:solidFill>
                <a:latin typeface="Consolas"/>
                <a:ea typeface="Consolas"/>
                <a:cs typeface="Consolas"/>
                <a:sym typeface="Consolas"/>
              </a:rPr>
              <a:t>var</a:t>
            </a:r>
            <a:r>
              <a:rPr lang="ru-RU">
                <a:latin typeface="Consolas"/>
                <a:ea typeface="Consolas"/>
                <a:cs typeface="Consolas"/>
                <a:sym typeface="Consolas"/>
              </a:rPr>
              <a:t> arr = </a:t>
            </a:r>
            <a:r>
              <a:rPr lang="ru-RU">
                <a:solidFill>
                  <a:srgbClr val="0000FF"/>
                </a:solidFill>
                <a:latin typeface="Consolas"/>
                <a:ea typeface="Consolas"/>
                <a:cs typeface="Consolas"/>
                <a:sym typeface="Consolas"/>
              </a:rPr>
              <a:t>new</a:t>
            </a:r>
            <a:r>
              <a:rPr lang="ru-RU">
                <a:latin typeface="Consolas"/>
                <a:ea typeface="Consolas"/>
                <a:cs typeface="Consolas"/>
                <a:sym typeface="Consolas"/>
              </a:rPr>
              <a:t>[] { 1, 2, 3, 4, 5 };</a:t>
            </a:r>
            <a:endParaRPr/>
          </a:p>
          <a:p>
            <a:pPr indent="0" lvl="0" marL="29" rtl="0" algn="l">
              <a:spcBef>
                <a:spcPts val="544"/>
              </a:spcBef>
              <a:spcAft>
                <a:spcPts val="0"/>
              </a:spcAft>
              <a:buSzPct val="100000"/>
              <a:buNone/>
            </a:pPr>
            <a:r>
              <a:rPr lang="ru-RU">
                <a:latin typeface="Consolas"/>
                <a:ea typeface="Consolas"/>
                <a:cs typeface="Consolas"/>
                <a:sym typeface="Consolas"/>
              </a:rPr>
              <a:t>Rotate(arr, 2);</a:t>
            </a:r>
            <a:endParaRPr/>
          </a:p>
          <a:p>
            <a:pPr indent="0" lvl="0" marL="29" rtl="0" algn="l">
              <a:spcBef>
                <a:spcPts val="544"/>
              </a:spcBef>
              <a:spcAft>
                <a:spcPts val="0"/>
              </a:spcAft>
              <a:buSzPct val="100000"/>
              <a:buNone/>
            </a:pPr>
            <a:r>
              <a:rPr lang="ru-RU">
                <a:solidFill>
                  <a:srgbClr val="008000"/>
                </a:solidFill>
                <a:latin typeface="Consolas"/>
                <a:ea typeface="Consolas"/>
                <a:cs typeface="Consolas"/>
                <a:sym typeface="Consolas"/>
              </a:rPr>
              <a:t>// arr == {3,4,5,1,2}</a:t>
            </a:r>
            <a:endParaRPr/>
          </a:p>
          <a:p>
            <a:pPr indent="0" lvl="0" marL="0" rtl="0" algn="l">
              <a:spcBef>
                <a:spcPts val="544"/>
              </a:spcBef>
              <a:spcAft>
                <a:spcPts val="0"/>
              </a:spcAft>
              <a:buSzPct val="100000"/>
              <a:buNone/>
            </a:pPr>
            <a:r>
              <a:t/>
            </a:r>
            <a:endParaRPr/>
          </a:p>
          <a:p>
            <a:pPr indent="0" lvl="0" marL="0" rtl="0" algn="l">
              <a:spcBef>
                <a:spcPts val="544"/>
              </a:spcBef>
              <a:spcAft>
                <a:spcPts val="0"/>
              </a:spcAft>
              <a:buSzPct val="100000"/>
              <a:buNone/>
            </a:pPr>
            <a:r>
              <a:rPr lang="ru-RU">
                <a:solidFill>
                  <a:schemeClr val="accent1"/>
                </a:solidFill>
              </a:rPr>
              <a:t>Как решать?</a:t>
            </a:r>
            <a:endParaRPr>
              <a:solidFill>
                <a:schemeClr val="accent1"/>
              </a:solidFill>
            </a:endParaRPr>
          </a:p>
        </p:txBody>
      </p:sp>
      <p:sp>
        <p:nvSpPr>
          <p:cNvPr id="414" name="Google Shape;414;p7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dk1"/>
              </a:buClr>
              <a:buSzPct val="100000"/>
              <a:buFont typeface="Quattrocento Sans"/>
              <a:buNone/>
            </a:pPr>
            <a:r>
              <a:rPr lang="ru-RU">
                <a:solidFill>
                  <a:schemeClr val="dk1"/>
                </a:solidFill>
              </a:rPr>
              <a:t>ЗАДАЧА</a:t>
            </a:r>
            <a:r>
              <a:rPr lang="ru-RU"/>
              <a:t> ЦИКЛИЧЕСКИЙ СДВИГ</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ru-RU"/>
              <a:t>ЦИКЛИЧЕСКИЙ СДВИГ МАССИВА</a:t>
            </a:r>
            <a:endParaRPr/>
          </a:p>
        </p:txBody>
      </p:sp>
      <p:pic>
        <p:nvPicPr>
          <p:cNvPr id="421" name="Google Shape;421;p74"/>
          <p:cNvPicPr preferRelativeResize="0"/>
          <p:nvPr/>
        </p:nvPicPr>
        <p:blipFill rotWithShape="1">
          <a:blip r:embed="rId3">
            <a:alphaModFix/>
          </a:blip>
          <a:srcRect b="0" l="0" r="0" t="0"/>
          <a:stretch/>
        </p:blipFill>
        <p:spPr>
          <a:xfrm>
            <a:off x="2571296" y="1490212"/>
            <a:ext cx="6991350" cy="1323975"/>
          </a:xfrm>
          <a:prstGeom prst="rect">
            <a:avLst/>
          </a:prstGeom>
          <a:noFill/>
          <a:ln>
            <a:noFill/>
          </a:ln>
        </p:spPr>
      </p:pic>
      <p:pic>
        <p:nvPicPr>
          <p:cNvPr id="422" name="Google Shape;422;p74"/>
          <p:cNvPicPr preferRelativeResize="0"/>
          <p:nvPr/>
        </p:nvPicPr>
        <p:blipFill rotWithShape="1">
          <a:blip r:embed="rId4">
            <a:alphaModFix/>
          </a:blip>
          <a:srcRect b="0" l="0" r="0" t="0"/>
          <a:stretch/>
        </p:blipFill>
        <p:spPr>
          <a:xfrm>
            <a:off x="2570172" y="2636915"/>
            <a:ext cx="7038975" cy="1266825"/>
          </a:xfrm>
          <a:prstGeom prst="rect">
            <a:avLst/>
          </a:prstGeom>
          <a:noFill/>
          <a:ln>
            <a:noFill/>
          </a:ln>
        </p:spPr>
      </p:pic>
      <p:pic>
        <p:nvPicPr>
          <p:cNvPr id="423" name="Google Shape;423;p74"/>
          <p:cNvPicPr preferRelativeResize="0"/>
          <p:nvPr/>
        </p:nvPicPr>
        <p:blipFill rotWithShape="1">
          <a:blip r:embed="rId5">
            <a:alphaModFix/>
          </a:blip>
          <a:srcRect b="0" l="0" r="0" t="0"/>
          <a:stretch/>
        </p:blipFill>
        <p:spPr>
          <a:xfrm>
            <a:off x="2571299" y="3924562"/>
            <a:ext cx="7096125" cy="1333500"/>
          </a:xfrm>
          <a:prstGeom prst="rect">
            <a:avLst/>
          </a:prstGeom>
          <a:noFill/>
          <a:ln>
            <a:noFill/>
          </a:ln>
        </p:spPr>
      </p:pic>
      <p:pic>
        <p:nvPicPr>
          <p:cNvPr id="424" name="Google Shape;424;p74"/>
          <p:cNvPicPr preferRelativeResize="0"/>
          <p:nvPr/>
        </p:nvPicPr>
        <p:blipFill rotWithShape="1">
          <a:blip r:embed="rId5">
            <a:alphaModFix/>
          </a:blip>
          <a:srcRect b="0" l="0" r="0" t="0"/>
          <a:stretch/>
        </p:blipFill>
        <p:spPr>
          <a:xfrm flipH="1">
            <a:off x="2571299" y="5258062"/>
            <a:ext cx="7096125" cy="133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Reverse(array, 0, k-1);  // O(k)</a:t>
            </a:r>
            <a:endParaRPr/>
          </a:p>
          <a:p>
            <a:pPr indent="0" lvl="0" marL="0" rtl="0" algn="l">
              <a:spcBef>
                <a:spcPts val="640"/>
              </a:spcBef>
              <a:spcAft>
                <a:spcPts val="0"/>
              </a:spcAft>
              <a:buSzPts val="3200"/>
              <a:buNone/>
            </a:pPr>
            <a:r>
              <a:rPr lang="ru-RU"/>
              <a:t>Reverse(array, k, n-1);  // O(n-k)</a:t>
            </a:r>
            <a:endParaRPr/>
          </a:p>
          <a:p>
            <a:pPr indent="0" lvl="0" marL="0" rtl="0" algn="l">
              <a:spcBef>
                <a:spcPts val="640"/>
              </a:spcBef>
              <a:spcAft>
                <a:spcPts val="0"/>
              </a:spcAft>
              <a:buSzPts val="3200"/>
              <a:buNone/>
            </a:pPr>
            <a:r>
              <a:rPr lang="ru-RU"/>
              <a:t>Reverse(array, 0, n-1);  // O(n)</a:t>
            </a:r>
            <a:endParaRPr/>
          </a:p>
          <a:p>
            <a:pPr indent="0" lvl="0" marL="0" rtl="0" algn="l">
              <a:spcBef>
                <a:spcPts val="640"/>
              </a:spcBef>
              <a:spcAft>
                <a:spcPts val="0"/>
              </a:spcAft>
              <a:buSzPts val="3200"/>
              <a:buNone/>
            </a:pPr>
            <a:r>
              <a:t/>
            </a:r>
            <a:endParaRPr/>
          </a:p>
          <a:p>
            <a:pPr indent="-342874" lvl="0" marL="342874" rtl="0" algn="l">
              <a:spcBef>
                <a:spcPts val="640"/>
              </a:spcBef>
              <a:spcAft>
                <a:spcPts val="0"/>
              </a:spcAft>
              <a:buSzPts val="3200"/>
              <a:buFont typeface="Noto Sans Symbols"/>
              <a:buChar char="✔"/>
            </a:pPr>
            <a:r>
              <a:rPr lang="ru-RU"/>
              <a:t>Decomposition</a:t>
            </a:r>
            <a:endParaRPr/>
          </a:p>
          <a:p>
            <a:pPr indent="-342874" lvl="0" marL="342874" rtl="0" algn="l">
              <a:spcBef>
                <a:spcPts val="640"/>
              </a:spcBef>
              <a:spcAft>
                <a:spcPts val="0"/>
              </a:spcAft>
              <a:buSzPts val="3200"/>
              <a:buFont typeface="Noto Sans Symbols"/>
              <a:buChar char="✔"/>
            </a:pPr>
            <a:r>
              <a:rPr lang="ru-RU"/>
              <a:t>Composability</a:t>
            </a:r>
            <a:endParaRPr/>
          </a:p>
          <a:p>
            <a:pPr indent="-342874" lvl="0" marL="342874" rtl="0" algn="l">
              <a:spcBef>
                <a:spcPts val="640"/>
              </a:spcBef>
              <a:spcAft>
                <a:spcPts val="0"/>
              </a:spcAft>
              <a:buSzPts val="3200"/>
              <a:buFont typeface="Noto Sans Symbols"/>
              <a:buChar char="✔"/>
            </a:pPr>
            <a:r>
              <a:rPr lang="ru-RU"/>
              <a:t>Readability</a:t>
            </a:r>
            <a:endParaRPr/>
          </a:p>
        </p:txBody>
      </p:sp>
      <p:sp>
        <p:nvSpPr>
          <p:cNvPr id="431" name="Google Shape;431;p7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ru-RU"/>
              <a:t>ЦИКЛИЧЕСКИЙ СДВИГ МАССИВА</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ru-RU"/>
              <a:t>Не самоценно</a:t>
            </a:r>
            <a:endParaRPr/>
          </a:p>
        </p:txBody>
      </p:sp>
      <p:sp>
        <p:nvSpPr>
          <p:cNvPr id="438" name="Google Shape;438;p7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000"/>
              <a:buFont typeface="Quattrocento Sans"/>
              <a:buNone/>
            </a:pPr>
            <a:r>
              <a:rPr lang="ru-RU" sz="4000"/>
              <a:t>МАРКЕРЫ ПЛОХОЙ КОМПОНУЕМОСТИ</a:t>
            </a:r>
            <a:endParaRPr sz="4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ОБЩИЕ КОМПОНЕНТЫ</a:t>
            </a:r>
            <a:endParaRPr/>
          </a:p>
        </p:txBody>
      </p:sp>
      <p:pic>
        <p:nvPicPr>
          <p:cNvPr descr="https://static.ngs.ru/news/preview/b0d5d8007cfa69f013a05fac9847253b0619aa5d_700.jpg" id="445" name="Google Shape;445;p77"/>
          <p:cNvPicPr preferRelativeResize="0"/>
          <p:nvPr/>
        </p:nvPicPr>
        <p:blipFill rotWithShape="1">
          <a:blip r:embed="rId3">
            <a:alphaModFix/>
          </a:blip>
          <a:srcRect b="0" l="0" r="0" t="0"/>
          <a:stretch/>
        </p:blipFill>
        <p:spPr>
          <a:xfrm>
            <a:off x="3476625" y="1682750"/>
            <a:ext cx="5238750" cy="38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4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85000" lnSpcReduction="10000"/>
          </a:bodyPr>
          <a:lstStyle/>
          <a:p>
            <a:pPr indent="-342874" lvl="0" marL="342874" rtl="0" algn="l">
              <a:spcBef>
                <a:spcPts val="0"/>
              </a:spcBef>
              <a:spcAft>
                <a:spcPts val="0"/>
              </a:spcAft>
              <a:buClr>
                <a:schemeClr val="accent1"/>
              </a:buClr>
              <a:buSzPct val="100000"/>
              <a:buChar char="•"/>
            </a:pPr>
            <a:r>
              <a:rPr b="1" lang="ru-RU"/>
              <a:t>Простота и понятность.</a:t>
            </a:r>
            <a:r>
              <a:rPr lang="ru-RU"/>
              <a:t> Что в будущем инженер смог быстро разобраться и доработать компонент под изменившиеся требования.</a:t>
            </a:r>
            <a:endParaRPr/>
          </a:p>
          <a:p>
            <a:pPr indent="-342874" lvl="0" marL="342874" rtl="0" algn="l">
              <a:spcBef>
                <a:spcPts val="544"/>
              </a:spcBef>
              <a:spcAft>
                <a:spcPts val="0"/>
              </a:spcAft>
              <a:buClr>
                <a:schemeClr val="accent1"/>
              </a:buClr>
              <a:buSzPct val="100000"/>
              <a:buChar char="•"/>
            </a:pPr>
            <a:r>
              <a:rPr b="1" lang="ru-RU"/>
              <a:t>Корректность.</a:t>
            </a:r>
            <a:r>
              <a:rPr lang="ru-RU"/>
              <a:t> Чтобы в будущем инженер своими правками случайно не сломал работоспособность системы.</a:t>
            </a:r>
            <a:endParaRPr/>
          </a:p>
          <a:p>
            <a:pPr indent="-342874" lvl="0" marL="342874" rtl="0" algn="l">
              <a:spcBef>
                <a:spcPts val="544"/>
              </a:spcBef>
              <a:spcAft>
                <a:spcPts val="0"/>
              </a:spcAft>
              <a:buClr>
                <a:schemeClr val="accent1"/>
              </a:buClr>
              <a:buSzPct val="100000"/>
              <a:buChar char="•"/>
            </a:pPr>
            <a:r>
              <a:rPr b="1" lang="ru-RU"/>
              <a:t>Расширяемость.</a:t>
            </a:r>
            <a:r>
              <a:rPr lang="ru-RU"/>
              <a:t> Чтобы в будущем инженеру проще было вносить доработки под новые требования.</a:t>
            </a:r>
            <a:endParaRPr/>
          </a:p>
          <a:p>
            <a:pPr indent="-342874" lvl="0" marL="342874" rtl="0" algn="l">
              <a:spcBef>
                <a:spcPts val="544"/>
              </a:spcBef>
              <a:spcAft>
                <a:spcPts val="0"/>
              </a:spcAft>
              <a:buClr>
                <a:schemeClr val="accent1"/>
              </a:buClr>
              <a:buSzPct val="100000"/>
              <a:buChar char="•"/>
            </a:pPr>
            <a:r>
              <a:rPr b="1" lang="ru-RU"/>
              <a:t>Универсальность.</a:t>
            </a:r>
            <a:r>
              <a:rPr lang="ru-RU"/>
              <a:t> Чтобы в будущем инженеру было проще использовать этот код в контексте другой задачи или проекта.</a:t>
            </a:r>
            <a:endParaRPr/>
          </a:p>
          <a:p>
            <a:pPr indent="0" lvl="0" marL="0" rtl="0" algn="l">
              <a:spcBef>
                <a:spcPts val="544"/>
              </a:spcBef>
              <a:spcAft>
                <a:spcPts val="0"/>
              </a:spcAft>
              <a:buSzPct val="100000"/>
              <a:buNone/>
            </a:pPr>
            <a:r>
              <a:t/>
            </a:r>
            <a:endParaRPr/>
          </a:p>
        </p:txBody>
      </p:sp>
      <p:sp>
        <p:nvSpPr>
          <p:cNvPr id="182" name="Google Shape;182;p4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ЗАЧЕМ НУЖЕН ЧИСТЫЙ КОД?</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i="1" lang="ru-RU" sz="2800">
                <a:latin typeface="Quattrocento Sans"/>
                <a:ea typeface="Quattrocento Sans"/>
                <a:cs typeface="Quattrocento Sans"/>
                <a:sym typeface="Quattrocento Sans"/>
              </a:rPr>
              <a:t>Контрольное число для СНИЛС:</a:t>
            </a:r>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Полученные произведения суммируются</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меньше 100, то контрольное число равно самой сумме</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равна 100 или 101, то контрольное число равно 0</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451" name="Google Shape;451;p7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ru-RU" sz="2800">
                <a:latin typeface="Quattrocento Sans"/>
                <a:ea typeface="Quattrocento Sans"/>
                <a:cs typeface="Quattrocento Sans"/>
                <a:sym typeface="Quattrocento Sans"/>
              </a:rPr>
              <a:t>СНИЛС 112-233-445. Рассчитаем контрольное число:</a:t>
            </a:r>
            <a:endParaRPr sz="2800">
              <a:latin typeface="Quattrocento Sans"/>
              <a:ea typeface="Quattrocento Sans"/>
              <a:cs typeface="Quattrocento Sans"/>
              <a:sym typeface="Quattrocento Sans"/>
            </a:endParaRPr>
          </a:p>
          <a:p>
            <a:pPr indent="0" lvl="0" marL="0" rtl="0" algn="l">
              <a:spcBef>
                <a:spcPts val="560"/>
              </a:spcBef>
              <a:spcAft>
                <a:spcPts val="0"/>
              </a:spcAft>
              <a:buSzPts val="2800"/>
              <a:buNone/>
            </a:pPr>
            <a:r>
              <a:t/>
            </a:r>
            <a:endParaRPr sz="28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ru-RU" sz="2800">
                <a:latin typeface="Consolas"/>
                <a:ea typeface="Consolas"/>
                <a:cs typeface="Consolas"/>
                <a:sym typeface="Consolas"/>
              </a:rPr>
              <a:t>цифры номера  1 1 2 2 3 3 4 4 5</a:t>
            </a:r>
            <a:endParaRPr/>
          </a:p>
          <a:p>
            <a:pPr indent="0" lvl="0" marL="0" rtl="0" algn="l">
              <a:spcBef>
                <a:spcPts val="560"/>
              </a:spcBef>
              <a:spcAft>
                <a:spcPts val="0"/>
              </a:spcAft>
              <a:buSzPts val="2800"/>
              <a:buNone/>
            </a:pPr>
            <a:r>
              <a:rPr lang="ru-RU" sz="2800">
                <a:latin typeface="Consolas"/>
                <a:ea typeface="Consolas"/>
                <a:cs typeface="Consolas"/>
                <a:sym typeface="Consolas"/>
              </a:rPr>
              <a:t>номер позиции 9 8 7 6 5 4 3 2 1</a:t>
            </a:r>
            <a:endParaRPr/>
          </a:p>
          <a:p>
            <a:pPr indent="0" lvl="0" marL="0" rtl="0" algn="l">
              <a:spcBef>
                <a:spcPts val="560"/>
              </a:spcBef>
              <a:spcAft>
                <a:spcPts val="0"/>
              </a:spcAft>
              <a:buSzPts val="2800"/>
              <a:buNone/>
            </a:pPr>
            <a:r>
              <a:t/>
            </a:r>
            <a:endParaRPr sz="28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ru-RU" sz="2800">
                <a:latin typeface="Quattrocento Sans"/>
                <a:ea typeface="Quattrocento Sans"/>
                <a:cs typeface="Quattrocento Sans"/>
                <a:sym typeface="Quattrocento Sans"/>
              </a:rPr>
              <a:t>Сумма = </a:t>
            </a:r>
            <a:r>
              <a:rPr lang="ru-RU" sz="2800">
                <a:latin typeface="Consolas"/>
                <a:ea typeface="Consolas"/>
                <a:cs typeface="Consolas"/>
                <a:sym typeface="Consolas"/>
              </a:rPr>
              <a:t>1×9 + 1×8 + 2×7 + 2×6 + 3×5 + 3×4 + 4×3 + 4×2 + 5×1 = 95</a:t>
            </a:r>
            <a:endParaRPr sz="2800">
              <a:latin typeface="Consolas"/>
              <a:ea typeface="Consolas"/>
              <a:cs typeface="Consolas"/>
              <a:sym typeface="Consolas"/>
            </a:endParaRPr>
          </a:p>
        </p:txBody>
      </p:sp>
      <p:sp>
        <p:nvSpPr>
          <p:cNvPr id="457" name="Google Shape;457;p7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8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Реализуйте алгоритм расчета контрольного числа для СНИЛС: </a:t>
            </a:r>
            <a:r>
              <a:rPr lang="ru-RU">
                <a:solidFill>
                  <a:srgbClr val="C00000"/>
                </a:solidFill>
              </a:rPr>
              <a:t>ControlDigit/Snils</a:t>
            </a:r>
            <a:endParaRPr>
              <a:solidFill>
                <a:srgbClr val="C00000"/>
              </a:solidFill>
            </a:endParaRPr>
          </a:p>
          <a:p>
            <a:pPr indent="0" lvl="0" marL="0" rtl="0" algn="l">
              <a:spcBef>
                <a:spcPts val="640"/>
              </a:spcBef>
              <a:spcAft>
                <a:spcPts val="0"/>
              </a:spcAft>
              <a:buSzPts val="3200"/>
              <a:buNone/>
            </a:pPr>
            <a:r>
              <a:rPr lang="ru-RU"/>
              <a:t>Помните про декомпозицию и компонуемость. </a:t>
            </a:r>
            <a:endParaRPr/>
          </a:p>
          <a:p>
            <a:pPr indent="0" lvl="0" marL="0" rtl="0" algn="l">
              <a:spcBef>
                <a:spcPts val="640"/>
              </a:spcBef>
              <a:spcAft>
                <a:spcPts val="0"/>
              </a:spcAft>
              <a:buSzPts val="3200"/>
              <a:buNone/>
            </a:pPr>
            <a:r>
              <a:rPr lang="ru-RU"/>
              <a:t>Постарайтесь максимально реиспользовать уже написанный код.</a:t>
            </a:r>
            <a:endParaRPr/>
          </a:p>
          <a:p>
            <a:pPr indent="0" lvl="0" marL="0" rtl="0" algn="l">
              <a:spcBef>
                <a:spcPts val="640"/>
              </a:spcBef>
              <a:spcAft>
                <a:spcPts val="0"/>
              </a:spcAft>
              <a:buSzPts val="3200"/>
              <a:buNone/>
            </a:pPr>
            <a:r>
              <a:t/>
            </a:r>
            <a:endParaRPr/>
          </a:p>
        </p:txBody>
      </p:sp>
      <p:sp>
        <p:nvSpPr>
          <p:cNvPr id="463" name="Google Shape;463;p8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a:t>
            </a:r>
            <a:r>
              <a:rPr lang="ru-RU">
                <a:solidFill>
                  <a:schemeClr val="accent1"/>
                </a:solidFill>
              </a:rPr>
              <a:t>CONTROLDIGIT</a:t>
            </a:r>
            <a:endParaRPr>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00"/>
              <a:buNone/>
            </a:pPr>
            <a:r>
              <a:rPr i="1" lang="ru-RU" sz="2800">
                <a:latin typeface="Quattrocento Sans"/>
                <a:ea typeface="Quattrocento Sans"/>
                <a:cs typeface="Quattrocento Sans"/>
                <a:sym typeface="Quattrocento Sans"/>
              </a:rPr>
              <a:t>Контрольное число для СНИЛС:</a:t>
            </a:r>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Полученные произведения суммируются</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меньше 100, то контрольное число равно самой сумме</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равна 100 или 101, то контрольное число равно 0</a:t>
            </a:r>
            <a:endParaRPr sz="24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469" name="Google Shape;469;p8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Повторно-используемые примитивы:</a:t>
            </a:r>
            <a:endParaRPr/>
          </a:p>
          <a:p>
            <a:pPr indent="-342874" lvl="0" marL="342874" rtl="0" algn="l">
              <a:spcBef>
                <a:spcPts val="640"/>
              </a:spcBef>
              <a:spcAft>
                <a:spcPts val="0"/>
              </a:spcAft>
              <a:buClr>
                <a:schemeClr val="accent1"/>
              </a:buClr>
              <a:buSzPts val="3200"/>
              <a:buChar char="•"/>
            </a:pPr>
            <a:r>
              <a:rPr lang="ru-RU"/>
              <a:t>Получить все цифры числа</a:t>
            </a:r>
            <a:endParaRPr/>
          </a:p>
          <a:p>
            <a:pPr indent="-285730" lvl="1" marL="742895" rtl="0" algn="l">
              <a:spcBef>
                <a:spcPts val="560"/>
              </a:spcBef>
              <a:spcAft>
                <a:spcPts val="0"/>
              </a:spcAft>
              <a:buSzPts val="2800"/>
              <a:buChar char="•"/>
            </a:pPr>
            <a:r>
              <a:rPr lang="ru-RU"/>
              <a:t>Очевидно ли, в каком порядке возвращаются?</a:t>
            </a:r>
            <a:endParaRPr/>
          </a:p>
          <a:p>
            <a:pPr indent="-285730" lvl="1" marL="742895" rtl="0" algn="l">
              <a:spcBef>
                <a:spcPts val="560"/>
              </a:spcBef>
              <a:spcAft>
                <a:spcPts val="0"/>
              </a:spcAft>
              <a:buSzPts val="2800"/>
              <a:buChar char="•"/>
            </a:pPr>
            <a:r>
              <a:rPr lang="ru-RU"/>
              <a:t>Куда положить метод, чтобы его нашли?</a:t>
            </a:r>
            <a:endParaRPr/>
          </a:p>
          <a:p>
            <a:pPr indent="-342874" lvl="0" marL="342874" rtl="0" algn="l">
              <a:spcBef>
                <a:spcPts val="640"/>
              </a:spcBef>
              <a:spcAft>
                <a:spcPts val="0"/>
              </a:spcAft>
              <a:buClr>
                <a:schemeClr val="accent1"/>
              </a:buClr>
              <a:buSzPts val="3200"/>
              <a:buChar char="•"/>
            </a:pPr>
            <a:r>
              <a:rPr lang="ru-RU"/>
              <a:t>Посчитать взвешенную сумму</a:t>
            </a:r>
            <a:endParaRPr/>
          </a:p>
        </p:txBody>
      </p:sp>
      <p:sp>
        <p:nvSpPr>
          <p:cNvPr id="475" name="Google Shape;475;p8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РАЗБОР ЗАДАЧИ</a:t>
            </a:r>
            <a:r>
              <a:rPr lang="ru-RU"/>
              <a:t> </a:t>
            </a:r>
            <a:r>
              <a:rPr lang="ru-RU">
                <a:solidFill>
                  <a:schemeClr val="accent1"/>
                </a:solidFill>
              </a:rPr>
              <a:t>CONTROLDIGIT</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3"/>
          <p:cNvSpPr txBox="1"/>
          <p:nvPr>
            <p:ph type="title"/>
          </p:nvPr>
        </p:nvSpPr>
        <p:spPr>
          <a:xfrm>
            <a:off x="1300501" y="3429047"/>
            <a:ext cx="9601067" cy="1800225"/>
          </a:xfrm>
          <a:prstGeom prst="rect">
            <a:avLst/>
          </a:prstGeom>
          <a:noFill/>
          <a:ln>
            <a:noFill/>
          </a:ln>
        </p:spPr>
        <p:txBody>
          <a:bodyPr anchorCtr="0" anchor="t"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READABILITY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4"/>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rgbClr val="00B050"/>
              </a:buClr>
              <a:buSzPts val="4400"/>
              <a:buFont typeface="Quattrocento Sans"/>
              <a:buNone/>
            </a:pPr>
            <a:r>
              <a:rPr lang="ru-RU">
                <a:solidFill>
                  <a:srgbClr val="00B050"/>
                </a:solidFill>
              </a:rPr>
              <a:t>C#: </a:t>
            </a:r>
            <a:r>
              <a:rPr lang="ru-RU"/>
              <a:t>SAMPLES / PATHFINDER.CS</a:t>
            </a:r>
            <a:br>
              <a:rPr lang="ru-RU"/>
            </a:br>
            <a:r>
              <a:rPr lang="ru-RU">
                <a:solidFill>
                  <a:srgbClr val="00B050"/>
                </a:solidFill>
              </a:rPr>
              <a:t>PYTHON: </a:t>
            </a:r>
            <a:r>
              <a:rPr lang="ru-RU"/>
              <a:t>SAMPLES / PATH_FINDER.PY</a:t>
            </a:r>
            <a:endParaRPr/>
          </a:p>
          <a:p>
            <a:pPr indent="0" lvl="0" marL="0" rtl="0" algn="ctr">
              <a:spcBef>
                <a:spcPts val="0"/>
              </a:spcBef>
              <a:spcAft>
                <a:spcPts val="0"/>
              </a:spcAft>
              <a:buClr>
                <a:srgbClr val="00B050"/>
              </a:buClr>
              <a:buSzPts val="4400"/>
              <a:buFont typeface="Quattrocento Sans"/>
              <a:buNone/>
            </a:pPr>
            <a:r>
              <a:rPr lang="ru-RU">
                <a:solidFill>
                  <a:srgbClr val="00B050"/>
                </a:solidFill>
              </a:rPr>
              <a:t>Java</a:t>
            </a:r>
            <a:r>
              <a:rPr lang="ru-RU">
                <a:solidFill>
                  <a:srgbClr val="00B050"/>
                </a:solidFill>
              </a:rPr>
              <a:t>: </a:t>
            </a:r>
            <a:r>
              <a:rPr lang="ru-RU"/>
              <a:t>samples/PathFinder</a:t>
            </a:r>
            <a:endParaRPr/>
          </a:p>
        </p:txBody>
      </p:sp>
      <p:pic>
        <p:nvPicPr>
          <p:cNvPr descr="C:\Users\sapogoff\Documents\sapogoff_work\SKB Kontur\01_presentation_templates\03_final\wmf_icons\документ.wmf" id="486" name="Google Shape;486;p84"/>
          <p:cNvPicPr preferRelativeResize="0"/>
          <p:nvPr/>
        </p:nvPicPr>
        <p:blipFill rotWithShape="1">
          <a:blip r:embed="rId3">
            <a:alphaModFix/>
          </a:blip>
          <a:srcRect b="0" l="0" r="0" t="0"/>
          <a:stretch/>
        </p:blipFill>
        <p:spPr>
          <a:xfrm>
            <a:off x="5448066" y="549275"/>
            <a:ext cx="1296000" cy="158368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5"/>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ru-RU" sz="4000"/>
              <a:t>Не развалится ли</a:t>
            </a:r>
            <a:br>
              <a:rPr lang="ru-RU" sz="4000"/>
            </a:br>
            <a:r>
              <a:rPr lang="ru-RU" sz="4000"/>
              <a:t>в многопоточной среде?</a:t>
            </a:r>
            <a:endParaRPr/>
          </a:p>
        </p:txBody>
      </p:sp>
      <p:sp>
        <p:nvSpPr>
          <p:cNvPr id="493" name="Google Shape;493;p8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3600"/>
              <a:buFont typeface="Quattrocento Sans"/>
              <a:buNone/>
            </a:pPr>
            <a:r>
              <a:rPr lang="ru-RU" sz="3600">
                <a:solidFill>
                  <a:schemeClr val="dk1"/>
                </a:solidFill>
              </a:rPr>
              <a:t>МАРКЕР</a:t>
            </a:r>
            <a:r>
              <a:rPr lang="ru-RU" sz="3600"/>
              <a:t> </a:t>
            </a:r>
            <a:r>
              <a:rPr lang="ru-RU" sz="36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6"/>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chemeClr val="accent1"/>
              </a:buClr>
              <a:buSzPts val="4400"/>
              <a:buFont typeface="Quattrocento Sans"/>
              <a:buNone/>
            </a:pPr>
            <a:r>
              <a:rPr lang="ru-RU"/>
              <a:t>SAMPLES / PATHFINDER.JS</a:t>
            </a:r>
            <a:endParaRPr/>
          </a:p>
        </p:txBody>
      </p:sp>
      <p:pic>
        <p:nvPicPr>
          <p:cNvPr descr="C:\Users\sapogoff\Documents\sapogoff_work\SKB Kontur\01_presentation_templates\03_final\wmf_icons\документ.wmf" id="500" name="Google Shape;500;p86"/>
          <p:cNvPicPr preferRelativeResize="0"/>
          <p:nvPr/>
        </p:nvPicPr>
        <p:blipFill rotWithShape="1">
          <a:blip r:embed="rId3">
            <a:alphaModFix/>
          </a:blip>
          <a:srcRect b="0" l="0" r="0" t="0"/>
          <a:stretch/>
        </p:blipFill>
        <p:spPr>
          <a:xfrm>
            <a:off x="5448066" y="549275"/>
            <a:ext cx="1296000" cy="158368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7"/>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ru-RU"/>
              <a:t>Что произойдет, если будет</a:t>
            </a:r>
            <a:endParaRPr/>
          </a:p>
          <a:p>
            <a:pPr indent="0" lvl="0" marL="0" rtl="0" algn="ctr">
              <a:spcBef>
                <a:spcPts val="900"/>
              </a:spcBef>
              <a:spcAft>
                <a:spcPts val="0"/>
              </a:spcAft>
              <a:buSzPts val="4000"/>
              <a:buNone/>
            </a:pPr>
            <a:r>
              <a:rPr lang="ru-RU"/>
              <a:t> два экземпляра итераторов?</a:t>
            </a:r>
            <a:endParaRPr/>
          </a:p>
        </p:txBody>
      </p:sp>
      <p:sp>
        <p:nvSpPr>
          <p:cNvPr id="507" name="Google Shape;507;p8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3600"/>
              <a:buFont typeface="Quattrocento Sans"/>
              <a:buNone/>
            </a:pPr>
            <a:r>
              <a:rPr lang="ru-RU" sz="3600">
                <a:solidFill>
                  <a:schemeClr val="dk1"/>
                </a:solidFill>
              </a:rPr>
              <a:t>МАРКЕР</a:t>
            </a:r>
            <a:r>
              <a:rPr lang="ru-RU" sz="3600"/>
              <a:t> </a:t>
            </a:r>
            <a:r>
              <a:rPr lang="ru-RU" sz="36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4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ru-RU"/>
              <a:t>Аккуратное форматирование</a:t>
            </a:r>
            <a:endParaRPr/>
          </a:p>
          <a:p>
            <a:pPr indent="-342874" lvl="0" marL="342874" rtl="0" algn="l">
              <a:spcBef>
                <a:spcPts val="640"/>
              </a:spcBef>
              <a:spcAft>
                <a:spcPts val="0"/>
              </a:spcAft>
              <a:buClr>
                <a:schemeClr val="accent1"/>
              </a:buClr>
              <a:buSzPts val="3200"/>
              <a:buChar char="•"/>
            </a:pPr>
            <a:r>
              <a:rPr lang="ru-RU"/>
              <a:t>Соответствие принятому (в команде или </a:t>
            </a:r>
            <a:br>
              <a:rPr lang="ru-RU"/>
            </a:br>
            <a:r>
              <a:rPr lang="ru-RU"/>
              <a:t>в комьюнити) стилю оформления кода</a:t>
            </a:r>
            <a:endParaRPr/>
          </a:p>
          <a:p>
            <a:pPr indent="-342874" lvl="0" marL="342874" rtl="0" algn="l">
              <a:spcBef>
                <a:spcPts val="640"/>
              </a:spcBef>
              <a:spcAft>
                <a:spcPts val="0"/>
              </a:spcAft>
              <a:buClr>
                <a:schemeClr val="accent1"/>
              </a:buClr>
              <a:buSzPts val="3200"/>
              <a:buChar char="•"/>
            </a:pPr>
            <a:r>
              <a:rPr lang="ru-RU"/>
              <a:t>Понятные имена методов и переменных</a:t>
            </a:r>
            <a:endParaRPr/>
          </a:p>
          <a:p>
            <a:pPr indent="-139674" lvl="0" marL="342874" rtl="0" algn="l">
              <a:spcBef>
                <a:spcPts val="640"/>
              </a:spcBef>
              <a:spcAft>
                <a:spcPts val="0"/>
              </a:spcAft>
              <a:buClr>
                <a:schemeClr val="accent1"/>
              </a:buClr>
              <a:buSzPts val="3200"/>
              <a:buNone/>
            </a:pPr>
            <a:r>
              <a:t/>
            </a:r>
            <a:endParaRPr/>
          </a:p>
        </p:txBody>
      </p:sp>
      <p:sp>
        <p:nvSpPr>
          <p:cNvPr id="189" name="Google Shape;189;p4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ГИГИЕНИЧЕСКИЙ МИНИМУМ</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8"/>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	</a:t>
            </a:r>
            <a:r>
              <a:rPr b="1" lang="ru-RU">
                <a:solidFill>
                  <a:schemeClr val="accent1"/>
                </a:solidFill>
                <a:latin typeface="Consolas"/>
                <a:ea typeface="Consolas"/>
                <a:cs typeface="Consolas"/>
                <a:sym typeface="Consolas"/>
              </a:rPr>
              <a:t>InputData();</a:t>
            </a:r>
            <a:br>
              <a:rPr b="1" lang="ru-RU">
                <a:solidFill>
                  <a:schemeClr val="accent1"/>
                </a:solidFill>
                <a:latin typeface="Consolas"/>
                <a:ea typeface="Consolas"/>
                <a:cs typeface="Consolas"/>
                <a:sym typeface="Consolas"/>
              </a:rPr>
            </a:br>
            <a:r>
              <a:rPr b="1" lang="ru-RU">
                <a:solidFill>
                  <a:schemeClr val="accent1"/>
                </a:solidFill>
                <a:latin typeface="Consolas"/>
                <a:ea typeface="Consolas"/>
                <a:cs typeface="Consolas"/>
                <a:sym typeface="Consolas"/>
              </a:rPr>
              <a:t>	Solve();</a:t>
            </a:r>
            <a:br>
              <a:rPr b="1" lang="ru-RU">
                <a:solidFill>
                  <a:schemeClr val="accent1"/>
                </a:solidFill>
                <a:latin typeface="Consolas"/>
                <a:ea typeface="Consolas"/>
                <a:cs typeface="Consolas"/>
                <a:sym typeface="Consolas"/>
              </a:rPr>
            </a:br>
            <a:r>
              <a:rPr b="1" lang="ru-RU">
                <a:solidFill>
                  <a:schemeClr val="accent1"/>
                </a:solidFill>
                <a:latin typeface="Consolas"/>
                <a:ea typeface="Consolas"/>
                <a:cs typeface="Consolas"/>
                <a:sym typeface="Consolas"/>
              </a:rPr>
              <a:t>	OutputData();</a:t>
            </a:r>
            <a:endParaRPr/>
          </a:p>
          <a:p>
            <a:pPr indent="0" lvl="0" marL="0" rtl="0" algn="l">
              <a:spcBef>
                <a:spcPts val="640"/>
              </a:spcBef>
              <a:spcAft>
                <a:spcPts val="0"/>
              </a:spcAft>
              <a:buSzPts val="3200"/>
              <a:buNone/>
            </a:pPr>
            <a:r>
              <a:rPr b="1" lang="ru-RU">
                <a:solidFill>
                  <a:srgbClr val="027E17"/>
                </a:solidFill>
                <a:latin typeface="Consolas"/>
                <a:ea typeface="Consolas"/>
                <a:cs typeface="Consolas"/>
                <a:sym typeface="Consolas"/>
              </a:rPr>
              <a:t>     </a:t>
            </a:r>
            <a:endParaRPr/>
          </a:p>
          <a:p>
            <a:pPr indent="0" lvl="0" marL="0" rtl="0" algn="l">
              <a:spcBef>
                <a:spcPts val="640"/>
              </a:spcBef>
              <a:spcAft>
                <a:spcPts val="0"/>
              </a:spcAft>
              <a:buSzPts val="3200"/>
              <a:buNone/>
            </a:pPr>
            <a:r>
              <a:rPr b="1" lang="ru-RU">
                <a:solidFill>
                  <a:srgbClr val="027E17"/>
                </a:solidFill>
                <a:latin typeface="Consolas"/>
                <a:ea typeface="Consolas"/>
                <a:cs typeface="Consolas"/>
                <a:sym typeface="Consolas"/>
              </a:rPr>
              <a:t>	</a:t>
            </a:r>
            <a:r>
              <a:rPr b="1" lang="ru-RU">
                <a:solidFill>
                  <a:schemeClr val="accent2"/>
                </a:solidFill>
                <a:latin typeface="Consolas"/>
                <a:ea typeface="Consolas"/>
                <a:cs typeface="Consolas"/>
                <a:sym typeface="Consolas"/>
              </a:rPr>
              <a:t>var data = InputData(“input.txt”);</a:t>
            </a:r>
            <a:br>
              <a:rPr b="1" lang="ru-RU">
                <a:solidFill>
                  <a:schemeClr val="accent2"/>
                </a:solidFill>
                <a:latin typeface="Consolas"/>
                <a:ea typeface="Consolas"/>
                <a:cs typeface="Consolas"/>
                <a:sym typeface="Consolas"/>
              </a:rPr>
            </a:br>
            <a:r>
              <a:rPr b="1" lang="ru-RU">
                <a:solidFill>
                  <a:schemeClr val="accent2"/>
                </a:solidFill>
                <a:latin typeface="Consolas"/>
                <a:ea typeface="Consolas"/>
                <a:cs typeface="Consolas"/>
                <a:sym typeface="Consolas"/>
              </a:rPr>
              <a:t>	var result = Solve(data);</a:t>
            </a:r>
            <a:br>
              <a:rPr b="1" lang="ru-RU">
                <a:solidFill>
                  <a:schemeClr val="accent2"/>
                </a:solidFill>
                <a:latin typeface="Consolas"/>
                <a:ea typeface="Consolas"/>
                <a:cs typeface="Consolas"/>
                <a:sym typeface="Consolas"/>
              </a:rPr>
            </a:br>
            <a:r>
              <a:rPr b="1" lang="ru-RU">
                <a:solidFill>
                  <a:schemeClr val="accent2"/>
                </a:solidFill>
                <a:latin typeface="Consolas"/>
                <a:ea typeface="Consolas"/>
                <a:cs typeface="Consolas"/>
                <a:sym typeface="Consolas"/>
              </a:rPr>
              <a:t>	OutputData(“output.txt”, result);</a:t>
            </a:r>
            <a:endParaRPr b="1">
              <a:solidFill>
                <a:schemeClr val="accent2"/>
              </a:solidFill>
              <a:latin typeface="Consolas"/>
              <a:ea typeface="Consolas"/>
              <a:cs typeface="Consolas"/>
              <a:sym typeface="Consolas"/>
            </a:endParaRPr>
          </a:p>
        </p:txBody>
      </p:sp>
      <p:sp>
        <p:nvSpPr>
          <p:cNvPr id="513" name="Google Shape;513;p8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МАРКЕР</a:t>
            </a:r>
            <a:r>
              <a:rPr lang="ru-RU"/>
              <a:t> </a:t>
            </a:r>
            <a:r>
              <a:rPr lang="ru-RU">
                <a:solidFill>
                  <a:schemeClr val="accent1"/>
                </a:solidFill>
              </a:rPr>
              <a:t>СКРЫТ ПОТОК ДАННЫХ</a:t>
            </a:r>
            <a:endParaRPr>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9"/>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ru-RU" sz="4000"/>
              <a:t>Не прячьте поток данных от читателя!</a:t>
            </a:r>
            <a:endParaRPr/>
          </a:p>
        </p:txBody>
      </p:sp>
      <p:sp>
        <p:nvSpPr>
          <p:cNvPr id="519" name="Google Shape;519;p8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МАРКЕР</a:t>
            </a:r>
            <a:r>
              <a:rPr lang="ru-RU"/>
              <a:t> </a:t>
            </a:r>
            <a:r>
              <a:rPr lang="ru-RU">
                <a:solidFill>
                  <a:schemeClr val="accent1"/>
                </a:solidFill>
              </a:rPr>
              <a:t>СКРЫТ ПОТОК ДАННЫХ</a:t>
            </a:r>
            <a:endParaRPr>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descr="http://vseigritut.ru/games/tetris/tetris1.jpg" id="525" name="Google Shape;525;p90"/>
          <p:cNvPicPr preferRelativeResize="0"/>
          <p:nvPr/>
        </p:nvPicPr>
        <p:blipFill rotWithShape="1">
          <a:blip r:embed="rId3">
            <a:alphaModFix/>
          </a:blip>
          <a:srcRect b="0" l="0" r="0" t="0"/>
          <a:stretch/>
        </p:blipFill>
        <p:spPr>
          <a:xfrm>
            <a:off x="4113649" y="2385109"/>
            <a:ext cx="3964700" cy="3923616"/>
          </a:xfrm>
          <a:prstGeom prst="rect">
            <a:avLst/>
          </a:prstGeom>
          <a:noFill/>
          <a:ln>
            <a:noFill/>
          </a:ln>
        </p:spPr>
      </p:pic>
      <p:sp>
        <p:nvSpPr>
          <p:cNvPr id="526" name="Google Shape;526;p90"/>
          <p:cNvSpPr/>
          <p:nvPr/>
        </p:nvSpPr>
        <p:spPr>
          <a:xfrm>
            <a:off x="3489292" y="549275"/>
            <a:ext cx="7287227"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400">
                <a:solidFill>
                  <a:srgbClr val="0000FF"/>
                </a:solidFill>
                <a:highlight>
                  <a:srgbClr val="FFFFFF"/>
                </a:highlight>
                <a:latin typeface="Fira Code"/>
                <a:ea typeface="Fira Code"/>
                <a:cs typeface="Fira Code"/>
                <a:sym typeface="Fira Code"/>
              </a:rPr>
              <a:t>public</a:t>
            </a:r>
            <a:r>
              <a:rPr lang="ru-RU" sz="2400">
                <a:solidFill>
                  <a:srgbClr val="000000"/>
                </a:solidFill>
                <a:highlight>
                  <a:srgbClr val="FFFFFF"/>
                </a:highlight>
                <a:latin typeface="Fira Code"/>
                <a:ea typeface="Fira Code"/>
                <a:cs typeface="Fira Code"/>
                <a:sym typeface="Fira Code"/>
              </a:rPr>
              <a:t> </a:t>
            </a:r>
            <a:r>
              <a:rPr lang="ru-RU" sz="2400">
                <a:solidFill>
                  <a:srgbClr val="0000FF"/>
                </a:solidFill>
                <a:highlight>
                  <a:srgbClr val="FFFFFF"/>
                </a:highlight>
                <a:latin typeface="Fira Code"/>
                <a:ea typeface="Fira Code"/>
                <a:cs typeface="Fira Code"/>
                <a:sym typeface="Fira Code"/>
              </a:rPr>
              <a:t>void</a:t>
            </a:r>
            <a:r>
              <a:rPr lang="ru-RU" sz="2400">
                <a:solidFill>
                  <a:srgbClr val="000000"/>
                </a:solidFill>
                <a:highlight>
                  <a:srgbClr val="FFFFFF"/>
                </a:highlight>
                <a:latin typeface="Fira Code"/>
                <a:ea typeface="Fira Code"/>
                <a:cs typeface="Fira Code"/>
                <a:sym typeface="Fira Code"/>
              </a:rPr>
              <a:t> </a:t>
            </a:r>
            <a:r>
              <a:rPr lang="ru-RU" sz="2400">
                <a:solidFill>
                  <a:srgbClr val="2B91AF"/>
                </a:solidFill>
                <a:highlight>
                  <a:srgbClr val="FFFFFF"/>
                </a:highlight>
                <a:latin typeface="Fira Code"/>
                <a:ea typeface="Fira Code"/>
                <a:cs typeface="Fira Code"/>
                <a:sym typeface="Fira Code"/>
              </a:rPr>
              <a:t>ClearFullLines</a:t>
            </a:r>
            <a:r>
              <a:rPr lang="ru-RU" sz="2400">
                <a:solidFill>
                  <a:srgbClr val="000000"/>
                </a:solidFill>
                <a:highlight>
                  <a:srgbClr val="FFFFFF"/>
                </a:highlight>
                <a:latin typeface="Fira Code"/>
                <a:ea typeface="Fira Code"/>
                <a:cs typeface="Fira Code"/>
                <a:sym typeface="Fira Code"/>
              </a:rPr>
              <a:t>() </a:t>
            </a:r>
            <a:br>
              <a:rPr lang="ru-RU" sz="2400">
                <a:solidFill>
                  <a:srgbClr val="000000"/>
                </a:solidFill>
                <a:highlight>
                  <a:srgbClr val="FFFFFF"/>
                </a:highlight>
                <a:latin typeface="Fira Code"/>
                <a:ea typeface="Fira Code"/>
                <a:cs typeface="Fira Code"/>
                <a:sym typeface="Fira Code"/>
              </a:rPr>
            </a:br>
            <a:r>
              <a:rPr lang="ru-RU" sz="2400">
                <a:solidFill>
                  <a:srgbClr val="000000"/>
                </a:solidFill>
                <a:highlight>
                  <a:srgbClr val="FFFFFF"/>
                </a:highlight>
                <a:latin typeface="Fira Code"/>
                <a:ea typeface="Fira Code"/>
                <a:cs typeface="Fira Code"/>
                <a:sym typeface="Fira Code"/>
              </a:rPr>
              <a:t>// Удалить все заполненные строки</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p91"/>
          <p:cNvPicPr preferRelativeResize="0"/>
          <p:nvPr/>
        </p:nvPicPr>
        <p:blipFill rotWithShape="1">
          <a:blip r:embed="rId3">
            <a:alphaModFix/>
          </a:blip>
          <a:srcRect b="0" l="0" r="0" t="0"/>
          <a:stretch/>
        </p:blipFill>
        <p:spPr>
          <a:xfrm>
            <a:off x="8382000" y="4537326"/>
            <a:ext cx="2286000" cy="2242566"/>
          </a:xfrm>
          <a:prstGeom prst="rect">
            <a:avLst/>
          </a:prstGeom>
          <a:noFill/>
          <a:ln>
            <a:noFill/>
          </a:ln>
        </p:spPr>
      </p:pic>
      <p:sp>
        <p:nvSpPr>
          <p:cNvPr id="533" name="Google Shape;533;p91"/>
          <p:cNvSpPr/>
          <p:nvPr/>
        </p:nvSpPr>
        <p:spPr>
          <a:xfrm>
            <a:off x="1295400" y="549275"/>
            <a:ext cx="9601200" cy="47089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000">
                <a:solidFill>
                  <a:srgbClr val="0000FF"/>
                </a:solidFill>
                <a:highlight>
                  <a:srgbClr val="FFFFFF"/>
                </a:highlight>
                <a:latin typeface="Consolas"/>
                <a:ea typeface="Consolas"/>
                <a:cs typeface="Consolas"/>
                <a:sym typeface="Consolas"/>
              </a:rPr>
              <a:t>public</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void</a:t>
            </a:r>
            <a:r>
              <a:rPr lang="ru-RU" sz="2000">
                <a:solidFill>
                  <a:srgbClr val="000000"/>
                </a:solidFill>
                <a:highlight>
                  <a:srgbClr val="FFFFFF"/>
                </a:highlight>
                <a:latin typeface="Consolas"/>
                <a:ea typeface="Consolas"/>
                <a:cs typeface="Consolas"/>
                <a:sym typeface="Consolas"/>
              </a:rPr>
              <a:t> </a:t>
            </a:r>
            <a:r>
              <a:rPr lang="ru-RU" sz="2000">
                <a:solidFill>
                  <a:srgbClr val="2B91AF"/>
                </a:solidFill>
                <a:highlight>
                  <a:srgbClr val="FFFFFF"/>
                </a:highlight>
                <a:latin typeface="Consolas"/>
                <a:ea typeface="Consolas"/>
                <a:cs typeface="Consolas"/>
                <a:sym typeface="Consolas"/>
              </a:rPr>
              <a:t>ClearFullLines</a:t>
            </a:r>
            <a:r>
              <a:rPr lang="ru-RU" sz="2000">
                <a:solidFill>
                  <a:srgbClr val="000000"/>
                </a:solidFill>
                <a:highlight>
                  <a:srgbClr val="FFFFFF"/>
                </a:highlight>
                <a:latin typeface="Consolas"/>
                <a:ea typeface="Consolas"/>
                <a:cs typeface="Consolas"/>
                <a:sym typeface="Consolas"/>
              </a:rPr>
              <a:t>() </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for</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int</a:t>
            </a:r>
            <a:r>
              <a:rPr lang="ru-RU" sz="2000">
                <a:solidFill>
                  <a:srgbClr val="000000"/>
                </a:solidFill>
                <a:highlight>
                  <a:srgbClr val="FFFFFF"/>
                </a:highlight>
                <a:latin typeface="Consolas"/>
                <a:ea typeface="Consolas"/>
                <a:cs typeface="Consolas"/>
                <a:sym typeface="Consolas"/>
              </a:rPr>
              <a:t> y = 0; y &lt; height; y++)</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var</a:t>
            </a:r>
            <a:r>
              <a:rPr lang="ru-RU" sz="2000">
                <a:solidFill>
                  <a:srgbClr val="000000"/>
                </a:solidFill>
                <a:highlight>
                  <a:srgbClr val="FFFFFF"/>
                </a:highlight>
                <a:latin typeface="Consolas"/>
                <a:ea typeface="Consolas"/>
                <a:cs typeface="Consolas"/>
                <a:sym typeface="Consolas"/>
              </a:rPr>
              <a:t> full = </a:t>
            </a:r>
            <a:r>
              <a:rPr lang="ru-RU" sz="2000">
                <a:solidFill>
                  <a:srgbClr val="00007F"/>
                </a:solidFill>
                <a:highlight>
                  <a:srgbClr val="FFFFFF"/>
                </a:highlight>
                <a:latin typeface="Consolas"/>
                <a:ea typeface="Consolas"/>
                <a:cs typeface="Consolas"/>
                <a:sym typeface="Consolas"/>
              </a:rPr>
              <a:t>Enumerable</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r>
              <a:rPr lang="ru-RU" sz="2000">
                <a:solidFill>
                  <a:srgbClr val="2B91AF"/>
                </a:solidFill>
                <a:highlight>
                  <a:srgbClr val="FFFFFF"/>
                </a:highlight>
                <a:latin typeface="Consolas"/>
                <a:ea typeface="Consolas"/>
                <a:cs typeface="Consolas"/>
                <a:sym typeface="Consolas"/>
              </a:rPr>
              <a:t>Range</a:t>
            </a:r>
            <a:r>
              <a:rPr lang="ru-RU" sz="2000">
                <a:solidFill>
                  <a:srgbClr val="000000"/>
                </a:solidFill>
                <a:highlight>
                  <a:srgbClr val="FFFFFF"/>
                </a:highlight>
                <a:latin typeface="Consolas"/>
                <a:ea typeface="Consolas"/>
                <a:cs typeface="Consolas"/>
                <a:sym typeface="Consolas"/>
              </a:rPr>
              <a:t>(0, width).</a:t>
            </a:r>
            <a:r>
              <a:rPr lang="ru-RU" sz="2000">
                <a:solidFill>
                  <a:srgbClr val="2B91AF"/>
                </a:solidFill>
                <a:highlight>
                  <a:srgbClr val="FFFFFF"/>
                </a:highlight>
                <a:latin typeface="Consolas"/>
                <a:ea typeface="Consolas"/>
                <a:cs typeface="Consolas"/>
                <a:sym typeface="Consolas"/>
              </a:rPr>
              <a:t>All</a:t>
            </a:r>
            <a:r>
              <a:rPr lang="ru-RU" sz="2000">
                <a:solidFill>
                  <a:srgbClr val="000000"/>
                </a:solidFill>
                <a:highlight>
                  <a:srgbClr val="FFFFFF"/>
                </a:highlight>
                <a:latin typeface="Consolas"/>
                <a:ea typeface="Consolas"/>
                <a:cs typeface="Consolas"/>
                <a:sym typeface="Consolas"/>
              </a:rPr>
              <a:t>(x =&gt; filled[y][x]);</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000">
                <a:solidFill>
                  <a:srgbClr val="0000FF"/>
                </a:solidFill>
                <a:highlight>
                  <a:srgbClr val="FFFFFF"/>
                </a:highlight>
                <a:latin typeface="Consolas"/>
                <a:ea typeface="Consolas"/>
                <a:cs typeface="Consolas"/>
                <a:sym typeface="Consolas"/>
              </a:rPr>
              <a:t>        if</a:t>
            </a:r>
            <a:r>
              <a:rPr lang="ru-RU" sz="2000">
                <a:solidFill>
                  <a:srgbClr val="000000"/>
                </a:solidFill>
                <a:highlight>
                  <a:srgbClr val="FFFFFF"/>
                </a:highlight>
                <a:latin typeface="Consolas"/>
                <a:ea typeface="Consolas"/>
                <a:cs typeface="Consolas"/>
                <a:sym typeface="Consolas"/>
              </a:rPr>
              <a:t> (!full) </a:t>
            </a:r>
            <a:r>
              <a:rPr lang="ru-RU" sz="2000">
                <a:solidFill>
                  <a:srgbClr val="0000FF"/>
                </a:solidFill>
                <a:highlight>
                  <a:srgbClr val="FFFFFF"/>
                </a:highlight>
                <a:latin typeface="Consolas"/>
                <a:ea typeface="Consolas"/>
                <a:cs typeface="Consolas"/>
                <a:sym typeface="Consolas"/>
              </a:rPr>
              <a:t>continue</a:t>
            </a:r>
            <a:r>
              <a:rPr lang="ru-RU" sz="2000">
                <a:solidFill>
                  <a:srgbClr val="000000"/>
                </a:solidFill>
                <a:highlight>
                  <a:srgbClr val="FFFFFF"/>
                </a:highlight>
                <a:latin typeface="Consolas"/>
                <a:ea typeface="Consolas"/>
                <a:cs typeface="Consolas"/>
                <a:sym typeface="Consolas"/>
              </a:rPr>
              <a:t>;</a:t>
            </a:r>
            <a:endParaRPr sz="20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000">
                <a:solidFill>
                  <a:srgbClr val="0000FF"/>
                </a:solidFill>
                <a:highlight>
                  <a:srgbClr val="FFFFFF"/>
                </a:highlight>
                <a:latin typeface="Consolas"/>
                <a:ea typeface="Consolas"/>
                <a:cs typeface="Consolas"/>
                <a:sym typeface="Consolas"/>
              </a:rPr>
              <a:t>        for</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int</a:t>
            </a:r>
            <a:r>
              <a:rPr lang="ru-RU" sz="2000">
                <a:solidFill>
                  <a:srgbClr val="000000"/>
                </a:solidFill>
                <a:highlight>
                  <a:srgbClr val="FFFFFF"/>
                </a:highlight>
                <a:latin typeface="Consolas"/>
                <a:ea typeface="Consolas"/>
                <a:cs typeface="Consolas"/>
                <a:sym typeface="Consolas"/>
              </a:rPr>
              <a:t> yy = y; yy &lt; height-1; yy++)</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for</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int</a:t>
            </a:r>
            <a:r>
              <a:rPr lang="ru-RU" sz="2000">
                <a:solidFill>
                  <a:srgbClr val="000000"/>
                </a:solidFill>
                <a:highlight>
                  <a:srgbClr val="FFFFFF"/>
                </a:highlight>
                <a:latin typeface="Consolas"/>
                <a:ea typeface="Consolas"/>
                <a:cs typeface="Consolas"/>
                <a:sym typeface="Consolas"/>
              </a:rPr>
              <a:t> x = 0; x &lt; width; x++)</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filled[yy][x] = filled[yy+1][x];</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for</a:t>
            </a:r>
            <a:r>
              <a:rPr lang="ru-RU" sz="2000">
                <a:solidFill>
                  <a:srgbClr val="000000"/>
                </a:solidFill>
                <a:highlight>
                  <a:srgbClr val="FFFFFF"/>
                </a:highlight>
                <a:latin typeface="Consolas"/>
                <a:ea typeface="Consolas"/>
                <a:cs typeface="Consolas"/>
                <a:sym typeface="Consolas"/>
              </a:rPr>
              <a:t> (</a:t>
            </a:r>
            <a:r>
              <a:rPr lang="ru-RU" sz="2000">
                <a:solidFill>
                  <a:srgbClr val="0000FF"/>
                </a:solidFill>
                <a:highlight>
                  <a:srgbClr val="FFFFFF"/>
                </a:highlight>
                <a:latin typeface="Consolas"/>
                <a:ea typeface="Consolas"/>
                <a:cs typeface="Consolas"/>
                <a:sym typeface="Consolas"/>
              </a:rPr>
              <a:t>int</a:t>
            </a:r>
            <a:r>
              <a:rPr lang="ru-RU" sz="2000">
                <a:solidFill>
                  <a:srgbClr val="000000"/>
                </a:solidFill>
                <a:highlight>
                  <a:srgbClr val="FFFFFF"/>
                </a:highlight>
                <a:latin typeface="Consolas"/>
                <a:ea typeface="Consolas"/>
                <a:cs typeface="Consolas"/>
                <a:sym typeface="Consolas"/>
              </a:rPr>
              <a:t> x = 0; x &lt; width; x++)</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filled[height-1][x] = </a:t>
            </a:r>
            <a:r>
              <a:rPr lang="ru-RU" sz="2000">
                <a:solidFill>
                  <a:srgbClr val="0000FF"/>
                </a:solidFill>
                <a:highlight>
                  <a:srgbClr val="FFFFFF"/>
                </a:highlight>
                <a:latin typeface="Consolas"/>
                <a:ea typeface="Consolas"/>
                <a:cs typeface="Consolas"/>
                <a:sym typeface="Consolas"/>
              </a:rPr>
              <a:t>false</a:t>
            </a:r>
            <a:r>
              <a:rPr lang="ru-RU" sz="20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20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t/>
            </a:r>
            <a:endParaRPr sz="2000">
              <a:solidFill>
                <a:srgbClr val="000000"/>
              </a:solidFill>
              <a:highlight>
                <a:srgbClr val="FFFFFF"/>
              </a:highlight>
              <a:latin typeface="Consolas"/>
              <a:ea typeface="Consolas"/>
              <a:cs typeface="Consolas"/>
              <a:sym typeface="Consolas"/>
            </a:endParaRPr>
          </a:p>
        </p:txBody>
      </p:sp>
      <p:sp>
        <p:nvSpPr>
          <p:cNvPr id="534" name="Google Shape;534;p91"/>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2"/>
          <p:cNvSpPr/>
          <p:nvPr/>
        </p:nvSpPr>
        <p:spPr>
          <a:xfrm>
            <a:off x="1295400" y="549275"/>
            <a:ext cx="9601200" cy="4616648"/>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ru-RU" sz="2000">
                <a:solidFill>
                  <a:srgbClr val="000000"/>
                </a:solidFill>
                <a:latin typeface="Courier New"/>
                <a:ea typeface="Courier New"/>
                <a:cs typeface="Courier New"/>
                <a:sym typeface="Courier New"/>
              </a:rPr>
              <a:t>clearFullLines()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for </a:t>
            </a:r>
            <a:r>
              <a:rPr lang="ru-RU" sz="2000">
                <a:solidFill>
                  <a:srgbClr val="000000"/>
                </a:solidFill>
                <a:latin typeface="Courier New"/>
                <a:ea typeface="Courier New"/>
                <a:cs typeface="Courier New"/>
                <a:sym typeface="Courier New"/>
              </a:rPr>
              <a:t>(</a:t>
            </a:r>
            <a:r>
              <a:rPr b="1" lang="ru-RU" sz="2000">
                <a:solidFill>
                  <a:srgbClr val="000080"/>
                </a:solidFill>
                <a:latin typeface="Courier New"/>
                <a:ea typeface="Courier New"/>
                <a:cs typeface="Courier New"/>
                <a:sym typeface="Courier New"/>
              </a:rPr>
              <a:t>let </a:t>
            </a:r>
            <a:r>
              <a:rPr lang="ru-RU" sz="2000">
                <a:solidFill>
                  <a:srgbClr val="458383"/>
                </a:solidFill>
                <a:latin typeface="Courier New"/>
                <a:ea typeface="Courier New"/>
                <a:cs typeface="Courier New"/>
                <a:sym typeface="Courier New"/>
              </a:rPr>
              <a:t>y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0</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y </a:t>
            </a:r>
            <a:r>
              <a:rPr lang="ru-RU" sz="2000">
                <a:solidFill>
                  <a:srgbClr val="000000"/>
                </a:solidFill>
                <a:latin typeface="Courier New"/>
                <a:ea typeface="Courier New"/>
                <a:cs typeface="Courier New"/>
                <a:sym typeface="Courier New"/>
              </a:rPr>
              <a:t>&lt;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height</a:t>
            </a:r>
            <a:r>
              <a:rPr lang="ru-RU" sz="2000">
                <a:solidFill>
                  <a:srgbClr val="000000"/>
                </a:solidFill>
                <a:latin typeface="Courier New"/>
                <a:ea typeface="Courier New"/>
                <a:cs typeface="Courier New"/>
                <a:sym typeface="Courier New"/>
              </a:rPr>
              <a:t>; y++)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const </a:t>
            </a:r>
            <a:r>
              <a:rPr lang="ru-RU" sz="2000">
                <a:solidFill>
                  <a:srgbClr val="458383"/>
                </a:solidFill>
                <a:latin typeface="Courier New"/>
                <a:ea typeface="Courier New"/>
                <a:cs typeface="Courier New"/>
                <a:sym typeface="Courier New"/>
              </a:rPr>
              <a:t>full </a:t>
            </a:r>
            <a:r>
              <a:rPr lang="ru-RU" sz="2000">
                <a:solidFill>
                  <a:srgbClr val="000000"/>
                </a:solidFill>
                <a:latin typeface="Courier New"/>
                <a:ea typeface="Courier New"/>
                <a:cs typeface="Courier New"/>
                <a:sym typeface="Courier New"/>
              </a:rPr>
              <a:t>= [...Array(</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width</a:t>
            </a:r>
            <a:r>
              <a:rPr lang="ru-RU" sz="2000">
                <a:solidFill>
                  <a:srgbClr val="000000"/>
                </a:solidFill>
                <a:latin typeface="Courier New"/>
                <a:ea typeface="Courier New"/>
                <a:cs typeface="Courier New"/>
                <a:sym typeface="Courier New"/>
              </a:rPr>
              <a:t>).</a:t>
            </a:r>
            <a:r>
              <a:rPr lang="ru-RU" sz="2000">
                <a:solidFill>
                  <a:srgbClr val="7A7A43"/>
                </a:solidFill>
                <a:latin typeface="Courier New"/>
                <a:ea typeface="Courier New"/>
                <a:cs typeface="Courier New"/>
                <a:sym typeface="Courier New"/>
              </a:rPr>
              <a:t>keys</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lang="ru-RU" sz="2000">
                <a:solidFill>
                  <a:srgbClr val="7A7A43"/>
                </a:solidFill>
                <a:latin typeface="Courier New"/>
                <a:ea typeface="Courier New"/>
                <a:cs typeface="Courier New"/>
                <a:sym typeface="Courier New"/>
              </a:rPr>
              <a:t>every</a:t>
            </a:r>
            <a:r>
              <a:rPr lang="ru-RU" sz="2000">
                <a:solidFill>
                  <a:srgbClr val="000000"/>
                </a:solidFill>
                <a:latin typeface="Courier New"/>
                <a:ea typeface="Courier New"/>
                <a:cs typeface="Courier New"/>
                <a:sym typeface="Courier New"/>
              </a:rPr>
              <a:t>(x =&gt;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.filled[</a:t>
            </a:r>
            <a:r>
              <a:rPr lang="ru-RU" sz="2000">
                <a:solidFill>
                  <a:srgbClr val="458383"/>
                </a:solidFill>
                <a:latin typeface="Courier New"/>
                <a:ea typeface="Courier New"/>
                <a:cs typeface="Courier New"/>
                <a:sym typeface="Courier New"/>
              </a:rPr>
              <a:t>y</a:t>
            </a:r>
            <a:r>
              <a:rPr lang="ru-RU" sz="2000">
                <a:solidFill>
                  <a:srgbClr val="000000"/>
                </a:solidFill>
                <a:latin typeface="Courier New"/>
                <a:ea typeface="Courier New"/>
                <a:cs typeface="Courier New"/>
                <a:sym typeface="Courier New"/>
              </a:rPr>
              <a:t>][x])</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if </a:t>
            </a:r>
            <a:r>
              <a:rPr lang="ru-RU" sz="2000">
                <a:solidFill>
                  <a:srgbClr val="000000"/>
                </a:solidFill>
                <a:latin typeface="Courier New"/>
                <a:ea typeface="Courier New"/>
                <a:cs typeface="Courier New"/>
                <a:sym typeface="Courier New"/>
              </a:rPr>
              <a:t>(!</a:t>
            </a:r>
            <a:r>
              <a:rPr lang="ru-RU" sz="2000">
                <a:solidFill>
                  <a:srgbClr val="458383"/>
                </a:solidFill>
                <a:latin typeface="Courier New"/>
                <a:ea typeface="Courier New"/>
                <a:cs typeface="Courier New"/>
                <a:sym typeface="Courier New"/>
              </a:rPr>
              <a:t>full</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continue</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for </a:t>
            </a:r>
            <a:r>
              <a:rPr lang="ru-RU" sz="2000">
                <a:solidFill>
                  <a:srgbClr val="000000"/>
                </a:solidFill>
                <a:latin typeface="Courier New"/>
                <a:ea typeface="Courier New"/>
                <a:cs typeface="Courier New"/>
                <a:sym typeface="Courier New"/>
              </a:rPr>
              <a:t>(</a:t>
            </a:r>
            <a:r>
              <a:rPr b="1" lang="ru-RU" sz="2000">
                <a:solidFill>
                  <a:srgbClr val="000080"/>
                </a:solidFill>
                <a:latin typeface="Courier New"/>
                <a:ea typeface="Courier New"/>
                <a:cs typeface="Courier New"/>
                <a:sym typeface="Courier New"/>
              </a:rPr>
              <a:t>let </a:t>
            </a:r>
            <a:r>
              <a:rPr lang="ru-RU" sz="2000">
                <a:solidFill>
                  <a:srgbClr val="458383"/>
                </a:solidFill>
                <a:latin typeface="Courier New"/>
                <a:ea typeface="Courier New"/>
                <a:cs typeface="Courier New"/>
                <a:sym typeface="Courier New"/>
              </a:rPr>
              <a:t>yy </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y</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yy </a:t>
            </a:r>
            <a:r>
              <a:rPr lang="ru-RU" sz="2000">
                <a:solidFill>
                  <a:srgbClr val="000000"/>
                </a:solidFill>
                <a:latin typeface="Courier New"/>
                <a:ea typeface="Courier New"/>
                <a:cs typeface="Courier New"/>
                <a:sym typeface="Courier New"/>
              </a:rPr>
              <a:t>&lt;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height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1</a:t>
            </a:r>
            <a:r>
              <a:rPr lang="ru-RU" sz="2000">
                <a:solidFill>
                  <a:srgbClr val="000000"/>
                </a:solidFill>
                <a:latin typeface="Courier New"/>
                <a:ea typeface="Courier New"/>
                <a:cs typeface="Courier New"/>
                <a:sym typeface="Courier New"/>
              </a:rPr>
              <a:t>; yy++)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for </a:t>
            </a:r>
            <a:r>
              <a:rPr lang="ru-RU" sz="2000">
                <a:solidFill>
                  <a:srgbClr val="000000"/>
                </a:solidFill>
                <a:latin typeface="Courier New"/>
                <a:ea typeface="Courier New"/>
                <a:cs typeface="Courier New"/>
                <a:sym typeface="Courier New"/>
              </a:rPr>
              <a:t>(</a:t>
            </a:r>
            <a:r>
              <a:rPr b="1" lang="ru-RU" sz="2000">
                <a:solidFill>
                  <a:srgbClr val="000080"/>
                </a:solidFill>
                <a:latin typeface="Courier New"/>
                <a:ea typeface="Courier New"/>
                <a:cs typeface="Courier New"/>
                <a:sym typeface="Courier New"/>
              </a:rPr>
              <a:t>let </a:t>
            </a:r>
            <a:r>
              <a:rPr lang="ru-RU" sz="2000">
                <a:solidFill>
                  <a:srgbClr val="458383"/>
                </a:solidFill>
                <a:latin typeface="Courier New"/>
                <a:ea typeface="Courier New"/>
                <a:cs typeface="Courier New"/>
                <a:sym typeface="Courier New"/>
              </a:rPr>
              <a:t>x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0</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x </a:t>
            </a:r>
            <a:r>
              <a:rPr lang="ru-RU" sz="2000">
                <a:solidFill>
                  <a:srgbClr val="000000"/>
                </a:solidFill>
                <a:latin typeface="Courier New"/>
                <a:ea typeface="Courier New"/>
                <a:cs typeface="Courier New"/>
                <a:sym typeface="Courier New"/>
              </a:rPr>
              <a:t>&lt;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width</a:t>
            </a:r>
            <a:r>
              <a:rPr lang="ru-RU" sz="2000">
                <a:solidFill>
                  <a:srgbClr val="000000"/>
                </a:solidFill>
                <a:latin typeface="Courier New"/>
                <a:ea typeface="Courier New"/>
                <a:cs typeface="Courier New"/>
                <a:sym typeface="Courier New"/>
              </a:rPr>
              <a:t>; x++)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.filled[</a:t>
            </a:r>
            <a:r>
              <a:rPr lang="ru-RU" sz="2000">
                <a:solidFill>
                  <a:srgbClr val="458383"/>
                </a:solidFill>
                <a:latin typeface="Courier New"/>
                <a:ea typeface="Courier New"/>
                <a:cs typeface="Courier New"/>
                <a:sym typeface="Courier New"/>
              </a:rPr>
              <a:t>yy</a:t>
            </a:r>
            <a:r>
              <a:rPr lang="ru-RU" sz="2000">
                <a:solidFill>
                  <a:srgbClr val="000000"/>
                </a:solidFill>
                <a:latin typeface="Courier New"/>
                <a:ea typeface="Courier New"/>
                <a:cs typeface="Courier New"/>
                <a:sym typeface="Courier New"/>
              </a:rPr>
              <a:t>][</a:t>
            </a:r>
            <a:r>
              <a:rPr lang="ru-RU" sz="2000">
                <a:solidFill>
                  <a:srgbClr val="458383"/>
                </a:solidFill>
                <a:latin typeface="Courier New"/>
                <a:ea typeface="Courier New"/>
                <a:cs typeface="Courier New"/>
                <a:sym typeface="Courier New"/>
              </a:rPr>
              <a:t>x</a:t>
            </a:r>
            <a:r>
              <a:rPr lang="ru-RU" sz="2000">
                <a:solidFill>
                  <a:srgbClr val="000000"/>
                </a:solidFill>
                <a:latin typeface="Courier New"/>
                <a:ea typeface="Courier New"/>
                <a:cs typeface="Courier New"/>
                <a:sym typeface="Courier New"/>
              </a:rPr>
              <a:t>] =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.filled[</a:t>
            </a:r>
            <a:r>
              <a:rPr lang="ru-RU" sz="2000">
                <a:solidFill>
                  <a:srgbClr val="458383"/>
                </a:solidFill>
                <a:latin typeface="Courier New"/>
                <a:ea typeface="Courier New"/>
                <a:cs typeface="Courier New"/>
                <a:sym typeface="Courier New"/>
              </a:rPr>
              <a:t>yy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1</a:t>
            </a:r>
            <a:r>
              <a:rPr lang="ru-RU" sz="2000">
                <a:solidFill>
                  <a:srgbClr val="000000"/>
                </a:solidFill>
                <a:latin typeface="Courier New"/>
                <a:ea typeface="Courier New"/>
                <a:cs typeface="Courier New"/>
                <a:sym typeface="Courier New"/>
              </a:rPr>
              <a:t>][</a:t>
            </a:r>
            <a:r>
              <a:rPr lang="ru-RU" sz="2000">
                <a:solidFill>
                  <a:srgbClr val="458383"/>
                </a:solidFill>
                <a:latin typeface="Courier New"/>
                <a:ea typeface="Courier New"/>
                <a:cs typeface="Courier New"/>
                <a:sym typeface="Courier New"/>
              </a:rPr>
              <a:t>x</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for </a:t>
            </a:r>
            <a:r>
              <a:rPr lang="ru-RU" sz="2000">
                <a:solidFill>
                  <a:srgbClr val="000000"/>
                </a:solidFill>
                <a:latin typeface="Courier New"/>
                <a:ea typeface="Courier New"/>
                <a:cs typeface="Courier New"/>
                <a:sym typeface="Courier New"/>
              </a:rPr>
              <a:t>(</a:t>
            </a:r>
            <a:r>
              <a:rPr b="1" lang="ru-RU" sz="2000">
                <a:solidFill>
                  <a:srgbClr val="000080"/>
                </a:solidFill>
                <a:latin typeface="Courier New"/>
                <a:ea typeface="Courier New"/>
                <a:cs typeface="Courier New"/>
                <a:sym typeface="Courier New"/>
              </a:rPr>
              <a:t>let </a:t>
            </a:r>
            <a:r>
              <a:rPr lang="ru-RU" sz="2000">
                <a:solidFill>
                  <a:srgbClr val="458383"/>
                </a:solidFill>
                <a:latin typeface="Courier New"/>
                <a:ea typeface="Courier New"/>
                <a:cs typeface="Courier New"/>
                <a:sym typeface="Courier New"/>
              </a:rPr>
              <a:t>x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0</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x </a:t>
            </a:r>
            <a:r>
              <a:rPr lang="ru-RU" sz="2000">
                <a:solidFill>
                  <a:srgbClr val="000000"/>
                </a:solidFill>
                <a:latin typeface="Courier New"/>
                <a:ea typeface="Courier New"/>
                <a:cs typeface="Courier New"/>
                <a:sym typeface="Courier New"/>
              </a:rPr>
              <a:t>&lt; </a:t>
            </a:r>
            <a:r>
              <a:rPr b="1" lang="ru-RU" sz="2000">
                <a:solidFill>
                  <a:srgbClr val="660E7A"/>
                </a:solidFill>
                <a:latin typeface="Courier New"/>
                <a:ea typeface="Courier New"/>
                <a:cs typeface="Courier New"/>
                <a:sym typeface="Courier New"/>
              </a:rPr>
              <a:t>width</a:t>
            </a:r>
            <a:r>
              <a:rPr lang="ru-RU" sz="2000">
                <a:solidFill>
                  <a:srgbClr val="000000"/>
                </a:solidFill>
                <a:latin typeface="Courier New"/>
                <a:ea typeface="Courier New"/>
                <a:cs typeface="Courier New"/>
                <a:sym typeface="Courier New"/>
              </a:rPr>
              <a:t>; x++)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.filled[</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height </a:t>
            </a:r>
            <a:r>
              <a:rPr lang="ru-RU" sz="2000">
                <a:solidFill>
                  <a:srgbClr val="000000"/>
                </a:solidFill>
                <a:latin typeface="Courier New"/>
                <a:ea typeface="Courier New"/>
                <a:cs typeface="Courier New"/>
                <a:sym typeface="Courier New"/>
              </a:rPr>
              <a:t>- </a:t>
            </a:r>
            <a:r>
              <a:rPr lang="ru-RU" sz="2000">
                <a:solidFill>
                  <a:srgbClr val="0000FF"/>
                </a:solidFill>
                <a:latin typeface="Courier New"/>
                <a:ea typeface="Courier New"/>
                <a:cs typeface="Courier New"/>
                <a:sym typeface="Courier New"/>
              </a:rPr>
              <a:t>1</a:t>
            </a:r>
            <a:r>
              <a:rPr lang="ru-RU" sz="2000">
                <a:solidFill>
                  <a:srgbClr val="000000"/>
                </a:solidFill>
                <a:latin typeface="Courier New"/>
                <a:ea typeface="Courier New"/>
                <a:cs typeface="Courier New"/>
                <a:sym typeface="Courier New"/>
              </a:rPr>
              <a:t>][</a:t>
            </a:r>
            <a:r>
              <a:rPr lang="ru-RU" sz="2000">
                <a:solidFill>
                  <a:srgbClr val="458383"/>
                </a:solidFill>
                <a:latin typeface="Courier New"/>
                <a:ea typeface="Courier New"/>
                <a:cs typeface="Courier New"/>
                <a:sym typeface="Courier New"/>
              </a:rPr>
              <a:t>x</a:t>
            </a:r>
            <a:r>
              <a:rPr lang="ru-RU" sz="2000">
                <a:solidFill>
                  <a:srgbClr val="000000"/>
                </a:solidFill>
                <a:latin typeface="Courier New"/>
                <a:ea typeface="Courier New"/>
                <a:cs typeface="Courier New"/>
                <a:sym typeface="Courier New"/>
              </a:rPr>
              <a:t>] = </a:t>
            </a:r>
            <a:r>
              <a:rPr b="1" lang="ru-RU" sz="2000">
                <a:solidFill>
                  <a:srgbClr val="000080"/>
                </a:solidFill>
                <a:latin typeface="Courier New"/>
                <a:ea typeface="Courier New"/>
                <a:cs typeface="Courier New"/>
                <a:sym typeface="Courier New"/>
              </a:rPr>
              <a:t>false</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endParaRPr sz="4400">
              <a:solidFill>
                <a:schemeClr val="dk1"/>
              </a:solidFill>
              <a:latin typeface="Arial"/>
              <a:ea typeface="Arial"/>
              <a:cs typeface="Arial"/>
              <a:sym typeface="Arial"/>
            </a:endParaRPr>
          </a:p>
        </p:txBody>
      </p:sp>
      <p:pic>
        <p:nvPicPr>
          <p:cNvPr id="541" name="Google Shape;541;p92"/>
          <p:cNvPicPr preferRelativeResize="0"/>
          <p:nvPr/>
        </p:nvPicPr>
        <p:blipFill rotWithShape="1">
          <a:blip r:embed="rId3">
            <a:alphaModFix/>
          </a:blip>
          <a:srcRect b="0" l="0" r="0" t="0"/>
          <a:stretch/>
        </p:blipFill>
        <p:spPr>
          <a:xfrm>
            <a:off x="8382000" y="4537326"/>
            <a:ext cx="2286000" cy="2242566"/>
          </a:xfrm>
          <a:prstGeom prst="rect">
            <a:avLst/>
          </a:prstGeom>
          <a:noFill/>
          <a:ln>
            <a:noFill/>
          </a:ln>
        </p:spPr>
      </p:pic>
      <p:sp>
        <p:nvSpPr>
          <p:cNvPr id="542" name="Google Shape;542;p92"/>
          <p:cNvSpPr/>
          <p:nvPr/>
        </p:nvSpPr>
        <p:spPr>
          <a:xfrm>
            <a:off x="9816600" y="549270"/>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543" name="Google Shape;543;p92"/>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93"/>
          <p:cNvPicPr preferRelativeResize="0"/>
          <p:nvPr/>
        </p:nvPicPr>
        <p:blipFill rotWithShape="1">
          <a:blip r:embed="rId3">
            <a:alphaModFix/>
          </a:blip>
          <a:srcRect b="0" l="0" r="0" t="0"/>
          <a:stretch/>
        </p:blipFill>
        <p:spPr>
          <a:xfrm>
            <a:off x="8382000" y="4537326"/>
            <a:ext cx="2286000" cy="2242566"/>
          </a:xfrm>
          <a:prstGeom prst="rect">
            <a:avLst/>
          </a:prstGeom>
          <a:noFill/>
          <a:ln>
            <a:noFill/>
          </a:ln>
        </p:spPr>
      </p:pic>
      <p:sp>
        <p:nvSpPr>
          <p:cNvPr id="550" name="Google Shape;550;p93"/>
          <p:cNvSpPr/>
          <p:nvPr/>
        </p:nvSpPr>
        <p:spPr>
          <a:xfrm>
            <a:off x="1295400" y="549275"/>
            <a:ext cx="9601200"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000">
                <a:solidFill>
                  <a:srgbClr val="0000FF"/>
                </a:solidFill>
                <a:latin typeface="Consolas"/>
                <a:ea typeface="Consolas"/>
                <a:cs typeface="Consolas"/>
                <a:sym typeface="Consolas"/>
              </a:rPr>
              <a:t>def</a:t>
            </a:r>
            <a:r>
              <a:rPr lang="ru-RU" sz="2000">
                <a:solidFill>
                  <a:schemeClr val="dk1"/>
                </a:solidFill>
                <a:latin typeface="Consolas"/>
                <a:ea typeface="Consolas"/>
                <a:cs typeface="Consolas"/>
                <a:sym typeface="Consolas"/>
              </a:rPr>
              <a:t> </a:t>
            </a:r>
            <a:r>
              <a:rPr lang="ru-RU" sz="2000">
                <a:solidFill>
                  <a:srgbClr val="5B9BD5"/>
                </a:solidFill>
                <a:latin typeface="Consolas"/>
                <a:ea typeface="Consolas"/>
                <a:cs typeface="Consolas"/>
                <a:sym typeface="Consolas"/>
              </a:rPr>
              <a:t>clear_full_lines</a:t>
            </a:r>
            <a:r>
              <a:rPr lang="ru-RU" sz="2000">
                <a:solidFill>
                  <a:schemeClr val="dk1"/>
                </a:solidFill>
                <a:latin typeface="Consolas"/>
                <a:ea typeface="Consolas"/>
                <a:cs typeface="Consolas"/>
                <a:sym typeface="Consolas"/>
              </a:rPr>
              <a:t>(self):</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r>
              <a:rPr lang="ru-RU" sz="2000">
                <a:solidFill>
                  <a:srgbClr val="0000FF"/>
                </a:solidFill>
                <a:latin typeface="Consolas"/>
                <a:ea typeface="Consolas"/>
                <a:cs typeface="Consolas"/>
                <a:sym typeface="Consolas"/>
              </a:rPr>
              <a:t>for</a:t>
            </a:r>
            <a:r>
              <a:rPr lang="ru-RU" sz="2000">
                <a:solidFill>
                  <a:schemeClr val="dk1"/>
                </a:solidFill>
                <a:latin typeface="Consolas"/>
                <a:ea typeface="Consolas"/>
                <a:cs typeface="Consolas"/>
                <a:sym typeface="Consolas"/>
              </a:rPr>
              <a:t> y </a:t>
            </a:r>
            <a:r>
              <a:rPr lang="ru-RU" sz="2000">
                <a:solidFill>
                  <a:srgbClr val="0000FF"/>
                </a:solidFill>
                <a:latin typeface="Consolas"/>
                <a:ea typeface="Consolas"/>
                <a:cs typeface="Consolas"/>
                <a:sym typeface="Consolas"/>
              </a:rPr>
              <a:t>in</a:t>
            </a:r>
            <a:r>
              <a:rPr lang="ru-RU" sz="2000">
                <a:solidFill>
                  <a:schemeClr val="dk1"/>
                </a:solidFill>
                <a:latin typeface="Consolas"/>
                <a:ea typeface="Consolas"/>
                <a:cs typeface="Consolas"/>
                <a:sym typeface="Consolas"/>
              </a:rPr>
              <a:t> </a:t>
            </a:r>
            <a:r>
              <a:rPr lang="ru-RU" sz="2000">
                <a:solidFill>
                  <a:schemeClr val="accent4"/>
                </a:solidFill>
                <a:latin typeface="Consolas"/>
                <a:ea typeface="Consolas"/>
                <a:cs typeface="Consolas"/>
                <a:sym typeface="Consolas"/>
              </a:rPr>
              <a:t>range</a:t>
            </a:r>
            <a:r>
              <a:rPr lang="ru-RU" sz="2000">
                <a:solidFill>
                  <a:schemeClr val="dk1"/>
                </a:solidFill>
                <a:latin typeface="Consolas"/>
                <a:ea typeface="Consolas"/>
                <a:cs typeface="Consolas"/>
                <a:sym typeface="Consolas"/>
              </a:rPr>
              <a:t>(self.height):</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full </a:t>
            </a:r>
            <a:r>
              <a:rPr lang="ru-RU" sz="2000">
                <a:solidFill>
                  <a:srgbClr val="0000FF"/>
                </a:solidFill>
                <a:latin typeface="Consolas"/>
                <a:ea typeface="Consolas"/>
                <a:cs typeface="Consolas"/>
                <a:sym typeface="Consolas"/>
              </a:rPr>
              <a:t>=</a:t>
            </a:r>
            <a:r>
              <a:rPr lang="ru-RU" sz="2000">
                <a:solidFill>
                  <a:schemeClr val="dk1"/>
                </a:solidFill>
                <a:latin typeface="Consolas"/>
                <a:ea typeface="Consolas"/>
                <a:cs typeface="Consolas"/>
                <a:sym typeface="Consolas"/>
              </a:rPr>
              <a:t> </a:t>
            </a:r>
            <a:r>
              <a:rPr lang="ru-RU" sz="2000">
                <a:solidFill>
                  <a:schemeClr val="accent4"/>
                </a:solidFill>
                <a:latin typeface="Consolas"/>
                <a:ea typeface="Consolas"/>
                <a:cs typeface="Consolas"/>
                <a:sym typeface="Consolas"/>
              </a:rPr>
              <a:t>all</a:t>
            </a:r>
            <a:r>
              <a:rPr lang="ru-RU" sz="2000">
                <a:solidFill>
                  <a:schemeClr val="dk1"/>
                </a:solidFill>
                <a:latin typeface="Consolas"/>
                <a:ea typeface="Consolas"/>
                <a:cs typeface="Consolas"/>
                <a:sym typeface="Consolas"/>
              </a:rPr>
              <a:t>(self.filled[y])</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r>
              <a:rPr lang="ru-RU" sz="2000">
                <a:solidFill>
                  <a:srgbClr val="0000FF"/>
                </a:solidFill>
                <a:latin typeface="Consolas"/>
                <a:ea typeface="Consolas"/>
                <a:cs typeface="Consolas"/>
                <a:sym typeface="Consolas"/>
              </a:rPr>
              <a:t>if not</a:t>
            </a:r>
            <a:r>
              <a:rPr lang="ru-RU" sz="2000">
                <a:solidFill>
                  <a:schemeClr val="dk1"/>
                </a:solidFill>
                <a:latin typeface="Consolas"/>
                <a:ea typeface="Consolas"/>
                <a:cs typeface="Consolas"/>
                <a:sym typeface="Consolas"/>
              </a:rPr>
              <a:t> full: </a:t>
            </a:r>
            <a:r>
              <a:rPr lang="ru-RU" sz="2000">
                <a:solidFill>
                  <a:srgbClr val="0000FF"/>
                </a:solidFill>
                <a:latin typeface="Consolas"/>
                <a:ea typeface="Consolas"/>
                <a:cs typeface="Consolas"/>
                <a:sym typeface="Consolas"/>
              </a:rPr>
              <a:t>continue</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r>
              <a:rPr lang="ru-RU" sz="2000">
                <a:solidFill>
                  <a:srgbClr val="0000FF"/>
                </a:solidFill>
                <a:latin typeface="Consolas"/>
                <a:ea typeface="Consolas"/>
                <a:cs typeface="Consolas"/>
                <a:sym typeface="Consolas"/>
              </a:rPr>
              <a:t>for</a:t>
            </a:r>
            <a:r>
              <a:rPr lang="ru-RU" sz="2000">
                <a:solidFill>
                  <a:schemeClr val="dk1"/>
                </a:solidFill>
                <a:latin typeface="Consolas"/>
                <a:ea typeface="Consolas"/>
                <a:cs typeface="Consolas"/>
                <a:sym typeface="Consolas"/>
              </a:rPr>
              <a:t> yy </a:t>
            </a:r>
            <a:r>
              <a:rPr lang="ru-RU" sz="2000">
                <a:solidFill>
                  <a:srgbClr val="0000FF"/>
                </a:solidFill>
                <a:latin typeface="Consolas"/>
                <a:ea typeface="Consolas"/>
                <a:cs typeface="Consolas"/>
                <a:sym typeface="Consolas"/>
              </a:rPr>
              <a:t>in</a:t>
            </a:r>
            <a:r>
              <a:rPr lang="ru-RU" sz="2000">
                <a:solidFill>
                  <a:schemeClr val="dk1"/>
                </a:solidFill>
                <a:latin typeface="Consolas"/>
                <a:ea typeface="Consolas"/>
                <a:cs typeface="Consolas"/>
                <a:sym typeface="Consolas"/>
              </a:rPr>
              <a:t> </a:t>
            </a:r>
            <a:r>
              <a:rPr lang="ru-RU" sz="2000">
                <a:solidFill>
                  <a:schemeClr val="accent4"/>
                </a:solidFill>
                <a:latin typeface="Consolas"/>
                <a:ea typeface="Consolas"/>
                <a:cs typeface="Consolas"/>
                <a:sym typeface="Consolas"/>
              </a:rPr>
              <a:t>range</a:t>
            </a:r>
            <a:r>
              <a:rPr lang="ru-RU" sz="2000">
                <a:solidFill>
                  <a:schemeClr val="dk1"/>
                </a:solidFill>
                <a:latin typeface="Consolas"/>
                <a:ea typeface="Consolas"/>
                <a:cs typeface="Consolas"/>
                <a:sym typeface="Consolas"/>
              </a:rPr>
              <a:t>(y, self.height-1):</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r>
              <a:rPr lang="ru-RU" sz="2000">
                <a:solidFill>
                  <a:srgbClr val="0000FF"/>
                </a:solidFill>
                <a:latin typeface="Consolas"/>
                <a:ea typeface="Consolas"/>
                <a:cs typeface="Consolas"/>
                <a:sym typeface="Consolas"/>
              </a:rPr>
              <a:t>for</a:t>
            </a:r>
            <a:r>
              <a:rPr lang="ru-RU" sz="2000">
                <a:solidFill>
                  <a:schemeClr val="dk1"/>
                </a:solidFill>
                <a:latin typeface="Consolas"/>
                <a:ea typeface="Consolas"/>
                <a:cs typeface="Consolas"/>
                <a:sym typeface="Consolas"/>
              </a:rPr>
              <a:t> x </a:t>
            </a:r>
            <a:r>
              <a:rPr lang="ru-RU" sz="2000">
                <a:solidFill>
                  <a:srgbClr val="0000FF"/>
                </a:solidFill>
                <a:latin typeface="Consolas"/>
                <a:ea typeface="Consolas"/>
                <a:cs typeface="Consolas"/>
                <a:sym typeface="Consolas"/>
              </a:rPr>
              <a:t>in</a:t>
            </a:r>
            <a:r>
              <a:rPr lang="ru-RU" sz="2000">
                <a:solidFill>
                  <a:schemeClr val="dk1"/>
                </a:solidFill>
                <a:latin typeface="Consolas"/>
                <a:ea typeface="Consolas"/>
                <a:cs typeface="Consolas"/>
                <a:sym typeface="Consolas"/>
              </a:rPr>
              <a:t> </a:t>
            </a:r>
            <a:r>
              <a:rPr lang="ru-RU" sz="2000">
                <a:solidFill>
                  <a:schemeClr val="accent4"/>
                </a:solidFill>
                <a:latin typeface="Consolas"/>
                <a:ea typeface="Consolas"/>
                <a:cs typeface="Consolas"/>
                <a:sym typeface="Consolas"/>
              </a:rPr>
              <a:t>range</a:t>
            </a:r>
            <a:r>
              <a:rPr lang="ru-RU" sz="2000">
                <a:solidFill>
                  <a:schemeClr val="dk1"/>
                </a:solidFill>
                <a:latin typeface="Consolas"/>
                <a:ea typeface="Consolas"/>
                <a:cs typeface="Consolas"/>
                <a:sym typeface="Consolas"/>
              </a:rPr>
              <a:t>(self.width):</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self.filled[yy][x] </a:t>
            </a:r>
            <a:r>
              <a:rPr lang="ru-RU" sz="2000">
                <a:solidFill>
                  <a:srgbClr val="0000FF"/>
                </a:solidFill>
                <a:latin typeface="Consolas"/>
                <a:ea typeface="Consolas"/>
                <a:cs typeface="Consolas"/>
                <a:sym typeface="Consolas"/>
              </a:rPr>
              <a:t>=</a:t>
            </a:r>
            <a:r>
              <a:rPr lang="ru-RU" sz="2000">
                <a:solidFill>
                  <a:schemeClr val="dk1"/>
                </a:solidFill>
                <a:latin typeface="Consolas"/>
                <a:ea typeface="Consolas"/>
                <a:cs typeface="Consolas"/>
                <a:sym typeface="Consolas"/>
              </a:rPr>
              <a:t> self.filled[yy+1][x]</a:t>
            </a:r>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a:t>
            </a:r>
            <a:r>
              <a:rPr lang="ru-RU" sz="2000">
                <a:solidFill>
                  <a:srgbClr val="0000FF"/>
                </a:solidFill>
                <a:latin typeface="Consolas"/>
                <a:ea typeface="Consolas"/>
                <a:cs typeface="Consolas"/>
                <a:sym typeface="Consolas"/>
              </a:rPr>
              <a:t>for</a:t>
            </a:r>
            <a:r>
              <a:rPr lang="ru-RU" sz="2000">
                <a:solidFill>
                  <a:schemeClr val="dk1"/>
                </a:solidFill>
                <a:latin typeface="Consolas"/>
                <a:ea typeface="Consolas"/>
                <a:cs typeface="Consolas"/>
                <a:sym typeface="Consolas"/>
              </a:rPr>
              <a:t> x </a:t>
            </a:r>
            <a:r>
              <a:rPr lang="ru-RU" sz="2000">
                <a:solidFill>
                  <a:srgbClr val="0000FF"/>
                </a:solidFill>
                <a:latin typeface="Consolas"/>
                <a:ea typeface="Consolas"/>
                <a:cs typeface="Consolas"/>
                <a:sym typeface="Consolas"/>
              </a:rPr>
              <a:t>in</a:t>
            </a:r>
            <a:r>
              <a:rPr lang="ru-RU" sz="2000">
                <a:solidFill>
                  <a:schemeClr val="dk1"/>
                </a:solidFill>
                <a:latin typeface="Consolas"/>
                <a:ea typeface="Consolas"/>
                <a:cs typeface="Consolas"/>
                <a:sym typeface="Consolas"/>
              </a:rPr>
              <a:t> </a:t>
            </a:r>
            <a:r>
              <a:rPr lang="ru-RU" sz="2000">
                <a:solidFill>
                  <a:schemeClr val="accent4"/>
                </a:solidFill>
                <a:latin typeface="Consolas"/>
                <a:ea typeface="Consolas"/>
                <a:cs typeface="Consolas"/>
                <a:sym typeface="Consolas"/>
              </a:rPr>
              <a:t>range</a:t>
            </a:r>
            <a:r>
              <a:rPr lang="ru-RU" sz="2000">
                <a:solidFill>
                  <a:schemeClr val="dk1"/>
                </a:solidFill>
                <a:latin typeface="Consolas"/>
                <a:ea typeface="Consolas"/>
                <a:cs typeface="Consolas"/>
                <a:sym typeface="Consolas"/>
              </a:rPr>
              <a:t>(self.width):</a:t>
            </a:r>
            <a:endParaRPr/>
          </a:p>
          <a:p>
            <a:pPr indent="0" lvl="0" marL="0" marR="0" rtl="0" algn="l">
              <a:spcBef>
                <a:spcPts val="0"/>
              </a:spcBef>
              <a:spcAft>
                <a:spcPts val="0"/>
              </a:spcAft>
              <a:buNone/>
            </a:pPr>
            <a:r>
              <a:rPr lang="ru-RU" sz="2000">
                <a:solidFill>
                  <a:schemeClr val="dk1"/>
                </a:solidFill>
                <a:latin typeface="Consolas"/>
                <a:ea typeface="Consolas"/>
                <a:cs typeface="Consolas"/>
                <a:sym typeface="Consolas"/>
              </a:rPr>
              <a:t>        self.is_filled[self.height-1][x] </a:t>
            </a:r>
            <a:r>
              <a:rPr lang="ru-RU" sz="2000">
                <a:solidFill>
                  <a:srgbClr val="0000FF"/>
                </a:solidFill>
                <a:latin typeface="Consolas"/>
                <a:ea typeface="Consolas"/>
                <a:cs typeface="Consolas"/>
                <a:sym typeface="Consolas"/>
              </a:rPr>
              <a:t>=</a:t>
            </a:r>
            <a:r>
              <a:rPr lang="ru-RU" sz="2000">
                <a:solidFill>
                  <a:schemeClr val="dk1"/>
                </a:solidFill>
                <a:latin typeface="Consolas"/>
                <a:ea typeface="Consolas"/>
                <a:cs typeface="Consolas"/>
                <a:sym typeface="Consolas"/>
              </a:rPr>
              <a:t> </a:t>
            </a:r>
            <a:r>
              <a:rPr lang="ru-RU" sz="2000">
                <a:solidFill>
                  <a:srgbClr val="118776"/>
                </a:solidFill>
                <a:latin typeface="Consolas"/>
                <a:ea typeface="Consolas"/>
                <a:cs typeface="Consolas"/>
                <a:sym typeface="Consolas"/>
              </a:rPr>
              <a:t>False</a:t>
            </a:r>
            <a:endParaRPr/>
          </a:p>
          <a:p>
            <a:pPr indent="0" lvl="0" marL="0" marR="0" rtl="0" algn="l">
              <a:spcBef>
                <a:spcPts val="0"/>
              </a:spcBef>
              <a:spcAft>
                <a:spcPts val="0"/>
              </a:spcAft>
              <a:buNone/>
            </a:pPr>
            <a:r>
              <a:t/>
            </a:r>
            <a:endParaRPr sz="2000">
              <a:solidFill>
                <a:srgbClr val="000000"/>
              </a:solidFill>
              <a:highlight>
                <a:srgbClr val="FFFFFF"/>
              </a:highlight>
              <a:latin typeface="Consolas"/>
              <a:ea typeface="Consolas"/>
              <a:cs typeface="Consolas"/>
              <a:sym typeface="Consolas"/>
            </a:endParaRPr>
          </a:p>
        </p:txBody>
      </p:sp>
      <p:sp>
        <p:nvSpPr>
          <p:cNvPr id="551" name="Google Shape;551;p93"/>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552" name="Google Shape;552;p93"/>
          <p:cNvSpPr/>
          <p:nvPr/>
        </p:nvSpPr>
        <p:spPr>
          <a:xfrm>
            <a:off x="9816600"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553" name="Google Shape;553;p93"/>
          <p:cNvPicPr preferRelativeResize="0"/>
          <p:nvPr/>
        </p:nvPicPr>
        <p:blipFill rotWithShape="1">
          <a:blip r:embed="rId4">
            <a:alphaModFix/>
          </a:blip>
          <a:srcRect b="0" l="0" r="0" t="0"/>
          <a:stretch/>
        </p:blipFill>
        <p:spPr>
          <a:xfrm>
            <a:off x="10029078" y="584058"/>
            <a:ext cx="655044" cy="6550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94"/>
          <p:cNvPicPr preferRelativeResize="0"/>
          <p:nvPr/>
        </p:nvPicPr>
        <p:blipFill rotWithShape="1">
          <a:blip r:embed="rId3">
            <a:alphaModFix/>
          </a:blip>
          <a:srcRect b="0" l="0" r="0" t="0"/>
          <a:stretch/>
        </p:blipFill>
        <p:spPr>
          <a:xfrm>
            <a:off x="8382000" y="4537326"/>
            <a:ext cx="2285999" cy="2242566"/>
          </a:xfrm>
          <a:prstGeom prst="rect">
            <a:avLst/>
          </a:prstGeom>
          <a:noFill/>
          <a:ln>
            <a:noFill/>
          </a:ln>
        </p:spPr>
      </p:pic>
      <p:sp>
        <p:nvSpPr>
          <p:cNvPr id="560" name="Google Shape;560;p94"/>
          <p:cNvSpPr/>
          <p:nvPr/>
        </p:nvSpPr>
        <p:spPr>
          <a:xfrm>
            <a:off x="1295400" y="549275"/>
            <a:ext cx="9601200" cy="470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Arial"/>
              <a:buNone/>
            </a:pPr>
            <a:r>
              <a:rPr lang="ru-RU" sz="2000">
                <a:solidFill>
                  <a:srgbClr val="0033B3"/>
                </a:solidFill>
                <a:highlight>
                  <a:srgbClr val="FFFFFF"/>
                </a:highlight>
                <a:latin typeface="Consolas"/>
                <a:ea typeface="Consolas"/>
                <a:cs typeface="Consolas"/>
                <a:sym typeface="Consolas"/>
              </a:rPr>
              <a:t>public void </a:t>
            </a:r>
            <a:r>
              <a:rPr lang="ru-RU" sz="2000">
                <a:solidFill>
                  <a:srgbClr val="00627A"/>
                </a:solidFill>
                <a:highlight>
                  <a:srgbClr val="FFFFFF"/>
                </a:highlight>
                <a:latin typeface="Consolas"/>
                <a:ea typeface="Consolas"/>
                <a:cs typeface="Consolas"/>
                <a:sym typeface="Consolas"/>
              </a:rPr>
              <a:t>clearFullLines</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y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y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height</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y</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count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fullY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if </a:t>
            </a:r>
            <a:r>
              <a:rPr lang="ru-RU" sz="2000">
                <a:solidFill>
                  <a:srgbClr val="080808"/>
                </a:solidFill>
                <a:highlight>
                  <a:srgbClr val="FFFFFF"/>
                </a:highlight>
                <a:latin typeface="Consolas"/>
                <a:ea typeface="Consolas"/>
                <a:cs typeface="Consolas"/>
                <a:sym typeface="Consolas"/>
              </a:rPr>
              <a:t>(</a:t>
            </a:r>
            <a:r>
              <a:rPr lang="ru-RU" sz="2000">
                <a:solidFill>
                  <a:srgbClr val="871094"/>
                </a:solidFill>
                <a:highlight>
                  <a:srgbClr val="FFFFFF"/>
                </a:highlight>
                <a:latin typeface="Consolas"/>
                <a:ea typeface="Consolas"/>
                <a:cs typeface="Consolas"/>
                <a:sym typeface="Consolas"/>
              </a:rPr>
              <a:t>isFilled</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y</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count</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if </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count </a:t>
            </a: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fullY </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y</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if </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count </a:t>
            </a: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yy </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fullY</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yy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height</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yy</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isFilled</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yy</a:t>
            </a:r>
            <a:r>
              <a:rPr lang="ru-RU" sz="2000">
                <a:solidFill>
                  <a:srgbClr val="080808"/>
                </a:solidFill>
                <a:highlight>
                  <a:srgbClr val="FFFFFF"/>
                </a:highlight>
                <a:latin typeface="Consolas"/>
                <a:ea typeface="Consolas"/>
                <a:cs typeface="Consolas"/>
                <a:sym typeface="Consolas"/>
              </a:rPr>
              <a:t>] = </a:t>
            </a:r>
            <a:r>
              <a:rPr lang="ru-RU" sz="2000">
                <a:solidFill>
                  <a:srgbClr val="871094"/>
                </a:solidFill>
                <a:highlight>
                  <a:srgbClr val="FFFFFF"/>
                </a:highlight>
                <a:latin typeface="Consolas"/>
                <a:ea typeface="Consolas"/>
                <a:cs typeface="Consolas"/>
                <a:sym typeface="Consolas"/>
              </a:rPr>
              <a:t>isFilled</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yy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1</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0</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isFilled</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x</a:t>
            </a:r>
            <a:r>
              <a:rPr lang="ru-RU" sz="2000">
                <a:solidFill>
                  <a:srgbClr val="080808"/>
                </a:solidFill>
                <a:highlight>
                  <a:srgbClr val="FFFFFF"/>
                </a:highlight>
                <a:latin typeface="Consolas"/>
                <a:ea typeface="Consolas"/>
                <a:cs typeface="Consolas"/>
                <a:sym typeface="Consolas"/>
              </a:rPr>
              <a:t>][</a:t>
            </a:r>
            <a:r>
              <a:rPr lang="ru-RU" sz="2000">
                <a:solidFill>
                  <a:srgbClr val="871094"/>
                </a:solidFill>
                <a:highlight>
                  <a:srgbClr val="FFFFFF"/>
                </a:highlight>
                <a:latin typeface="Consolas"/>
                <a:ea typeface="Consolas"/>
                <a:cs typeface="Consolas"/>
                <a:sym typeface="Consolas"/>
              </a:rPr>
              <a:t>height</a:t>
            </a:r>
            <a:r>
              <a:rPr lang="ru-RU" sz="2000">
                <a:solidFill>
                  <a:srgbClr val="080808"/>
                </a:solidFill>
                <a:highlight>
                  <a:srgbClr val="FFFFFF"/>
                </a:highlight>
                <a:latin typeface="Consolas"/>
                <a:ea typeface="Consolas"/>
                <a:cs typeface="Consolas"/>
                <a:sym typeface="Consolas"/>
              </a:rPr>
              <a:t>] = </a:t>
            </a:r>
            <a:r>
              <a:rPr lang="ru-RU" sz="2000">
                <a:solidFill>
                  <a:srgbClr val="0033B3"/>
                </a:solidFill>
                <a:highlight>
                  <a:srgbClr val="FFFFFF"/>
                </a:highlight>
                <a:latin typeface="Consolas"/>
                <a:ea typeface="Consolas"/>
                <a:cs typeface="Consolas"/>
                <a:sym typeface="Consolas"/>
              </a:rPr>
              <a:t>false</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2000">
              <a:solidFill>
                <a:srgbClr val="0000FF"/>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2000">
              <a:solidFill>
                <a:srgbClr val="000000"/>
              </a:solidFill>
              <a:highlight>
                <a:srgbClr val="FFFFFF"/>
              </a:highlight>
              <a:latin typeface="Consolas"/>
              <a:ea typeface="Consolas"/>
              <a:cs typeface="Consolas"/>
              <a:sym typeface="Consolas"/>
            </a:endParaRPr>
          </a:p>
        </p:txBody>
      </p:sp>
      <p:pic>
        <p:nvPicPr>
          <p:cNvPr id="561" name="Google Shape;561;p94"/>
          <p:cNvPicPr preferRelativeResize="0"/>
          <p:nvPr/>
        </p:nvPicPr>
        <p:blipFill>
          <a:blip r:embed="rId4">
            <a:alphaModFix/>
          </a:blip>
          <a:stretch>
            <a:fillRect/>
          </a:stretch>
        </p:blipFill>
        <p:spPr>
          <a:xfrm>
            <a:off x="9997267" y="549267"/>
            <a:ext cx="899333" cy="8993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5"/>
          <p:cNvSpPr txBox="1"/>
          <p:nvPr>
            <p:ph idx="1" type="body"/>
          </p:nvPr>
        </p:nvSpPr>
        <p:spPr>
          <a:xfrm>
            <a:off x="1295400" y="1628779"/>
            <a:ext cx="9601133" cy="46799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4000"/>
              <a:buNone/>
            </a:pPr>
            <a:r>
              <a:rPr lang="ru-RU" sz="4000"/>
              <a:t>Пишите код так, как будете его объяснять коллеге!</a:t>
            </a:r>
            <a:endParaRPr/>
          </a:p>
        </p:txBody>
      </p:sp>
      <p:sp>
        <p:nvSpPr>
          <p:cNvPr id="567" name="Google Shape;567;p9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МАРКЕР</a:t>
            </a:r>
            <a:r>
              <a:rPr lang="ru-RU"/>
              <a:t> </a:t>
            </a:r>
            <a:r>
              <a:rPr lang="ru-RU">
                <a:solidFill>
                  <a:schemeClr val="accent1"/>
                </a:solidFill>
              </a:rPr>
              <a:t>Я ТАК НЕ ОБЪЯСНЯЮ</a:t>
            </a:r>
            <a:endParaRPr>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6"/>
          <p:cNvSpPr/>
          <p:nvPr/>
        </p:nvSpPr>
        <p:spPr>
          <a:xfrm>
            <a:off x="1295400" y="549275"/>
            <a:ext cx="96012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rgbClr val="0000FF"/>
                </a:solidFill>
                <a:highlight>
                  <a:srgbClr val="FFFFFF"/>
                </a:highlight>
                <a:latin typeface="Consolas"/>
                <a:ea typeface="Consolas"/>
                <a:cs typeface="Consolas"/>
                <a:sym typeface="Consolas"/>
              </a:rPr>
              <a:t>public</a:t>
            </a:r>
            <a:r>
              <a:rPr lang="ru-RU" sz="2800">
                <a:solidFill>
                  <a:srgbClr val="000000"/>
                </a:solidFill>
                <a:highlight>
                  <a:srgbClr val="FFFFFF"/>
                </a:highlight>
                <a:latin typeface="Consolas"/>
                <a:ea typeface="Consolas"/>
                <a:cs typeface="Consolas"/>
                <a:sym typeface="Consolas"/>
              </a:rPr>
              <a:t> </a:t>
            </a:r>
            <a:r>
              <a:rPr lang="ru-RU" sz="2800">
                <a:solidFill>
                  <a:srgbClr val="0000FF"/>
                </a:solidFill>
                <a:highlight>
                  <a:srgbClr val="FFFFFF"/>
                </a:highlight>
                <a:latin typeface="Consolas"/>
                <a:ea typeface="Consolas"/>
                <a:cs typeface="Consolas"/>
                <a:sym typeface="Consolas"/>
              </a:rPr>
              <a:t>void</a:t>
            </a:r>
            <a:r>
              <a:rPr lang="ru-RU" sz="2800">
                <a:solidFill>
                  <a:srgbClr val="000000"/>
                </a:solidFill>
                <a:highlight>
                  <a:srgbClr val="FFFFFF"/>
                </a:highlight>
                <a:latin typeface="Consolas"/>
                <a:ea typeface="Consolas"/>
                <a:cs typeface="Consolas"/>
                <a:sym typeface="Consolas"/>
              </a:rPr>
              <a:t> </a:t>
            </a:r>
            <a:r>
              <a:rPr lang="ru-RU" sz="2800">
                <a:solidFill>
                  <a:srgbClr val="2B91AF"/>
                </a:solidFill>
                <a:highlight>
                  <a:srgbClr val="FFFFFF"/>
                </a:highlight>
                <a:latin typeface="Consolas"/>
                <a:ea typeface="Consolas"/>
                <a:cs typeface="Consolas"/>
                <a:sym typeface="Consolas"/>
              </a:rPr>
              <a:t>ClearFullLines</a:t>
            </a:r>
            <a:r>
              <a:rPr lang="ru-RU" sz="2800">
                <a:solidFill>
                  <a:srgbClr val="000000"/>
                </a:solidFill>
                <a:highlight>
                  <a:srgbClr val="FFFFFF"/>
                </a:highlight>
                <a:latin typeface="Consolas"/>
                <a:ea typeface="Consolas"/>
                <a:cs typeface="Consolas"/>
                <a:sym typeface="Consolas"/>
              </a:rPr>
              <a:t>()</a:t>
            </a:r>
            <a:br>
              <a:rPr lang="ru-RU" sz="2800">
                <a:solidFill>
                  <a:srgbClr val="000000"/>
                </a:solidFill>
                <a:highlight>
                  <a:srgbClr val="FFFFFF"/>
                </a:highlight>
                <a:latin typeface="Consolas"/>
                <a:ea typeface="Consolas"/>
                <a:cs typeface="Consolas"/>
                <a:sym typeface="Consolas"/>
              </a:rPr>
            </a:br>
            <a:r>
              <a:rPr lang="ru-RU" sz="2800">
                <a:solidFill>
                  <a:srgbClr val="000000"/>
                </a:solidFill>
                <a:highlight>
                  <a:srgbClr val="FFFFFF"/>
                </a:highlight>
                <a:latin typeface="Consolas"/>
                <a:ea typeface="Consolas"/>
                <a:cs typeface="Consolas"/>
                <a:sym typeface="Consolas"/>
              </a:rPr>
              <a:t>{</a:t>
            </a:r>
            <a:endParaRPr sz="2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800">
                <a:solidFill>
                  <a:srgbClr val="0000FF"/>
                </a:solidFill>
                <a:highlight>
                  <a:srgbClr val="FFFFFF"/>
                </a:highlight>
                <a:latin typeface="Consolas"/>
                <a:ea typeface="Consolas"/>
                <a:cs typeface="Consolas"/>
                <a:sym typeface="Consolas"/>
              </a:rPr>
              <a:t>    var </a:t>
            </a:r>
            <a:r>
              <a:rPr lang="ru-RU" sz="2800">
                <a:solidFill>
                  <a:srgbClr val="000000"/>
                </a:solidFill>
                <a:highlight>
                  <a:srgbClr val="FFFFFF"/>
                </a:highlight>
                <a:latin typeface="Consolas"/>
                <a:ea typeface="Consolas"/>
                <a:cs typeface="Consolas"/>
                <a:sym typeface="Consolas"/>
              </a:rPr>
              <a:t>y = 0; </a:t>
            </a:r>
            <a:r>
              <a:rPr lang="ru-RU" sz="2800">
                <a:solidFill>
                  <a:srgbClr val="008000"/>
                </a:solidFill>
                <a:highlight>
                  <a:srgbClr val="FFFFFF"/>
                </a:highlight>
                <a:latin typeface="Consolas"/>
                <a:ea typeface="Consolas"/>
                <a:cs typeface="Consolas"/>
                <a:sym typeface="Consolas"/>
              </a:rPr>
              <a:t>//bottom</a:t>
            </a:r>
            <a:endParaRPr i="1" sz="2800">
              <a:solidFill>
                <a:srgbClr val="00B05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r>
              <a:rPr lang="ru-RU" sz="2800">
                <a:solidFill>
                  <a:srgbClr val="0000FF"/>
                </a:solidFill>
                <a:highlight>
                  <a:srgbClr val="FFFFFF"/>
                </a:highlight>
                <a:latin typeface="Consolas"/>
                <a:ea typeface="Consolas"/>
                <a:cs typeface="Consolas"/>
                <a:sym typeface="Consolas"/>
              </a:rPr>
              <a:t>while</a:t>
            </a:r>
            <a:r>
              <a:rPr lang="ru-RU" sz="2800">
                <a:solidFill>
                  <a:srgbClr val="000000"/>
                </a:solidFill>
                <a:highlight>
                  <a:srgbClr val="FFFFFF"/>
                </a:highlight>
                <a:latin typeface="Consolas"/>
                <a:ea typeface="Consolas"/>
                <a:cs typeface="Consolas"/>
                <a:sym typeface="Consolas"/>
              </a:rPr>
              <a:t> (y &lt; height) {</a:t>
            </a:r>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r>
              <a:rPr lang="ru-RU" sz="2800">
                <a:solidFill>
                  <a:srgbClr val="0000FF"/>
                </a:solidFill>
                <a:highlight>
                  <a:srgbClr val="FFFFFF"/>
                </a:highlight>
                <a:latin typeface="Consolas"/>
                <a:ea typeface="Consolas"/>
                <a:cs typeface="Consolas"/>
                <a:sym typeface="Consolas"/>
              </a:rPr>
              <a:t>if</a:t>
            </a:r>
            <a:r>
              <a:rPr lang="ru-RU" sz="2800">
                <a:solidFill>
                  <a:srgbClr val="000000"/>
                </a:solidFill>
                <a:highlight>
                  <a:srgbClr val="FFFFFF"/>
                </a:highlight>
                <a:latin typeface="Consolas"/>
                <a:ea typeface="Consolas"/>
                <a:cs typeface="Consolas"/>
                <a:sym typeface="Consolas"/>
              </a:rPr>
              <a:t> (</a:t>
            </a:r>
            <a:r>
              <a:rPr lang="ru-RU" sz="2800">
                <a:solidFill>
                  <a:srgbClr val="2B91AF"/>
                </a:solidFill>
                <a:highlight>
                  <a:srgbClr val="FFFFFF"/>
                </a:highlight>
                <a:latin typeface="Consolas"/>
                <a:ea typeface="Consolas"/>
                <a:cs typeface="Consolas"/>
                <a:sym typeface="Consolas"/>
              </a:rPr>
              <a:t>LineIsFull</a:t>
            </a:r>
            <a:r>
              <a:rPr lang="ru-RU" sz="2800">
                <a:solidFill>
                  <a:srgbClr val="000000"/>
                </a:solidFill>
                <a:highlight>
                  <a:srgbClr val="FFFFFF"/>
                </a:highlight>
                <a:latin typeface="Consolas"/>
                <a:ea typeface="Consolas"/>
                <a:cs typeface="Consolas"/>
                <a:sym typeface="Consolas"/>
              </a:rPr>
              <a:t>(y)) {</a:t>
            </a:r>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r>
              <a:rPr lang="ru-RU" sz="2800">
                <a:solidFill>
                  <a:srgbClr val="2B91AF"/>
                </a:solidFill>
                <a:highlight>
                  <a:srgbClr val="FFFFFF"/>
                </a:highlight>
                <a:latin typeface="Consolas"/>
                <a:ea typeface="Consolas"/>
                <a:cs typeface="Consolas"/>
                <a:sym typeface="Consolas"/>
              </a:rPr>
              <a:t>ShiftDownAllLinesHigherThan</a:t>
            </a:r>
            <a:r>
              <a:rPr lang="ru-RU" sz="2800">
                <a:solidFill>
                  <a:srgbClr val="000000"/>
                </a:solidFill>
                <a:highlight>
                  <a:srgbClr val="FFFFFF"/>
                </a:highlight>
                <a:latin typeface="Consolas"/>
                <a:ea typeface="Consolas"/>
                <a:cs typeface="Consolas"/>
                <a:sym typeface="Consolas"/>
              </a:rPr>
              <a:t>(y);</a:t>
            </a:r>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r>
              <a:rPr lang="ru-RU" sz="2800">
                <a:solidFill>
                  <a:srgbClr val="2B91AF"/>
                </a:solidFill>
                <a:highlight>
                  <a:srgbClr val="FFFFFF"/>
                </a:highlight>
                <a:latin typeface="Consolas"/>
                <a:ea typeface="Consolas"/>
                <a:cs typeface="Consolas"/>
                <a:sym typeface="Consolas"/>
              </a:rPr>
              <a:t>AddEmptyLineOnTop</a:t>
            </a:r>
            <a:r>
              <a:rPr lang="ru-RU" sz="28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endParaRPr sz="2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r>
              <a:rPr lang="ru-RU" sz="2800">
                <a:solidFill>
                  <a:srgbClr val="0000FF"/>
                </a:solidFill>
                <a:highlight>
                  <a:srgbClr val="FFFFFF"/>
                </a:highlight>
                <a:latin typeface="Consolas"/>
                <a:ea typeface="Consolas"/>
                <a:cs typeface="Consolas"/>
                <a:sym typeface="Consolas"/>
              </a:rPr>
              <a:t>else</a:t>
            </a:r>
            <a:endParaRPr sz="2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y++;</a:t>
            </a:r>
            <a:endParaRPr sz="2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2800">
                <a:solidFill>
                  <a:srgbClr val="000000"/>
                </a:solidFill>
                <a:highlight>
                  <a:srgbClr val="FFFFFF"/>
                </a:highlight>
                <a:latin typeface="Consolas"/>
                <a:ea typeface="Consolas"/>
                <a:cs typeface="Consolas"/>
                <a:sym typeface="Consolas"/>
              </a:rPr>
              <a:t>}</a:t>
            </a:r>
            <a:endParaRPr/>
          </a:p>
        </p:txBody>
      </p:sp>
      <p:pic>
        <p:nvPicPr>
          <p:cNvPr id="574" name="Google Shape;574;p96"/>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
        <p:nvSpPr>
          <p:cNvPr id="575" name="Google Shape;575;p96"/>
          <p:cNvSpPr/>
          <p:nvPr/>
        </p:nvSpPr>
        <p:spPr>
          <a:xfrm>
            <a:off x="9828925"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7"/>
          <p:cNvSpPr/>
          <p:nvPr/>
        </p:nvSpPr>
        <p:spPr>
          <a:xfrm>
            <a:off x="1295400" y="549270"/>
            <a:ext cx="9601200" cy="4431983"/>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rPr i="1" lang="ru-RU" sz="2400">
                <a:solidFill>
                  <a:srgbClr val="000000"/>
                </a:solidFill>
                <a:latin typeface="Courier New"/>
                <a:ea typeface="Courier New"/>
                <a:cs typeface="Courier New"/>
                <a:sym typeface="Courier New"/>
              </a:rPr>
              <a:t>clearFullLines</a:t>
            </a:r>
            <a:r>
              <a:rPr lang="ru-RU" sz="2400">
                <a:solidFill>
                  <a:srgbClr val="000000"/>
                </a:solidFill>
                <a:latin typeface="Courier New"/>
                <a:ea typeface="Courier New"/>
                <a:cs typeface="Courier New"/>
                <a:sym typeface="Courier New"/>
              </a:rPr>
              <a:t>() {</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r>
              <a:rPr b="1" lang="ru-RU" sz="2400">
                <a:solidFill>
                  <a:srgbClr val="000080"/>
                </a:solidFill>
                <a:latin typeface="Courier New"/>
                <a:ea typeface="Courier New"/>
                <a:cs typeface="Courier New"/>
                <a:sym typeface="Courier New"/>
              </a:rPr>
              <a:t>let </a:t>
            </a:r>
            <a:r>
              <a:rPr lang="ru-RU" sz="2400">
                <a:solidFill>
                  <a:srgbClr val="458383"/>
                </a:solidFill>
                <a:latin typeface="Courier New"/>
                <a:ea typeface="Courier New"/>
                <a:cs typeface="Courier New"/>
                <a:sym typeface="Courier New"/>
              </a:rPr>
              <a:t>y </a:t>
            </a:r>
            <a:r>
              <a:rPr lang="ru-RU" sz="2400">
                <a:solidFill>
                  <a:srgbClr val="000000"/>
                </a:solidFill>
                <a:latin typeface="Courier New"/>
                <a:ea typeface="Courier New"/>
                <a:cs typeface="Courier New"/>
                <a:sym typeface="Courier New"/>
              </a:rPr>
              <a:t>= </a:t>
            </a:r>
            <a:r>
              <a:rPr lang="ru-RU" sz="2400">
                <a:solidFill>
                  <a:srgbClr val="0000FF"/>
                </a:solidFill>
                <a:latin typeface="Courier New"/>
                <a:ea typeface="Courier New"/>
                <a:cs typeface="Courier New"/>
                <a:sym typeface="Courier New"/>
              </a:rPr>
              <a:t>0</a:t>
            </a:r>
            <a:r>
              <a:rPr lang="ru-RU" sz="2400">
                <a:solidFill>
                  <a:srgbClr val="000000"/>
                </a:solidFill>
                <a:latin typeface="Courier New"/>
                <a:ea typeface="Courier New"/>
                <a:cs typeface="Courier New"/>
                <a:sym typeface="Courier New"/>
              </a:rPr>
              <a:t>; </a:t>
            </a:r>
            <a:r>
              <a:rPr i="1" lang="ru-RU" sz="2400">
                <a:solidFill>
                  <a:srgbClr val="808080"/>
                </a:solidFill>
                <a:latin typeface="Courier New"/>
                <a:ea typeface="Courier New"/>
                <a:cs typeface="Courier New"/>
                <a:sym typeface="Courier New"/>
              </a:rPr>
              <a:t>//bottom</a:t>
            </a:r>
            <a:br>
              <a:rPr i="1" lang="ru-RU" sz="2400">
                <a:solidFill>
                  <a:srgbClr val="808080"/>
                </a:solidFill>
                <a:latin typeface="Courier New"/>
                <a:ea typeface="Courier New"/>
                <a:cs typeface="Courier New"/>
                <a:sym typeface="Courier New"/>
              </a:rPr>
            </a:br>
            <a:r>
              <a:rPr i="1" lang="ru-RU" sz="2400">
                <a:solidFill>
                  <a:srgbClr val="808080"/>
                </a:solidFill>
                <a:latin typeface="Courier New"/>
                <a:ea typeface="Courier New"/>
                <a:cs typeface="Courier New"/>
                <a:sym typeface="Courier New"/>
              </a:rPr>
              <a:t>    </a:t>
            </a:r>
            <a:r>
              <a:rPr b="1" lang="ru-RU" sz="2400">
                <a:solidFill>
                  <a:srgbClr val="000080"/>
                </a:solidFill>
                <a:latin typeface="Courier New"/>
                <a:ea typeface="Courier New"/>
                <a:cs typeface="Courier New"/>
                <a:sym typeface="Courier New"/>
              </a:rPr>
              <a:t>while </a:t>
            </a:r>
            <a:r>
              <a:rPr lang="ru-RU" sz="2400">
                <a:solidFill>
                  <a:srgbClr val="000000"/>
                </a:solidFill>
                <a:latin typeface="Courier New"/>
                <a:ea typeface="Courier New"/>
                <a:cs typeface="Courier New"/>
                <a:sym typeface="Courier New"/>
              </a:rPr>
              <a:t>(</a:t>
            </a:r>
            <a:r>
              <a:rPr lang="ru-RU" sz="2400">
                <a:solidFill>
                  <a:srgbClr val="458383"/>
                </a:solidFill>
                <a:latin typeface="Courier New"/>
                <a:ea typeface="Courier New"/>
                <a:cs typeface="Courier New"/>
                <a:sym typeface="Courier New"/>
              </a:rPr>
              <a:t>y </a:t>
            </a:r>
            <a:r>
              <a:rPr lang="ru-RU" sz="2400">
                <a:solidFill>
                  <a:srgbClr val="000000"/>
                </a:solidFill>
                <a:latin typeface="Courier New"/>
                <a:ea typeface="Courier New"/>
                <a:cs typeface="Courier New"/>
                <a:sym typeface="Courier New"/>
              </a:rPr>
              <a:t>&lt; </a:t>
            </a:r>
            <a:r>
              <a:rPr b="1" lang="ru-RU" sz="2400">
                <a:solidFill>
                  <a:srgbClr val="000080"/>
                </a:solidFill>
                <a:latin typeface="Courier New"/>
                <a:ea typeface="Courier New"/>
                <a:cs typeface="Courier New"/>
                <a:sym typeface="Courier New"/>
              </a:rPr>
              <a:t>this</a:t>
            </a:r>
            <a:r>
              <a:rPr lang="ru-RU" sz="2400">
                <a:solidFill>
                  <a:srgbClr val="000000"/>
                </a:solidFill>
                <a:latin typeface="Courier New"/>
                <a:ea typeface="Courier New"/>
                <a:cs typeface="Courier New"/>
                <a:sym typeface="Courier New"/>
              </a:rPr>
              <a:t>.</a:t>
            </a:r>
            <a:r>
              <a:rPr b="1" lang="ru-RU" sz="2400">
                <a:solidFill>
                  <a:srgbClr val="660E7A"/>
                </a:solidFill>
                <a:latin typeface="Courier New"/>
                <a:ea typeface="Courier New"/>
                <a:cs typeface="Courier New"/>
                <a:sym typeface="Courier New"/>
              </a:rPr>
              <a:t>height</a:t>
            </a:r>
            <a:r>
              <a:rPr lang="ru-RU" sz="2400">
                <a:solidFill>
                  <a:srgbClr val="000000"/>
                </a:solidFill>
                <a:latin typeface="Courier New"/>
                <a:ea typeface="Courier New"/>
                <a:cs typeface="Courier New"/>
                <a:sym typeface="Courier New"/>
              </a:rPr>
              <a:t>) {</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r>
              <a:rPr b="1" lang="ru-RU" sz="2400">
                <a:solidFill>
                  <a:srgbClr val="000080"/>
                </a:solidFill>
                <a:latin typeface="Courier New"/>
                <a:ea typeface="Courier New"/>
                <a:cs typeface="Courier New"/>
                <a:sym typeface="Courier New"/>
              </a:rPr>
              <a:t>if </a:t>
            </a:r>
            <a:r>
              <a:rPr lang="ru-RU" sz="2400">
                <a:solidFill>
                  <a:srgbClr val="000000"/>
                </a:solidFill>
                <a:latin typeface="Courier New"/>
                <a:ea typeface="Courier New"/>
                <a:cs typeface="Courier New"/>
                <a:sym typeface="Courier New"/>
              </a:rPr>
              <a:t>(</a:t>
            </a:r>
            <a:r>
              <a:rPr b="1" lang="ru-RU" sz="2400">
                <a:solidFill>
                  <a:srgbClr val="000080"/>
                </a:solidFill>
                <a:latin typeface="Courier New"/>
                <a:ea typeface="Courier New"/>
                <a:cs typeface="Courier New"/>
                <a:sym typeface="Courier New"/>
              </a:rPr>
              <a:t>this</a:t>
            </a:r>
            <a:r>
              <a:rPr lang="ru-RU" sz="2400">
                <a:solidFill>
                  <a:srgbClr val="000000"/>
                </a:solidFill>
                <a:latin typeface="Courier New"/>
                <a:ea typeface="Courier New"/>
                <a:cs typeface="Courier New"/>
                <a:sym typeface="Courier New"/>
              </a:rPr>
              <a:t>.lineIsFull(</a:t>
            </a:r>
            <a:r>
              <a:rPr lang="ru-RU" sz="2400">
                <a:solidFill>
                  <a:srgbClr val="458383"/>
                </a:solidFill>
                <a:latin typeface="Courier New"/>
                <a:ea typeface="Courier New"/>
                <a:cs typeface="Courier New"/>
                <a:sym typeface="Courier New"/>
              </a:rPr>
              <a:t>y</a:t>
            </a:r>
            <a:r>
              <a:rPr lang="ru-RU" sz="2400">
                <a:solidFill>
                  <a:srgbClr val="000000"/>
                </a:solidFill>
                <a:latin typeface="Courier New"/>
                <a:ea typeface="Courier New"/>
                <a:cs typeface="Courier New"/>
                <a:sym typeface="Courier New"/>
              </a:rPr>
              <a:t>)) {</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r>
              <a:rPr b="1" lang="ru-RU" sz="2400">
                <a:solidFill>
                  <a:srgbClr val="000080"/>
                </a:solidFill>
                <a:latin typeface="Courier New"/>
                <a:ea typeface="Courier New"/>
                <a:cs typeface="Courier New"/>
                <a:sym typeface="Courier New"/>
              </a:rPr>
              <a:t>this</a:t>
            </a:r>
            <a:r>
              <a:rPr lang="ru-RU" sz="2400">
                <a:solidFill>
                  <a:srgbClr val="000000"/>
                </a:solidFill>
                <a:latin typeface="Courier New"/>
                <a:ea typeface="Courier New"/>
                <a:cs typeface="Courier New"/>
                <a:sym typeface="Courier New"/>
              </a:rPr>
              <a:t>.shiftDownAllLinesHigherThan(</a:t>
            </a:r>
            <a:r>
              <a:rPr lang="ru-RU" sz="2400">
                <a:solidFill>
                  <a:srgbClr val="458383"/>
                </a:solidFill>
                <a:latin typeface="Courier New"/>
                <a:ea typeface="Courier New"/>
                <a:cs typeface="Courier New"/>
                <a:sym typeface="Courier New"/>
              </a:rPr>
              <a:t>y</a:t>
            </a:r>
            <a:r>
              <a:rPr lang="ru-RU" sz="2400">
                <a:solidFill>
                  <a:srgbClr val="000000"/>
                </a:solidFill>
                <a:latin typeface="Courier New"/>
                <a:ea typeface="Courier New"/>
                <a:cs typeface="Courier New"/>
                <a:sym typeface="Courier New"/>
              </a:rPr>
              <a:t>);</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r>
              <a:rPr b="1" lang="ru-RU" sz="2400">
                <a:solidFill>
                  <a:srgbClr val="000080"/>
                </a:solidFill>
                <a:latin typeface="Courier New"/>
                <a:ea typeface="Courier New"/>
                <a:cs typeface="Courier New"/>
                <a:sym typeface="Courier New"/>
              </a:rPr>
              <a:t>this</a:t>
            </a:r>
            <a:r>
              <a:rPr lang="ru-RU" sz="2400">
                <a:solidFill>
                  <a:srgbClr val="000000"/>
                </a:solidFill>
                <a:latin typeface="Courier New"/>
                <a:ea typeface="Courier New"/>
                <a:cs typeface="Courier New"/>
                <a:sym typeface="Courier New"/>
              </a:rPr>
              <a:t>.addEmptyLineOnTop();</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 </a:t>
            </a:r>
            <a:r>
              <a:rPr b="1" lang="ru-RU" sz="2400">
                <a:solidFill>
                  <a:srgbClr val="000080"/>
                </a:solidFill>
                <a:latin typeface="Courier New"/>
                <a:ea typeface="Courier New"/>
                <a:cs typeface="Courier New"/>
                <a:sym typeface="Courier New"/>
              </a:rPr>
              <a:t>else </a:t>
            </a:r>
            <a:r>
              <a:rPr lang="ru-RU" sz="2400">
                <a:solidFill>
                  <a:srgbClr val="000000"/>
                </a:solidFill>
                <a:latin typeface="Courier New"/>
                <a:ea typeface="Courier New"/>
                <a:cs typeface="Courier New"/>
                <a:sym typeface="Courier New"/>
              </a:rPr>
              <a:t>{</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r>
              <a:rPr lang="ru-RU" sz="2400">
                <a:solidFill>
                  <a:srgbClr val="458383"/>
                </a:solidFill>
                <a:latin typeface="Courier New"/>
                <a:ea typeface="Courier New"/>
                <a:cs typeface="Courier New"/>
                <a:sym typeface="Courier New"/>
              </a:rPr>
              <a:t>y</a:t>
            </a:r>
            <a:r>
              <a:rPr lang="ru-RU" sz="2400">
                <a:solidFill>
                  <a:srgbClr val="000000"/>
                </a:solidFill>
                <a:latin typeface="Courier New"/>
                <a:ea typeface="Courier New"/>
                <a:cs typeface="Courier New"/>
                <a:sym typeface="Courier New"/>
              </a:rPr>
              <a:t>++;</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    }</a:t>
            </a:r>
            <a:br>
              <a:rPr lang="ru-RU" sz="2400">
                <a:solidFill>
                  <a:srgbClr val="000000"/>
                </a:solidFill>
                <a:latin typeface="Courier New"/>
                <a:ea typeface="Courier New"/>
                <a:cs typeface="Courier New"/>
                <a:sym typeface="Courier New"/>
              </a:rPr>
            </a:br>
            <a:r>
              <a:rPr lang="ru-RU" sz="2400">
                <a:solidFill>
                  <a:srgbClr val="000000"/>
                </a:solidFill>
                <a:latin typeface="Courier New"/>
                <a:ea typeface="Courier New"/>
                <a:cs typeface="Courier New"/>
                <a:sym typeface="Courier New"/>
              </a:rPr>
              <a:t>}</a:t>
            </a:r>
            <a:br>
              <a:rPr lang="ru-RU" sz="2400">
                <a:solidFill>
                  <a:srgbClr val="000000"/>
                </a:solidFill>
                <a:latin typeface="Courier New"/>
                <a:ea typeface="Courier New"/>
                <a:cs typeface="Courier New"/>
                <a:sym typeface="Courier New"/>
              </a:rPr>
            </a:br>
            <a:endParaRPr sz="2400">
              <a:solidFill>
                <a:schemeClr val="dk1"/>
              </a:solidFill>
              <a:latin typeface="Arial"/>
              <a:ea typeface="Arial"/>
              <a:cs typeface="Arial"/>
              <a:sym typeface="Arial"/>
            </a:endParaRPr>
          </a:p>
        </p:txBody>
      </p:sp>
      <p:pic>
        <p:nvPicPr>
          <p:cNvPr id="582" name="Google Shape;582;p97"/>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
        <p:nvSpPr>
          <p:cNvPr id="583" name="Google Shape;583;p97"/>
          <p:cNvSpPr/>
          <p:nvPr/>
        </p:nvSpPr>
        <p:spPr>
          <a:xfrm>
            <a:off x="9816600" y="549270"/>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584" name="Google Shape;584;p97"/>
          <p:cNvSpPr/>
          <p:nvPr/>
        </p:nvSpPr>
        <p:spPr>
          <a:xfrm>
            <a:off x="1559496" y="3926671"/>
            <a:ext cx="184731" cy="52322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Quattrocento Sans"/>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4"/>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ru-RU"/>
              <a:t>У каждого модуля должна быть лишь одна реалистичная причина для изменения</a:t>
            </a:r>
            <a:endParaRPr/>
          </a:p>
          <a:p>
            <a:pPr indent="0" lvl="0" marL="0" rtl="0" algn="l">
              <a:spcBef>
                <a:spcPts val="640"/>
              </a:spcBef>
              <a:spcAft>
                <a:spcPts val="0"/>
              </a:spcAft>
              <a:buSzPts val="3200"/>
              <a:buNone/>
            </a:pPr>
            <a:r>
              <a:t/>
            </a:r>
            <a:endParaRPr/>
          </a:p>
          <a:p>
            <a:pPr indent="-342874" lvl="0" marL="342874" rtl="0" algn="l">
              <a:spcBef>
                <a:spcPts val="640"/>
              </a:spcBef>
              <a:spcAft>
                <a:spcPts val="0"/>
              </a:spcAft>
              <a:buClr>
                <a:schemeClr val="accent1"/>
              </a:buClr>
              <a:buSzPts val="3200"/>
              <a:buChar char="•"/>
            </a:pPr>
            <a:r>
              <a:rPr lang="ru-RU"/>
              <a:t>Что может быть модулем?</a:t>
            </a:r>
            <a:endParaRPr/>
          </a:p>
          <a:p>
            <a:pPr indent="-342874" lvl="0" marL="342874" rtl="0" algn="l">
              <a:spcBef>
                <a:spcPts val="640"/>
              </a:spcBef>
              <a:spcAft>
                <a:spcPts val="0"/>
              </a:spcAft>
              <a:buClr>
                <a:schemeClr val="accent1"/>
              </a:buClr>
              <a:buSzPts val="3200"/>
              <a:buChar char="•"/>
            </a:pPr>
            <a:r>
              <a:rPr lang="ru-RU"/>
              <a:t>Влияет ли на конфликты при merge в VCS?</a:t>
            </a:r>
            <a:endParaRPr/>
          </a:p>
          <a:p>
            <a:pPr indent="-342874" lvl="0" marL="342874" rtl="0" algn="l">
              <a:spcBef>
                <a:spcPts val="640"/>
              </a:spcBef>
              <a:spcAft>
                <a:spcPts val="0"/>
              </a:spcAft>
              <a:buClr>
                <a:schemeClr val="accent1"/>
              </a:buClr>
              <a:buSzPts val="3200"/>
              <a:buChar char="•"/>
            </a:pPr>
            <a:r>
              <a:rPr lang="ru-RU"/>
              <a:t>Достаточно ли SRP, чтобы получился хороший модуль?</a:t>
            </a:r>
            <a:endParaRPr/>
          </a:p>
          <a:p>
            <a:pPr indent="0" lvl="0" marL="0" rtl="0" algn="l">
              <a:spcBef>
                <a:spcPts val="640"/>
              </a:spcBef>
              <a:spcAft>
                <a:spcPts val="0"/>
              </a:spcAft>
              <a:buSzPts val="3200"/>
              <a:buNone/>
            </a:pPr>
            <a:r>
              <a:t/>
            </a:r>
            <a:endParaRPr/>
          </a:p>
        </p:txBody>
      </p:sp>
      <p:sp>
        <p:nvSpPr>
          <p:cNvPr id="195" name="Google Shape;195;p4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ЧТО ТАКОЕ SRP?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8"/>
          <p:cNvSpPr/>
          <p:nvPr/>
        </p:nvSpPr>
        <p:spPr>
          <a:xfrm>
            <a:off x="839416" y="549275"/>
            <a:ext cx="10057184"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800">
                <a:solidFill>
                  <a:srgbClr val="0000FF"/>
                </a:solidFill>
                <a:latin typeface="Consolas"/>
                <a:ea typeface="Consolas"/>
                <a:cs typeface="Consolas"/>
                <a:sym typeface="Consolas"/>
              </a:rPr>
              <a:t>def</a:t>
            </a:r>
            <a:r>
              <a:rPr lang="ru-RU" sz="2800">
                <a:solidFill>
                  <a:schemeClr val="dk1"/>
                </a:solidFill>
                <a:latin typeface="Consolas"/>
                <a:ea typeface="Consolas"/>
                <a:cs typeface="Consolas"/>
                <a:sym typeface="Consolas"/>
              </a:rPr>
              <a:t> </a:t>
            </a:r>
            <a:r>
              <a:rPr lang="ru-RU" sz="2800">
                <a:solidFill>
                  <a:srgbClr val="5B9BD5"/>
                </a:solidFill>
                <a:latin typeface="Consolas"/>
                <a:ea typeface="Consolas"/>
                <a:cs typeface="Consolas"/>
                <a:sym typeface="Consolas"/>
              </a:rPr>
              <a:t>clear_full_lines</a:t>
            </a:r>
            <a:r>
              <a:rPr lang="ru-RU" sz="2800">
                <a:solidFill>
                  <a:schemeClr val="dk1"/>
                </a:solidFill>
                <a:latin typeface="Consolas"/>
                <a:ea typeface="Consolas"/>
                <a:cs typeface="Consolas"/>
                <a:sym typeface="Consolas"/>
              </a:rPr>
              <a:t>(self):</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y </a:t>
            </a:r>
            <a:r>
              <a:rPr lang="ru-RU" sz="2800">
                <a:solidFill>
                  <a:srgbClr val="0000FF"/>
                </a:solidFill>
                <a:latin typeface="Consolas"/>
                <a:ea typeface="Consolas"/>
                <a:cs typeface="Consolas"/>
                <a:sym typeface="Consolas"/>
              </a:rPr>
              <a:t>=</a:t>
            </a:r>
            <a:r>
              <a:rPr lang="ru-RU" sz="2800">
                <a:solidFill>
                  <a:schemeClr val="dk1"/>
                </a:solidFill>
                <a:latin typeface="Consolas"/>
                <a:ea typeface="Consolas"/>
                <a:cs typeface="Consolas"/>
                <a:sym typeface="Consolas"/>
              </a:rPr>
              <a:t> 0 </a:t>
            </a:r>
            <a:r>
              <a:rPr lang="ru-RU" sz="2800">
                <a:solidFill>
                  <a:srgbClr val="00B050"/>
                </a:solidFill>
                <a:latin typeface="Consolas"/>
                <a:ea typeface="Consolas"/>
                <a:cs typeface="Consolas"/>
                <a:sym typeface="Consolas"/>
              </a:rPr>
              <a:t># bottom</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a:t>
            </a:r>
            <a:r>
              <a:rPr lang="ru-RU" sz="2800">
                <a:solidFill>
                  <a:srgbClr val="0000FF"/>
                </a:solidFill>
                <a:latin typeface="Consolas"/>
                <a:ea typeface="Consolas"/>
                <a:cs typeface="Consolas"/>
                <a:sym typeface="Consolas"/>
              </a:rPr>
              <a:t>while</a:t>
            </a:r>
            <a:r>
              <a:rPr lang="ru-RU" sz="2800">
                <a:solidFill>
                  <a:schemeClr val="dk1"/>
                </a:solidFill>
                <a:latin typeface="Consolas"/>
                <a:ea typeface="Consolas"/>
                <a:cs typeface="Consolas"/>
                <a:sym typeface="Consolas"/>
              </a:rPr>
              <a:t> y </a:t>
            </a:r>
            <a:r>
              <a:rPr lang="ru-RU" sz="2800">
                <a:solidFill>
                  <a:srgbClr val="0000FF"/>
                </a:solidFill>
                <a:latin typeface="Consolas"/>
                <a:ea typeface="Consolas"/>
                <a:cs typeface="Consolas"/>
                <a:sym typeface="Consolas"/>
              </a:rPr>
              <a:t>&lt;</a:t>
            </a:r>
            <a:r>
              <a:rPr lang="ru-RU" sz="2800">
                <a:solidFill>
                  <a:schemeClr val="dk1"/>
                </a:solidFill>
                <a:latin typeface="Consolas"/>
                <a:ea typeface="Consolas"/>
                <a:cs typeface="Consolas"/>
                <a:sym typeface="Consolas"/>
              </a:rPr>
              <a:t> self.height:</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a:t>
            </a:r>
            <a:r>
              <a:rPr lang="ru-RU" sz="2800">
                <a:solidFill>
                  <a:srgbClr val="0000FF"/>
                </a:solidFill>
                <a:latin typeface="Consolas"/>
                <a:ea typeface="Consolas"/>
                <a:cs typeface="Consolas"/>
                <a:sym typeface="Consolas"/>
              </a:rPr>
              <a:t>if</a:t>
            </a:r>
            <a:r>
              <a:rPr lang="ru-RU" sz="2800">
                <a:solidFill>
                  <a:schemeClr val="dk1"/>
                </a:solidFill>
                <a:latin typeface="Consolas"/>
                <a:ea typeface="Consolas"/>
                <a:cs typeface="Consolas"/>
                <a:sym typeface="Consolas"/>
              </a:rPr>
              <a:t> self.line_is_full(y):</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self.shift_down_all_lines_higher_than(y)</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self.add_empty_line_on_top()</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a:t>
            </a:r>
            <a:r>
              <a:rPr lang="ru-RU" sz="2800">
                <a:solidFill>
                  <a:srgbClr val="0000FF"/>
                </a:solidFill>
                <a:latin typeface="Consolas"/>
                <a:ea typeface="Consolas"/>
                <a:cs typeface="Consolas"/>
                <a:sym typeface="Consolas"/>
              </a:rPr>
              <a:t>else:</a:t>
            </a:r>
            <a:endParaRPr/>
          </a:p>
          <a:p>
            <a:pPr indent="0" lvl="0" marL="0" marR="0" rtl="0" algn="l">
              <a:spcBef>
                <a:spcPts val="0"/>
              </a:spcBef>
              <a:spcAft>
                <a:spcPts val="0"/>
              </a:spcAft>
              <a:buNone/>
            </a:pPr>
            <a:r>
              <a:rPr lang="ru-RU" sz="2800">
                <a:solidFill>
                  <a:schemeClr val="dk1"/>
                </a:solidFill>
                <a:latin typeface="Consolas"/>
                <a:ea typeface="Consolas"/>
                <a:cs typeface="Consolas"/>
                <a:sym typeface="Consolas"/>
              </a:rPr>
              <a:t>         y </a:t>
            </a:r>
            <a:r>
              <a:rPr lang="ru-RU" sz="2800">
                <a:solidFill>
                  <a:srgbClr val="0000FF"/>
                </a:solidFill>
                <a:latin typeface="Consolas"/>
                <a:ea typeface="Consolas"/>
                <a:cs typeface="Consolas"/>
                <a:sym typeface="Consolas"/>
              </a:rPr>
              <a:t>+=</a:t>
            </a:r>
            <a:r>
              <a:rPr lang="ru-RU" sz="2800">
                <a:solidFill>
                  <a:schemeClr val="dk1"/>
                </a:solidFill>
                <a:latin typeface="Consolas"/>
                <a:ea typeface="Consolas"/>
                <a:cs typeface="Consolas"/>
                <a:sym typeface="Consolas"/>
              </a:rPr>
              <a:t> 1</a:t>
            </a:r>
            <a:endParaRPr sz="2800">
              <a:solidFill>
                <a:schemeClr val="dk1"/>
              </a:solidFill>
              <a:latin typeface="Consolas"/>
              <a:ea typeface="Consolas"/>
              <a:cs typeface="Consolas"/>
              <a:sym typeface="Consolas"/>
            </a:endParaRPr>
          </a:p>
        </p:txBody>
      </p:sp>
      <p:pic>
        <p:nvPicPr>
          <p:cNvPr id="591" name="Google Shape;591;p98"/>
          <p:cNvPicPr preferRelativeResize="0"/>
          <p:nvPr/>
        </p:nvPicPr>
        <p:blipFill rotWithShape="1">
          <a:blip r:embed="rId3">
            <a:alphaModFix/>
          </a:blip>
          <a:srcRect b="0" l="0" r="0" t="0"/>
          <a:stretch/>
        </p:blipFill>
        <p:spPr>
          <a:xfrm>
            <a:off x="7868368" y="4352487"/>
            <a:ext cx="3028232" cy="1956238"/>
          </a:xfrm>
          <a:prstGeom prst="rect">
            <a:avLst/>
          </a:prstGeom>
          <a:noFill/>
          <a:ln>
            <a:noFill/>
          </a:ln>
        </p:spPr>
      </p:pic>
      <p:sp>
        <p:nvSpPr>
          <p:cNvPr id="592" name="Google Shape;592;p98"/>
          <p:cNvSpPr/>
          <p:nvPr/>
        </p:nvSpPr>
        <p:spPr>
          <a:xfrm>
            <a:off x="9828925"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593" name="Google Shape;593;p98"/>
          <p:cNvSpPr/>
          <p:nvPr/>
        </p:nvSpPr>
        <p:spPr>
          <a:xfrm>
            <a:off x="9835086"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594" name="Google Shape;594;p98"/>
          <p:cNvPicPr preferRelativeResize="0"/>
          <p:nvPr/>
        </p:nvPicPr>
        <p:blipFill rotWithShape="1">
          <a:blip r:embed="rId4">
            <a:alphaModFix/>
          </a:blip>
          <a:srcRect b="0" l="0" r="0" t="0"/>
          <a:stretch/>
        </p:blipFill>
        <p:spPr>
          <a:xfrm>
            <a:off x="10047564" y="584058"/>
            <a:ext cx="655044" cy="65504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9"/>
          <p:cNvSpPr/>
          <p:nvPr/>
        </p:nvSpPr>
        <p:spPr>
          <a:xfrm>
            <a:off x="1295400" y="549275"/>
            <a:ext cx="9601200" cy="526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Arial"/>
              <a:buNone/>
            </a:pPr>
            <a:r>
              <a:rPr lang="ru-RU" sz="2000">
                <a:solidFill>
                  <a:srgbClr val="0033B3"/>
                </a:solidFill>
                <a:highlight>
                  <a:srgbClr val="FFFFFF"/>
                </a:highlight>
                <a:latin typeface="Consolas"/>
                <a:ea typeface="Consolas"/>
                <a:cs typeface="Consolas"/>
                <a:sym typeface="Consolas"/>
              </a:rPr>
              <a:t>public void </a:t>
            </a:r>
            <a:r>
              <a:rPr lang="ru-RU" sz="2000">
                <a:solidFill>
                  <a:srgbClr val="00627A"/>
                </a:solidFill>
                <a:highlight>
                  <a:srgbClr val="FFFFFF"/>
                </a:highlight>
                <a:latin typeface="Consolas"/>
                <a:ea typeface="Consolas"/>
                <a:cs typeface="Consolas"/>
                <a:sym typeface="Consolas"/>
              </a:rPr>
              <a:t>clearFullLinesRefactored</a:t>
            </a:r>
            <a:r>
              <a:rPr lang="ru-RU" sz="2000">
                <a:solidFill>
                  <a:srgbClr val="080808"/>
                </a:solidFill>
                <a:highlight>
                  <a:srgbClr val="FFFFFF"/>
                </a:highlight>
                <a:latin typeface="Consolas"/>
                <a:ea typeface="Consolas"/>
                <a:cs typeface="Consolas"/>
                <a:sym typeface="Consolas"/>
              </a:rPr>
              <a:t>(</a:t>
            </a:r>
            <a:r>
              <a:rPr lang="ru-RU" sz="2000">
                <a:solidFill>
                  <a:schemeClr val="dk1"/>
                </a:solidFill>
                <a:highlight>
                  <a:srgbClr val="FFFFFF"/>
                </a:highlight>
                <a:latin typeface="Consolas"/>
                <a:ea typeface="Consolas"/>
                <a:cs typeface="Consolas"/>
                <a:sym typeface="Consolas"/>
              </a:rPr>
              <a:t>Integer </a:t>
            </a:r>
            <a:r>
              <a:rPr lang="ru-RU" sz="2000">
                <a:solidFill>
                  <a:srgbClr val="080808"/>
                </a:solidFill>
                <a:highlight>
                  <a:srgbClr val="FFFFFF"/>
                </a:highlight>
                <a:latin typeface="Consolas"/>
                <a:ea typeface="Consolas"/>
                <a:cs typeface="Consolas"/>
                <a:sym typeface="Consolas"/>
              </a:rPr>
              <a:t>score)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for </a:t>
            </a:r>
            <a:r>
              <a:rPr lang="ru-RU" sz="2000">
                <a:solidFill>
                  <a:srgbClr val="080808"/>
                </a:solidFill>
                <a:highlight>
                  <a:srgbClr val="FFFFFF"/>
                </a:highlight>
                <a:latin typeface="Consolas"/>
                <a:ea typeface="Consolas"/>
                <a:cs typeface="Consolas"/>
                <a:sym typeface="Consolas"/>
              </a:rPr>
              <a:t>(</a:t>
            </a:r>
            <a:r>
              <a:rPr lang="ru-RU" sz="2000">
                <a:solidFill>
                  <a:srgbClr val="0033B3"/>
                </a:solidFill>
                <a:highlight>
                  <a:srgbClr val="FFFFFF"/>
                </a:highlight>
                <a:latin typeface="Consolas"/>
                <a:ea typeface="Consolas"/>
                <a:cs typeface="Consolas"/>
                <a:sym typeface="Consolas"/>
              </a:rPr>
              <a:t>var </a:t>
            </a:r>
            <a:r>
              <a:rPr lang="ru-RU" sz="2000">
                <a:solidFill>
                  <a:schemeClr val="dk1"/>
                </a:solidFill>
                <a:highlight>
                  <a:srgbClr val="FFFFFF"/>
                </a:highlight>
                <a:latin typeface="Consolas"/>
                <a:ea typeface="Consolas"/>
                <a:cs typeface="Consolas"/>
                <a:sym typeface="Consolas"/>
              </a:rPr>
              <a:t>lineIndex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1</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lineIndex </a:t>
            </a:r>
            <a:r>
              <a:rPr lang="ru-RU" sz="2000">
                <a:solidFill>
                  <a:srgbClr val="080808"/>
                </a:solidFill>
                <a:highlight>
                  <a:srgbClr val="FFFFFF"/>
                </a:highlight>
                <a:latin typeface="Consolas"/>
                <a:ea typeface="Consolas"/>
                <a:cs typeface="Consolas"/>
                <a:sym typeface="Consolas"/>
              </a:rPr>
              <a:t>&lt; </a:t>
            </a:r>
            <a:r>
              <a:rPr lang="ru-RU" sz="2000">
                <a:solidFill>
                  <a:srgbClr val="871094"/>
                </a:solidFill>
                <a:highlight>
                  <a:srgbClr val="FFFFFF"/>
                </a:highlight>
                <a:latin typeface="Consolas"/>
                <a:ea typeface="Consolas"/>
                <a:cs typeface="Consolas"/>
                <a:sym typeface="Consolas"/>
              </a:rPr>
              <a:t>height </a:t>
            </a:r>
            <a:r>
              <a:rPr lang="ru-RU" sz="2000">
                <a:solidFill>
                  <a:srgbClr val="080808"/>
                </a:solidFill>
                <a:highlight>
                  <a:srgbClr val="FFFFFF"/>
                </a:highlight>
                <a:latin typeface="Consolas"/>
                <a:ea typeface="Consolas"/>
                <a:cs typeface="Consolas"/>
                <a:sym typeface="Consolas"/>
              </a:rPr>
              <a:t>+ </a:t>
            </a:r>
            <a:r>
              <a:rPr lang="ru-RU" sz="2000">
                <a:solidFill>
                  <a:srgbClr val="1750EB"/>
                </a:solidFill>
                <a:highlight>
                  <a:srgbClr val="FFFFFF"/>
                </a:highlight>
                <a:latin typeface="Consolas"/>
                <a:ea typeface="Consolas"/>
                <a:cs typeface="Consolas"/>
                <a:sym typeface="Consolas"/>
              </a:rPr>
              <a:t>1</a:t>
            </a: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lineIndex</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if </a:t>
            </a:r>
            <a:r>
              <a:rPr lang="ru-RU" sz="2000">
                <a:solidFill>
                  <a:srgbClr val="080808"/>
                </a:solidFill>
                <a:highlight>
                  <a:srgbClr val="FFFFFF"/>
                </a:highlight>
                <a:latin typeface="Consolas"/>
                <a:ea typeface="Consolas"/>
                <a:cs typeface="Consolas"/>
                <a:sym typeface="Consolas"/>
              </a:rPr>
              <a:t>(lineIsFull(</a:t>
            </a:r>
            <a:r>
              <a:rPr lang="ru-RU" sz="2000">
                <a:solidFill>
                  <a:schemeClr val="dk1"/>
                </a:solidFill>
                <a:highlight>
                  <a:srgbClr val="FFFFFF"/>
                </a:highlight>
                <a:latin typeface="Consolas"/>
                <a:ea typeface="Consolas"/>
                <a:cs typeface="Consolas"/>
                <a:sym typeface="Consolas"/>
              </a:rPr>
              <a:t>lineIndex</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score++;</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shiftLinesDown(</a:t>
            </a:r>
            <a:r>
              <a:rPr lang="ru-RU" sz="2000">
                <a:solidFill>
                  <a:schemeClr val="dk1"/>
                </a:solidFill>
                <a:highlight>
                  <a:srgbClr val="FFFFFF"/>
                </a:highlight>
                <a:latin typeface="Consolas"/>
                <a:ea typeface="Consolas"/>
                <a:cs typeface="Consolas"/>
                <a:sym typeface="Consolas"/>
              </a:rPr>
              <a:t>lineIndex</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chemeClr val="dk1"/>
                </a:solidFill>
                <a:highlight>
                  <a:srgbClr val="FFFFFF"/>
                </a:highlight>
                <a:latin typeface="Consolas"/>
                <a:ea typeface="Consolas"/>
                <a:cs typeface="Consolas"/>
                <a:sym typeface="Consolas"/>
              </a:rPr>
              <a:t>lineIndex</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addEmptyLineOnTop();</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2800">
              <a:solidFill>
                <a:srgbClr val="0000FF"/>
              </a:solidFill>
              <a:highlight>
                <a:srgbClr val="FFFFFF"/>
              </a:highlight>
              <a:latin typeface="Consolas"/>
              <a:ea typeface="Consolas"/>
              <a:cs typeface="Consolas"/>
              <a:sym typeface="Consolas"/>
            </a:endParaRPr>
          </a:p>
        </p:txBody>
      </p:sp>
      <p:pic>
        <p:nvPicPr>
          <p:cNvPr id="601" name="Google Shape;601;p99"/>
          <p:cNvPicPr preferRelativeResize="0"/>
          <p:nvPr/>
        </p:nvPicPr>
        <p:blipFill rotWithShape="1">
          <a:blip r:embed="rId3">
            <a:alphaModFix/>
          </a:blip>
          <a:srcRect b="0" l="0" r="0" t="0"/>
          <a:stretch/>
        </p:blipFill>
        <p:spPr>
          <a:xfrm>
            <a:off x="7868368" y="4352487"/>
            <a:ext cx="3028234" cy="1956237"/>
          </a:xfrm>
          <a:prstGeom prst="rect">
            <a:avLst/>
          </a:prstGeom>
          <a:noFill/>
          <a:ln>
            <a:noFill/>
          </a:ln>
        </p:spPr>
      </p:pic>
      <p:pic>
        <p:nvPicPr>
          <p:cNvPr id="602" name="Google Shape;602;p99"/>
          <p:cNvPicPr preferRelativeResize="0"/>
          <p:nvPr/>
        </p:nvPicPr>
        <p:blipFill>
          <a:blip r:embed="rId4">
            <a:alphaModFix/>
          </a:blip>
          <a:stretch>
            <a:fillRect/>
          </a:stretch>
        </p:blipFill>
        <p:spPr>
          <a:xfrm>
            <a:off x="10860333" y="449667"/>
            <a:ext cx="899333" cy="899333"/>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0"/>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solidFill>
                  <a:srgbClr val="0000FF"/>
                </a:solidFill>
                <a:highlight>
                  <a:srgbClr val="FFFFFF"/>
                </a:highlight>
                <a:latin typeface="Consolas"/>
                <a:ea typeface="Consolas"/>
                <a:cs typeface="Consolas"/>
                <a:sym typeface="Consolas"/>
              </a:rPr>
              <a:t>public</a:t>
            </a:r>
            <a:r>
              <a:rPr lang="ru-RU" sz="2400">
                <a:solidFill>
                  <a:srgbClr val="000000"/>
                </a:solidFill>
                <a:highlight>
                  <a:srgbClr val="FFFFFF"/>
                </a:highlight>
                <a:latin typeface="Consolas"/>
                <a:ea typeface="Consolas"/>
                <a:cs typeface="Consolas"/>
                <a:sym typeface="Consolas"/>
              </a:rPr>
              <a:t> </a:t>
            </a:r>
            <a:r>
              <a:rPr lang="ru-RU" sz="2400">
                <a:solidFill>
                  <a:srgbClr val="00007F"/>
                </a:solidFill>
                <a:highlight>
                  <a:srgbClr val="FFFFFF"/>
                </a:highlight>
                <a:latin typeface="Consolas"/>
                <a:ea typeface="Consolas"/>
                <a:cs typeface="Consolas"/>
                <a:sym typeface="Consolas"/>
              </a:rPr>
              <a:t>Field</a:t>
            </a:r>
            <a:r>
              <a:rPr lang="ru-RU" sz="2400">
                <a:solidFill>
                  <a:srgbClr val="000000"/>
                </a:solidFill>
                <a:highlight>
                  <a:srgbClr val="FFFFFF"/>
                </a:highlight>
                <a:latin typeface="Consolas"/>
                <a:ea typeface="Consolas"/>
                <a:cs typeface="Consolas"/>
                <a:sym typeface="Consolas"/>
              </a:rPr>
              <a:t> </a:t>
            </a:r>
            <a:r>
              <a:rPr lang="ru-RU" sz="2400">
                <a:solidFill>
                  <a:srgbClr val="2B91AF"/>
                </a:solidFill>
                <a:highlight>
                  <a:srgbClr val="FFFFFF"/>
                </a:highlight>
                <a:latin typeface="Consolas"/>
                <a:ea typeface="Consolas"/>
                <a:cs typeface="Consolas"/>
                <a:sym typeface="Consolas"/>
              </a:rPr>
              <a:t>ClearFullLines</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a:t>
            </a:r>
            <a:r>
              <a:rPr lang="ru-RU" sz="2400">
                <a:solidFill>
                  <a:srgbClr val="0000FF"/>
                </a:solidFill>
                <a:highlight>
                  <a:srgbClr val="FFFFFF"/>
                </a:highlight>
                <a:latin typeface="Consolas"/>
                <a:ea typeface="Consolas"/>
                <a:cs typeface="Consolas"/>
                <a:sym typeface="Consolas"/>
              </a:rPr>
              <a:t>var</a:t>
            </a:r>
            <a:r>
              <a:rPr lang="ru-RU" sz="2400">
                <a:solidFill>
                  <a:srgbClr val="000000"/>
                </a:solidFill>
                <a:highlight>
                  <a:srgbClr val="FFFFFF"/>
                </a:highlight>
                <a:latin typeface="Consolas"/>
                <a:ea typeface="Consolas"/>
                <a:cs typeface="Consolas"/>
                <a:sym typeface="Consolas"/>
              </a:rPr>
              <a:t> notFullLines = </a:t>
            </a:r>
            <a:r>
              <a:rPr lang="ru-RU" sz="2400">
                <a:solidFill>
                  <a:srgbClr val="2B91AF"/>
                </a:solidFill>
                <a:highlight>
                  <a:srgbClr val="FFFFFF"/>
                </a:highlight>
                <a:latin typeface="Consolas"/>
                <a:ea typeface="Consolas"/>
                <a:cs typeface="Consolas"/>
                <a:sym typeface="Consolas"/>
              </a:rPr>
              <a:t>GetAllNotFullLines</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a:t>
            </a:r>
            <a:r>
              <a:rPr lang="ru-RU" sz="2400">
                <a:solidFill>
                  <a:srgbClr val="0000FF"/>
                </a:solidFill>
                <a:highlight>
                  <a:srgbClr val="FFFFFF"/>
                </a:highlight>
                <a:latin typeface="Consolas"/>
                <a:ea typeface="Consolas"/>
                <a:cs typeface="Consolas"/>
                <a:sym typeface="Consolas"/>
              </a:rPr>
              <a:t>var</a:t>
            </a:r>
            <a:r>
              <a:rPr lang="ru-RU" sz="2400">
                <a:solidFill>
                  <a:srgbClr val="000000"/>
                </a:solidFill>
                <a:highlight>
                  <a:srgbClr val="FFFFFF"/>
                </a:highlight>
                <a:latin typeface="Consolas"/>
                <a:ea typeface="Consolas"/>
                <a:cs typeface="Consolas"/>
                <a:sym typeface="Consolas"/>
              </a:rPr>
              <a:t> clearedLinesCount = </a:t>
            </a:r>
            <a:r>
              <a:rPr lang="ru-RU" sz="2400">
                <a:solidFill>
                  <a:srgbClr val="800080"/>
                </a:solidFill>
                <a:highlight>
                  <a:srgbClr val="FFFFFF"/>
                </a:highlight>
                <a:latin typeface="Consolas"/>
                <a:ea typeface="Consolas"/>
                <a:cs typeface="Consolas"/>
                <a:sym typeface="Consolas"/>
              </a:rPr>
              <a:t>Height </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notFullLines.</a:t>
            </a:r>
            <a:r>
              <a:rPr lang="ru-RU" sz="2400">
                <a:solidFill>
                  <a:srgbClr val="800080"/>
                </a:solidFill>
                <a:highlight>
                  <a:srgbClr val="FFFFFF"/>
                </a:highlight>
                <a:latin typeface="Consolas"/>
                <a:ea typeface="Consolas"/>
                <a:cs typeface="Consolas"/>
                <a:sym typeface="Consolas"/>
              </a:rPr>
              <a:t>Count</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a:t>
            </a:r>
            <a:r>
              <a:rPr lang="ru-RU" sz="2400">
                <a:solidFill>
                  <a:srgbClr val="0000FF"/>
                </a:solidFill>
                <a:highlight>
                  <a:srgbClr val="FFFFFF"/>
                </a:highlight>
                <a:latin typeface="Consolas"/>
                <a:ea typeface="Consolas"/>
                <a:cs typeface="Consolas"/>
                <a:sym typeface="Consolas"/>
              </a:rPr>
              <a:t>var</a:t>
            </a:r>
            <a:r>
              <a:rPr lang="ru-RU" sz="2400">
                <a:solidFill>
                  <a:srgbClr val="000000"/>
                </a:solidFill>
                <a:highlight>
                  <a:srgbClr val="FFFFFF"/>
                </a:highlight>
                <a:latin typeface="Consolas"/>
                <a:ea typeface="Consolas"/>
                <a:cs typeface="Consolas"/>
                <a:sym typeface="Consolas"/>
              </a:rPr>
              <a:t> newLinesArray = </a:t>
            </a:r>
            <a:r>
              <a:rPr lang="ru-RU" sz="2400">
                <a:solidFill>
                  <a:srgbClr val="2B91AF"/>
                </a:solidFill>
                <a:highlight>
                  <a:srgbClr val="FFFFFF"/>
                </a:highlight>
                <a:latin typeface="Consolas"/>
                <a:ea typeface="Consolas"/>
                <a:cs typeface="Consolas"/>
                <a:sym typeface="Consolas"/>
              </a:rPr>
              <a:t>CreateNewLinesArray</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clearedLinesCount, notFullLines);</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a:t>
            </a:r>
            <a:r>
              <a:rPr lang="ru-RU" sz="2400">
                <a:solidFill>
                  <a:srgbClr val="0000FF"/>
                </a:solidFill>
                <a:highlight>
                  <a:srgbClr val="FFFFFF"/>
                </a:highlight>
                <a:latin typeface="Consolas"/>
                <a:ea typeface="Consolas"/>
                <a:cs typeface="Consolas"/>
                <a:sym typeface="Consolas"/>
              </a:rPr>
              <a:t>return</a:t>
            </a:r>
            <a:r>
              <a:rPr lang="ru-RU" sz="2400">
                <a:solidFill>
                  <a:srgbClr val="000000"/>
                </a:solidFill>
                <a:highlight>
                  <a:srgbClr val="FFFFFF"/>
                </a:highlight>
                <a:latin typeface="Consolas"/>
                <a:ea typeface="Consolas"/>
                <a:cs typeface="Consolas"/>
                <a:sym typeface="Consolas"/>
              </a:rPr>
              <a:t> </a:t>
            </a:r>
            <a:r>
              <a:rPr lang="ru-RU" sz="2400">
                <a:solidFill>
                  <a:srgbClr val="0000FF"/>
                </a:solidFill>
                <a:highlight>
                  <a:srgbClr val="FFFFFF"/>
                </a:highlight>
                <a:latin typeface="Consolas"/>
                <a:ea typeface="Consolas"/>
                <a:cs typeface="Consolas"/>
                <a:sym typeface="Consolas"/>
              </a:rPr>
              <a:t>new</a:t>
            </a:r>
            <a:r>
              <a:rPr lang="ru-RU" sz="2400">
                <a:solidFill>
                  <a:srgbClr val="000000"/>
                </a:solidFill>
                <a:highlight>
                  <a:srgbClr val="FFFFFF"/>
                </a:highlight>
                <a:latin typeface="Consolas"/>
                <a:ea typeface="Consolas"/>
                <a:cs typeface="Consolas"/>
                <a:sym typeface="Consolas"/>
              </a:rPr>
              <a:t> </a:t>
            </a:r>
            <a:r>
              <a:rPr lang="ru-RU" sz="2400">
                <a:solidFill>
                  <a:srgbClr val="00007F"/>
                </a:solidFill>
                <a:highlight>
                  <a:srgbClr val="FFFFFF"/>
                </a:highlight>
                <a:latin typeface="Consolas"/>
                <a:ea typeface="Consolas"/>
                <a:cs typeface="Consolas"/>
                <a:sym typeface="Consolas"/>
              </a:rPr>
              <a:t>Field</a:t>
            </a:r>
            <a:r>
              <a:rPr lang="ru-RU" sz="2400">
                <a:solidFill>
                  <a:srgbClr val="000000"/>
                </a:solidFill>
                <a:highlight>
                  <a:srgbClr val="FFFFFF"/>
                </a:highlight>
                <a:latin typeface="Consolas"/>
                <a:ea typeface="Consolas"/>
                <a:cs typeface="Consolas"/>
                <a:sym typeface="Consolas"/>
              </a:rPr>
              <a:t>(</a:t>
            </a:r>
            <a:r>
              <a:rPr lang="ru-RU" sz="2400">
                <a:solidFill>
                  <a:srgbClr val="800080"/>
                </a:solidFill>
                <a:highlight>
                  <a:srgbClr val="FFFFFF"/>
                </a:highlight>
                <a:latin typeface="Consolas"/>
                <a:ea typeface="Consolas"/>
                <a:cs typeface="Consolas"/>
                <a:sym typeface="Consolas"/>
              </a:rPr>
              <a:t>Width</a:t>
            </a:r>
            <a:r>
              <a:rPr lang="ru-RU" sz="2400">
                <a:solidFill>
                  <a:srgbClr val="000000"/>
                </a:solidFill>
                <a:highlight>
                  <a:srgbClr val="FFFFFF"/>
                </a:highlight>
                <a:latin typeface="Consolas"/>
                <a:ea typeface="Consolas"/>
                <a:cs typeface="Consolas"/>
                <a:sym typeface="Consolas"/>
              </a:rPr>
              <a:t>, </a:t>
            </a:r>
            <a:r>
              <a:rPr lang="ru-RU" sz="2400">
                <a:solidFill>
                  <a:srgbClr val="800080"/>
                </a:solidFill>
                <a:highlight>
                  <a:srgbClr val="FFFFFF"/>
                </a:highlight>
                <a:latin typeface="Consolas"/>
                <a:ea typeface="Consolas"/>
                <a:cs typeface="Consolas"/>
                <a:sym typeface="Consolas"/>
              </a:rPr>
              <a:t>Height</a:t>
            </a:r>
            <a:r>
              <a:rPr lang="ru-RU" sz="2400">
                <a:solidFill>
                  <a:srgbClr val="000000"/>
                </a:solidFill>
                <a:highlight>
                  <a:srgbClr val="FFFFFF"/>
                </a:highlight>
                <a:latin typeface="Consolas"/>
                <a:ea typeface="Consolas"/>
                <a:cs typeface="Consolas"/>
                <a:sym typeface="Consolas"/>
              </a:rPr>
              <a: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        newLinesArray, </a:t>
            </a:r>
            <a:r>
              <a:rPr lang="ru-RU" sz="2400">
                <a:solidFill>
                  <a:srgbClr val="800080"/>
                </a:solidFill>
                <a:highlight>
                  <a:srgbClr val="FFFFFF"/>
                </a:highlight>
                <a:latin typeface="Consolas"/>
                <a:ea typeface="Consolas"/>
                <a:cs typeface="Consolas"/>
                <a:sym typeface="Consolas"/>
              </a:rPr>
              <a:t>Score</a:t>
            </a:r>
            <a:r>
              <a:rPr lang="ru-RU" sz="2400">
                <a:solidFill>
                  <a:srgbClr val="000000"/>
                </a:solidFill>
                <a:highlight>
                  <a:srgbClr val="FFFFFF"/>
                </a:highlight>
                <a:latin typeface="Consolas"/>
                <a:ea typeface="Consolas"/>
                <a:cs typeface="Consolas"/>
                <a:sym typeface="Consolas"/>
              </a:rPr>
              <a:t> + clearedLinesCount);</a:t>
            </a:r>
            <a:br>
              <a:rPr lang="ru-RU" sz="2400">
                <a:solidFill>
                  <a:srgbClr val="000000"/>
                </a:solidFill>
                <a:highlight>
                  <a:srgbClr val="FFFFFF"/>
                </a:highlight>
                <a:latin typeface="Consolas"/>
                <a:ea typeface="Consolas"/>
                <a:cs typeface="Consolas"/>
                <a:sym typeface="Consolas"/>
              </a:rPr>
            </a:br>
            <a:r>
              <a:rPr lang="ru-RU" sz="2400">
                <a:solidFill>
                  <a:srgbClr val="000000"/>
                </a:solidFill>
                <a:highlight>
                  <a:srgbClr val="FFFFFF"/>
                </a:highlight>
                <a:latin typeface="Consolas"/>
                <a:ea typeface="Consolas"/>
                <a:cs typeface="Consolas"/>
                <a:sym typeface="Consolas"/>
              </a:rPr>
              <a:t>}</a:t>
            </a:r>
            <a:endParaRPr/>
          </a:p>
          <a:p>
            <a:pPr indent="0" lvl="0" marL="0" rtl="0" algn="l">
              <a:spcBef>
                <a:spcPts val="480"/>
              </a:spcBef>
              <a:spcAft>
                <a:spcPts val="0"/>
              </a:spcAft>
              <a:buSzPts val="2400"/>
              <a:buNone/>
            </a:pPr>
            <a:r>
              <a:t/>
            </a:r>
            <a:endParaRPr sz="2400"/>
          </a:p>
        </p:txBody>
      </p:sp>
      <p:sp>
        <p:nvSpPr>
          <p:cNvPr id="609" name="Google Shape;609;p100"/>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IMMUTABLE STYLE</a:t>
            </a:r>
            <a:endParaRPr/>
          </a:p>
        </p:txBody>
      </p:sp>
      <p:sp>
        <p:nvSpPr>
          <p:cNvPr id="610" name="Google Shape;610;p100"/>
          <p:cNvSpPr/>
          <p:nvPr/>
        </p:nvSpPr>
        <p:spPr>
          <a:xfrm>
            <a:off x="9816600" y="5229219"/>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IMMUTABLE STYLE</a:t>
            </a:r>
            <a:endParaRPr/>
          </a:p>
        </p:txBody>
      </p:sp>
      <p:sp>
        <p:nvSpPr>
          <p:cNvPr id="617" name="Google Shape;617;p101"/>
          <p:cNvSpPr/>
          <p:nvPr/>
        </p:nvSpPr>
        <p:spPr>
          <a:xfrm>
            <a:off x="1295469" y="1628775"/>
            <a:ext cx="9601200" cy="2769989"/>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ru-RU" sz="2000">
                <a:solidFill>
                  <a:srgbClr val="000000"/>
                </a:solidFill>
                <a:latin typeface="Courier New"/>
                <a:ea typeface="Courier New"/>
                <a:cs typeface="Courier New"/>
                <a:sym typeface="Courier New"/>
              </a:rPr>
              <a:t>clearFullLines() {</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const </a:t>
            </a:r>
            <a:r>
              <a:rPr lang="ru-RU" sz="2000">
                <a:solidFill>
                  <a:srgbClr val="458383"/>
                </a:solidFill>
                <a:latin typeface="Courier New"/>
                <a:ea typeface="Courier New"/>
                <a:cs typeface="Courier New"/>
                <a:sym typeface="Courier New"/>
              </a:rPr>
              <a:t>notFullLines </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.getAllNotFullLines();</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const </a:t>
            </a:r>
            <a:r>
              <a:rPr lang="ru-RU" sz="2000">
                <a:solidFill>
                  <a:srgbClr val="458383"/>
                </a:solidFill>
                <a:latin typeface="Courier New"/>
                <a:ea typeface="Courier New"/>
                <a:cs typeface="Courier New"/>
                <a:sym typeface="Courier New"/>
              </a:rPr>
              <a:t>clearedLinesCount </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height </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notFullLines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length</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const </a:t>
            </a:r>
            <a:r>
              <a:rPr lang="ru-RU" sz="2000">
                <a:solidFill>
                  <a:srgbClr val="458383"/>
                </a:solidFill>
                <a:latin typeface="Courier New"/>
                <a:ea typeface="Courier New"/>
                <a:cs typeface="Courier New"/>
                <a:sym typeface="Courier New"/>
              </a:rPr>
              <a:t>newLinesArray </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.createNewLinesArray(</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clearedLinesCount</a:t>
            </a: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notFullLines</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return new </a:t>
            </a:r>
            <a:r>
              <a:rPr lang="ru-RU" sz="2000">
                <a:solidFill>
                  <a:srgbClr val="000000"/>
                </a:solidFill>
                <a:latin typeface="Courier New"/>
                <a:ea typeface="Courier New"/>
                <a:cs typeface="Courier New"/>
                <a:sym typeface="Courier New"/>
              </a:rPr>
              <a:t>Field(</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width</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a:t>
            </a:r>
            <a:r>
              <a:rPr b="1" lang="ru-RU" sz="2000">
                <a:solidFill>
                  <a:srgbClr val="660E7A"/>
                </a:solidFill>
                <a:latin typeface="Courier New"/>
                <a:ea typeface="Courier New"/>
                <a:cs typeface="Courier New"/>
                <a:sym typeface="Courier New"/>
              </a:rPr>
              <a:t>height</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        </a:t>
            </a:r>
            <a:r>
              <a:rPr lang="ru-RU" sz="2000">
                <a:solidFill>
                  <a:srgbClr val="458383"/>
                </a:solidFill>
                <a:latin typeface="Courier New"/>
                <a:ea typeface="Courier New"/>
                <a:cs typeface="Courier New"/>
                <a:sym typeface="Courier New"/>
              </a:rPr>
              <a:t>newLinesArray</a:t>
            </a:r>
            <a:r>
              <a:rPr lang="ru-RU" sz="2000">
                <a:solidFill>
                  <a:srgbClr val="000000"/>
                </a:solidFill>
                <a:latin typeface="Courier New"/>
                <a:ea typeface="Courier New"/>
                <a:cs typeface="Courier New"/>
                <a:sym typeface="Courier New"/>
              </a:rPr>
              <a:t>, </a:t>
            </a:r>
            <a:r>
              <a:rPr b="1" lang="ru-RU" sz="2000">
                <a:solidFill>
                  <a:srgbClr val="000080"/>
                </a:solidFill>
                <a:latin typeface="Courier New"/>
                <a:ea typeface="Courier New"/>
                <a:cs typeface="Courier New"/>
                <a:sym typeface="Courier New"/>
              </a:rPr>
              <a:t>this</a:t>
            </a:r>
            <a:r>
              <a:rPr lang="ru-RU" sz="2000">
                <a:solidFill>
                  <a:srgbClr val="000000"/>
                </a:solidFill>
                <a:latin typeface="Courier New"/>
                <a:ea typeface="Courier New"/>
                <a:cs typeface="Courier New"/>
                <a:sym typeface="Courier New"/>
              </a:rPr>
              <a:t>.score + </a:t>
            </a:r>
            <a:r>
              <a:rPr lang="ru-RU" sz="2000">
                <a:solidFill>
                  <a:srgbClr val="458383"/>
                </a:solidFill>
                <a:latin typeface="Courier New"/>
                <a:ea typeface="Courier New"/>
                <a:cs typeface="Courier New"/>
                <a:sym typeface="Courier New"/>
              </a:rPr>
              <a:t>clearedLinesCount</a:t>
            </a:r>
            <a:r>
              <a:rPr lang="ru-RU" sz="2000">
                <a:solidFill>
                  <a:srgbClr val="000000"/>
                </a:solidFill>
                <a:latin typeface="Courier New"/>
                <a:ea typeface="Courier New"/>
                <a:cs typeface="Courier New"/>
                <a:sym typeface="Courier New"/>
              </a:rPr>
              <a:t>)</a:t>
            </a:r>
            <a:br>
              <a:rPr lang="ru-RU" sz="2000">
                <a:solidFill>
                  <a:srgbClr val="000000"/>
                </a:solidFill>
                <a:latin typeface="Courier New"/>
                <a:ea typeface="Courier New"/>
                <a:cs typeface="Courier New"/>
                <a:sym typeface="Courier New"/>
              </a:rPr>
            </a:br>
            <a:r>
              <a:rPr lang="ru-RU" sz="2000">
                <a:solidFill>
                  <a:srgbClr val="000000"/>
                </a:solidFill>
                <a:latin typeface="Courier New"/>
                <a:ea typeface="Courier New"/>
                <a:cs typeface="Courier New"/>
                <a:sym typeface="Courier New"/>
              </a:rPr>
              <a:t>}</a:t>
            </a:r>
            <a:endParaRPr sz="4400">
              <a:solidFill>
                <a:schemeClr val="dk1"/>
              </a:solidFill>
              <a:latin typeface="Arial"/>
              <a:ea typeface="Arial"/>
              <a:cs typeface="Arial"/>
              <a:sym typeface="Arial"/>
            </a:endParaRPr>
          </a:p>
        </p:txBody>
      </p:sp>
      <p:sp>
        <p:nvSpPr>
          <p:cNvPr id="618" name="Google Shape;618;p101"/>
          <p:cNvSpPr/>
          <p:nvPr/>
        </p:nvSpPr>
        <p:spPr>
          <a:xfrm>
            <a:off x="9816600" y="5229200"/>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619" name="Google Shape;619;p101"/>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2"/>
          <p:cNvSpPr txBox="1"/>
          <p:nvPr>
            <p:ph idx="1" type="body"/>
          </p:nvPr>
        </p:nvSpPr>
        <p:spPr>
          <a:xfrm>
            <a:off x="911424" y="1628779"/>
            <a:ext cx="9985109" cy="49685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solidFill>
                  <a:srgbClr val="0000FF"/>
                </a:solidFill>
                <a:latin typeface="Consolas"/>
                <a:ea typeface="Consolas"/>
                <a:cs typeface="Consolas"/>
                <a:sym typeface="Consolas"/>
              </a:rPr>
              <a:t>def</a:t>
            </a:r>
            <a:r>
              <a:rPr lang="ru-RU" sz="2400">
                <a:latin typeface="Consolas"/>
                <a:ea typeface="Consolas"/>
                <a:cs typeface="Consolas"/>
                <a:sym typeface="Consolas"/>
              </a:rPr>
              <a:t> </a:t>
            </a:r>
            <a:r>
              <a:rPr lang="ru-RU" sz="2400">
                <a:solidFill>
                  <a:srgbClr val="5B9BD5"/>
                </a:solidFill>
                <a:latin typeface="Consolas"/>
                <a:ea typeface="Consolas"/>
                <a:cs typeface="Consolas"/>
                <a:sym typeface="Consolas"/>
              </a:rPr>
              <a:t>clear_full_lines</a:t>
            </a:r>
            <a:r>
              <a:rPr lang="ru-RU" sz="2400">
                <a:latin typeface="Consolas"/>
                <a:ea typeface="Consolas"/>
                <a:cs typeface="Consolas"/>
                <a:sym typeface="Consolas"/>
              </a:rPr>
              <a:t>():</a:t>
            </a:r>
            <a:br>
              <a:rPr lang="ru-RU" sz="2400">
                <a:latin typeface="Consolas"/>
                <a:ea typeface="Consolas"/>
                <a:cs typeface="Consolas"/>
                <a:sym typeface="Consolas"/>
              </a:rPr>
            </a:br>
            <a:r>
              <a:rPr lang="ru-RU" sz="2400">
                <a:latin typeface="Consolas"/>
                <a:ea typeface="Consolas"/>
                <a:cs typeface="Consolas"/>
                <a:sym typeface="Consolas"/>
              </a:rPr>
              <a:t>   not_full_lines </a:t>
            </a:r>
            <a:r>
              <a:rPr lang="ru-RU" sz="2400">
                <a:solidFill>
                  <a:srgbClr val="0000FF"/>
                </a:solidFill>
                <a:latin typeface="Consolas"/>
                <a:ea typeface="Consolas"/>
                <a:cs typeface="Consolas"/>
                <a:sym typeface="Consolas"/>
              </a:rPr>
              <a:t>=</a:t>
            </a:r>
            <a:r>
              <a:rPr lang="ru-RU" sz="2400">
                <a:latin typeface="Consolas"/>
                <a:ea typeface="Consolas"/>
                <a:cs typeface="Consolas"/>
                <a:sym typeface="Consolas"/>
              </a:rPr>
              <a:t> self.get_all_not_full_lines()</a:t>
            </a:r>
            <a:br>
              <a:rPr lang="ru-RU" sz="2400">
                <a:latin typeface="Consolas"/>
                <a:ea typeface="Consolas"/>
                <a:cs typeface="Consolas"/>
                <a:sym typeface="Consolas"/>
              </a:rPr>
            </a:br>
            <a:r>
              <a:rPr lang="ru-RU" sz="2400">
                <a:latin typeface="Consolas"/>
                <a:ea typeface="Consolas"/>
                <a:cs typeface="Consolas"/>
                <a:sym typeface="Consolas"/>
              </a:rPr>
              <a:t>   cleared_lines_count </a:t>
            </a:r>
            <a:r>
              <a:rPr lang="ru-RU" sz="2400">
                <a:solidFill>
                  <a:srgbClr val="0000FF"/>
                </a:solidFill>
                <a:latin typeface="Consolas"/>
                <a:ea typeface="Consolas"/>
                <a:cs typeface="Consolas"/>
                <a:sym typeface="Consolas"/>
              </a:rPr>
              <a:t>=</a:t>
            </a:r>
            <a:r>
              <a:rPr lang="ru-RU" sz="2400">
                <a:latin typeface="Consolas"/>
                <a:ea typeface="Consolas"/>
                <a:cs typeface="Consolas"/>
                <a:sym typeface="Consolas"/>
              </a:rPr>
              <a:t> self.height </a:t>
            </a:r>
            <a:r>
              <a:rPr lang="ru-RU" sz="2400">
                <a:solidFill>
                  <a:srgbClr val="0000FF"/>
                </a:solidFill>
                <a:latin typeface="Consolas"/>
                <a:ea typeface="Consolas"/>
                <a:cs typeface="Consolas"/>
                <a:sym typeface="Consolas"/>
              </a:rPr>
              <a:t>–</a:t>
            </a:r>
            <a:r>
              <a:rPr lang="ru-RU" sz="2400">
                <a:latin typeface="Consolas"/>
                <a:ea typeface="Consolas"/>
                <a:cs typeface="Consolas"/>
                <a:sym typeface="Consolas"/>
              </a:rPr>
              <a:t> </a:t>
            </a:r>
            <a:r>
              <a:rPr lang="ru-RU" sz="2400">
                <a:solidFill>
                  <a:srgbClr val="7030A0"/>
                </a:solidFill>
                <a:latin typeface="Consolas"/>
                <a:ea typeface="Consolas"/>
                <a:cs typeface="Consolas"/>
                <a:sym typeface="Consolas"/>
              </a:rPr>
              <a:t>len</a:t>
            </a:r>
            <a:r>
              <a:rPr lang="ru-RU" sz="2400">
                <a:latin typeface="Consolas"/>
                <a:ea typeface="Consolas"/>
                <a:cs typeface="Consolas"/>
                <a:sym typeface="Consolas"/>
              </a:rPr>
              <a:t>(not_full_lines)</a:t>
            </a:r>
            <a:br>
              <a:rPr lang="ru-RU" sz="2400">
                <a:latin typeface="Consolas"/>
                <a:ea typeface="Consolas"/>
                <a:cs typeface="Consolas"/>
                <a:sym typeface="Consolas"/>
              </a:rPr>
            </a:br>
            <a:r>
              <a:rPr lang="ru-RU" sz="2400">
                <a:latin typeface="Consolas"/>
                <a:ea typeface="Consolas"/>
                <a:cs typeface="Consolas"/>
                <a:sym typeface="Consolas"/>
              </a:rPr>
              <a:t>   new_lines_array </a:t>
            </a:r>
            <a:r>
              <a:rPr lang="ru-RU" sz="2400">
                <a:solidFill>
                  <a:srgbClr val="0000FF"/>
                </a:solidFill>
                <a:latin typeface="Consolas"/>
                <a:ea typeface="Consolas"/>
                <a:cs typeface="Consolas"/>
                <a:sym typeface="Consolas"/>
              </a:rPr>
              <a:t>=</a:t>
            </a:r>
            <a:r>
              <a:rPr lang="ru-RU" sz="2400">
                <a:latin typeface="Consolas"/>
                <a:ea typeface="Consolas"/>
                <a:cs typeface="Consolas"/>
                <a:sym typeface="Consolas"/>
              </a:rPr>
              <a:t> self.create_new_lines_array(</a:t>
            </a:r>
            <a:br>
              <a:rPr lang="ru-RU" sz="2400">
                <a:latin typeface="Consolas"/>
                <a:ea typeface="Consolas"/>
                <a:cs typeface="Consolas"/>
                <a:sym typeface="Consolas"/>
              </a:rPr>
            </a:br>
            <a:r>
              <a:rPr lang="ru-RU" sz="2400">
                <a:latin typeface="Consolas"/>
                <a:ea typeface="Consolas"/>
                <a:cs typeface="Consolas"/>
                <a:sym typeface="Consolas"/>
              </a:rPr>
              <a:t>      cleared_lines_count, not_full_lines</a:t>
            </a:r>
            <a:endParaRPr/>
          </a:p>
          <a:p>
            <a:pPr indent="0" lvl="0" marL="0" rtl="0" algn="l">
              <a:spcBef>
                <a:spcPts val="480"/>
              </a:spcBef>
              <a:spcAft>
                <a:spcPts val="0"/>
              </a:spcAft>
              <a:buSzPts val="2400"/>
              <a:buNone/>
            </a:pPr>
            <a:r>
              <a:rPr lang="ru-RU" sz="2400">
                <a:latin typeface="Consolas"/>
                <a:ea typeface="Consolas"/>
                <a:cs typeface="Consolas"/>
                <a:sym typeface="Consolas"/>
              </a:rPr>
              <a:t>   )</a:t>
            </a:r>
            <a:br>
              <a:rPr lang="ru-RU" sz="2400">
                <a:latin typeface="Consolas"/>
                <a:ea typeface="Consolas"/>
                <a:cs typeface="Consolas"/>
                <a:sym typeface="Consolas"/>
              </a:rPr>
            </a:br>
            <a:r>
              <a:rPr lang="ru-RU" sz="2400">
                <a:latin typeface="Consolas"/>
                <a:ea typeface="Consolas"/>
                <a:cs typeface="Consolas"/>
                <a:sym typeface="Consolas"/>
              </a:rPr>
              <a:t>   </a:t>
            </a:r>
            <a:r>
              <a:rPr lang="ru-RU" sz="2400">
                <a:solidFill>
                  <a:srgbClr val="0000FF"/>
                </a:solidFill>
                <a:latin typeface="Consolas"/>
                <a:ea typeface="Consolas"/>
                <a:cs typeface="Consolas"/>
                <a:sym typeface="Consolas"/>
              </a:rPr>
              <a:t>return</a:t>
            </a:r>
            <a:r>
              <a:rPr lang="ru-RU" sz="2400">
                <a:latin typeface="Consolas"/>
                <a:ea typeface="Consolas"/>
                <a:cs typeface="Consolas"/>
                <a:sym typeface="Consolas"/>
              </a:rPr>
              <a:t> Field(</a:t>
            </a:r>
            <a:br>
              <a:rPr lang="ru-RU" sz="2400">
                <a:latin typeface="Consolas"/>
                <a:ea typeface="Consolas"/>
                <a:cs typeface="Consolas"/>
                <a:sym typeface="Consolas"/>
              </a:rPr>
            </a:br>
            <a:r>
              <a:rPr lang="ru-RU" sz="2400">
                <a:latin typeface="Consolas"/>
                <a:ea typeface="Consolas"/>
                <a:cs typeface="Consolas"/>
                <a:sym typeface="Consolas"/>
              </a:rPr>
              <a:t>      self.width, </a:t>
            </a:r>
            <a:br>
              <a:rPr lang="ru-RU" sz="2400">
                <a:latin typeface="Consolas"/>
                <a:ea typeface="Consolas"/>
                <a:cs typeface="Consolas"/>
                <a:sym typeface="Consolas"/>
              </a:rPr>
            </a:br>
            <a:r>
              <a:rPr lang="ru-RU" sz="2400">
                <a:latin typeface="Consolas"/>
                <a:ea typeface="Consolas"/>
                <a:cs typeface="Consolas"/>
                <a:sym typeface="Consolas"/>
              </a:rPr>
              <a:t>      self.height, </a:t>
            </a:r>
            <a:br>
              <a:rPr lang="ru-RU" sz="2400">
                <a:latin typeface="Consolas"/>
                <a:ea typeface="Consolas"/>
                <a:cs typeface="Consolas"/>
                <a:sym typeface="Consolas"/>
              </a:rPr>
            </a:br>
            <a:r>
              <a:rPr lang="ru-RU" sz="2400">
                <a:latin typeface="Consolas"/>
                <a:ea typeface="Consolas"/>
                <a:cs typeface="Consolas"/>
                <a:sym typeface="Consolas"/>
              </a:rPr>
              <a:t>      new_lines_array, </a:t>
            </a:r>
            <a:br>
              <a:rPr lang="ru-RU" sz="2400">
                <a:latin typeface="Consolas"/>
                <a:ea typeface="Consolas"/>
                <a:cs typeface="Consolas"/>
                <a:sym typeface="Consolas"/>
              </a:rPr>
            </a:br>
            <a:r>
              <a:rPr lang="ru-RU" sz="2400">
                <a:latin typeface="Consolas"/>
                <a:ea typeface="Consolas"/>
                <a:cs typeface="Consolas"/>
                <a:sym typeface="Consolas"/>
              </a:rPr>
              <a:t>      self.score </a:t>
            </a:r>
            <a:r>
              <a:rPr lang="ru-RU" sz="2400">
                <a:solidFill>
                  <a:srgbClr val="0000FF"/>
                </a:solidFill>
                <a:latin typeface="Consolas"/>
                <a:ea typeface="Consolas"/>
                <a:cs typeface="Consolas"/>
                <a:sym typeface="Consolas"/>
              </a:rPr>
              <a:t>+</a:t>
            </a:r>
            <a:r>
              <a:rPr lang="ru-RU" sz="2400">
                <a:latin typeface="Consolas"/>
                <a:ea typeface="Consolas"/>
                <a:cs typeface="Consolas"/>
                <a:sym typeface="Consolas"/>
              </a:rPr>
              <a:t> cleared_lines_count</a:t>
            </a:r>
            <a:br>
              <a:rPr lang="ru-RU" sz="2400">
                <a:latin typeface="Consolas"/>
                <a:ea typeface="Consolas"/>
                <a:cs typeface="Consolas"/>
                <a:sym typeface="Consolas"/>
              </a:rPr>
            </a:br>
            <a:r>
              <a:rPr lang="ru-RU" sz="2400">
                <a:latin typeface="Consolas"/>
                <a:ea typeface="Consolas"/>
                <a:cs typeface="Consolas"/>
                <a:sym typeface="Consolas"/>
              </a:rPr>
              <a:t>   )</a:t>
            </a:r>
            <a:endParaRPr/>
          </a:p>
          <a:p>
            <a:pPr indent="0" lvl="0" marL="0" rtl="0" algn="l">
              <a:spcBef>
                <a:spcPts val="480"/>
              </a:spcBef>
              <a:spcAft>
                <a:spcPts val="0"/>
              </a:spcAft>
              <a:buSzPts val="2400"/>
              <a:buNone/>
            </a:pPr>
            <a:r>
              <a:t/>
            </a:r>
            <a:endParaRPr sz="2400"/>
          </a:p>
        </p:txBody>
      </p:sp>
      <p:sp>
        <p:nvSpPr>
          <p:cNvPr id="626" name="Google Shape;626;p10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IMMUTABLE STYLE</a:t>
            </a:r>
            <a:endParaRPr/>
          </a:p>
        </p:txBody>
      </p:sp>
      <p:sp>
        <p:nvSpPr>
          <p:cNvPr id="627" name="Google Shape;627;p102"/>
          <p:cNvSpPr/>
          <p:nvPr/>
        </p:nvSpPr>
        <p:spPr>
          <a:xfrm>
            <a:off x="9816600" y="5229219"/>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628" name="Google Shape;628;p102"/>
          <p:cNvSpPr/>
          <p:nvPr/>
        </p:nvSpPr>
        <p:spPr>
          <a:xfrm>
            <a:off x="9816533" y="5229213"/>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629" name="Google Shape;629;p102"/>
          <p:cNvPicPr preferRelativeResize="0"/>
          <p:nvPr/>
        </p:nvPicPr>
        <p:blipFill rotWithShape="1">
          <a:blip r:embed="rId3">
            <a:alphaModFix/>
          </a:blip>
          <a:srcRect b="0" l="0" r="0" t="0"/>
          <a:stretch/>
        </p:blipFill>
        <p:spPr>
          <a:xfrm>
            <a:off x="10029011" y="5263996"/>
            <a:ext cx="655044" cy="65504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3"/>
          <p:cNvSpPr txBox="1"/>
          <p:nvPr>
            <p:ph idx="1" type="body"/>
          </p:nvPr>
        </p:nvSpPr>
        <p:spPr>
          <a:xfrm>
            <a:off x="1295400" y="1628779"/>
            <a:ext cx="9601200" cy="468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500"/>
              <a:buFont typeface="Arial"/>
              <a:buNone/>
            </a:pPr>
            <a:r>
              <a:rPr lang="ru-RU" sz="2000">
                <a:solidFill>
                  <a:srgbClr val="0033B3"/>
                </a:solidFill>
                <a:highlight>
                  <a:srgbClr val="FFFFFF"/>
                </a:highlight>
                <a:latin typeface="Consolas"/>
                <a:ea typeface="Consolas"/>
                <a:cs typeface="Consolas"/>
                <a:sym typeface="Consolas"/>
              </a:rPr>
              <a:t>public </a:t>
            </a:r>
            <a:r>
              <a:rPr lang="ru-RU" sz="2000">
                <a:highlight>
                  <a:srgbClr val="FFFFFF"/>
                </a:highlight>
                <a:latin typeface="Consolas"/>
                <a:ea typeface="Consolas"/>
                <a:cs typeface="Consolas"/>
                <a:sym typeface="Consolas"/>
              </a:rPr>
              <a:t>Field </a:t>
            </a:r>
            <a:r>
              <a:rPr lang="ru-RU" sz="2000">
                <a:solidFill>
                  <a:srgbClr val="00627A"/>
                </a:solidFill>
                <a:highlight>
                  <a:srgbClr val="FFFFFF"/>
                </a:highlight>
                <a:latin typeface="Consolas"/>
                <a:ea typeface="Consolas"/>
                <a:cs typeface="Consolas"/>
                <a:sym typeface="Consolas"/>
              </a:rPr>
              <a:t>clearFullLines</a:t>
            </a:r>
            <a:r>
              <a:rPr lang="ru-RU" sz="2000">
                <a:solidFill>
                  <a:srgbClr val="080808"/>
                </a:solidFill>
                <a:highlight>
                  <a:srgbClr val="FFFFFF"/>
                </a:highlight>
                <a:latin typeface="Consolas"/>
                <a:ea typeface="Consolas"/>
                <a:cs typeface="Consolas"/>
                <a:sym typeface="Consolas"/>
              </a:rPr>
              <a:t>() {</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var </a:t>
            </a:r>
            <a:r>
              <a:rPr lang="ru-RU" sz="2000">
                <a:highlight>
                  <a:srgbClr val="FFFFFF"/>
                </a:highlight>
                <a:latin typeface="Consolas"/>
                <a:ea typeface="Consolas"/>
                <a:cs typeface="Consolas"/>
                <a:sym typeface="Consolas"/>
              </a:rPr>
              <a:t>notFullLines </a:t>
            </a:r>
            <a:r>
              <a:rPr lang="ru-RU" sz="2000">
                <a:solidFill>
                  <a:srgbClr val="080808"/>
                </a:solidFill>
                <a:highlight>
                  <a:srgbClr val="FFFFFF"/>
                </a:highlight>
                <a:latin typeface="Consolas"/>
                <a:ea typeface="Consolas"/>
                <a:cs typeface="Consolas"/>
                <a:sym typeface="Consolas"/>
              </a:rPr>
              <a:t>= getAllNotFullLines();</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var </a:t>
            </a:r>
            <a:r>
              <a:rPr lang="ru-RU" sz="2000">
                <a:highlight>
                  <a:srgbClr val="FFFFFF"/>
                </a:highlight>
                <a:latin typeface="Consolas"/>
                <a:ea typeface="Consolas"/>
                <a:cs typeface="Consolas"/>
                <a:sym typeface="Consolas"/>
              </a:rPr>
              <a:t>clearedLinesCount </a:t>
            </a: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height </a:t>
            </a:r>
            <a:r>
              <a:rPr lang="ru-RU" sz="2000">
                <a:solidFill>
                  <a:srgbClr val="080808"/>
                </a:solidFill>
                <a:highlight>
                  <a:srgbClr val="FFFFFF"/>
                </a:highlight>
                <a:latin typeface="Consolas"/>
                <a:ea typeface="Consolas"/>
                <a:cs typeface="Consolas"/>
                <a:sym typeface="Consolas"/>
              </a:rPr>
              <a:t>- </a:t>
            </a:r>
            <a:r>
              <a:rPr lang="ru-RU" sz="2000">
                <a:highlight>
                  <a:srgbClr val="FFFFFF"/>
                </a:highlight>
                <a:latin typeface="Consolas"/>
                <a:ea typeface="Consolas"/>
                <a:cs typeface="Consolas"/>
                <a:sym typeface="Consolas"/>
              </a:rPr>
              <a:t>notFullLines</a:t>
            </a:r>
            <a:r>
              <a:rPr lang="ru-RU" sz="2000">
                <a:solidFill>
                  <a:srgbClr val="080808"/>
                </a:solidFill>
                <a:highlight>
                  <a:srgbClr val="FFFFFF"/>
                </a:highlight>
                <a:latin typeface="Consolas"/>
                <a:ea typeface="Consolas"/>
                <a:cs typeface="Consolas"/>
                <a:sym typeface="Consolas"/>
              </a:rPr>
              <a:t>.size();</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var </a:t>
            </a:r>
            <a:r>
              <a:rPr lang="ru-RU" sz="2000">
                <a:highlight>
                  <a:srgbClr val="FFFFFF"/>
                </a:highlight>
                <a:latin typeface="Consolas"/>
                <a:ea typeface="Consolas"/>
                <a:cs typeface="Consolas"/>
                <a:sym typeface="Consolas"/>
              </a:rPr>
              <a:t>newLinesArray </a:t>
            </a:r>
            <a:r>
              <a:rPr lang="ru-RU" sz="2000">
                <a:solidFill>
                  <a:srgbClr val="080808"/>
                </a:solidFill>
                <a:highlight>
                  <a:srgbClr val="FFFFFF"/>
                </a:highlight>
                <a:latin typeface="Consolas"/>
                <a:ea typeface="Consolas"/>
                <a:cs typeface="Consolas"/>
                <a:sym typeface="Consolas"/>
              </a:rPr>
              <a:t>= createNewLinesArray(</a:t>
            </a:r>
            <a:r>
              <a:rPr lang="ru-RU" sz="2000">
                <a:highlight>
                  <a:srgbClr val="FFFFFF"/>
                </a:highlight>
                <a:latin typeface="Consolas"/>
                <a:ea typeface="Consolas"/>
                <a:cs typeface="Consolas"/>
                <a:sym typeface="Consolas"/>
              </a:rPr>
              <a:t>clearedLinesCount</a:t>
            </a:r>
            <a:r>
              <a:rPr lang="ru-RU" sz="2000">
                <a:solidFill>
                  <a:srgbClr val="080808"/>
                </a:solidFill>
                <a:highlight>
                  <a:srgbClr val="FFFFFF"/>
                </a:highlight>
                <a:latin typeface="Consolas"/>
                <a:ea typeface="Consolas"/>
                <a:cs typeface="Consolas"/>
                <a:sym typeface="Consolas"/>
              </a:rPr>
              <a:t>, </a:t>
            </a:r>
            <a:r>
              <a:rPr lang="ru-RU" sz="2000">
                <a:highlight>
                  <a:srgbClr val="FFFFFF"/>
                </a:highlight>
                <a:latin typeface="Consolas"/>
                <a:ea typeface="Consolas"/>
                <a:cs typeface="Consolas"/>
                <a:sym typeface="Consolas"/>
              </a:rPr>
              <a:t>notFullLines</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   </a:t>
            </a:r>
            <a:r>
              <a:rPr lang="ru-RU" sz="2000">
                <a:solidFill>
                  <a:srgbClr val="0033B3"/>
                </a:solidFill>
                <a:highlight>
                  <a:srgbClr val="FFFFFF"/>
                </a:highlight>
                <a:latin typeface="Consolas"/>
                <a:ea typeface="Consolas"/>
                <a:cs typeface="Consolas"/>
                <a:sym typeface="Consolas"/>
              </a:rPr>
              <a:t>return new </a:t>
            </a:r>
            <a:r>
              <a:rPr lang="ru-RU" sz="2000">
                <a:solidFill>
                  <a:srgbClr val="080808"/>
                </a:solidFill>
                <a:highlight>
                  <a:srgbClr val="FFFFFF"/>
                </a:highlight>
                <a:latin typeface="Consolas"/>
                <a:ea typeface="Consolas"/>
                <a:cs typeface="Consolas"/>
                <a:sym typeface="Consolas"/>
              </a:rPr>
              <a:t>Field(</a:t>
            </a:r>
            <a:r>
              <a:rPr lang="ru-RU" sz="2000">
                <a:solidFill>
                  <a:srgbClr val="871094"/>
                </a:solidFill>
                <a:highlight>
                  <a:srgbClr val="FFFFFF"/>
                </a:highlight>
                <a:latin typeface="Consolas"/>
                <a:ea typeface="Consolas"/>
                <a:cs typeface="Consolas"/>
                <a:sym typeface="Consolas"/>
              </a:rPr>
              <a:t>width</a:t>
            </a: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height</a:t>
            </a:r>
            <a:r>
              <a:rPr lang="ru-RU" sz="2000">
                <a:solidFill>
                  <a:srgbClr val="080808"/>
                </a:solidFill>
                <a:highlight>
                  <a:srgbClr val="FFFFFF"/>
                </a:highlight>
                <a:latin typeface="Consolas"/>
                <a:ea typeface="Consolas"/>
                <a:cs typeface="Consolas"/>
                <a:sym typeface="Consolas"/>
              </a:rPr>
              <a:t>, </a:t>
            </a:r>
            <a:r>
              <a:rPr lang="ru-RU" sz="2000">
                <a:highlight>
                  <a:srgbClr val="FFFFFF"/>
                </a:highlight>
                <a:latin typeface="Consolas"/>
                <a:ea typeface="Consolas"/>
                <a:cs typeface="Consolas"/>
                <a:sym typeface="Consolas"/>
              </a:rPr>
              <a:t>newLinesArray</a:t>
            </a:r>
            <a:r>
              <a:rPr lang="ru-RU" sz="2000">
                <a:solidFill>
                  <a:srgbClr val="080808"/>
                </a:solidFill>
                <a:highlight>
                  <a:srgbClr val="FFFFFF"/>
                </a:highlight>
                <a:latin typeface="Consolas"/>
                <a:ea typeface="Consolas"/>
                <a:cs typeface="Consolas"/>
                <a:sym typeface="Consolas"/>
              </a:rPr>
              <a:t>, </a:t>
            </a:r>
            <a:r>
              <a:rPr lang="ru-RU" sz="2000">
                <a:solidFill>
                  <a:srgbClr val="871094"/>
                </a:solidFill>
                <a:highlight>
                  <a:srgbClr val="FFFFFF"/>
                </a:highlight>
                <a:latin typeface="Consolas"/>
                <a:ea typeface="Consolas"/>
                <a:cs typeface="Consolas"/>
                <a:sym typeface="Consolas"/>
              </a:rPr>
              <a:t>score </a:t>
            </a:r>
            <a:r>
              <a:rPr lang="ru-RU" sz="2000">
                <a:solidFill>
                  <a:srgbClr val="080808"/>
                </a:solidFill>
                <a:highlight>
                  <a:srgbClr val="FFFFFF"/>
                </a:highlight>
                <a:latin typeface="Consolas"/>
                <a:ea typeface="Consolas"/>
                <a:cs typeface="Consolas"/>
                <a:sym typeface="Consolas"/>
              </a:rPr>
              <a:t>+ </a:t>
            </a:r>
            <a:r>
              <a:rPr lang="ru-RU" sz="2000">
                <a:highlight>
                  <a:srgbClr val="FFFFFF"/>
                </a:highlight>
                <a:latin typeface="Consolas"/>
                <a:ea typeface="Consolas"/>
                <a:cs typeface="Consolas"/>
                <a:sym typeface="Consolas"/>
              </a:rPr>
              <a:t>clearedLinesCount</a:t>
            </a: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500"/>
              <a:buFont typeface="Arial"/>
              <a:buNone/>
            </a:pPr>
            <a:r>
              <a:rPr lang="ru-RU" sz="2000">
                <a:solidFill>
                  <a:srgbClr val="080808"/>
                </a:solidFill>
                <a:highlight>
                  <a:srgbClr val="FFFFFF"/>
                </a:highlight>
                <a:latin typeface="Consolas"/>
                <a:ea typeface="Consolas"/>
                <a:cs typeface="Consolas"/>
                <a:sym typeface="Consolas"/>
              </a:rPr>
              <a:t>}</a:t>
            </a:r>
            <a:endParaRPr sz="2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SzPts val="2400"/>
              <a:buNone/>
            </a:pPr>
            <a:r>
              <a:t/>
            </a:r>
            <a:endParaRPr sz="2400">
              <a:solidFill>
                <a:srgbClr val="0000FF"/>
              </a:solidFill>
              <a:highlight>
                <a:srgbClr val="FFFFFF"/>
              </a:highlight>
              <a:latin typeface="Consolas"/>
              <a:ea typeface="Consolas"/>
              <a:cs typeface="Consolas"/>
              <a:sym typeface="Consolas"/>
            </a:endParaRPr>
          </a:p>
          <a:p>
            <a:pPr indent="0" lvl="0" marL="0" rtl="0" algn="l">
              <a:spcBef>
                <a:spcPts val="500"/>
              </a:spcBef>
              <a:spcAft>
                <a:spcPts val="0"/>
              </a:spcAft>
              <a:buSzPts val="2400"/>
              <a:buNone/>
            </a:pPr>
            <a:r>
              <a:t/>
            </a:r>
            <a:endParaRPr sz="2400"/>
          </a:p>
        </p:txBody>
      </p:sp>
      <p:sp>
        <p:nvSpPr>
          <p:cNvPr id="636" name="Google Shape;636;p103"/>
          <p:cNvSpPr txBox="1"/>
          <p:nvPr>
            <p:ph type="title"/>
          </p:nvPr>
        </p:nvSpPr>
        <p:spPr>
          <a:xfrm>
            <a:off x="1295469" y="549276"/>
            <a:ext cx="9601200" cy="792000"/>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IMMUTABLE STYLE</a:t>
            </a:r>
            <a:endParaRPr/>
          </a:p>
        </p:txBody>
      </p:sp>
      <p:pic>
        <p:nvPicPr>
          <p:cNvPr id="637" name="Google Shape;637;p103"/>
          <p:cNvPicPr preferRelativeResize="0"/>
          <p:nvPr/>
        </p:nvPicPr>
        <p:blipFill>
          <a:blip r:embed="rId3">
            <a:alphaModFix/>
          </a:blip>
          <a:stretch>
            <a:fillRect/>
          </a:stretch>
        </p:blipFill>
        <p:spPr>
          <a:xfrm>
            <a:off x="10296033" y="5229233"/>
            <a:ext cx="899333" cy="899333"/>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04"/>
          <p:cNvSpPr/>
          <p:nvPr/>
        </p:nvSpPr>
        <p:spPr>
          <a:xfrm>
            <a:off x="1631504" y="258901"/>
            <a:ext cx="8928992" cy="63401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400">
                <a:solidFill>
                  <a:srgbClr val="00007F"/>
                </a:solidFill>
                <a:highlight>
                  <a:srgbClr val="FFFFFF"/>
                </a:highlight>
                <a:latin typeface="Consolas"/>
                <a:ea typeface="Consolas"/>
                <a:cs typeface="Consolas"/>
                <a:sym typeface="Consolas"/>
              </a:rPr>
              <a:t>ComparisonResult</a:t>
            </a:r>
            <a:r>
              <a:rPr lang="ru-RU" sz="1400">
                <a:solidFill>
                  <a:srgbClr val="000000"/>
                </a:solidFill>
                <a:highlight>
                  <a:srgbClr val="FFFFFF"/>
                </a:highlight>
                <a:latin typeface="Consolas"/>
                <a:ea typeface="Consolas"/>
                <a:cs typeface="Consolas"/>
                <a:sym typeface="Consolas"/>
              </a:rPr>
              <a:t> </a:t>
            </a:r>
            <a:r>
              <a:rPr lang="ru-RU" sz="1400">
                <a:solidFill>
                  <a:srgbClr val="2B91AF"/>
                </a:solidFill>
                <a:highlight>
                  <a:srgbClr val="FFFFFF"/>
                </a:highlight>
                <a:latin typeface="Consolas"/>
                <a:ea typeface="Consolas"/>
                <a:cs typeface="Consolas"/>
                <a:sym typeface="Consolas"/>
              </a:rPr>
              <a:t>CompareStacks</a:t>
            </a:r>
            <a:r>
              <a:rPr lang="ru-RU" sz="1400">
                <a:solidFill>
                  <a:srgbClr val="000000"/>
                </a:solidFill>
                <a:highlight>
                  <a:srgbClr val="FFFFFF"/>
                </a:highlight>
                <a:latin typeface="Consolas"/>
                <a:ea typeface="Consolas"/>
                <a:cs typeface="Consolas"/>
                <a:sym typeface="Consolas"/>
              </a:rPr>
              <a:t>(</a:t>
            </a:r>
            <a:br>
              <a:rPr lang="ru-RU" sz="1400">
                <a:solidFill>
                  <a:srgbClr val="000000"/>
                </a:solidFill>
                <a:highlight>
                  <a:srgbClr val="FFFFFF"/>
                </a:highlight>
                <a:latin typeface="Consolas"/>
                <a:ea typeface="Consolas"/>
                <a:cs typeface="Consolas"/>
                <a:sym typeface="Consolas"/>
              </a:rPr>
            </a:b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ESType</a:t>
            </a:r>
            <a:r>
              <a:rPr lang="ru-RU" sz="1400">
                <a:solidFill>
                  <a:srgbClr val="000000"/>
                </a:solidFill>
                <a:highlight>
                  <a:srgbClr val="FFFFFF"/>
                </a:highlight>
                <a:latin typeface="Consolas"/>
                <a:ea typeface="Consolas"/>
                <a:cs typeface="Consolas"/>
                <a:sym typeface="Consolas"/>
              </a:rPr>
              <a:t>[] first, </a:t>
            </a:r>
            <a:r>
              <a:rPr lang="ru-RU" sz="1400">
                <a:solidFill>
                  <a:srgbClr val="00007F"/>
                </a:solidFill>
                <a:highlight>
                  <a:srgbClr val="FFFFFF"/>
                </a:highlight>
                <a:latin typeface="Consolas"/>
                <a:ea typeface="Consolas"/>
                <a:cs typeface="Consolas"/>
                <a:sym typeface="Consolas"/>
              </a:rPr>
              <a:t>ESType</a:t>
            </a:r>
            <a:r>
              <a:rPr lang="ru-RU" sz="1400">
                <a:solidFill>
                  <a:srgbClr val="000000"/>
                </a:solidFill>
                <a:highlight>
                  <a:srgbClr val="FFFFFF"/>
                </a:highlight>
                <a:latin typeface="Consolas"/>
                <a:ea typeface="Consolas"/>
                <a:cs typeface="Consolas"/>
                <a:sym typeface="Consolas"/>
              </a:rPr>
              <a:t>[] second, </a:t>
            </a:r>
            <a:r>
              <a:rPr lang="ru-RU" sz="1400">
                <a:solidFill>
                  <a:srgbClr val="0000FF"/>
                </a:solidFill>
                <a:highlight>
                  <a:srgbClr val="FFFFFF"/>
                </a:highlight>
                <a:latin typeface="Consolas"/>
                <a:ea typeface="Consolas"/>
                <a:cs typeface="Consolas"/>
                <a:sym typeface="Consolas"/>
              </a:rPr>
              <a:t>out</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ESType</a:t>
            </a:r>
            <a:r>
              <a:rPr lang="ru-RU" sz="1400">
                <a:solidFill>
                  <a:srgbClr val="000000"/>
                </a:solidFill>
                <a:highlight>
                  <a:srgbClr val="FFFFFF"/>
                </a:highlight>
                <a:latin typeface="Consolas"/>
                <a:ea typeface="Consolas"/>
                <a:cs typeface="Consolas"/>
                <a:sym typeface="Consolas"/>
              </a:rPr>
              <a:t>[] merged)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merged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ESType</a:t>
            </a:r>
            <a:r>
              <a:rPr lang="ru-RU" sz="1400">
                <a:solidFill>
                  <a:srgbClr val="000000"/>
                </a:solidFill>
                <a:highlight>
                  <a:srgbClr val="FFFFFF"/>
                </a:highlight>
                <a:latin typeface="Consolas"/>
                <a:ea typeface="Consolas"/>
                <a:cs typeface="Consolas"/>
                <a:sym typeface="Consolas"/>
              </a:rPr>
              <a:t>[] result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for</a:t>
            </a:r>
            <a:r>
              <a:rPr lang="ru-RU" sz="1400">
                <a:solidFill>
                  <a:srgbClr val="000000"/>
                </a:solidFill>
                <a:highlight>
                  <a:srgbClr val="FFFFFF"/>
                </a:highlight>
                <a:latin typeface="Consolas"/>
                <a:ea typeface="Consolas"/>
                <a:cs typeface="Consolas"/>
                <a:sym typeface="Consolas"/>
              </a:rPr>
              <a:t>(</a:t>
            </a:r>
            <a:r>
              <a:rPr lang="ru-RU" sz="1400">
                <a:solidFill>
                  <a:srgbClr val="0000FF"/>
                </a:solidFill>
                <a:highlight>
                  <a:srgbClr val="FFFFFF"/>
                </a:highlight>
                <a:latin typeface="Consolas"/>
                <a:ea typeface="Consolas"/>
                <a:cs typeface="Consolas"/>
                <a:sym typeface="Consolas"/>
              </a:rPr>
              <a:t>var</a:t>
            </a:r>
            <a:r>
              <a:rPr lang="ru-RU" sz="1400">
                <a:solidFill>
                  <a:srgbClr val="000000"/>
                </a:solidFill>
                <a:highlight>
                  <a:srgbClr val="FFFFFF"/>
                </a:highlight>
                <a:latin typeface="Consolas"/>
                <a:ea typeface="Consolas"/>
                <a:cs typeface="Consolas"/>
                <a:sym typeface="Consolas"/>
              </a:rPr>
              <a:t> i = 0; i &lt; first.</a:t>
            </a:r>
            <a:r>
              <a:rPr lang="ru-RU" sz="1400">
                <a:solidFill>
                  <a:srgbClr val="800080"/>
                </a:solidFill>
                <a:highlight>
                  <a:srgbClr val="FFFFFF"/>
                </a:highlight>
                <a:latin typeface="Consolas"/>
                <a:ea typeface="Consolas"/>
                <a:cs typeface="Consolas"/>
                <a:sym typeface="Consolas"/>
              </a:rPr>
              <a:t>Length</a:t>
            </a:r>
            <a:r>
              <a:rPr lang="ru-RU" sz="1400">
                <a:solidFill>
                  <a:srgbClr val="000000"/>
                </a:solidFill>
                <a:highlight>
                  <a:srgbClr val="FFFFFF"/>
                </a:highlight>
                <a:latin typeface="Consolas"/>
                <a:ea typeface="Consolas"/>
                <a:cs typeface="Consolas"/>
                <a:sym typeface="Consolas"/>
              </a:rPr>
              <a:t>; ++i)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var</a:t>
            </a:r>
            <a:r>
              <a:rPr lang="ru-RU" sz="1400">
                <a:solidFill>
                  <a:srgbClr val="000000"/>
                </a:solidFill>
                <a:highlight>
                  <a:srgbClr val="FFFFFF"/>
                </a:highlight>
                <a:latin typeface="Consolas"/>
                <a:ea typeface="Consolas"/>
                <a:cs typeface="Consolas"/>
                <a:sym typeface="Consolas"/>
              </a:rPr>
              <a:t> firstCLIType = </a:t>
            </a:r>
            <a:r>
              <a:rPr lang="ru-RU" sz="1400">
                <a:solidFill>
                  <a:srgbClr val="2B91AF"/>
                </a:solidFill>
                <a:highlight>
                  <a:srgbClr val="FFFFFF"/>
                </a:highlight>
                <a:latin typeface="Consolas"/>
                <a:ea typeface="Consolas"/>
                <a:cs typeface="Consolas"/>
                <a:sym typeface="Consolas"/>
              </a:rPr>
              <a:t>ToCLIType</a:t>
            </a:r>
            <a:r>
              <a:rPr lang="ru-RU" sz="1400">
                <a:solidFill>
                  <a:srgbClr val="000000"/>
                </a:solidFill>
                <a:highlight>
                  <a:srgbClr val="FFFFFF"/>
                </a:highlight>
                <a:latin typeface="Consolas"/>
                <a:ea typeface="Consolas"/>
                <a:cs typeface="Consolas"/>
                <a:sym typeface="Consolas"/>
              </a:rPr>
              <a:t>(first[i]);</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var</a:t>
            </a:r>
            <a:r>
              <a:rPr lang="ru-RU" sz="1400">
                <a:solidFill>
                  <a:srgbClr val="000000"/>
                </a:solidFill>
                <a:highlight>
                  <a:srgbClr val="FFFFFF"/>
                </a:highlight>
                <a:latin typeface="Consolas"/>
                <a:ea typeface="Consolas"/>
                <a:cs typeface="Consolas"/>
                <a:sym typeface="Consolas"/>
              </a:rPr>
              <a:t> secondCLIType = </a:t>
            </a:r>
            <a:r>
              <a:rPr lang="ru-RU" sz="1400">
                <a:solidFill>
                  <a:srgbClr val="2B91AF"/>
                </a:solidFill>
                <a:highlight>
                  <a:srgbClr val="FFFFFF"/>
                </a:highlight>
                <a:latin typeface="Consolas"/>
                <a:ea typeface="Consolas"/>
                <a:cs typeface="Consolas"/>
                <a:sym typeface="Consolas"/>
              </a:rPr>
              <a:t>ToCLIType</a:t>
            </a:r>
            <a:r>
              <a:rPr lang="ru-RU" sz="1400">
                <a:solidFill>
                  <a:srgbClr val="000000"/>
                </a:solidFill>
                <a:highlight>
                  <a:srgbClr val="FFFFFF"/>
                </a:highlight>
                <a:latin typeface="Consolas"/>
                <a:ea typeface="Consolas"/>
                <a:cs typeface="Consolas"/>
                <a:sym typeface="Consolas"/>
              </a:rPr>
              <a:t>(second[i]);</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(firstCLIType != secondCLIType) </a:t>
            </a:r>
            <a:br>
              <a:rPr lang="ru-RU" sz="1400">
                <a:solidFill>
                  <a:srgbClr val="000000"/>
                </a:solidFill>
                <a:highlight>
                  <a:srgbClr val="FFFFFF"/>
                </a:highlight>
                <a:latin typeface="Consolas"/>
                <a:ea typeface="Consolas"/>
                <a:cs typeface="Consolas"/>
                <a:sym typeface="Consolas"/>
              </a:rPr>
            </a:b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return</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ComparisonResult</a:t>
            </a:r>
            <a:r>
              <a:rPr lang="ru-RU" sz="1400">
                <a:solidFill>
                  <a:srgbClr val="000000"/>
                </a:solidFill>
                <a:highlight>
                  <a:srgbClr val="FFFFFF"/>
                </a:highlight>
                <a:latin typeface="Consolas"/>
                <a:ea typeface="Consolas"/>
                <a:cs typeface="Consolas"/>
                <a:sym typeface="Consolas"/>
              </a:rPr>
              <a:t>.</a:t>
            </a:r>
            <a:r>
              <a:rPr lang="ru-RU" sz="1400">
                <a:solidFill>
                  <a:srgbClr val="800080"/>
                </a:solidFill>
                <a:highlight>
                  <a:srgbClr val="FFFFFF"/>
                </a:highlight>
                <a:latin typeface="Consolas"/>
                <a:ea typeface="Consolas"/>
                <a:cs typeface="Consolas"/>
                <a:sym typeface="Consolas"/>
              </a:rPr>
              <a:t>Inconsistent</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a:t>
            </a:r>
            <a:r>
              <a:rPr lang="ru-RU" sz="1400">
                <a:solidFill>
                  <a:srgbClr val="2B91AF"/>
                </a:solidFill>
                <a:highlight>
                  <a:srgbClr val="FFFFFF"/>
                </a:highlight>
                <a:latin typeface="Consolas"/>
                <a:ea typeface="Consolas"/>
                <a:cs typeface="Consolas"/>
                <a:sym typeface="Consolas"/>
              </a:rPr>
              <a:t>EqualESTypes</a:t>
            </a:r>
            <a:r>
              <a:rPr lang="ru-RU" sz="1400">
                <a:solidFill>
                  <a:srgbClr val="000000"/>
                </a:solidFill>
                <a:highlight>
                  <a:srgbClr val="FFFFFF"/>
                </a:highlight>
                <a:latin typeface="Consolas"/>
                <a:ea typeface="Consolas"/>
                <a:cs typeface="Consolas"/>
                <a:sym typeface="Consolas"/>
              </a:rPr>
              <a:t>(first[i], second[i]))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var</a:t>
            </a:r>
            <a:r>
              <a:rPr lang="ru-RU" sz="1400">
                <a:solidFill>
                  <a:srgbClr val="000000"/>
                </a:solidFill>
                <a:highlight>
                  <a:srgbClr val="FFFFFF"/>
                </a:highlight>
                <a:latin typeface="Consolas"/>
                <a:ea typeface="Consolas"/>
                <a:cs typeface="Consolas"/>
                <a:sym typeface="Consolas"/>
              </a:rPr>
              <a:t> common = </a:t>
            </a:r>
            <a:r>
              <a:rPr lang="ru-RU" sz="1400">
                <a:solidFill>
                  <a:srgbClr val="2B91AF"/>
                </a:solidFill>
                <a:highlight>
                  <a:srgbClr val="FFFFFF"/>
                </a:highlight>
                <a:latin typeface="Consolas"/>
                <a:ea typeface="Consolas"/>
                <a:cs typeface="Consolas"/>
                <a:sym typeface="Consolas"/>
              </a:rPr>
              <a:t>FindCommonType</a:t>
            </a:r>
            <a:r>
              <a:rPr lang="ru-RU" sz="1400">
                <a:solidFill>
                  <a:srgbClr val="000000"/>
                </a:solidFill>
                <a:highlight>
                  <a:srgbClr val="FFFFFF"/>
                </a:highlight>
                <a:latin typeface="Consolas"/>
                <a:ea typeface="Consolas"/>
                <a:cs typeface="Consolas"/>
                <a:sym typeface="Consolas"/>
              </a:rPr>
              <a:t>(firstCLIType, first[i], second[i]);</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(common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 </a:t>
            </a:r>
            <a:br>
              <a:rPr lang="ru-RU" sz="1400">
                <a:solidFill>
                  <a:srgbClr val="000000"/>
                </a:solidFill>
                <a:highlight>
                  <a:srgbClr val="FFFFFF"/>
                </a:highlight>
                <a:latin typeface="Consolas"/>
                <a:ea typeface="Consolas"/>
                <a:cs typeface="Consolas"/>
                <a:sym typeface="Consolas"/>
              </a:rPr>
            </a:b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return</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ComparisonResult</a:t>
            </a:r>
            <a:r>
              <a:rPr lang="ru-RU" sz="1400">
                <a:solidFill>
                  <a:srgbClr val="000000"/>
                </a:solidFill>
                <a:highlight>
                  <a:srgbClr val="FFFFFF"/>
                </a:highlight>
                <a:latin typeface="Consolas"/>
                <a:ea typeface="Consolas"/>
                <a:cs typeface="Consolas"/>
                <a:sym typeface="Consolas"/>
              </a:rPr>
              <a:t>.</a:t>
            </a:r>
            <a:r>
              <a:rPr lang="ru-RU" sz="1400">
                <a:solidFill>
                  <a:srgbClr val="800080"/>
                </a:solidFill>
                <a:highlight>
                  <a:srgbClr val="FFFFFF"/>
                </a:highlight>
                <a:latin typeface="Consolas"/>
                <a:ea typeface="Consolas"/>
                <a:cs typeface="Consolas"/>
                <a:sym typeface="Consolas"/>
              </a:rPr>
              <a:t>Inconsistent</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(result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result = </a:t>
            </a:r>
            <a:r>
              <a:rPr lang="ru-RU" sz="1400">
                <a:solidFill>
                  <a:srgbClr val="0000FF"/>
                </a:solidFill>
                <a:highlight>
                  <a:srgbClr val="FFFFFF"/>
                </a:highlight>
                <a:latin typeface="Consolas"/>
                <a:ea typeface="Consolas"/>
                <a:cs typeface="Consolas"/>
                <a:sym typeface="Consolas"/>
              </a:rPr>
              <a:t>new</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ESType</a:t>
            </a:r>
            <a:r>
              <a:rPr lang="ru-RU" sz="1400">
                <a:solidFill>
                  <a:srgbClr val="000000"/>
                </a:solidFill>
                <a:highlight>
                  <a:srgbClr val="FFFFFF"/>
                </a:highlight>
                <a:latin typeface="Consolas"/>
                <a:ea typeface="Consolas"/>
                <a:cs typeface="Consolas"/>
                <a:sym typeface="Consolas"/>
              </a:rPr>
              <a:t>[first.</a:t>
            </a:r>
            <a:r>
              <a:rPr lang="ru-RU" sz="1400">
                <a:solidFill>
                  <a:srgbClr val="800080"/>
                </a:solidFill>
                <a:highlight>
                  <a:srgbClr val="FFFFFF"/>
                </a:highlight>
                <a:latin typeface="Consolas"/>
                <a:ea typeface="Consolas"/>
                <a:cs typeface="Consolas"/>
                <a:sym typeface="Consolas"/>
              </a:rPr>
              <a:t>Length</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for</a:t>
            </a:r>
            <a:r>
              <a:rPr lang="ru-RU" sz="1400">
                <a:solidFill>
                  <a:srgbClr val="000000"/>
                </a:solidFill>
                <a:highlight>
                  <a:srgbClr val="FFFFFF"/>
                </a:highlight>
                <a:latin typeface="Consolas"/>
                <a:ea typeface="Consolas"/>
                <a:cs typeface="Consolas"/>
                <a:sym typeface="Consolas"/>
              </a:rPr>
              <a:t>(</a:t>
            </a:r>
            <a:r>
              <a:rPr lang="ru-RU" sz="1400">
                <a:solidFill>
                  <a:srgbClr val="0000FF"/>
                </a:solidFill>
                <a:highlight>
                  <a:srgbClr val="FFFFFF"/>
                </a:highlight>
                <a:latin typeface="Consolas"/>
                <a:ea typeface="Consolas"/>
                <a:cs typeface="Consolas"/>
                <a:sym typeface="Consolas"/>
              </a:rPr>
              <a:t>var</a:t>
            </a:r>
            <a:r>
              <a:rPr lang="ru-RU" sz="1400">
                <a:solidFill>
                  <a:srgbClr val="000000"/>
                </a:solidFill>
                <a:highlight>
                  <a:srgbClr val="FFFFFF"/>
                </a:highlight>
                <a:latin typeface="Consolas"/>
                <a:ea typeface="Consolas"/>
                <a:cs typeface="Consolas"/>
                <a:sym typeface="Consolas"/>
              </a:rPr>
              <a:t> j = 0; j &lt; i; ++j)</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result[j] = first[j];</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result[i] = common;</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else</a:t>
            </a: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(result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result[i] = first[i];</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if</a:t>
            </a:r>
            <a:r>
              <a:rPr lang="ru-RU" sz="1400">
                <a:solidFill>
                  <a:srgbClr val="000000"/>
                </a:solidFill>
                <a:highlight>
                  <a:srgbClr val="FFFFFF"/>
                </a:highlight>
                <a:latin typeface="Consolas"/>
                <a:ea typeface="Consolas"/>
                <a:cs typeface="Consolas"/>
                <a:sym typeface="Consolas"/>
              </a:rPr>
              <a:t>(result == </a:t>
            </a:r>
            <a:r>
              <a:rPr lang="ru-RU" sz="1400">
                <a:solidFill>
                  <a:srgbClr val="0000FF"/>
                </a:solidFill>
                <a:highlight>
                  <a:srgbClr val="FFFFFF"/>
                </a:highlight>
                <a:latin typeface="Consolas"/>
                <a:ea typeface="Consolas"/>
                <a:cs typeface="Consolas"/>
                <a:sym typeface="Consolas"/>
              </a:rPr>
              <a:t>null</a:t>
            </a:r>
            <a:r>
              <a:rPr lang="ru-RU" sz="1400">
                <a:solidFill>
                  <a:srgbClr val="000000"/>
                </a:solidFill>
                <a:highlight>
                  <a:srgbClr val="FFFFFF"/>
                </a:highlight>
                <a:latin typeface="Consolas"/>
                <a:ea typeface="Consolas"/>
                <a:cs typeface="Consolas"/>
                <a:sym typeface="Consolas"/>
              </a:rPr>
              <a:t>)</a:t>
            </a:r>
            <a:endParaRPr sz="14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return</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ComparisonResult</a:t>
            </a:r>
            <a:r>
              <a:rPr lang="ru-RU" sz="1400">
                <a:solidFill>
                  <a:srgbClr val="000000"/>
                </a:solidFill>
                <a:highlight>
                  <a:srgbClr val="FFFFFF"/>
                </a:highlight>
                <a:latin typeface="Consolas"/>
                <a:ea typeface="Consolas"/>
                <a:cs typeface="Consolas"/>
                <a:sym typeface="Consolas"/>
              </a:rPr>
              <a:t>.</a:t>
            </a:r>
            <a:r>
              <a:rPr lang="ru-RU" sz="1400">
                <a:solidFill>
                  <a:srgbClr val="800080"/>
                </a:solidFill>
                <a:highlight>
                  <a:srgbClr val="FFFFFF"/>
                </a:highlight>
                <a:latin typeface="Consolas"/>
                <a:ea typeface="Consolas"/>
                <a:cs typeface="Consolas"/>
                <a:sym typeface="Consolas"/>
              </a:rPr>
              <a:t>Equal</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merged = result;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    </a:t>
            </a:r>
            <a:r>
              <a:rPr lang="ru-RU" sz="1400">
                <a:solidFill>
                  <a:srgbClr val="0000FF"/>
                </a:solidFill>
                <a:highlight>
                  <a:srgbClr val="FFFFFF"/>
                </a:highlight>
                <a:latin typeface="Consolas"/>
                <a:ea typeface="Consolas"/>
                <a:cs typeface="Consolas"/>
                <a:sym typeface="Consolas"/>
              </a:rPr>
              <a:t>return</a:t>
            </a:r>
            <a:r>
              <a:rPr lang="ru-RU" sz="1400">
                <a:solidFill>
                  <a:srgbClr val="000000"/>
                </a:solidFill>
                <a:highlight>
                  <a:srgbClr val="FFFFFF"/>
                </a:highlight>
                <a:latin typeface="Consolas"/>
                <a:ea typeface="Consolas"/>
                <a:cs typeface="Consolas"/>
                <a:sym typeface="Consolas"/>
              </a:rPr>
              <a:t> </a:t>
            </a:r>
            <a:r>
              <a:rPr lang="ru-RU" sz="1400">
                <a:solidFill>
                  <a:srgbClr val="00007F"/>
                </a:solidFill>
                <a:highlight>
                  <a:srgbClr val="FFFFFF"/>
                </a:highlight>
                <a:latin typeface="Consolas"/>
                <a:ea typeface="Consolas"/>
                <a:cs typeface="Consolas"/>
                <a:sym typeface="Consolas"/>
              </a:rPr>
              <a:t>ComparisonResult</a:t>
            </a:r>
            <a:r>
              <a:rPr lang="ru-RU" sz="1400">
                <a:solidFill>
                  <a:srgbClr val="000000"/>
                </a:solidFill>
                <a:highlight>
                  <a:srgbClr val="FFFFFF"/>
                </a:highlight>
                <a:latin typeface="Consolas"/>
                <a:ea typeface="Consolas"/>
                <a:cs typeface="Consolas"/>
                <a:sym typeface="Consolas"/>
              </a:rPr>
              <a:t>.</a:t>
            </a:r>
            <a:r>
              <a:rPr lang="ru-RU" sz="1400">
                <a:solidFill>
                  <a:srgbClr val="800080"/>
                </a:solidFill>
                <a:highlight>
                  <a:srgbClr val="FFFFFF"/>
                </a:highlight>
                <a:latin typeface="Consolas"/>
                <a:ea typeface="Consolas"/>
                <a:cs typeface="Consolas"/>
                <a:sym typeface="Consolas"/>
              </a:rPr>
              <a:t>Equivalent</a:t>
            </a:r>
            <a:r>
              <a:rPr lang="ru-RU" sz="1400">
                <a:solidFill>
                  <a:srgbClr val="000000"/>
                </a:solidFill>
                <a:highlight>
                  <a:srgbClr val="FFFFFF"/>
                </a:highlight>
                <a:latin typeface="Consolas"/>
                <a:ea typeface="Consolas"/>
                <a:cs typeface="Consolas"/>
                <a:sym typeface="Consolas"/>
              </a:rPr>
              <a:t>;</a:t>
            </a:r>
            <a:endParaRPr/>
          </a:p>
          <a:p>
            <a:pPr indent="0" lvl="0" marL="0" marR="0" rtl="0" algn="l">
              <a:spcBef>
                <a:spcPts val="0"/>
              </a:spcBef>
              <a:spcAft>
                <a:spcPts val="0"/>
              </a:spcAft>
              <a:buNone/>
            </a:pPr>
            <a:r>
              <a:rPr lang="ru-RU" sz="1400">
                <a:solidFill>
                  <a:srgbClr val="000000"/>
                </a:solidFill>
                <a:highlight>
                  <a:srgbClr val="FFFFFF"/>
                </a:highlight>
                <a:latin typeface="Consolas"/>
                <a:ea typeface="Consolas"/>
                <a:cs typeface="Consolas"/>
                <a:sym typeface="Consolas"/>
              </a:rPr>
              <a:t>}</a:t>
            </a:r>
            <a:endParaRPr/>
          </a:p>
        </p:txBody>
      </p:sp>
      <p:pic>
        <p:nvPicPr>
          <p:cNvPr id="644" name="Google Shape;644;p104"/>
          <p:cNvPicPr preferRelativeResize="0"/>
          <p:nvPr/>
        </p:nvPicPr>
        <p:blipFill rotWithShape="1">
          <a:blip r:embed="rId3">
            <a:alphaModFix/>
          </a:blip>
          <a:srcRect b="0" l="0" r="0" t="0"/>
          <a:stretch/>
        </p:blipFill>
        <p:spPr>
          <a:xfrm>
            <a:off x="8608392" y="4058436"/>
            <a:ext cx="2286000" cy="2242566"/>
          </a:xfrm>
          <a:prstGeom prst="rect">
            <a:avLst/>
          </a:prstGeom>
          <a:noFill/>
          <a:ln>
            <a:noFill/>
          </a:ln>
        </p:spPr>
      </p:pic>
      <p:sp>
        <p:nvSpPr>
          <p:cNvPr id="645" name="Google Shape;645;p104"/>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5"/>
          <p:cNvSpPr/>
          <p:nvPr/>
        </p:nvSpPr>
        <p:spPr>
          <a:xfrm>
            <a:off x="1328497" y="566143"/>
            <a:ext cx="8928992"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200">
                <a:solidFill>
                  <a:srgbClr val="7A7A43"/>
                </a:solidFill>
                <a:highlight>
                  <a:srgbClr val="FFFFFF"/>
                </a:highlight>
                <a:latin typeface="Courier New"/>
                <a:ea typeface="Courier New"/>
                <a:cs typeface="Courier New"/>
                <a:sym typeface="Courier New"/>
              </a:rPr>
              <a:t>compareStacks</a:t>
            </a:r>
            <a:r>
              <a:rPr lang="ru-RU" sz="1200">
                <a:solidFill>
                  <a:srgbClr val="000000"/>
                </a:solidFill>
                <a:highlight>
                  <a:srgbClr val="FFFFFF"/>
                </a:highlight>
                <a:latin typeface="Courier New"/>
                <a:ea typeface="Courier New"/>
                <a:cs typeface="Courier New"/>
                <a:sym typeface="Courier New"/>
              </a:rPr>
              <a:t>(firstTypes, secondTypes)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let </a:t>
            </a:r>
            <a:r>
              <a:rPr lang="ru-RU" sz="1200">
                <a:solidFill>
                  <a:srgbClr val="458383"/>
                </a:solidFill>
                <a:highlight>
                  <a:srgbClr val="FFFFFF"/>
                </a:highlight>
                <a:latin typeface="Courier New"/>
                <a:ea typeface="Courier New"/>
                <a:cs typeface="Courier New"/>
                <a:sym typeface="Courier New"/>
              </a:rPr>
              <a:t>merged </a:t>
            </a: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null</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for </a:t>
            </a:r>
            <a:r>
              <a:rPr lang="ru-RU" sz="1200">
                <a:solidFill>
                  <a:srgbClr val="000000"/>
                </a:solidFill>
                <a:highlight>
                  <a:srgbClr val="FFFFFF"/>
                </a:highlight>
                <a:latin typeface="Courier New"/>
                <a:ea typeface="Courier New"/>
                <a:cs typeface="Courier New"/>
                <a:sym typeface="Courier New"/>
              </a:rPr>
              <a:t>(</a:t>
            </a:r>
            <a:r>
              <a:rPr b="1" lang="ru-RU" sz="1200">
                <a:solidFill>
                  <a:srgbClr val="000080"/>
                </a:solidFill>
                <a:highlight>
                  <a:srgbClr val="FFFFFF"/>
                </a:highlight>
                <a:latin typeface="Courier New"/>
                <a:ea typeface="Courier New"/>
                <a:cs typeface="Courier New"/>
                <a:sym typeface="Courier New"/>
              </a:rPr>
              <a:t>let </a:t>
            </a:r>
            <a:r>
              <a:rPr lang="ru-RU" sz="1200">
                <a:solidFill>
                  <a:srgbClr val="458383"/>
                </a:solidFill>
                <a:highlight>
                  <a:srgbClr val="FFFFFF"/>
                </a:highlight>
                <a:latin typeface="Courier New"/>
                <a:ea typeface="Courier New"/>
                <a:cs typeface="Courier New"/>
                <a:sym typeface="Courier New"/>
              </a:rPr>
              <a:t>i </a:t>
            </a:r>
            <a:r>
              <a:rPr lang="ru-RU" sz="1200">
                <a:solidFill>
                  <a:srgbClr val="000000"/>
                </a:solidFill>
                <a:highlight>
                  <a:srgbClr val="FFFFFF"/>
                </a:highlight>
                <a:latin typeface="Courier New"/>
                <a:ea typeface="Courier New"/>
                <a:cs typeface="Courier New"/>
                <a:sym typeface="Courier New"/>
              </a:rPr>
              <a:t>= </a:t>
            </a:r>
            <a:r>
              <a:rPr lang="ru-RU" sz="1200">
                <a:solidFill>
                  <a:srgbClr val="0000FF"/>
                </a:solidFill>
                <a:highlight>
                  <a:srgbClr val="FFFFFF"/>
                </a:highlight>
                <a:latin typeface="Courier New"/>
                <a:ea typeface="Courier New"/>
                <a:cs typeface="Courier New"/>
                <a:sym typeface="Courier New"/>
              </a:rPr>
              <a:t>0</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i </a:t>
            </a:r>
            <a:r>
              <a:rPr lang="ru-RU" sz="1200">
                <a:solidFill>
                  <a:srgbClr val="000000"/>
                </a:solidFill>
                <a:highlight>
                  <a:srgbClr val="FFFFFF"/>
                </a:highlight>
                <a:latin typeface="Courier New"/>
                <a:ea typeface="Courier New"/>
                <a:cs typeface="Courier New"/>
                <a:sym typeface="Courier New"/>
              </a:rPr>
              <a:t>&lt; </a:t>
            </a:r>
            <a:r>
              <a:rPr lang="ru-RU" sz="1200">
                <a:solidFill>
                  <a:srgbClr val="7A7A43"/>
                </a:solidFill>
                <a:highlight>
                  <a:srgbClr val="FFFFFF"/>
                </a:highlight>
                <a:latin typeface="Courier New"/>
                <a:ea typeface="Courier New"/>
                <a:cs typeface="Courier New"/>
                <a:sym typeface="Courier New"/>
              </a:rPr>
              <a:t>first</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length</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const </a:t>
            </a:r>
            <a:r>
              <a:rPr lang="ru-RU" sz="1200">
                <a:solidFill>
                  <a:srgbClr val="458383"/>
                </a:solidFill>
                <a:highlight>
                  <a:srgbClr val="FFFFFF"/>
                </a:highlight>
                <a:latin typeface="Courier New"/>
                <a:ea typeface="Courier New"/>
                <a:cs typeface="Courier New"/>
                <a:sym typeface="Courier New"/>
              </a:rPr>
              <a:t>firstCLIType </a:t>
            </a: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this</a:t>
            </a:r>
            <a:r>
              <a:rPr lang="ru-RU" sz="1200">
                <a:solidFill>
                  <a:srgbClr val="000000"/>
                </a:solidFill>
                <a:highlight>
                  <a:srgbClr val="FFFFFF"/>
                </a:highlight>
                <a:latin typeface="Courier New"/>
                <a:ea typeface="Courier New"/>
                <a:cs typeface="Courier New"/>
                <a:sym typeface="Courier New"/>
              </a:rPr>
              <a:t>.toCLIType(firstTypes[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const </a:t>
            </a:r>
            <a:r>
              <a:rPr lang="ru-RU" sz="1200">
                <a:solidFill>
                  <a:srgbClr val="458383"/>
                </a:solidFill>
                <a:highlight>
                  <a:srgbClr val="FFFFFF"/>
                </a:highlight>
                <a:latin typeface="Courier New"/>
                <a:ea typeface="Courier New"/>
                <a:cs typeface="Courier New"/>
                <a:sym typeface="Courier New"/>
              </a:rPr>
              <a:t>secondCLIType </a:t>
            </a: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this</a:t>
            </a:r>
            <a:r>
              <a:rPr lang="ru-RU" sz="1200">
                <a:solidFill>
                  <a:srgbClr val="000000"/>
                </a:solidFill>
                <a:highlight>
                  <a:srgbClr val="FFFFFF"/>
                </a:highlight>
                <a:latin typeface="Courier New"/>
                <a:ea typeface="Courier New"/>
                <a:cs typeface="Courier New"/>
                <a:sym typeface="Courier New"/>
              </a:rPr>
              <a:t>.toCLIType(secondTypes[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if </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firstCLIType </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secondCLIType</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return </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result</a:t>
            </a:r>
            <a:r>
              <a:rPr lang="ru-RU" sz="1200">
                <a:solidFill>
                  <a:srgbClr val="000000"/>
                </a:solidFill>
                <a:highlight>
                  <a:srgbClr val="FFFFFF"/>
                </a:highlight>
                <a:latin typeface="Courier New"/>
                <a:ea typeface="Courier New"/>
                <a:cs typeface="Courier New"/>
                <a:sym typeface="Courier New"/>
              </a:rPr>
              <a:t>: ComparisonResult.inconsistent};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if </a:t>
            </a:r>
            <a:r>
              <a:rPr lang="ru-RU" sz="1200">
                <a:solidFill>
                  <a:srgbClr val="000000"/>
                </a:solidFill>
                <a:highlight>
                  <a:srgbClr val="FFFFFF"/>
                </a:highlight>
                <a:latin typeface="Courier New"/>
                <a:ea typeface="Courier New"/>
                <a:cs typeface="Courier New"/>
                <a:sym typeface="Courier New"/>
              </a:rPr>
              <a:t>(!</a:t>
            </a:r>
            <a:r>
              <a:rPr b="1" lang="ru-RU" sz="1200">
                <a:solidFill>
                  <a:srgbClr val="000080"/>
                </a:solidFill>
                <a:highlight>
                  <a:srgbClr val="FFFFFF"/>
                </a:highlight>
                <a:latin typeface="Courier New"/>
                <a:ea typeface="Courier New"/>
                <a:cs typeface="Courier New"/>
                <a:sym typeface="Courier New"/>
              </a:rPr>
              <a:t>this</a:t>
            </a:r>
            <a:r>
              <a:rPr lang="ru-RU" sz="1200">
                <a:solidFill>
                  <a:srgbClr val="000000"/>
                </a:solidFill>
                <a:highlight>
                  <a:srgbClr val="FFFFFF"/>
                </a:highlight>
                <a:latin typeface="Courier New"/>
                <a:ea typeface="Courier New"/>
                <a:cs typeface="Courier New"/>
                <a:sym typeface="Courier New"/>
              </a:rPr>
              <a:t>.equalESTypes(firstTypes[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secondTypes[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const </a:t>
            </a:r>
            <a:r>
              <a:rPr lang="ru-RU" sz="1200">
                <a:solidFill>
                  <a:srgbClr val="458383"/>
                </a:solidFill>
                <a:highlight>
                  <a:srgbClr val="FFFFFF"/>
                </a:highlight>
                <a:latin typeface="Courier New"/>
                <a:ea typeface="Courier New"/>
                <a:cs typeface="Courier New"/>
                <a:sym typeface="Courier New"/>
              </a:rPr>
              <a:t>common </a:t>
            </a: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this</a:t>
            </a:r>
            <a:r>
              <a:rPr lang="ru-RU" sz="1200">
                <a:solidFill>
                  <a:srgbClr val="000000"/>
                </a:solidFill>
                <a:highlight>
                  <a:srgbClr val="FFFFFF"/>
                </a:highlight>
                <a:latin typeface="Courier New"/>
                <a:ea typeface="Courier New"/>
                <a:cs typeface="Courier New"/>
                <a:sym typeface="Courier New"/>
              </a:rPr>
              <a:t>.findCommonType(</a:t>
            </a:r>
            <a:r>
              <a:rPr lang="ru-RU" sz="1200">
                <a:solidFill>
                  <a:srgbClr val="458383"/>
                </a:solidFill>
                <a:highlight>
                  <a:srgbClr val="FFFFFF"/>
                </a:highlight>
                <a:latin typeface="Courier New"/>
                <a:ea typeface="Courier New"/>
                <a:cs typeface="Courier New"/>
                <a:sym typeface="Courier New"/>
              </a:rPr>
              <a:t>firstCLIType</a:t>
            </a:r>
            <a:r>
              <a:rPr lang="ru-RU" sz="1200">
                <a:solidFill>
                  <a:srgbClr val="000000"/>
                </a:solidFill>
                <a:highlight>
                  <a:srgbClr val="FFFFFF"/>
                </a:highlight>
                <a:latin typeface="Courier New"/>
                <a:ea typeface="Courier New"/>
                <a:cs typeface="Courier New"/>
                <a:sym typeface="Courier New"/>
              </a:rPr>
              <a:t>, firstTypes[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secondTypes[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if </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common</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return </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result</a:t>
            </a:r>
            <a:r>
              <a:rPr lang="ru-RU" sz="1200">
                <a:solidFill>
                  <a:srgbClr val="000000"/>
                </a:solidFill>
                <a:highlight>
                  <a:srgbClr val="FFFFFF"/>
                </a:highlight>
                <a:latin typeface="Courier New"/>
                <a:ea typeface="Courier New"/>
                <a:cs typeface="Courier New"/>
                <a:sym typeface="Courier New"/>
              </a:rPr>
              <a:t>: ComparisonResult.inconsistent};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if </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merged </a:t>
            </a: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new </a:t>
            </a:r>
            <a:r>
              <a:rPr lang="ru-RU" sz="1200">
                <a:solidFill>
                  <a:srgbClr val="000000"/>
                </a:solidFill>
                <a:highlight>
                  <a:srgbClr val="FFFFFF"/>
                </a:highlight>
                <a:latin typeface="Courier New"/>
                <a:ea typeface="Courier New"/>
                <a:cs typeface="Courier New"/>
                <a:sym typeface="Courier New"/>
              </a:rPr>
              <a:t>ESType(</a:t>
            </a:r>
            <a:r>
              <a:rPr lang="ru-RU" sz="1200">
                <a:solidFill>
                  <a:srgbClr val="7A7A43"/>
                </a:solidFill>
                <a:highlight>
                  <a:srgbClr val="FFFFFF"/>
                </a:highlight>
                <a:latin typeface="Courier New"/>
                <a:ea typeface="Courier New"/>
                <a:cs typeface="Courier New"/>
                <a:sym typeface="Courier New"/>
              </a:rPr>
              <a:t>first</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length</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for </a:t>
            </a:r>
            <a:r>
              <a:rPr lang="ru-RU" sz="1200">
                <a:solidFill>
                  <a:srgbClr val="000000"/>
                </a:solidFill>
                <a:highlight>
                  <a:srgbClr val="FFFFFF"/>
                </a:highlight>
                <a:latin typeface="Courier New"/>
                <a:ea typeface="Courier New"/>
                <a:cs typeface="Courier New"/>
                <a:sym typeface="Courier New"/>
              </a:rPr>
              <a:t>(</a:t>
            </a:r>
            <a:r>
              <a:rPr b="1" lang="ru-RU" sz="1200">
                <a:solidFill>
                  <a:srgbClr val="000080"/>
                </a:solidFill>
                <a:highlight>
                  <a:srgbClr val="FFFFFF"/>
                </a:highlight>
                <a:latin typeface="Courier New"/>
                <a:ea typeface="Courier New"/>
                <a:cs typeface="Courier New"/>
                <a:sym typeface="Courier New"/>
              </a:rPr>
              <a:t>let </a:t>
            </a:r>
            <a:r>
              <a:rPr lang="ru-RU" sz="1200">
                <a:solidFill>
                  <a:srgbClr val="458383"/>
                </a:solidFill>
                <a:highlight>
                  <a:srgbClr val="FFFFFF"/>
                </a:highlight>
                <a:latin typeface="Courier New"/>
                <a:ea typeface="Courier New"/>
                <a:cs typeface="Courier New"/>
                <a:sym typeface="Courier New"/>
              </a:rPr>
              <a:t>j </a:t>
            </a:r>
            <a:r>
              <a:rPr lang="ru-RU" sz="1200">
                <a:solidFill>
                  <a:srgbClr val="000000"/>
                </a:solidFill>
                <a:highlight>
                  <a:srgbClr val="FFFFFF"/>
                </a:highlight>
                <a:latin typeface="Courier New"/>
                <a:ea typeface="Courier New"/>
                <a:cs typeface="Courier New"/>
                <a:sym typeface="Courier New"/>
              </a:rPr>
              <a:t>= </a:t>
            </a:r>
            <a:r>
              <a:rPr lang="ru-RU" sz="1200">
                <a:solidFill>
                  <a:srgbClr val="0000FF"/>
                </a:solidFill>
                <a:highlight>
                  <a:srgbClr val="FFFFFF"/>
                </a:highlight>
                <a:latin typeface="Courier New"/>
                <a:ea typeface="Courier New"/>
                <a:cs typeface="Courier New"/>
                <a:sym typeface="Courier New"/>
              </a:rPr>
              <a:t>0</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j </a:t>
            </a:r>
            <a:r>
              <a:rPr lang="ru-RU" sz="1200">
                <a:solidFill>
                  <a:srgbClr val="000000"/>
                </a:solidFill>
                <a:highlight>
                  <a:srgbClr val="FFFFFF"/>
                </a:highlight>
                <a:latin typeface="Courier New"/>
                <a:ea typeface="Courier New"/>
                <a:cs typeface="Courier New"/>
                <a:sym typeface="Courier New"/>
              </a:rPr>
              <a:t>&lt; </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j</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j</a:t>
            </a:r>
            <a:r>
              <a:rPr lang="ru-RU" sz="1200">
                <a:solidFill>
                  <a:srgbClr val="000000"/>
                </a:solidFill>
                <a:highlight>
                  <a:srgbClr val="FFFFFF"/>
                </a:highlight>
                <a:latin typeface="Courier New"/>
                <a:ea typeface="Courier New"/>
                <a:cs typeface="Courier New"/>
                <a:sym typeface="Courier New"/>
              </a:rPr>
              <a:t>] = firstTypes[</a:t>
            </a:r>
            <a:r>
              <a:rPr lang="ru-RU" sz="1200">
                <a:solidFill>
                  <a:srgbClr val="458383"/>
                </a:solidFill>
                <a:highlight>
                  <a:srgbClr val="FFFFFF"/>
                </a:highlight>
                <a:latin typeface="Courier New"/>
                <a:ea typeface="Courier New"/>
                <a:cs typeface="Courier New"/>
                <a:sym typeface="Courier New"/>
              </a:rPr>
              <a:t>j</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 </a:t>
            </a:r>
            <a:r>
              <a:rPr lang="ru-RU" sz="1200">
                <a:solidFill>
                  <a:srgbClr val="458383"/>
                </a:solidFill>
                <a:highlight>
                  <a:srgbClr val="FFFFFF"/>
                </a:highlight>
                <a:latin typeface="Courier New"/>
                <a:ea typeface="Courier New"/>
                <a:cs typeface="Courier New"/>
                <a:sym typeface="Courier New"/>
              </a:rPr>
              <a:t>common</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 </a:t>
            </a:r>
            <a:r>
              <a:rPr b="1" lang="ru-RU" sz="1200">
                <a:solidFill>
                  <a:srgbClr val="000080"/>
                </a:solidFill>
                <a:highlight>
                  <a:srgbClr val="FFFFFF"/>
                </a:highlight>
                <a:latin typeface="Courier New"/>
                <a:ea typeface="Courier New"/>
                <a:cs typeface="Courier New"/>
                <a:sym typeface="Courier New"/>
              </a:rPr>
              <a:t>else if </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 = firstTypes[</a:t>
            </a:r>
            <a:r>
              <a:rPr lang="ru-RU" sz="1200">
                <a:solidFill>
                  <a:srgbClr val="458383"/>
                </a:solidFill>
                <a:highlight>
                  <a:srgbClr val="FFFFFF"/>
                </a:highlight>
                <a:latin typeface="Courier New"/>
                <a:ea typeface="Courier New"/>
                <a:cs typeface="Courier New"/>
                <a:sym typeface="Courier New"/>
              </a:rPr>
              <a:t>i</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if </a:t>
            </a:r>
            <a:r>
              <a:rPr lang="ru-RU" sz="1200">
                <a:solidFill>
                  <a:srgbClr val="000000"/>
                </a:solidFill>
                <a:highlight>
                  <a:srgbClr val="FFFFFF"/>
                </a:highlight>
                <a:latin typeface="Courier New"/>
                <a:ea typeface="Courier New"/>
                <a:cs typeface="Courier New"/>
                <a:sym typeface="Courier New"/>
              </a:rPr>
              <a:t>(!</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return </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result</a:t>
            </a:r>
            <a:r>
              <a:rPr lang="ru-RU" sz="1200">
                <a:solidFill>
                  <a:srgbClr val="000000"/>
                </a:solidFill>
                <a:highlight>
                  <a:srgbClr val="FFFFFF"/>
                </a:highlight>
                <a:latin typeface="Courier New"/>
                <a:ea typeface="Courier New"/>
                <a:cs typeface="Courier New"/>
                <a:sym typeface="Courier New"/>
              </a:rPr>
              <a:t>: ComparisonResult.</a:t>
            </a:r>
            <a:r>
              <a:rPr lang="ru-RU" sz="1200">
                <a:solidFill>
                  <a:srgbClr val="7A7A43"/>
                </a:solidFill>
                <a:highlight>
                  <a:srgbClr val="FFFFFF"/>
                </a:highlight>
                <a:latin typeface="Courier New"/>
                <a:ea typeface="Courier New"/>
                <a:cs typeface="Courier New"/>
                <a:sym typeface="Courier New"/>
              </a:rPr>
              <a:t>equal</a:t>
            </a:r>
            <a:r>
              <a:rPr lang="ru-RU" sz="1200">
                <a:solidFill>
                  <a:srgbClr val="000000"/>
                </a:solidFill>
                <a:highlight>
                  <a:srgbClr val="FFFFFF"/>
                </a:highlight>
                <a:latin typeface="Courier New"/>
                <a:ea typeface="Courier New"/>
                <a:cs typeface="Courier New"/>
                <a:sym typeface="Courier New"/>
              </a:rPr>
              <a: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    </a:t>
            </a:r>
            <a:r>
              <a:rPr b="1" lang="ru-RU" sz="1200">
                <a:solidFill>
                  <a:srgbClr val="000080"/>
                </a:solidFill>
                <a:highlight>
                  <a:srgbClr val="FFFFFF"/>
                </a:highlight>
                <a:latin typeface="Courier New"/>
                <a:ea typeface="Courier New"/>
                <a:cs typeface="Courier New"/>
                <a:sym typeface="Courier New"/>
              </a:rPr>
              <a:t>return </a:t>
            </a:r>
            <a:r>
              <a:rPr lang="ru-RU" sz="1200">
                <a:solidFill>
                  <a:srgbClr val="000000"/>
                </a:solidFill>
                <a:highlight>
                  <a:srgbClr val="FFFFFF"/>
                </a:highlight>
                <a:latin typeface="Courier New"/>
                <a:ea typeface="Courier New"/>
                <a:cs typeface="Courier New"/>
                <a:sym typeface="Courier New"/>
              </a:rPr>
              <a:t>{</a:t>
            </a:r>
            <a:r>
              <a:rPr b="1" lang="ru-RU" sz="1200">
                <a:solidFill>
                  <a:srgbClr val="660E7A"/>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 </a:t>
            </a:r>
            <a:r>
              <a:rPr lang="ru-RU" sz="1200">
                <a:solidFill>
                  <a:srgbClr val="458383"/>
                </a:solidFill>
                <a:highlight>
                  <a:srgbClr val="FFFFFF"/>
                </a:highlight>
                <a:latin typeface="Courier New"/>
                <a:ea typeface="Courier New"/>
                <a:cs typeface="Courier New"/>
                <a:sym typeface="Courier New"/>
              </a:rPr>
              <a:t>merged</a:t>
            </a:r>
            <a:r>
              <a:rPr lang="ru-RU" sz="1200">
                <a:solidFill>
                  <a:srgbClr val="000000"/>
                </a:solidFill>
                <a:highlight>
                  <a:srgbClr val="FFFFFF"/>
                </a:highlight>
                <a:latin typeface="Courier New"/>
                <a:ea typeface="Courier New"/>
                <a:cs typeface="Courier New"/>
                <a:sym typeface="Courier New"/>
              </a:rPr>
              <a:t>, </a:t>
            </a:r>
            <a:r>
              <a:rPr b="1" lang="ru-RU" sz="1200">
                <a:solidFill>
                  <a:srgbClr val="660E7A"/>
                </a:solidFill>
                <a:highlight>
                  <a:srgbClr val="FFFFFF"/>
                </a:highlight>
                <a:latin typeface="Courier New"/>
                <a:ea typeface="Courier New"/>
                <a:cs typeface="Courier New"/>
                <a:sym typeface="Courier New"/>
              </a:rPr>
              <a:t>result</a:t>
            </a:r>
            <a:r>
              <a:rPr lang="ru-RU" sz="1200">
                <a:solidFill>
                  <a:srgbClr val="000000"/>
                </a:solidFill>
                <a:highlight>
                  <a:srgbClr val="FFFFFF"/>
                </a:highlight>
                <a:latin typeface="Courier New"/>
                <a:ea typeface="Courier New"/>
                <a:cs typeface="Courier New"/>
                <a:sym typeface="Courier New"/>
              </a:rPr>
              <a:t>: ComparisonResult.equivalent}</a:t>
            </a:r>
            <a:br>
              <a:rPr lang="ru-RU" sz="1200">
                <a:solidFill>
                  <a:srgbClr val="000000"/>
                </a:solidFill>
                <a:highlight>
                  <a:srgbClr val="FFFFFF"/>
                </a:highlight>
                <a:latin typeface="Courier New"/>
                <a:ea typeface="Courier New"/>
                <a:cs typeface="Courier New"/>
                <a:sym typeface="Courier New"/>
              </a:rPr>
            </a:br>
            <a:r>
              <a:rPr lang="ru-RU" sz="1200">
                <a:solidFill>
                  <a:srgbClr val="000000"/>
                </a:solidFill>
                <a:highlight>
                  <a:srgbClr val="FFFFFF"/>
                </a:highlight>
                <a:latin typeface="Courier New"/>
                <a:ea typeface="Courier New"/>
                <a:cs typeface="Courier New"/>
                <a:sym typeface="Courier New"/>
              </a:rPr>
              <a:t>}</a:t>
            </a:r>
            <a:endParaRPr sz="2800">
              <a:solidFill>
                <a:schemeClr val="dk1"/>
              </a:solidFill>
              <a:highlight>
                <a:srgbClr val="FFFFFF"/>
              </a:highlight>
              <a:latin typeface="Arial"/>
              <a:ea typeface="Arial"/>
              <a:cs typeface="Arial"/>
              <a:sym typeface="Arial"/>
            </a:endParaRPr>
          </a:p>
        </p:txBody>
      </p:sp>
      <p:pic>
        <p:nvPicPr>
          <p:cNvPr id="652" name="Google Shape;652;p105"/>
          <p:cNvPicPr preferRelativeResize="0"/>
          <p:nvPr/>
        </p:nvPicPr>
        <p:blipFill rotWithShape="1">
          <a:blip r:embed="rId3">
            <a:alphaModFix/>
          </a:blip>
          <a:srcRect b="0" l="0" r="0" t="0"/>
          <a:stretch/>
        </p:blipFill>
        <p:spPr>
          <a:xfrm>
            <a:off x="8608392" y="4058436"/>
            <a:ext cx="2286000" cy="2242566"/>
          </a:xfrm>
          <a:prstGeom prst="rect">
            <a:avLst/>
          </a:prstGeom>
          <a:noFill/>
          <a:ln>
            <a:noFill/>
          </a:ln>
        </p:spPr>
      </p:pic>
      <p:sp>
        <p:nvSpPr>
          <p:cNvPr id="653" name="Google Shape;653;p105"/>
          <p:cNvSpPr/>
          <p:nvPr/>
        </p:nvSpPr>
        <p:spPr>
          <a:xfrm>
            <a:off x="9816600" y="539411"/>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654" name="Google Shape;654;p105"/>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
        <p:nvSpPr>
          <p:cNvPr id="655" name="Google Shape;655;p105"/>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
        <p:nvSpPr>
          <p:cNvPr id="656" name="Google Shape;656;p105"/>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6"/>
          <p:cNvSpPr/>
          <p:nvPr/>
        </p:nvSpPr>
        <p:spPr>
          <a:xfrm>
            <a:off x="1391677" y="584058"/>
            <a:ext cx="8928992"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400">
                <a:solidFill>
                  <a:srgbClr val="0000FF"/>
                </a:solidFill>
                <a:latin typeface="Consolas"/>
                <a:ea typeface="Consolas"/>
                <a:cs typeface="Consolas"/>
                <a:sym typeface="Consolas"/>
              </a:rPr>
              <a:t>def</a:t>
            </a:r>
            <a:r>
              <a:rPr lang="ru-RU" sz="1400">
                <a:solidFill>
                  <a:schemeClr val="dk1"/>
                </a:solidFill>
                <a:latin typeface="Consolas"/>
                <a:ea typeface="Consolas"/>
                <a:cs typeface="Consolas"/>
                <a:sym typeface="Consolas"/>
              </a:rPr>
              <a:t> </a:t>
            </a:r>
            <a:r>
              <a:rPr lang="ru-RU" sz="1400">
                <a:solidFill>
                  <a:srgbClr val="5B9BD5"/>
                </a:solidFill>
                <a:latin typeface="Consolas"/>
                <a:ea typeface="Consolas"/>
                <a:cs typeface="Consolas"/>
                <a:sym typeface="Consolas"/>
              </a:rPr>
              <a:t>compare_stacks</a:t>
            </a:r>
            <a:r>
              <a:rPr lang="ru-RU" sz="1400">
                <a:solidFill>
                  <a:schemeClr val="dk1"/>
                </a:solidFill>
                <a:latin typeface="Consolas"/>
                <a:ea typeface="Consolas"/>
                <a:cs typeface="Consolas"/>
                <a:sym typeface="Consolas"/>
              </a:rPr>
              <a:t>(first, second) {</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merged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a:t>
            </a:r>
            <a:r>
              <a:rPr lang="ru-RU" sz="1400">
                <a:solidFill>
                  <a:srgbClr val="7030A0"/>
                </a:solidFill>
                <a:latin typeface="Consolas"/>
                <a:ea typeface="Consolas"/>
                <a:cs typeface="Consolas"/>
                <a:sym typeface="Consolas"/>
              </a:rPr>
              <a:t>None</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for</a:t>
            </a:r>
            <a:r>
              <a:rPr lang="ru-RU" sz="1400">
                <a:solidFill>
                  <a:schemeClr val="dk1"/>
                </a:solidFill>
                <a:latin typeface="Consolas"/>
                <a:ea typeface="Consolas"/>
                <a:cs typeface="Consolas"/>
                <a:sym typeface="Consolas"/>
              </a:rPr>
              <a:t> i </a:t>
            </a:r>
            <a:r>
              <a:rPr lang="ru-RU" sz="1400">
                <a:solidFill>
                  <a:srgbClr val="0000FF"/>
                </a:solidFill>
                <a:latin typeface="Consolas"/>
                <a:ea typeface="Consolas"/>
                <a:cs typeface="Consolas"/>
                <a:sym typeface="Consolas"/>
              </a:rPr>
              <a:t>in</a:t>
            </a:r>
            <a:r>
              <a:rPr lang="ru-RU" sz="1400">
                <a:solidFill>
                  <a:schemeClr val="dk1"/>
                </a:solidFill>
                <a:latin typeface="Consolas"/>
                <a:ea typeface="Consolas"/>
                <a:cs typeface="Consolas"/>
                <a:sym typeface="Consolas"/>
              </a:rPr>
              <a:t> </a:t>
            </a:r>
            <a:r>
              <a:rPr lang="ru-RU" sz="1400">
                <a:solidFill>
                  <a:srgbClr val="7030A0"/>
                </a:solidFill>
                <a:latin typeface="Consolas"/>
                <a:ea typeface="Consolas"/>
                <a:cs typeface="Consolas"/>
                <a:sym typeface="Consolas"/>
              </a:rPr>
              <a:t>range</a:t>
            </a:r>
            <a:r>
              <a:rPr lang="ru-RU" sz="1400">
                <a:solidFill>
                  <a:schemeClr val="dk1"/>
                </a:solidFill>
                <a:latin typeface="Consolas"/>
                <a:ea typeface="Consolas"/>
                <a:cs typeface="Consolas"/>
                <a:sym typeface="Consolas"/>
              </a:rPr>
              <a:t>(</a:t>
            </a:r>
            <a:r>
              <a:rPr lang="ru-RU" sz="1400">
                <a:solidFill>
                  <a:srgbClr val="7030A0"/>
                </a:solidFill>
                <a:latin typeface="Consolas"/>
                <a:ea typeface="Consolas"/>
                <a:cs typeface="Consolas"/>
                <a:sym typeface="Consolas"/>
              </a:rPr>
              <a:t>len</a:t>
            </a:r>
            <a:r>
              <a:rPr lang="ru-RU" sz="1400">
                <a:solidFill>
                  <a:schemeClr val="dk1"/>
                </a:solidFill>
                <a:latin typeface="Consolas"/>
                <a:ea typeface="Consolas"/>
                <a:cs typeface="Consolas"/>
                <a:sym typeface="Consolas"/>
              </a:rPr>
              <a:t>(first)):</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first_CLI_type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self.to_CLI_type(first[i])</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second_CLI_type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self.to_CLI_type(second[i])</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if</a:t>
            </a:r>
            <a:r>
              <a:rPr lang="ru-RU" sz="1400">
                <a:solidFill>
                  <a:schemeClr val="dk1"/>
                </a:solidFill>
                <a:latin typeface="Consolas"/>
                <a:ea typeface="Consolas"/>
                <a:cs typeface="Consolas"/>
                <a:sym typeface="Consolas"/>
              </a:rPr>
              <a:t> first_CLI_type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second_CLI_type:</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return</a:t>
            </a:r>
            <a:r>
              <a:rPr lang="ru-RU" sz="1400">
                <a:solidFill>
                  <a:schemeClr val="dk1"/>
                </a:solidFill>
                <a:latin typeface="Consolas"/>
                <a:ea typeface="Consolas"/>
                <a:cs typeface="Consolas"/>
                <a:sym typeface="Consolas"/>
              </a:rPr>
              <a:t> {</a:t>
            </a:r>
            <a:r>
              <a:rPr lang="ru-RU" sz="1400">
                <a:solidFill>
                  <a:srgbClr val="C00000"/>
                </a:solidFill>
                <a:latin typeface="Consolas"/>
                <a:ea typeface="Consolas"/>
                <a:cs typeface="Consolas"/>
                <a:sym typeface="Consolas"/>
              </a:rPr>
              <a:t>"result"</a:t>
            </a:r>
            <a:r>
              <a:rPr lang="ru-RU" sz="1400">
                <a:solidFill>
                  <a:schemeClr val="dk1"/>
                </a:solidFill>
                <a:latin typeface="Consolas"/>
                <a:ea typeface="Consolas"/>
                <a:cs typeface="Consolas"/>
                <a:sym typeface="Consolas"/>
              </a:rPr>
              <a:t>: ComparisonResult.Inconsistent}</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if not </a:t>
            </a:r>
            <a:r>
              <a:rPr lang="ru-RU" sz="1400">
                <a:solidFill>
                  <a:schemeClr val="dk1"/>
                </a:solidFill>
                <a:latin typeface="Consolas"/>
                <a:ea typeface="Consolas"/>
                <a:cs typeface="Consolas"/>
                <a:sym typeface="Consolas"/>
              </a:rPr>
              <a:t>self.equal_ES_types(first[i], second[i]):</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common = self.find_common_type(first_CLI_type, first[i], second[i])</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if not </a:t>
            </a:r>
            <a:r>
              <a:rPr lang="ru-RU" sz="1400">
                <a:solidFill>
                  <a:schemeClr val="dk1"/>
                </a:solidFill>
                <a:latin typeface="Consolas"/>
                <a:ea typeface="Consolas"/>
                <a:cs typeface="Consolas"/>
                <a:sym typeface="Consolas"/>
              </a:rPr>
              <a:t>common:</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return</a:t>
            </a:r>
            <a:r>
              <a:rPr lang="ru-RU" sz="1400">
                <a:solidFill>
                  <a:schemeClr val="dk1"/>
                </a:solidFill>
                <a:latin typeface="Consolas"/>
                <a:ea typeface="Consolas"/>
                <a:cs typeface="Consolas"/>
                <a:sym typeface="Consolas"/>
              </a:rPr>
              <a:t> {</a:t>
            </a:r>
            <a:r>
              <a:rPr lang="ru-RU" sz="1400">
                <a:solidFill>
                  <a:srgbClr val="C00000"/>
                </a:solidFill>
                <a:latin typeface="Consolas"/>
                <a:ea typeface="Consolas"/>
                <a:cs typeface="Consolas"/>
                <a:sym typeface="Consolas"/>
              </a:rPr>
              <a:t>"result"</a:t>
            </a:r>
            <a:r>
              <a:rPr lang="ru-RU" sz="1400">
                <a:solidFill>
                  <a:schemeClr val="dk1"/>
                </a:solidFill>
                <a:latin typeface="Consolas"/>
                <a:ea typeface="Consolas"/>
                <a:cs typeface="Consolas"/>
                <a:sym typeface="Consolas"/>
              </a:rPr>
              <a:t>: ComparisonResult.Inconsistent}</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if not </a:t>
            </a:r>
            <a:r>
              <a:rPr lang="ru-RU" sz="1400">
                <a:solidFill>
                  <a:schemeClr val="dk1"/>
                </a:solidFill>
                <a:latin typeface="Consolas"/>
                <a:ea typeface="Consolas"/>
                <a:cs typeface="Consolas"/>
                <a:sym typeface="Consolas"/>
              </a:rPr>
              <a:t>merged:</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merged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ESType(</a:t>
            </a:r>
            <a:r>
              <a:rPr lang="ru-RU" sz="1400">
                <a:solidFill>
                  <a:srgbClr val="7030A0"/>
                </a:solidFill>
                <a:latin typeface="Consolas"/>
                <a:ea typeface="Consolas"/>
                <a:cs typeface="Consolas"/>
                <a:sym typeface="Consolas"/>
              </a:rPr>
              <a:t>len</a:t>
            </a:r>
            <a:r>
              <a:rPr lang="ru-RU" sz="1400">
                <a:solidFill>
                  <a:schemeClr val="dk1"/>
                </a:solidFill>
                <a:latin typeface="Consolas"/>
                <a:ea typeface="Consolas"/>
                <a:cs typeface="Consolas"/>
                <a:sym typeface="Consolas"/>
              </a:rPr>
              <a:t>(first))</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for</a:t>
            </a:r>
            <a:r>
              <a:rPr lang="ru-RU" sz="1400">
                <a:solidFill>
                  <a:schemeClr val="dk1"/>
                </a:solidFill>
                <a:latin typeface="Consolas"/>
                <a:ea typeface="Consolas"/>
                <a:cs typeface="Consolas"/>
                <a:sym typeface="Consolas"/>
              </a:rPr>
              <a:t> j </a:t>
            </a:r>
            <a:r>
              <a:rPr lang="ru-RU" sz="1400">
                <a:solidFill>
                  <a:srgbClr val="0000FF"/>
                </a:solidFill>
                <a:latin typeface="Consolas"/>
                <a:ea typeface="Consolas"/>
                <a:cs typeface="Consolas"/>
                <a:sym typeface="Consolas"/>
              </a:rPr>
              <a:t>in</a:t>
            </a:r>
            <a:r>
              <a:rPr lang="ru-RU" sz="1400">
                <a:solidFill>
                  <a:schemeClr val="dk1"/>
                </a:solidFill>
                <a:latin typeface="Consolas"/>
                <a:ea typeface="Consolas"/>
                <a:cs typeface="Consolas"/>
                <a:sym typeface="Consolas"/>
              </a:rPr>
              <a:t> </a:t>
            </a:r>
            <a:r>
              <a:rPr lang="ru-RU" sz="1400">
                <a:solidFill>
                  <a:srgbClr val="7030A0"/>
                </a:solidFill>
                <a:latin typeface="Consolas"/>
                <a:ea typeface="Consolas"/>
                <a:cs typeface="Consolas"/>
                <a:sym typeface="Consolas"/>
              </a:rPr>
              <a:t>range</a:t>
            </a:r>
            <a:r>
              <a:rPr lang="ru-RU" sz="1400">
                <a:solidFill>
                  <a:schemeClr val="dk1"/>
                </a:solidFill>
                <a:latin typeface="Consolas"/>
                <a:ea typeface="Consolas"/>
                <a:cs typeface="Consolas"/>
                <a:sym typeface="Consolas"/>
              </a:rPr>
              <a:t>(i):</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merged[j]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first[j]</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merged[i]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common</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else if </a:t>
            </a:r>
            <a:r>
              <a:rPr lang="ru-RU" sz="1400">
                <a:solidFill>
                  <a:schemeClr val="dk1"/>
                </a:solidFill>
                <a:latin typeface="Consolas"/>
                <a:ea typeface="Consolas"/>
                <a:cs typeface="Consolas"/>
                <a:sym typeface="Consolas"/>
              </a:rPr>
              <a:t>merged:</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merged[i] </a:t>
            </a:r>
            <a:r>
              <a:rPr lang="ru-RU" sz="1400">
                <a:solidFill>
                  <a:srgbClr val="0000FF"/>
                </a:solidFill>
                <a:latin typeface="Consolas"/>
                <a:ea typeface="Consolas"/>
                <a:cs typeface="Consolas"/>
                <a:sym typeface="Consolas"/>
              </a:rPr>
              <a:t>=</a:t>
            </a:r>
            <a:r>
              <a:rPr lang="ru-RU" sz="1400">
                <a:solidFill>
                  <a:schemeClr val="dk1"/>
                </a:solidFill>
                <a:latin typeface="Consolas"/>
                <a:ea typeface="Consolas"/>
                <a:cs typeface="Consolas"/>
                <a:sym typeface="Consolas"/>
              </a:rPr>
              <a:t> first[i]</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if not </a:t>
            </a:r>
            <a:r>
              <a:rPr lang="ru-RU" sz="1400">
                <a:solidFill>
                  <a:schemeClr val="dk1"/>
                </a:solidFill>
                <a:latin typeface="Consolas"/>
                <a:ea typeface="Consolas"/>
                <a:cs typeface="Consolas"/>
                <a:sym typeface="Consolas"/>
              </a:rPr>
              <a:t>merged:</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return</a:t>
            </a:r>
            <a:r>
              <a:rPr lang="ru-RU" sz="1400">
                <a:solidFill>
                  <a:schemeClr val="dk1"/>
                </a:solidFill>
                <a:latin typeface="Consolas"/>
                <a:ea typeface="Consolas"/>
                <a:cs typeface="Consolas"/>
                <a:sym typeface="Consolas"/>
              </a:rPr>
              <a:t> {</a:t>
            </a:r>
            <a:r>
              <a:rPr lang="ru-RU" sz="1400">
                <a:solidFill>
                  <a:srgbClr val="C00000"/>
                </a:solidFill>
                <a:latin typeface="Consolas"/>
                <a:ea typeface="Consolas"/>
                <a:cs typeface="Consolas"/>
                <a:sym typeface="Consolas"/>
              </a:rPr>
              <a:t>"result"</a:t>
            </a:r>
            <a:r>
              <a:rPr lang="ru-RU" sz="1400">
                <a:solidFill>
                  <a:schemeClr val="dk1"/>
                </a:solidFill>
                <a:latin typeface="Consolas"/>
                <a:ea typeface="Consolas"/>
                <a:cs typeface="Consolas"/>
                <a:sym typeface="Consolas"/>
              </a:rPr>
              <a:t>: ComparisonResult.Equal}</a:t>
            </a:r>
            <a:endParaRPr/>
          </a:p>
          <a:p>
            <a:pPr indent="0" lvl="0" marL="0" marR="0" rtl="0" algn="l">
              <a:spcBef>
                <a:spcPts val="0"/>
              </a:spcBef>
              <a:spcAft>
                <a:spcPts val="0"/>
              </a:spcAft>
              <a:buNone/>
            </a:pPr>
            <a:r>
              <a:rPr lang="ru-RU" sz="1400">
                <a:solidFill>
                  <a:schemeClr val="dk1"/>
                </a:solidFill>
                <a:latin typeface="Consolas"/>
                <a:ea typeface="Consolas"/>
                <a:cs typeface="Consolas"/>
                <a:sym typeface="Consolas"/>
              </a:rPr>
              <a:t>    </a:t>
            </a:r>
            <a:r>
              <a:rPr lang="ru-RU" sz="1400">
                <a:solidFill>
                  <a:srgbClr val="0000FF"/>
                </a:solidFill>
                <a:latin typeface="Consolas"/>
                <a:ea typeface="Consolas"/>
                <a:cs typeface="Consolas"/>
                <a:sym typeface="Consolas"/>
              </a:rPr>
              <a:t>return</a:t>
            </a:r>
            <a:r>
              <a:rPr lang="ru-RU" sz="1400">
                <a:solidFill>
                  <a:schemeClr val="dk1"/>
                </a:solidFill>
                <a:latin typeface="Consolas"/>
                <a:ea typeface="Consolas"/>
                <a:cs typeface="Consolas"/>
                <a:sym typeface="Consolas"/>
              </a:rPr>
              <a:t> {</a:t>
            </a:r>
            <a:r>
              <a:rPr lang="ru-RU" sz="1400">
                <a:solidFill>
                  <a:srgbClr val="C00000"/>
                </a:solidFill>
                <a:latin typeface="Consolas"/>
                <a:ea typeface="Consolas"/>
                <a:cs typeface="Consolas"/>
                <a:sym typeface="Consolas"/>
              </a:rPr>
              <a:t>"result"</a:t>
            </a:r>
            <a:r>
              <a:rPr lang="ru-RU" sz="1400">
                <a:solidFill>
                  <a:schemeClr val="dk1"/>
                </a:solidFill>
                <a:latin typeface="Consolas"/>
                <a:ea typeface="Consolas"/>
                <a:cs typeface="Consolas"/>
                <a:sym typeface="Consolas"/>
              </a:rPr>
              <a:t>: ComparisonResult.Equivalent, </a:t>
            </a:r>
            <a:r>
              <a:rPr lang="ru-RU" sz="1400">
                <a:solidFill>
                  <a:srgbClr val="C00000"/>
                </a:solidFill>
                <a:latin typeface="Consolas"/>
                <a:ea typeface="Consolas"/>
                <a:cs typeface="Consolas"/>
                <a:sym typeface="Consolas"/>
              </a:rPr>
              <a:t>"merged"</a:t>
            </a:r>
            <a:r>
              <a:rPr lang="ru-RU" sz="1400">
                <a:solidFill>
                  <a:schemeClr val="dk1"/>
                </a:solidFill>
                <a:latin typeface="Consolas"/>
                <a:ea typeface="Consolas"/>
                <a:cs typeface="Consolas"/>
                <a:sym typeface="Consolas"/>
              </a:rPr>
              <a:t>: merged}</a:t>
            </a:r>
            <a:endParaRPr sz="1400">
              <a:solidFill>
                <a:schemeClr val="dk1"/>
              </a:solidFill>
              <a:latin typeface="Consolas"/>
              <a:ea typeface="Consolas"/>
              <a:cs typeface="Consolas"/>
              <a:sym typeface="Consolas"/>
            </a:endParaRPr>
          </a:p>
        </p:txBody>
      </p:sp>
      <p:pic>
        <p:nvPicPr>
          <p:cNvPr id="663" name="Google Shape;663;p106"/>
          <p:cNvPicPr preferRelativeResize="0"/>
          <p:nvPr/>
        </p:nvPicPr>
        <p:blipFill rotWithShape="1">
          <a:blip r:embed="rId3">
            <a:alphaModFix/>
          </a:blip>
          <a:srcRect b="0" l="0" r="0" t="0"/>
          <a:stretch/>
        </p:blipFill>
        <p:spPr>
          <a:xfrm>
            <a:off x="8608392" y="4058436"/>
            <a:ext cx="2286000" cy="2242566"/>
          </a:xfrm>
          <a:prstGeom prst="rect">
            <a:avLst/>
          </a:prstGeom>
          <a:noFill/>
          <a:ln>
            <a:noFill/>
          </a:ln>
        </p:spPr>
      </p:pic>
      <p:sp>
        <p:nvSpPr>
          <p:cNvPr id="664" name="Google Shape;664;p106"/>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665" name="Google Shape;665;p106"/>
          <p:cNvSpPr/>
          <p:nvPr/>
        </p:nvSpPr>
        <p:spPr>
          <a:xfrm>
            <a:off x="9816600"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666" name="Google Shape;666;p106"/>
          <p:cNvPicPr preferRelativeResize="0"/>
          <p:nvPr/>
        </p:nvPicPr>
        <p:blipFill rotWithShape="1">
          <a:blip r:embed="rId4">
            <a:alphaModFix/>
          </a:blip>
          <a:srcRect b="0" l="0" r="0" t="0"/>
          <a:stretch/>
        </p:blipFill>
        <p:spPr>
          <a:xfrm>
            <a:off x="10029078" y="584058"/>
            <a:ext cx="655044" cy="6550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07"/>
          <p:cNvSpPr/>
          <p:nvPr/>
        </p:nvSpPr>
        <p:spPr>
          <a:xfrm>
            <a:off x="1631504" y="258901"/>
            <a:ext cx="8928900" cy="633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Pair&lt;ComparisonResult, ESType[]&gt; </a:t>
            </a:r>
            <a:r>
              <a:rPr lang="ru-RU" sz="1300">
                <a:solidFill>
                  <a:srgbClr val="00627A"/>
                </a:solidFill>
                <a:highlight>
                  <a:srgbClr val="FFFFFF"/>
                </a:highlight>
                <a:latin typeface="JetBrains Mono"/>
                <a:ea typeface="JetBrains Mono"/>
                <a:cs typeface="JetBrains Mono"/>
                <a:sym typeface="JetBrains Mono"/>
              </a:rPr>
              <a:t>compareStacks</a:t>
            </a:r>
            <a:r>
              <a:rPr lang="ru-RU" sz="1300">
                <a:solidFill>
                  <a:srgbClr val="080808"/>
                </a:solidFill>
                <a:highlight>
                  <a:srgbClr val="FFFFFF"/>
                </a:highlight>
                <a:latin typeface="JetBrains Mono"/>
                <a:ea typeface="JetBrains Mono"/>
                <a:cs typeface="JetBrains Mono"/>
                <a:sym typeface="JetBrains Mono"/>
              </a:rPr>
              <a:t>(ESType[] first, ESType[] second)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merged =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ESType[] </a:t>
            </a:r>
            <a:r>
              <a:rPr lang="ru-RU" sz="1300">
                <a:solidFill>
                  <a:schemeClr val="dk1"/>
                </a:solidFill>
                <a:highlight>
                  <a:srgbClr val="FFFFFF"/>
                </a:highlight>
                <a:latin typeface="JetBrains Mono"/>
                <a:ea typeface="JetBrains Mono"/>
                <a:cs typeface="JetBrains Mono"/>
                <a:sym typeface="JetBrains Mono"/>
              </a:rPr>
              <a:t>result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for</a:t>
            </a:r>
            <a:r>
              <a:rPr lang="ru-RU" sz="1300">
                <a:solidFill>
                  <a:srgbClr val="080808"/>
                </a:solidFill>
                <a:highlight>
                  <a:srgbClr val="FFFFFF"/>
                </a:highlight>
                <a:latin typeface="JetBrains Mono"/>
                <a:ea typeface="JetBrains Mono"/>
                <a:cs typeface="JetBrains Mono"/>
                <a:sym typeface="JetBrains Mono"/>
              </a:rPr>
              <a:t>(</a:t>
            </a:r>
            <a:r>
              <a:rPr lang="ru-RU" sz="1300">
                <a:solidFill>
                  <a:srgbClr val="0033B3"/>
                </a:solidFill>
                <a:highlight>
                  <a:srgbClr val="FFFFFF"/>
                </a:highlight>
                <a:latin typeface="JetBrains Mono"/>
                <a:ea typeface="JetBrains Mono"/>
                <a:cs typeface="JetBrains Mono"/>
                <a:sym typeface="JetBrains Mono"/>
              </a:rPr>
              <a:t>var </a:t>
            </a:r>
            <a:r>
              <a:rPr lang="ru-RU" sz="1300">
                <a:solidFill>
                  <a:schemeClr val="dk1"/>
                </a:solidFill>
                <a:highlight>
                  <a:srgbClr val="FFFFFF"/>
                </a:highlight>
                <a:latin typeface="JetBrains Mono"/>
                <a:ea typeface="JetBrains Mono"/>
                <a:cs typeface="JetBrains Mono"/>
                <a:sym typeface="JetBrains Mono"/>
              </a:rPr>
              <a:t>i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1750EB"/>
                </a:solidFill>
                <a:highlight>
                  <a:srgbClr val="FFFFFF"/>
                </a:highlight>
                <a:latin typeface="JetBrains Mono"/>
                <a:ea typeface="JetBrains Mono"/>
                <a:cs typeface="JetBrains Mono"/>
                <a:sym typeface="JetBrains Mono"/>
              </a:rPr>
              <a:t>0</a:t>
            </a: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i </a:t>
            </a:r>
            <a:r>
              <a:rPr lang="ru-RU" sz="1300">
                <a:solidFill>
                  <a:srgbClr val="080808"/>
                </a:solidFill>
                <a:highlight>
                  <a:srgbClr val="FFFFFF"/>
                </a:highlight>
                <a:latin typeface="JetBrains Mono"/>
                <a:ea typeface="JetBrains Mono"/>
                <a:cs typeface="JetBrains Mono"/>
                <a:sym typeface="JetBrains Mono"/>
              </a:rPr>
              <a:t>&lt; first.</a:t>
            </a:r>
            <a:r>
              <a:rPr lang="ru-RU" sz="1300">
                <a:solidFill>
                  <a:srgbClr val="871094"/>
                </a:solidFill>
                <a:highlight>
                  <a:srgbClr val="FFFFFF"/>
                </a:highlight>
                <a:latin typeface="JetBrains Mono"/>
                <a:ea typeface="JetBrains Mono"/>
                <a:cs typeface="JetBrains Mono"/>
                <a:sym typeface="JetBrains Mono"/>
              </a:rPr>
              <a:t>length</a:t>
            </a: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var </a:t>
            </a:r>
            <a:r>
              <a:rPr lang="ru-RU" sz="1300">
                <a:solidFill>
                  <a:schemeClr val="dk1"/>
                </a:solidFill>
                <a:highlight>
                  <a:srgbClr val="FFFFFF"/>
                </a:highlight>
                <a:latin typeface="JetBrains Mono"/>
                <a:ea typeface="JetBrains Mono"/>
                <a:cs typeface="JetBrains Mono"/>
                <a:sym typeface="JetBrains Mono"/>
              </a:rPr>
              <a:t>firstCLIType </a:t>
            </a:r>
            <a:r>
              <a:rPr lang="ru-RU" sz="1300">
                <a:solidFill>
                  <a:srgbClr val="080808"/>
                </a:solidFill>
                <a:highlight>
                  <a:srgbClr val="FFFFFF"/>
                </a:highlight>
                <a:latin typeface="JetBrains Mono"/>
                <a:ea typeface="JetBrains Mono"/>
                <a:cs typeface="JetBrains Mono"/>
                <a:sym typeface="JetBrains Mono"/>
              </a:rPr>
              <a:t>= toCLIType(first[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var </a:t>
            </a:r>
            <a:r>
              <a:rPr lang="ru-RU" sz="1300">
                <a:solidFill>
                  <a:schemeClr val="dk1"/>
                </a:solidFill>
                <a:highlight>
                  <a:srgbClr val="FFFFFF"/>
                </a:highlight>
                <a:latin typeface="JetBrains Mono"/>
                <a:ea typeface="JetBrains Mono"/>
                <a:cs typeface="JetBrains Mono"/>
                <a:sym typeface="JetBrains Mono"/>
              </a:rPr>
              <a:t>secondCLIType </a:t>
            </a:r>
            <a:r>
              <a:rPr lang="ru-RU" sz="1300">
                <a:solidFill>
                  <a:srgbClr val="080808"/>
                </a:solidFill>
                <a:highlight>
                  <a:srgbClr val="FFFFFF"/>
                </a:highlight>
                <a:latin typeface="JetBrains Mono"/>
                <a:ea typeface="JetBrains Mono"/>
                <a:cs typeface="JetBrains Mono"/>
                <a:sym typeface="JetBrains Mono"/>
              </a:rPr>
              <a:t>= toCLIType(second[</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if</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firstCLIType </a:t>
            </a: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secondCLIType</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return new Pair(</a:t>
            </a:r>
            <a:r>
              <a:rPr lang="ru-RU" sz="1300">
                <a:solidFill>
                  <a:srgbClr val="080808"/>
                </a:solidFill>
                <a:highlight>
                  <a:srgbClr val="FFFFFF"/>
                </a:highlight>
                <a:latin typeface="JetBrains Mono"/>
                <a:ea typeface="JetBrains Mono"/>
                <a:cs typeface="JetBrains Mono"/>
                <a:sym typeface="JetBrains Mono"/>
              </a:rPr>
              <a:t>ComparisonResult.INCONSISTENT, new ESType[]{});</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if</a:t>
            </a:r>
            <a:r>
              <a:rPr lang="ru-RU" sz="1300">
                <a:solidFill>
                  <a:srgbClr val="080808"/>
                </a:solidFill>
                <a:highlight>
                  <a:srgbClr val="FFFFFF"/>
                </a:highlight>
                <a:latin typeface="JetBrains Mono"/>
                <a:ea typeface="JetBrains Mono"/>
                <a:cs typeface="JetBrains Mono"/>
                <a:sym typeface="JetBrains Mono"/>
              </a:rPr>
              <a:t>(!equalESTypes(first[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second[</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var </a:t>
            </a:r>
            <a:r>
              <a:rPr lang="ru-RU" sz="1300">
                <a:solidFill>
                  <a:schemeClr val="dk1"/>
                </a:solidFill>
                <a:highlight>
                  <a:srgbClr val="FFFFFF"/>
                </a:highlight>
                <a:latin typeface="JetBrains Mono"/>
                <a:ea typeface="JetBrains Mono"/>
                <a:cs typeface="JetBrains Mono"/>
                <a:sym typeface="JetBrains Mono"/>
              </a:rPr>
              <a:t>common </a:t>
            </a:r>
            <a:r>
              <a:rPr lang="ru-RU" sz="1300">
                <a:solidFill>
                  <a:srgbClr val="080808"/>
                </a:solidFill>
                <a:highlight>
                  <a:srgbClr val="FFFFFF"/>
                </a:highlight>
                <a:latin typeface="JetBrains Mono"/>
                <a:ea typeface="JetBrains Mono"/>
                <a:cs typeface="JetBrains Mono"/>
                <a:sym typeface="JetBrains Mono"/>
              </a:rPr>
              <a:t>= findCommonType(</a:t>
            </a:r>
            <a:r>
              <a:rPr lang="ru-RU" sz="1300">
                <a:solidFill>
                  <a:schemeClr val="dk1"/>
                </a:solidFill>
                <a:highlight>
                  <a:srgbClr val="FFFFFF"/>
                </a:highlight>
                <a:latin typeface="JetBrains Mono"/>
                <a:ea typeface="JetBrains Mono"/>
                <a:cs typeface="JetBrains Mono"/>
                <a:sym typeface="JetBrains Mono"/>
              </a:rPr>
              <a:t>firstCLIType</a:t>
            </a:r>
            <a:r>
              <a:rPr lang="ru-RU" sz="1300">
                <a:solidFill>
                  <a:srgbClr val="080808"/>
                </a:solidFill>
                <a:highlight>
                  <a:srgbClr val="FFFFFF"/>
                </a:highlight>
                <a:latin typeface="JetBrains Mono"/>
                <a:ea typeface="JetBrains Mono"/>
                <a:cs typeface="JetBrains Mono"/>
                <a:sym typeface="JetBrains Mono"/>
              </a:rPr>
              <a:t>, first[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second[</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if</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common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return new Pair(</a:t>
            </a:r>
            <a:r>
              <a:rPr lang="ru-RU" sz="1300">
                <a:solidFill>
                  <a:srgbClr val="080808"/>
                </a:solidFill>
                <a:highlight>
                  <a:srgbClr val="FFFFFF"/>
                </a:highlight>
                <a:latin typeface="JetBrains Mono"/>
                <a:ea typeface="JetBrains Mono"/>
                <a:cs typeface="JetBrains Mono"/>
                <a:sym typeface="JetBrains Mono"/>
              </a:rPr>
              <a:t>ComparisonResult.INCONSISTENT, new ESType[]{});</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if</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result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result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new </a:t>
            </a:r>
            <a:r>
              <a:rPr lang="ru-RU" sz="1300">
                <a:solidFill>
                  <a:srgbClr val="080808"/>
                </a:solidFill>
                <a:highlight>
                  <a:srgbClr val="FFFFFF"/>
                </a:highlight>
                <a:latin typeface="JetBrains Mono"/>
                <a:ea typeface="JetBrains Mono"/>
                <a:cs typeface="JetBrains Mono"/>
                <a:sym typeface="JetBrains Mono"/>
              </a:rPr>
              <a:t>ESType[first.</a:t>
            </a:r>
            <a:r>
              <a:rPr lang="ru-RU" sz="1300">
                <a:solidFill>
                  <a:srgbClr val="871094"/>
                </a:solidFill>
                <a:highlight>
                  <a:srgbClr val="FFFFFF"/>
                </a:highlight>
                <a:latin typeface="JetBrains Mono"/>
                <a:ea typeface="JetBrains Mono"/>
                <a:cs typeface="JetBrains Mono"/>
                <a:sym typeface="JetBrains Mono"/>
              </a:rPr>
              <a:t>length</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for</a:t>
            </a:r>
            <a:r>
              <a:rPr lang="ru-RU" sz="1300">
                <a:solidFill>
                  <a:srgbClr val="080808"/>
                </a:solidFill>
                <a:highlight>
                  <a:srgbClr val="FFFFFF"/>
                </a:highlight>
                <a:latin typeface="JetBrains Mono"/>
                <a:ea typeface="JetBrains Mono"/>
                <a:cs typeface="JetBrains Mono"/>
                <a:sym typeface="JetBrains Mono"/>
              </a:rPr>
              <a:t>(</a:t>
            </a:r>
            <a:r>
              <a:rPr lang="ru-RU" sz="1300">
                <a:solidFill>
                  <a:srgbClr val="0033B3"/>
                </a:solidFill>
                <a:highlight>
                  <a:srgbClr val="FFFFFF"/>
                </a:highlight>
                <a:latin typeface="JetBrains Mono"/>
                <a:ea typeface="JetBrains Mono"/>
                <a:cs typeface="JetBrains Mono"/>
                <a:sym typeface="JetBrains Mono"/>
              </a:rPr>
              <a:t>var </a:t>
            </a:r>
            <a:r>
              <a:rPr lang="ru-RU" sz="1300">
                <a:solidFill>
                  <a:schemeClr val="dk1"/>
                </a:solidFill>
                <a:highlight>
                  <a:srgbClr val="FFFFFF"/>
                </a:highlight>
                <a:latin typeface="JetBrains Mono"/>
                <a:ea typeface="JetBrains Mono"/>
                <a:cs typeface="JetBrains Mono"/>
                <a:sym typeface="JetBrains Mono"/>
              </a:rPr>
              <a:t>j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1750EB"/>
                </a:solidFill>
                <a:highlight>
                  <a:srgbClr val="FFFFFF"/>
                </a:highlight>
                <a:latin typeface="JetBrains Mono"/>
                <a:ea typeface="JetBrains Mono"/>
                <a:cs typeface="JetBrains Mono"/>
                <a:sym typeface="JetBrains Mono"/>
              </a:rPr>
              <a:t>0</a:t>
            </a: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j </a:t>
            </a:r>
            <a:r>
              <a:rPr lang="ru-RU" sz="1300">
                <a:solidFill>
                  <a:srgbClr val="080808"/>
                </a:solidFill>
                <a:highlight>
                  <a:srgbClr val="FFFFFF"/>
                </a:highlight>
                <a:latin typeface="JetBrains Mono"/>
                <a:ea typeface="JetBrains Mono"/>
                <a:cs typeface="JetBrains Mono"/>
                <a:sym typeface="JetBrains Mono"/>
              </a:rPr>
              <a:t>&lt; </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j</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result</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j</a:t>
            </a:r>
            <a:r>
              <a:rPr lang="ru-RU" sz="1300">
                <a:solidFill>
                  <a:srgbClr val="080808"/>
                </a:solidFill>
                <a:highlight>
                  <a:srgbClr val="FFFFFF"/>
                </a:highlight>
                <a:latin typeface="JetBrains Mono"/>
                <a:ea typeface="JetBrains Mono"/>
                <a:cs typeface="JetBrains Mono"/>
                <a:sym typeface="JetBrains Mono"/>
              </a:rPr>
              <a:t>] = first[</a:t>
            </a:r>
            <a:r>
              <a:rPr lang="ru-RU" sz="1300">
                <a:solidFill>
                  <a:schemeClr val="dk1"/>
                </a:solidFill>
                <a:highlight>
                  <a:srgbClr val="FFFFFF"/>
                </a:highlight>
                <a:latin typeface="JetBrains Mono"/>
                <a:ea typeface="JetBrains Mono"/>
                <a:cs typeface="JetBrains Mono"/>
                <a:sym typeface="JetBrains Mono"/>
              </a:rPr>
              <a:t>j</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result</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 </a:t>
            </a:r>
            <a:r>
              <a:rPr lang="ru-RU" sz="1300">
                <a:solidFill>
                  <a:schemeClr val="dk1"/>
                </a:solidFill>
                <a:highlight>
                  <a:srgbClr val="FFFFFF"/>
                </a:highlight>
                <a:latin typeface="JetBrains Mono"/>
                <a:ea typeface="JetBrains Mono"/>
                <a:cs typeface="JetBrains Mono"/>
                <a:sym typeface="JetBrains Mono"/>
              </a:rPr>
              <a:t>common</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else if</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result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chemeClr val="dk1"/>
                </a:solidFill>
                <a:highlight>
                  <a:srgbClr val="FFFFFF"/>
                </a:highlight>
                <a:latin typeface="JetBrains Mono"/>
                <a:ea typeface="JetBrains Mono"/>
                <a:cs typeface="JetBrains Mono"/>
                <a:sym typeface="JetBrains Mono"/>
              </a:rPr>
              <a:t>result</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 = first[</a:t>
            </a:r>
            <a:r>
              <a:rPr lang="ru-RU" sz="1300">
                <a:solidFill>
                  <a:schemeClr val="dk1"/>
                </a:solidFill>
                <a:highlight>
                  <a:srgbClr val="FFFFFF"/>
                </a:highlight>
                <a:latin typeface="JetBrains Mono"/>
                <a:ea typeface="JetBrains Mono"/>
                <a:cs typeface="JetBrains Mono"/>
                <a:sym typeface="JetBrains Mono"/>
              </a:rPr>
              <a:t>i</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if</a:t>
            </a:r>
            <a:r>
              <a:rPr lang="ru-RU" sz="1300">
                <a:solidFill>
                  <a:srgbClr val="080808"/>
                </a:solidFill>
                <a:highlight>
                  <a:srgbClr val="FFFFFF"/>
                </a:highlight>
                <a:latin typeface="JetBrains Mono"/>
                <a:ea typeface="JetBrains Mono"/>
                <a:cs typeface="JetBrains Mono"/>
                <a:sym typeface="JetBrains Mono"/>
              </a:rPr>
              <a:t>(</a:t>
            </a:r>
            <a:r>
              <a:rPr lang="ru-RU" sz="1300">
                <a:solidFill>
                  <a:schemeClr val="dk1"/>
                </a:solidFill>
                <a:highlight>
                  <a:srgbClr val="FFFFFF"/>
                </a:highlight>
                <a:latin typeface="JetBrains Mono"/>
                <a:ea typeface="JetBrains Mono"/>
                <a:cs typeface="JetBrains Mono"/>
                <a:sym typeface="JetBrains Mono"/>
              </a:rPr>
              <a:t>result </a:t>
            </a: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null</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return new Pair(</a:t>
            </a:r>
            <a:r>
              <a:rPr lang="ru-RU" sz="1300">
                <a:solidFill>
                  <a:srgbClr val="080808"/>
                </a:solidFill>
                <a:highlight>
                  <a:srgbClr val="FFFFFF"/>
                </a:highlight>
                <a:latin typeface="JetBrains Mono"/>
                <a:ea typeface="JetBrains Mono"/>
                <a:cs typeface="JetBrains Mono"/>
                <a:sym typeface="JetBrains Mono"/>
              </a:rPr>
              <a:t>ComparisonResult.EQUALS,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merged = </a:t>
            </a:r>
            <a:r>
              <a:rPr lang="ru-RU" sz="1300">
                <a:solidFill>
                  <a:schemeClr val="dk1"/>
                </a:solidFill>
                <a:highlight>
                  <a:srgbClr val="FFFFFF"/>
                </a:highlight>
                <a:latin typeface="JetBrains Mono"/>
                <a:ea typeface="JetBrains Mono"/>
                <a:cs typeface="JetBrains Mono"/>
                <a:sym typeface="JetBrains Mono"/>
              </a:rPr>
              <a:t>result</a:t>
            </a: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   </a:t>
            </a:r>
            <a:r>
              <a:rPr lang="ru-RU" sz="1300">
                <a:solidFill>
                  <a:srgbClr val="0033B3"/>
                </a:solidFill>
                <a:highlight>
                  <a:srgbClr val="FFFFFF"/>
                </a:highlight>
                <a:latin typeface="JetBrains Mono"/>
                <a:ea typeface="JetBrains Mono"/>
                <a:cs typeface="JetBrains Mono"/>
                <a:sym typeface="JetBrains Mono"/>
              </a:rPr>
              <a:t>return new Pair(</a:t>
            </a:r>
            <a:r>
              <a:rPr lang="ru-RU" sz="1300">
                <a:solidFill>
                  <a:srgbClr val="080808"/>
                </a:solidFill>
                <a:highlight>
                  <a:srgbClr val="FFFFFF"/>
                </a:highlight>
                <a:latin typeface="JetBrains Mono"/>
                <a:ea typeface="JetBrains Mono"/>
                <a:cs typeface="JetBrains Mono"/>
                <a:sym typeface="JetBrains Mono"/>
              </a:rPr>
              <a:t>ComparisonResult.EQUIVALENT, merged);</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500"/>
              <a:buFont typeface="Arial"/>
              <a:buNone/>
            </a:pPr>
            <a:r>
              <a:rPr lang="ru-RU"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None/>
            </a:pPr>
            <a:r>
              <a:t/>
            </a:r>
            <a:endParaRPr sz="1500">
              <a:solidFill>
                <a:srgbClr val="00007F"/>
              </a:solidFill>
              <a:highlight>
                <a:srgbClr val="FFFFFF"/>
              </a:highlight>
              <a:latin typeface="Consolas"/>
              <a:ea typeface="Consolas"/>
              <a:cs typeface="Consolas"/>
              <a:sym typeface="Consolas"/>
            </a:endParaRPr>
          </a:p>
        </p:txBody>
      </p:sp>
      <p:pic>
        <p:nvPicPr>
          <p:cNvPr id="673" name="Google Shape;673;p107"/>
          <p:cNvPicPr preferRelativeResize="0"/>
          <p:nvPr/>
        </p:nvPicPr>
        <p:blipFill rotWithShape="1">
          <a:blip r:embed="rId3">
            <a:alphaModFix/>
          </a:blip>
          <a:srcRect b="0" l="0" r="0" t="0"/>
          <a:stretch/>
        </p:blipFill>
        <p:spPr>
          <a:xfrm>
            <a:off x="8608392" y="4058436"/>
            <a:ext cx="2285999" cy="2242566"/>
          </a:xfrm>
          <a:prstGeom prst="rect">
            <a:avLst/>
          </a:prstGeom>
          <a:noFill/>
          <a:ln>
            <a:noFill/>
          </a:ln>
        </p:spPr>
      </p:pic>
      <p:pic>
        <p:nvPicPr>
          <p:cNvPr id="674" name="Google Shape;674;p107"/>
          <p:cNvPicPr preferRelativeResize="0"/>
          <p:nvPr/>
        </p:nvPicPr>
        <p:blipFill>
          <a:blip r:embed="rId4">
            <a:alphaModFix/>
          </a:blip>
          <a:stretch>
            <a:fillRect/>
          </a:stretch>
        </p:blipFill>
        <p:spPr>
          <a:xfrm>
            <a:off x="9995067" y="502367"/>
            <a:ext cx="899333" cy="8993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5"/>
          <p:cNvPicPr preferRelativeResize="0"/>
          <p:nvPr>
            <p:ph idx="1" type="body"/>
          </p:nvPr>
        </p:nvPicPr>
        <p:blipFill rotWithShape="1">
          <a:blip r:embed="rId3">
            <a:alphaModFix/>
          </a:blip>
          <a:srcRect b="0" l="0" r="0" t="0"/>
          <a:stretch/>
        </p:blipFill>
        <p:spPr>
          <a:xfrm rot="-708747">
            <a:off x="1072084" y="2153873"/>
            <a:ext cx="2505075" cy="1828800"/>
          </a:xfrm>
          <a:prstGeom prst="rect">
            <a:avLst/>
          </a:prstGeom>
          <a:noFill/>
          <a:ln>
            <a:noFill/>
          </a:ln>
        </p:spPr>
      </p:pic>
      <p:sp>
        <p:nvSpPr>
          <p:cNvPr id="202" name="Google Shape;202;p4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pic>
        <p:nvPicPr>
          <p:cNvPr id="203" name="Google Shape;203;p45"/>
          <p:cNvPicPr preferRelativeResize="0"/>
          <p:nvPr/>
        </p:nvPicPr>
        <p:blipFill rotWithShape="1">
          <a:blip r:embed="rId4">
            <a:alphaModFix/>
          </a:blip>
          <a:srcRect b="0" l="0" r="0" t="0"/>
          <a:stretch/>
        </p:blipFill>
        <p:spPr>
          <a:xfrm>
            <a:off x="695400" y="4219715"/>
            <a:ext cx="3429000" cy="2333625"/>
          </a:xfrm>
          <a:prstGeom prst="rect">
            <a:avLst/>
          </a:prstGeom>
          <a:noFill/>
          <a:ln>
            <a:noFill/>
          </a:ln>
        </p:spPr>
      </p:pic>
      <p:pic>
        <p:nvPicPr>
          <p:cNvPr id="204" name="Google Shape;204;p45"/>
          <p:cNvPicPr preferRelativeResize="0"/>
          <p:nvPr/>
        </p:nvPicPr>
        <p:blipFill rotWithShape="1">
          <a:blip r:embed="rId5">
            <a:alphaModFix/>
          </a:blip>
          <a:srcRect b="0" l="0" r="0" t="0"/>
          <a:stretch/>
        </p:blipFill>
        <p:spPr>
          <a:xfrm>
            <a:off x="4340423" y="1628800"/>
            <a:ext cx="3130895" cy="4399384"/>
          </a:xfrm>
          <a:prstGeom prst="rect">
            <a:avLst/>
          </a:prstGeom>
          <a:noFill/>
          <a:ln>
            <a:noFill/>
          </a:ln>
        </p:spPr>
      </p:pic>
      <p:pic>
        <p:nvPicPr>
          <p:cNvPr id="205" name="Google Shape;205;p45"/>
          <p:cNvPicPr preferRelativeResize="0"/>
          <p:nvPr/>
        </p:nvPicPr>
        <p:blipFill rotWithShape="1">
          <a:blip r:embed="rId6">
            <a:alphaModFix/>
          </a:blip>
          <a:srcRect b="0" l="0" r="0" t="0"/>
          <a:stretch/>
        </p:blipFill>
        <p:spPr>
          <a:xfrm rot="631679">
            <a:off x="7489698" y="1848654"/>
            <a:ext cx="4262715" cy="3036956"/>
          </a:xfrm>
          <a:prstGeom prst="rect">
            <a:avLst/>
          </a:prstGeom>
          <a:noFill/>
          <a:ln>
            <a:noFill/>
          </a:ln>
        </p:spPr>
      </p:pic>
      <p:pic>
        <p:nvPicPr>
          <p:cNvPr id="206" name="Google Shape;206;p45"/>
          <p:cNvPicPr preferRelativeResize="0"/>
          <p:nvPr/>
        </p:nvPicPr>
        <p:blipFill rotWithShape="1">
          <a:blip r:embed="rId7">
            <a:alphaModFix/>
          </a:blip>
          <a:srcRect b="0" l="0" r="0" t="0"/>
          <a:stretch/>
        </p:blipFill>
        <p:spPr>
          <a:xfrm>
            <a:off x="7723627" y="4219715"/>
            <a:ext cx="3488625" cy="2369495"/>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08"/>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МАРКЕР </a:t>
            </a:r>
            <a:r>
              <a:rPr lang="ru-RU"/>
              <a:t>ОХ, ХОЧУ КОФЕ</a:t>
            </a:r>
            <a:endParaRPr/>
          </a:p>
        </p:txBody>
      </p:sp>
      <p:pic>
        <p:nvPicPr>
          <p:cNvPr descr="https://s-media-cache-ak0.pinimg.com/236x/ee/84/3b/ee843ba0149017ccf6618d8c4fc82250.jpg" id="680" name="Google Shape;680;p108"/>
          <p:cNvPicPr preferRelativeResize="0"/>
          <p:nvPr/>
        </p:nvPicPr>
        <p:blipFill rotWithShape="1">
          <a:blip r:embed="rId3">
            <a:alphaModFix/>
          </a:blip>
          <a:srcRect b="0" l="0" r="0" t="0"/>
          <a:stretch/>
        </p:blipFill>
        <p:spPr>
          <a:xfrm>
            <a:off x="4972050" y="2124075"/>
            <a:ext cx="2247900" cy="2609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pic>
        <p:nvPicPr>
          <p:cNvPr id="686" name="Google Shape;686;p109"/>
          <p:cNvPicPr preferRelativeResize="0"/>
          <p:nvPr/>
        </p:nvPicPr>
        <p:blipFill rotWithShape="1">
          <a:blip r:embed="rId3">
            <a:alphaModFix/>
          </a:blip>
          <a:srcRect b="0" l="0" r="0" t="0"/>
          <a:stretch/>
        </p:blipFill>
        <p:spPr>
          <a:xfrm>
            <a:off x="7183031" y="4653136"/>
            <a:ext cx="3028232" cy="1956238"/>
          </a:xfrm>
          <a:prstGeom prst="rect">
            <a:avLst/>
          </a:prstGeom>
          <a:noFill/>
          <a:ln>
            <a:noFill/>
          </a:ln>
        </p:spPr>
      </p:pic>
      <p:sp>
        <p:nvSpPr>
          <p:cNvPr id="687" name="Google Shape;687;p109"/>
          <p:cNvSpPr/>
          <p:nvPr/>
        </p:nvSpPr>
        <p:spPr>
          <a:xfrm>
            <a:off x="1803400" y="1085128"/>
            <a:ext cx="778933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
        <p:nvSpPr>
          <p:cNvPr id="688" name="Google Shape;688;p109"/>
          <p:cNvSpPr/>
          <p:nvPr/>
        </p:nvSpPr>
        <p:spPr>
          <a:xfrm>
            <a:off x="1803401" y="260651"/>
            <a:ext cx="8796866"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rgbClr val="00007F"/>
                </a:solidFill>
                <a:highlight>
                  <a:srgbClr val="FFFFFF"/>
                </a:highlight>
                <a:latin typeface="Fira Code"/>
                <a:ea typeface="Fira Code"/>
                <a:cs typeface="Fira Code"/>
                <a:sym typeface="Fira Code"/>
              </a:rPr>
              <a:t>ComparisonResult</a:t>
            </a:r>
            <a:r>
              <a:rPr lang="ru-RU" sz="1800">
                <a:solidFill>
                  <a:srgbClr val="000000"/>
                </a:solidFill>
                <a:highlight>
                  <a:srgbClr val="FFFFFF"/>
                </a:highlight>
                <a:latin typeface="Fira Code"/>
                <a:ea typeface="Fira Code"/>
                <a:cs typeface="Fira Code"/>
                <a:sym typeface="Fira Code"/>
              </a:rPr>
              <a:t> </a:t>
            </a:r>
            <a:r>
              <a:rPr lang="ru-RU" sz="1800">
                <a:solidFill>
                  <a:srgbClr val="2B91AF"/>
                </a:solidFill>
                <a:highlight>
                  <a:srgbClr val="FFFFFF"/>
                </a:highlight>
                <a:latin typeface="Fira Code"/>
                <a:ea typeface="Fira Code"/>
                <a:cs typeface="Fira Code"/>
                <a:sym typeface="Fira Code"/>
              </a:rPr>
              <a:t>CompareStacks</a:t>
            </a:r>
            <a:r>
              <a:rPr lang="ru-RU" sz="1800">
                <a:solidFill>
                  <a:srgbClr val="000000"/>
                </a:solidFill>
                <a:highlight>
                  <a:srgbClr val="FFFFFF"/>
                </a:highlight>
                <a:latin typeface="Fira Code"/>
                <a:ea typeface="Fira Code"/>
                <a:cs typeface="Fira Code"/>
                <a:sym typeface="Fira Code"/>
              </a:rPr>
              <a:t>(</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ESType</a:t>
            </a:r>
            <a:r>
              <a:rPr lang="ru-RU" sz="1800">
                <a:solidFill>
                  <a:srgbClr val="000000"/>
                </a:solidFill>
                <a:highlight>
                  <a:srgbClr val="FFFFFF"/>
                </a:highlight>
                <a:latin typeface="Fira Code"/>
                <a:ea typeface="Fira Code"/>
                <a:cs typeface="Fira Code"/>
                <a:sym typeface="Fira Code"/>
              </a:rPr>
              <a:t>[] first, </a:t>
            </a:r>
            <a:r>
              <a:rPr lang="ru-RU" sz="1800">
                <a:solidFill>
                  <a:srgbClr val="00007F"/>
                </a:solidFill>
                <a:highlight>
                  <a:srgbClr val="FFFFFF"/>
                </a:highlight>
                <a:latin typeface="Fira Code"/>
                <a:ea typeface="Fira Code"/>
                <a:cs typeface="Fira Code"/>
                <a:sym typeface="Fira Code"/>
              </a:rPr>
              <a:t>ESType</a:t>
            </a:r>
            <a:r>
              <a:rPr lang="ru-RU" sz="1800">
                <a:solidFill>
                  <a:srgbClr val="000000"/>
                </a:solidFill>
                <a:highlight>
                  <a:srgbClr val="FFFFFF"/>
                </a:highlight>
                <a:latin typeface="Fira Code"/>
                <a:ea typeface="Fira Code"/>
                <a:cs typeface="Fira Code"/>
                <a:sym typeface="Fira Code"/>
              </a:rPr>
              <a:t>[] second,</a:t>
            </a:r>
            <a:endParaRPr sz="1800">
              <a:solidFill>
                <a:srgbClr val="000000"/>
              </a:solidFill>
              <a:highlight>
                <a:srgbClr val="FFFFFF"/>
              </a:highlight>
              <a:latin typeface="Fira Code"/>
              <a:ea typeface="Fira Code"/>
              <a:cs typeface="Fira Code"/>
              <a:sym typeface="Fira Code"/>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out</a:t>
            </a: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ESType</a:t>
            </a:r>
            <a:r>
              <a:rPr lang="ru-RU" sz="1800">
                <a:solidFill>
                  <a:srgbClr val="000000"/>
                </a:solidFill>
                <a:highlight>
                  <a:srgbClr val="FFFFFF"/>
                </a:highlight>
                <a:latin typeface="Fira Code"/>
                <a:ea typeface="Fira Code"/>
                <a:cs typeface="Fira Code"/>
                <a:sym typeface="Fira Code"/>
              </a:rPr>
              <a:t>[] merged)</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merged = </a:t>
            </a:r>
            <a:r>
              <a:rPr lang="ru-RU" sz="1800">
                <a:solidFill>
                  <a:srgbClr val="0000FF"/>
                </a:solidFill>
                <a:highlight>
                  <a:srgbClr val="FFFFFF"/>
                </a:highlight>
                <a:latin typeface="Fira Code"/>
                <a:ea typeface="Fira Code"/>
                <a:cs typeface="Fira Code"/>
                <a:sym typeface="Fira Code"/>
              </a:rPr>
              <a:t>null</a:t>
            </a: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var</a:t>
            </a:r>
            <a:r>
              <a:rPr lang="ru-RU" sz="1800">
                <a:solidFill>
                  <a:srgbClr val="000000"/>
                </a:solidFill>
                <a:highlight>
                  <a:srgbClr val="FFFFFF"/>
                </a:highlight>
                <a:latin typeface="Fira Code"/>
                <a:ea typeface="Fira Code"/>
                <a:cs typeface="Fira Code"/>
                <a:sym typeface="Fira Code"/>
              </a:rPr>
              <a:t> typePairs = first</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2B91AF"/>
                </a:solidFill>
                <a:highlight>
                  <a:srgbClr val="FFFFFF"/>
                </a:highlight>
                <a:latin typeface="Fira Code"/>
                <a:ea typeface="Fira Code"/>
                <a:cs typeface="Fira Code"/>
                <a:sym typeface="Fira Code"/>
              </a:rPr>
              <a:t>Zip</a:t>
            </a:r>
            <a:r>
              <a:rPr lang="ru-RU" sz="1800">
                <a:solidFill>
                  <a:srgbClr val="000000"/>
                </a:solidFill>
                <a:highlight>
                  <a:srgbClr val="FFFFFF"/>
                </a:highlight>
                <a:latin typeface="Fira Code"/>
                <a:ea typeface="Fira Code"/>
                <a:cs typeface="Fira Code"/>
                <a:sym typeface="Fira Code"/>
              </a:rPr>
              <a:t>(second, </a:t>
            </a:r>
            <a:r>
              <a:rPr lang="ru-RU" sz="1800">
                <a:solidFill>
                  <a:srgbClr val="00007F"/>
                </a:solidFill>
                <a:highlight>
                  <a:srgbClr val="FFFFFF"/>
                </a:highlight>
                <a:latin typeface="Fira Code"/>
                <a:ea typeface="Fira Code"/>
                <a:cs typeface="Fira Code"/>
                <a:sym typeface="Fira Code"/>
              </a:rPr>
              <a:t>Tuple</a:t>
            </a:r>
            <a:r>
              <a:rPr lang="ru-RU" sz="1800">
                <a:solidFill>
                  <a:srgbClr val="000000"/>
                </a:solidFill>
                <a:highlight>
                  <a:srgbClr val="FFFFFF"/>
                </a:highlight>
                <a:latin typeface="Fira Code"/>
                <a:ea typeface="Fira Code"/>
                <a:cs typeface="Fira Code"/>
                <a:sym typeface="Fira Code"/>
              </a:rPr>
              <a:t>.</a:t>
            </a:r>
            <a:r>
              <a:rPr lang="ru-RU" sz="1800">
                <a:solidFill>
                  <a:srgbClr val="2B91AF"/>
                </a:solidFill>
                <a:highlight>
                  <a:srgbClr val="FFFFFF"/>
                </a:highlight>
                <a:latin typeface="Fira Code"/>
                <a:ea typeface="Fira Code"/>
                <a:cs typeface="Fira Code"/>
                <a:sym typeface="Fira Code"/>
              </a:rPr>
              <a:t>Create</a:t>
            </a:r>
            <a:r>
              <a:rPr lang="ru-RU" sz="1800">
                <a:solidFill>
                  <a:srgbClr val="000000"/>
                </a:solidFill>
                <a:highlight>
                  <a:srgbClr val="FFFFFF"/>
                </a:highlight>
                <a:latin typeface="Fira Code"/>
                <a:ea typeface="Fira Code"/>
                <a:cs typeface="Fira Code"/>
                <a:sym typeface="Fira Code"/>
              </a:rPr>
              <a:t>)</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2B91AF"/>
                </a:solidFill>
                <a:highlight>
                  <a:srgbClr val="FFFFFF"/>
                </a:highlight>
                <a:latin typeface="Fira Code"/>
                <a:ea typeface="Fira Code"/>
                <a:cs typeface="Fira Code"/>
                <a:sym typeface="Fira Code"/>
              </a:rPr>
              <a:t>ToList</a:t>
            </a:r>
            <a:r>
              <a:rPr lang="ru-RU" sz="1800">
                <a:solidFill>
                  <a:srgbClr val="000000"/>
                </a:solidFill>
                <a:highlight>
                  <a:srgbClr val="FFFFFF"/>
                </a:highlight>
                <a:latin typeface="Fira Code"/>
                <a:ea typeface="Fira Code"/>
                <a:cs typeface="Fira Code"/>
                <a:sym typeface="Fira Code"/>
              </a:rPr>
              <a:t>();</a:t>
            </a:r>
            <a:endParaRPr sz="1800">
              <a:solidFill>
                <a:srgbClr val="00B050"/>
              </a:solidFill>
              <a:highlight>
                <a:srgbClr val="FFFFFF"/>
              </a:highlight>
              <a:latin typeface="Fira Code"/>
              <a:ea typeface="Fira Code"/>
              <a:cs typeface="Fira Code"/>
              <a:sym typeface="Fira Code"/>
            </a:endParaRPr>
          </a:p>
          <a:p>
            <a:pPr indent="0" lvl="0" marL="0" marR="0" rtl="0" algn="l">
              <a:spcBef>
                <a:spcPts val="0"/>
              </a:spcBef>
              <a:spcAft>
                <a:spcPts val="0"/>
              </a:spcAft>
              <a:buNone/>
            </a:pPr>
            <a:r>
              <a:rPr lang="ru-RU" sz="1800">
                <a:solidFill>
                  <a:srgbClr val="0000FF"/>
                </a:solidFill>
                <a:highlight>
                  <a:srgbClr val="FFFFFF"/>
                </a:highlight>
                <a:latin typeface="Fira Code"/>
                <a:ea typeface="Fira Code"/>
                <a:cs typeface="Fira Code"/>
                <a:sym typeface="Fira Code"/>
              </a:rPr>
              <a:t>    if</a:t>
            </a:r>
            <a:r>
              <a:rPr lang="ru-RU" sz="1800">
                <a:solidFill>
                  <a:srgbClr val="000000"/>
                </a:solidFill>
                <a:highlight>
                  <a:srgbClr val="FFFFFF"/>
                </a:highlight>
                <a:latin typeface="Fira Code"/>
                <a:ea typeface="Fira Code"/>
                <a:cs typeface="Fira Code"/>
                <a:sym typeface="Fira Code"/>
              </a:rPr>
              <a:t> (typePairs.</a:t>
            </a:r>
            <a:r>
              <a:rPr lang="ru-RU" sz="1800">
                <a:solidFill>
                  <a:srgbClr val="2B91AF"/>
                </a:solidFill>
                <a:highlight>
                  <a:srgbClr val="FFFFFF"/>
                </a:highlight>
                <a:latin typeface="Fira Code"/>
                <a:ea typeface="Fira Code"/>
                <a:cs typeface="Fira Code"/>
                <a:sym typeface="Fira Code"/>
              </a:rPr>
              <a:t>All</a:t>
            </a:r>
            <a:r>
              <a:rPr lang="ru-RU" sz="1800">
                <a:solidFill>
                  <a:srgbClr val="000000"/>
                </a:solidFill>
                <a:highlight>
                  <a:srgbClr val="FFFFFF"/>
                </a:highlight>
                <a:latin typeface="Fira Code"/>
                <a:ea typeface="Fira Code"/>
                <a:cs typeface="Fira Code"/>
                <a:sym typeface="Fira Code"/>
              </a:rPr>
              <a:t>(</a:t>
            </a:r>
            <a:r>
              <a:rPr lang="ru-RU" sz="1800">
                <a:solidFill>
                  <a:srgbClr val="2B91AF"/>
                </a:solidFill>
                <a:highlight>
                  <a:srgbClr val="FFFFFF"/>
                </a:highlight>
                <a:latin typeface="Fira Code"/>
                <a:ea typeface="Fira Code"/>
                <a:cs typeface="Fira Code"/>
                <a:sym typeface="Fira Code"/>
              </a:rPr>
              <a:t>EqualESTypes</a:t>
            </a:r>
            <a:r>
              <a:rPr lang="ru-RU" sz="1800">
                <a:solidFill>
                  <a:srgbClr val="000000"/>
                </a:solidFill>
                <a:highlight>
                  <a:srgbClr val="FFFFFF"/>
                </a:highlight>
                <a:latin typeface="Fira Code"/>
                <a:ea typeface="Fira Code"/>
                <a:cs typeface="Fira Code"/>
                <a:sym typeface="Fira Code"/>
              </a:rPr>
              <a:t>)) </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return</a:t>
            </a: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ComparisonResult</a:t>
            </a:r>
            <a:r>
              <a:rPr lang="ru-RU" sz="1800">
                <a:solidFill>
                  <a:srgbClr val="000000"/>
                </a:solidFill>
                <a:highlight>
                  <a:srgbClr val="FFFFFF"/>
                </a:highlight>
                <a:latin typeface="Fira Code"/>
                <a:ea typeface="Fira Code"/>
                <a:cs typeface="Fira Code"/>
                <a:sym typeface="Fira Code"/>
              </a:rPr>
              <a:t>.</a:t>
            </a:r>
            <a:r>
              <a:rPr lang="ru-RU" sz="1800">
                <a:solidFill>
                  <a:srgbClr val="800080"/>
                </a:solidFill>
                <a:highlight>
                  <a:srgbClr val="FFFFFF"/>
                </a:highlight>
                <a:latin typeface="Fira Code"/>
                <a:ea typeface="Fira Code"/>
                <a:cs typeface="Fira Code"/>
                <a:sym typeface="Fira Code"/>
              </a:rPr>
              <a:t>Equal</a:t>
            </a: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if</a:t>
            </a:r>
            <a:r>
              <a:rPr lang="ru-RU" sz="1800">
                <a:solidFill>
                  <a:srgbClr val="000000"/>
                </a:solidFill>
                <a:highlight>
                  <a:srgbClr val="FFFFFF"/>
                </a:highlight>
                <a:latin typeface="Fira Code"/>
                <a:ea typeface="Fira Code"/>
                <a:cs typeface="Fira Code"/>
                <a:sym typeface="Fira Code"/>
              </a:rPr>
              <a:t> (!typePairs.</a:t>
            </a:r>
            <a:r>
              <a:rPr lang="ru-RU" sz="1800">
                <a:solidFill>
                  <a:srgbClr val="2B91AF"/>
                </a:solidFill>
                <a:highlight>
                  <a:srgbClr val="FFFFFF"/>
                </a:highlight>
                <a:latin typeface="Fira Code"/>
                <a:ea typeface="Fira Code"/>
                <a:cs typeface="Fira Code"/>
                <a:sym typeface="Fira Code"/>
              </a:rPr>
              <a:t>All</a:t>
            </a:r>
            <a:r>
              <a:rPr lang="ru-RU" sz="1800">
                <a:solidFill>
                  <a:srgbClr val="000000"/>
                </a:solidFill>
                <a:highlight>
                  <a:srgbClr val="FFFFFF"/>
                </a:highlight>
                <a:latin typeface="Fira Code"/>
                <a:ea typeface="Fira Code"/>
                <a:cs typeface="Fira Code"/>
                <a:sym typeface="Fira Code"/>
              </a:rPr>
              <a:t>(</a:t>
            </a:r>
            <a:r>
              <a:rPr lang="ru-RU" sz="1800">
                <a:solidFill>
                  <a:srgbClr val="2B91AF"/>
                </a:solidFill>
                <a:highlight>
                  <a:srgbClr val="FFFFFF"/>
                </a:highlight>
                <a:latin typeface="Fira Code"/>
                <a:ea typeface="Fira Code"/>
                <a:cs typeface="Fira Code"/>
                <a:sym typeface="Fira Code"/>
              </a:rPr>
              <a:t>CompatibleCLIType</a:t>
            </a:r>
            <a:r>
              <a:rPr lang="ru-RU" sz="1800">
                <a:solidFill>
                  <a:srgbClr val="000000"/>
                </a:solidFill>
                <a:highlight>
                  <a:srgbClr val="FFFFFF"/>
                </a:highlight>
                <a:latin typeface="Fira Code"/>
                <a:ea typeface="Fira Code"/>
                <a:cs typeface="Fira Code"/>
                <a:sym typeface="Fira Code"/>
              </a:rPr>
              <a:t>))</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return</a:t>
            </a: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ComparisonResult</a:t>
            </a:r>
            <a:r>
              <a:rPr lang="ru-RU" sz="1800">
                <a:solidFill>
                  <a:srgbClr val="000000"/>
                </a:solidFill>
                <a:highlight>
                  <a:srgbClr val="FFFFFF"/>
                </a:highlight>
                <a:latin typeface="Fira Code"/>
                <a:ea typeface="Fira Code"/>
                <a:cs typeface="Fira Code"/>
                <a:sym typeface="Fira Code"/>
              </a:rPr>
              <a:t>.</a:t>
            </a:r>
            <a:r>
              <a:rPr lang="ru-RU" sz="1800">
                <a:solidFill>
                  <a:srgbClr val="800080"/>
                </a:solidFill>
                <a:highlight>
                  <a:srgbClr val="FFFFFF"/>
                </a:highlight>
                <a:latin typeface="Fira Code"/>
                <a:ea typeface="Fira Code"/>
                <a:cs typeface="Fira Code"/>
                <a:sym typeface="Fira Code"/>
              </a:rPr>
              <a:t>Inconsistent</a:t>
            </a:r>
            <a:r>
              <a:rPr lang="ru-RU" sz="1800">
                <a:solidFill>
                  <a:srgbClr val="000000"/>
                </a:solidFill>
                <a:highlight>
                  <a:srgbClr val="FFFFFF"/>
                </a:highlight>
                <a:latin typeface="Fira Code"/>
                <a:ea typeface="Fira Code"/>
                <a:cs typeface="Fira Code"/>
                <a:sym typeface="Fira Code"/>
              </a:rPr>
              <a:t>;    </a:t>
            </a:r>
            <a:endParaRPr sz="1800">
              <a:solidFill>
                <a:srgbClr val="000000"/>
              </a:solidFill>
              <a:highlight>
                <a:srgbClr val="FFFFFF"/>
              </a:highlight>
              <a:latin typeface="Fira Code"/>
              <a:ea typeface="Fira Code"/>
              <a:cs typeface="Fira Code"/>
              <a:sym typeface="Fira Code"/>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var</a:t>
            </a:r>
            <a:r>
              <a:rPr lang="ru-RU" sz="1800">
                <a:solidFill>
                  <a:srgbClr val="000000"/>
                </a:solidFill>
                <a:highlight>
                  <a:srgbClr val="FFFFFF"/>
                </a:highlight>
                <a:latin typeface="Fira Code"/>
                <a:ea typeface="Fira Code"/>
                <a:cs typeface="Fira Code"/>
                <a:sym typeface="Fira Code"/>
              </a:rPr>
              <a:t> commonTypes = typePairs</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2B91AF"/>
                </a:solidFill>
                <a:highlight>
                  <a:srgbClr val="FFFFFF"/>
                </a:highlight>
                <a:latin typeface="Fira Code"/>
                <a:ea typeface="Fira Code"/>
                <a:cs typeface="Fira Code"/>
                <a:sym typeface="Fira Code"/>
              </a:rPr>
              <a:t>Select</a:t>
            </a:r>
            <a:r>
              <a:rPr lang="ru-RU" sz="1800">
                <a:solidFill>
                  <a:srgbClr val="000000"/>
                </a:solidFill>
                <a:highlight>
                  <a:srgbClr val="FFFFFF"/>
                </a:highlight>
                <a:latin typeface="Fira Code"/>
                <a:ea typeface="Fira Code"/>
                <a:cs typeface="Fira Code"/>
                <a:sym typeface="Fira Code"/>
              </a:rPr>
              <a:t>(</a:t>
            </a:r>
            <a:r>
              <a:rPr lang="ru-RU" sz="1800">
                <a:solidFill>
                  <a:srgbClr val="2B91AF"/>
                </a:solidFill>
                <a:highlight>
                  <a:srgbClr val="FFFFFF"/>
                </a:highlight>
                <a:latin typeface="Fira Code"/>
                <a:ea typeface="Fira Code"/>
                <a:cs typeface="Fira Code"/>
                <a:sym typeface="Fira Code"/>
              </a:rPr>
              <a:t>GetCommonType</a:t>
            </a:r>
            <a:r>
              <a:rPr lang="ru-RU" sz="1800">
                <a:solidFill>
                  <a:srgbClr val="000000"/>
                </a:solidFill>
                <a:highlight>
                  <a:srgbClr val="FFFFFF"/>
                </a:highlight>
                <a:latin typeface="Fira Code"/>
                <a:ea typeface="Fira Code"/>
                <a:cs typeface="Fira Code"/>
                <a:sym typeface="Fira Code"/>
              </a:rPr>
              <a:t>)</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2B91AF"/>
                </a:solidFill>
                <a:highlight>
                  <a:srgbClr val="FFFFFF"/>
                </a:highlight>
                <a:latin typeface="Fira Code"/>
                <a:ea typeface="Fira Code"/>
                <a:cs typeface="Fira Code"/>
                <a:sym typeface="Fira Code"/>
              </a:rPr>
              <a:t>ToArray</a:t>
            </a: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if</a:t>
            </a:r>
            <a:r>
              <a:rPr lang="ru-RU" sz="1800">
                <a:solidFill>
                  <a:srgbClr val="000000"/>
                </a:solidFill>
                <a:highlight>
                  <a:srgbClr val="FFFFFF"/>
                </a:highlight>
                <a:latin typeface="Fira Code"/>
                <a:ea typeface="Fira Code"/>
                <a:cs typeface="Fira Code"/>
                <a:sym typeface="Fira Code"/>
              </a:rPr>
              <a:t> (commonTypes.</a:t>
            </a:r>
            <a:r>
              <a:rPr lang="ru-RU" sz="1800">
                <a:solidFill>
                  <a:srgbClr val="2B91AF"/>
                </a:solidFill>
                <a:highlight>
                  <a:srgbClr val="FFFFFF"/>
                </a:highlight>
                <a:latin typeface="Fira Code"/>
                <a:ea typeface="Fira Code"/>
                <a:cs typeface="Fira Code"/>
                <a:sym typeface="Fira Code"/>
              </a:rPr>
              <a:t>Any</a:t>
            </a:r>
            <a:r>
              <a:rPr lang="ru-RU" sz="1800">
                <a:solidFill>
                  <a:srgbClr val="000000"/>
                </a:solidFill>
                <a:highlight>
                  <a:srgbClr val="FFFFFF"/>
                </a:highlight>
                <a:latin typeface="Fira Code"/>
                <a:ea typeface="Fira Code"/>
                <a:cs typeface="Fira Code"/>
                <a:sym typeface="Fira Code"/>
              </a:rPr>
              <a:t>(t =&gt; t == </a:t>
            </a:r>
            <a:r>
              <a:rPr lang="ru-RU" sz="1800">
                <a:solidFill>
                  <a:srgbClr val="0000FF"/>
                </a:solidFill>
                <a:highlight>
                  <a:srgbClr val="FFFFFF"/>
                </a:highlight>
                <a:latin typeface="Fira Code"/>
                <a:ea typeface="Fira Code"/>
                <a:cs typeface="Fira Code"/>
                <a:sym typeface="Fira Code"/>
              </a:rPr>
              <a:t>null</a:t>
            </a:r>
            <a:r>
              <a:rPr lang="ru-RU" sz="1800">
                <a:solidFill>
                  <a:srgbClr val="000000"/>
                </a:solidFill>
                <a:highlight>
                  <a:srgbClr val="FFFFFF"/>
                </a:highlight>
                <a:latin typeface="Fira Code"/>
                <a:ea typeface="Fira Code"/>
                <a:cs typeface="Fira Code"/>
                <a:sym typeface="Fira Code"/>
              </a:rPr>
              <a:t>)) </a:t>
            </a:r>
            <a:br>
              <a:rPr lang="ru-RU" sz="1800">
                <a:solidFill>
                  <a:srgbClr val="000000"/>
                </a:solidFill>
                <a:highlight>
                  <a:srgbClr val="FFFFFF"/>
                </a:highlight>
                <a:latin typeface="Fira Code"/>
                <a:ea typeface="Fira Code"/>
                <a:cs typeface="Fira Code"/>
                <a:sym typeface="Fira Code"/>
              </a:rPr>
            </a:b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return</a:t>
            </a: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ComparisonResult</a:t>
            </a:r>
            <a:r>
              <a:rPr lang="ru-RU" sz="1800">
                <a:solidFill>
                  <a:srgbClr val="000000"/>
                </a:solidFill>
                <a:highlight>
                  <a:srgbClr val="FFFFFF"/>
                </a:highlight>
                <a:latin typeface="Fira Code"/>
                <a:ea typeface="Fira Code"/>
                <a:cs typeface="Fira Code"/>
                <a:sym typeface="Fira Code"/>
              </a:rPr>
              <a:t>.</a:t>
            </a:r>
            <a:r>
              <a:rPr lang="ru-RU" sz="1800">
                <a:solidFill>
                  <a:srgbClr val="800080"/>
                </a:solidFill>
                <a:highlight>
                  <a:srgbClr val="FFFFFF"/>
                </a:highlight>
                <a:latin typeface="Fira Code"/>
                <a:ea typeface="Fira Code"/>
                <a:cs typeface="Fira Code"/>
                <a:sym typeface="Fira Code"/>
              </a:rPr>
              <a:t>Inconsistent</a:t>
            </a: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merged = commonTypes;</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    </a:t>
            </a:r>
            <a:r>
              <a:rPr lang="ru-RU" sz="1800">
                <a:solidFill>
                  <a:srgbClr val="0000FF"/>
                </a:solidFill>
                <a:highlight>
                  <a:srgbClr val="FFFFFF"/>
                </a:highlight>
                <a:latin typeface="Fira Code"/>
                <a:ea typeface="Fira Code"/>
                <a:cs typeface="Fira Code"/>
                <a:sym typeface="Fira Code"/>
              </a:rPr>
              <a:t>return</a:t>
            </a:r>
            <a:r>
              <a:rPr lang="ru-RU" sz="1800">
                <a:solidFill>
                  <a:srgbClr val="000000"/>
                </a:solidFill>
                <a:highlight>
                  <a:srgbClr val="FFFFFF"/>
                </a:highlight>
                <a:latin typeface="Fira Code"/>
                <a:ea typeface="Fira Code"/>
                <a:cs typeface="Fira Code"/>
                <a:sym typeface="Fira Code"/>
              </a:rPr>
              <a:t> </a:t>
            </a:r>
            <a:r>
              <a:rPr lang="ru-RU" sz="1800">
                <a:solidFill>
                  <a:srgbClr val="00007F"/>
                </a:solidFill>
                <a:highlight>
                  <a:srgbClr val="FFFFFF"/>
                </a:highlight>
                <a:latin typeface="Fira Code"/>
                <a:ea typeface="Fira Code"/>
                <a:cs typeface="Fira Code"/>
                <a:sym typeface="Fira Code"/>
              </a:rPr>
              <a:t>ComparisonResult</a:t>
            </a:r>
            <a:r>
              <a:rPr lang="ru-RU" sz="1800">
                <a:solidFill>
                  <a:srgbClr val="000000"/>
                </a:solidFill>
                <a:highlight>
                  <a:srgbClr val="FFFFFF"/>
                </a:highlight>
                <a:latin typeface="Fira Code"/>
                <a:ea typeface="Fira Code"/>
                <a:cs typeface="Fira Code"/>
                <a:sym typeface="Fira Code"/>
              </a:rPr>
              <a:t>.</a:t>
            </a:r>
            <a:r>
              <a:rPr lang="ru-RU" sz="1800">
                <a:solidFill>
                  <a:srgbClr val="800080"/>
                </a:solidFill>
                <a:highlight>
                  <a:srgbClr val="FFFFFF"/>
                </a:highlight>
                <a:latin typeface="Fira Code"/>
                <a:ea typeface="Fira Code"/>
                <a:cs typeface="Fira Code"/>
                <a:sym typeface="Fira Code"/>
              </a:rPr>
              <a:t>Equivalent</a:t>
            </a:r>
            <a:r>
              <a:rPr lang="ru-RU" sz="1800">
                <a:solidFill>
                  <a:srgbClr val="000000"/>
                </a:solidFill>
                <a:highlight>
                  <a:srgbClr val="FFFFFF"/>
                </a:highlight>
                <a:latin typeface="Fira Code"/>
                <a:ea typeface="Fira Code"/>
                <a:cs typeface="Fira Code"/>
                <a:sym typeface="Fira Code"/>
              </a:rPr>
              <a:t>;</a:t>
            </a:r>
            <a:endParaRPr/>
          </a:p>
          <a:p>
            <a:pPr indent="0" lvl="0" marL="0" marR="0" rtl="0" algn="l">
              <a:spcBef>
                <a:spcPts val="0"/>
              </a:spcBef>
              <a:spcAft>
                <a:spcPts val="0"/>
              </a:spcAft>
              <a:buNone/>
            </a:pPr>
            <a:r>
              <a:rPr lang="ru-RU" sz="1800">
                <a:solidFill>
                  <a:srgbClr val="000000"/>
                </a:solidFill>
                <a:highlight>
                  <a:srgbClr val="FFFFFF"/>
                </a:highlight>
                <a:latin typeface="Fira Code"/>
                <a:ea typeface="Fira Code"/>
                <a:cs typeface="Fira Code"/>
                <a:sym typeface="Fira Code"/>
              </a:rPr>
              <a:t>}</a:t>
            </a:r>
            <a:endParaRPr/>
          </a:p>
        </p:txBody>
      </p:sp>
      <p:sp>
        <p:nvSpPr>
          <p:cNvPr id="689" name="Google Shape;689;p109"/>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id="695" name="Google Shape;695;p110"/>
          <p:cNvPicPr preferRelativeResize="0"/>
          <p:nvPr/>
        </p:nvPicPr>
        <p:blipFill rotWithShape="1">
          <a:blip r:embed="rId3">
            <a:alphaModFix/>
          </a:blip>
          <a:srcRect b="0" l="0" r="0" t="0"/>
          <a:stretch/>
        </p:blipFill>
        <p:spPr>
          <a:xfrm>
            <a:off x="7183031" y="4653136"/>
            <a:ext cx="3028232" cy="1956238"/>
          </a:xfrm>
          <a:prstGeom prst="rect">
            <a:avLst/>
          </a:prstGeom>
          <a:noFill/>
          <a:ln>
            <a:noFill/>
          </a:ln>
        </p:spPr>
      </p:pic>
      <p:sp>
        <p:nvSpPr>
          <p:cNvPr id="696" name="Google Shape;696;p110"/>
          <p:cNvSpPr/>
          <p:nvPr/>
        </p:nvSpPr>
        <p:spPr>
          <a:xfrm>
            <a:off x="1803400" y="1085128"/>
            <a:ext cx="778933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
        <p:nvSpPr>
          <p:cNvPr id="697" name="Google Shape;697;p110"/>
          <p:cNvSpPr/>
          <p:nvPr/>
        </p:nvSpPr>
        <p:spPr>
          <a:xfrm>
            <a:off x="1697567" y="549275"/>
            <a:ext cx="8796866"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rgbClr val="7A7A43"/>
                </a:solidFill>
                <a:highlight>
                  <a:srgbClr val="FFFFFF"/>
                </a:highlight>
                <a:latin typeface="Courier New"/>
                <a:ea typeface="Courier New"/>
                <a:cs typeface="Courier New"/>
                <a:sym typeface="Courier New"/>
              </a:rPr>
              <a:t>compareStacks</a:t>
            </a:r>
            <a:r>
              <a:rPr lang="ru-RU" sz="1800">
                <a:solidFill>
                  <a:srgbClr val="000000"/>
                </a:solidFill>
                <a:highlight>
                  <a:srgbClr val="FFFFFF"/>
                </a:highlight>
                <a:latin typeface="Courier New"/>
                <a:ea typeface="Courier New"/>
                <a:cs typeface="Courier New"/>
                <a:sym typeface="Courier New"/>
              </a:rPr>
              <a:t>(firstTypes, secondTypes) {</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const </a:t>
            </a:r>
            <a:r>
              <a:rPr lang="ru-RU" sz="1800">
                <a:solidFill>
                  <a:srgbClr val="458383"/>
                </a:solidFill>
                <a:highlight>
                  <a:srgbClr val="FFFFFF"/>
                </a:highlight>
                <a:latin typeface="Courier New"/>
                <a:ea typeface="Courier New"/>
                <a:cs typeface="Courier New"/>
                <a:sym typeface="Courier New"/>
              </a:rPr>
              <a:t>typePairs </a:t>
            </a:r>
            <a:r>
              <a:rPr lang="ru-RU" sz="1800">
                <a:solidFill>
                  <a:srgbClr val="000000"/>
                </a:solidFill>
                <a:highlight>
                  <a:srgbClr val="FFFFFF"/>
                </a:highlight>
                <a:latin typeface="Courier New"/>
                <a:ea typeface="Courier New"/>
                <a:cs typeface="Courier New"/>
                <a:sym typeface="Courier New"/>
              </a:rPr>
              <a:t>= </a:t>
            </a:r>
            <a:r>
              <a:rPr lang="ru-RU" sz="1800">
                <a:solidFill>
                  <a:srgbClr val="7A7A43"/>
                </a:solidFill>
                <a:highlight>
                  <a:srgbClr val="FFFFFF"/>
                </a:highlight>
                <a:latin typeface="Courier New"/>
                <a:ea typeface="Courier New"/>
                <a:cs typeface="Courier New"/>
                <a:sym typeface="Courier New"/>
              </a:rPr>
              <a:t>_</a:t>
            </a:r>
            <a:r>
              <a:rPr lang="ru-RU" sz="1800">
                <a:solidFill>
                  <a:srgbClr val="000000"/>
                </a:solidFill>
                <a:highlight>
                  <a:srgbClr val="FFFFFF"/>
                </a:highlight>
                <a:latin typeface="Courier New"/>
                <a:ea typeface="Courier New"/>
                <a:cs typeface="Courier New"/>
                <a:sym typeface="Courier New"/>
              </a:rPr>
              <a:t>.zip(firstTypes, secondTypes);</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if </a:t>
            </a:r>
            <a:r>
              <a:rPr lang="ru-RU" sz="1800">
                <a:solidFill>
                  <a:srgbClr val="000000"/>
                </a:solidFill>
                <a:highlight>
                  <a:srgbClr val="FFFFFF"/>
                </a:highlight>
                <a:latin typeface="Courier New"/>
                <a:ea typeface="Courier New"/>
                <a:cs typeface="Courier New"/>
                <a:sym typeface="Courier New"/>
              </a:rPr>
              <a:t>(</a:t>
            </a:r>
            <a:r>
              <a:rPr lang="ru-RU" sz="1800">
                <a:solidFill>
                  <a:srgbClr val="458383"/>
                </a:solidFill>
                <a:highlight>
                  <a:srgbClr val="FFFFFF"/>
                </a:highlight>
                <a:latin typeface="Courier New"/>
                <a:ea typeface="Courier New"/>
                <a:cs typeface="Courier New"/>
                <a:sym typeface="Courier New"/>
              </a:rPr>
              <a:t>typePairs</a:t>
            </a:r>
            <a:r>
              <a:rPr lang="ru-RU" sz="1800">
                <a:solidFill>
                  <a:srgbClr val="000000"/>
                </a:solidFill>
                <a:highlight>
                  <a:srgbClr val="FFFFFF"/>
                </a:highlight>
                <a:latin typeface="Courier New"/>
                <a:ea typeface="Courier New"/>
                <a:cs typeface="Courier New"/>
                <a:sym typeface="Courier New"/>
              </a:rPr>
              <a:t>.</a:t>
            </a:r>
            <a:r>
              <a:rPr lang="ru-RU" sz="1800">
                <a:solidFill>
                  <a:srgbClr val="7A7A43"/>
                </a:solidFill>
                <a:highlight>
                  <a:srgbClr val="FFFFFF"/>
                </a:highlight>
                <a:latin typeface="Courier New"/>
                <a:ea typeface="Courier New"/>
                <a:cs typeface="Courier New"/>
                <a:sym typeface="Courier New"/>
              </a:rPr>
              <a:t>every</a:t>
            </a:r>
            <a:r>
              <a:rPr lang="ru-RU" sz="1800">
                <a:solidFill>
                  <a:srgbClr val="000000"/>
                </a:solidFill>
                <a:highlight>
                  <a:srgbClr val="FFFFFF"/>
                </a:highlight>
                <a:latin typeface="Courier New"/>
                <a:ea typeface="Courier New"/>
                <a:cs typeface="Courier New"/>
                <a:sym typeface="Courier New"/>
              </a:rPr>
              <a:t>(</a:t>
            </a:r>
            <a:r>
              <a:rPr b="1" lang="ru-RU" sz="1800">
                <a:solidFill>
                  <a:srgbClr val="000080"/>
                </a:solidFill>
                <a:highlight>
                  <a:srgbClr val="FFFFFF"/>
                </a:highlight>
                <a:latin typeface="Courier New"/>
                <a:ea typeface="Courier New"/>
                <a:cs typeface="Courier New"/>
                <a:sym typeface="Courier New"/>
              </a:rPr>
              <a:t>this</a:t>
            </a:r>
            <a:r>
              <a:rPr lang="ru-RU" sz="1800">
                <a:solidFill>
                  <a:srgbClr val="000000"/>
                </a:solidFill>
                <a:highlight>
                  <a:srgbClr val="FFFFFF"/>
                </a:highlight>
                <a:latin typeface="Courier New"/>
                <a:ea typeface="Courier New"/>
                <a:cs typeface="Courier New"/>
                <a:sym typeface="Courier New"/>
              </a:rPr>
              <a:t>.equalESTypes))</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return </a:t>
            </a:r>
            <a:r>
              <a:rPr lang="ru-RU" sz="1800">
                <a:solidFill>
                  <a:srgbClr val="000000"/>
                </a:solidFill>
                <a:highlight>
                  <a:srgbClr val="FFFFFF"/>
                </a:highlight>
                <a:latin typeface="Courier New"/>
                <a:ea typeface="Courier New"/>
                <a:cs typeface="Courier New"/>
                <a:sym typeface="Courier New"/>
              </a:rPr>
              <a:t>{</a:t>
            </a:r>
            <a:r>
              <a:rPr b="1" lang="ru-RU" sz="1800">
                <a:solidFill>
                  <a:srgbClr val="660E7A"/>
                </a:solidFill>
                <a:highlight>
                  <a:srgbClr val="FFFFFF"/>
                </a:highlight>
                <a:latin typeface="Courier New"/>
                <a:ea typeface="Courier New"/>
                <a:cs typeface="Courier New"/>
                <a:sym typeface="Courier New"/>
              </a:rPr>
              <a:t>result</a:t>
            </a:r>
            <a:r>
              <a:rPr lang="ru-RU" sz="1800">
                <a:solidFill>
                  <a:srgbClr val="000000"/>
                </a:solidFill>
                <a:highlight>
                  <a:srgbClr val="FFFFFF"/>
                </a:highlight>
                <a:latin typeface="Courier New"/>
                <a:ea typeface="Courier New"/>
                <a:cs typeface="Courier New"/>
                <a:sym typeface="Courier New"/>
              </a:rPr>
              <a:t>: ComparisonResult.</a:t>
            </a:r>
            <a:r>
              <a:rPr lang="ru-RU" sz="1800">
                <a:solidFill>
                  <a:srgbClr val="7A7A43"/>
                </a:solidFill>
                <a:highlight>
                  <a:srgbClr val="FFFFFF"/>
                </a:highlight>
                <a:latin typeface="Courier New"/>
                <a:ea typeface="Courier New"/>
                <a:cs typeface="Courier New"/>
                <a:sym typeface="Courier New"/>
              </a:rPr>
              <a:t>equal</a:t>
            </a:r>
            <a:r>
              <a:rPr lang="ru-RU" sz="1800">
                <a:solidFill>
                  <a:srgbClr val="000000"/>
                </a:solidFill>
                <a:highlight>
                  <a:srgbClr val="FFFFFF"/>
                </a:highlight>
                <a:latin typeface="Courier New"/>
                <a:ea typeface="Courier New"/>
                <a:cs typeface="Courier New"/>
                <a:sym typeface="Courier New"/>
              </a:rPr>
              <a: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if </a:t>
            </a:r>
            <a:r>
              <a:rPr lang="ru-RU" sz="1800">
                <a:solidFill>
                  <a:srgbClr val="000000"/>
                </a:solidFill>
                <a:highlight>
                  <a:srgbClr val="FFFFFF"/>
                </a:highlight>
                <a:latin typeface="Courier New"/>
                <a:ea typeface="Courier New"/>
                <a:cs typeface="Courier New"/>
                <a:sym typeface="Courier New"/>
              </a:rPr>
              <a:t>(!</a:t>
            </a:r>
            <a:r>
              <a:rPr lang="ru-RU" sz="1800">
                <a:solidFill>
                  <a:srgbClr val="458383"/>
                </a:solidFill>
                <a:highlight>
                  <a:srgbClr val="FFFFFF"/>
                </a:highlight>
                <a:latin typeface="Courier New"/>
                <a:ea typeface="Courier New"/>
                <a:cs typeface="Courier New"/>
                <a:sym typeface="Courier New"/>
              </a:rPr>
              <a:t>typePairs</a:t>
            </a:r>
            <a:r>
              <a:rPr lang="ru-RU" sz="1800">
                <a:solidFill>
                  <a:srgbClr val="000000"/>
                </a:solidFill>
                <a:highlight>
                  <a:srgbClr val="FFFFFF"/>
                </a:highlight>
                <a:latin typeface="Courier New"/>
                <a:ea typeface="Courier New"/>
                <a:cs typeface="Courier New"/>
                <a:sym typeface="Courier New"/>
              </a:rPr>
              <a:t>.</a:t>
            </a:r>
            <a:r>
              <a:rPr lang="ru-RU" sz="1800">
                <a:solidFill>
                  <a:srgbClr val="7A7A43"/>
                </a:solidFill>
                <a:highlight>
                  <a:srgbClr val="FFFFFF"/>
                </a:highlight>
                <a:latin typeface="Courier New"/>
                <a:ea typeface="Courier New"/>
                <a:cs typeface="Courier New"/>
                <a:sym typeface="Courier New"/>
              </a:rPr>
              <a:t>every</a:t>
            </a:r>
            <a:r>
              <a:rPr lang="ru-RU" sz="1800">
                <a:solidFill>
                  <a:srgbClr val="000000"/>
                </a:solidFill>
                <a:highlight>
                  <a:srgbClr val="FFFFFF"/>
                </a:highlight>
                <a:latin typeface="Courier New"/>
                <a:ea typeface="Courier New"/>
                <a:cs typeface="Courier New"/>
                <a:sym typeface="Courier New"/>
              </a:rPr>
              <a:t>(</a:t>
            </a:r>
            <a:r>
              <a:rPr b="1" lang="ru-RU" sz="1800">
                <a:solidFill>
                  <a:srgbClr val="000080"/>
                </a:solidFill>
                <a:highlight>
                  <a:srgbClr val="FFFFFF"/>
                </a:highlight>
                <a:latin typeface="Courier New"/>
                <a:ea typeface="Courier New"/>
                <a:cs typeface="Courier New"/>
                <a:sym typeface="Courier New"/>
              </a:rPr>
              <a:t>this</a:t>
            </a:r>
            <a:r>
              <a:rPr lang="ru-RU" sz="1800">
                <a:solidFill>
                  <a:srgbClr val="000000"/>
                </a:solidFill>
                <a:highlight>
                  <a:srgbClr val="FFFFFF"/>
                </a:highlight>
                <a:latin typeface="Courier New"/>
                <a:ea typeface="Courier New"/>
                <a:cs typeface="Courier New"/>
                <a:sym typeface="Courier New"/>
              </a:rPr>
              <a:t>.compatibleCLIType))</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return </a:t>
            </a:r>
            <a:r>
              <a:rPr lang="ru-RU" sz="1800">
                <a:solidFill>
                  <a:srgbClr val="000000"/>
                </a:solidFill>
                <a:highlight>
                  <a:srgbClr val="FFFFFF"/>
                </a:highlight>
                <a:latin typeface="Courier New"/>
                <a:ea typeface="Courier New"/>
                <a:cs typeface="Courier New"/>
                <a:sym typeface="Courier New"/>
              </a:rPr>
              <a:t>{</a:t>
            </a:r>
            <a:r>
              <a:rPr b="1" lang="ru-RU" sz="1800">
                <a:solidFill>
                  <a:srgbClr val="660E7A"/>
                </a:solidFill>
                <a:highlight>
                  <a:srgbClr val="FFFFFF"/>
                </a:highlight>
                <a:latin typeface="Courier New"/>
                <a:ea typeface="Courier New"/>
                <a:cs typeface="Courier New"/>
                <a:sym typeface="Courier New"/>
              </a:rPr>
              <a:t>result</a:t>
            </a:r>
            <a:r>
              <a:rPr lang="ru-RU" sz="1800">
                <a:solidFill>
                  <a:srgbClr val="000000"/>
                </a:solidFill>
                <a:highlight>
                  <a:srgbClr val="FFFFFF"/>
                </a:highlight>
                <a:latin typeface="Courier New"/>
                <a:ea typeface="Courier New"/>
                <a:cs typeface="Courier New"/>
                <a:sym typeface="Courier New"/>
              </a:rPr>
              <a:t>: ComparisonResult.inconsistent};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const </a:t>
            </a:r>
            <a:r>
              <a:rPr lang="ru-RU" sz="1800">
                <a:solidFill>
                  <a:srgbClr val="458383"/>
                </a:solidFill>
                <a:highlight>
                  <a:srgbClr val="FFFFFF"/>
                </a:highlight>
                <a:latin typeface="Courier New"/>
                <a:ea typeface="Courier New"/>
                <a:cs typeface="Courier New"/>
                <a:sym typeface="Courier New"/>
              </a:rPr>
              <a:t>commonTypes </a:t>
            </a:r>
            <a:r>
              <a:rPr lang="ru-RU" sz="1800">
                <a:solidFill>
                  <a:srgbClr val="000000"/>
                </a:solidFill>
                <a:highlight>
                  <a:srgbClr val="FFFFFF"/>
                </a:highlight>
                <a:latin typeface="Courier New"/>
                <a:ea typeface="Courier New"/>
                <a:cs typeface="Courier New"/>
                <a:sym typeface="Courier New"/>
              </a:rPr>
              <a:t>= </a:t>
            </a:r>
            <a:r>
              <a:rPr lang="ru-RU" sz="1800">
                <a:solidFill>
                  <a:srgbClr val="458383"/>
                </a:solidFill>
                <a:highlight>
                  <a:srgbClr val="FFFFFF"/>
                </a:highlight>
                <a:latin typeface="Courier New"/>
                <a:ea typeface="Courier New"/>
                <a:cs typeface="Courier New"/>
                <a:sym typeface="Courier New"/>
              </a:rPr>
              <a:t>typePairs</a:t>
            </a:r>
            <a:r>
              <a:rPr lang="ru-RU" sz="1800">
                <a:solidFill>
                  <a:srgbClr val="000000"/>
                </a:solidFill>
                <a:highlight>
                  <a:srgbClr val="FFFFFF"/>
                </a:highlight>
                <a:latin typeface="Courier New"/>
                <a:ea typeface="Courier New"/>
                <a:cs typeface="Courier New"/>
                <a:sym typeface="Courier New"/>
              </a:rPr>
              <a:t>.</a:t>
            </a:r>
            <a:r>
              <a:rPr lang="ru-RU" sz="1800">
                <a:solidFill>
                  <a:srgbClr val="7A7A43"/>
                </a:solidFill>
                <a:highlight>
                  <a:srgbClr val="FFFFFF"/>
                </a:highlight>
                <a:latin typeface="Courier New"/>
                <a:ea typeface="Courier New"/>
                <a:cs typeface="Courier New"/>
                <a:sym typeface="Courier New"/>
              </a:rPr>
              <a:t>map</a:t>
            </a:r>
            <a:r>
              <a:rPr lang="ru-RU" sz="1800">
                <a:solidFill>
                  <a:srgbClr val="000000"/>
                </a:solidFill>
                <a:highlight>
                  <a:srgbClr val="FFFFFF"/>
                </a:highlight>
                <a:latin typeface="Courier New"/>
                <a:ea typeface="Courier New"/>
                <a:cs typeface="Courier New"/>
                <a:sym typeface="Courier New"/>
              </a:rPr>
              <a:t>(</a:t>
            </a:r>
            <a:r>
              <a:rPr b="1" lang="ru-RU" sz="1800">
                <a:solidFill>
                  <a:srgbClr val="000080"/>
                </a:solidFill>
                <a:highlight>
                  <a:srgbClr val="FFFFFF"/>
                </a:highlight>
                <a:latin typeface="Courier New"/>
                <a:ea typeface="Courier New"/>
                <a:cs typeface="Courier New"/>
                <a:sym typeface="Courier New"/>
              </a:rPr>
              <a:t>this</a:t>
            </a:r>
            <a:r>
              <a:rPr lang="ru-RU" sz="1800">
                <a:solidFill>
                  <a:srgbClr val="000000"/>
                </a:solidFill>
                <a:highlight>
                  <a:srgbClr val="FFFFFF"/>
                </a:highlight>
                <a:latin typeface="Courier New"/>
                <a:ea typeface="Courier New"/>
                <a:cs typeface="Courier New"/>
                <a:sym typeface="Courier New"/>
              </a:rPr>
              <a:t>.getCommonType);</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if </a:t>
            </a:r>
            <a:r>
              <a:rPr lang="ru-RU" sz="1800">
                <a:solidFill>
                  <a:srgbClr val="000000"/>
                </a:solidFill>
                <a:highlight>
                  <a:srgbClr val="FFFFFF"/>
                </a:highlight>
                <a:latin typeface="Courier New"/>
                <a:ea typeface="Courier New"/>
                <a:cs typeface="Courier New"/>
                <a:sym typeface="Courier New"/>
              </a:rPr>
              <a:t>(</a:t>
            </a:r>
            <a:r>
              <a:rPr lang="ru-RU" sz="1800">
                <a:solidFill>
                  <a:srgbClr val="458383"/>
                </a:solidFill>
                <a:highlight>
                  <a:srgbClr val="FFFFFF"/>
                </a:highlight>
                <a:latin typeface="Courier New"/>
                <a:ea typeface="Courier New"/>
                <a:cs typeface="Courier New"/>
                <a:sym typeface="Courier New"/>
              </a:rPr>
              <a:t>commonTypes</a:t>
            </a:r>
            <a:r>
              <a:rPr lang="ru-RU" sz="1800">
                <a:solidFill>
                  <a:srgbClr val="000000"/>
                </a:solidFill>
                <a:highlight>
                  <a:srgbClr val="FFFFFF"/>
                </a:highlight>
                <a:latin typeface="Courier New"/>
                <a:ea typeface="Courier New"/>
                <a:cs typeface="Courier New"/>
                <a:sym typeface="Courier New"/>
              </a:rPr>
              <a:t>.</a:t>
            </a:r>
            <a:r>
              <a:rPr lang="ru-RU" sz="1800">
                <a:solidFill>
                  <a:srgbClr val="7A7A43"/>
                </a:solidFill>
                <a:highlight>
                  <a:srgbClr val="FFFFFF"/>
                </a:highlight>
                <a:latin typeface="Courier New"/>
                <a:ea typeface="Courier New"/>
                <a:cs typeface="Courier New"/>
                <a:sym typeface="Courier New"/>
              </a:rPr>
              <a:t>some</a:t>
            </a:r>
            <a:r>
              <a:rPr lang="ru-RU" sz="1800">
                <a:solidFill>
                  <a:srgbClr val="000000"/>
                </a:solidFill>
                <a:highlight>
                  <a:srgbClr val="FFFFFF"/>
                </a:highlight>
                <a:latin typeface="Courier New"/>
                <a:ea typeface="Courier New"/>
                <a:cs typeface="Courier New"/>
                <a:sym typeface="Courier New"/>
              </a:rPr>
              <a:t>(t =&gt; t === </a:t>
            </a:r>
            <a:r>
              <a:rPr b="1" lang="ru-RU" sz="1800">
                <a:solidFill>
                  <a:srgbClr val="000080"/>
                </a:solidFill>
                <a:highlight>
                  <a:srgbClr val="FFFFFF"/>
                </a:highlight>
                <a:latin typeface="Courier New"/>
                <a:ea typeface="Courier New"/>
                <a:cs typeface="Courier New"/>
                <a:sym typeface="Courier New"/>
              </a:rPr>
              <a:t>null</a:t>
            </a:r>
            <a:r>
              <a:rPr lang="ru-RU" sz="1800">
                <a:solidFill>
                  <a:srgbClr val="000000"/>
                </a:solidFill>
                <a:highlight>
                  <a:srgbClr val="FFFFFF"/>
                </a:highlight>
                <a:latin typeface="Courier New"/>
                <a:ea typeface="Courier New"/>
                <a:cs typeface="Courier New"/>
                <a:sym typeface="Courier New"/>
              </a:rPr>
              <a: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return </a:t>
            </a:r>
            <a:r>
              <a:rPr lang="ru-RU" sz="1800">
                <a:solidFill>
                  <a:srgbClr val="000000"/>
                </a:solidFill>
                <a:highlight>
                  <a:srgbClr val="FFFFFF"/>
                </a:highlight>
                <a:latin typeface="Courier New"/>
                <a:ea typeface="Courier New"/>
                <a:cs typeface="Courier New"/>
                <a:sym typeface="Courier New"/>
              </a:rPr>
              <a:t>{</a:t>
            </a:r>
            <a:r>
              <a:rPr b="1" lang="ru-RU" sz="1800">
                <a:solidFill>
                  <a:srgbClr val="660E7A"/>
                </a:solidFill>
                <a:highlight>
                  <a:srgbClr val="FFFFFF"/>
                </a:highlight>
                <a:latin typeface="Courier New"/>
                <a:ea typeface="Courier New"/>
                <a:cs typeface="Courier New"/>
                <a:sym typeface="Courier New"/>
              </a:rPr>
              <a:t>result</a:t>
            </a:r>
            <a:r>
              <a:rPr lang="ru-RU" sz="1800">
                <a:solidFill>
                  <a:srgbClr val="000000"/>
                </a:solidFill>
                <a:highlight>
                  <a:srgbClr val="FFFFFF"/>
                </a:highlight>
                <a:latin typeface="Courier New"/>
                <a:ea typeface="Courier New"/>
                <a:cs typeface="Courier New"/>
                <a:sym typeface="Courier New"/>
              </a:rPr>
              <a:t>: ComparisonResult.inconsistent};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000080"/>
                </a:solidFill>
                <a:highlight>
                  <a:srgbClr val="FFFFFF"/>
                </a:highlight>
                <a:latin typeface="Courier New"/>
                <a:ea typeface="Courier New"/>
                <a:cs typeface="Courier New"/>
                <a:sym typeface="Courier New"/>
              </a:rPr>
              <a:t>return </a:t>
            </a:r>
            <a:r>
              <a:rPr lang="ru-RU" sz="1800">
                <a:solidFill>
                  <a:srgbClr val="000000"/>
                </a:solidFill>
                <a:highlight>
                  <a:srgbClr val="FFFFFF"/>
                </a:highlight>
                <a:latin typeface="Courier New"/>
                <a:ea typeface="Courier New"/>
                <a:cs typeface="Courier New"/>
                <a:sym typeface="Courier New"/>
              </a:rPr>
              <a: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660E7A"/>
                </a:solidFill>
                <a:highlight>
                  <a:srgbClr val="FFFFFF"/>
                </a:highlight>
                <a:latin typeface="Courier New"/>
                <a:ea typeface="Courier New"/>
                <a:cs typeface="Courier New"/>
                <a:sym typeface="Courier New"/>
              </a:rPr>
              <a:t>merged</a:t>
            </a:r>
            <a:r>
              <a:rPr lang="ru-RU" sz="1800">
                <a:solidFill>
                  <a:srgbClr val="000000"/>
                </a:solidFill>
                <a:highlight>
                  <a:srgbClr val="FFFFFF"/>
                </a:highlight>
                <a:latin typeface="Courier New"/>
                <a:ea typeface="Courier New"/>
                <a:cs typeface="Courier New"/>
                <a:sym typeface="Courier New"/>
              </a:rPr>
              <a:t>: </a:t>
            </a:r>
            <a:r>
              <a:rPr lang="ru-RU" sz="1800">
                <a:solidFill>
                  <a:srgbClr val="458383"/>
                </a:solidFill>
                <a:highlight>
                  <a:srgbClr val="FFFFFF"/>
                </a:highlight>
                <a:latin typeface="Courier New"/>
                <a:ea typeface="Courier New"/>
                <a:cs typeface="Courier New"/>
                <a:sym typeface="Courier New"/>
              </a:rPr>
              <a:t>commonTypes</a:t>
            </a:r>
            <a:r>
              <a:rPr lang="ru-RU" sz="1800">
                <a:solidFill>
                  <a:srgbClr val="000000"/>
                </a:solidFill>
                <a:highlight>
                  <a:srgbClr val="FFFFFF"/>
                </a:highlight>
                <a:latin typeface="Courier New"/>
                <a:ea typeface="Courier New"/>
                <a:cs typeface="Courier New"/>
                <a:sym typeface="Courier New"/>
              </a:rPr>
              <a: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r>
              <a:rPr b="1" lang="ru-RU" sz="1800">
                <a:solidFill>
                  <a:srgbClr val="660E7A"/>
                </a:solidFill>
                <a:highlight>
                  <a:srgbClr val="FFFFFF"/>
                </a:highlight>
                <a:latin typeface="Courier New"/>
                <a:ea typeface="Courier New"/>
                <a:cs typeface="Courier New"/>
                <a:sym typeface="Courier New"/>
              </a:rPr>
              <a:t>result</a:t>
            </a:r>
            <a:r>
              <a:rPr lang="ru-RU" sz="1800">
                <a:solidFill>
                  <a:srgbClr val="000000"/>
                </a:solidFill>
                <a:highlight>
                  <a:srgbClr val="FFFFFF"/>
                </a:highlight>
                <a:latin typeface="Courier New"/>
                <a:ea typeface="Courier New"/>
                <a:cs typeface="Courier New"/>
                <a:sym typeface="Courier New"/>
              </a:rPr>
              <a:t>: ComparisonResult.equivalent</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    };</a:t>
            </a:r>
            <a:br>
              <a:rPr lang="ru-RU" sz="1800">
                <a:solidFill>
                  <a:srgbClr val="000000"/>
                </a:solidFill>
                <a:highlight>
                  <a:srgbClr val="FFFFFF"/>
                </a:highlight>
                <a:latin typeface="Courier New"/>
                <a:ea typeface="Courier New"/>
                <a:cs typeface="Courier New"/>
                <a:sym typeface="Courier New"/>
              </a:rPr>
            </a:br>
            <a:r>
              <a:rPr lang="ru-RU" sz="1800">
                <a:solidFill>
                  <a:srgbClr val="000000"/>
                </a:solidFill>
                <a:highlight>
                  <a:srgbClr val="FFFFFF"/>
                </a:highlight>
                <a:latin typeface="Courier New"/>
                <a:ea typeface="Courier New"/>
                <a:cs typeface="Courier New"/>
                <a:sym typeface="Courier New"/>
              </a:rPr>
              <a:t>}</a:t>
            </a:r>
            <a:endParaRPr sz="4000">
              <a:solidFill>
                <a:schemeClr val="dk1"/>
              </a:solidFill>
              <a:highlight>
                <a:srgbClr val="FFFFFF"/>
              </a:highlight>
              <a:latin typeface="Arial"/>
              <a:ea typeface="Arial"/>
              <a:cs typeface="Arial"/>
              <a:sym typeface="Arial"/>
            </a:endParaRPr>
          </a:p>
        </p:txBody>
      </p:sp>
      <p:sp>
        <p:nvSpPr>
          <p:cNvPr id="698" name="Google Shape;698;p110"/>
          <p:cNvSpPr/>
          <p:nvPr/>
        </p:nvSpPr>
        <p:spPr>
          <a:xfrm>
            <a:off x="9816600" y="539411"/>
            <a:ext cx="1080000" cy="1079505"/>
          </a:xfrm>
          <a:prstGeom prst="rect">
            <a:avLst/>
          </a:prstGeom>
          <a:solidFill>
            <a:srgbClr val="F9D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dk1"/>
                </a:solidFill>
                <a:latin typeface="Quattrocento Sans"/>
                <a:ea typeface="Quattrocento Sans"/>
                <a:cs typeface="Quattrocento Sans"/>
                <a:sym typeface="Quattrocento Sans"/>
              </a:rPr>
              <a:t>JS</a:t>
            </a:r>
            <a:endParaRPr/>
          </a:p>
        </p:txBody>
      </p:sp>
      <p:sp>
        <p:nvSpPr>
          <p:cNvPr id="699" name="Google Shape;699;p110"/>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attrocento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pic>
        <p:nvPicPr>
          <p:cNvPr id="705" name="Google Shape;705;p111"/>
          <p:cNvPicPr preferRelativeResize="0"/>
          <p:nvPr/>
        </p:nvPicPr>
        <p:blipFill rotWithShape="1">
          <a:blip r:embed="rId3">
            <a:alphaModFix/>
          </a:blip>
          <a:srcRect b="0" l="0" r="0" t="0"/>
          <a:stretch/>
        </p:blipFill>
        <p:spPr>
          <a:xfrm>
            <a:off x="7183031" y="4653136"/>
            <a:ext cx="3028232" cy="1956238"/>
          </a:xfrm>
          <a:prstGeom prst="rect">
            <a:avLst/>
          </a:prstGeom>
          <a:noFill/>
          <a:ln>
            <a:noFill/>
          </a:ln>
        </p:spPr>
      </p:pic>
      <p:sp>
        <p:nvSpPr>
          <p:cNvPr id="706" name="Google Shape;706;p111"/>
          <p:cNvSpPr/>
          <p:nvPr/>
        </p:nvSpPr>
        <p:spPr>
          <a:xfrm>
            <a:off x="1803400" y="1085128"/>
            <a:ext cx="778933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
        <p:nvSpPr>
          <p:cNvPr id="707" name="Google Shape;707;p111"/>
          <p:cNvSpPr/>
          <p:nvPr/>
        </p:nvSpPr>
        <p:spPr>
          <a:xfrm>
            <a:off x="1575376" y="592043"/>
            <a:ext cx="9489175"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rgbClr val="0000FF"/>
                </a:solidFill>
                <a:latin typeface="Consolas"/>
                <a:ea typeface="Consolas"/>
                <a:cs typeface="Consolas"/>
                <a:sym typeface="Consolas"/>
              </a:rPr>
              <a:t>def</a:t>
            </a:r>
            <a:r>
              <a:rPr lang="ru-RU" sz="1800">
                <a:solidFill>
                  <a:schemeClr val="dk1"/>
                </a:solidFill>
                <a:latin typeface="Consolas"/>
                <a:ea typeface="Consolas"/>
                <a:cs typeface="Consolas"/>
                <a:sym typeface="Consolas"/>
              </a:rPr>
              <a:t> </a:t>
            </a:r>
            <a:r>
              <a:rPr lang="ru-RU" sz="1800">
                <a:solidFill>
                  <a:srgbClr val="5B9BD5"/>
                </a:solidFill>
                <a:latin typeface="Consolas"/>
                <a:ea typeface="Consolas"/>
                <a:cs typeface="Consolas"/>
                <a:sym typeface="Consolas"/>
              </a:rPr>
              <a:t>compare_stacks</a:t>
            </a:r>
            <a:r>
              <a:rPr lang="ru-RU" sz="1800">
                <a:solidFill>
                  <a:schemeClr val="dk1"/>
                </a:solidFill>
                <a:latin typeface="Consolas"/>
                <a:ea typeface="Consolas"/>
                <a:cs typeface="Consolas"/>
                <a:sym typeface="Consolas"/>
              </a:rPr>
              <a:t>(first, second)</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merged </a:t>
            </a:r>
            <a:r>
              <a:rPr lang="ru-RU" sz="1800">
                <a:solidFill>
                  <a:srgbClr val="0000FF"/>
                </a:solidFill>
                <a:latin typeface="Consolas"/>
                <a:ea typeface="Consolas"/>
                <a:cs typeface="Consolas"/>
                <a:sym typeface="Consolas"/>
              </a:rPr>
              <a:t>=</a:t>
            </a:r>
            <a:r>
              <a:rPr lang="ru-RU" sz="1800">
                <a:solidFill>
                  <a:schemeClr val="dk1"/>
                </a:solidFill>
                <a:latin typeface="Consolas"/>
                <a:ea typeface="Consolas"/>
                <a:cs typeface="Consolas"/>
                <a:sym typeface="Consolas"/>
              </a:rPr>
              <a:t> </a:t>
            </a:r>
            <a:r>
              <a:rPr lang="ru-RU" sz="1800">
                <a:solidFill>
                  <a:srgbClr val="7030A0"/>
                </a:solidFill>
                <a:latin typeface="Consolas"/>
                <a:ea typeface="Consolas"/>
                <a:cs typeface="Consolas"/>
                <a:sym typeface="Consolas"/>
              </a:rPr>
              <a:t>None</a:t>
            </a:r>
            <a:endParaRPr sz="1800">
              <a:solidFill>
                <a:srgbClr val="7030A0"/>
              </a:solidFill>
              <a:latin typeface="Consolas"/>
              <a:ea typeface="Consolas"/>
              <a:cs typeface="Consolas"/>
              <a:sym typeface="Consolas"/>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if</a:t>
            </a:r>
            <a:r>
              <a:rPr lang="ru-RU" sz="1800">
                <a:solidFill>
                  <a:schemeClr val="dk1"/>
                </a:solidFill>
                <a:latin typeface="Consolas"/>
                <a:ea typeface="Consolas"/>
                <a:cs typeface="Consolas"/>
                <a:sym typeface="Consolas"/>
              </a:rPr>
              <a:t> </a:t>
            </a:r>
            <a:r>
              <a:rPr lang="ru-RU" sz="1800">
                <a:solidFill>
                  <a:srgbClr val="7030A0"/>
                </a:solidFill>
                <a:latin typeface="Consolas"/>
                <a:ea typeface="Consolas"/>
                <a:cs typeface="Consolas"/>
                <a:sym typeface="Consolas"/>
              </a:rPr>
              <a:t>all</a:t>
            </a:r>
            <a:r>
              <a:rPr lang="ru-RU" sz="1800">
                <a:solidFill>
                  <a:schemeClr val="dk1"/>
                </a:solidFill>
                <a:latin typeface="Consolas"/>
                <a:ea typeface="Consolas"/>
                <a:cs typeface="Consolas"/>
                <a:sym typeface="Consolas"/>
              </a:rPr>
              <a:t>(</a:t>
            </a:r>
            <a:r>
              <a:rPr lang="ru-RU" sz="1800">
                <a:solidFill>
                  <a:srgbClr val="7030A0"/>
                </a:solidFill>
                <a:latin typeface="Consolas"/>
                <a:ea typeface="Consolas"/>
                <a:cs typeface="Consolas"/>
                <a:sym typeface="Consolas"/>
              </a:rPr>
              <a:t>map</a:t>
            </a:r>
            <a:r>
              <a:rPr lang="ru-RU" sz="1800">
                <a:solidFill>
                  <a:schemeClr val="dk1"/>
                </a:solidFill>
                <a:latin typeface="Consolas"/>
                <a:ea typeface="Consolas"/>
                <a:cs typeface="Consolas"/>
                <a:sym typeface="Consolas"/>
              </a:rPr>
              <a:t>(self.equal_ES_types, first, second)): </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return</a:t>
            </a:r>
            <a:r>
              <a:rPr lang="ru-RU" sz="1800">
                <a:solidFill>
                  <a:schemeClr val="dk1"/>
                </a:solidFill>
                <a:latin typeface="Consolas"/>
                <a:ea typeface="Consolas"/>
                <a:cs typeface="Consolas"/>
                <a:sym typeface="Consolas"/>
              </a:rPr>
              <a:t> {</a:t>
            </a:r>
            <a:r>
              <a:rPr lang="ru-RU" sz="1800">
                <a:solidFill>
                  <a:srgbClr val="C00000"/>
                </a:solidFill>
                <a:latin typeface="Consolas"/>
                <a:ea typeface="Consolas"/>
                <a:cs typeface="Consolas"/>
                <a:sym typeface="Consolas"/>
              </a:rPr>
              <a:t>"result"</a:t>
            </a:r>
            <a:r>
              <a:rPr lang="ru-RU" sz="1800">
                <a:solidFill>
                  <a:schemeClr val="dk1"/>
                </a:solidFill>
                <a:latin typeface="Consolas"/>
                <a:ea typeface="Consolas"/>
                <a:cs typeface="Consolas"/>
                <a:sym typeface="Consolas"/>
              </a:rPr>
              <a:t>: ComparisonResult.Equal}</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if not </a:t>
            </a:r>
            <a:r>
              <a:rPr lang="ru-RU" sz="1800">
                <a:solidFill>
                  <a:srgbClr val="7030A0"/>
                </a:solidFill>
                <a:latin typeface="Consolas"/>
                <a:ea typeface="Consolas"/>
                <a:cs typeface="Consolas"/>
                <a:sym typeface="Consolas"/>
              </a:rPr>
              <a:t>all</a:t>
            </a:r>
            <a:r>
              <a:rPr lang="ru-RU" sz="1800">
                <a:solidFill>
                  <a:schemeClr val="dk1"/>
                </a:solidFill>
                <a:latin typeface="Consolas"/>
                <a:ea typeface="Consolas"/>
                <a:cs typeface="Consolas"/>
                <a:sym typeface="Consolas"/>
              </a:rPr>
              <a:t>(</a:t>
            </a:r>
            <a:r>
              <a:rPr lang="ru-RU" sz="1800">
                <a:solidFill>
                  <a:srgbClr val="7030A0"/>
                </a:solidFill>
                <a:latin typeface="Consolas"/>
                <a:ea typeface="Consolas"/>
                <a:cs typeface="Consolas"/>
                <a:sym typeface="Consolas"/>
              </a:rPr>
              <a:t>map</a:t>
            </a:r>
            <a:r>
              <a:rPr lang="ru-RU" sz="1800">
                <a:solidFill>
                  <a:schemeClr val="dk1"/>
                </a:solidFill>
                <a:latin typeface="Consolas"/>
                <a:ea typeface="Consolas"/>
                <a:cs typeface="Consolas"/>
                <a:sym typeface="Consolas"/>
              </a:rPr>
              <a:t>(self.compatible_CLI_type, first, second)): </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return</a:t>
            </a:r>
            <a:r>
              <a:rPr lang="ru-RU" sz="1800">
                <a:solidFill>
                  <a:schemeClr val="dk1"/>
                </a:solidFill>
                <a:latin typeface="Consolas"/>
                <a:ea typeface="Consolas"/>
                <a:cs typeface="Consolas"/>
                <a:sym typeface="Consolas"/>
              </a:rPr>
              <a:t> {</a:t>
            </a:r>
            <a:r>
              <a:rPr lang="ru-RU" sz="1800">
                <a:solidFill>
                  <a:srgbClr val="C00000"/>
                </a:solidFill>
                <a:latin typeface="Consolas"/>
                <a:ea typeface="Consolas"/>
                <a:cs typeface="Consolas"/>
                <a:sym typeface="Consolas"/>
              </a:rPr>
              <a:t>"result"</a:t>
            </a:r>
            <a:r>
              <a:rPr lang="ru-RU" sz="1800">
                <a:solidFill>
                  <a:schemeClr val="dk1"/>
                </a:solidFill>
                <a:latin typeface="Consolas"/>
                <a:ea typeface="Consolas"/>
                <a:cs typeface="Consolas"/>
                <a:sym typeface="Consolas"/>
              </a:rPr>
              <a:t>: ComparisonResult.Inconsistent}</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common_types </a:t>
            </a:r>
            <a:r>
              <a:rPr lang="ru-RU" sz="1800">
                <a:solidFill>
                  <a:srgbClr val="0000FF"/>
                </a:solidFill>
                <a:latin typeface="Consolas"/>
                <a:ea typeface="Consolas"/>
                <a:cs typeface="Consolas"/>
                <a:sym typeface="Consolas"/>
              </a:rPr>
              <a:t>=</a:t>
            </a:r>
            <a:r>
              <a:rPr lang="ru-RU" sz="1800">
                <a:solidFill>
                  <a:schemeClr val="dk1"/>
                </a:solidFill>
                <a:latin typeface="Consolas"/>
                <a:ea typeface="Consolas"/>
                <a:cs typeface="Consolas"/>
                <a:sym typeface="Consolas"/>
              </a:rPr>
              <a:t> </a:t>
            </a:r>
            <a:r>
              <a:rPr lang="ru-RU" sz="1800">
                <a:solidFill>
                  <a:srgbClr val="7030A0"/>
                </a:solidFill>
                <a:latin typeface="Consolas"/>
                <a:ea typeface="Consolas"/>
                <a:cs typeface="Consolas"/>
                <a:sym typeface="Consolas"/>
              </a:rPr>
              <a:t>list</a:t>
            </a:r>
            <a:r>
              <a:rPr lang="ru-RU" sz="1800">
                <a:solidFill>
                  <a:schemeClr val="dk1"/>
                </a:solidFill>
                <a:latin typeface="Consolas"/>
                <a:ea typeface="Consolas"/>
                <a:cs typeface="Consolas"/>
                <a:sym typeface="Consolas"/>
              </a:rPr>
              <a:t>(</a:t>
            </a:r>
            <a:r>
              <a:rPr lang="ru-RU" sz="1800">
                <a:solidFill>
                  <a:srgbClr val="7030A0"/>
                </a:solidFill>
                <a:latin typeface="Consolas"/>
                <a:ea typeface="Consolas"/>
                <a:cs typeface="Consolas"/>
                <a:sym typeface="Consolas"/>
              </a:rPr>
              <a:t>map</a:t>
            </a:r>
            <a:r>
              <a:rPr lang="ru-RU" sz="1800">
                <a:solidFill>
                  <a:schemeClr val="dk1"/>
                </a:solidFill>
                <a:latin typeface="Consolas"/>
                <a:ea typeface="Consolas"/>
                <a:cs typeface="Consolas"/>
                <a:sym typeface="Consolas"/>
              </a:rPr>
              <a:t>(self.get_common_type, first, second))</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if not </a:t>
            </a:r>
            <a:r>
              <a:rPr lang="ru-RU" sz="1800">
                <a:solidFill>
                  <a:srgbClr val="7030A0"/>
                </a:solidFill>
                <a:latin typeface="Consolas"/>
                <a:ea typeface="Consolas"/>
                <a:cs typeface="Consolas"/>
                <a:sym typeface="Consolas"/>
              </a:rPr>
              <a:t>all</a:t>
            </a:r>
            <a:r>
              <a:rPr lang="ru-RU" sz="1800">
                <a:solidFill>
                  <a:schemeClr val="dk1"/>
                </a:solidFill>
                <a:latin typeface="Consolas"/>
                <a:ea typeface="Consolas"/>
                <a:cs typeface="Consolas"/>
                <a:sym typeface="Consolas"/>
              </a:rPr>
              <a:t>(common_types): </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return</a:t>
            </a:r>
            <a:r>
              <a:rPr lang="ru-RU" sz="1800">
                <a:solidFill>
                  <a:schemeClr val="dk1"/>
                </a:solidFill>
                <a:latin typeface="Consolas"/>
                <a:ea typeface="Consolas"/>
                <a:cs typeface="Consolas"/>
                <a:sym typeface="Consolas"/>
              </a:rPr>
              <a:t> {</a:t>
            </a:r>
            <a:r>
              <a:rPr lang="ru-RU" sz="1800">
                <a:solidFill>
                  <a:srgbClr val="C00000"/>
                </a:solidFill>
                <a:latin typeface="Consolas"/>
                <a:ea typeface="Consolas"/>
                <a:cs typeface="Consolas"/>
                <a:sym typeface="Consolas"/>
              </a:rPr>
              <a:t>"result"</a:t>
            </a:r>
            <a:r>
              <a:rPr lang="ru-RU" sz="1800">
                <a:solidFill>
                  <a:schemeClr val="dk1"/>
                </a:solidFill>
                <a:latin typeface="Consolas"/>
                <a:ea typeface="Consolas"/>
                <a:cs typeface="Consolas"/>
                <a:sym typeface="Consolas"/>
              </a:rPr>
              <a:t>: ComparisonResult.Inconsistent}</a:t>
            </a:r>
            <a:endParaRPr/>
          </a:p>
          <a:p>
            <a:pPr indent="0" lvl="0" marL="0" marR="0" rtl="0" algn="l">
              <a:spcBef>
                <a:spcPts val="0"/>
              </a:spcBef>
              <a:spcAft>
                <a:spcPts val="0"/>
              </a:spcAft>
              <a:buNone/>
            </a:pPr>
            <a:r>
              <a:rPr lang="ru-RU" sz="1800">
                <a:solidFill>
                  <a:schemeClr val="dk1"/>
                </a:solidFill>
                <a:latin typeface="Consolas"/>
                <a:ea typeface="Consolas"/>
                <a:cs typeface="Consolas"/>
                <a:sym typeface="Consolas"/>
              </a:rPr>
              <a:t>   </a:t>
            </a:r>
            <a:r>
              <a:rPr lang="ru-RU" sz="1800">
                <a:solidFill>
                  <a:srgbClr val="0000FF"/>
                </a:solidFill>
                <a:latin typeface="Consolas"/>
                <a:ea typeface="Consolas"/>
                <a:cs typeface="Consolas"/>
                <a:sym typeface="Consolas"/>
              </a:rPr>
              <a:t>return</a:t>
            </a:r>
            <a:r>
              <a:rPr lang="ru-RU" sz="1800">
                <a:solidFill>
                  <a:schemeClr val="dk1"/>
                </a:solidFill>
                <a:latin typeface="Consolas"/>
                <a:ea typeface="Consolas"/>
                <a:cs typeface="Consolas"/>
                <a:sym typeface="Consolas"/>
              </a:rPr>
              <a:t> {</a:t>
            </a:r>
            <a:r>
              <a:rPr lang="ru-RU" sz="1800">
                <a:solidFill>
                  <a:srgbClr val="C00000"/>
                </a:solidFill>
                <a:latin typeface="Consolas"/>
                <a:ea typeface="Consolas"/>
                <a:cs typeface="Consolas"/>
                <a:sym typeface="Consolas"/>
              </a:rPr>
              <a:t>"result"</a:t>
            </a:r>
            <a:r>
              <a:rPr lang="ru-RU" sz="1800">
                <a:solidFill>
                  <a:schemeClr val="dk1"/>
                </a:solidFill>
                <a:latin typeface="Consolas"/>
                <a:ea typeface="Consolas"/>
                <a:cs typeface="Consolas"/>
                <a:sym typeface="Consolas"/>
              </a:rPr>
              <a:t>: ComparisonResult.Equivalent, </a:t>
            </a:r>
            <a:r>
              <a:rPr lang="ru-RU" sz="1800">
                <a:solidFill>
                  <a:srgbClr val="C00000"/>
                </a:solidFill>
                <a:latin typeface="Consolas"/>
                <a:ea typeface="Consolas"/>
                <a:cs typeface="Consolas"/>
                <a:sym typeface="Consolas"/>
              </a:rPr>
              <a:t>"merged"</a:t>
            </a:r>
            <a:r>
              <a:rPr lang="ru-RU" sz="1800">
                <a:solidFill>
                  <a:schemeClr val="dk1"/>
                </a:solidFill>
                <a:latin typeface="Consolas"/>
                <a:ea typeface="Consolas"/>
                <a:cs typeface="Consolas"/>
                <a:sym typeface="Consolas"/>
              </a:rPr>
              <a:t>: common_types} </a:t>
            </a:r>
            <a:endParaRPr sz="1800">
              <a:solidFill>
                <a:schemeClr val="dk1"/>
              </a:solidFill>
              <a:latin typeface="Consolas"/>
              <a:ea typeface="Consolas"/>
              <a:cs typeface="Consolas"/>
              <a:sym typeface="Consolas"/>
            </a:endParaRPr>
          </a:p>
        </p:txBody>
      </p:sp>
      <p:sp>
        <p:nvSpPr>
          <p:cNvPr id="708" name="Google Shape;708;p111"/>
          <p:cNvSpPr/>
          <p:nvPr/>
        </p:nvSpPr>
        <p:spPr>
          <a:xfrm>
            <a:off x="9816600" y="549275"/>
            <a:ext cx="1080000" cy="1079505"/>
          </a:xfrm>
          <a:prstGeom prst="rect">
            <a:avLst/>
          </a:prstGeom>
          <a:solidFill>
            <a:srgbClr val="672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ru-RU" sz="4000">
                <a:solidFill>
                  <a:schemeClr val="lt1"/>
                </a:solidFill>
                <a:latin typeface="Quattrocento Sans"/>
                <a:ea typeface="Quattrocento Sans"/>
                <a:cs typeface="Quattrocento Sans"/>
                <a:sym typeface="Quattrocento Sans"/>
              </a:rPr>
              <a:t>C#</a:t>
            </a:r>
            <a:endParaRPr/>
          </a:p>
        </p:txBody>
      </p:sp>
      <p:sp>
        <p:nvSpPr>
          <p:cNvPr id="709" name="Google Shape;709;p111"/>
          <p:cNvSpPr/>
          <p:nvPr/>
        </p:nvSpPr>
        <p:spPr>
          <a:xfrm>
            <a:off x="9816600" y="549275"/>
            <a:ext cx="1080000" cy="1079505"/>
          </a:xfrm>
          <a:prstGeom prst="rect">
            <a:avLst/>
          </a:prstGeom>
          <a:solidFill>
            <a:srgbClr val="0055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20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RU" sz="2000">
                <a:solidFill>
                  <a:schemeClr val="lt1"/>
                </a:solidFill>
                <a:latin typeface="Quattrocento Sans"/>
                <a:ea typeface="Quattrocento Sans"/>
                <a:cs typeface="Quattrocento Sans"/>
                <a:sym typeface="Quattrocento Sans"/>
              </a:rPr>
              <a:t>Python</a:t>
            </a:r>
            <a:endParaRPr b="1" sz="2000">
              <a:solidFill>
                <a:schemeClr val="lt1"/>
              </a:solidFill>
              <a:latin typeface="Quattrocento Sans"/>
              <a:ea typeface="Quattrocento Sans"/>
              <a:cs typeface="Quattrocento Sans"/>
              <a:sym typeface="Quattrocento Sans"/>
            </a:endParaRPr>
          </a:p>
        </p:txBody>
      </p:sp>
      <p:pic>
        <p:nvPicPr>
          <p:cNvPr id="710" name="Google Shape;710;p111"/>
          <p:cNvPicPr preferRelativeResize="0"/>
          <p:nvPr/>
        </p:nvPicPr>
        <p:blipFill rotWithShape="1">
          <a:blip r:embed="rId4">
            <a:alphaModFix/>
          </a:blip>
          <a:srcRect b="0" l="0" r="0" t="0"/>
          <a:stretch/>
        </p:blipFill>
        <p:spPr>
          <a:xfrm>
            <a:off x="10029078" y="584058"/>
            <a:ext cx="655044" cy="65504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pic>
        <p:nvPicPr>
          <p:cNvPr id="716" name="Google Shape;716;p112"/>
          <p:cNvPicPr preferRelativeResize="0"/>
          <p:nvPr/>
        </p:nvPicPr>
        <p:blipFill rotWithShape="1">
          <a:blip r:embed="rId3">
            <a:alphaModFix/>
          </a:blip>
          <a:srcRect b="0" l="0" r="0" t="0"/>
          <a:stretch/>
        </p:blipFill>
        <p:spPr>
          <a:xfrm>
            <a:off x="7183031" y="4653136"/>
            <a:ext cx="3028234" cy="1956237"/>
          </a:xfrm>
          <a:prstGeom prst="rect">
            <a:avLst/>
          </a:prstGeom>
          <a:noFill/>
          <a:ln>
            <a:noFill/>
          </a:ln>
        </p:spPr>
      </p:pic>
      <p:sp>
        <p:nvSpPr>
          <p:cNvPr id="717" name="Google Shape;717;p112"/>
          <p:cNvSpPr/>
          <p:nvPr/>
        </p:nvSpPr>
        <p:spPr>
          <a:xfrm>
            <a:off x="1803400" y="1085128"/>
            <a:ext cx="7789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p:txBody>
      </p:sp>
      <p:sp>
        <p:nvSpPr>
          <p:cNvPr id="718" name="Google Shape;718;p112"/>
          <p:cNvSpPr/>
          <p:nvPr/>
        </p:nvSpPr>
        <p:spPr>
          <a:xfrm>
            <a:off x="418267" y="260667"/>
            <a:ext cx="11106900" cy="5632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Pair&lt;ComparisonResult,ESType[]&gt; </a:t>
            </a:r>
            <a:r>
              <a:rPr lang="ru-RU" sz="1300">
                <a:solidFill>
                  <a:srgbClr val="00627A"/>
                </a:solidFill>
                <a:highlight>
                  <a:schemeClr val="lt1"/>
                </a:highlight>
                <a:latin typeface="JetBrains Mono"/>
                <a:ea typeface="JetBrains Mono"/>
                <a:cs typeface="JetBrains Mono"/>
                <a:sym typeface="JetBrains Mono"/>
              </a:rPr>
              <a:t>compareStacks</a:t>
            </a:r>
            <a:r>
              <a:rPr lang="ru-RU" sz="1300">
                <a:solidFill>
                  <a:srgbClr val="080808"/>
                </a:solidFill>
                <a:highlight>
                  <a:schemeClr val="lt1"/>
                </a:highlight>
                <a:latin typeface="JetBrains Mono"/>
                <a:ea typeface="JetBrains Mono"/>
                <a:cs typeface="JetBrains Mono"/>
                <a:sym typeface="JetBrains Mono"/>
              </a:rPr>
              <a:t>(ESType[] first, ESType[] second) {</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var </a:t>
            </a:r>
            <a:r>
              <a:rPr lang="ru-RU" sz="1300">
                <a:solidFill>
                  <a:schemeClr val="dk1"/>
                </a:solidFill>
                <a:highlight>
                  <a:schemeClr val="lt1"/>
                </a:highlight>
                <a:latin typeface="JetBrains Mono"/>
                <a:ea typeface="JetBrains Mono"/>
                <a:cs typeface="JetBrains Mono"/>
                <a:sym typeface="JetBrains Mono"/>
              </a:rPr>
              <a:t>typePairs </a:t>
            </a:r>
            <a:r>
              <a:rPr lang="ru-RU" sz="1300">
                <a:solidFill>
                  <a:srgbClr val="080808"/>
                </a:solidFill>
                <a:highlight>
                  <a:schemeClr val="lt1"/>
                </a:highlight>
                <a:latin typeface="JetBrains Mono"/>
                <a:ea typeface="JetBrains Mono"/>
                <a:cs typeface="JetBrains Mono"/>
                <a:sym typeface="JetBrains Mono"/>
              </a:rPr>
              <a:t>= zip(first, second).ToList();</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if </a:t>
            </a:r>
            <a:r>
              <a:rPr lang="ru-RU" sz="1300">
                <a:solidFill>
                  <a:srgbClr val="080808"/>
                </a:solidFill>
                <a:highlight>
                  <a:schemeClr val="lt1"/>
                </a:highlight>
                <a:latin typeface="JetBrains Mono"/>
                <a:ea typeface="JetBrains Mono"/>
                <a:cs typeface="JetBrains Mono"/>
                <a:sym typeface="JetBrains Mono"/>
              </a:rPr>
              <a:t>(</a:t>
            </a:r>
            <a:r>
              <a:rPr lang="ru-RU" sz="1300">
                <a:solidFill>
                  <a:schemeClr val="dk1"/>
                </a:solidFill>
                <a:highlight>
                  <a:schemeClr val="lt1"/>
                </a:highlight>
                <a:latin typeface="JetBrains Mono"/>
                <a:ea typeface="JetBrains Mono"/>
                <a:cs typeface="JetBrains Mono"/>
                <a:sym typeface="JetBrains Mono"/>
              </a:rPr>
              <a:t>typePairs</a:t>
            </a:r>
            <a:r>
              <a:rPr lang="ru-RU" sz="1300">
                <a:solidFill>
                  <a:srgbClr val="080808"/>
                </a:solidFill>
                <a:highlight>
                  <a:schemeClr val="lt1"/>
                </a:highlight>
                <a:latin typeface="JetBrains Mono"/>
                <a:ea typeface="JetBrains Mono"/>
                <a:cs typeface="JetBrains Mono"/>
                <a:sym typeface="JetBrains Mono"/>
              </a:rPr>
              <a:t>.stream().allMatch(it -&gt; equalEsTypes(it)))</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return new Pair(</a:t>
            </a:r>
            <a:r>
              <a:rPr lang="ru-RU" sz="1300">
                <a:solidFill>
                  <a:srgbClr val="080808"/>
                </a:solidFill>
                <a:highlight>
                  <a:schemeClr val="lt1"/>
                </a:highlight>
                <a:latin typeface="JetBrains Mono"/>
                <a:ea typeface="JetBrains Mono"/>
                <a:cs typeface="JetBrains Mono"/>
                <a:sym typeface="JetBrains Mono"/>
              </a:rPr>
              <a:t>ComparisonResult.Equal, new ESType[]{});</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if </a:t>
            </a:r>
            <a:r>
              <a:rPr lang="ru-RU" sz="1300">
                <a:solidFill>
                  <a:srgbClr val="080808"/>
                </a:solidFill>
                <a:highlight>
                  <a:schemeClr val="lt1"/>
                </a:highlight>
                <a:latin typeface="JetBrains Mono"/>
                <a:ea typeface="JetBrains Mono"/>
                <a:cs typeface="JetBrains Mono"/>
                <a:sym typeface="JetBrains Mono"/>
              </a:rPr>
              <a:t>(!</a:t>
            </a:r>
            <a:r>
              <a:rPr lang="ru-RU" sz="1300">
                <a:solidFill>
                  <a:schemeClr val="dk1"/>
                </a:solidFill>
                <a:highlight>
                  <a:schemeClr val="lt1"/>
                </a:highlight>
                <a:latin typeface="JetBrains Mono"/>
                <a:ea typeface="JetBrains Mono"/>
                <a:cs typeface="JetBrains Mono"/>
                <a:sym typeface="JetBrains Mono"/>
              </a:rPr>
              <a:t>typePairs</a:t>
            </a:r>
            <a:r>
              <a:rPr lang="ru-RU" sz="1300">
                <a:solidFill>
                  <a:srgbClr val="080808"/>
                </a:solidFill>
                <a:highlight>
                  <a:schemeClr val="lt1"/>
                </a:highlight>
                <a:latin typeface="JetBrains Mono"/>
                <a:ea typeface="JetBrains Mono"/>
                <a:cs typeface="JetBrains Mono"/>
                <a:sym typeface="JetBrains Mono"/>
              </a:rPr>
              <a:t>.stream().allMatch(it -&gt; compatibleCLIType(it)))</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return new Pair(</a:t>
            </a:r>
            <a:r>
              <a:rPr lang="ru-RU" sz="1300">
                <a:solidFill>
                  <a:srgbClr val="080808"/>
                </a:solidFill>
                <a:highlight>
                  <a:schemeClr val="lt1"/>
                </a:highlight>
                <a:latin typeface="JetBrains Mono"/>
                <a:ea typeface="JetBrains Mono"/>
                <a:cs typeface="JetBrains Mono"/>
                <a:sym typeface="JetBrains Mono"/>
              </a:rPr>
              <a:t>ComparisonResult.Inconsistent, new ESType[]{});</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var </a:t>
            </a:r>
            <a:r>
              <a:rPr lang="ru-RU" sz="1300">
                <a:solidFill>
                  <a:schemeClr val="dk1"/>
                </a:solidFill>
                <a:highlight>
                  <a:schemeClr val="lt1"/>
                </a:highlight>
                <a:latin typeface="JetBrains Mono"/>
                <a:ea typeface="JetBrains Mono"/>
                <a:cs typeface="JetBrains Mono"/>
                <a:sym typeface="JetBrains Mono"/>
              </a:rPr>
              <a:t>commonTypes </a:t>
            </a:r>
            <a:r>
              <a:rPr lang="ru-RU" sz="1300">
                <a:solidFill>
                  <a:srgbClr val="080808"/>
                </a:solidFill>
                <a:highlight>
                  <a:schemeClr val="lt1"/>
                </a:highlight>
                <a:latin typeface="JetBrains Mono"/>
                <a:ea typeface="JetBrains Mono"/>
                <a:cs typeface="JetBrains Mono"/>
                <a:sym typeface="JetBrains Mono"/>
              </a:rPr>
              <a:t>= </a:t>
            </a:r>
            <a:r>
              <a:rPr lang="ru-RU" sz="1300">
                <a:solidFill>
                  <a:schemeClr val="dk1"/>
                </a:solidFill>
                <a:highlight>
                  <a:schemeClr val="lt1"/>
                </a:highlight>
                <a:latin typeface="JetBrains Mono"/>
                <a:ea typeface="JetBrains Mono"/>
                <a:cs typeface="JetBrains Mono"/>
                <a:sym typeface="JetBrains Mono"/>
              </a:rPr>
              <a:t>typePairs</a:t>
            </a:r>
            <a:r>
              <a:rPr lang="ru-RU" sz="1300">
                <a:solidFill>
                  <a:srgbClr val="080808"/>
                </a:solidFill>
                <a:highlight>
                  <a:schemeClr val="lt1"/>
                </a:highlight>
                <a:latin typeface="JetBrains Mono"/>
                <a:ea typeface="JetBrains Mono"/>
                <a:cs typeface="JetBrains Mono"/>
                <a:sym typeface="JetBrains Mono"/>
              </a:rPr>
              <a:t>.stream().map(it -&gt; getCommonType(it)).collect(</a:t>
            </a:r>
            <a:r>
              <a:rPr lang="ru-RU" sz="1300">
                <a:solidFill>
                  <a:schemeClr val="dk1"/>
                </a:solidFill>
                <a:highlight>
                  <a:schemeClr val="lt1"/>
                </a:highlight>
                <a:latin typeface="JetBrains Mono"/>
                <a:ea typeface="JetBrains Mono"/>
                <a:cs typeface="JetBrains Mono"/>
                <a:sym typeface="JetBrains Mono"/>
              </a:rPr>
              <a:t>Collectors</a:t>
            </a:r>
            <a:r>
              <a:rPr lang="ru-RU" sz="1300">
                <a:solidFill>
                  <a:srgbClr val="080808"/>
                </a:solidFill>
                <a:highlight>
                  <a:schemeClr val="lt1"/>
                </a:highlight>
                <a:latin typeface="JetBrains Mono"/>
                <a:ea typeface="JetBrains Mono"/>
                <a:cs typeface="JetBrains Mono"/>
                <a:sym typeface="JetBrains Mono"/>
              </a:rPr>
              <a:t>.</a:t>
            </a:r>
            <a:r>
              <a:rPr i="1" lang="ru-RU" sz="1300">
                <a:solidFill>
                  <a:srgbClr val="080808"/>
                </a:solidFill>
                <a:highlight>
                  <a:schemeClr val="lt1"/>
                </a:highlight>
                <a:latin typeface="JetBrains Mono"/>
                <a:ea typeface="JetBrains Mono"/>
                <a:cs typeface="JetBrains Mono"/>
                <a:sym typeface="JetBrains Mono"/>
              </a:rPr>
              <a:t>toList</a:t>
            </a:r>
            <a:r>
              <a:rPr lang="ru-RU" sz="1300">
                <a:solidFill>
                  <a:srgbClr val="080808"/>
                </a:solidFill>
                <a:highlight>
                  <a:schemeClr val="lt1"/>
                </a:highlight>
                <a:latin typeface="JetBrains Mono"/>
                <a:ea typeface="JetBrains Mono"/>
                <a:cs typeface="JetBrains Mono"/>
                <a:sym typeface="JetBrains Mono"/>
              </a:rPr>
              <a:t>());</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if </a:t>
            </a:r>
            <a:r>
              <a:rPr lang="ru-RU" sz="1300">
                <a:solidFill>
                  <a:srgbClr val="080808"/>
                </a:solidFill>
                <a:highlight>
                  <a:schemeClr val="lt1"/>
                </a:highlight>
                <a:latin typeface="JetBrains Mono"/>
                <a:ea typeface="JetBrains Mono"/>
                <a:cs typeface="JetBrains Mono"/>
                <a:sym typeface="JetBrains Mono"/>
              </a:rPr>
              <a:t>(</a:t>
            </a:r>
            <a:r>
              <a:rPr lang="ru-RU" sz="1300">
                <a:solidFill>
                  <a:schemeClr val="dk1"/>
                </a:solidFill>
                <a:highlight>
                  <a:schemeClr val="lt1"/>
                </a:highlight>
                <a:latin typeface="JetBrains Mono"/>
                <a:ea typeface="JetBrains Mono"/>
                <a:cs typeface="JetBrains Mono"/>
                <a:sym typeface="JetBrains Mono"/>
              </a:rPr>
              <a:t>commonTypes</a:t>
            </a:r>
            <a:r>
              <a:rPr lang="ru-RU" sz="1300">
                <a:solidFill>
                  <a:srgbClr val="080808"/>
                </a:solidFill>
                <a:highlight>
                  <a:schemeClr val="lt1"/>
                </a:highlight>
                <a:latin typeface="JetBrains Mono"/>
                <a:ea typeface="JetBrains Mono"/>
                <a:cs typeface="JetBrains Mono"/>
                <a:sym typeface="JetBrains Mono"/>
              </a:rPr>
              <a:t>.stream().anyMatch(t -&gt; t == </a:t>
            </a:r>
            <a:r>
              <a:rPr lang="ru-RU" sz="1300">
                <a:solidFill>
                  <a:srgbClr val="0033B3"/>
                </a:solidFill>
                <a:highlight>
                  <a:schemeClr val="lt1"/>
                </a:highlight>
                <a:latin typeface="JetBrains Mono"/>
                <a:ea typeface="JetBrains Mono"/>
                <a:cs typeface="JetBrains Mono"/>
                <a:sym typeface="JetBrains Mono"/>
              </a:rPr>
              <a:t>null</a:t>
            </a:r>
            <a:r>
              <a:rPr lang="ru-RU" sz="1300">
                <a:solidFill>
                  <a:srgbClr val="080808"/>
                </a:solidFill>
                <a:highlight>
                  <a:schemeClr val="lt1"/>
                </a:highlight>
                <a:latin typeface="JetBrains Mono"/>
                <a:ea typeface="JetBrains Mono"/>
                <a:cs typeface="JetBrains Mono"/>
                <a:sym typeface="JetBrains Mono"/>
              </a:rPr>
              <a:t>))</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return new Pair(</a:t>
            </a:r>
            <a:r>
              <a:rPr lang="ru-RU" sz="1300">
                <a:solidFill>
                  <a:srgbClr val="080808"/>
                </a:solidFill>
                <a:highlight>
                  <a:schemeClr val="lt1"/>
                </a:highlight>
                <a:latin typeface="JetBrains Mono"/>
                <a:ea typeface="JetBrains Mono"/>
                <a:cs typeface="JetBrains Mono"/>
                <a:sym typeface="JetBrains Mono"/>
              </a:rPr>
              <a:t>ComparisonResult.INCONSISTENT, new ESType[]{});</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   </a:t>
            </a:r>
            <a:r>
              <a:rPr lang="ru-RU" sz="1300">
                <a:solidFill>
                  <a:srgbClr val="0033B3"/>
                </a:solidFill>
                <a:highlight>
                  <a:schemeClr val="lt1"/>
                </a:highlight>
                <a:latin typeface="JetBrains Mono"/>
                <a:ea typeface="JetBrains Mono"/>
                <a:cs typeface="JetBrains Mono"/>
                <a:sym typeface="JetBrains Mono"/>
              </a:rPr>
              <a:t>return new Pair(</a:t>
            </a:r>
            <a:r>
              <a:rPr lang="ru-RU" sz="1300">
                <a:solidFill>
                  <a:srgbClr val="080808"/>
                </a:solidFill>
                <a:highlight>
                  <a:schemeClr val="lt1"/>
                </a:highlight>
                <a:latin typeface="JetBrains Mono"/>
                <a:ea typeface="JetBrains Mono"/>
                <a:cs typeface="JetBrains Mono"/>
                <a:sym typeface="JetBrains Mono"/>
              </a:rPr>
              <a:t>ComparisonResult.EQUIVALENT, commonTypes)</a:t>
            </a:r>
            <a:endParaRPr sz="13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2000"/>
              <a:buFont typeface="Arial"/>
              <a:buNone/>
            </a:pPr>
            <a:r>
              <a:rPr lang="ru-RU" sz="1300">
                <a:solidFill>
                  <a:srgbClr val="080808"/>
                </a:solidFill>
                <a:highlight>
                  <a:schemeClr val="lt1"/>
                </a:highlight>
                <a:latin typeface="JetBrains Mono"/>
                <a:ea typeface="JetBrains Mono"/>
                <a:cs typeface="JetBrains Mono"/>
                <a:sym typeface="JetBrains Mono"/>
              </a:rPr>
              <a:t>}</a:t>
            </a:r>
            <a:endParaRPr sz="9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None/>
            </a:pPr>
            <a:r>
              <a:t/>
            </a:r>
            <a:endParaRPr sz="1900">
              <a:solidFill>
                <a:srgbClr val="00007F"/>
              </a:solidFill>
              <a:highlight>
                <a:srgbClr val="FFFFFF"/>
              </a:highlight>
              <a:latin typeface="Fira Code"/>
              <a:ea typeface="Fira Code"/>
              <a:cs typeface="Fira Code"/>
              <a:sym typeface="Fira Code"/>
            </a:endParaRPr>
          </a:p>
        </p:txBody>
      </p:sp>
      <p:pic>
        <p:nvPicPr>
          <p:cNvPr id="719" name="Google Shape;719;p112"/>
          <p:cNvPicPr preferRelativeResize="0"/>
          <p:nvPr/>
        </p:nvPicPr>
        <p:blipFill>
          <a:blip r:embed="rId4">
            <a:alphaModFix/>
          </a:blip>
          <a:stretch>
            <a:fillRect/>
          </a:stretch>
        </p:blipFill>
        <p:spPr>
          <a:xfrm>
            <a:off x="10625733" y="462800"/>
            <a:ext cx="899333" cy="899333"/>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13"/>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3200"/>
              <a:buFont typeface="Quattrocento Sans"/>
              <a:buAutoNum type="arabicPeriod"/>
            </a:pPr>
            <a:r>
              <a:rPr lang="ru-RU"/>
              <a:t>Скрытый поток данных</a:t>
            </a:r>
            <a:endParaRPr/>
          </a:p>
          <a:p>
            <a:pPr indent="-514350" lvl="0" marL="514350" rtl="0" algn="l">
              <a:spcBef>
                <a:spcPts val="640"/>
              </a:spcBef>
              <a:spcAft>
                <a:spcPts val="0"/>
              </a:spcAft>
              <a:buSzPts val="3200"/>
              <a:buFont typeface="Quattrocento Sans"/>
              <a:buAutoNum type="arabicPeriod"/>
            </a:pPr>
            <a:r>
              <a:rPr lang="ru-RU"/>
              <a:t>Я так не объясняю</a:t>
            </a:r>
            <a:endParaRPr/>
          </a:p>
          <a:p>
            <a:pPr indent="-514350" lvl="0" marL="514350" rtl="0" algn="l">
              <a:spcBef>
                <a:spcPts val="640"/>
              </a:spcBef>
              <a:spcAft>
                <a:spcPts val="0"/>
              </a:spcAft>
              <a:buSzPts val="3200"/>
              <a:buFont typeface="Quattrocento Sans"/>
              <a:buAutoNum type="arabicPeriod"/>
            </a:pPr>
            <a:r>
              <a:rPr lang="ru-RU"/>
              <a:t>Ох, хочу кофе</a:t>
            </a:r>
            <a:endParaRPr/>
          </a:p>
          <a:p>
            <a:pPr indent="-514350" lvl="0" marL="514350" rtl="0" algn="l">
              <a:spcBef>
                <a:spcPts val="640"/>
              </a:spcBef>
              <a:spcAft>
                <a:spcPts val="0"/>
              </a:spcAft>
              <a:buSzPts val="3200"/>
              <a:buFont typeface="Quattrocento Sans"/>
              <a:buAutoNum type="arabicPeriod"/>
            </a:pPr>
            <a:r>
              <a:rPr lang="ru-RU"/>
              <a:t>Чрезмерная навигация по коду</a:t>
            </a:r>
            <a:endParaRPr/>
          </a:p>
        </p:txBody>
      </p:sp>
      <p:sp>
        <p:nvSpPr>
          <p:cNvPr id="725" name="Google Shape;725;p113"/>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rmAutofit fontScale="90000"/>
          </a:bodyPr>
          <a:lstStyle/>
          <a:p>
            <a:pPr indent="0" lvl="0" marL="0" rtl="0" algn="l">
              <a:spcBef>
                <a:spcPts val="0"/>
              </a:spcBef>
              <a:spcAft>
                <a:spcPts val="0"/>
              </a:spcAft>
              <a:buClr>
                <a:schemeClr val="accent1"/>
              </a:buClr>
              <a:buSzPct val="100000"/>
              <a:buFont typeface="Quattrocento Sans"/>
              <a:buNone/>
            </a:pPr>
            <a:r>
              <a:rPr lang="ru-RU" sz="4800"/>
              <a:t>МАРКЕРЫ ПЛОХОЙ ЧИТАЕМОСТИ</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4"/>
          <p:cNvSpPr txBox="1"/>
          <p:nvPr>
            <p:ph idx="1" type="body"/>
          </p:nvPr>
        </p:nvSpPr>
        <p:spPr>
          <a:xfrm>
            <a:off x="2495599" y="1628779"/>
            <a:ext cx="7200852" cy="25508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ru-RU" sz="2400"/>
              <a:t>Приведите в порядок класс </a:t>
            </a:r>
            <a:r>
              <a:rPr lang="ru-RU" sz="2400">
                <a:solidFill>
                  <a:schemeClr val="accent1"/>
                </a:solidFill>
              </a:rPr>
              <a:t>ChessProblem.cs</a:t>
            </a:r>
            <a:endParaRPr sz="2400"/>
          </a:p>
          <a:p>
            <a:pPr indent="0" lvl="0" marL="0" rtl="0" algn="l">
              <a:spcBef>
                <a:spcPts val="480"/>
              </a:spcBef>
              <a:spcAft>
                <a:spcPts val="0"/>
              </a:spcAft>
              <a:buSzPts val="2400"/>
              <a:buNone/>
            </a:pPr>
            <a:r>
              <a:rPr lang="ru-RU" sz="2400"/>
              <a:t>Если для этого потребуется изменить другие классы проекта — </a:t>
            </a:r>
            <a:r>
              <a:rPr lang="ru-RU" sz="2400">
                <a:solidFill>
                  <a:schemeClr val="accent1"/>
                </a:solidFill>
              </a:rPr>
              <a:t>делайте это</a:t>
            </a:r>
            <a:endParaRPr/>
          </a:p>
          <a:p>
            <a:pPr indent="0" lvl="0" marL="0" rtl="0" algn="l">
              <a:spcBef>
                <a:spcPts val="480"/>
              </a:spcBef>
              <a:spcAft>
                <a:spcPts val="0"/>
              </a:spcAft>
              <a:buSzPts val="2400"/>
              <a:buNone/>
            </a:pPr>
            <a:r>
              <a:rPr lang="ru-RU" sz="2400"/>
              <a:t>Проверяйте, что вы ничего не сломали с помощью теста </a:t>
            </a:r>
            <a:r>
              <a:rPr lang="ru-RU" sz="2400">
                <a:solidFill>
                  <a:schemeClr val="accent1"/>
                </a:solidFill>
              </a:rPr>
              <a:t>ChessProblem_Test</a:t>
            </a:r>
            <a:endParaRPr sz="2400">
              <a:solidFill>
                <a:schemeClr val="accent1"/>
              </a:solidFill>
            </a:endParaRPr>
          </a:p>
        </p:txBody>
      </p:sp>
      <p:sp>
        <p:nvSpPr>
          <p:cNvPr id="731" name="Google Shape;731;p114"/>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CHESS</a:t>
            </a:r>
            <a:endParaRPr/>
          </a:p>
        </p:txBody>
      </p:sp>
      <p:grpSp>
        <p:nvGrpSpPr>
          <p:cNvPr id="732" name="Google Shape;732;p114"/>
          <p:cNvGrpSpPr/>
          <p:nvPr/>
        </p:nvGrpSpPr>
        <p:grpSpPr>
          <a:xfrm>
            <a:off x="2495598" y="5421889"/>
            <a:ext cx="7200852" cy="830997"/>
            <a:chOff x="2495598" y="5424000"/>
            <a:chExt cx="7200852" cy="830997"/>
          </a:xfrm>
        </p:grpSpPr>
        <p:sp>
          <p:nvSpPr>
            <p:cNvPr id="733" name="Google Shape;733;p114"/>
            <p:cNvSpPr txBox="1"/>
            <p:nvPr/>
          </p:nvSpPr>
          <p:spPr>
            <a:xfrm>
              <a:off x="3503762" y="5424000"/>
              <a:ext cx="619268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800">
                  <a:solidFill>
                    <a:srgbClr val="D94440"/>
                  </a:solidFill>
                  <a:latin typeface="Quattrocento Sans"/>
                  <a:ea typeface="Quattrocento Sans"/>
                  <a:cs typeface="Quattrocento Sans"/>
                  <a:sym typeface="Quattrocento Sans"/>
                </a:rPr>
                <a:t>Investigation 5 min</a:t>
              </a:r>
              <a:br>
                <a:rPr lang="ru-RU" sz="2400">
                  <a:solidFill>
                    <a:srgbClr val="000000"/>
                  </a:solidFill>
                  <a:latin typeface="Quattrocento Sans"/>
                  <a:ea typeface="Quattrocento Sans"/>
                  <a:cs typeface="Quattrocento Sans"/>
                  <a:sym typeface="Quattrocento Sans"/>
                </a:rPr>
              </a:br>
              <a:r>
                <a:rPr lang="ru-RU" sz="2000">
                  <a:solidFill>
                    <a:srgbClr val="000000"/>
                  </a:solidFill>
                  <a:latin typeface="Quattrocento Sans"/>
                  <a:ea typeface="Quattrocento Sans"/>
                  <a:cs typeface="Quattrocento Sans"/>
                  <a:sym typeface="Quattrocento Sans"/>
                </a:rPr>
                <a:t>первые 5 минут можно только исследовать код</a:t>
              </a:r>
              <a:endParaRPr sz="24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лупа.wmf" id="734" name="Google Shape;734;p114"/>
            <p:cNvPicPr preferRelativeResize="0"/>
            <p:nvPr/>
          </p:nvPicPr>
          <p:blipFill rotWithShape="1">
            <a:blip r:embed="rId3">
              <a:alphaModFix/>
            </a:blip>
            <a:srcRect b="0" l="0" r="0" t="0"/>
            <a:stretch/>
          </p:blipFill>
          <p:spPr>
            <a:xfrm>
              <a:off x="2495598" y="5468164"/>
              <a:ext cx="756000" cy="742667"/>
            </a:xfrm>
            <a:prstGeom prst="rect">
              <a:avLst/>
            </a:prstGeom>
            <a:noFill/>
            <a:ln>
              <a:noFill/>
            </a:ln>
          </p:spPr>
        </p:pic>
      </p:grpSp>
      <p:grpSp>
        <p:nvGrpSpPr>
          <p:cNvPr id="735" name="Google Shape;735;p114"/>
          <p:cNvGrpSpPr/>
          <p:nvPr/>
        </p:nvGrpSpPr>
        <p:grpSpPr>
          <a:xfrm>
            <a:off x="2423592" y="4179636"/>
            <a:ext cx="7208657" cy="1138773"/>
            <a:chOff x="2495598" y="3372500"/>
            <a:chExt cx="7208657" cy="1138773"/>
          </a:xfrm>
        </p:grpSpPr>
        <p:sp>
          <p:nvSpPr>
            <p:cNvPr id="736" name="Google Shape;736;p114"/>
            <p:cNvSpPr txBox="1"/>
            <p:nvPr/>
          </p:nvSpPr>
          <p:spPr>
            <a:xfrm>
              <a:off x="3511567" y="3372500"/>
              <a:ext cx="6192688"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800">
                  <a:solidFill>
                    <a:srgbClr val="D94440"/>
                  </a:solidFill>
                  <a:latin typeface="Quattrocento Sans"/>
                  <a:ea typeface="Quattrocento Sans"/>
                  <a:cs typeface="Quattrocento Sans"/>
                  <a:sym typeface="Quattrocento Sans"/>
                </a:rPr>
                <a:t>Pair Ping Pong</a:t>
              </a:r>
              <a:br>
                <a:rPr lang="ru-RU" sz="2400">
                  <a:solidFill>
                    <a:srgbClr val="000000"/>
                  </a:solidFill>
                  <a:latin typeface="Quattrocento Sans"/>
                  <a:ea typeface="Quattrocento Sans"/>
                  <a:cs typeface="Quattrocento Sans"/>
                  <a:sym typeface="Quattrocento Sans"/>
                </a:rPr>
              </a:br>
              <a:r>
                <a:rPr lang="ru-RU" sz="2000">
                  <a:solidFill>
                    <a:srgbClr val="000000"/>
                  </a:solidFill>
                  <a:latin typeface="Quattrocento Sans"/>
                  <a:ea typeface="Quattrocento Sans"/>
                  <a:cs typeface="Quattrocento Sans"/>
                  <a:sym typeface="Quattrocento Sans"/>
                </a:rPr>
                <a:t>после каждого законченного изменения меняется driver</a:t>
              </a:r>
              <a:endParaRPr sz="24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сортировка.wmf" id="737" name="Google Shape;737;p114"/>
            <p:cNvPicPr preferRelativeResize="0"/>
            <p:nvPr/>
          </p:nvPicPr>
          <p:blipFill rotWithShape="1">
            <a:blip r:embed="rId4">
              <a:alphaModFix/>
            </a:blip>
            <a:srcRect b="0" l="0" r="0" t="0"/>
            <a:stretch/>
          </p:blipFill>
          <p:spPr>
            <a:xfrm rot="5400000">
              <a:off x="2474265" y="3431331"/>
              <a:ext cx="756000" cy="713334"/>
            </a:xfrm>
            <a:prstGeom prst="rect">
              <a:avLst/>
            </a:prstGeom>
            <a:noFill/>
            <a:ln>
              <a:noFill/>
            </a:ln>
          </p:spPr>
        </p:pic>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15"/>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SzPct val="100000"/>
              <a:buNone/>
            </a:pPr>
            <a:r>
              <a:rPr lang="ru-RU" sz="3400">
                <a:solidFill>
                  <a:schemeClr val="accent1"/>
                </a:solidFill>
              </a:rPr>
              <a:t>Decomposition</a:t>
            </a:r>
            <a:endParaRPr sz="3400">
              <a:solidFill>
                <a:schemeClr val="accent1"/>
              </a:solidFill>
            </a:endParaRPr>
          </a:p>
          <a:p>
            <a:pPr indent="-342874" lvl="0" marL="342874" rtl="0" algn="l">
              <a:spcBef>
                <a:spcPts val="476"/>
              </a:spcBef>
              <a:spcAft>
                <a:spcPts val="0"/>
              </a:spcAft>
              <a:buClr>
                <a:schemeClr val="accent1"/>
              </a:buClr>
              <a:buSzPct val="100000"/>
              <a:buChar char="•"/>
            </a:pPr>
            <a:r>
              <a:rPr lang="ru-RU" sz="3400"/>
              <a:t>Нарушение SRP</a:t>
            </a:r>
            <a:endParaRPr sz="3400"/>
          </a:p>
          <a:p>
            <a:pPr indent="-342874" lvl="0" marL="342874" rtl="0" algn="l">
              <a:spcBef>
                <a:spcPts val="476"/>
              </a:spcBef>
              <a:spcAft>
                <a:spcPts val="0"/>
              </a:spcAft>
              <a:buClr>
                <a:schemeClr val="accent1"/>
              </a:buClr>
              <a:buSzPct val="100000"/>
              <a:buChar char="•"/>
            </a:pPr>
            <a:r>
              <a:rPr lang="ru-RU" sz="3400"/>
              <a:t>Слишком длинный метод / класс</a:t>
            </a:r>
            <a:endParaRPr/>
          </a:p>
          <a:p>
            <a:pPr indent="-342874" lvl="0" marL="342874" rtl="0" algn="l">
              <a:spcBef>
                <a:spcPts val="476"/>
              </a:spcBef>
              <a:spcAft>
                <a:spcPts val="0"/>
              </a:spcAft>
              <a:buClr>
                <a:schemeClr val="accent1"/>
              </a:buClr>
              <a:buSzPct val="100000"/>
              <a:buChar char="•"/>
            </a:pPr>
            <a:r>
              <a:rPr lang="ru-RU" sz="3400"/>
              <a:t>Слишком общее / сложное название метода</a:t>
            </a:r>
            <a:endParaRPr/>
          </a:p>
          <a:p>
            <a:pPr indent="0" lvl="0" marL="0" rtl="0" algn="l">
              <a:spcBef>
                <a:spcPts val="364"/>
              </a:spcBef>
              <a:spcAft>
                <a:spcPts val="0"/>
              </a:spcAft>
              <a:buSzPct val="100000"/>
              <a:buNone/>
            </a:pPr>
            <a:r>
              <a:t/>
            </a:r>
            <a:endParaRPr sz="2600"/>
          </a:p>
          <a:p>
            <a:pPr indent="0" lvl="0" marL="0" rtl="0" algn="l">
              <a:spcBef>
                <a:spcPts val="476"/>
              </a:spcBef>
              <a:spcAft>
                <a:spcPts val="0"/>
              </a:spcAft>
              <a:buSzPct val="100000"/>
              <a:buNone/>
            </a:pPr>
            <a:r>
              <a:rPr lang="ru-RU" sz="3400">
                <a:solidFill>
                  <a:schemeClr val="accent1"/>
                </a:solidFill>
              </a:rPr>
              <a:t>Composability</a:t>
            </a:r>
            <a:endParaRPr sz="3400">
              <a:solidFill>
                <a:schemeClr val="accent1"/>
              </a:solidFill>
            </a:endParaRPr>
          </a:p>
          <a:p>
            <a:pPr indent="-342874" lvl="0" marL="342874" rtl="0" algn="l">
              <a:spcBef>
                <a:spcPts val="476"/>
              </a:spcBef>
              <a:spcAft>
                <a:spcPts val="0"/>
              </a:spcAft>
              <a:buClr>
                <a:schemeClr val="accent1"/>
              </a:buClr>
              <a:buSzPct val="100000"/>
              <a:buChar char="•"/>
            </a:pPr>
            <a:r>
              <a:rPr lang="ru-RU" sz="3400"/>
              <a:t>Переиспользуемость</a:t>
            </a:r>
            <a:endParaRPr sz="3400"/>
          </a:p>
          <a:p>
            <a:pPr indent="-342874" lvl="0" marL="342874" rtl="0" algn="l">
              <a:spcBef>
                <a:spcPts val="476"/>
              </a:spcBef>
              <a:spcAft>
                <a:spcPts val="0"/>
              </a:spcAft>
              <a:buClr>
                <a:schemeClr val="accent1"/>
              </a:buClr>
              <a:buSzPct val="100000"/>
              <a:buChar char="•"/>
            </a:pPr>
            <a:r>
              <a:rPr lang="ru-RU" sz="3400"/>
              <a:t>Не самоценно</a:t>
            </a:r>
            <a:endParaRPr/>
          </a:p>
          <a:p>
            <a:pPr indent="0" lvl="0" marL="0" rtl="0" algn="l">
              <a:spcBef>
                <a:spcPts val="364"/>
              </a:spcBef>
              <a:spcAft>
                <a:spcPts val="0"/>
              </a:spcAft>
              <a:buSzPct val="100000"/>
              <a:buNone/>
            </a:pPr>
            <a:r>
              <a:t/>
            </a:r>
            <a:endParaRPr sz="2600"/>
          </a:p>
          <a:p>
            <a:pPr indent="0" lvl="0" marL="0" rtl="0" algn="l">
              <a:spcBef>
                <a:spcPts val="476"/>
              </a:spcBef>
              <a:spcAft>
                <a:spcPts val="0"/>
              </a:spcAft>
              <a:buSzPct val="100000"/>
              <a:buNone/>
            </a:pPr>
            <a:r>
              <a:rPr lang="ru-RU" sz="3400">
                <a:solidFill>
                  <a:schemeClr val="accent1"/>
                </a:solidFill>
              </a:rPr>
              <a:t>Readability</a:t>
            </a:r>
            <a:endParaRPr sz="3400">
              <a:solidFill>
                <a:schemeClr val="accent1"/>
              </a:solidFill>
            </a:endParaRPr>
          </a:p>
          <a:p>
            <a:pPr indent="-342874" lvl="0" marL="342874" rtl="0" algn="l">
              <a:spcBef>
                <a:spcPts val="476"/>
              </a:spcBef>
              <a:spcAft>
                <a:spcPts val="0"/>
              </a:spcAft>
              <a:buClr>
                <a:schemeClr val="accent1"/>
              </a:buClr>
              <a:buSzPct val="100000"/>
              <a:buChar char="•"/>
            </a:pPr>
            <a:r>
              <a:rPr lang="ru-RU" sz="3400"/>
              <a:t>Скрытый поток данных</a:t>
            </a:r>
            <a:endParaRPr/>
          </a:p>
          <a:p>
            <a:pPr indent="-342874" lvl="0" marL="342874" rtl="0" algn="l">
              <a:spcBef>
                <a:spcPts val="476"/>
              </a:spcBef>
              <a:spcAft>
                <a:spcPts val="0"/>
              </a:spcAft>
              <a:buClr>
                <a:schemeClr val="accent1"/>
              </a:buClr>
              <a:buSzPct val="100000"/>
              <a:buChar char="•"/>
            </a:pPr>
            <a:r>
              <a:rPr lang="ru-RU" sz="3400"/>
              <a:t>Я так не объясняю / Ох, хочу кофе</a:t>
            </a:r>
            <a:endParaRPr sz="3400"/>
          </a:p>
          <a:p>
            <a:pPr indent="-342874" lvl="0" marL="342874" rtl="0" algn="l">
              <a:spcBef>
                <a:spcPts val="476"/>
              </a:spcBef>
              <a:spcAft>
                <a:spcPts val="0"/>
              </a:spcAft>
              <a:buClr>
                <a:schemeClr val="accent1"/>
              </a:buClr>
              <a:buSzPct val="100000"/>
              <a:buChar char="•"/>
            </a:pPr>
            <a:r>
              <a:rPr lang="ru-RU" sz="3400"/>
              <a:t>Чрезмерная навигация по коду</a:t>
            </a:r>
            <a:endParaRPr/>
          </a:p>
        </p:txBody>
      </p:sp>
      <p:sp>
        <p:nvSpPr>
          <p:cNvPr id="743" name="Google Shape;743;p115"/>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КАКИЕ МАРКЕРЫ ЗАМЕТИЛИ?</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1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3200"/>
              <a:buChar char="•"/>
            </a:pPr>
            <a:r>
              <a:rPr lang="ru-RU"/>
              <a:t>Сделать более явным поток данных:</a:t>
            </a:r>
            <a:endParaRPr/>
          </a:p>
          <a:p>
            <a:pPr indent="-285730" lvl="1" marL="742895" rtl="0" algn="l">
              <a:spcBef>
                <a:spcPts val="560"/>
              </a:spcBef>
              <a:spcAft>
                <a:spcPts val="0"/>
              </a:spcAft>
              <a:buSzPts val="2800"/>
              <a:buChar char="•"/>
            </a:pPr>
            <a:r>
              <a:rPr lang="ru-RU"/>
              <a:t>Убрать все поля, передавать аргументы в метод</a:t>
            </a:r>
            <a:endParaRPr/>
          </a:p>
          <a:p>
            <a:pPr indent="-285730" lvl="1" marL="742895" rtl="0" algn="l">
              <a:spcBef>
                <a:spcPts val="560"/>
              </a:spcBef>
              <a:spcAft>
                <a:spcPts val="0"/>
              </a:spcAft>
              <a:buSzPts val="2800"/>
              <a:buChar char="•"/>
            </a:pPr>
            <a:r>
              <a:rPr lang="ru-RU"/>
              <a:t>Удалить LoadFrom (и доработать тесты)</a:t>
            </a:r>
            <a:endParaRPr/>
          </a:p>
          <a:p>
            <a:pPr indent="-342874" lvl="0" marL="342874" rtl="0" algn="l">
              <a:spcBef>
                <a:spcPts val="640"/>
              </a:spcBef>
              <a:spcAft>
                <a:spcPts val="0"/>
              </a:spcAft>
              <a:buClr>
                <a:schemeClr val="accent1"/>
              </a:buClr>
              <a:buSzPts val="3200"/>
              <a:buChar char="•"/>
            </a:pPr>
            <a:r>
              <a:rPr lang="ru-RU"/>
              <a:t>Найти и использовать PerformMove</a:t>
            </a:r>
            <a:endParaRPr/>
          </a:p>
          <a:p>
            <a:pPr indent="-342874" lvl="0" marL="342874" rtl="0" algn="l">
              <a:spcBef>
                <a:spcPts val="640"/>
              </a:spcBef>
              <a:spcAft>
                <a:spcPts val="0"/>
              </a:spcAft>
              <a:buClr>
                <a:schemeClr val="accent1"/>
              </a:buClr>
              <a:buSzPts val="3200"/>
              <a:buChar char="•"/>
            </a:pPr>
            <a:r>
              <a:rPr lang="ru-RU"/>
              <a:t>Выделить HasSafeMoves</a:t>
            </a:r>
            <a:endParaRPr/>
          </a:p>
          <a:p>
            <a:pPr indent="-342874" lvl="0" marL="342874" rtl="0" algn="l">
              <a:spcBef>
                <a:spcPts val="640"/>
              </a:spcBef>
              <a:spcAft>
                <a:spcPts val="0"/>
              </a:spcAft>
              <a:buClr>
                <a:schemeClr val="accent1"/>
              </a:buClr>
              <a:buSzPts val="3200"/>
              <a:buChar char="•"/>
            </a:pPr>
            <a:r>
              <a:rPr lang="ru-RU"/>
              <a:t>Обобщить пару foreach в HasMoves</a:t>
            </a:r>
            <a:endParaRPr/>
          </a:p>
          <a:p>
            <a:pPr indent="-342874" lvl="0" marL="342874" rtl="0" algn="l">
              <a:spcBef>
                <a:spcPts val="640"/>
              </a:spcBef>
              <a:spcAft>
                <a:spcPts val="0"/>
              </a:spcAft>
              <a:buClr>
                <a:schemeClr val="accent1"/>
              </a:buClr>
              <a:buSzPts val="3200"/>
              <a:buChar char="•"/>
            </a:pPr>
            <a:r>
              <a:rPr lang="ru-RU"/>
              <a:t>Обобщить для любого цвета, не только белого</a:t>
            </a:r>
            <a:endParaRPr/>
          </a:p>
        </p:txBody>
      </p:sp>
      <p:sp>
        <p:nvSpPr>
          <p:cNvPr id="750" name="Google Shape;750;p11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РАЗБОР ЗАДАЧИ</a:t>
            </a:r>
            <a:r>
              <a:rPr lang="ru-RU"/>
              <a:t> CHESS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pic>
        <p:nvPicPr>
          <p:cNvPr id="756" name="Google Shape;756;p117"/>
          <p:cNvPicPr preferRelativeResize="0"/>
          <p:nvPr>
            <p:ph idx="2" type="pic"/>
          </p:nvPr>
        </p:nvPicPr>
        <p:blipFill rotWithShape="1">
          <a:blip r:embed="rId3">
            <a:alphaModFix/>
          </a:blip>
          <a:srcRect b="9717" l="0" r="0" t="9718"/>
          <a:stretch/>
        </p:blipFill>
        <p:spPr>
          <a:xfrm>
            <a:off x="0" y="-1304"/>
            <a:ext cx="12192000" cy="6858000"/>
          </a:xfrm>
          <a:prstGeom prst="rect">
            <a:avLst/>
          </a:prstGeom>
          <a:noFill/>
          <a:ln>
            <a:noFill/>
          </a:ln>
        </p:spPr>
      </p:pic>
      <p:sp>
        <p:nvSpPr>
          <p:cNvPr id="757" name="Google Shape;757;p117"/>
          <p:cNvSpPr txBox="1"/>
          <p:nvPr>
            <p:ph type="title"/>
          </p:nvPr>
        </p:nvSpPr>
        <p:spPr>
          <a:xfrm>
            <a:off x="1295400" y="5376249"/>
            <a:ext cx="10896600" cy="1076961"/>
          </a:xfrm>
          <a:prstGeom prst="rect">
            <a:avLst/>
          </a:prstGeom>
          <a:solidFill>
            <a:schemeClr val="accent1">
              <a:alpha val="80000"/>
            </a:schemeClr>
          </a:solidFill>
          <a:ln>
            <a:noFill/>
          </a:ln>
        </p:spPr>
        <p:txBody>
          <a:bodyPr anchorCtr="0" anchor="ctr" bIns="61200" lIns="0" spcFirstLastPara="1" rIns="720000" wrap="square" tIns="61200">
            <a:noAutofit/>
          </a:bodyPr>
          <a:lstStyle/>
          <a:p>
            <a:pPr indent="0" lvl="0" marL="0" rtl="0" algn="l">
              <a:spcBef>
                <a:spcPts val="0"/>
              </a:spcBef>
              <a:spcAft>
                <a:spcPts val="0"/>
              </a:spcAft>
              <a:buClr>
                <a:schemeClr val="lt1"/>
              </a:buClr>
              <a:buSzPts val="4400"/>
              <a:buFont typeface="Quattrocento Sans"/>
              <a:buNone/>
            </a:pPr>
            <a:r>
              <a:rPr lang="ru-RU"/>
              <a:t>ЧИСТЫЙ КОД</a:t>
            </a:r>
            <a:endParaRPr/>
          </a:p>
        </p:txBody>
      </p:sp>
      <p:sp>
        <p:nvSpPr>
          <p:cNvPr id="758" name="Google Shape;758;p117"/>
          <p:cNvSpPr txBox="1"/>
          <p:nvPr>
            <p:ph idx="1"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6"/>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i="1" lang="ru-RU" sz="2800">
                <a:latin typeface="Quattrocento Sans"/>
                <a:ea typeface="Quattrocento Sans"/>
                <a:cs typeface="Quattrocento Sans"/>
                <a:sym typeface="Quattrocento Sans"/>
              </a:rPr>
              <a:t>Контрольное число для UPC:</a:t>
            </a:r>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800">
              <a:latin typeface="Quattrocento Sans"/>
              <a:ea typeface="Quattrocento Sans"/>
              <a:cs typeface="Quattrocento Sans"/>
              <a:sym typeface="Quattrocento Sans"/>
            </a:endParaRPr>
          </a:p>
          <a:p>
            <a:pPr indent="-514350" lvl="0" marL="514350" rtl="0" algn="l">
              <a:spcBef>
                <a:spcPts val="560"/>
              </a:spcBef>
              <a:spcAft>
                <a:spcPts val="0"/>
              </a:spcAft>
              <a:buSzPts val="2800"/>
              <a:buFont typeface="Quattrocento Sans"/>
              <a:buAutoNum type="arabicPeriod"/>
            </a:pPr>
            <a:r>
              <a:rPr lang="ru-RU" sz="2800">
                <a:latin typeface="Quattrocento Sans"/>
                <a:ea typeface="Quattrocento Sans"/>
                <a:cs typeface="Quattrocento Sans"/>
                <a:sym typeface="Quattrocento Sans"/>
              </a:rPr>
              <a:t>К результату первого шага прибавляются цифры четных позиций</a:t>
            </a:r>
            <a:endParaRPr sz="2800">
              <a:latin typeface="Quattrocento Sans"/>
              <a:ea typeface="Quattrocento Sans"/>
              <a:cs typeface="Quattrocento Sans"/>
              <a:sym typeface="Quattrocento Sans"/>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Считается остаток от деления на 10, результат назовем M</a:t>
            </a:r>
            <a:endParaRPr/>
          </a:p>
          <a:p>
            <a:pPr indent="-514350" lvl="1" marL="914371" rtl="0" algn="l">
              <a:spcBef>
                <a:spcPts val="480"/>
              </a:spcBef>
              <a:spcAft>
                <a:spcPts val="0"/>
              </a:spcAft>
              <a:buSzPts val="2400"/>
              <a:buFont typeface="Quattrocento Sans"/>
              <a:buAutoNum type="arabicPeriod"/>
            </a:pPr>
            <a:r>
              <a:rPr lang="ru-RU" sz="2400">
                <a:latin typeface="Quattrocento Sans"/>
                <a:ea typeface="Quattrocento Sans"/>
                <a:cs typeface="Quattrocento Sans"/>
                <a:sym typeface="Quattrocento Sans"/>
              </a:rPr>
              <a:t>Если M — ноль, то контрольное число 0, иначе контрольное число = 10 - М</a:t>
            </a:r>
            <a:endParaRPr sz="2400">
              <a:latin typeface="Quattrocento Sans"/>
              <a:ea typeface="Quattrocento Sans"/>
              <a:cs typeface="Quattrocento Sans"/>
              <a:sym typeface="Quattrocento Sans"/>
            </a:endParaRPr>
          </a:p>
          <a:p>
            <a:pPr indent="0" lvl="0" marL="0" rtl="0" algn="l">
              <a:spcBef>
                <a:spcPts val="560"/>
              </a:spcBef>
              <a:spcAft>
                <a:spcPts val="0"/>
              </a:spcAft>
              <a:buSzPts val="2800"/>
              <a:buNone/>
            </a:pPr>
            <a:r>
              <a:t/>
            </a:r>
            <a:endParaRPr i="1" sz="2800">
              <a:latin typeface="Quattrocento Sans"/>
              <a:ea typeface="Quattrocento Sans"/>
              <a:cs typeface="Quattrocento Sans"/>
              <a:sym typeface="Quattrocento Sans"/>
            </a:endParaRPr>
          </a:p>
        </p:txBody>
      </p:sp>
      <p:sp>
        <p:nvSpPr>
          <p:cNvPr id="213" name="Google Shape;213;p46"/>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pic>
        <p:nvPicPr>
          <p:cNvPr id="214" name="Google Shape;214;p46"/>
          <p:cNvPicPr preferRelativeResize="0"/>
          <p:nvPr/>
        </p:nvPicPr>
        <p:blipFill rotWithShape="1">
          <a:blip r:embed="rId3">
            <a:alphaModFix/>
          </a:blip>
          <a:srcRect b="0" l="0" r="0" t="0"/>
          <a:stretch/>
        </p:blipFill>
        <p:spPr>
          <a:xfrm>
            <a:off x="9048328" y="1484784"/>
            <a:ext cx="2870101" cy="1179582"/>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pic>
        <p:nvPicPr>
          <p:cNvPr id="764" name="Google Shape;764;p118"/>
          <p:cNvPicPr preferRelativeResize="0"/>
          <p:nvPr>
            <p:ph idx="2" type="pic"/>
          </p:nvPr>
        </p:nvPicPr>
        <p:blipFill rotWithShape="1">
          <a:blip r:embed="rId3">
            <a:alphaModFix/>
          </a:blip>
          <a:srcRect b="7786" l="0" r="0" t="7786"/>
          <a:stretch/>
        </p:blipFill>
        <p:spPr>
          <a:xfrm>
            <a:off x="0" y="-1304"/>
            <a:ext cx="12192000" cy="6858000"/>
          </a:xfrm>
          <a:prstGeom prst="rect">
            <a:avLst/>
          </a:prstGeom>
          <a:noFill/>
          <a:ln>
            <a:noFill/>
          </a:ln>
        </p:spPr>
      </p:pic>
      <p:sp>
        <p:nvSpPr>
          <p:cNvPr id="765" name="Google Shape;765;p118"/>
          <p:cNvSpPr txBox="1"/>
          <p:nvPr>
            <p:ph type="title"/>
          </p:nvPr>
        </p:nvSpPr>
        <p:spPr>
          <a:xfrm>
            <a:off x="1295400" y="5376249"/>
            <a:ext cx="10896600" cy="1076961"/>
          </a:xfrm>
          <a:prstGeom prst="rect">
            <a:avLst/>
          </a:prstGeom>
          <a:solidFill>
            <a:schemeClr val="accent1">
              <a:alpha val="80000"/>
            </a:schemeClr>
          </a:solidFill>
          <a:ln>
            <a:noFill/>
          </a:ln>
        </p:spPr>
        <p:txBody>
          <a:bodyPr anchorCtr="0" anchor="ctr" bIns="61200" lIns="0" spcFirstLastPara="1" rIns="720000" wrap="square" tIns="61200">
            <a:noAutofit/>
          </a:bodyPr>
          <a:lstStyle/>
          <a:p>
            <a:pPr indent="0" lvl="0" marL="0" rtl="0" algn="l">
              <a:spcBef>
                <a:spcPts val="0"/>
              </a:spcBef>
              <a:spcAft>
                <a:spcPts val="0"/>
              </a:spcAft>
              <a:buClr>
                <a:schemeClr val="lt1"/>
              </a:buClr>
              <a:buSzPts val="4400"/>
              <a:buFont typeface="Quattrocento Sans"/>
              <a:buNone/>
            </a:pPr>
            <a:r>
              <a:rPr lang="ru-RU"/>
              <a:t>РЕАЛЬНЫЙ КОД</a:t>
            </a:r>
            <a:endParaRPr/>
          </a:p>
        </p:txBody>
      </p:sp>
      <p:sp>
        <p:nvSpPr>
          <p:cNvPr id="766" name="Google Shape;766;p118"/>
          <p:cNvSpPr txBox="1"/>
          <p:nvPr>
            <p:ph idx="1" type="body"/>
          </p:nvPr>
        </p:nvSpPr>
        <p:spPr>
          <a:xfrm>
            <a:off x="0" y="5373688"/>
            <a:ext cx="1295400" cy="1076052"/>
          </a:xfrm>
          <a:prstGeom prst="rect">
            <a:avLst/>
          </a:prstGeom>
          <a:solidFill>
            <a:schemeClr val="accent1">
              <a:alpha val="80000"/>
            </a:schemeClr>
          </a:solid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19"/>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600"/>
              <a:buNone/>
            </a:pPr>
            <a:r>
              <a:rPr lang="ru-RU" sz="3600"/>
              <a:t>Оставь место стоянки чище,</a:t>
            </a:r>
            <a:br>
              <a:rPr lang="ru-RU" sz="3600"/>
            </a:br>
            <a:r>
              <a:rPr lang="ru-RU" sz="3600"/>
              <a:t>чем оно было до твоего прихода</a:t>
            </a:r>
            <a:endParaRPr/>
          </a:p>
        </p:txBody>
      </p:sp>
      <p:sp>
        <p:nvSpPr>
          <p:cNvPr id="773" name="Google Shape;773;p119"/>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ПРАВИЛО БОЙСКАУТА</a:t>
            </a:r>
            <a:endParaRPr/>
          </a:p>
        </p:txBody>
      </p:sp>
      <p:pic>
        <p:nvPicPr>
          <p:cNvPr id="774" name="Google Shape;774;p119"/>
          <p:cNvPicPr preferRelativeResize="0"/>
          <p:nvPr/>
        </p:nvPicPr>
        <p:blipFill rotWithShape="1">
          <a:blip r:embed="rId3">
            <a:alphaModFix/>
          </a:blip>
          <a:srcRect b="0" l="0" r="0" t="0"/>
          <a:stretch/>
        </p:blipFill>
        <p:spPr>
          <a:xfrm>
            <a:off x="6781800" y="3778123"/>
            <a:ext cx="4114800" cy="2530602"/>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20"/>
          <p:cNvSpPr txBox="1"/>
          <p:nvPr>
            <p:ph type="title"/>
          </p:nvPr>
        </p:nvSpPr>
        <p:spPr>
          <a:xfrm>
            <a:off x="1295533" y="1628775"/>
            <a:ext cx="9601067" cy="3600450"/>
          </a:xfrm>
          <a:prstGeom prst="rect">
            <a:avLst/>
          </a:prstGeom>
          <a:noFill/>
          <a:ln>
            <a:noFill/>
          </a:ln>
        </p:spPr>
        <p:txBody>
          <a:bodyPr anchorCtr="1" anchor="ctr" bIns="61200" lIns="0" spcFirstLastPara="1" rIns="0" wrap="square" tIns="61200">
            <a:normAutofit/>
          </a:bodyPr>
          <a:lstStyle/>
          <a:p>
            <a:pPr indent="0" lvl="0" marL="0" rtl="0" algn="ctr">
              <a:spcBef>
                <a:spcPts val="0"/>
              </a:spcBef>
              <a:spcAft>
                <a:spcPts val="0"/>
              </a:spcAft>
              <a:buClr>
                <a:schemeClr val="accent1"/>
              </a:buClr>
              <a:buSzPts val="4400"/>
              <a:buFont typeface="Quattrocento Sans"/>
              <a:buNone/>
            </a:pPr>
            <a:r>
              <a:rPr lang="ru-RU"/>
              <a:t>СЛЕДУЙТЕ</a:t>
            </a:r>
            <a:br>
              <a:rPr lang="ru-RU"/>
            </a:br>
            <a:r>
              <a:rPr lang="ru-RU"/>
              <a:t>ПРАВИЛУ БОЙСКАУТА</a:t>
            </a:r>
            <a:br>
              <a:rPr lang="ru-RU"/>
            </a:br>
            <a:r>
              <a:rPr lang="ru-RU"/>
              <a:t>В ТЕЧЕНИЕ МЕСЯЦА</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4" name="Shape 784"/>
        <p:cNvGrpSpPr/>
        <p:nvPr/>
      </p:nvGrpSpPr>
      <p:grpSpPr>
        <a:xfrm>
          <a:off x="0" y="0"/>
          <a:ext cx="0" cy="0"/>
          <a:chOff x="0" y="0"/>
          <a:chExt cx="0" cy="0"/>
        </a:xfrm>
      </p:grpSpPr>
      <p:sp>
        <p:nvSpPr>
          <p:cNvPr id="785" name="Google Shape;785;p121"/>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342874" lvl="0" marL="342874" rtl="0" algn="l">
              <a:spcBef>
                <a:spcPts val="0"/>
              </a:spcBef>
              <a:spcAft>
                <a:spcPts val="0"/>
              </a:spcAft>
              <a:buClr>
                <a:schemeClr val="accent1"/>
              </a:buClr>
              <a:buSzPts val="2800"/>
              <a:buChar char="•"/>
            </a:pPr>
            <a:r>
              <a:rPr lang="ru-RU" sz="2800"/>
              <a:t>Найди в коде своего проекта пример неудачной декомпозиции с точки зрения «переиспользуемости»</a:t>
            </a:r>
            <a:endParaRPr/>
          </a:p>
          <a:p>
            <a:pPr indent="-342874" lvl="0" marL="342874" rtl="0" algn="l">
              <a:spcBef>
                <a:spcPts val="560"/>
              </a:spcBef>
              <a:spcAft>
                <a:spcPts val="0"/>
              </a:spcAft>
              <a:buClr>
                <a:schemeClr val="accent1"/>
              </a:buClr>
              <a:buSzPts val="2800"/>
              <a:buChar char="•"/>
            </a:pPr>
            <a:r>
              <a:rPr lang="ru-RU" sz="2800"/>
              <a:t>Проведи рефакторинг</a:t>
            </a:r>
            <a:endParaRPr sz="2800"/>
          </a:p>
          <a:p>
            <a:pPr indent="-342874" lvl="0" marL="342874" rtl="0" algn="l">
              <a:spcBef>
                <a:spcPts val="560"/>
              </a:spcBef>
              <a:spcAft>
                <a:spcPts val="0"/>
              </a:spcAft>
              <a:buClr>
                <a:schemeClr val="accent1"/>
              </a:buClr>
              <a:buSzPts val="2800"/>
              <a:buChar char="•"/>
            </a:pPr>
            <a:r>
              <a:rPr lang="ru-RU" sz="2800"/>
              <a:t>Расскажи на следующем занятии (доклад 5-15 минут)</a:t>
            </a:r>
            <a:r>
              <a:rPr lang="ru-RU" sz="2800">
                <a:solidFill>
                  <a:schemeClr val="accent1"/>
                </a:solidFill>
              </a:rPr>
              <a:t>*</a:t>
            </a:r>
            <a:endParaRPr sz="2800">
              <a:solidFill>
                <a:schemeClr val="accent1"/>
              </a:solidFill>
            </a:endParaRPr>
          </a:p>
          <a:p>
            <a:pPr indent="-165074" lvl="0" marL="342874" rtl="0" algn="l">
              <a:spcBef>
                <a:spcPts val="560"/>
              </a:spcBef>
              <a:spcAft>
                <a:spcPts val="0"/>
              </a:spcAft>
              <a:buClr>
                <a:schemeClr val="accent1"/>
              </a:buClr>
              <a:buSzPts val="2800"/>
              <a:buNone/>
            </a:pPr>
            <a:r>
              <a:t/>
            </a:r>
            <a:endParaRPr sz="2800">
              <a:solidFill>
                <a:schemeClr val="accent1"/>
              </a:solidFill>
            </a:endParaRPr>
          </a:p>
          <a:p>
            <a:pPr indent="-165074" lvl="0" marL="342874" rtl="0" algn="l">
              <a:spcBef>
                <a:spcPts val="560"/>
              </a:spcBef>
              <a:spcAft>
                <a:spcPts val="0"/>
              </a:spcAft>
              <a:buClr>
                <a:schemeClr val="accent1"/>
              </a:buClr>
              <a:buSzPts val="2800"/>
              <a:buNone/>
            </a:pPr>
            <a:r>
              <a:t/>
            </a:r>
            <a:endParaRPr sz="2800">
              <a:solidFill>
                <a:schemeClr val="accent1"/>
              </a:solidFill>
            </a:endParaRPr>
          </a:p>
          <a:p>
            <a:pPr indent="-165074" lvl="0" marL="342874" rtl="0" algn="l">
              <a:spcBef>
                <a:spcPts val="560"/>
              </a:spcBef>
              <a:spcAft>
                <a:spcPts val="0"/>
              </a:spcAft>
              <a:buClr>
                <a:schemeClr val="accent1"/>
              </a:buClr>
              <a:buSzPts val="2800"/>
              <a:buNone/>
            </a:pPr>
            <a:r>
              <a:t/>
            </a:r>
            <a:endParaRPr sz="2800">
              <a:solidFill>
                <a:schemeClr val="accent1"/>
              </a:solidFill>
            </a:endParaRPr>
          </a:p>
          <a:p>
            <a:pPr indent="0" lvl="0" marL="0" rtl="0" algn="l">
              <a:spcBef>
                <a:spcPts val="480"/>
              </a:spcBef>
              <a:spcAft>
                <a:spcPts val="0"/>
              </a:spcAft>
              <a:buSzPts val="2400"/>
              <a:buNone/>
            </a:pPr>
            <a:r>
              <a:rPr lang="ru-RU" sz="2400">
                <a:solidFill>
                  <a:schemeClr val="accent1"/>
                </a:solidFill>
              </a:rPr>
              <a:t>*</a:t>
            </a:r>
            <a:r>
              <a:rPr lang="ru-RU" sz="2400"/>
              <a:t> Если вы из одного проекта, делайте в паре</a:t>
            </a:r>
            <a:endParaRPr/>
          </a:p>
        </p:txBody>
      </p:sp>
      <p:sp>
        <p:nvSpPr>
          <p:cNvPr id="786" name="Google Shape;786;p121"/>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СПЕЦЗАДАНИЕ</a:t>
            </a:r>
            <a:r>
              <a:rPr lang="ru-RU"/>
              <a:t> BAD COMPOSABILITY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22"/>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l">
              <a:spcBef>
                <a:spcPts val="640"/>
              </a:spcBef>
              <a:spcAft>
                <a:spcPts val="0"/>
              </a:spcAft>
              <a:buSzPts val="3200"/>
              <a:buNone/>
            </a:pPr>
            <a:r>
              <a:t/>
            </a:r>
            <a:endParaRPr/>
          </a:p>
          <a:p>
            <a:pPr indent="0" lvl="0" marL="0" rtl="0" algn="ctr">
              <a:spcBef>
                <a:spcPts val="560"/>
              </a:spcBef>
              <a:spcAft>
                <a:spcPts val="0"/>
              </a:spcAft>
              <a:buSzPts val="2800"/>
              <a:buNone/>
            </a:pPr>
            <a:r>
              <a:rPr lang="ru-RU" sz="2800"/>
              <a:t>Заполни форму обратной связи по ссылке</a:t>
            </a:r>
            <a:endParaRPr/>
          </a:p>
          <a:p>
            <a:pPr indent="0" lvl="0" marL="0" rtl="0" algn="ctr">
              <a:spcBef>
                <a:spcPts val="560"/>
              </a:spcBef>
              <a:spcAft>
                <a:spcPts val="0"/>
              </a:spcAft>
              <a:buSzPts val="2800"/>
              <a:buNone/>
            </a:pPr>
            <a:r>
              <a:rPr lang="ru-RU" sz="2800" u="sng">
                <a:solidFill>
                  <a:schemeClr val="hlink"/>
                </a:solidFill>
                <a:hlinkClick r:id="rId3"/>
              </a:rPr>
              <a:t>http://bit.ly/kontur-courses-feedback</a:t>
            </a:r>
            <a:endParaRPr sz="2800"/>
          </a:p>
          <a:p>
            <a:pPr indent="0" lvl="0" marL="0" rtl="0" algn="ctr">
              <a:spcBef>
                <a:spcPts val="560"/>
              </a:spcBef>
              <a:spcAft>
                <a:spcPts val="0"/>
              </a:spcAft>
              <a:buSzPts val="2800"/>
              <a:buNone/>
            </a:pPr>
            <a:r>
              <a:rPr lang="ru-RU" sz="2800"/>
              <a:t>или</a:t>
            </a:r>
            <a:endParaRPr sz="2800"/>
          </a:p>
          <a:p>
            <a:pPr indent="0" lvl="0" marL="0" rtl="0" algn="ctr">
              <a:spcBef>
                <a:spcPts val="560"/>
              </a:spcBef>
              <a:spcAft>
                <a:spcPts val="0"/>
              </a:spcAft>
              <a:buSzPts val="2800"/>
              <a:buNone/>
            </a:pPr>
            <a:r>
              <a:rPr lang="ru-RU" sz="2800"/>
              <a:t>по ярлыку </a:t>
            </a:r>
            <a:r>
              <a:rPr i="1" lang="ru-RU" sz="2800">
                <a:solidFill>
                  <a:schemeClr val="accent1"/>
                </a:solidFill>
              </a:rPr>
              <a:t>feedback</a:t>
            </a:r>
            <a:r>
              <a:rPr lang="ru-RU" sz="2800"/>
              <a:t> в корне репозитория</a:t>
            </a:r>
            <a:endParaRPr/>
          </a:p>
        </p:txBody>
      </p:sp>
      <p:sp>
        <p:nvSpPr>
          <p:cNvPr id="792" name="Google Shape;792;p122"/>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accent1"/>
              </a:buClr>
              <a:buSzPts val="4400"/>
              <a:buFont typeface="Quattrocento Sans"/>
              <a:buNone/>
            </a:pPr>
            <a:r>
              <a:rPr lang="ru-RU"/>
              <a:t>ОБРАТНАЯ СВЯЗЬ</a:t>
            </a:r>
            <a:endParaRPr/>
          </a:p>
        </p:txBody>
      </p:sp>
      <p:pic>
        <p:nvPicPr>
          <p:cNvPr descr="Речь" id="793" name="Google Shape;793;p122"/>
          <p:cNvPicPr preferRelativeResize="0"/>
          <p:nvPr/>
        </p:nvPicPr>
        <p:blipFill rotWithShape="1">
          <a:blip r:embed="rId4">
            <a:alphaModFix/>
          </a:blip>
          <a:srcRect b="0" l="0" r="0" t="0"/>
          <a:stretch/>
        </p:blipFill>
        <p:spPr>
          <a:xfrm>
            <a:off x="5183290" y="1622285"/>
            <a:ext cx="1825352" cy="18253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7"/>
          <p:cNvSpPr txBox="1"/>
          <p:nvPr>
            <p:ph idx="1" type="body"/>
          </p:nvPr>
        </p:nvSpPr>
        <p:spPr>
          <a:xfrm>
            <a:off x="1295400" y="1628779"/>
            <a:ext cx="9601133" cy="46799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ru-RU" sz="2800">
                <a:latin typeface="Quattrocento Sans"/>
                <a:ea typeface="Quattrocento Sans"/>
                <a:cs typeface="Quattrocento Sans"/>
                <a:sym typeface="Quattrocento Sans"/>
              </a:rPr>
              <a:t>UPC: </a:t>
            </a:r>
            <a:r>
              <a:rPr lang="ru-RU"/>
              <a:t>03600029145</a:t>
            </a:r>
            <a:r>
              <a:rPr lang="ru-RU" sz="2800">
                <a:latin typeface="Quattrocento Sans"/>
                <a:ea typeface="Quattrocento Sans"/>
                <a:cs typeface="Quattrocento Sans"/>
                <a:sym typeface="Quattrocento Sans"/>
              </a:rPr>
              <a:t>. Находим значение контрольного числа:</a:t>
            </a:r>
            <a:endParaRPr sz="2800">
              <a:latin typeface="Quattrocento Sans"/>
              <a:ea typeface="Quattrocento Sans"/>
              <a:cs typeface="Quattrocento Sans"/>
              <a:sym typeface="Quattrocento Sans"/>
            </a:endParaRPr>
          </a:p>
          <a:p>
            <a:pPr indent="0" lvl="0" marL="0" rtl="0" algn="l">
              <a:spcBef>
                <a:spcPts val="280"/>
              </a:spcBef>
              <a:spcAft>
                <a:spcPts val="0"/>
              </a:spcAft>
              <a:buSzPts val="1400"/>
              <a:buNone/>
            </a:pPr>
            <a:r>
              <a:t/>
            </a:r>
            <a:endParaRPr sz="14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ru-RU" sz="2800">
                <a:latin typeface="Consolas"/>
                <a:ea typeface="Consolas"/>
                <a:cs typeface="Consolas"/>
                <a:sym typeface="Consolas"/>
              </a:rPr>
              <a:t>Цифры номера 0 3 6 0 0 0 2 9 1 4 5</a:t>
            </a:r>
            <a:endParaRPr sz="2800">
              <a:latin typeface="Consolas"/>
              <a:ea typeface="Consolas"/>
              <a:cs typeface="Consolas"/>
              <a:sym typeface="Consolas"/>
            </a:endParaRPr>
          </a:p>
          <a:p>
            <a:pPr indent="0" lvl="0" marL="0" rtl="0" algn="l">
              <a:spcBef>
                <a:spcPts val="560"/>
              </a:spcBef>
              <a:spcAft>
                <a:spcPts val="0"/>
              </a:spcAft>
              <a:buSzPts val="2800"/>
              <a:buNone/>
            </a:pPr>
            <a:r>
              <a:rPr lang="ru-RU" sz="2800">
                <a:latin typeface="Consolas"/>
                <a:ea typeface="Consolas"/>
                <a:cs typeface="Consolas"/>
                <a:sym typeface="Consolas"/>
              </a:rPr>
              <a:t>Множитель    3 1 3 1 3 1 3 1 3 1 3</a:t>
            </a:r>
            <a:endParaRPr sz="2800">
              <a:latin typeface="Consolas"/>
              <a:ea typeface="Consolas"/>
              <a:cs typeface="Consolas"/>
              <a:sym typeface="Consolas"/>
            </a:endParaRPr>
          </a:p>
          <a:p>
            <a:pPr indent="0" lvl="0" marL="0" rtl="0" algn="l">
              <a:spcBef>
                <a:spcPts val="280"/>
              </a:spcBef>
              <a:spcAft>
                <a:spcPts val="0"/>
              </a:spcAft>
              <a:buSzPts val="1400"/>
              <a:buNone/>
            </a:pPr>
            <a:r>
              <a:t/>
            </a:r>
            <a:endParaRPr sz="1400">
              <a:latin typeface="Quattrocento Sans"/>
              <a:ea typeface="Quattrocento Sans"/>
              <a:cs typeface="Quattrocento Sans"/>
              <a:sym typeface="Quattrocento Sans"/>
            </a:endParaRPr>
          </a:p>
          <a:p>
            <a:pPr indent="0" lvl="0" marL="0" rtl="0" algn="l">
              <a:spcBef>
                <a:spcPts val="560"/>
              </a:spcBef>
              <a:spcAft>
                <a:spcPts val="0"/>
              </a:spcAft>
              <a:buSzPts val="2800"/>
              <a:buNone/>
            </a:pPr>
            <a:r>
              <a:rPr lang="ru-RU" sz="2800">
                <a:latin typeface="Quattrocento Sans"/>
                <a:ea typeface="Quattrocento Sans"/>
                <a:cs typeface="Quattrocento Sans"/>
                <a:sym typeface="Quattrocento Sans"/>
              </a:rPr>
              <a:t>sum = </a:t>
            </a:r>
            <a:r>
              <a:rPr lang="ru-RU" sz="2800">
                <a:latin typeface="Consolas"/>
                <a:ea typeface="Consolas"/>
                <a:cs typeface="Consolas"/>
                <a:sym typeface="Consolas"/>
              </a:rPr>
              <a:t>0×3 + 3×1 + 6×3 + 0×1 + 0×3 + 0×1 + 2×3 + 9×1 + 1×3 + 4×1 + 5×3 = 58</a:t>
            </a:r>
            <a:endParaRPr/>
          </a:p>
          <a:p>
            <a:pPr indent="0" lvl="0" marL="0" rtl="0" algn="l">
              <a:spcBef>
                <a:spcPts val="560"/>
              </a:spcBef>
              <a:spcAft>
                <a:spcPts val="0"/>
              </a:spcAft>
              <a:buSzPts val="2800"/>
              <a:buNone/>
            </a:pPr>
            <a:r>
              <a:rPr lang="ru-RU" sz="2800">
                <a:latin typeface="Consolas"/>
                <a:ea typeface="Consolas"/>
                <a:cs typeface="Consolas"/>
                <a:sym typeface="Consolas"/>
              </a:rPr>
              <a:t>M = 58 % 10 = 8</a:t>
            </a:r>
            <a:endParaRPr/>
          </a:p>
          <a:p>
            <a:pPr indent="0" lvl="0" marL="0" rtl="0" algn="l">
              <a:spcBef>
                <a:spcPts val="560"/>
              </a:spcBef>
              <a:spcAft>
                <a:spcPts val="0"/>
              </a:spcAft>
              <a:buSzPts val="2800"/>
              <a:buNone/>
            </a:pPr>
            <a:r>
              <a:rPr lang="ru-RU" sz="2800">
                <a:latin typeface="Consolas"/>
                <a:ea typeface="Consolas"/>
                <a:cs typeface="Consolas"/>
                <a:sym typeface="Consolas"/>
              </a:rPr>
              <a:t>M ≠ 0 =&gt; res = 10 – 8 = 2</a:t>
            </a:r>
            <a:endParaRPr sz="2800">
              <a:latin typeface="Consolas"/>
              <a:ea typeface="Consolas"/>
              <a:cs typeface="Consolas"/>
              <a:sym typeface="Consolas"/>
            </a:endParaRPr>
          </a:p>
        </p:txBody>
      </p:sp>
      <p:sp>
        <p:nvSpPr>
          <p:cNvPr id="220" name="Google Shape;220;p47"/>
          <p:cNvSpPr txBox="1"/>
          <p:nvPr>
            <p:ph type="title"/>
          </p:nvPr>
        </p:nvSpPr>
        <p:spPr>
          <a:xfrm>
            <a:off x="1295469" y="549276"/>
            <a:ext cx="9601067" cy="792163"/>
          </a:xfrm>
          <a:prstGeom prst="rect">
            <a:avLst/>
          </a:prstGeom>
          <a:noFill/>
          <a:ln>
            <a:noFill/>
          </a:ln>
        </p:spPr>
        <p:txBody>
          <a:bodyPr anchorCtr="0" anchor="b" bIns="61200" lIns="0" spcFirstLastPara="1" rIns="0" wrap="square" tIns="61200">
            <a:noAutofit/>
          </a:bodyPr>
          <a:lstStyle/>
          <a:p>
            <a:pPr indent="0" lvl="0" marL="0" rtl="0" algn="l">
              <a:spcBef>
                <a:spcPts val="0"/>
              </a:spcBef>
              <a:spcAft>
                <a:spcPts val="0"/>
              </a:spcAft>
              <a:buClr>
                <a:schemeClr val="dk1"/>
              </a:buClr>
              <a:buSzPts val="4400"/>
              <a:buFont typeface="Quattrocento Sans"/>
              <a:buNone/>
            </a:pPr>
            <a:r>
              <a:rPr lang="ru-RU">
                <a:solidFill>
                  <a:schemeClr val="dk1"/>
                </a:solidFill>
              </a:rPr>
              <a:t>ЗАДАЧА</a:t>
            </a:r>
            <a:r>
              <a:rPr lang="ru-RU"/>
              <a:t> CONTROLDIGIT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