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Quattrocento Sans"/>
      <p:regular r:id="rId69"/>
      <p:bold r:id="rId70"/>
      <p:italic r:id="rId71"/>
      <p:boldItalic r:id="rId72"/>
    </p:embeddedFont>
    <p:embeddedFont>
      <p:font typeface="Fira Code"/>
      <p:regular r:id="rId73"/>
      <p:bold r:id="rId74"/>
    </p:embeddedFont>
    <p:embeddedFont>
      <p:font typeface="JetBrains Mon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FiraCode-regular.fntdata"/><Relationship Id="rId72" Type="http://schemas.openxmlformats.org/officeDocument/2006/relationships/font" Target="fonts/QuattrocentoSans-boldItalic.fntdata"/><Relationship Id="rId31" Type="http://schemas.openxmlformats.org/officeDocument/2006/relationships/slide" Target="slides/slide25.xml"/><Relationship Id="rId75" Type="http://schemas.openxmlformats.org/officeDocument/2006/relationships/font" Target="fonts/JetBrainsMono-regular.fntdata"/><Relationship Id="rId30" Type="http://schemas.openxmlformats.org/officeDocument/2006/relationships/slide" Target="slides/slide24.xml"/><Relationship Id="rId74" Type="http://schemas.openxmlformats.org/officeDocument/2006/relationships/font" Target="fonts/FiraCode-bold.fntdata"/><Relationship Id="rId33" Type="http://schemas.openxmlformats.org/officeDocument/2006/relationships/slide" Target="slides/slide27.xml"/><Relationship Id="rId77" Type="http://schemas.openxmlformats.org/officeDocument/2006/relationships/font" Target="fonts/JetBrainsMono-italic.fntdata"/><Relationship Id="rId32" Type="http://schemas.openxmlformats.org/officeDocument/2006/relationships/slide" Target="slides/slide26.xml"/><Relationship Id="rId76" Type="http://schemas.openxmlformats.org/officeDocument/2006/relationships/font" Target="fonts/JetBrainsMon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JetBrainsMono-boldItalic.fntdata"/><Relationship Id="rId71" Type="http://schemas.openxmlformats.org/officeDocument/2006/relationships/font" Target="fonts/QuattrocentoSans-italic.fntdata"/><Relationship Id="rId70" Type="http://schemas.openxmlformats.org/officeDocument/2006/relationships/font" Target="fonts/Quattrocento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Quattrocento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abe1b14f_2_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eabe1b14f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eabe1b14f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4eabe1b14f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eabe1b14f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4eabe1b14f_2_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Реализуйте сами алгоритм контрольного числа для UPC</a:t>
            </a:r>
            <a:endParaRPr/>
          </a:p>
        </p:txBody>
      </p:sp>
      <p:sp>
        <p:nvSpPr>
          <p:cNvPr id="199" name="Google Shape;199;g24eabe1b14f_2_1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eabe1b14f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4eabe1b14f_2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Мораль: сложно понять, если код написан сложно. Надеюсь, ваш получился лучше!)</a:t>
            </a:r>
            <a:endParaRPr/>
          </a:p>
        </p:txBody>
      </p:sp>
      <p:sp>
        <p:nvSpPr>
          <p:cNvPr id="207" name="Google Shape;207;g24eabe1b14f_2_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eabe1b14f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4eabe1b14f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eabe1b14f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4eabe1b14f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4eabe1b14f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eabe1b14f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4eabe1b14f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eabe1b14f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4eabe1b14f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eabe1b14f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4eabe1b14f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eabe1b14f_2_1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4eabe1b14f_2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eabe1b14f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4eabe1b14f_2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
              <a:t>Это очень трудно читать и почти невозможно убедить себя, что тут не ошибок.</a:t>
            </a:r>
            <a:endParaRPr/>
          </a:p>
        </p:txBody>
      </p:sp>
      <p:sp>
        <p:nvSpPr>
          <p:cNvPr id="256" name="Google Shape;256;g24eabe1b14f_2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abe1b14f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4eabe1b14f_2_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32" name="Google Shape;132;g24eabe1b14f_2_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eabe1b14f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4eabe1b14f_2_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63" name="Google Shape;263;g24eabe1b14f_2_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eabe1b14f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4eabe1b14f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eabe1b14f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4eabe1b14f_2_2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Вводим концепцию Токена</a:t>
            </a:r>
            <a:endParaRPr/>
          </a:p>
          <a:p>
            <a:pPr indent="0" lvl="0" marL="0" rtl="0" algn="l">
              <a:spcBef>
                <a:spcPts val="0"/>
              </a:spcBef>
              <a:spcAft>
                <a:spcPts val="0"/>
              </a:spcAft>
              <a:buNone/>
            </a:pPr>
            <a:r>
              <a:rPr lang="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278" name="Google Shape;278;g24eabe1b14f_2_2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eabe1b14f_2_2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4eabe1b14f_2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eabe1b14f_2_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4eabe1b14f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eabe1b14f_2_2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4eabe1b14f_2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eabe1b14f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4eabe1b14f_2_2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
              <a:t>Такой Tokenizer может оказаться полезным в других задачах парсинга текстов.</a:t>
            </a:r>
            <a:endParaRPr/>
          </a:p>
        </p:txBody>
      </p:sp>
      <p:sp>
        <p:nvSpPr>
          <p:cNvPr id="302" name="Google Shape;302;g24eabe1b14f_2_2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eabe1b14f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4eabe1b14f_2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4eabe1b14f_2_2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eabe1b14f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4eabe1b14f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Создать новый массив, в который перенести все значения с нужным сдвигом.</a:t>
            </a:r>
            <a:endParaRPr/>
          </a:p>
        </p:txBody>
      </p:sp>
      <p:sp>
        <p:nvSpPr>
          <p:cNvPr id="316" name="Google Shape;316;g24eabe1b14f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eabe1b1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4eabe1b14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23" name="Google Shape;323;g24eabe1b14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abe1b14f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4eabe1b14f_2_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1" name="Google Shape;141;g24eabe1b14f_2_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eabe1b14f_2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4eabe1b14f_2_2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Поставить нулевой элемент на место shiftSize, тот что был там — на позицию 2*shiftSize % N и т.п.</a:t>
            </a:r>
            <a:br>
              <a:rPr lang="ru"/>
            </a:br>
            <a:r>
              <a:rPr lang="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331" name="Google Shape;331;g24eabe1b14f_2_2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eabe1b14f_2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4eabe1b14f_2_2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4eabe1b14f_2_2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eabe1b14f_2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4eabe1b14f_2_2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работы этого решения здесь предлагается написать свою реализацию Reverse, работающего In Place.</a:t>
            </a:r>
            <a:endParaRPr/>
          </a:p>
        </p:txBody>
      </p:sp>
      <p:sp>
        <p:nvSpPr>
          <p:cNvPr id="348" name="Google Shape;348;g24eabe1b14f_2_2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eabe1b14f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4eabe1b14f_2_3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355" name="Google Shape;355;g24eabe1b14f_2_3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eabe1b14f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4eabe1b14f_2_3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Долгое время Контур развивался как почти не взаимодействующее множество самобытных команд, каждая из которых делает свой продукт.</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Сейчас перед Контуром стоит вызов — научиться ускорять и удешевлять разработку за счет повторного использования наработок.</a:t>
            </a:r>
            <a:endParaRPr/>
          </a:p>
          <a:p>
            <a:pPr indent="0" lvl="0" marL="0" rtl="0" algn="l">
              <a:spcBef>
                <a:spcPts val="0"/>
              </a:spcBef>
              <a:spcAft>
                <a:spcPts val="0"/>
              </a:spcAft>
              <a:buNone/>
            </a:pPr>
            <a:r>
              <a:rPr lang="ru"/>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endParaRPr/>
          </a:p>
        </p:txBody>
      </p:sp>
      <p:sp>
        <p:nvSpPr>
          <p:cNvPr id="362" name="Google Shape;362;g24eabe1b14f_2_3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eabe1b14f_2_3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4eabe1b14f_2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eabe1b14f_2_3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4eabe1b14f_2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eabe1b14f_2_3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4eabe1b14f_2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4eabe1b14f_2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4eabe1b14f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eabe1b14f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4eabe1b14f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eabe1b14f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4eabe1b14f_2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8" name="Google Shape;148;g24eabe1b14f_2_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4eabe1b14f_2_3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4eabe1b14f_2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eabe1b14f_2_3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4eabe1b14f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eabe1b14f_2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24eabe1b14f_2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JS вопрос о переопределении функций из глобальной области</a:t>
            </a:r>
            <a:endParaRPr/>
          </a:p>
        </p:txBody>
      </p:sp>
      <p:sp>
        <p:nvSpPr>
          <p:cNvPr id="410" name="Google Shape;410;g24eabe1b14f_2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eabe1b14f_2_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4eabe1b14f_2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eabe1b14f_2_3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4eabe1b14f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eabe1b14f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4eabe1b14f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Как бы вы стали объяснять, что делает этот метод? Вопрос аудитории.</a:t>
            </a:r>
            <a:endParaRPr/>
          </a:p>
          <a:p>
            <a:pPr indent="0" lvl="0" marL="0" rtl="0" algn="l">
              <a:spcBef>
                <a:spcPts val="0"/>
              </a:spcBef>
              <a:spcAft>
                <a:spcPts val="0"/>
              </a:spcAft>
              <a:buNone/>
            </a:pPr>
            <a:r>
              <a:rPr lang="ru"/>
              <a:t>Примерно так: </a:t>
            </a:r>
            <a:endParaRPr/>
          </a:p>
          <a:p>
            <a:pPr indent="0" lvl="0" marL="0" rtl="0" algn="l">
              <a:spcBef>
                <a:spcPts val="0"/>
              </a:spcBef>
              <a:spcAft>
                <a:spcPts val="0"/>
              </a:spcAft>
              <a:buNone/>
            </a:pPr>
            <a:r>
              <a:rPr lang="ru"/>
              <a:t>найти заполненные строки, удалить, все остальные сдвинуть вниз, добавить сверху такое же количество пустых строк.</a:t>
            </a:r>
            <a:endParaRPr/>
          </a:p>
        </p:txBody>
      </p:sp>
      <p:sp>
        <p:nvSpPr>
          <p:cNvPr id="429" name="Google Shape;429;g24eabe1b14f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eabe1b14f_2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24eabe1b14f_2_3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
              <a:t>Как следствие, код кажется непонятным.</a:t>
            </a:r>
            <a:endParaRPr/>
          </a:p>
          <a:p>
            <a:pPr indent="0" lvl="0" marL="0" rtl="0" algn="l">
              <a:spcBef>
                <a:spcPts val="0"/>
              </a:spcBef>
              <a:spcAft>
                <a:spcPts val="0"/>
              </a:spcAft>
              <a:buNone/>
            </a:pPr>
            <a:r>
              <a:t/>
            </a:r>
            <a:endParaRPr/>
          </a:p>
        </p:txBody>
      </p:sp>
      <p:sp>
        <p:nvSpPr>
          <p:cNvPr id="436" name="Google Shape;436;g24eabe1b14f_2_3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4eabe1b14f_2_4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24eabe1b14f_2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eabe1b14f_2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4eabe1b14f_2_4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Вот другой код, делающий то же самое.</a:t>
            </a:r>
            <a:endParaRPr/>
          </a:p>
          <a:p>
            <a:pPr indent="0" lvl="0" marL="0" rtl="0" algn="l">
              <a:spcBef>
                <a:spcPts val="0"/>
              </a:spcBef>
              <a:spcAft>
                <a:spcPts val="0"/>
              </a:spcAft>
              <a:buNone/>
            </a:pPr>
            <a:r>
              <a:rPr lang="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450" name="Google Shape;450;g24eabe1b14f_2_4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4eabe1b14f_2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24eabe1b14f_2_4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458" name="Google Shape;458;g24eabe1b14f_2_4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abe1b14f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4eabe1b14f_2_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4eabe1b14f_2_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4eabe1b14f_2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24eabe1b14f_2_4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делает этот код?</a:t>
            </a:r>
            <a:endParaRPr/>
          </a:p>
          <a:p>
            <a:pPr indent="0" lvl="0" marL="0" rtl="0" algn="l">
              <a:spcBef>
                <a:spcPts val="0"/>
              </a:spcBef>
              <a:spcAft>
                <a:spcPts val="0"/>
              </a:spcAft>
              <a:buNone/>
            </a:pPr>
            <a:r>
              <a:rPr lang="ru"/>
              <a:t>Какие эмоции у вас возникают, глядя на этот код?</a:t>
            </a:r>
            <a:endParaRPr/>
          </a:p>
        </p:txBody>
      </p:sp>
      <p:sp>
        <p:nvSpPr>
          <p:cNvPr id="466" name="Google Shape;466;g24eabe1b14f_2_4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eabe1b14f_2_4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4eabe1b14f_2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eabe1b14f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24eabe1b14f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А что делает этот код?  Может кто-нибудь объяснить?</a:t>
            </a:r>
            <a:endParaRPr/>
          </a:p>
          <a:p>
            <a:pPr indent="0" lvl="0" marL="0" rtl="0" algn="l">
              <a:spcBef>
                <a:spcPts val="0"/>
              </a:spcBef>
              <a:spcAft>
                <a:spcPts val="0"/>
              </a:spcAft>
              <a:buNone/>
            </a:pPr>
            <a:r>
              <a:rPr lang="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480" name="Google Shape;480;g24eabe1b14f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eabe1b14f_2_5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4eabe1b14f_2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eabe1b14f_2_5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4eabe1b14f_2_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eabe1b14f_2_5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24eabe1b14f_2_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4eabe1b14f_2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24eabe1b14f_2_5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24eabe1b14f_2_5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eabe1b14f_2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4eabe1b14f_2_5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0" name="Google Shape;520;g24eabe1b14f_2_5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4eabe1b14f_2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24eabe1b14f_2_5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528" name="Google Shape;528;g24eabe1b14f_2_5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eabe1b14f_2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24eabe1b14f_2_5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
            </a:br>
            <a:r>
              <a:rPr b="1" i="0" lang="ru" sz="1200">
                <a:solidFill>
                  <a:schemeClr val="dk1"/>
                </a:solidFill>
                <a:latin typeface="Calibri"/>
                <a:ea typeface="Calibri"/>
                <a:cs typeface="Calibri"/>
                <a:sym typeface="Calibri"/>
              </a:rPr>
              <a:t>Оставь место стоянки чище, чем оно было до твоего прихода.</a:t>
            </a:r>
            <a:br>
              <a:rPr i="0" lang="ru"/>
            </a:br>
            <a:r>
              <a:rPr b="0" i="0" lang="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536" name="Google Shape;536;g24eabe1b14f_2_5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abe1b14f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4eabe1b14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4eabe1b14f_2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24eabe1b14f_2_5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544" name="Google Shape;544;g24eabe1b14f_2_5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4eabe1b14f_2_5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4eabe1b14f_2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eabe1b14f_2_5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4eabe1b14f_2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eabe1b14f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4eabe1b14f_2_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Кто знает, что такое контрольное число и какое оно имеет отношение к рисункам на слайде?</a:t>
            </a:r>
            <a:endParaRPr/>
          </a:p>
        </p:txBody>
      </p:sp>
      <p:sp>
        <p:nvSpPr>
          <p:cNvPr id="168" name="Google Shape;168;g24eabe1b14f_2_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eabe1b14f_2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4eabe1b14f_2_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Напишите сами алгоритм контрольного числа для UPC</a:t>
            </a:r>
            <a:endParaRPr/>
          </a:p>
        </p:txBody>
      </p:sp>
      <p:sp>
        <p:nvSpPr>
          <p:cNvPr id="179" name="Google Shape;179;g24eabe1b14f_2_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eabe1b14f_2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4eabe1b14f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53" name="Shape 53"/>
        <p:cNvGrpSpPr/>
        <p:nvPr/>
      </p:nvGrpSpPr>
      <p:grpSpPr>
        <a:xfrm>
          <a:off x="0" y="0"/>
          <a:ext cx="0" cy="0"/>
          <a:chOff x="0" y="0"/>
          <a:chExt cx="0" cy="0"/>
        </a:xfrm>
      </p:grpSpPr>
      <p:sp>
        <p:nvSpPr>
          <p:cNvPr id="54" name="Google Shape;54;p14"/>
          <p:cNvSpPr txBox="1"/>
          <p:nvPr>
            <p:ph type="ctrTitle"/>
          </p:nvPr>
        </p:nvSpPr>
        <p:spPr>
          <a:xfrm>
            <a:off x="971550" y="411956"/>
            <a:ext cx="7200900" cy="2159794"/>
          </a:xfrm>
          <a:prstGeom prst="rect">
            <a:avLst/>
          </a:prstGeom>
          <a:noFill/>
          <a:ln>
            <a:noFill/>
          </a:ln>
        </p:spPr>
        <p:txBody>
          <a:bodyPr anchorCtr="0" anchor="b" bIns="45900" lIns="0" spcFirstLastPara="1" rIns="0" wrap="square" tIns="45900">
            <a:noAutofit/>
          </a:bodyPr>
          <a:lstStyle>
            <a:lvl1pPr lvl="0" algn="ctr">
              <a:spcBef>
                <a:spcPts val="0"/>
              </a:spcBef>
              <a:spcAft>
                <a:spcPts val="0"/>
              </a:spcAft>
              <a:buClr>
                <a:schemeClr val="accent1"/>
              </a:buClr>
              <a:buSzPts val="3300"/>
              <a:buFont typeface="Quattrocento Sans"/>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SzPts val="1800"/>
              <a:buNone/>
              <a:defRPr sz="1800"/>
            </a:lvl1pPr>
            <a:lvl2pPr lvl="1" algn="ctr">
              <a:spcBef>
                <a:spcPts val="300"/>
              </a:spcBef>
              <a:spcAft>
                <a:spcPts val="0"/>
              </a:spcAft>
              <a:buSzPts val="1500"/>
              <a:buNone/>
              <a:defRPr sz="1500"/>
            </a:lvl2pPr>
            <a:lvl3pPr lvl="2" algn="ctr">
              <a:spcBef>
                <a:spcPts val="300"/>
              </a:spcBef>
              <a:spcAft>
                <a:spcPts val="0"/>
              </a:spcAft>
              <a:buSzPts val="1400"/>
              <a:buNone/>
              <a:defRPr sz="1400"/>
            </a:lvl3pPr>
            <a:lvl4pPr lvl="3" algn="ctr">
              <a:spcBef>
                <a:spcPts val="200"/>
              </a:spcBef>
              <a:spcAft>
                <a:spcPts val="0"/>
              </a:spcAft>
              <a:buSzPts val="1200"/>
              <a:buNone/>
              <a:defRPr sz="1200"/>
            </a:lvl4pPr>
            <a:lvl5pPr lvl="4" algn="ctr">
              <a:spcBef>
                <a:spcPts val="200"/>
              </a:spcBef>
              <a:spcAft>
                <a:spcPts val="0"/>
              </a:spcAft>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sp>
        <p:nvSpPr>
          <p:cNvPr id="56" name="Google Shape;56;p14"/>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7" name="Shape 57"/>
        <p:cNvGrpSpPr/>
        <p:nvPr/>
      </p:nvGrpSpPr>
      <p:grpSpPr>
        <a:xfrm>
          <a:off x="0" y="0"/>
          <a:ext cx="0" cy="0"/>
          <a:chOff x="0" y="0"/>
          <a:chExt cx="0" cy="0"/>
        </a:xfrm>
      </p:grpSpPr>
      <p:sp>
        <p:nvSpPr>
          <p:cNvPr id="58" name="Google Shape;58;p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9" name="Google Shape;59;p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0" name="Google Shape;60;p15"/>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61" name="Shape 61"/>
        <p:cNvGrpSpPr/>
        <p:nvPr/>
      </p:nvGrpSpPr>
      <p:grpSpPr>
        <a:xfrm>
          <a:off x="0" y="0"/>
          <a:ext cx="0" cy="0"/>
          <a:chOff x="0" y="0"/>
          <a:chExt cx="0" cy="0"/>
        </a:xfrm>
      </p:grpSpPr>
      <p:sp>
        <p:nvSpPr>
          <p:cNvPr id="62" name="Google Shape;62;p16"/>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lvl1pPr lvl="0" algn="ctr">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63" name="Shape 63"/>
        <p:cNvGrpSpPr/>
        <p:nvPr/>
      </p:nvGrpSpPr>
      <p:grpSpPr>
        <a:xfrm>
          <a:off x="0" y="0"/>
          <a:ext cx="0" cy="0"/>
          <a:chOff x="0" y="0"/>
          <a:chExt cx="0" cy="0"/>
        </a:xfrm>
      </p:grpSpPr>
      <p:sp>
        <p:nvSpPr>
          <p:cNvPr id="64" name="Google Shape;64;p1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66" name="Shape 66"/>
        <p:cNvGrpSpPr/>
        <p:nvPr/>
      </p:nvGrpSpPr>
      <p:grpSpPr>
        <a:xfrm>
          <a:off x="0" y="0"/>
          <a:ext cx="0" cy="0"/>
          <a:chOff x="0" y="0"/>
          <a:chExt cx="0" cy="0"/>
        </a:xfrm>
      </p:grpSpPr>
      <p:sp>
        <p:nvSpPr>
          <p:cNvPr id="67" name="Google Shape;67;p1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8" name="Google Shape;68;p18"/>
          <p:cNvCxnSpPr/>
          <p:nvPr/>
        </p:nvCxnSpPr>
        <p:spPr>
          <a:xfrm>
            <a:off x="975375" y="2571750"/>
            <a:ext cx="7200850" cy="0"/>
          </a:xfrm>
          <a:prstGeom prst="straightConnector1">
            <a:avLst/>
          </a:prstGeom>
          <a:noFill/>
          <a:ln cap="flat" cmpd="sng" w="12700">
            <a:solidFill>
              <a:srgbClr val="D63E3A"/>
            </a:solidFill>
            <a:prstDash val="solid"/>
            <a:round/>
            <a:headEnd len="sm" w="sm" type="none"/>
            <a:tailEnd len="sm" w="sm" type="none"/>
          </a:ln>
        </p:spPr>
      </p:cxnSp>
      <p:sp>
        <p:nvSpPr>
          <p:cNvPr id="69" name="Google Shape;69;p18"/>
          <p:cNvSpPr txBox="1"/>
          <p:nvPr>
            <p:ph idx="1" type="body"/>
          </p:nvPr>
        </p:nvSpPr>
        <p:spPr>
          <a:xfrm>
            <a:off x="975375" y="1227220"/>
            <a:ext cx="7197076" cy="1344565"/>
          </a:xfrm>
          <a:prstGeom prst="rect">
            <a:avLst/>
          </a:prstGeom>
          <a:noFill/>
          <a:ln>
            <a:noFill/>
          </a:ln>
        </p:spPr>
        <p:txBody>
          <a:bodyPr anchorCtr="0" anchor="b" bIns="34275" lIns="0" spcFirstLastPara="1" rIns="0" wrap="square" tIns="34275">
            <a:normAutofit/>
          </a:bodyPr>
          <a:lstStyle>
            <a:lvl1pPr indent="-228600" lvl="0" marL="457200" algn="l">
              <a:spcBef>
                <a:spcPts val="400"/>
              </a:spcBef>
              <a:spcAft>
                <a:spcPts val="0"/>
              </a:spcAft>
              <a:buSzPts val="1800"/>
              <a:buNone/>
              <a:defRPr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70" name="Shape 7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71" name="Shape 71"/>
        <p:cNvGrpSpPr/>
        <p:nvPr/>
      </p:nvGrpSpPr>
      <p:grpSpPr>
        <a:xfrm>
          <a:off x="0" y="0"/>
          <a:ext cx="0" cy="0"/>
          <a:chOff x="0" y="0"/>
          <a:chExt cx="0" cy="0"/>
        </a:xfrm>
      </p:grpSpPr>
      <p:sp>
        <p:nvSpPr>
          <p:cNvPr id="72" name="Google Shape;72;p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3" name="Google Shape;73;p2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74" name="Shape 74"/>
        <p:cNvGrpSpPr/>
        <p:nvPr/>
      </p:nvGrpSpPr>
      <p:grpSpPr>
        <a:xfrm>
          <a:off x="0" y="0"/>
          <a:ext cx="0" cy="0"/>
          <a:chOff x="0" y="0"/>
          <a:chExt cx="0" cy="0"/>
        </a:xfrm>
      </p:grpSpPr>
      <p:sp>
        <p:nvSpPr>
          <p:cNvPr id="75" name="Google Shape;75;p21"/>
          <p:cNvSpPr/>
          <p:nvPr>
            <p:ph idx="2" type="pic"/>
          </p:nvPr>
        </p:nvSpPr>
        <p:spPr>
          <a:xfrm>
            <a:off x="0" y="-978"/>
            <a:ext cx="9144000" cy="5143500"/>
          </a:xfrm>
          <a:prstGeom prst="rect">
            <a:avLst/>
          </a:prstGeom>
          <a:noFill/>
          <a:ln>
            <a:noFill/>
          </a:ln>
        </p:spPr>
      </p:sp>
      <p:sp>
        <p:nvSpPr>
          <p:cNvPr id="76" name="Google Shape;76;p2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2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78" name="Shape 78"/>
        <p:cNvGrpSpPr/>
        <p:nvPr/>
      </p:nvGrpSpPr>
      <p:grpSpPr>
        <a:xfrm>
          <a:off x="0" y="0"/>
          <a:ext cx="0" cy="0"/>
          <a:chOff x="0" y="0"/>
          <a:chExt cx="0" cy="0"/>
        </a:xfrm>
      </p:grpSpPr>
      <p:sp>
        <p:nvSpPr>
          <p:cNvPr id="79" name="Google Shape;79;p2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0" name="Google Shape;80;p22"/>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1" name="Google Shape;81;p22"/>
          <p:cNvSpPr txBox="1"/>
          <p:nvPr>
            <p:ph idx="1" type="body"/>
          </p:nvPr>
        </p:nvSpPr>
        <p:spPr>
          <a:xfrm>
            <a:off x="97155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2" name="Google Shape;82;p22"/>
          <p:cNvSpPr txBox="1"/>
          <p:nvPr>
            <p:ph idx="2" type="body"/>
          </p:nvPr>
        </p:nvSpPr>
        <p:spPr>
          <a:xfrm>
            <a:off x="457200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83" name="Shape 83"/>
        <p:cNvGrpSpPr/>
        <p:nvPr/>
      </p:nvGrpSpPr>
      <p:grpSpPr>
        <a:xfrm>
          <a:off x="0" y="0"/>
          <a:ext cx="0" cy="0"/>
          <a:chOff x="0" y="0"/>
          <a:chExt cx="0" cy="0"/>
        </a:xfrm>
      </p:grpSpPr>
      <p:sp>
        <p:nvSpPr>
          <p:cNvPr id="84" name="Google Shape;84;p2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5" name="Google Shape;85;p23"/>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6" name="Google Shape;86;p23"/>
          <p:cNvSpPr txBox="1"/>
          <p:nvPr>
            <p:ph idx="1" type="body"/>
          </p:nvPr>
        </p:nvSpPr>
        <p:spPr>
          <a:xfrm>
            <a:off x="97155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7" name="Google Shape;87;p23"/>
          <p:cNvSpPr txBox="1"/>
          <p:nvPr>
            <p:ph idx="2" type="body"/>
          </p:nvPr>
        </p:nvSpPr>
        <p:spPr>
          <a:xfrm>
            <a:off x="457200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8" name="Google Shape;88;p23"/>
          <p:cNvSpPr txBox="1"/>
          <p:nvPr>
            <p:ph idx="3" type="body"/>
          </p:nvPr>
        </p:nvSpPr>
        <p:spPr>
          <a:xfrm>
            <a:off x="9715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23"/>
          <p:cNvSpPr txBox="1"/>
          <p:nvPr>
            <p:ph idx="4" type="body"/>
          </p:nvPr>
        </p:nvSpPr>
        <p:spPr>
          <a:xfrm>
            <a:off x="45719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90" name="Shape 90"/>
        <p:cNvGrpSpPr/>
        <p:nvPr/>
      </p:nvGrpSpPr>
      <p:grpSpPr>
        <a:xfrm>
          <a:off x="0" y="0"/>
          <a:ext cx="0" cy="0"/>
          <a:chOff x="0" y="0"/>
          <a:chExt cx="0" cy="0"/>
        </a:xfrm>
      </p:grpSpPr>
      <p:sp>
        <p:nvSpPr>
          <p:cNvPr id="91" name="Google Shape;91;p24"/>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4"/>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3" name="Google Shape;93;p24"/>
          <p:cNvSpPr txBox="1"/>
          <p:nvPr>
            <p:ph idx="2" type="body"/>
          </p:nvPr>
        </p:nvSpPr>
        <p:spPr>
          <a:xfrm>
            <a:off x="971550" y="411956"/>
            <a:ext cx="7200900" cy="3500909"/>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94" name="Shape 94"/>
        <p:cNvGrpSpPr/>
        <p:nvPr/>
      </p:nvGrpSpPr>
      <p:grpSpPr>
        <a:xfrm>
          <a:off x="0" y="0"/>
          <a:ext cx="0" cy="0"/>
          <a:chOff x="0" y="0"/>
          <a:chExt cx="0" cy="0"/>
        </a:xfrm>
      </p:grpSpPr>
      <p:sp>
        <p:nvSpPr>
          <p:cNvPr id="95" name="Google Shape;95;p25"/>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5"/>
          <p:cNvSpPr/>
          <p:nvPr>
            <p:ph idx="2" type="pic"/>
          </p:nvPr>
        </p:nvSpPr>
        <p:spPr>
          <a:xfrm>
            <a:off x="971550" y="411990"/>
            <a:ext cx="7200900" cy="3509963"/>
          </a:xfrm>
          <a:prstGeom prst="rect">
            <a:avLst/>
          </a:prstGeom>
          <a:noFill/>
          <a:ln>
            <a:noFill/>
          </a:ln>
        </p:spPr>
      </p:sp>
      <p:sp>
        <p:nvSpPr>
          <p:cNvPr id="97" name="Google Shape;97;p25"/>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98" name="Shape 98"/>
        <p:cNvGrpSpPr/>
        <p:nvPr/>
      </p:nvGrpSpPr>
      <p:grpSpPr>
        <a:xfrm>
          <a:off x="0" y="0"/>
          <a:ext cx="0" cy="0"/>
          <a:chOff x="0" y="0"/>
          <a:chExt cx="0" cy="0"/>
        </a:xfrm>
      </p:grpSpPr>
      <p:sp>
        <p:nvSpPr>
          <p:cNvPr id="99" name="Google Shape;99;p26"/>
          <p:cNvSpPr txBox="1"/>
          <p:nvPr>
            <p:ph idx="1" type="body"/>
          </p:nvPr>
        </p:nvSpPr>
        <p:spPr>
          <a:xfrm>
            <a:off x="971550" y="1437085"/>
            <a:ext cx="7200850" cy="3294459"/>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0" name="Google Shape;100;p26"/>
          <p:cNvSpPr txBox="1"/>
          <p:nvPr>
            <p:ph type="title"/>
          </p:nvPr>
        </p:nvSpPr>
        <p:spPr>
          <a:xfrm>
            <a:off x="971650" y="414110"/>
            <a:ext cx="7200800" cy="807471"/>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400"/>
              <a:buFont typeface="Quattrocento Sans"/>
              <a:buNone/>
              <a:defRPr sz="2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1" name="Google Shape;101;p26"/>
          <p:cNvCxnSpPr/>
          <p:nvPr/>
        </p:nvCxnSpPr>
        <p:spPr>
          <a:xfrm>
            <a:off x="971601" y="1221581"/>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02" name="Shape 102"/>
        <p:cNvGrpSpPr/>
        <p:nvPr/>
      </p:nvGrpSpPr>
      <p:grpSpPr>
        <a:xfrm>
          <a:off x="0" y="0"/>
          <a:ext cx="0" cy="0"/>
          <a:chOff x="0" y="0"/>
          <a:chExt cx="0" cy="0"/>
        </a:xfrm>
      </p:grpSpPr>
      <p:sp>
        <p:nvSpPr>
          <p:cNvPr id="103" name="Google Shape;103;p27"/>
          <p:cNvSpPr/>
          <p:nvPr>
            <p:ph idx="2" type="pic"/>
          </p:nvPr>
        </p:nvSpPr>
        <p:spPr>
          <a:xfrm>
            <a:off x="0" y="9888"/>
            <a:ext cx="9144000" cy="5143500"/>
          </a:xfrm>
          <a:prstGeom prst="rect">
            <a:avLst/>
          </a:prstGeom>
          <a:noFill/>
          <a:ln>
            <a:noFill/>
          </a:ln>
        </p:spPr>
      </p:sp>
      <p:sp>
        <p:nvSpPr>
          <p:cNvPr id="104" name="Google Shape;104;p27"/>
          <p:cNvSpPr txBox="1"/>
          <p:nvPr>
            <p:ph type="title"/>
          </p:nvPr>
        </p:nvSpPr>
        <p:spPr>
          <a:xfrm>
            <a:off x="971550" y="305700"/>
            <a:ext cx="8172450" cy="809625"/>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7"/>
          <p:cNvSpPr txBox="1"/>
          <p:nvPr>
            <p:ph idx="1" type="body"/>
          </p:nvPr>
        </p:nvSpPr>
        <p:spPr>
          <a:xfrm>
            <a:off x="3247" y="374946"/>
            <a:ext cx="968306" cy="73829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6" name="Google Shape;106;p27"/>
          <p:cNvSpPr txBox="1"/>
          <p:nvPr>
            <p:ph idx="3" type="body"/>
          </p:nvPr>
        </p:nvSpPr>
        <p:spPr>
          <a:xfrm>
            <a:off x="0" y="306197"/>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07" name="Shape 107"/>
        <p:cNvGrpSpPr/>
        <p:nvPr/>
      </p:nvGrpSpPr>
      <p:grpSpPr>
        <a:xfrm>
          <a:off x="0" y="0"/>
          <a:ext cx="0" cy="0"/>
          <a:chOff x="0" y="0"/>
          <a:chExt cx="0" cy="0"/>
        </a:xfrm>
      </p:grpSpPr>
      <p:sp>
        <p:nvSpPr>
          <p:cNvPr id="108" name="Google Shape;108;p28"/>
          <p:cNvSpPr/>
          <p:nvPr>
            <p:ph idx="2" type="pic"/>
          </p:nvPr>
        </p:nvSpPr>
        <p:spPr>
          <a:xfrm>
            <a:off x="0" y="-978"/>
            <a:ext cx="9144000" cy="5143500"/>
          </a:xfrm>
          <a:prstGeom prst="rect">
            <a:avLst/>
          </a:prstGeom>
          <a:noFill/>
          <a:ln>
            <a:noFill/>
          </a:ln>
        </p:spPr>
      </p:sp>
      <p:sp>
        <p:nvSpPr>
          <p:cNvPr id="109" name="Google Shape;109;p28"/>
          <p:cNvSpPr txBox="1"/>
          <p:nvPr>
            <p:ph idx="1" type="body"/>
          </p:nvPr>
        </p:nvSpPr>
        <p:spPr>
          <a:xfrm>
            <a:off x="971550" y="4029912"/>
            <a:ext cx="8172450" cy="809979"/>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algn="l">
              <a:spcBef>
                <a:spcPts val="300"/>
              </a:spcBef>
              <a:spcAft>
                <a:spcPts val="0"/>
              </a:spcAft>
              <a:buSzPts val="1400"/>
              <a:buNone/>
              <a:defRPr sz="1400">
                <a:solidFill>
                  <a:schemeClr val="lt2"/>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0" name="Google Shape;110;p28"/>
          <p:cNvSpPr txBox="1"/>
          <p:nvPr>
            <p:ph idx="3"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11" name="Shape 111"/>
        <p:cNvGrpSpPr/>
        <p:nvPr/>
      </p:nvGrpSpPr>
      <p:grpSpPr>
        <a:xfrm>
          <a:off x="0" y="0"/>
          <a:ext cx="0" cy="0"/>
          <a:chOff x="0" y="0"/>
          <a:chExt cx="0" cy="0"/>
        </a:xfrm>
      </p:grpSpPr>
      <p:sp>
        <p:nvSpPr>
          <p:cNvPr id="112" name="Google Shape;112;p29"/>
          <p:cNvSpPr/>
          <p:nvPr>
            <p:ph idx="2" type="pic"/>
          </p:nvPr>
        </p:nvSpPr>
        <p:spPr>
          <a:xfrm>
            <a:off x="0" y="-978"/>
            <a:ext cx="9144000" cy="51435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13" name="Shape 113"/>
        <p:cNvGrpSpPr/>
        <p:nvPr/>
      </p:nvGrpSpPr>
      <p:grpSpPr>
        <a:xfrm>
          <a:off x="0" y="0"/>
          <a:ext cx="0" cy="0"/>
          <a:chOff x="0" y="0"/>
          <a:chExt cx="0" cy="0"/>
        </a:xfrm>
      </p:grpSpPr>
      <p:sp>
        <p:nvSpPr>
          <p:cNvPr id="114" name="Google Shape;114;p3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5" name="Google Shape;115;p3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116" name="Google Shape;116;p30"/>
          <p:cNvSpPr/>
          <p:nvPr>
            <p:ph idx="2" type="pic"/>
          </p:nvPr>
        </p:nvSpPr>
        <p:spPr>
          <a:xfrm>
            <a:off x="971525" y="1223338"/>
            <a:ext cx="3600450" cy="3509963"/>
          </a:xfrm>
          <a:prstGeom prst="rect">
            <a:avLst/>
          </a:prstGeom>
          <a:noFill/>
          <a:ln>
            <a:noFill/>
          </a:ln>
        </p:spPr>
      </p:sp>
      <p:sp>
        <p:nvSpPr>
          <p:cNvPr id="117" name="Google Shape;117;p30"/>
          <p:cNvSpPr txBox="1"/>
          <p:nvPr>
            <p:ph idx="1" type="body"/>
          </p:nvPr>
        </p:nvSpPr>
        <p:spPr>
          <a:xfrm>
            <a:off x="4572000" y="1221581"/>
            <a:ext cx="3600450" cy="3509963"/>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Font typeface="Arial"/>
              <a:buChar char="•"/>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18" name="Shape 118"/>
        <p:cNvGrpSpPr/>
        <p:nvPr/>
      </p:nvGrpSpPr>
      <p:grpSpPr>
        <a:xfrm>
          <a:off x="0" y="0"/>
          <a:ext cx="0" cy="0"/>
          <a:chOff x="0" y="0"/>
          <a:chExt cx="0" cy="0"/>
        </a:xfrm>
      </p:grpSpPr>
      <p:sp>
        <p:nvSpPr>
          <p:cNvPr id="119" name="Google Shape;119;p31"/>
          <p:cNvSpPr txBox="1"/>
          <p:nvPr/>
        </p:nvSpPr>
        <p:spPr>
          <a:xfrm>
            <a:off x="971602" y="4258699"/>
            <a:ext cx="2892128" cy="266346"/>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dk1"/>
              </a:solidFill>
              <a:latin typeface="Quattrocento Sans"/>
              <a:ea typeface="Quattrocento Sans"/>
              <a:cs typeface="Quattrocento Sans"/>
              <a:sym typeface="Quattrocento Sans"/>
            </a:endParaRPr>
          </a:p>
        </p:txBody>
      </p:sp>
      <p:sp>
        <p:nvSpPr>
          <p:cNvPr id="120" name="Google Shape;120;p31"/>
          <p:cNvSpPr txBox="1"/>
          <p:nvPr>
            <p:ph idx="1" type="body"/>
          </p:nvPr>
        </p:nvSpPr>
        <p:spPr>
          <a:xfrm>
            <a:off x="3275869" y="4251124"/>
            <a:ext cx="4884737" cy="273921"/>
          </a:xfrm>
          <a:prstGeom prst="rect">
            <a:avLst/>
          </a:prstGeom>
          <a:noFill/>
          <a:ln>
            <a:noFill/>
          </a:ln>
        </p:spPr>
        <p:txBody>
          <a:bodyPr anchorCtr="0" anchor="b" bIns="34275" lIns="0" spcFirstLastPara="1" rIns="0" wrap="square" tIns="34275">
            <a:normAutofit/>
          </a:bodyPr>
          <a:lstStyle>
            <a:lvl1pPr indent="-228600" lvl="0" marL="457200" algn="r">
              <a:spcBef>
                <a:spcPts val="300"/>
              </a:spcBef>
              <a:spcAft>
                <a:spcPts val="0"/>
              </a:spcAft>
              <a:buSzPts val="1400"/>
              <a:buNone/>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1" name="Google Shape;121;p31"/>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971602" y="1221581"/>
            <a:ext cx="7200800" cy="3509963"/>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23.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 Id="rId3" Type="http://schemas.openxmlformats.org/officeDocument/2006/relationships/image" Target="../media/image15.jp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2.jp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 Id="rId3" Type="http://schemas.openxmlformats.org/officeDocument/2006/relationships/image" Target="../media/image15.jp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 Id="rId3" Type="http://schemas.openxmlformats.org/officeDocument/2006/relationships/image" Target="../media/image1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2.jp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1.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2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hyperlink" Target="http://bit.ly/kontur-courses-feedback" TargetMode="Externa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16.jpg"/><Relationship Id="rId7"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idx="4294967295" type="title"/>
          </p:nvPr>
        </p:nvSpPr>
        <p:spPr>
          <a:xfrm>
            <a:off x="971550" y="411956"/>
            <a:ext cx="7200900" cy="2159794"/>
          </a:xfrm>
          <a:prstGeom prst="rect">
            <a:avLst/>
          </a:prstGeom>
          <a:noFill/>
          <a:ln>
            <a:noFill/>
          </a:ln>
        </p:spPr>
        <p:txBody>
          <a:bodyPr anchorCtr="0" anchor="b" bIns="45900" lIns="0" spcFirstLastPara="1" rIns="0" wrap="square" tIns="45900">
            <a:noAutofit/>
          </a:bodyPr>
          <a:lstStyle/>
          <a:p>
            <a:pPr indent="0" lvl="0" marL="0" marR="0" rtl="0" algn="ctr">
              <a:spcBef>
                <a:spcPts val="0"/>
              </a:spcBef>
              <a:spcAft>
                <a:spcPts val="0"/>
              </a:spcAft>
              <a:buClr>
                <a:schemeClr val="accent1"/>
              </a:buClr>
              <a:buSzPts val="3300"/>
              <a:buFont typeface="Quattrocento Sans"/>
              <a:buNone/>
            </a:pPr>
            <a:r>
              <a:rPr b="0" i="0" lang="ru" sz="3300" u="none" cap="none" strike="noStrike">
                <a:solidFill>
                  <a:schemeClr val="accent1"/>
                </a:solidFill>
                <a:latin typeface="Quattrocento Sans"/>
                <a:ea typeface="Quattrocento Sans"/>
                <a:cs typeface="Quattrocento Sans"/>
                <a:sym typeface="Quattrocento Sans"/>
              </a:rPr>
              <a:t>CLEAN CODE</a:t>
            </a:r>
            <a:endParaRPr/>
          </a:p>
        </p:txBody>
      </p:sp>
      <p:sp>
        <p:nvSpPr>
          <p:cNvPr id="127" name="Google Shape;127;p32"/>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800"/>
              <a:buNone/>
            </a:pPr>
            <a:r>
              <a:rPr lang="ru" u="sng">
                <a:solidFill>
                  <a:schemeClr val="hlink"/>
                </a:solidFill>
                <a:hlinkClick r:id="rId3"/>
              </a:rPr>
              <a:t>https://github.com/</a:t>
            </a:r>
            <a:r>
              <a:rPr lang="ru" u="sng">
                <a:solidFill>
                  <a:schemeClr val="hlink"/>
                </a:solidFill>
                <a:hlinkClick r:id="rId4"/>
              </a:rPr>
              <a:t>kontur-courses</a:t>
            </a:r>
            <a:r>
              <a:rPr lang="ru" u="sng">
                <a:solidFill>
                  <a:schemeClr val="hlink"/>
                </a:solidFill>
                <a:hlinkClick r:id="rId5"/>
              </a:rPr>
              <a:t>/</a:t>
            </a:r>
            <a:r>
              <a:rPr b="1" lang="ru" u="sng">
                <a:solidFill>
                  <a:schemeClr val="hlink"/>
                </a:solidFill>
                <a:hlinkClick r:id="rId6"/>
              </a:rPr>
              <a:t>clean-code</a:t>
            </a:r>
            <a:endParaRPr b="1"/>
          </a:p>
          <a:p>
            <a:pPr indent="0" lvl="0" marL="0" rtl="0" algn="ctr">
              <a:spcBef>
                <a:spcPts val="400"/>
              </a:spcBef>
              <a:spcAft>
                <a:spcPts val="0"/>
              </a:spcAft>
              <a:buSzPts val="1800"/>
              <a:buNone/>
            </a:pPr>
            <a:r>
              <a:t/>
            </a:r>
            <a:endParaRPr/>
          </a:p>
        </p:txBody>
      </p:sp>
      <p:pic>
        <p:nvPicPr>
          <p:cNvPr id="128" name="Google Shape;128;p32"/>
          <p:cNvPicPr preferRelativeResize="0"/>
          <p:nvPr/>
        </p:nvPicPr>
        <p:blipFill rotWithShape="1">
          <a:blip r:embed="rId7">
            <a:alphaModFix/>
          </a:blip>
          <a:srcRect b="0" l="0" r="0" t="0"/>
          <a:stretch/>
        </p:blipFill>
        <p:spPr>
          <a:xfrm>
            <a:off x="845586" y="3759882"/>
            <a:ext cx="471443" cy="487944"/>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Реализуйте алгоритм расчета контрольного числа для UPC: </a:t>
            </a:r>
            <a:r>
              <a:rPr lang="ru" sz="2100">
                <a:solidFill>
                  <a:srgbClr val="C00000"/>
                </a:solidFill>
                <a:latin typeface="Quattrocento Sans"/>
                <a:ea typeface="Quattrocento Sans"/>
                <a:cs typeface="Quattrocento Sans"/>
                <a:sym typeface="Quattrocento Sans"/>
              </a:rPr>
              <a:t>ControlDigit/Upc/</a:t>
            </a:r>
            <a:endParaRPr sz="2100">
              <a:solidFill>
                <a:srgbClr val="C00000"/>
              </a:solidFill>
              <a:latin typeface="Quattrocento Sans"/>
              <a:ea typeface="Quattrocento Sans"/>
              <a:cs typeface="Quattrocento Sans"/>
              <a:sym typeface="Quattrocento Sans"/>
            </a:endParaRPr>
          </a:p>
        </p:txBody>
      </p:sp>
      <p:sp>
        <p:nvSpPr>
          <p:cNvPr id="195" name="Google Shape;195;p4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202" name="Google Shape;202;p4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203" name="Google Shape;203;p42"/>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CONTROLDIGIT / ISBN13</a:t>
            </a:r>
            <a:endParaRPr/>
          </a:p>
        </p:txBody>
      </p:sp>
      <p:pic>
        <p:nvPicPr>
          <p:cNvPr descr="C:\Users\sapogoff\Documents\sapogoff_work\SKB Kontur\01_presentation_templates\03_final\wmf_icons\документ.wmf" id="210" name="Google Shape;210;p43"/>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В файле с performance тестами есть одна из реализаций алгоритма UPC. Тесты сравнивают ее скорость с вашим кодом.</a:t>
            </a:r>
            <a:endParaRPr/>
          </a:p>
          <a:p>
            <a:pPr indent="-222250" lvl="1" marL="558800" rtl="0" algn="l">
              <a:spcBef>
                <a:spcPts val="400"/>
              </a:spcBef>
              <a:spcAft>
                <a:spcPts val="0"/>
              </a:spcAft>
              <a:buSzPts val="2100"/>
              <a:buChar char="•"/>
            </a:pPr>
            <a:r>
              <a:rPr lang="ru"/>
              <a:t>Сравните производительность.</a:t>
            </a:r>
            <a:endParaRPr/>
          </a:p>
          <a:p>
            <a:pPr indent="-222250" lvl="1" marL="558800" rtl="0" algn="l">
              <a:spcBef>
                <a:spcPts val="400"/>
              </a:spcBef>
              <a:spcAft>
                <a:spcPts val="0"/>
              </a:spcAft>
              <a:buSzPts val="2100"/>
              <a:buChar char="•"/>
            </a:pPr>
            <a:r>
              <a:rPr lang="ru"/>
              <a:t>Насколько критично проседание в производительности в данном случае? </a:t>
            </a:r>
            <a:endParaRPr/>
          </a:p>
        </p:txBody>
      </p:sp>
      <p:sp>
        <p:nvSpPr>
          <p:cNvPr id="216" name="Google Shape;216;p4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383540" lvl="0" marL="381000" rtl="0" algn="l">
              <a:spcBef>
                <a:spcPts val="0"/>
              </a:spcBef>
              <a:spcAft>
                <a:spcPts val="0"/>
              </a:spcAft>
              <a:buSzPct val="100000"/>
              <a:buAutoNum type="arabicPeriod"/>
            </a:pPr>
            <a:r>
              <a:rPr lang="ru">
                <a:solidFill>
                  <a:schemeClr val="accent1"/>
                </a:solidFill>
              </a:rPr>
              <a:t>Decomposition</a:t>
            </a:r>
            <a:r>
              <a:rPr lang="ru"/>
              <a:t> — задача должна разбиваться на более простые подзадачи</a:t>
            </a:r>
            <a:endParaRPr/>
          </a:p>
          <a:p>
            <a:pPr indent="-383540" lvl="0" marL="381000" rtl="0" algn="l">
              <a:spcBef>
                <a:spcPts val="400"/>
              </a:spcBef>
              <a:spcAft>
                <a:spcPts val="0"/>
              </a:spcAft>
              <a:buSzPct val="100000"/>
              <a:buAutoNum type="arabicPeriod"/>
            </a:pPr>
            <a:r>
              <a:rPr lang="ru">
                <a:solidFill>
                  <a:schemeClr val="accent1"/>
                </a:solidFill>
              </a:rPr>
              <a:t>Composability</a:t>
            </a:r>
            <a:r>
              <a:rPr lang="ru"/>
              <a:t> — подзадачи должны быть самоценны и вне контекста задачи</a:t>
            </a:r>
            <a:endParaRPr/>
          </a:p>
          <a:p>
            <a:pPr indent="-383540" lvl="0" marL="381000" rtl="0" algn="l">
              <a:spcBef>
                <a:spcPts val="400"/>
              </a:spcBef>
              <a:spcAft>
                <a:spcPts val="0"/>
              </a:spcAft>
              <a:buSzPct val="100000"/>
              <a:buAutoNum type="arabicPeriod"/>
            </a:pPr>
            <a:r>
              <a:rPr lang="ru">
                <a:solidFill>
                  <a:schemeClr val="accent1"/>
                </a:solidFill>
              </a:rPr>
              <a:t>Readability</a:t>
            </a:r>
            <a:r>
              <a:rPr lang="ru"/>
              <a:t> — корректность кода модуля должна быть очевидна без изучения кода смежных модулей</a:t>
            </a:r>
            <a:endParaRPr/>
          </a:p>
          <a:p>
            <a:pPr indent="-383540" lvl="0" marL="381000" rtl="0" algn="l">
              <a:spcBef>
                <a:spcPts val="400"/>
              </a:spcBef>
              <a:spcAft>
                <a:spcPts val="0"/>
              </a:spcAft>
              <a:buSzPct val="100000"/>
              <a:buAutoNum type="arabicPeriod"/>
            </a:pPr>
            <a:r>
              <a:rPr lang="ru">
                <a:solidFill>
                  <a:srgbClr val="7F7F7F"/>
                </a:solidFill>
              </a:rPr>
              <a:t>Protection</a:t>
            </a:r>
            <a:r>
              <a:rPr lang="ru"/>
              <a:t> — защита других модулей от ошибок, происходящих внутри модуля</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u="sng">
                <a:solidFill>
                  <a:schemeClr val="hlink"/>
                </a:solidFill>
                <a:hlinkClick r:id="rId3"/>
              </a:rPr>
              <a:t>Object oriented software construction</a:t>
            </a:r>
            <a:r>
              <a:rPr lang="ru"/>
              <a:t> by Meyer</a:t>
            </a:r>
            <a:endParaRPr/>
          </a:p>
        </p:txBody>
      </p:sp>
      <p:sp>
        <p:nvSpPr>
          <p:cNvPr id="223" name="Google Shape;223;p4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type="title"/>
          </p:nvPr>
        </p:nvSpPr>
        <p:spPr>
          <a:xfrm>
            <a:off x="1871662" y="1977684"/>
            <a:ext cx="5396026" cy="594122"/>
          </a:xfrm>
          <a:prstGeom prst="rect">
            <a:avLst/>
          </a:prstGeom>
          <a:noFill/>
          <a:ln>
            <a:noFill/>
          </a:ln>
        </p:spPr>
        <p:txBody>
          <a:bodyPr anchorCtr="0" anchor="b" bIns="45900" lIns="0" spcFirstLastPara="1" rIns="0" wrap="square" tIns="45900">
            <a:noAutofit/>
          </a:bodyPr>
          <a:lstStyle/>
          <a:p>
            <a:pPr indent="0" lvl="0" marL="0" rtl="0" algn="ctr">
              <a:spcBef>
                <a:spcPts val="0"/>
              </a:spcBef>
              <a:spcAft>
                <a:spcPts val="0"/>
              </a:spcAft>
              <a:buClr>
                <a:schemeClr val="accent1"/>
              </a:buClr>
              <a:buSzPts val="2700"/>
              <a:buFont typeface="Quattrocento Sans"/>
              <a:buNone/>
            </a:pPr>
            <a:r>
              <a:rPr lang="ru" sz="2700"/>
              <a:t>ПОМОГАЕТ ЛИ МОДУЛЬНОСТЬ?</a:t>
            </a:r>
            <a:endParaRPr sz="2700"/>
          </a:p>
        </p:txBody>
      </p:sp>
      <p:sp>
        <p:nvSpPr>
          <p:cNvPr id="229" name="Google Shape;229;p46"/>
          <p:cNvSpPr txBox="1"/>
          <p:nvPr/>
        </p:nvSpPr>
        <p:spPr>
          <a:xfrm>
            <a:off x="1871663" y="2571806"/>
            <a:ext cx="5400675"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ru" sz="1800" u="none" cap="none" strike="noStrike">
                <a:solidFill>
                  <a:schemeClr val="dk1"/>
                </a:solidFill>
                <a:latin typeface="Quattrocento Sans"/>
                <a:ea typeface="Quattrocento Sans"/>
                <a:cs typeface="Quattrocento Sans"/>
                <a:sym typeface="Quattrocento Sans"/>
              </a:rPr>
              <a:t>когда приходит новая задача или</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46"/>
          <p:cNvSpPr txBox="1"/>
          <p:nvPr/>
        </p:nvSpPr>
        <p:spPr>
          <a:xfrm>
            <a:off x="1871663" y="411510"/>
            <a:ext cx="2700338" cy="9464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500" u="none" cap="none" strike="noStrike">
                <a:solidFill>
                  <a:srgbClr val="7F7F7F"/>
                </a:solidFill>
                <a:latin typeface="Quattrocento Sans"/>
                <a:ea typeface="Quattrocento Sans"/>
                <a:cs typeface="Quattrocento Sans"/>
                <a:sym typeface="Quattrocento Sans"/>
              </a:rPr>
              <a:t>viscosity</a:t>
            </a:r>
            <a:endParaRPr sz="1100"/>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вязкость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chemeClr val="dk1"/>
                </a:solidFill>
                <a:latin typeface="Quattrocento Sans"/>
                <a:ea typeface="Quattrocento Sans"/>
                <a:cs typeface="Quattrocento Sans"/>
                <a:sym typeface="Quattrocento Sans"/>
              </a:rPr>
              <a:t>…проще сделать «в обход»</a:t>
            </a:r>
            <a:endParaRPr sz="1400">
              <a:solidFill>
                <a:schemeClr val="dk1"/>
              </a:solidFill>
              <a:latin typeface="Quattrocento Sans"/>
              <a:ea typeface="Quattrocento Sans"/>
              <a:cs typeface="Quattrocento Sans"/>
              <a:sym typeface="Quattrocento Sans"/>
            </a:endParaRPr>
          </a:p>
        </p:txBody>
      </p:sp>
      <p:sp>
        <p:nvSpPr>
          <p:cNvPr id="231" name="Google Shape;231;p46"/>
          <p:cNvSpPr txBox="1"/>
          <p:nvPr/>
        </p:nvSpPr>
        <p:spPr>
          <a:xfrm>
            <a:off x="4572000" y="411510"/>
            <a:ext cx="2695688" cy="94641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rigidity</a:t>
            </a:r>
            <a:endParaRPr sz="1100"/>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жесткость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…надо много переделывать</a:t>
            </a:r>
            <a:endParaRPr sz="1400">
              <a:solidFill>
                <a:schemeClr val="dk1"/>
              </a:solidFill>
              <a:latin typeface="Quattrocento Sans"/>
              <a:ea typeface="Quattrocento Sans"/>
              <a:cs typeface="Quattrocento Sans"/>
              <a:sym typeface="Quattrocento Sans"/>
            </a:endParaRPr>
          </a:p>
        </p:txBody>
      </p:sp>
      <p:sp>
        <p:nvSpPr>
          <p:cNvPr id="232" name="Google Shape;232;p46"/>
          <p:cNvSpPr txBox="1"/>
          <p:nvPr/>
        </p:nvSpPr>
        <p:spPr>
          <a:xfrm>
            <a:off x="1874782" y="3646631"/>
            <a:ext cx="2700338" cy="1084913"/>
          </a:xfrm>
          <a:prstGeom prst="rect">
            <a:avLst/>
          </a:prstGeom>
          <a:noFill/>
          <a:ln>
            <a:noFill/>
          </a:ln>
        </p:spPr>
        <p:txBody>
          <a:bodyPr anchorCtr="1" anchor="b" bIns="34275" lIns="68575" spcFirstLastPara="1" rIns="68575" wrap="square" tIns="34275">
            <a:spAutoFit/>
          </a:bodyPr>
          <a:lstStyle/>
          <a:p>
            <a:pPr indent="0" lvl="0" marL="0" marR="0" rtl="0" algn="l">
              <a:spcBef>
                <a:spcPts val="0"/>
              </a:spcBef>
              <a:spcAft>
                <a:spcPts val="0"/>
              </a:spcAft>
              <a:buNone/>
            </a:pPr>
            <a:r>
              <a:rPr lang="ru" sz="1200">
                <a:solidFill>
                  <a:schemeClr val="dk1"/>
                </a:solidFill>
                <a:latin typeface="Quattrocento Sans"/>
                <a:ea typeface="Quattrocento Sans"/>
                <a:cs typeface="Quattrocento Sans"/>
                <a:sym typeface="Quattrocento Sans"/>
              </a:rPr>
              <a:t>…не получается использовать готовое решение в новом контексте</a:t>
            </a:r>
            <a:endParaRPr sz="1400">
              <a:solidFill>
                <a:srgbClr val="7F7F7F"/>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неподвижность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rgbClr val="7F7F7F"/>
                </a:solidFill>
                <a:latin typeface="Quattrocento Sans"/>
                <a:ea typeface="Quattrocento Sans"/>
                <a:cs typeface="Quattrocento Sans"/>
                <a:sym typeface="Quattrocento Sans"/>
              </a:rPr>
              <a:t>immobility</a:t>
            </a:r>
            <a:endParaRPr sz="1100"/>
          </a:p>
        </p:txBody>
      </p:sp>
      <p:sp>
        <p:nvSpPr>
          <p:cNvPr id="233" name="Google Shape;233;p46"/>
          <p:cNvSpPr txBox="1"/>
          <p:nvPr/>
        </p:nvSpPr>
        <p:spPr>
          <a:xfrm>
            <a:off x="4572000" y="3785131"/>
            <a:ext cx="2695688" cy="946413"/>
          </a:xfrm>
          <a:prstGeom prst="rect">
            <a:avLst/>
          </a:prstGeom>
          <a:noFill/>
          <a:ln>
            <a:noFill/>
          </a:ln>
        </p:spPr>
        <p:txBody>
          <a:bodyPr anchorCtr="0" anchor="b" bIns="34275" lIns="68575" spcFirstLastPara="1" rIns="68575" wrap="square" tIns="34275">
            <a:spAutoFit/>
          </a:bodyPr>
          <a:lstStyle/>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…трогать код опасно</a:t>
            </a:r>
            <a:endParaRPr sz="1500">
              <a:solidFill>
                <a:srgbClr val="7F7F7F"/>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хрупкость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fragility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47"/>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Повтор кода – это признак отсутствующей абстракции</a:t>
            </a:r>
            <a:endParaRPr sz="3000"/>
          </a:p>
        </p:txBody>
      </p:sp>
      <p:sp>
        <p:nvSpPr>
          <p:cNvPr id="239" name="Google Shape;239;p4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50" name="Google Shape;250;p4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РАЗБИТЬ НА ПОЛЯ CSV</a:t>
            </a:r>
            <a:endParaRPr/>
          </a:p>
        </p:txBody>
      </p:sp>
      <p:sp>
        <p:nvSpPr>
          <p:cNvPr id="251" name="Google Shape;251;p49"/>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2" name="Google Shape;252;p49"/>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50"/>
          <p:cNvPicPr preferRelativeResize="0"/>
          <p:nvPr/>
        </p:nvPicPr>
        <p:blipFill rotWithShape="1">
          <a:blip r:embed="rId3">
            <a:alphaModFix/>
          </a:blip>
          <a:srcRect b="0" l="0" r="0" t="0"/>
          <a:stretch/>
        </p:blipFill>
        <p:spPr>
          <a:xfrm>
            <a:off x="1493658" y="87474"/>
            <a:ext cx="3551085" cy="4953380"/>
          </a:xfrm>
          <a:prstGeom prst="rect">
            <a:avLst/>
          </a:prstGeom>
          <a:noFill/>
          <a:ln>
            <a:noFill/>
          </a:ln>
        </p:spPr>
      </p:pic>
      <p:sp>
        <p:nvSpPr>
          <p:cNvPr id="259" name="Google Shape;259;p5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r">
              <a:spcBef>
                <a:spcPts val="0"/>
              </a:spcBef>
              <a:spcAft>
                <a:spcPts val="0"/>
              </a:spcAft>
              <a:buClr>
                <a:schemeClr val="accent1"/>
              </a:buClr>
              <a:buSzPts val="3300"/>
              <a:buFont typeface="Quattrocento Sans"/>
              <a:buNone/>
            </a:pPr>
            <a:r>
              <a:rPr lang="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Большие проекты</a:t>
            </a:r>
            <a:endParaRPr/>
          </a:p>
          <a:p>
            <a:pPr indent="-254000" lvl="0" marL="254000" rtl="0" algn="l">
              <a:spcBef>
                <a:spcPts val="500"/>
              </a:spcBef>
              <a:spcAft>
                <a:spcPts val="0"/>
              </a:spcAft>
              <a:buClr>
                <a:schemeClr val="accent1"/>
              </a:buClr>
              <a:buSzPts val="2400"/>
              <a:buChar char="•"/>
            </a:pPr>
            <a:r>
              <a:rPr lang="ru"/>
              <a:t>Большие команды</a:t>
            </a:r>
            <a:endParaRPr/>
          </a:p>
          <a:p>
            <a:pPr indent="-254000" lvl="0" marL="254000" rtl="0" algn="l">
              <a:spcBef>
                <a:spcPts val="500"/>
              </a:spcBef>
              <a:spcAft>
                <a:spcPts val="0"/>
              </a:spcAft>
              <a:buClr>
                <a:schemeClr val="accent1"/>
              </a:buClr>
              <a:buSzPts val="2400"/>
              <a:buChar char="•"/>
            </a:pPr>
            <a:r>
              <a:rPr lang="ru"/>
              <a:t>Длительное сопровождение</a:t>
            </a:r>
            <a:endParaRPr/>
          </a:p>
        </p:txBody>
      </p:sp>
      <p:sp>
        <p:nvSpPr>
          <p:cNvPr id="135" name="Google Shape;135;p3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ЗАЧЕМ ЗАБОТИТЬСЯ О КАЧЕСТВЕ КОДА?</a:t>
            </a:r>
            <a:endParaRPr sz="3000"/>
          </a:p>
        </p:txBody>
      </p:sp>
      <p:sp>
        <p:nvSpPr>
          <p:cNvPr id="136" name="Google Shape;136;p33"/>
          <p:cNvSpPr txBox="1"/>
          <p:nvPr/>
        </p:nvSpPr>
        <p:spPr>
          <a:xfrm rot="-720000">
            <a:off x="3911356" y="3026257"/>
            <a:ext cx="4310844"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1" lang="ru" sz="2100" u="none" cap="none" strike="noStrike">
                <a:solidFill>
                  <a:schemeClr val="accent1"/>
                </a:solidFill>
                <a:latin typeface="Quattrocento Sans"/>
                <a:ea typeface="Quattrocento Sans"/>
                <a:cs typeface="Quattrocento Sans"/>
                <a:sym typeface="Quattrocento Sans"/>
              </a:rPr>
              <a:t>А когда качество важно меньше?</a:t>
            </a:r>
            <a:endParaRPr sz="1100"/>
          </a:p>
        </p:txBody>
      </p:sp>
      <p:sp>
        <p:nvSpPr>
          <p:cNvPr id="137" name="Google Shape;137;p33"/>
          <p:cNvSpPr txBox="1"/>
          <p:nvPr/>
        </p:nvSpPr>
        <p:spPr>
          <a:xfrm rot="-720000">
            <a:off x="4313551" y="3341566"/>
            <a:ext cx="3880245" cy="1038746"/>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Заказная разработка</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Проверка научных гипотез</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Начало стартапа</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Слишком длинный метод / класс</a:t>
            </a:r>
            <a:endParaRPr/>
          </a:p>
          <a:p>
            <a:pPr indent="-381000" lvl="0" marL="381000" rtl="0" algn="l">
              <a:spcBef>
                <a:spcPts val="500"/>
              </a:spcBef>
              <a:spcAft>
                <a:spcPts val="0"/>
              </a:spcAft>
              <a:buSzPts val="2400"/>
              <a:buFont typeface="Quattrocento Sans"/>
              <a:buAutoNum type="arabicPeriod"/>
            </a:pPr>
            <a:r>
              <a:rPr lang="ru"/>
              <a:t>Слишком общее название метода</a:t>
            </a:r>
            <a:endParaRPr/>
          </a:p>
          <a:p>
            <a:pPr indent="-381000" lvl="0" marL="381000" rtl="0" algn="l">
              <a:spcBef>
                <a:spcPts val="500"/>
              </a:spcBef>
              <a:spcAft>
                <a:spcPts val="0"/>
              </a:spcAft>
              <a:buSzPts val="2400"/>
              <a:buFont typeface="Quattrocento Sans"/>
              <a:buAutoNum type="arabicPeriod"/>
            </a:pPr>
            <a:r>
              <a:rPr lang="ru"/>
              <a:t>Слишком сложное название метода</a:t>
            </a:r>
            <a:endParaRPr/>
          </a:p>
        </p:txBody>
      </p:sp>
      <p:sp>
        <p:nvSpPr>
          <p:cNvPr id="266" name="Google Shape;266;p5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72" name="Google Shape;272;p5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ВЕРНЕМСЯ К ЗАДАЧЕ</a:t>
            </a:r>
            <a:endParaRPr/>
          </a:p>
        </p:txBody>
      </p:sp>
      <p:sp>
        <p:nvSpPr>
          <p:cNvPr id="273" name="Google Shape;273;p52"/>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4" name="Google Shape;274;p52"/>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class</a:t>
            </a:r>
            <a:r>
              <a:rPr lang="ru">
                <a:latin typeface="Consolas"/>
                <a:ea typeface="Consolas"/>
                <a:cs typeface="Consolas"/>
                <a:sym typeface="Consolas"/>
              </a:rPr>
              <a:t> </a:t>
            </a:r>
            <a:r>
              <a:rPr lang="ru">
                <a:solidFill>
                  <a:srgbClr val="00007F"/>
                </a:solidFill>
                <a:latin typeface="Consolas"/>
                <a:ea typeface="Consolas"/>
                <a:cs typeface="Consolas"/>
                <a:sym typeface="Consolas"/>
              </a:rPr>
              <a:t>Token</a:t>
            </a:r>
            <a:endParaRPr/>
          </a:p>
          <a:p>
            <a:pPr indent="0" lvl="0" marL="0" rtl="0" algn="l">
              <a:spcBef>
                <a:spcPts val="500"/>
              </a:spcBef>
              <a:spcAft>
                <a:spcPts val="0"/>
              </a:spcAft>
              <a:buSzPts val="2400"/>
              <a:buNone/>
            </a:pPr>
            <a:r>
              <a:rPr lang="ru">
                <a:latin typeface="Consolas"/>
                <a:ea typeface="Consolas"/>
                <a:cs typeface="Consolas"/>
                <a:sym typeface="Consolas"/>
              </a:rPr>
              <a:t>{</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Position;</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Length;</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string </a:t>
            </a:r>
            <a:r>
              <a:rPr lang="ru">
                <a:latin typeface="Consolas"/>
                <a:ea typeface="Consolas"/>
                <a:cs typeface="Consolas"/>
                <a:sym typeface="Consolas"/>
              </a:rPr>
              <a:t>Value;</a:t>
            </a:r>
            <a:endParaRPr/>
          </a:p>
          <a:p>
            <a:pPr indent="0" lvl="0" marL="0" rtl="0" algn="l">
              <a:spcBef>
                <a:spcPts val="500"/>
              </a:spcBef>
              <a:spcAft>
                <a:spcPts val="0"/>
              </a:spcAft>
              <a:buSzPts val="2400"/>
              <a:buNone/>
            </a:pPr>
            <a:r>
              <a:rPr lang="ru">
                <a:latin typeface="Consolas"/>
                <a:ea typeface="Consolas"/>
                <a:cs typeface="Consolas"/>
                <a:sym typeface="Consolas"/>
              </a:rPr>
              <a:t>}</a:t>
            </a:r>
            <a:endParaRPr>
              <a:latin typeface="Consolas"/>
              <a:ea typeface="Consolas"/>
              <a:cs typeface="Consolas"/>
              <a:sym typeface="Consolas"/>
            </a:endParaRPr>
          </a:p>
        </p:txBody>
      </p:sp>
      <p:sp>
        <p:nvSpPr>
          <p:cNvPr id="281" name="Google Shape;281;p5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 ИСПОЛЬЗОВАТЬ ТОКЕНЫ</a:t>
            </a:r>
            <a:endParaRPr/>
          </a:p>
        </p:txBody>
      </p:sp>
      <p:pic>
        <p:nvPicPr>
          <p:cNvPr descr="Отображается файл &quot;Token (Clean code).png&quot;" id="287" name="Google Shape;287;p54"/>
          <p:cNvPicPr preferRelativeResize="0"/>
          <p:nvPr/>
        </p:nvPicPr>
        <p:blipFill rotWithShape="1">
          <a:blip r:embed="rId3">
            <a:alphaModFix/>
          </a:blip>
          <a:srcRect b="0" l="0" r="0" t="0"/>
          <a:stretch/>
        </p:blipFill>
        <p:spPr>
          <a:xfrm>
            <a:off x="987539" y="1226227"/>
            <a:ext cx="7168922" cy="275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int</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a:t>
            </a: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 </a:t>
            </a:r>
            <a:endParaRPr/>
          </a:p>
          <a:p>
            <a:pPr indent="0" lvl="1" marL="304800" rtl="0" algn="l">
              <a:spcBef>
                <a:spcPts val="400"/>
              </a:spcBef>
              <a:spcAft>
                <a:spcPts val="0"/>
              </a:spcAft>
              <a:buSzPts val="1800"/>
              <a:buNone/>
            </a:pP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a:t>
            </a:r>
            <a:endParaRPr sz="1800">
              <a:latin typeface="Consolas"/>
              <a:ea typeface="Consolas"/>
              <a:cs typeface="Consolas"/>
              <a:sym typeface="Consolas"/>
            </a:endParaRPr>
          </a:p>
        </p:txBody>
      </p:sp>
      <p:sp>
        <p:nvSpPr>
          <p:cNvPr id="293" name="Google Shape;293;p5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rgbClr val="0000FF"/>
                </a:solidFill>
                <a:latin typeface="Consolas"/>
                <a:ea typeface="Consolas"/>
                <a:cs typeface="Consolas"/>
                <a:sym typeface="Consolas"/>
              </a:rPr>
              <a:t>class </a:t>
            </a:r>
            <a:r>
              <a:rPr lang="ru" sz="1800">
                <a:solidFill>
                  <a:srgbClr val="00007F"/>
                </a:solidFill>
                <a:latin typeface="Consolas"/>
                <a:ea typeface="Consolas"/>
                <a:cs typeface="Consolas"/>
                <a:sym typeface="Consolas"/>
              </a:rPr>
              <a:t>TokenReader</a:t>
            </a:r>
            <a:r>
              <a:rPr lang="ru" sz="1800">
                <a:latin typeface="Consolas"/>
                <a:ea typeface="Consolas"/>
                <a:cs typeface="Consolas"/>
                <a:sym typeface="Consolas"/>
              </a:rPr>
              <a:t> {</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ReadUntil</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isStopChar);</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ReadWhile</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accept);</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Position { </a:t>
            </a:r>
            <a:r>
              <a:rPr lang="ru" sz="1800">
                <a:solidFill>
                  <a:srgbClr val="0000FF"/>
                </a:solidFill>
                <a:latin typeface="Consolas"/>
                <a:ea typeface="Consolas"/>
                <a:cs typeface="Consolas"/>
                <a:sym typeface="Consolas"/>
              </a:rPr>
              <a:t>get</a:t>
            </a: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305" name="Google Shape;305;p5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a:t>
            </a:r>
            <a:br>
              <a:rPr lang="ru" sz="1800">
                <a:solidFill>
                  <a:srgbClr val="0000FF"/>
                </a:solidFill>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ctr">
              <a:spcBef>
                <a:spcPts val="400"/>
              </a:spcBef>
              <a:spcAft>
                <a:spcPts val="0"/>
              </a:spcAft>
              <a:buSzPts val="2100"/>
              <a:buNone/>
            </a:pPr>
            <a:r>
              <a:rPr b="1" lang="ru" sz="2100">
                <a:latin typeface="Calibri"/>
                <a:ea typeface="Calibri"/>
                <a:cs typeface="Calibri"/>
                <a:sym typeface="Calibri"/>
              </a:rPr>
              <a:t>TokenReader можно переиспользовать в похожих задач</a:t>
            </a:r>
            <a:endParaRPr/>
          </a:p>
        </p:txBody>
      </p:sp>
      <p:sp>
        <p:nvSpPr>
          <p:cNvPr id="312" name="Google Shape;312;p5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T[] 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1" marL="304800" rtl="0" algn="l">
              <a:spcBef>
                <a:spcPts val="400"/>
              </a:spcBef>
              <a:spcAft>
                <a:spcPts val="0"/>
              </a:spcAft>
              <a:buSzPts val="1800"/>
              <a:buNone/>
            </a:pPr>
            <a:r>
              <a:rPr lang="ru" sz="1800">
                <a:latin typeface="Consolas"/>
                <a:ea typeface="Consolas"/>
                <a:cs typeface="Consolas"/>
                <a:sym typeface="Consolas"/>
              </a:rPr>
              <a:t>Rotate(</a:t>
            </a:r>
            <a:r>
              <a:rPr lang="ru" sz="1800">
                <a:solidFill>
                  <a:srgbClr val="0000FF"/>
                </a:solidFill>
                <a:latin typeface="Consolas"/>
                <a:ea typeface="Consolas"/>
                <a:cs typeface="Consolas"/>
                <a:sym typeface="Consolas"/>
              </a:rPr>
              <a:t>new</a:t>
            </a:r>
            <a:r>
              <a:rPr lang="ru" sz="1800">
                <a:latin typeface="Consolas"/>
                <a:ea typeface="Consolas"/>
                <a:cs typeface="Consolas"/>
                <a:sym typeface="Consolas"/>
              </a:rPr>
              <a:t>[] {1, 2, 3, 4, 5}, 2) → {3, 4, 5, 1, 2}</a:t>
            </a:r>
            <a:endParaRPr sz="2400">
              <a:latin typeface="Consolas"/>
              <a:ea typeface="Consolas"/>
              <a:cs typeface="Consolas"/>
              <a:sym typeface="Consolas"/>
            </a:endParaRPr>
          </a:p>
          <a:p>
            <a:pPr indent="0" lvl="0" marL="0" rtl="0" algn="l">
              <a:spcBef>
                <a:spcPts val="500"/>
              </a:spcBef>
              <a:spcAft>
                <a:spcPts val="0"/>
              </a:spcAft>
              <a:buSzPts val="2400"/>
              <a:buNone/>
            </a:pPr>
            <a:r>
              <a:t/>
            </a:r>
            <a:endParaRPr>
              <a:solidFill>
                <a:schemeClr val="accent1"/>
              </a:solidFill>
            </a:endParaRPr>
          </a:p>
          <a:p>
            <a:pPr indent="0" lvl="0" marL="0" rtl="0" algn="l">
              <a:spcBef>
                <a:spcPts val="500"/>
              </a:spcBef>
              <a:spcAft>
                <a:spcPts val="0"/>
              </a:spcAft>
              <a:buSzPts val="2400"/>
              <a:buNone/>
            </a:pPr>
            <a:r>
              <a:rPr lang="ru">
                <a:solidFill>
                  <a:schemeClr val="accent1"/>
                </a:solidFill>
              </a:rPr>
              <a:t>Как решать?</a:t>
            </a:r>
            <a:endParaRPr>
              <a:solidFill>
                <a:schemeClr val="accent1"/>
              </a:solidFill>
            </a:endParaRPr>
          </a:p>
        </p:txBody>
      </p:sp>
      <p:sp>
        <p:nvSpPr>
          <p:cNvPr id="319" name="Google Shape;319;p5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java</a:t>
            </a:r>
            <a:endParaRPr sz="1800">
              <a:solidFill>
                <a:schemeClr val="accent1"/>
              </a:solidFill>
            </a:endParaRPr>
          </a:p>
          <a:p>
            <a:pPr indent="0" lvl="0" marL="0" rtl="0" algn="l">
              <a:lnSpc>
                <a:spcPct val="115000"/>
              </a:lnSpc>
              <a:spcBef>
                <a:spcPts val="0"/>
              </a:spcBef>
              <a:spcAft>
                <a:spcPts val="0"/>
              </a:spcAft>
              <a:buSzPts val="1100"/>
              <a:buNone/>
            </a:pPr>
            <a:r>
              <a:rPr lang="ru" sz="1800">
                <a:latin typeface="Consolas"/>
                <a:ea typeface="Consolas"/>
                <a:cs typeface="Consolas"/>
                <a:sym typeface="Consolas"/>
              </a:rPr>
              <a:t>System.arraycopy(array, 0, array, 1, position);</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326" name="Google Shape;326;p60"/>
          <p:cNvSpPr txBox="1"/>
          <p:nvPr>
            <p:ph type="title"/>
          </p:nvPr>
        </p:nvSpPr>
        <p:spPr>
          <a:xfrm>
            <a:off x="971602" y="411957"/>
            <a:ext cx="7200900" cy="594000"/>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pic>
        <p:nvPicPr>
          <p:cNvPr id="327" name="Google Shape;327;p60"/>
          <p:cNvPicPr preferRelativeResize="0"/>
          <p:nvPr/>
        </p:nvPicPr>
        <p:blipFill>
          <a:blip r:embed="rId3">
            <a:alphaModFix/>
          </a:blip>
          <a:stretch>
            <a:fillRect/>
          </a:stretch>
        </p:blipFill>
        <p:spPr>
          <a:xfrm>
            <a:off x="7632400" y="1221575"/>
            <a:ext cx="540000" cy="5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Простота и понятность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Корректность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Расширяемость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Универсальность</a:t>
            </a:r>
            <a:endParaRPr/>
          </a:p>
          <a:p>
            <a:pPr indent="0" lvl="0" marL="0" rtl="0" algn="l">
              <a:spcBef>
                <a:spcPts val="500"/>
              </a:spcBef>
              <a:spcAft>
                <a:spcPts val="0"/>
              </a:spcAft>
              <a:buSzPts val="2400"/>
              <a:buNone/>
            </a:pPr>
            <a:r>
              <a:t/>
            </a:r>
            <a:endParaRPr/>
          </a:p>
        </p:txBody>
      </p:sp>
      <p:sp>
        <p:nvSpPr>
          <p:cNvPr id="144" name="Google Shape;144;p3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100000"/>
              <a:buNone/>
            </a:pPr>
            <a:r>
              <a:rPr lang="ru"/>
              <a:t>А если мы хотим сделать это </a:t>
            </a:r>
            <a:r>
              <a:rPr lang="ru">
                <a:solidFill>
                  <a:schemeClr val="accent1"/>
                </a:solidFill>
              </a:rPr>
              <a:t>In Place</a:t>
            </a:r>
            <a:r>
              <a:rPr lang="ru"/>
              <a:t>, без выделения дополнительной памяти?</a:t>
            </a:r>
            <a:endParaRPr/>
          </a:p>
          <a:p>
            <a:pPr indent="0" lvl="0" marL="0" rtl="0" algn="l">
              <a:spcBef>
                <a:spcPts val="400"/>
              </a:spcBef>
              <a:spcAft>
                <a:spcPts val="0"/>
              </a:spcAft>
              <a:buSzPct val="100000"/>
              <a:buNone/>
            </a:pPr>
            <a:r>
              <a:t/>
            </a:r>
            <a:endParaRPr/>
          </a:p>
          <a:p>
            <a:pPr indent="0" lvl="0" marL="0" rtl="0" algn="l">
              <a:spcBef>
                <a:spcPts val="500"/>
              </a:spcBef>
              <a:spcAft>
                <a:spcPts val="0"/>
              </a:spcAft>
              <a:buSzPct val="100000"/>
              <a:buNone/>
            </a:pPr>
            <a:r>
              <a:rPr b="1" lang="ru">
                <a:solidFill>
                  <a:srgbClr val="0000FF"/>
                </a:solidFill>
                <a:latin typeface="Consolas"/>
                <a:ea typeface="Consolas"/>
                <a:cs typeface="Consolas"/>
                <a:sym typeface="Consolas"/>
              </a:rPr>
              <a:t>void</a:t>
            </a:r>
            <a:r>
              <a:rPr lang="ru" sz="2700">
                <a:latin typeface="Consolas"/>
                <a:ea typeface="Consolas"/>
                <a:cs typeface="Consolas"/>
                <a:sym typeface="Consolas"/>
              </a:rPr>
              <a:t> </a:t>
            </a:r>
            <a:r>
              <a:rPr lang="ru">
                <a:latin typeface="Consolas"/>
                <a:ea typeface="Consolas"/>
                <a:cs typeface="Consolas"/>
                <a:sym typeface="Consolas"/>
              </a:rPr>
              <a:t>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0" marL="0" rtl="0" algn="l">
              <a:spcBef>
                <a:spcPts val="400"/>
              </a:spcBef>
              <a:spcAft>
                <a:spcPts val="0"/>
              </a:spcAft>
              <a:buSzPct val="100000"/>
              <a:buNone/>
            </a:pPr>
            <a:r>
              <a:t/>
            </a:r>
            <a:endParaRPr>
              <a:latin typeface="Consolas"/>
              <a:ea typeface="Consolas"/>
              <a:cs typeface="Consolas"/>
              <a:sym typeface="Consolas"/>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//пример использования</a:t>
            </a:r>
            <a:endParaRPr>
              <a:solidFill>
                <a:srgbClr val="008000"/>
              </a:solidFill>
              <a:latin typeface="Consolas"/>
              <a:ea typeface="Consolas"/>
              <a:cs typeface="Consolas"/>
              <a:sym typeface="Consolas"/>
            </a:endParaRPr>
          </a:p>
          <a:p>
            <a:pPr indent="0" lvl="0" marL="0" rtl="0" algn="l">
              <a:spcBef>
                <a:spcPts val="400"/>
              </a:spcBef>
              <a:spcAft>
                <a:spcPts val="0"/>
              </a:spcAft>
              <a:buSzPct val="100000"/>
              <a:buNone/>
            </a:pPr>
            <a:r>
              <a:rPr lang="ru">
                <a:solidFill>
                  <a:srgbClr val="0000FF"/>
                </a:solidFill>
                <a:latin typeface="Consolas"/>
                <a:ea typeface="Consolas"/>
                <a:cs typeface="Consolas"/>
                <a:sym typeface="Consolas"/>
              </a:rPr>
              <a:t>var</a:t>
            </a:r>
            <a:r>
              <a:rPr lang="ru">
                <a:latin typeface="Consolas"/>
                <a:ea typeface="Consolas"/>
                <a:cs typeface="Consolas"/>
                <a:sym typeface="Consolas"/>
              </a:rPr>
              <a:t> arr = </a:t>
            </a:r>
            <a:r>
              <a:rPr lang="ru">
                <a:solidFill>
                  <a:srgbClr val="0000FF"/>
                </a:solidFill>
                <a:latin typeface="Consolas"/>
                <a:ea typeface="Consolas"/>
                <a:cs typeface="Consolas"/>
                <a:sym typeface="Consolas"/>
              </a:rPr>
              <a:t>new</a:t>
            </a:r>
            <a:r>
              <a:rPr lang="ru">
                <a:latin typeface="Consolas"/>
                <a:ea typeface="Consolas"/>
                <a:cs typeface="Consolas"/>
                <a:sym typeface="Consolas"/>
              </a:rPr>
              <a:t>[] { 1, 2, 3, 4, 5 };</a:t>
            </a:r>
            <a:endParaRPr/>
          </a:p>
          <a:p>
            <a:pPr indent="0" lvl="0" marL="0" rtl="0" algn="l">
              <a:spcBef>
                <a:spcPts val="400"/>
              </a:spcBef>
              <a:spcAft>
                <a:spcPts val="0"/>
              </a:spcAft>
              <a:buSzPct val="100000"/>
              <a:buNone/>
            </a:pPr>
            <a:r>
              <a:rPr lang="ru">
                <a:latin typeface="Consolas"/>
                <a:ea typeface="Consolas"/>
                <a:cs typeface="Consolas"/>
                <a:sym typeface="Consolas"/>
              </a:rPr>
              <a:t>Rotate(arr, 2);</a:t>
            </a:r>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 arr == {3,4,5,1,2}</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a:solidFill>
                  <a:schemeClr val="accent1"/>
                </a:solidFill>
              </a:rPr>
              <a:t>Как решать?</a:t>
            </a:r>
            <a:endParaRPr>
              <a:solidFill>
                <a:schemeClr val="accent1"/>
              </a:solidFill>
            </a:endParaRPr>
          </a:p>
        </p:txBody>
      </p:sp>
      <p:sp>
        <p:nvSpPr>
          <p:cNvPr id="334" name="Google Shape;334;p6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pic>
        <p:nvPicPr>
          <p:cNvPr id="341" name="Google Shape;341;p62"/>
          <p:cNvPicPr preferRelativeResize="0"/>
          <p:nvPr/>
        </p:nvPicPr>
        <p:blipFill rotWithShape="1">
          <a:blip r:embed="rId3">
            <a:alphaModFix/>
          </a:blip>
          <a:srcRect b="0" l="0" r="0" t="0"/>
          <a:stretch/>
        </p:blipFill>
        <p:spPr>
          <a:xfrm>
            <a:off x="1928472" y="1117659"/>
            <a:ext cx="5243513" cy="992981"/>
          </a:xfrm>
          <a:prstGeom prst="rect">
            <a:avLst/>
          </a:prstGeom>
          <a:noFill/>
          <a:ln>
            <a:noFill/>
          </a:ln>
        </p:spPr>
      </p:pic>
      <p:pic>
        <p:nvPicPr>
          <p:cNvPr id="342" name="Google Shape;342;p62"/>
          <p:cNvPicPr preferRelativeResize="0"/>
          <p:nvPr/>
        </p:nvPicPr>
        <p:blipFill rotWithShape="1">
          <a:blip r:embed="rId4">
            <a:alphaModFix/>
          </a:blip>
          <a:srcRect b="0" l="0" r="0" t="0"/>
          <a:stretch/>
        </p:blipFill>
        <p:spPr>
          <a:xfrm>
            <a:off x="1927629" y="1977686"/>
            <a:ext cx="5279231" cy="950119"/>
          </a:xfrm>
          <a:prstGeom prst="rect">
            <a:avLst/>
          </a:prstGeom>
          <a:noFill/>
          <a:ln>
            <a:noFill/>
          </a:ln>
        </p:spPr>
      </p:pic>
      <p:pic>
        <p:nvPicPr>
          <p:cNvPr id="343" name="Google Shape;343;p62"/>
          <p:cNvPicPr preferRelativeResize="0"/>
          <p:nvPr/>
        </p:nvPicPr>
        <p:blipFill rotWithShape="1">
          <a:blip r:embed="rId5">
            <a:alphaModFix/>
          </a:blip>
          <a:srcRect b="0" l="0" r="0" t="0"/>
          <a:stretch/>
        </p:blipFill>
        <p:spPr>
          <a:xfrm>
            <a:off x="1928474" y="2943422"/>
            <a:ext cx="5322094" cy="1000125"/>
          </a:xfrm>
          <a:prstGeom prst="rect">
            <a:avLst/>
          </a:prstGeom>
          <a:noFill/>
          <a:ln>
            <a:noFill/>
          </a:ln>
        </p:spPr>
      </p:pic>
      <p:pic>
        <p:nvPicPr>
          <p:cNvPr id="344" name="Google Shape;344;p62"/>
          <p:cNvPicPr preferRelativeResize="0"/>
          <p:nvPr/>
        </p:nvPicPr>
        <p:blipFill rotWithShape="1">
          <a:blip r:embed="rId5">
            <a:alphaModFix/>
          </a:blip>
          <a:srcRect b="0" l="0" r="0" t="0"/>
          <a:stretch/>
        </p:blipFill>
        <p:spPr>
          <a:xfrm flipH="1">
            <a:off x="1928474" y="3943547"/>
            <a:ext cx="5322094"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Reverse(array, 0, k-1);  // O(k)</a:t>
            </a:r>
            <a:endParaRPr/>
          </a:p>
          <a:p>
            <a:pPr indent="0" lvl="0" marL="0" rtl="0" algn="l">
              <a:spcBef>
                <a:spcPts val="500"/>
              </a:spcBef>
              <a:spcAft>
                <a:spcPts val="0"/>
              </a:spcAft>
              <a:buSzPts val="2400"/>
              <a:buNone/>
            </a:pPr>
            <a:r>
              <a:rPr lang="ru"/>
              <a:t>Reverse(array, k, n-1);  // O(n-k)</a:t>
            </a:r>
            <a:endParaRPr/>
          </a:p>
          <a:p>
            <a:pPr indent="0" lvl="0" marL="0" rtl="0" algn="l">
              <a:spcBef>
                <a:spcPts val="500"/>
              </a:spcBef>
              <a:spcAft>
                <a:spcPts val="0"/>
              </a:spcAft>
              <a:buSzPts val="2400"/>
              <a:buNone/>
            </a:pPr>
            <a:r>
              <a:rPr lang="ru"/>
              <a:t>Reverse(array, 0, n-1);  // O(n)</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SzPts val="2400"/>
              <a:buFont typeface="Noto Sans Symbols"/>
              <a:buChar char="✔"/>
            </a:pPr>
            <a:r>
              <a:rPr lang="ru"/>
              <a:t>Decomposition</a:t>
            </a:r>
            <a:endParaRPr/>
          </a:p>
          <a:p>
            <a:pPr indent="-254000" lvl="0" marL="254000" rtl="0" algn="l">
              <a:spcBef>
                <a:spcPts val="500"/>
              </a:spcBef>
              <a:spcAft>
                <a:spcPts val="0"/>
              </a:spcAft>
              <a:buSzPts val="2400"/>
              <a:buFont typeface="Noto Sans Symbols"/>
              <a:buChar char="✔"/>
            </a:pPr>
            <a:r>
              <a:rPr lang="ru"/>
              <a:t>Composability</a:t>
            </a:r>
            <a:endParaRPr/>
          </a:p>
          <a:p>
            <a:pPr indent="-254000" lvl="0" marL="254000" rtl="0" algn="l">
              <a:spcBef>
                <a:spcPts val="500"/>
              </a:spcBef>
              <a:spcAft>
                <a:spcPts val="0"/>
              </a:spcAft>
              <a:buSzPts val="2400"/>
              <a:buFont typeface="Noto Sans Symbols"/>
              <a:buChar char="✔"/>
            </a:pPr>
            <a:r>
              <a:rPr lang="ru"/>
              <a:t>Readability</a:t>
            </a:r>
            <a:endParaRPr/>
          </a:p>
        </p:txBody>
      </p:sp>
      <p:sp>
        <p:nvSpPr>
          <p:cNvPr id="351" name="Google Shape;351;p6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Не самоценно</a:t>
            </a:r>
            <a:endParaRPr/>
          </a:p>
        </p:txBody>
      </p:sp>
      <p:sp>
        <p:nvSpPr>
          <p:cNvPr id="358" name="Google Shape;358;p6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МАРКЕРЫ ПЛОХОЙ КОМПОНУЕМОСТИ</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ОБЩИЕ КОМПОНЕНТЫ</a:t>
            </a:r>
            <a:endParaRPr/>
          </a:p>
        </p:txBody>
      </p:sp>
      <p:pic>
        <p:nvPicPr>
          <p:cNvPr descr="https://static.ngs.ru/news/preview/b0d5d8007cfa69f013a05fac9847253b0619aa5d_700.jpg" id="365" name="Google Shape;365;p65"/>
          <p:cNvPicPr preferRelativeResize="0"/>
          <p:nvPr/>
        </p:nvPicPr>
        <p:blipFill rotWithShape="1">
          <a:blip r:embed="rId3">
            <a:alphaModFix/>
          </a:blip>
          <a:srcRect b="0" l="0" r="0" t="0"/>
          <a:stretch/>
        </p:blipFill>
        <p:spPr>
          <a:xfrm>
            <a:off x="2607469" y="1262063"/>
            <a:ext cx="3929063" cy="2857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71" name="Google Shape;371;p6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СНИЛС 112-233-445. Рассчитаем контрольное число:</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1 1 2 2 3 3 4 4 5</a:t>
            </a:r>
            <a:endParaRPr/>
          </a:p>
          <a:p>
            <a:pPr indent="0" lvl="0" marL="0" rtl="0" algn="l">
              <a:spcBef>
                <a:spcPts val="400"/>
              </a:spcBef>
              <a:spcAft>
                <a:spcPts val="0"/>
              </a:spcAft>
              <a:buSzPts val="2100"/>
              <a:buNone/>
            </a:pPr>
            <a:r>
              <a:rPr lang="ru" sz="2100">
                <a:latin typeface="Consolas"/>
                <a:ea typeface="Consolas"/>
                <a:cs typeface="Consolas"/>
                <a:sym typeface="Consolas"/>
              </a:rPr>
              <a:t>номер позиции 9 8 7 6 5 4 3 2 1</a:t>
            </a:r>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Сумма = </a:t>
            </a:r>
            <a:r>
              <a:rPr lang="ru" sz="2100">
                <a:latin typeface="Consolas"/>
                <a:ea typeface="Consolas"/>
                <a:cs typeface="Consolas"/>
                <a:sym typeface="Consolas"/>
              </a:rPr>
              <a:t>1×9 + 1×8 + 2×7 + 2×6 + 3×5 + 3×4 + 4×3 + 4×2 + 5×1 = 95</a:t>
            </a:r>
            <a:endParaRPr sz="2100">
              <a:latin typeface="Consolas"/>
              <a:ea typeface="Consolas"/>
              <a:cs typeface="Consolas"/>
              <a:sym typeface="Consolas"/>
            </a:endParaRPr>
          </a:p>
        </p:txBody>
      </p:sp>
      <p:sp>
        <p:nvSpPr>
          <p:cNvPr id="377" name="Google Shape;377;p6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Реализуйте алгоритм расчета контрольного числа для СНИЛС: </a:t>
            </a:r>
            <a:r>
              <a:rPr lang="ru">
                <a:solidFill>
                  <a:srgbClr val="C00000"/>
                </a:solidFill>
              </a:rPr>
              <a:t>ControlDigit/Snils</a:t>
            </a:r>
            <a:endParaRPr>
              <a:solidFill>
                <a:srgbClr val="C00000"/>
              </a:solidFill>
            </a:endParaRPr>
          </a:p>
          <a:p>
            <a:pPr indent="0" lvl="0" marL="0" rtl="0" algn="l">
              <a:spcBef>
                <a:spcPts val="500"/>
              </a:spcBef>
              <a:spcAft>
                <a:spcPts val="0"/>
              </a:spcAft>
              <a:buSzPts val="2400"/>
              <a:buNone/>
            </a:pPr>
            <a:r>
              <a:rPr lang="ru"/>
              <a:t>Помните про декомпозицию и компонуемость. </a:t>
            </a:r>
            <a:endParaRPr/>
          </a:p>
          <a:p>
            <a:pPr indent="0" lvl="0" marL="0" rtl="0" algn="l">
              <a:spcBef>
                <a:spcPts val="500"/>
              </a:spcBef>
              <a:spcAft>
                <a:spcPts val="0"/>
              </a:spcAft>
              <a:buSzPts val="2400"/>
              <a:buNone/>
            </a:pPr>
            <a:r>
              <a:rPr lang="ru"/>
              <a:t>Постарайтесь максимально реиспользовать уже написанный код.</a:t>
            </a:r>
            <a:endParaRPr/>
          </a:p>
          <a:p>
            <a:pPr indent="0" lvl="0" marL="0" rtl="0" algn="l">
              <a:spcBef>
                <a:spcPts val="500"/>
              </a:spcBef>
              <a:spcAft>
                <a:spcPts val="0"/>
              </a:spcAft>
              <a:buSzPts val="2400"/>
              <a:buNone/>
            </a:pPr>
            <a:r>
              <a:t/>
            </a:r>
            <a:endParaRPr/>
          </a:p>
        </p:txBody>
      </p:sp>
      <p:sp>
        <p:nvSpPr>
          <p:cNvPr id="383" name="Google Shape;383;p6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89" name="Google Shape;389;p6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Повторно-используемые примитивы:</a:t>
            </a:r>
            <a:endParaRPr/>
          </a:p>
          <a:p>
            <a:pPr indent="-254000" lvl="0" marL="254000" rtl="0" algn="l">
              <a:spcBef>
                <a:spcPts val="500"/>
              </a:spcBef>
              <a:spcAft>
                <a:spcPts val="0"/>
              </a:spcAft>
              <a:buClr>
                <a:schemeClr val="accent1"/>
              </a:buClr>
              <a:buSzPts val="2400"/>
              <a:buChar char="•"/>
            </a:pPr>
            <a:r>
              <a:rPr lang="ru"/>
              <a:t>Получить все цифры числа</a:t>
            </a:r>
            <a:endParaRPr/>
          </a:p>
          <a:p>
            <a:pPr indent="-222250" lvl="1" marL="558800" rtl="0" algn="l">
              <a:spcBef>
                <a:spcPts val="400"/>
              </a:spcBef>
              <a:spcAft>
                <a:spcPts val="0"/>
              </a:spcAft>
              <a:buSzPts val="2100"/>
              <a:buChar char="•"/>
            </a:pPr>
            <a:r>
              <a:rPr lang="ru"/>
              <a:t>Очевидно ли, в каком порядке возвращаются?</a:t>
            </a:r>
            <a:endParaRPr/>
          </a:p>
          <a:p>
            <a:pPr indent="-222250" lvl="1" marL="558800" rtl="0" algn="l">
              <a:spcBef>
                <a:spcPts val="400"/>
              </a:spcBef>
              <a:spcAft>
                <a:spcPts val="0"/>
              </a:spcAft>
              <a:buSzPts val="2100"/>
              <a:buChar char="•"/>
            </a:pPr>
            <a:r>
              <a:rPr lang="ru"/>
              <a:t>Куда положить метод, чтобы его нашли?</a:t>
            </a:r>
            <a:endParaRPr/>
          </a:p>
          <a:p>
            <a:pPr indent="-254000" lvl="0" marL="254000" rtl="0" algn="l">
              <a:spcBef>
                <a:spcPts val="500"/>
              </a:spcBef>
              <a:spcAft>
                <a:spcPts val="0"/>
              </a:spcAft>
              <a:buClr>
                <a:schemeClr val="accent1"/>
              </a:buClr>
              <a:buSzPts val="2400"/>
              <a:buChar char="•"/>
            </a:pPr>
            <a:r>
              <a:rPr lang="ru"/>
              <a:t>Посчитать взвешенную сумму</a:t>
            </a:r>
            <a:endParaRPr/>
          </a:p>
        </p:txBody>
      </p:sp>
      <p:sp>
        <p:nvSpPr>
          <p:cNvPr id="395" name="Google Shape;395;p7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3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256540" lvl="0" marL="254000" rtl="0" algn="l">
              <a:spcBef>
                <a:spcPts val="0"/>
              </a:spcBef>
              <a:spcAft>
                <a:spcPts val="0"/>
              </a:spcAft>
              <a:buClr>
                <a:schemeClr val="accent1"/>
              </a:buClr>
              <a:buSzPct val="100000"/>
              <a:buChar char="•"/>
            </a:pPr>
            <a:r>
              <a:rPr b="1" lang="ru"/>
              <a:t>Простота и понятность.</a:t>
            </a:r>
            <a:r>
              <a:rPr lang="ru"/>
              <a:t> Что в будущем инженер смог быстро разобраться и доработать компонент под изменившиеся требования.</a:t>
            </a:r>
            <a:endParaRPr/>
          </a:p>
          <a:p>
            <a:pPr indent="-256540" lvl="0" marL="254000" rtl="0" algn="l">
              <a:spcBef>
                <a:spcPts val="400"/>
              </a:spcBef>
              <a:spcAft>
                <a:spcPts val="0"/>
              </a:spcAft>
              <a:buClr>
                <a:schemeClr val="accent1"/>
              </a:buClr>
              <a:buSzPct val="100000"/>
              <a:buChar char="•"/>
            </a:pPr>
            <a:r>
              <a:rPr b="1" lang="ru"/>
              <a:t>Корректность.</a:t>
            </a:r>
            <a:r>
              <a:rPr lang="ru"/>
              <a:t> Чтобы в будущем инженер своими правками случайно не сломал работоспособность системы.</a:t>
            </a:r>
            <a:endParaRPr/>
          </a:p>
          <a:p>
            <a:pPr indent="-256540" lvl="0" marL="254000" rtl="0" algn="l">
              <a:spcBef>
                <a:spcPts val="400"/>
              </a:spcBef>
              <a:spcAft>
                <a:spcPts val="0"/>
              </a:spcAft>
              <a:buClr>
                <a:schemeClr val="accent1"/>
              </a:buClr>
              <a:buSzPct val="100000"/>
              <a:buChar char="•"/>
            </a:pPr>
            <a:r>
              <a:rPr b="1" lang="ru"/>
              <a:t>Расширяемость.</a:t>
            </a:r>
            <a:r>
              <a:rPr lang="ru"/>
              <a:t> Чтобы в будущем инженеру проще было вносить доработки под новые требования.</a:t>
            </a:r>
            <a:endParaRPr/>
          </a:p>
          <a:p>
            <a:pPr indent="-256540" lvl="0" marL="254000" rtl="0" algn="l">
              <a:spcBef>
                <a:spcPts val="400"/>
              </a:spcBef>
              <a:spcAft>
                <a:spcPts val="0"/>
              </a:spcAft>
              <a:buClr>
                <a:schemeClr val="accent1"/>
              </a:buClr>
              <a:buSzPct val="100000"/>
              <a:buChar char="•"/>
            </a:pPr>
            <a:r>
              <a:rPr b="1" lang="ru"/>
              <a:t>Универсальность.</a:t>
            </a:r>
            <a:r>
              <a:rPr lang="ru"/>
              <a:t> Чтобы в будущем инженеру было проще использовать этот код в контексте другой задачи или проекта.</a:t>
            </a:r>
            <a:endParaRPr/>
          </a:p>
          <a:p>
            <a:pPr indent="0" lvl="0" marL="0" rtl="0" algn="l">
              <a:spcBef>
                <a:spcPts val="400"/>
              </a:spcBef>
              <a:spcAft>
                <a:spcPts val="0"/>
              </a:spcAft>
              <a:buSzPct val="100000"/>
              <a:buNone/>
            </a:pPr>
            <a:r>
              <a:t/>
            </a:r>
            <a:endParaRPr/>
          </a:p>
        </p:txBody>
      </p:sp>
      <p:sp>
        <p:nvSpPr>
          <p:cNvPr id="151" name="Google Shape;151;p3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READABILITY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rgbClr val="00B050"/>
              </a:buClr>
              <a:buSzPts val="3300"/>
              <a:buFont typeface="Quattrocento Sans"/>
              <a:buNone/>
            </a:pPr>
            <a:r>
              <a:rPr lang="ru">
                <a:solidFill>
                  <a:srgbClr val="00B050"/>
                </a:solidFill>
              </a:rPr>
              <a:t>java</a:t>
            </a:r>
            <a:r>
              <a:rPr lang="ru">
                <a:solidFill>
                  <a:srgbClr val="00B050"/>
                </a:solidFill>
              </a:rPr>
              <a:t>: </a:t>
            </a:r>
            <a:r>
              <a:rPr lang="ru"/>
              <a:t>samples</a:t>
            </a:r>
            <a:r>
              <a:rPr lang="ru"/>
              <a:t> /pathfinder</a:t>
            </a:r>
            <a:endParaRPr/>
          </a:p>
        </p:txBody>
      </p:sp>
      <p:pic>
        <p:nvPicPr>
          <p:cNvPr descr="C:\Users\sapogoff\Documents\sapogoff_work\SKB Kontur\01_presentation_templates\03_final\wmf_icons\документ.wmf" id="406" name="Google Shape;406;p72"/>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развалится ли</a:t>
            </a:r>
            <a:br>
              <a:rPr lang="ru" sz="3000"/>
            </a:br>
            <a:r>
              <a:rPr lang="ru" sz="3000"/>
              <a:t>в многопоточной среде?</a:t>
            </a:r>
            <a:endParaRPr/>
          </a:p>
        </p:txBody>
      </p:sp>
      <p:sp>
        <p:nvSpPr>
          <p:cNvPr id="413" name="Google Shape;413;p7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2700"/>
              <a:buFont typeface="Quattrocento Sans"/>
              <a:buNone/>
            </a:pPr>
            <a:r>
              <a:rPr lang="ru" sz="2700">
                <a:solidFill>
                  <a:schemeClr val="dk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	</a:t>
            </a:r>
            <a:r>
              <a:rPr b="1" lang="ru">
                <a:solidFill>
                  <a:schemeClr val="accent1"/>
                </a:solidFill>
                <a:latin typeface="Consolas"/>
                <a:ea typeface="Consolas"/>
                <a:cs typeface="Consolas"/>
                <a:sym typeface="Consolas"/>
              </a:rPr>
              <a:t>InputData();</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Solve();</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OutputData();</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r>
              <a:rPr b="1" lang="ru">
                <a:solidFill>
                  <a:schemeClr val="accent2"/>
                </a:solidFill>
                <a:latin typeface="Consolas"/>
                <a:ea typeface="Consolas"/>
                <a:cs typeface="Consolas"/>
                <a:sym typeface="Consolas"/>
              </a:rPr>
              <a:t>var data = InputData(“input.txt”);</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var result = Solve(data);</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419" name="Google Shape;419;p7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5"/>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прячьте поток данных от читателя!</a:t>
            </a:r>
            <a:endParaRPr/>
          </a:p>
        </p:txBody>
      </p:sp>
      <p:sp>
        <p:nvSpPr>
          <p:cNvPr id="425" name="Google Shape;425;p7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http://vseigritut.ru/games/tetris/tetris1.jpg" id="431" name="Google Shape;431;p76"/>
          <p:cNvPicPr preferRelativeResize="0"/>
          <p:nvPr/>
        </p:nvPicPr>
        <p:blipFill rotWithShape="1">
          <a:blip r:embed="rId3">
            <a:alphaModFix/>
          </a:blip>
          <a:srcRect b="0" l="0" r="0" t="0"/>
          <a:stretch/>
        </p:blipFill>
        <p:spPr>
          <a:xfrm>
            <a:off x="3085237" y="1788832"/>
            <a:ext cx="2973525" cy="2942712"/>
          </a:xfrm>
          <a:prstGeom prst="rect">
            <a:avLst/>
          </a:prstGeom>
          <a:noFill/>
          <a:ln>
            <a:noFill/>
          </a:ln>
        </p:spPr>
      </p:pic>
      <p:sp>
        <p:nvSpPr>
          <p:cNvPr id="432" name="Google Shape;432;p76"/>
          <p:cNvSpPr/>
          <p:nvPr/>
        </p:nvSpPr>
        <p:spPr>
          <a:xfrm>
            <a:off x="2616969" y="411956"/>
            <a:ext cx="5465420"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800">
                <a:solidFill>
                  <a:srgbClr val="0000FF"/>
                </a:solidFill>
                <a:highlight>
                  <a:srgbClr val="FFFFFF"/>
                </a:highlight>
                <a:latin typeface="Fira Code"/>
                <a:ea typeface="Fira Code"/>
                <a:cs typeface="Fira Code"/>
                <a:sym typeface="Fira Code"/>
              </a:rPr>
              <a:t>public</a:t>
            </a:r>
            <a:r>
              <a:rPr lang="ru" sz="1800">
                <a:solidFill>
                  <a:srgbClr val="000000"/>
                </a:solidFill>
                <a:highlight>
                  <a:srgbClr val="FFFFFF"/>
                </a:highlight>
                <a:latin typeface="Fira Code"/>
                <a:ea typeface="Fira Code"/>
                <a:cs typeface="Fira Code"/>
                <a:sym typeface="Fira Code"/>
              </a:rPr>
              <a:t> </a:t>
            </a:r>
            <a:r>
              <a:rPr lang="ru" sz="1800">
                <a:solidFill>
                  <a:srgbClr val="0000FF"/>
                </a:solidFill>
                <a:highlight>
                  <a:srgbClr val="FFFFFF"/>
                </a:highlight>
                <a:latin typeface="Fira Code"/>
                <a:ea typeface="Fira Code"/>
                <a:cs typeface="Fira Code"/>
                <a:sym typeface="Fira Code"/>
              </a:rPr>
              <a:t>void</a:t>
            </a:r>
            <a:r>
              <a:rPr lang="ru" sz="1800">
                <a:solidFill>
                  <a:srgbClr val="000000"/>
                </a:solidFill>
                <a:highlight>
                  <a:srgbClr val="FFFFFF"/>
                </a:highlight>
                <a:latin typeface="Fira Code"/>
                <a:ea typeface="Fira Code"/>
                <a:cs typeface="Fira Code"/>
                <a:sym typeface="Fira Code"/>
              </a:rPr>
              <a:t> </a:t>
            </a:r>
            <a:r>
              <a:rPr lang="ru" sz="1800">
                <a:solidFill>
                  <a:srgbClr val="2B91AF"/>
                </a:solidFill>
                <a:highlight>
                  <a:srgbClr val="FFFFFF"/>
                </a:highlight>
                <a:latin typeface="Fira Code"/>
                <a:ea typeface="Fira Code"/>
                <a:cs typeface="Fira Code"/>
                <a:sym typeface="Fira Code"/>
              </a:rPr>
              <a:t>c</a:t>
            </a:r>
            <a:r>
              <a:rPr lang="ru" sz="1800">
                <a:solidFill>
                  <a:srgbClr val="2B91AF"/>
                </a:solidFill>
                <a:highlight>
                  <a:srgbClr val="FFFFFF"/>
                </a:highlight>
                <a:latin typeface="Fira Code"/>
                <a:ea typeface="Fira Code"/>
                <a:cs typeface="Fira Code"/>
                <a:sym typeface="Fira Code"/>
              </a:rPr>
              <a:t>learFullLines</a:t>
            </a:r>
            <a:r>
              <a:rPr lang="ru" sz="1800">
                <a:solidFill>
                  <a:srgbClr val="000000"/>
                </a:solidFill>
                <a:highlight>
                  <a:srgbClr val="FFFFFF"/>
                </a:highlight>
                <a:latin typeface="Fira Code"/>
                <a:ea typeface="Fira Code"/>
                <a:cs typeface="Fira Code"/>
                <a:sym typeface="Fira Code"/>
              </a:rPr>
              <a:t>() </a:t>
            </a:r>
            <a:br>
              <a:rPr lang="ru" sz="1800">
                <a:solidFill>
                  <a:srgbClr val="000000"/>
                </a:solidFill>
                <a:highlight>
                  <a:srgbClr val="FFFFFF"/>
                </a:highlight>
                <a:latin typeface="Fira Code"/>
                <a:ea typeface="Fira Code"/>
                <a:cs typeface="Fira Code"/>
                <a:sym typeface="Fira Code"/>
              </a:rPr>
            </a:br>
            <a:r>
              <a:rPr lang="ru" sz="1800">
                <a:solidFill>
                  <a:srgbClr val="000000"/>
                </a:solidFill>
                <a:highlight>
                  <a:srgbClr val="FFFFFF"/>
                </a:highlight>
                <a:latin typeface="Fira Code"/>
                <a:ea typeface="Fira Code"/>
                <a:cs typeface="Fira Code"/>
                <a:sym typeface="Fira Code"/>
              </a:rPr>
              <a:t>// Удалить все заполненные строки</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77"/>
          <p:cNvPicPr preferRelativeResize="0"/>
          <p:nvPr/>
        </p:nvPicPr>
        <p:blipFill rotWithShape="1">
          <a:blip r:embed="rId3">
            <a:alphaModFix/>
          </a:blip>
          <a:srcRect b="0" l="0" r="0" t="0"/>
          <a:stretch/>
        </p:blipFill>
        <p:spPr>
          <a:xfrm>
            <a:off x="6286500" y="3402995"/>
            <a:ext cx="1714500" cy="1681925"/>
          </a:xfrm>
          <a:prstGeom prst="rect">
            <a:avLst/>
          </a:prstGeom>
          <a:noFill/>
          <a:ln>
            <a:noFill/>
          </a:ln>
        </p:spPr>
      </p:pic>
      <p:sp>
        <p:nvSpPr>
          <p:cNvPr id="439" name="Google Shape;439;p77"/>
          <p:cNvSpPr/>
          <p:nvPr/>
        </p:nvSpPr>
        <p:spPr>
          <a:xfrm>
            <a:off x="971550" y="411956"/>
            <a:ext cx="7200900" cy="35317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 =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 </a:t>
            </a:r>
            <a:r>
              <a:rPr lang="ru" sz="1500">
                <a:solidFill>
                  <a:srgbClr val="0033B3"/>
                </a:solidFill>
                <a:highlight>
                  <a:srgbClr val="FFFFFF"/>
                </a:highlight>
                <a:latin typeface="Consolas"/>
                <a:ea typeface="Consolas"/>
                <a:cs typeface="Consolas"/>
                <a:sym typeface="Consolas"/>
              </a:rPr>
              <a:t>false</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pic>
        <p:nvPicPr>
          <p:cNvPr id="440" name="Google Shape;440;p77"/>
          <p:cNvPicPr preferRelativeResize="0"/>
          <p:nvPr/>
        </p:nvPicPr>
        <p:blipFill>
          <a:blip r:embed="rId4">
            <a:alphaModFix/>
          </a:blip>
          <a:stretch>
            <a:fillRect/>
          </a:stretch>
        </p:blipFill>
        <p:spPr>
          <a:xfrm>
            <a:off x="7497950" y="411950"/>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Пишите код так, как будете его объяснять коллеге!</a:t>
            </a:r>
            <a:endParaRPr/>
          </a:p>
        </p:txBody>
      </p:sp>
      <p:sp>
        <p:nvSpPr>
          <p:cNvPr id="446" name="Google Shape;446;p7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Я ТАК НЕ ОБЪЯСНЯЮ</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9"/>
          <p:cNvSpPr/>
          <p:nvPr/>
        </p:nvSpPr>
        <p:spPr>
          <a:xfrm>
            <a:off x="971550" y="411956"/>
            <a:ext cx="7200900"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clearFullLinesRefactored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Integer </a:t>
            </a:r>
            <a:r>
              <a:rPr lang="ru" sz="1500">
                <a:solidFill>
                  <a:srgbClr val="080808"/>
                </a:solidFill>
                <a:highlight>
                  <a:srgbClr val="FFFFFF"/>
                </a:highlight>
                <a:latin typeface="Consolas"/>
                <a:ea typeface="Consolas"/>
                <a:cs typeface="Consolas"/>
                <a:sym typeface="Consolas"/>
              </a:rPr>
              <a:t>score)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(lineIsFull(</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score++;</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shiftLinesDown(</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addEmptyLineOnTop();</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100">
              <a:solidFill>
                <a:srgbClr val="0000FF"/>
              </a:solidFill>
              <a:highlight>
                <a:srgbClr val="FFFFFF"/>
              </a:highlight>
              <a:latin typeface="Consolas"/>
              <a:ea typeface="Consolas"/>
              <a:cs typeface="Consolas"/>
              <a:sym typeface="Consolas"/>
            </a:endParaRPr>
          </a:p>
        </p:txBody>
      </p:sp>
      <p:pic>
        <p:nvPicPr>
          <p:cNvPr id="453" name="Google Shape;453;p79"/>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pic>
        <p:nvPicPr>
          <p:cNvPr id="454" name="Google Shape;454;p79"/>
          <p:cNvPicPr preferRelativeResize="0"/>
          <p:nvPr/>
        </p:nvPicPr>
        <p:blipFill>
          <a:blip r:embed="rId4">
            <a:alphaModFix/>
          </a:blip>
          <a:stretch>
            <a:fillRect/>
          </a:stretch>
        </p:blipFill>
        <p:spPr>
          <a:xfrm>
            <a:off x="8145250" y="337250"/>
            <a:ext cx="674500" cy="674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a:t>
            </a:r>
            <a:r>
              <a:rPr lang="ru" sz="1500">
                <a:highlight>
                  <a:srgbClr val="FFFFFF"/>
                </a:highlight>
                <a:latin typeface="Consolas"/>
                <a:ea typeface="Consolas"/>
                <a:cs typeface="Consolas"/>
                <a:sym typeface="Consolas"/>
              </a:rPr>
              <a:t>Field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notFullLines </a:t>
            </a:r>
            <a:r>
              <a:rPr lang="ru" sz="1500">
                <a:solidFill>
                  <a:srgbClr val="080808"/>
                </a:solidFill>
                <a:highlight>
                  <a:srgbClr val="FFFFFF"/>
                </a:highlight>
                <a:latin typeface="Consolas"/>
                <a:ea typeface="Consolas"/>
                <a:cs typeface="Consolas"/>
                <a:sym typeface="Consolas"/>
              </a:rPr>
              <a:t>= getAllNotFullLines();</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clearedLinesCount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.size();</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newLinesArray </a:t>
            </a:r>
            <a:r>
              <a:rPr lang="ru" sz="1500">
                <a:solidFill>
                  <a:srgbClr val="080808"/>
                </a:solidFill>
                <a:highlight>
                  <a:srgbClr val="FFFFFF"/>
                </a:highlight>
                <a:latin typeface="Consolas"/>
                <a:ea typeface="Consolas"/>
                <a:cs typeface="Consolas"/>
                <a:sym typeface="Consolas"/>
              </a:rPr>
              <a:t>= createNewLinesArray(</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return new </a:t>
            </a:r>
            <a:r>
              <a:rPr lang="ru" sz="1500">
                <a:solidFill>
                  <a:srgbClr val="080808"/>
                </a:solidFill>
                <a:highlight>
                  <a:srgbClr val="FFFFFF"/>
                </a:highlight>
                <a:latin typeface="Consolas"/>
                <a:ea typeface="Consolas"/>
                <a:cs typeface="Consolas"/>
                <a:sym typeface="Consolas"/>
              </a:rPr>
              <a:t>Field(</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newLinesArray</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score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SzPts val="1800"/>
              <a:buNone/>
            </a:pPr>
            <a:r>
              <a:t/>
            </a:r>
            <a:endParaRPr sz="1800">
              <a:solidFill>
                <a:srgbClr val="0000FF"/>
              </a:solidFill>
              <a:highlight>
                <a:srgbClr val="FFFFFF"/>
              </a:highlight>
              <a:latin typeface="Consolas"/>
              <a:ea typeface="Consolas"/>
              <a:cs typeface="Consolas"/>
              <a:sym typeface="Consolas"/>
            </a:endParaRPr>
          </a:p>
          <a:p>
            <a:pPr indent="0" lvl="0" marL="0" rtl="0" algn="l">
              <a:spcBef>
                <a:spcPts val="400"/>
              </a:spcBef>
              <a:spcAft>
                <a:spcPts val="0"/>
              </a:spcAft>
              <a:buSzPts val="1800"/>
              <a:buNone/>
            </a:pPr>
            <a:r>
              <a:t/>
            </a:r>
            <a:endParaRPr sz="1800"/>
          </a:p>
        </p:txBody>
      </p:sp>
      <p:sp>
        <p:nvSpPr>
          <p:cNvPr id="461" name="Google Shape;461;p8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pic>
        <p:nvPicPr>
          <p:cNvPr id="462" name="Google Shape;462;p80"/>
          <p:cNvPicPr preferRelativeResize="0"/>
          <p:nvPr/>
        </p:nvPicPr>
        <p:blipFill>
          <a:blip r:embed="rId3">
            <a:alphaModFix/>
          </a:blip>
          <a:stretch>
            <a:fillRect/>
          </a:stretch>
        </p:blipFill>
        <p:spPr>
          <a:xfrm>
            <a:off x="7722025" y="3921925"/>
            <a:ext cx="674500" cy="67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3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Аккуратное форматирование</a:t>
            </a:r>
            <a:endParaRPr/>
          </a:p>
          <a:p>
            <a:pPr indent="-254000" lvl="0" marL="254000" rtl="0" algn="l">
              <a:spcBef>
                <a:spcPts val="500"/>
              </a:spcBef>
              <a:spcAft>
                <a:spcPts val="0"/>
              </a:spcAft>
              <a:buClr>
                <a:schemeClr val="accent1"/>
              </a:buClr>
              <a:buSzPts val="2400"/>
              <a:buChar char="•"/>
            </a:pPr>
            <a:r>
              <a:rPr lang="ru"/>
              <a:t>Соответствие принятому (в команде или </a:t>
            </a:r>
            <a:br>
              <a:rPr lang="ru"/>
            </a:br>
            <a:r>
              <a:rPr lang="ru"/>
              <a:t>в комьюнити) стилю оформления кода</a:t>
            </a:r>
            <a:endParaRPr/>
          </a:p>
          <a:p>
            <a:pPr indent="-254000" lvl="0" marL="254000" rtl="0" algn="l">
              <a:spcBef>
                <a:spcPts val="500"/>
              </a:spcBef>
              <a:spcAft>
                <a:spcPts val="0"/>
              </a:spcAft>
              <a:buClr>
                <a:schemeClr val="accent1"/>
              </a:buClr>
              <a:buSzPts val="2400"/>
              <a:buChar char="•"/>
            </a:pPr>
            <a:r>
              <a:rPr lang="ru"/>
              <a:t>Понятные имена методов и переменных</a:t>
            </a:r>
            <a:endParaRPr/>
          </a:p>
          <a:p>
            <a:pPr indent="-101600" lvl="0" marL="254000" rtl="0" algn="l">
              <a:spcBef>
                <a:spcPts val="500"/>
              </a:spcBef>
              <a:spcAft>
                <a:spcPts val="0"/>
              </a:spcAft>
              <a:buClr>
                <a:schemeClr val="accent1"/>
              </a:buClr>
              <a:buSzPts val="2400"/>
              <a:buNone/>
            </a:pPr>
            <a:r>
              <a:t/>
            </a:r>
            <a:endParaRPr/>
          </a:p>
        </p:txBody>
      </p:sp>
      <p:sp>
        <p:nvSpPr>
          <p:cNvPr id="158" name="Google Shape;158;p3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1"/>
          <p:cNvSpPr/>
          <p:nvPr/>
        </p:nvSpPr>
        <p:spPr>
          <a:xfrm>
            <a:off x="1223628" y="194176"/>
            <a:ext cx="6696744" cy="47551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ComparisonResult </a:t>
            </a:r>
            <a:r>
              <a:rPr lang="ru" sz="1000">
                <a:solidFill>
                  <a:srgbClr val="00627A"/>
                </a:solidFill>
                <a:highlight>
                  <a:srgbClr val="FFFFFF"/>
                </a:highlight>
                <a:latin typeface="JetBrains Mono"/>
                <a:ea typeface="JetBrains Mono"/>
                <a:cs typeface="JetBrains Mono"/>
                <a:sym typeface="JetBrains Mono"/>
              </a:rPr>
              <a:t>compareStacks</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ESType[] first, ESType[] second, out ESType[] merged)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ESType[]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&lt; 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toCLIType(first[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secondCLIType </a:t>
            </a:r>
            <a:r>
              <a:rPr lang="ru" sz="1000">
                <a:solidFill>
                  <a:srgbClr val="080808"/>
                </a:solidFill>
                <a:highlight>
                  <a:srgbClr val="FFFFFF"/>
                </a:highlight>
                <a:latin typeface="JetBrains Mono"/>
                <a:ea typeface="JetBrains Mono"/>
                <a:cs typeface="JetBrains Mono"/>
                <a:sym typeface="JetBrains Mono"/>
              </a:rPr>
              <a:t>= toCLIType(second[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secondCLIType</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ComparisonResult.INCONSISTENT;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(!equalESTypes(first[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findCommonType(</a:t>
            </a:r>
            <a:r>
              <a:rPr lang="ru" sz="1000">
                <a:solidFill>
                  <a:schemeClr val="dk1"/>
                </a:solidFill>
                <a:highlight>
                  <a:srgbClr val="FFFFFF"/>
                </a:highlight>
                <a:latin typeface="JetBrains Mono"/>
                <a:ea typeface="JetBrains Mono"/>
                <a:cs typeface="JetBrains Mono"/>
                <a:sym typeface="JetBrains Mono"/>
              </a:rPr>
              <a:t>firstCLIType</a:t>
            </a:r>
            <a:r>
              <a:rPr lang="ru" sz="1000">
                <a:solidFill>
                  <a:srgbClr val="080808"/>
                </a:solidFill>
                <a:highlight>
                  <a:srgbClr val="FFFFFF"/>
                </a:highlight>
                <a:latin typeface="JetBrains Mono"/>
                <a:ea typeface="JetBrains Mono"/>
                <a:cs typeface="JetBrains Mono"/>
                <a:sym typeface="JetBrains Mono"/>
              </a:rPr>
              <a:t>,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ComparisonResult.INCONSISTENT;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new </a:t>
            </a:r>
            <a:r>
              <a:rPr lang="ru" sz="1000">
                <a:solidFill>
                  <a:srgbClr val="080808"/>
                </a:solidFill>
                <a:highlight>
                  <a:srgbClr val="FFFFFF"/>
                </a:highlight>
                <a:latin typeface="JetBrains Mono"/>
                <a:ea typeface="JetBrains Mono"/>
                <a:cs typeface="JetBrains Mono"/>
                <a:sym typeface="JetBrains Mono"/>
              </a:rPr>
              <a:t>ESType[first.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&lt;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a:t>
            </a:r>
            <a:r>
              <a:rPr lang="ru" sz="1000">
                <a:solidFill>
                  <a:schemeClr val="dk1"/>
                </a:solidFill>
                <a:highlight>
                  <a:srgbClr val="FFFFFF"/>
                </a:highlight>
                <a:latin typeface="JetBrains Mono"/>
                <a:ea typeface="JetBrains Mono"/>
                <a:cs typeface="JetBrains Mono"/>
                <a:sym typeface="JetBrains Mono"/>
              </a:rPr>
              <a:t>common</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else 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ComparisonResult.EQUALS;</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ComparisonResult.EQUIVALENT;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100">
              <a:solidFill>
                <a:srgbClr val="00007F"/>
              </a:solidFill>
              <a:highlight>
                <a:srgbClr val="FFFFFF"/>
              </a:highlight>
              <a:latin typeface="Consolas"/>
              <a:ea typeface="Consolas"/>
              <a:cs typeface="Consolas"/>
              <a:sym typeface="Consolas"/>
            </a:endParaRPr>
          </a:p>
        </p:txBody>
      </p:sp>
      <p:pic>
        <p:nvPicPr>
          <p:cNvPr id="469" name="Google Shape;469;p81"/>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pic>
        <p:nvPicPr>
          <p:cNvPr id="470" name="Google Shape;470;p81"/>
          <p:cNvPicPr preferRelativeResize="0"/>
          <p:nvPr/>
        </p:nvPicPr>
        <p:blipFill>
          <a:blip r:embed="rId4">
            <a:alphaModFix/>
          </a:blip>
          <a:stretch>
            <a:fillRect/>
          </a:stretch>
        </p:blipFill>
        <p:spPr>
          <a:xfrm>
            <a:off x="7496300" y="376775"/>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 </a:t>
            </a:r>
            <a:r>
              <a:rPr lang="ru"/>
              <a:t>ОХ, ХОЧУ КОФЕ</a:t>
            </a:r>
            <a:endParaRPr/>
          </a:p>
        </p:txBody>
      </p:sp>
      <p:pic>
        <p:nvPicPr>
          <p:cNvPr descr="https://s-media-cache-ak0.pinimg.com/236x/ee/84/3b/ee843ba0149017ccf6618d8c4fc82250.jpg" id="476" name="Google Shape;476;p82"/>
          <p:cNvPicPr preferRelativeResize="0"/>
          <p:nvPr/>
        </p:nvPicPr>
        <p:blipFill rotWithShape="1">
          <a:blip r:embed="rId3">
            <a:alphaModFix/>
          </a:blip>
          <a:srcRect b="0" l="0" r="0" t="0"/>
          <a:stretch/>
        </p:blipFill>
        <p:spPr>
          <a:xfrm>
            <a:off x="3729038" y="1593056"/>
            <a:ext cx="1685925" cy="19573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83"/>
          <p:cNvPicPr preferRelativeResize="0"/>
          <p:nvPr/>
        </p:nvPicPr>
        <p:blipFill rotWithShape="1">
          <a:blip r:embed="rId3">
            <a:alphaModFix/>
          </a:blip>
          <a:srcRect b="0" l="0" r="0" t="0"/>
          <a:stretch/>
        </p:blipFill>
        <p:spPr>
          <a:xfrm>
            <a:off x="5387273" y="3489852"/>
            <a:ext cx="2271174" cy="1467179"/>
          </a:xfrm>
          <a:prstGeom prst="rect">
            <a:avLst/>
          </a:prstGeom>
          <a:noFill/>
          <a:ln>
            <a:noFill/>
          </a:ln>
        </p:spPr>
      </p:pic>
      <p:sp>
        <p:nvSpPr>
          <p:cNvPr id="483" name="Google Shape;483;p83"/>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484" name="Google Shape;484;p83"/>
          <p:cNvSpPr/>
          <p:nvPr/>
        </p:nvSpPr>
        <p:spPr>
          <a:xfrm>
            <a:off x="313700" y="195500"/>
            <a:ext cx="8330100" cy="4224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ComparisonResult </a:t>
            </a:r>
            <a:r>
              <a:rPr lang="ru" sz="1000">
                <a:solidFill>
                  <a:srgbClr val="00627A"/>
                </a:solidFill>
                <a:highlight>
                  <a:srgbClr val="FFFFFF"/>
                </a:highlight>
                <a:latin typeface="JetBrains Mono"/>
                <a:ea typeface="JetBrains Mono"/>
                <a:cs typeface="JetBrains Mono"/>
                <a:sym typeface="JetBrains Mono"/>
              </a:rPr>
              <a:t>compareStacks</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ESType[] first, ESType[] second, out ESType[] merged)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typePairs </a:t>
            </a:r>
            <a:r>
              <a:rPr lang="ru" sz="1000">
                <a:solidFill>
                  <a:srgbClr val="080808"/>
                </a:solidFill>
                <a:highlight>
                  <a:srgbClr val="FFFFFF"/>
                </a:highlight>
                <a:latin typeface="JetBrains Mono"/>
                <a:ea typeface="JetBrains Mono"/>
                <a:cs typeface="JetBrains Mono"/>
                <a:sym typeface="JetBrains Mono"/>
              </a:rPr>
              <a:t>= zip(first, second).ToList();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 </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typePairs</a:t>
            </a:r>
            <a:r>
              <a:rPr lang="ru" sz="1000">
                <a:solidFill>
                  <a:srgbClr val="080808"/>
                </a:solidFill>
                <a:highlight>
                  <a:srgbClr val="FFFFFF"/>
                </a:highlight>
                <a:latin typeface="JetBrains Mono"/>
                <a:ea typeface="JetBrains Mono"/>
                <a:cs typeface="JetBrains Mono"/>
                <a:sym typeface="JetBrains Mono"/>
              </a:rPr>
              <a:t>.stream().allMatch(it -&gt; equalEsTypes(it)))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ComparisonResult.Equal;</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 </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typePairs</a:t>
            </a:r>
            <a:r>
              <a:rPr lang="ru" sz="1000">
                <a:solidFill>
                  <a:srgbClr val="080808"/>
                </a:solidFill>
                <a:highlight>
                  <a:srgbClr val="FFFFFF"/>
                </a:highlight>
                <a:latin typeface="JetBrains Mono"/>
                <a:ea typeface="JetBrains Mono"/>
                <a:cs typeface="JetBrains Mono"/>
                <a:sym typeface="JetBrains Mono"/>
              </a:rPr>
              <a:t>.stream().allMatch(it -&gt; compatibleCLIType(it)))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ComparisonResult.Inconsistent;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commonTypes </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typePairs</a:t>
            </a:r>
            <a:r>
              <a:rPr lang="ru" sz="1000">
                <a:solidFill>
                  <a:srgbClr val="080808"/>
                </a:solidFill>
                <a:highlight>
                  <a:srgbClr val="FFFFFF"/>
                </a:highlight>
                <a:latin typeface="JetBrains Mono"/>
                <a:ea typeface="JetBrains Mono"/>
                <a:cs typeface="JetBrains Mono"/>
                <a:sym typeface="JetBrains Mono"/>
              </a:rPr>
              <a:t>.stream().map(it -&gt; getCommonType(it)).collect(</a:t>
            </a:r>
            <a:r>
              <a:rPr lang="ru" sz="1000">
                <a:solidFill>
                  <a:schemeClr val="dk1"/>
                </a:solidFill>
                <a:highlight>
                  <a:srgbClr val="FFFFFF"/>
                </a:highlight>
                <a:latin typeface="JetBrains Mono"/>
                <a:ea typeface="JetBrains Mono"/>
                <a:cs typeface="JetBrains Mono"/>
                <a:sym typeface="JetBrains Mono"/>
              </a:rPr>
              <a:t>Collectors</a:t>
            </a:r>
            <a:r>
              <a:rPr lang="ru" sz="1000">
                <a:solidFill>
                  <a:srgbClr val="080808"/>
                </a:solidFill>
                <a:highlight>
                  <a:srgbClr val="FFFFFF"/>
                </a:highlight>
                <a:latin typeface="JetBrains Mono"/>
                <a:ea typeface="JetBrains Mono"/>
                <a:cs typeface="JetBrains Mono"/>
                <a:sym typeface="JetBrains Mono"/>
              </a:rPr>
              <a:t>.</a:t>
            </a:r>
            <a:r>
              <a:rPr i="1" lang="ru" sz="1000">
                <a:solidFill>
                  <a:srgbClr val="080808"/>
                </a:solidFill>
                <a:highlight>
                  <a:srgbClr val="FFFFFF"/>
                </a:highlight>
                <a:latin typeface="JetBrains Mono"/>
                <a:ea typeface="JetBrains Mono"/>
                <a:cs typeface="JetBrains Mono"/>
                <a:sym typeface="JetBrains Mono"/>
              </a:rPr>
              <a:t>toList</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 </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commonTypes</a:t>
            </a:r>
            <a:r>
              <a:rPr lang="ru" sz="1000">
                <a:solidFill>
                  <a:srgbClr val="080808"/>
                </a:solidFill>
                <a:highlight>
                  <a:srgbClr val="FFFFFF"/>
                </a:highlight>
                <a:latin typeface="JetBrains Mono"/>
                <a:ea typeface="JetBrains Mono"/>
                <a:cs typeface="JetBrains Mono"/>
                <a:sym typeface="JetBrains Mono"/>
              </a:rPr>
              <a:t>.stream().anyMatch(t -&gt; t ==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ComparisonResult.INCONSISTENT;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chemeClr val="dk1"/>
                </a:solidFill>
                <a:highlight>
                  <a:srgbClr val="FFFFFF"/>
                </a:highlight>
                <a:latin typeface="JetBrains Mono"/>
                <a:ea typeface="JetBrains Mono"/>
                <a:cs typeface="JetBrains Mono"/>
                <a:sym typeface="JetBrains Mono"/>
              </a:rPr>
              <a:t>commonTypes</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SzPts val="1100"/>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a:t>
            </a:r>
            <a:r>
              <a:rPr lang="ru" sz="1000">
                <a:solidFill>
                  <a:srgbClr val="080808"/>
                </a:solidFill>
                <a:highlight>
                  <a:srgbClr val="FFFFFF"/>
                </a:highlight>
                <a:latin typeface="JetBrains Mono"/>
                <a:ea typeface="JetBrains Mono"/>
                <a:cs typeface="JetBrains Mono"/>
                <a:sym typeface="JetBrains Mono"/>
              </a:rPr>
              <a:t>ComparisonResult.EQUIVALENT;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a:solidFill>
                <a:srgbClr val="00007F"/>
              </a:solidFill>
              <a:highlight>
                <a:srgbClr val="FFFFFF"/>
              </a:highlight>
              <a:latin typeface="Fira Code"/>
              <a:ea typeface="Fira Code"/>
              <a:cs typeface="Fira Code"/>
              <a:sym typeface="Fira Code"/>
            </a:endParaRPr>
          </a:p>
        </p:txBody>
      </p:sp>
      <p:pic>
        <p:nvPicPr>
          <p:cNvPr id="485" name="Google Shape;485;p83"/>
          <p:cNvPicPr preferRelativeResize="0"/>
          <p:nvPr/>
        </p:nvPicPr>
        <p:blipFill>
          <a:blip r:embed="rId4">
            <a:alphaModFix/>
          </a:blip>
          <a:stretch>
            <a:fillRect/>
          </a:stretch>
        </p:blipFill>
        <p:spPr>
          <a:xfrm>
            <a:off x="7969300" y="347100"/>
            <a:ext cx="674500" cy="674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Скрытый поток данных</a:t>
            </a:r>
            <a:endParaRPr/>
          </a:p>
          <a:p>
            <a:pPr indent="-381000" lvl="0" marL="381000" rtl="0" algn="l">
              <a:spcBef>
                <a:spcPts val="500"/>
              </a:spcBef>
              <a:spcAft>
                <a:spcPts val="0"/>
              </a:spcAft>
              <a:buSzPts val="2400"/>
              <a:buFont typeface="Quattrocento Sans"/>
              <a:buAutoNum type="arabicPeriod"/>
            </a:pPr>
            <a:r>
              <a:rPr lang="ru"/>
              <a:t>Я так не объясняю</a:t>
            </a:r>
            <a:endParaRPr/>
          </a:p>
          <a:p>
            <a:pPr indent="-381000" lvl="0" marL="381000" rtl="0" algn="l">
              <a:spcBef>
                <a:spcPts val="500"/>
              </a:spcBef>
              <a:spcAft>
                <a:spcPts val="0"/>
              </a:spcAft>
              <a:buSzPts val="2400"/>
              <a:buFont typeface="Quattrocento Sans"/>
              <a:buAutoNum type="arabicPeriod"/>
            </a:pPr>
            <a:r>
              <a:rPr lang="ru"/>
              <a:t>Ох, хочу кофе</a:t>
            </a:r>
            <a:endParaRPr/>
          </a:p>
          <a:p>
            <a:pPr indent="-381000" lvl="0" marL="381000" rtl="0" algn="l">
              <a:spcBef>
                <a:spcPts val="500"/>
              </a:spcBef>
              <a:spcAft>
                <a:spcPts val="0"/>
              </a:spcAft>
              <a:buSzPts val="2400"/>
              <a:buFont typeface="Quattrocento Sans"/>
              <a:buAutoNum type="arabicPeriod"/>
            </a:pPr>
            <a:r>
              <a:rPr lang="ru"/>
              <a:t>Чрезмерная навигация по коду</a:t>
            </a:r>
            <a:endParaRPr/>
          </a:p>
        </p:txBody>
      </p:sp>
      <p:sp>
        <p:nvSpPr>
          <p:cNvPr id="491" name="Google Shape;491;p8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sz="3600"/>
              <a:t>МАРКЕРЫ ПЛОХОЙ ЧИТАЕМОСТИ</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5"/>
          <p:cNvSpPr txBox="1"/>
          <p:nvPr>
            <p:ph idx="1" type="body"/>
          </p:nvPr>
        </p:nvSpPr>
        <p:spPr>
          <a:xfrm>
            <a:off x="1871699" y="1221584"/>
            <a:ext cx="5400639" cy="191314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t>Приведите в порядок класс </a:t>
            </a:r>
            <a:r>
              <a:rPr lang="ru" sz="1800">
                <a:solidFill>
                  <a:schemeClr val="accent1"/>
                </a:solidFill>
              </a:rPr>
              <a:t>ChessProblem.cs</a:t>
            </a:r>
            <a:endParaRPr sz="1800"/>
          </a:p>
          <a:p>
            <a:pPr indent="0" lvl="0" marL="0" rtl="0" algn="l">
              <a:spcBef>
                <a:spcPts val="400"/>
              </a:spcBef>
              <a:spcAft>
                <a:spcPts val="0"/>
              </a:spcAft>
              <a:buSzPts val="1800"/>
              <a:buNone/>
            </a:pPr>
            <a:r>
              <a:rPr lang="ru" sz="1800"/>
              <a:t>Если для этого потребуется изменить другие классы проекта — </a:t>
            </a:r>
            <a:r>
              <a:rPr lang="ru" sz="1800">
                <a:solidFill>
                  <a:schemeClr val="accent1"/>
                </a:solidFill>
              </a:rPr>
              <a:t>делайте это</a:t>
            </a:r>
            <a:endParaRPr/>
          </a:p>
          <a:p>
            <a:pPr indent="0" lvl="0" marL="0" rtl="0" algn="l">
              <a:spcBef>
                <a:spcPts val="400"/>
              </a:spcBef>
              <a:spcAft>
                <a:spcPts val="0"/>
              </a:spcAft>
              <a:buSzPts val="1800"/>
              <a:buNone/>
            </a:pPr>
            <a:r>
              <a:rPr lang="ru" sz="1800"/>
              <a:t>Проверяйте, что вы ничего не сломали с помощью теста </a:t>
            </a:r>
            <a:r>
              <a:rPr lang="ru" sz="1800">
                <a:solidFill>
                  <a:schemeClr val="accent1"/>
                </a:solidFill>
              </a:rPr>
              <a:t>ChessProblem_Test</a:t>
            </a:r>
            <a:endParaRPr sz="1800">
              <a:solidFill>
                <a:schemeClr val="accent1"/>
              </a:solidFill>
            </a:endParaRPr>
          </a:p>
        </p:txBody>
      </p:sp>
      <p:sp>
        <p:nvSpPr>
          <p:cNvPr id="497" name="Google Shape;497;p8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CHESS</a:t>
            </a:r>
            <a:endParaRPr/>
          </a:p>
        </p:txBody>
      </p:sp>
      <p:grpSp>
        <p:nvGrpSpPr>
          <p:cNvPr id="498" name="Google Shape;498;p85"/>
          <p:cNvGrpSpPr/>
          <p:nvPr/>
        </p:nvGrpSpPr>
        <p:grpSpPr>
          <a:xfrm>
            <a:off x="1871699" y="4066417"/>
            <a:ext cx="5400639" cy="623248"/>
            <a:chOff x="2495598" y="5424000"/>
            <a:chExt cx="7200852" cy="830997"/>
          </a:xfrm>
        </p:grpSpPr>
        <p:sp>
          <p:nvSpPr>
            <p:cNvPr id="499" name="Google Shape;499;p85"/>
            <p:cNvSpPr txBox="1"/>
            <p:nvPr/>
          </p:nvSpPr>
          <p:spPr>
            <a:xfrm>
              <a:off x="3503762" y="5424000"/>
              <a:ext cx="6192688"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Investigation 5 min</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первые 5 минут можно только исследовать код</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500" name="Google Shape;500;p85"/>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501" name="Google Shape;501;p85"/>
          <p:cNvGrpSpPr/>
          <p:nvPr/>
        </p:nvGrpSpPr>
        <p:grpSpPr>
          <a:xfrm>
            <a:off x="1817694" y="3134727"/>
            <a:ext cx="5406493" cy="854080"/>
            <a:chOff x="2495598" y="3372500"/>
            <a:chExt cx="7208657" cy="1138773"/>
          </a:xfrm>
        </p:grpSpPr>
        <p:sp>
          <p:nvSpPr>
            <p:cNvPr id="502" name="Google Shape;502;p85"/>
            <p:cNvSpPr txBox="1"/>
            <p:nvPr/>
          </p:nvSpPr>
          <p:spPr>
            <a:xfrm>
              <a:off x="3511567" y="3372500"/>
              <a:ext cx="6192688" cy="113877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Pair Ping Pong</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503" name="Google Shape;503;p85"/>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0000"/>
              <a:buNone/>
            </a:pPr>
            <a:r>
              <a:rPr lang="ru" sz="2600">
                <a:solidFill>
                  <a:schemeClr val="accent1"/>
                </a:solidFill>
              </a:rPr>
              <a:t>Decomposition</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Нарушение SRP</a:t>
            </a:r>
            <a:endParaRPr sz="2600"/>
          </a:p>
          <a:p>
            <a:pPr indent="-255270" lvl="0" marL="254000" rtl="0" algn="l">
              <a:spcBef>
                <a:spcPts val="400"/>
              </a:spcBef>
              <a:spcAft>
                <a:spcPts val="0"/>
              </a:spcAft>
              <a:buClr>
                <a:schemeClr val="accent1"/>
              </a:buClr>
              <a:buSzPct val="100000"/>
              <a:buChar char="•"/>
            </a:pPr>
            <a:r>
              <a:rPr lang="ru" sz="2600"/>
              <a:t>Слишком длинный метод / класс</a:t>
            </a:r>
            <a:endParaRPr/>
          </a:p>
          <a:p>
            <a:pPr indent="-255270" lvl="0" marL="254000" rtl="0" algn="l">
              <a:spcBef>
                <a:spcPts val="400"/>
              </a:spcBef>
              <a:spcAft>
                <a:spcPts val="0"/>
              </a:spcAft>
              <a:buClr>
                <a:schemeClr val="accent1"/>
              </a:buClr>
              <a:buSzPct val="100000"/>
              <a:buChar char="•"/>
            </a:pPr>
            <a:r>
              <a:rPr lang="ru" sz="2600"/>
              <a:t>Слишком общее / сложное название метода</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Composability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Переиспользуемость</a:t>
            </a:r>
            <a:endParaRPr sz="2600"/>
          </a:p>
          <a:p>
            <a:pPr indent="-255270" lvl="0" marL="254000" rtl="0" algn="l">
              <a:spcBef>
                <a:spcPts val="400"/>
              </a:spcBef>
              <a:spcAft>
                <a:spcPts val="0"/>
              </a:spcAft>
              <a:buClr>
                <a:schemeClr val="accent1"/>
              </a:buClr>
              <a:buSzPct val="100000"/>
              <a:buChar char="•"/>
            </a:pPr>
            <a:r>
              <a:rPr lang="ru" sz="2600"/>
              <a:t>Не самоценно</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Readability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Скрытый поток данных</a:t>
            </a:r>
            <a:endParaRPr/>
          </a:p>
          <a:p>
            <a:pPr indent="-255270" lvl="0" marL="254000" rtl="0" algn="l">
              <a:spcBef>
                <a:spcPts val="400"/>
              </a:spcBef>
              <a:spcAft>
                <a:spcPts val="0"/>
              </a:spcAft>
              <a:buClr>
                <a:schemeClr val="accent1"/>
              </a:buClr>
              <a:buSzPct val="100000"/>
              <a:buChar char="•"/>
            </a:pPr>
            <a:r>
              <a:rPr lang="ru" sz="2600"/>
              <a:t>Я так не объясняю / Ох, хочу кофе</a:t>
            </a:r>
            <a:endParaRPr sz="2600"/>
          </a:p>
          <a:p>
            <a:pPr indent="-255270" lvl="0" marL="254000" rtl="0" algn="l">
              <a:spcBef>
                <a:spcPts val="400"/>
              </a:spcBef>
              <a:spcAft>
                <a:spcPts val="0"/>
              </a:spcAft>
              <a:buClr>
                <a:schemeClr val="accent1"/>
              </a:buClr>
              <a:buSzPct val="100000"/>
              <a:buChar char="•"/>
            </a:pPr>
            <a:r>
              <a:rPr lang="ru" sz="2600"/>
              <a:t>Чрезмерная навигация по коду</a:t>
            </a:r>
            <a:endParaRPr/>
          </a:p>
        </p:txBody>
      </p:sp>
      <p:sp>
        <p:nvSpPr>
          <p:cNvPr id="509" name="Google Shape;509;p8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КАКИЕ МАРКЕРЫ ЗАМЕТИЛИ?</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Сделать более явным поток данных:</a:t>
            </a:r>
            <a:endParaRPr/>
          </a:p>
          <a:p>
            <a:pPr indent="-222250" lvl="1" marL="558800" rtl="0" algn="l">
              <a:spcBef>
                <a:spcPts val="400"/>
              </a:spcBef>
              <a:spcAft>
                <a:spcPts val="0"/>
              </a:spcAft>
              <a:buSzPts val="2100"/>
              <a:buChar char="•"/>
            </a:pPr>
            <a:r>
              <a:rPr lang="ru"/>
              <a:t>Убрать все поля, передавать аргументы в метод</a:t>
            </a:r>
            <a:endParaRPr/>
          </a:p>
          <a:p>
            <a:pPr indent="-222250" lvl="1" marL="558800" rtl="0" algn="l">
              <a:spcBef>
                <a:spcPts val="400"/>
              </a:spcBef>
              <a:spcAft>
                <a:spcPts val="0"/>
              </a:spcAft>
              <a:buSzPts val="2100"/>
              <a:buChar char="•"/>
            </a:pPr>
            <a:r>
              <a:rPr lang="ru"/>
              <a:t>Удалить LoadFrom (и доработать тесты)</a:t>
            </a:r>
            <a:endParaRPr/>
          </a:p>
          <a:p>
            <a:pPr indent="-254000" lvl="0" marL="254000" rtl="0" algn="l">
              <a:spcBef>
                <a:spcPts val="500"/>
              </a:spcBef>
              <a:spcAft>
                <a:spcPts val="0"/>
              </a:spcAft>
              <a:buClr>
                <a:schemeClr val="accent1"/>
              </a:buClr>
              <a:buSzPts val="2400"/>
              <a:buChar char="•"/>
            </a:pPr>
            <a:r>
              <a:rPr lang="ru"/>
              <a:t>Найти и использовать PerformMove</a:t>
            </a:r>
            <a:endParaRPr/>
          </a:p>
          <a:p>
            <a:pPr indent="-254000" lvl="0" marL="254000" rtl="0" algn="l">
              <a:spcBef>
                <a:spcPts val="500"/>
              </a:spcBef>
              <a:spcAft>
                <a:spcPts val="0"/>
              </a:spcAft>
              <a:buClr>
                <a:schemeClr val="accent1"/>
              </a:buClr>
              <a:buSzPts val="2400"/>
              <a:buChar char="•"/>
            </a:pPr>
            <a:r>
              <a:rPr lang="ru"/>
              <a:t>Выделить HasSafeMoves</a:t>
            </a:r>
            <a:endParaRPr/>
          </a:p>
          <a:p>
            <a:pPr indent="-254000" lvl="0" marL="254000" rtl="0" algn="l">
              <a:spcBef>
                <a:spcPts val="500"/>
              </a:spcBef>
              <a:spcAft>
                <a:spcPts val="0"/>
              </a:spcAft>
              <a:buClr>
                <a:schemeClr val="accent1"/>
              </a:buClr>
              <a:buSzPts val="2400"/>
              <a:buChar char="•"/>
            </a:pPr>
            <a:r>
              <a:rPr lang="ru"/>
              <a:t>Обобщить пару foreach в HasMoves</a:t>
            </a:r>
            <a:endParaRPr/>
          </a:p>
          <a:p>
            <a:pPr indent="-254000" lvl="0" marL="254000" rtl="0" algn="l">
              <a:spcBef>
                <a:spcPts val="500"/>
              </a:spcBef>
              <a:spcAft>
                <a:spcPts val="0"/>
              </a:spcAft>
              <a:buClr>
                <a:schemeClr val="accent1"/>
              </a:buClr>
              <a:buSzPts val="2400"/>
              <a:buChar char="•"/>
            </a:pPr>
            <a:r>
              <a:rPr lang="ru"/>
              <a:t>Обобщить для любого цвета, не только белого</a:t>
            </a:r>
            <a:endParaRPr/>
          </a:p>
        </p:txBody>
      </p:sp>
      <p:sp>
        <p:nvSpPr>
          <p:cNvPr id="516" name="Google Shape;516;p8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CHESS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88"/>
          <p:cNvPicPr preferRelativeResize="0"/>
          <p:nvPr>
            <p:ph idx="2" type="pic"/>
          </p:nvPr>
        </p:nvPicPr>
        <p:blipFill rotWithShape="1">
          <a:blip r:embed="rId3">
            <a:alphaModFix/>
          </a:blip>
          <a:srcRect b="9717" l="0" r="0" t="9718"/>
          <a:stretch/>
        </p:blipFill>
        <p:spPr>
          <a:xfrm>
            <a:off x="0" y="-978"/>
            <a:ext cx="9144000" cy="5143500"/>
          </a:xfrm>
          <a:prstGeom prst="rect">
            <a:avLst/>
          </a:prstGeom>
          <a:noFill/>
          <a:ln>
            <a:noFill/>
          </a:ln>
        </p:spPr>
      </p:pic>
      <p:sp>
        <p:nvSpPr>
          <p:cNvPr id="523" name="Google Shape;523;p88"/>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ЧИСТЫЙ КОД</a:t>
            </a:r>
            <a:endParaRPr/>
          </a:p>
        </p:txBody>
      </p:sp>
      <p:sp>
        <p:nvSpPr>
          <p:cNvPr id="524" name="Google Shape;524;p88"/>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89"/>
          <p:cNvPicPr preferRelativeResize="0"/>
          <p:nvPr>
            <p:ph idx="2" type="pic"/>
          </p:nvPr>
        </p:nvPicPr>
        <p:blipFill rotWithShape="1">
          <a:blip r:embed="rId3">
            <a:alphaModFix/>
          </a:blip>
          <a:srcRect b="7786" l="0" r="0" t="7786"/>
          <a:stretch/>
        </p:blipFill>
        <p:spPr>
          <a:xfrm>
            <a:off x="0" y="-978"/>
            <a:ext cx="9144000" cy="5143500"/>
          </a:xfrm>
          <a:prstGeom prst="rect">
            <a:avLst/>
          </a:prstGeom>
          <a:noFill/>
          <a:ln>
            <a:noFill/>
          </a:ln>
        </p:spPr>
      </p:pic>
      <p:sp>
        <p:nvSpPr>
          <p:cNvPr id="531" name="Google Shape;531;p89"/>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РЕАЛЬНЫЙ КОД</a:t>
            </a:r>
            <a:endParaRPr/>
          </a:p>
        </p:txBody>
      </p:sp>
      <p:sp>
        <p:nvSpPr>
          <p:cNvPr id="532" name="Google Shape;532;p89"/>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700"/>
              <a:buNone/>
            </a:pPr>
            <a:r>
              <a:rPr lang="ru" sz="2700"/>
              <a:t>Оставь место стоянки чище,</a:t>
            </a:r>
            <a:br>
              <a:rPr lang="ru" sz="2700"/>
            </a:br>
            <a:r>
              <a:rPr lang="ru" sz="2700"/>
              <a:t>чем оно было до твоего прихода</a:t>
            </a:r>
            <a:endParaRPr/>
          </a:p>
        </p:txBody>
      </p:sp>
      <p:sp>
        <p:nvSpPr>
          <p:cNvPr id="539" name="Google Shape;539;p9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ПРАВИЛО БОЙСКАУТА</a:t>
            </a:r>
            <a:endParaRPr/>
          </a:p>
        </p:txBody>
      </p:sp>
      <p:pic>
        <p:nvPicPr>
          <p:cNvPr id="540" name="Google Shape;540;p90"/>
          <p:cNvPicPr preferRelativeResize="0"/>
          <p:nvPr/>
        </p:nvPicPr>
        <p:blipFill rotWithShape="1">
          <a:blip r:embed="rId3">
            <a:alphaModFix/>
          </a:blip>
          <a:srcRect b="0" l="0" r="0" t="0"/>
          <a:stretch/>
        </p:blipFill>
        <p:spPr>
          <a:xfrm>
            <a:off x="5086350" y="2833592"/>
            <a:ext cx="3086100" cy="1897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У каждого модуля должна быть лишь одна реалистичная причина для изменения</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Clr>
                <a:schemeClr val="accent1"/>
              </a:buClr>
              <a:buSzPts val="2400"/>
              <a:buChar char="•"/>
            </a:pPr>
            <a:r>
              <a:rPr lang="ru"/>
              <a:t>Что может быть модулем?</a:t>
            </a:r>
            <a:endParaRPr/>
          </a:p>
          <a:p>
            <a:pPr indent="-254000" lvl="0" marL="254000" rtl="0" algn="l">
              <a:spcBef>
                <a:spcPts val="500"/>
              </a:spcBef>
              <a:spcAft>
                <a:spcPts val="0"/>
              </a:spcAft>
              <a:buClr>
                <a:schemeClr val="accent1"/>
              </a:buClr>
              <a:buSzPts val="2400"/>
              <a:buChar char="•"/>
            </a:pPr>
            <a:r>
              <a:rPr lang="ru"/>
              <a:t>Влияет ли на конфликты при merge в VCS?</a:t>
            </a:r>
            <a:endParaRPr/>
          </a:p>
          <a:p>
            <a:pPr indent="-254000" lvl="0" marL="254000" rtl="0" algn="l">
              <a:spcBef>
                <a:spcPts val="500"/>
              </a:spcBef>
              <a:spcAft>
                <a:spcPts val="0"/>
              </a:spcAft>
              <a:buClr>
                <a:schemeClr val="accent1"/>
              </a:buClr>
              <a:buSzPts val="2400"/>
              <a:buChar char="•"/>
            </a:pPr>
            <a:r>
              <a:rPr lang="ru"/>
              <a:t>Достаточно ли SRP, чтобы получился хороший модуль?</a:t>
            </a:r>
            <a:endParaRPr/>
          </a:p>
          <a:p>
            <a:pPr indent="0" lvl="0" marL="0" rtl="0" algn="l">
              <a:spcBef>
                <a:spcPts val="500"/>
              </a:spcBef>
              <a:spcAft>
                <a:spcPts val="0"/>
              </a:spcAft>
              <a:buSzPts val="2400"/>
              <a:buNone/>
            </a:pPr>
            <a:r>
              <a:t/>
            </a:r>
            <a:endParaRPr/>
          </a:p>
        </p:txBody>
      </p:sp>
      <p:sp>
        <p:nvSpPr>
          <p:cNvPr id="164" name="Google Shape;164;p3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СЛЕДУЙТЕ</a:t>
            </a:r>
            <a:br>
              <a:rPr lang="ru"/>
            </a:br>
            <a:r>
              <a:rPr lang="ru"/>
              <a:t>ПРАВИЛУ БОЙСКАУТА</a:t>
            </a:r>
            <a:br>
              <a:rPr lang="ru"/>
            </a:br>
            <a:r>
              <a:rPr lang="ru"/>
              <a:t>В ТЕЧЕНИЕ МЕСЯЦА</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9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accent1"/>
              </a:buClr>
              <a:buSzPts val="2100"/>
              <a:buChar char="•"/>
            </a:pPr>
            <a:r>
              <a:rPr lang="ru" sz="2100"/>
              <a:t>Найди в коде своего проекта пример неудачной декомпозиции с точки зрения «переиспользуемости»</a:t>
            </a:r>
            <a:endParaRPr/>
          </a:p>
          <a:p>
            <a:pPr indent="-247650" lvl="0" marL="254000" rtl="0" algn="l">
              <a:spcBef>
                <a:spcPts val="400"/>
              </a:spcBef>
              <a:spcAft>
                <a:spcPts val="0"/>
              </a:spcAft>
              <a:buClr>
                <a:schemeClr val="accent1"/>
              </a:buClr>
              <a:buSzPts val="2100"/>
              <a:buChar char="•"/>
            </a:pPr>
            <a:r>
              <a:rPr lang="ru" sz="2100"/>
              <a:t>Проведи рефакторинг</a:t>
            </a:r>
            <a:endParaRPr sz="2100"/>
          </a:p>
          <a:p>
            <a:pPr indent="-247650" lvl="0" marL="254000" rtl="0" algn="l">
              <a:spcBef>
                <a:spcPts val="400"/>
              </a:spcBef>
              <a:spcAft>
                <a:spcPts val="0"/>
              </a:spcAft>
              <a:buClr>
                <a:schemeClr val="accent1"/>
              </a:buClr>
              <a:buSzPts val="2100"/>
              <a:buChar char="•"/>
            </a:pPr>
            <a:r>
              <a:rPr lang="ru" sz="2100"/>
              <a:t>Расскажи на следующем занятии (доклад 5-15 минут)</a:t>
            </a:r>
            <a:r>
              <a:rPr lang="ru" sz="2100">
                <a:solidFill>
                  <a:schemeClr val="accent1"/>
                </a:solidFill>
              </a:rPr>
              <a:t>*</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0" lvl="0" marL="0" rtl="0" algn="l">
              <a:spcBef>
                <a:spcPts val="400"/>
              </a:spcBef>
              <a:spcAft>
                <a:spcPts val="0"/>
              </a:spcAft>
              <a:buSzPts val="1800"/>
              <a:buNone/>
            </a:pPr>
            <a:r>
              <a:rPr lang="ru" sz="1800">
                <a:solidFill>
                  <a:schemeClr val="accent1"/>
                </a:solidFill>
              </a:rPr>
              <a:t>*</a:t>
            </a:r>
            <a:r>
              <a:rPr lang="ru" sz="1800"/>
              <a:t> Если вы из одного проекта, делайте в паре</a:t>
            </a:r>
            <a:endParaRPr/>
          </a:p>
        </p:txBody>
      </p:sp>
      <p:sp>
        <p:nvSpPr>
          <p:cNvPr id="552" name="Google Shape;552;p9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СПЕЦЗАДАНИЕ</a:t>
            </a:r>
            <a:r>
              <a:rPr lang="ru"/>
              <a:t> BAD COMPOSABILITY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ctr">
              <a:spcBef>
                <a:spcPts val="400"/>
              </a:spcBef>
              <a:spcAft>
                <a:spcPts val="0"/>
              </a:spcAft>
              <a:buSzPts val="2100"/>
              <a:buNone/>
            </a:pPr>
            <a:r>
              <a:rPr lang="ru" sz="2100"/>
              <a:t>Заполни форму обратной связи по ссылке</a:t>
            </a:r>
            <a:endParaRPr/>
          </a:p>
          <a:p>
            <a:pPr indent="0" lvl="0" marL="0" rtl="0" algn="ctr">
              <a:spcBef>
                <a:spcPts val="400"/>
              </a:spcBef>
              <a:spcAft>
                <a:spcPts val="0"/>
              </a:spcAft>
              <a:buSzPts val="2100"/>
              <a:buNone/>
            </a:pPr>
            <a:r>
              <a:rPr lang="ru" sz="2100" u="sng">
                <a:solidFill>
                  <a:schemeClr val="hlink"/>
                </a:solidFill>
                <a:hlinkClick r:id="rId3"/>
              </a:rPr>
              <a:t>http://bit.ly/kontur-courses-feedback</a:t>
            </a:r>
            <a:endParaRPr sz="2100"/>
          </a:p>
          <a:p>
            <a:pPr indent="0" lvl="0" marL="0" rtl="0" algn="ctr">
              <a:spcBef>
                <a:spcPts val="400"/>
              </a:spcBef>
              <a:spcAft>
                <a:spcPts val="0"/>
              </a:spcAft>
              <a:buSzPts val="2100"/>
              <a:buNone/>
            </a:pPr>
            <a:r>
              <a:rPr lang="ru" sz="2100"/>
              <a:t>или</a:t>
            </a:r>
            <a:endParaRPr sz="2100"/>
          </a:p>
          <a:p>
            <a:pPr indent="0" lvl="0" marL="0" rtl="0" algn="ctr">
              <a:spcBef>
                <a:spcPts val="400"/>
              </a:spcBef>
              <a:spcAft>
                <a:spcPts val="0"/>
              </a:spcAft>
              <a:buSzPts val="2100"/>
              <a:buNone/>
            </a:pPr>
            <a:r>
              <a:rPr lang="ru" sz="2100"/>
              <a:t>по ярлыку </a:t>
            </a:r>
            <a:r>
              <a:rPr i="1" lang="ru" sz="2100">
                <a:solidFill>
                  <a:schemeClr val="accent1"/>
                </a:solidFill>
              </a:rPr>
              <a:t>feedback</a:t>
            </a:r>
            <a:r>
              <a:rPr lang="ru" sz="2100"/>
              <a:t> в корне репозитория</a:t>
            </a:r>
            <a:endParaRPr/>
          </a:p>
        </p:txBody>
      </p:sp>
      <p:sp>
        <p:nvSpPr>
          <p:cNvPr id="558" name="Google Shape;558;p9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ОБРАТНАЯ СВЯЗЬ</a:t>
            </a:r>
            <a:endParaRPr/>
          </a:p>
        </p:txBody>
      </p:sp>
      <p:pic>
        <p:nvPicPr>
          <p:cNvPr descr="Речь" id="559" name="Google Shape;559;p93"/>
          <p:cNvPicPr preferRelativeResize="0"/>
          <p:nvPr/>
        </p:nvPicPr>
        <p:blipFill rotWithShape="1">
          <a:blip r:embed="rId4">
            <a:alphaModFix/>
          </a:blip>
          <a:srcRect b="0" l="0" r="0" t="0"/>
          <a:stretch/>
        </p:blipFill>
        <p:spPr>
          <a:xfrm>
            <a:off x="3887468" y="1216714"/>
            <a:ext cx="1369014" cy="1369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8"/>
          <p:cNvPicPr preferRelativeResize="0"/>
          <p:nvPr>
            <p:ph idx="1" type="body"/>
          </p:nvPr>
        </p:nvPicPr>
        <p:blipFill rotWithShape="1">
          <a:blip r:embed="rId3">
            <a:alphaModFix/>
          </a:blip>
          <a:srcRect b="0" l="0" r="0" t="0"/>
          <a:stretch/>
        </p:blipFill>
        <p:spPr>
          <a:xfrm rot="-708747">
            <a:off x="804063" y="1615405"/>
            <a:ext cx="1878806" cy="1371600"/>
          </a:xfrm>
          <a:prstGeom prst="rect">
            <a:avLst/>
          </a:prstGeom>
          <a:noFill/>
          <a:ln>
            <a:noFill/>
          </a:ln>
        </p:spPr>
      </p:pic>
      <p:sp>
        <p:nvSpPr>
          <p:cNvPr id="171" name="Google Shape;171;p3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172" name="Google Shape;172;p38"/>
          <p:cNvPicPr preferRelativeResize="0"/>
          <p:nvPr/>
        </p:nvPicPr>
        <p:blipFill rotWithShape="1">
          <a:blip r:embed="rId4">
            <a:alphaModFix/>
          </a:blip>
          <a:srcRect b="0" l="0" r="0" t="0"/>
          <a:stretch/>
        </p:blipFill>
        <p:spPr>
          <a:xfrm>
            <a:off x="521550" y="3164786"/>
            <a:ext cx="2571750" cy="1750219"/>
          </a:xfrm>
          <a:prstGeom prst="rect">
            <a:avLst/>
          </a:prstGeom>
          <a:noFill/>
          <a:ln>
            <a:noFill/>
          </a:ln>
        </p:spPr>
      </p:pic>
      <p:pic>
        <p:nvPicPr>
          <p:cNvPr id="173" name="Google Shape;173;p38"/>
          <p:cNvPicPr preferRelativeResize="0"/>
          <p:nvPr/>
        </p:nvPicPr>
        <p:blipFill rotWithShape="1">
          <a:blip r:embed="rId5">
            <a:alphaModFix/>
          </a:blip>
          <a:srcRect b="0" l="0" r="0" t="0"/>
          <a:stretch/>
        </p:blipFill>
        <p:spPr>
          <a:xfrm>
            <a:off x="3255317" y="1221600"/>
            <a:ext cx="2348171" cy="3299538"/>
          </a:xfrm>
          <a:prstGeom prst="rect">
            <a:avLst/>
          </a:prstGeom>
          <a:noFill/>
          <a:ln>
            <a:noFill/>
          </a:ln>
        </p:spPr>
      </p:pic>
      <p:pic>
        <p:nvPicPr>
          <p:cNvPr id="174" name="Google Shape;174;p38"/>
          <p:cNvPicPr preferRelativeResize="0"/>
          <p:nvPr/>
        </p:nvPicPr>
        <p:blipFill rotWithShape="1">
          <a:blip r:embed="rId6">
            <a:alphaModFix/>
          </a:blip>
          <a:srcRect b="0" l="0" r="0" t="0"/>
          <a:stretch/>
        </p:blipFill>
        <p:spPr>
          <a:xfrm rot="631679">
            <a:off x="5617273" y="1386491"/>
            <a:ext cx="3197036" cy="2277717"/>
          </a:xfrm>
          <a:prstGeom prst="rect">
            <a:avLst/>
          </a:prstGeom>
          <a:noFill/>
          <a:ln>
            <a:noFill/>
          </a:ln>
        </p:spPr>
      </p:pic>
      <p:pic>
        <p:nvPicPr>
          <p:cNvPr id="175" name="Google Shape;175;p38"/>
          <p:cNvPicPr preferRelativeResize="0"/>
          <p:nvPr/>
        </p:nvPicPr>
        <p:blipFill rotWithShape="1">
          <a:blip r:embed="rId7">
            <a:alphaModFix/>
          </a:blip>
          <a:srcRect b="0" l="0" r="0" t="0"/>
          <a:stretch/>
        </p:blipFill>
        <p:spPr>
          <a:xfrm>
            <a:off x="5792720" y="3164786"/>
            <a:ext cx="2616469" cy="1777121"/>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182" name="Google Shape;182;p3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183" name="Google Shape;183;p39"/>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UPC: </a:t>
            </a:r>
            <a:r>
              <a:rPr lang="ru"/>
              <a:t>03600029145</a:t>
            </a:r>
            <a:r>
              <a:rPr lang="ru" sz="2100">
                <a:latin typeface="Quattrocento Sans"/>
                <a:ea typeface="Quattrocento Sans"/>
                <a:cs typeface="Quattrocento Sans"/>
                <a:sym typeface="Quattrocento Sans"/>
              </a:rPr>
              <a:t>. Находим значение контрольного числа:</a:t>
            </a:r>
            <a:endParaRPr sz="2100">
              <a:latin typeface="Quattrocento Sans"/>
              <a:ea typeface="Quattrocento Sans"/>
              <a:cs typeface="Quattrocento Sans"/>
              <a:sym typeface="Quattrocento San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0 3 6 0 0 0 2 9 1 4 5</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Множитель    3 1 3 1 3 1 3 1 3 1 3</a:t>
            </a:r>
            <a:endParaRPr sz="2100">
              <a:latin typeface="Consolas"/>
              <a:ea typeface="Consolas"/>
              <a:cs typeface="Consolas"/>
              <a:sym typeface="Consola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sum = </a:t>
            </a:r>
            <a:r>
              <a:rPr lang="ru" sz="2100">
                <a:latin typeface="Consolas"/>
                <a:ea typeface="Consolas"/>
                <a:cs typeface="Consolas"/>
                <a:sym typeface="Consolas"/>
              </a:rPr>
              <a:t>0×3 + 3×1 + 6×3 + 0×1 + 0×3 + 0×1 + 2×3 + 9×1 + 1×3 + 4×1 + 5×3 = 58</a:t>
            </a:r>
            <a:endParaRPr/>
          </a:p>
          <a:p>
            <a:pPr indent="0" lvl="0" marL="0" rtl="0" algn="l">
              <a:spcBef>
                <a:spcPts val="400"/>
              </a:spcBef>
              <a:spcAft>
                <a:spcPts val="0"/>
              </a:spcAft>
              <a:buSzPts val="2100"/>
              <a:buNone/>
            </a:pPr>
            <a:r>
              <a:rPr lang="ru" sz="2100">
                <a:latin typeface="Consolas"/>
                <a:ea typeface="Consolas"/>
                <a:cs typeface="Consolas"/>
                <a:sym typeface="Consolas"/>
              </a:rPr>
              <a:t>M = 58 % 10 = 8</a:t>
            </a:r>
            <a:endParaRPr/>
          </a:p>
          <a:p>
            <a:pPr indent="0" lvl="0" marL="0" rtl="0" algn="l">
              <a:spcBef>
                <a:spcPts val="400"/>
              </a:spcBef>
              <a:spcAft>
                <a:spcPts val="0"/>
              </a:spcAft>
              <a:buSzPts val="2100"/>
              <a:buNone/>
            </a:pPr>
            <a:r>
              <a:rPr lang="ru" sz="2100">
                <a:latin typeface="Consolas"/>
                <a:ea typeface="Consolas"/>
                <a:cs typeface="Consolas"/>
                <a:sym typeface="Consolas"/>
              </a:rPr>
              <a:t>M ≠ 0 =&gt; res = 10 – 8 = 2</a:t>
            </a:r>
            <a:endParaRPr sz="2100">
              <a:latin typeface="Consolas"/>
              <a:ea typeface="Consolas"/>
              <a:cs typeface="Consolas"/>
              <a:sym typeface="Consolas"/>
            </a:endParaRPr>
          </a:p>
        </p:txBody>
      </p:sp>
      <p:sp>
        <p:nvSpPr>
          <p:cNvPr id="189" name="Google Shape;189;p4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