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6858000" cx="12192000"/>
  <p:notesSz cx="6858000" cy="9144000"/>
  <p:embeddedFontLst>
    <p:embeddedFont>
      <p:font typeface="Quattrocento Sans"/>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QuattrocentoSans-regular.fntdata"/><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QuattrocentoSans-italic.fntdata"/><Relationship Id="rId41" Type="http://schemas.openxmlformats.org/officeDocument/2006/relationships/slide" Target="slides/slide35.xml"/><Relationship Id="rId85" Type="http://schemas.openxmlformats.org/officeDocument/2006/relationships/font" Target="fonts/QuattrocentoSans-bold.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QuattrocentoSans-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Реализуйте сами алгоритм контрольного числа для UPC</a:t>
            </a:r>
            <a:endParaRPr/>
          </a:p>
        </p:txBody>
      </p:sp>
      <p:sp>
        <p:nvSpPr>
          <p:cNvPr id="171" name="Google Shape;17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Мораль: сложно понять, если код написан сложно. Надеюсь, ваш получился лучше!)</a:t>
            </a:r>
            <a:endParaRPr/>
          </a:p>
        </p:txBody>
      </p:sp>
      <p:sp>
        <p:nvSpPr>
          <p:cNvPr id="179" name="Google Shape;17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en-US"/>
              <a:t>Это очень трудно читать и почти невозможно убедить себя, что тут не ошибок.</a:t>
            </a:r>
            <a:endParaRPr/>
          </a:p>
        </p:txBody>
      </p:sp>
      <p:sp>
        <p:nvSpPr>
          <p:cNvPr id="228" name="Google Shape;22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en-US"/>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en-US"/>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235" name="Google Shape;23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Вводим концепцию Токена</a:t>
            </a:r>
            <a:endParaRPr/>
          </a:p>
          <a:p>
            <a:pPr indent="0" lvl="0" marL="0" rtl="0" algn="l">
              <a:spcBef>
                <a:spcPts val="0"/>
              </a:spcBef>
              <a:spcAft>
                <a:spcPts val="0"/>
              </a:spcAft>
              <a:buNone/>
            </a:pPr>
            <a:r>
              <a:rPr lang="en-US"/>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250" name="Google Shape;25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en-US"/>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en-US"/>
              <a:t>Такой Tokenizer может оказаться полезным в других задачах парсинга текстов.</a:t>
            </a:r>
            <a:endParaRPr/>
          </a:p>
        </p:txBody>
      </p:sp>
      <p:sp>
        <p:nvSpPr>
          <p:cNvPr id="274" name="Google Shape;27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Примитивные типы лучше не расширять нигде. Свои типы расширять можно и нужно.</a:t>
            </a:r>
            <a:endParaRPr/>
          </a:p>
        </p:txBody>
      </p:sp>
      <p:sp>
        <p:nvSpPr>
          <p:cNvPr id="288" name="Google Shape;28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В JS можно сделать подобное, но лучше не надо))  Вернее, свои собственные классы можно любыми методами дополнить. А встроенные (Object, Array, String, Number и т.д.) лучше не надо. У расширения прототипов встроенных типов есть две потенциальные проблемы: </a:t>
            </a:r>
            <a:endParaRPr/>
          </a:p>
          <a:p>
            <a:pPr indent="-160421" lvl="0" marL="160421" rtl="0" algn="l">
              <a:spcBef>
                <a:spcPts val="0"/>
              </a:spcBef>
              <a:spcAft>
                <a:spcPts val="0"/>
              </a:spcAft>
              <a:buClr>
                <a:schemeClr val="dk1"/>
              </a:buClr>
              <a:buSzPts val="1200"/>
              <a:buFont typeface="Calibri"/>
              <a:buAutoNum type="arabicPeriod"/>
            </a:pPr>
            <a:r>
              <a:rPr lang="en-US"/>
              <a:t>рано или поздно методы с таким же названием могут появиться в стандарте, и иметь немного 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endParaRPr/>
          </a:p>
          <a:p>
            <a:pPr indent="-160421" lvl="0" marL="160421" rtl="0" algn="l">
              <a:spcBef>
                <a:spcPts val="0"/>
              </a:spcBef>
              <a:spcAft>
                <a:spcPts val="0"/>
              </a:spcAft>
              <a:buClr>
                <a:schemeClr val="dk1"/>
              </a:buClr>
              <a:buSzPts val="1200"/>
              <a:buFont typeface="Calibri"/>
              <a:buAutoNum type="arabicPeriod"/>
            </a:pPr>
            <a:r>
              <a:rPr lang="en-US"/>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endParaRPr/>
          </a:p>
        </p:txBody>
      </p:sp>
      <p:sp>
        <p:nvSpPr>
          <p:cNvPr id="296" name="Google Shape;29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Напоминаем слайд из лекций</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В python тоже можно расширить поведение, но делать это не лучшая практика, особенно для примитивных типов.</a:t>
            </a:r>
            <a:br>
              <a:rPr lang="en-US"/>
            </a:br>
            <a:r>
              <a:rPr lang="en-US"/>
              <a:t>Возможный вариант использования, когда нужно расширить стороннюю библиотеку.</a:t>
            </a:r>
            <a:endParaRPr/>
          </a:p>
        </p:txBody>
      </p:sp>
      <p:sp>
        <p:nvSpPr>
          <p:cNvPr id="306" name="Google Shape;30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Спросить аудиторию, как это делать.</a:t>
            </a:r>
            <a:endParaRPr/>
          </a:p>
          <a:p>
            <a:pPr indent="0" lvl="0" marL="0" rtl="0" algn="l">
              <a:spcBef>
                <a:spcPts val="0"/>
              </a:spcBef>
              <a:spcAft>
                <a:spcPts val="0"/>
              </a:spcAft>
              <a:buNone/>
            </a:pPr>
            <a:r>
              <a:rPr lang="en-US"/>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en-US"/>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en-US"/>
              <a:t>Создать новый массив, в который перенести все значения с нужным сдвигом.</a:t>
            </a:r>
            <a:endParaRPr/>
          </a:p>
        </p:txBody>
      </p:sp>
      <p:sp>
        <p:nvSpPr>
          <p:cNvPr id="315" name="Google Shape;31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Решение с LINQ короче, очевиднее, но менее эффективно, хотя асимптотика та же.</a:t>
            </a:r>
            <a:endParaRPr/>
          </a:p>
        </p:txBody>
      </p:sp>
      <p:sp>
        <p:nvSpPr>
          <p:cNvPr id="322" name="Google Shape;32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Спросить аудиторию, как это делать.</a:t>
            </a:r>
            <a:endParaRPr/>
          </a:p>
          <a:p>
            <a:pPr indent="0" lvl="0" marL="0" rtl="0" algn="l">
              <a:spcBef>
                <a:spcPts val="0"/>
              </a:spcBef>
              <a:spcAft>
                <a:spcPts val="0"/>
              </a:spcAft>
              <a:buNone/>
            </a:pPr>
            <a:r>
              <a:rPr lang="en-US"/>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en-US"/>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en-US"/>
              <a:t>Поставить нулевой элемент на место shiftSize, тот что был там — на позицию 2*shiftSize % N и т.п.</a:t>
            </a:r>
            <a:br>
              <a:rPr lang="en-US"/>
            </a:br>
            <a:r>
              <a:rPr lang="en-US"/>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333" name="Google Shape;33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Для работы этого решения здесь предлагается написать свою реализацию Reverse, работающего In Place.</a:t>
            </a:r>
            <a:endParaRPr/>
          </a:p>
        </p:txBody>
      </p:sp>
      <p:sp>
        <p:nvSpPr>
          <p:cNvPr id="350" name="Google Shape;350;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357" name="Google Shape;35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Напоминаем слайд из лекций</a:t>
            </a:r>
            <a:endParaRPr/>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Для JS вопрос о переопределении функций из глобальной области</a:t>
            </a:r>
            <a:endParaRPr/>
          </a:p>
        </p:txBody>
      </p:sp>
      <p:sp>
        <p:nvSpPr>
          <p:cNvPr id="410" name="Google Shape;41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В JS нет многопоточности, но идентичный код тоже имеет некоторые проблемы. Посмотрите на JS с подобным кодом.</a:t>
            </a:r>
            <a:endParaRPr/>
          </a:p>
          <a:p>
            <a:pPr indent="0" lvl="0" marL="0" rtl="0" algn="l">
              <a:spcBef>
                <a:spcPts val="0"/>
              </a:spcBef>
              <a:spcAft>
                <a:spcPts val="0"/>
              </a:spcAft>
              <a:buNone/>
            </a:pPr>
            <a:r>
              <a:rPr lang="en-US"/>
              <a:t>В нем немного другая логика: теперь он ищет не следующий шаг, а весь путь до цели. И он записывает путь до цели в объект prev, чтобы, если еще раз считать то же, то не искать еще раз те же значения.</a:t>
            </a:r>
            <a:endParaRPr/>
          </a:p>
          <a:p>
            <a:pPr indent="0" lvl="0" marL="0" rtl="0" algn="l">
              <a:spcBef>
                <a:spcPts val="0"/>
              </a:spcBef>
              <a:spcAft>
                <a:spcPts val="0"/>
              </a:spcAft>
              <a:buNone/>
            </a:pPr>
            <a:r>
              <a:t/>
            </a:r>
            <a:endParaRPr/>
          </a:p>
        </p:txBody>
      </p:sp>
      <p:sp>
        <p:nvSpPr>
          <p:cNvPr id="417" name="Google Shape;417;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Как бы вы стали объяснять, что делает этот метод? Вопрос аудитории.</a:t>
            </a:r>
            <a:endParaRPr/>
          </a:p>
          <a:p>
            <a:pPr indent="0" lvl="0" marL="0" rtl="0" algn="l">
              <a:spcBef>
                <a:spcPts val="0"/>
              </a:spcBef>
              <a:spcAft>
                <a:spcPts val="0"/>
              </a:spcAft>
              <a:buNone/>
            </a:pPr>
            <a:r>
              <a:rPr lang="en-US"/>
              <a:t>Примерно так: </a:t>
            </a:r>
            <a:endParaRPr/>
          </a:p>
          <a:p>
            <a:pPr indent="0" lvl="0" marL="0" rtl="0" algn="l">
              <a:spcBef>
                <a:spcPts val="0"/>
              </a:spcBef>
              <a:spcAft>
                <a:spcPts val="0"/>
              </a:spcAft>
              <a:buNone/>
            </a:pPr>
            <a:r>
              <a:rPr lang="en-US"/>
              <a:t>найти заполненные строки, удалить, все остальные сдвинуть вниз, добавить сверху такое же количество пустых строк.</a:t>
            </a:r>
            <a:endParaRPr/>
          </a:p>
        </p:txBody>
      </p:sp>
      <p:sp>
        <p:nvSpPr>
          <p:cNvPr id="443" name="Google Shape;44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en-US"/>
              <a:t>Тут нет ни одного ключевого слова, которые вы называли на прошлом слайде!</a:t>
            </a:r>
            <a:endParaRPr/>
          </a:p>
          <a:p>
            <a:pPr indent="0" lvl="0" marL="0" rtl="0" algn="l">
              <a:spcBef>
                <a:spcPts val="0"/>
              </a:spcBef>
              <a:spcAft>
                <a:spcPts val="0"/>
              </a:spcAft>
              <a:buNone/>
            </a:pPr>
            <a:r>
              <a:rPr lang="en-US"/>
              <a:t>Как следствие, код кажется непонятным.</a:t>
            </a:r>
            <a:endParaRPr/>
          </a:p>
          <a:p>
            <a:pPr indent="0" lvl="0" marL="0" rtl="0" algn="l">
              <a:spcBef>
                <a:spcPts val="0"/>
              </a:spcBef>
              <a:spcAft>
                <a:spcPts val="0"/>
              </a:spcAft>
              <a:buNone/>
            </a:pPr>
            <a:r>
              <a:t/>
            </a:r>
            <a:endParaRPr/>
          </a:p>
        </p:txBody>
      </p:sp>
      <p:sp>
        <p:nvSpPr>
          <p:cNvPr id="450" name="Google Shape;45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То же самое на JS</a:t>
            </a:r>
            <a:endParaRPr/>
          </a:p>
        </p:txBody>
      </p:sp>
      <p:sp>
        <p:nvSpPr>
          <p:cNvPr id="458" name="Google Shape;45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То же самое на python</a:t>
            </a:r>
            <a:endParaRPr/>
          </a:p>
          <a:p>
            <a:pPr indent="0" lvl="0" marL="0" rtl="0" algn="l">
              <a:spcBef>
                <a:spcPts val="0"/>
              </a:spcBef>
              <a:spcAft>
                <a:spcPts val="0"/>
              </a:spcAft>
              <a:buNone/>
            </a:pPr>
            <a:r>
              <a:t/>
            </a:r>
            <a:endParaRPr/>
          </a:p>
        </p:txBody>
      </p:sp>
      <p:sp>
        <p:nvSpPr>
          <p:cNvPr id="467" name="Google Shape;46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Вот другой код, делающий то же самое.</a:t>
            </a:r>
            <a:endParaRPr/>
          </a:p>
          <a:p>
            <a:pPr indent="0" lvl="0" marL="0" rtl="0" algn="l">
              <a:spcBef>
                <a:spcPts val="0"/>
              </a:spcBef>
              <a:spcAft>
                <a:spcPts val="0"/>
              </a:spcAft>
              <a:buNone/>
            </a:pPr>
            <a:r>
              <a:rPr lang="en-US"/>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483" name="Google Shape;483;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То же самое на JS</a:t>
            </a:r>
            <a:endParaRPr/>
          </a:p>
          <a:p>
            <a:pPr indent="0" lvl="0" marL="0" rtl="0" algn="l">
              <a:spcBef>
                <a:spcPts val="0"/>
              </a:spcBef>
              <a:spcAft>
                <a:spcPts val="0"/>
              </a:spcAft>
              <a:buNone/>
            </a:pPr>
            <a:r>
              <a:t/>
            </a:r>
            <a:endParaRPr/>
          </a:p>
        </p:txBody>
      </p:sp>
      <p:sp>
        <p:nvSpPr>
          <p:cNvPr id="492" name="Google Shape;492;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То же самое на python</a:t>
            </a:r>
            <a:endParaRPr/>
          </a:p>
          <a:p>
            <a:pPr indent="0" lvl="0" marL="0" rtl="0" algn="l">
              <a:spcBef>
                <a:spcPts val="0"/>
              </a:spcBef>
              <a:spcAft>
                <a:spcPts val="0"/>
              </a:spcAft>
              <a:buNone/>
            </a:pPr>
            <a:r>
              <a:t/>
            </a:r>
            <a:endParaRPr/>
          </a:p>
        </p:txBody>
      </p:sp>
      <p:sp>
        <p:nvSpPr>
          <p:cNvPr id="500" name="Google Shape;500;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en-US"/>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511" name="Google Shape;511;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То же самое на JS</a:t>
            </a:r>
            <a:endParaRPr/>
          </a:p>
        </p:txBody>
      </p:sp>
      <p:sp>
        <p:nvSpPr>
          <p:cNvPr id="519" name="Google Shape;519;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То же самое на python</a:t>
            </a:r>
            <a:endParaRPr/>
          </a:p>
        </p:txBody>
      </p:sp>
      <p:sp>
        <p:nvSpPr>
          <p:cNvPr id="528" name="Google Shape;528;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Что делает этот код?</a:t>
            </a:r>
            <a:endParaRPr/>
          </a:p>
          <a:p>
            <a:pPr indent="0" lvl="0" marL="0" rtl="0" algn="l">
              <a:spcBef>
                <a:spcPts val="0"/>
              </a:spcBef>
              <a:spcAft>
                <a:spcPts val="0"/>
              </a:spcAft>
              <a:buNone/>
            </a:pPr>
            <a:r>
              <a:rPr lang="en-US"/>
              <a:t>Какие эмоции у вас возникают, глядя на этот код?</a:t>
            </a:r>
            <a:endParaRPr/>
          </a:p>
        </p:txBody>
      </p:sp>
      <p:sp>
        <p:nvSpPr>
          <p:cNvPr id="538" name="Google Shape;538;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То же самое на JS</a:t>
            </a:r>
            <a:endParaRPr/>
          </a:p>
          <a:p>
            <a:pPr indent="0" lvl="0" marL="0" rtl="0" algn="l">
              <a:spcBef>
                <a:spcPts val="0"/>
              </a:spcBef>
              <a:spcAft>
                <a:spcPts val="0"/>
              </a:spcAft>
              <a:buNone/>
            </a:pPr>
            <a:r>
              <a:t/>
            </a:r>
            <a:endParaRPr/>
          </a:p>
        </p:txBody>
      </p:sp>
      <p:sp>
        <p:nvSpPr>
          <p:cNvPr id="546" name="Google Shape;54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То же самое на python</a:t>
            </a:r>
            <a:endParaRPr/>
          </a:p>
        </p:txBody>
      </p:sp>
      <p:sp>
        <p:nvSpPr>
          <p:cNvPr id="554" name="Google Shape;55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А что делает этот код?  Может кто-нибудь объяснить?</a:t>
            </a:r>
            <a:endParaRPr/>
          </a:p>
          <a:p>
            <a:pPr indent="0" lvl="0" marL="0" rtl="0" algn="l">
              <a:spcBef>
                <a:spcPts val="0"/>
              </a:spcBef>
              <a:spcAft>
                <a:spcPts val="0"/>
              </a:spcAft>
              <a:buNone/>
            </a:pPr>
            <a:r>
              <a:rPr lang="en-US"/>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570" name="Google Shape;570;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То же самое на JS</a:t>
            </a:r>
            <a:endParaRPr/>
          </a:p>
        </p:txBody>
      </p:sp>
      <p:sp>
        <p:nvSpPr>
          <p:cNvPr id="579" name="Google Shape;579;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То же самое на python</a:t>
            </a:r>
            <a:endParaRPr/>
          </a:p>
        </p:txBody>
      </p:sp>
      <p:sp>
        <p:nvSpPr>
          <p:cNvPr id="588" name="Google Shape;588;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Кто знает, что такое контрольное число и какое оно имеет отношение к рисункам на слайде?</a:t>
            </a:r>
            <a:endParaRPr/>
          </a:p>
        </p:txBody>
      </p:sp>
      <p:sp>
        <p:nvSpPr>
          <p:cNvPr id="140" name="Google Shape;1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en-US"/>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en-US"/>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0" name="Google Shape;630;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638" name="Google Shape;638;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en-US"/>
            </a:br>
            <a:r>
              <a:rPr b="1" i="0" lang="en-US" sz="1200">
                <a:solidFill>
                  <a:schemeClr val="dk1"/>
                </a:solidFill>
                <a:latin typeface="Calibri"/>
                <a:ea typeface="Calibri"/>
                <a:cs typeface="Calibri"/>
                <a:sym typeface="Calibri"/>
              </a:rPr>
              <a:t>Оставь место стоянки чище, чем оно было до твоего прихода.</a:t>
            </a:r>
            <a:br>
              <a:rPr i="0" lang="en-US"/>
            </a:br>
            <a:r>
              <a:rPr b="0" i="0" lang="en-US"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646" name="Google Shape;646;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en-US"/>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654" name="Google Shape;654;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Напишите сами алгоритм контрольного числа для UPC</a:t>
            </a:r>
            <a:endParaRPr/>
          </a:p>
        </p:txBody>
      </p:sp>
      <p:sp>
        <p:nvSpPr>
          <p:cNvPr id="151" name="Google Shape;15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ontur.ru/"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2" name="Shape 12"/>
        <p:cNvGrpSpPr/>
        <p:nvPr/>
      </p:nvGrpSpPr>
      <p:grpSpPr>
        <a:xfrm>
          <a:off x="0" y="0"/>
          <a:ext cx="0" cy="0"/>
          <a:chOff x="0" y="0"/>
          <a:chExt cx="0" cy="0"/>
        </a:xfrm>
      </p:grpSpPr>
      <p:sp>
        <p:nvSpPr>
          <p:cNvPr id="13" name="Google Shape;13;p2"/>
          <p:cNvSpPr txBox="1"/>
          <p:nvPr>
            <p:ph type="ctrTitle"/>
          </p:nvPr>
        </p:nvSpPr>
        <p:spPr>
          <a:xfrm>
            <a:off x="1295400" y="549275"/>
            <a:ext cx="9601200" cy="2879725"/>
          </a:xfrm>
          <a:prstGeom prst="rect">
            <a:avLst/>
          </a:prstGeom>
          <a:noFill/>
          <a:ln>
            <a:noFill/>
          </a:ln>
        </p:spPr>
        <p:txBody>
          <a:bodyPr anchorCtr="0" anchor="b" bIns="61200" lIns="0" spcFirstLastPara="1" rIns="0" wrap="square" tIns="61200">
            <a:noAutofit/>
          </a:bodyPr>
          <a:lstStyle>
            <a:lvl1pPr lvl="0" algn="ctr">
              <a:spcBef>
                <a:spcPts val="0"/>
              </a:spcBef>
              <a:spcAft>
                <a:spcPts val="0"/>
              </a:spcAft>
              <a:buClr>
                <a:schemeClr val="accent1"/>
              </a:buClr>
              <a:buSzPts val="4400"/>
              <a:buFont typeface="Quattrocento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295400" y="3429000"/>
            <a:ext cx="9601200" cy="1800225"/>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400"/>
              <a:buNone/>
              <a:defRPr sz="2400"/>
            </a:lvl1pPr>
            <a:lvl2pPr lvl="1" algn="ctr">
              <a:spcBef>
                <a:spcPts val="400"/>
              </a:spcBef>
              <a:spcAft>
                <a:spcPts val="0"/>
              </a:spcAft>
              <a:buSzPts val="2000"/>
              <a:buNone/>
              <a:defRPr sz="2000"/>
            </a:lvl2pPr>
            <a:lvl3pPr lvl="2" algn="ctr">
              <a:spcBef>
                <a:spcPts val="360"/>
              </a:spcBef>
              <a:spcAft>
                <a:spcPts val="0"/>
              </a:spcAft>
              <a:buSzPts val="1800"/>
              <a:buNone/>
              <a:defRPr sz="1800"/>
            </a:lvl3pPr>
            <a:lvl4pPr lvl="3" algn="ctr">
              <a:spcBef>
                <a:spcPts val="320"/>
              </a:spcBef>
              <a:spcAft>
                <a:spcPts val="0"/>
              </a:spcAft>
              <a:buSzPts val="1600"/>
              <a:buNone/>
              <a:defRPr sz="1600"/>
            </a:lvl4pPr>
            <a:lvl5pPr lvl="4" algn="ctr">
              <a:spcBef>
                <a:spcPts val="320"/>
              </a:spcBef>
              <a:spcAft>
                <a:spcPts val="0"/>
              </a:spcAft>
              <a:buSzPts val="1600"/>
              <a:buNone/>
              <a:defRPr sz="1600"/>
            </a:lvl5pPr>
            <a:lvl6pPr lvl="5" algn="ctr">
              <a:spcBef>
                <a:spcPts val="320"/>
              </a:spcBef>
              <a:spcAft>
                <a:spcPts val="0"/>
              </a:spcAft>
              <a:buClr>
                <a:schemeClr val="lt1"/>
              </a:buClr>
              <a:buSzPts val="1600"/>
              <a:buNone/>
              <a:defRPr sz="1600"/>
            </a:lvl6pPr>
            <a:lvl7pPr lvl="6" algn="ctr">
              <a:spcBef>
                <a:spcPts val="320"/>
              </a:spcBef>
              <a:spcAft>
                <a:spcPts val="0"/>
              </a:spcAft>
              <a:buClr>
                <a:schemeClr val="lt1"/>
              </a:buClr>
              <a:buSzPts val="1600"/>
              <a:buNone/>
              <a:defRPr sz="1600"/>
            </a:lvl7pPr>
            <a:lvl8pPr lvl="7" algn="ctr">
              <a:spcBef>
                <a:spcPts val="320"/>
              </a:spcBef>
              <a:spcAft>
                <a:spcPts val="0"/>
              </a:spcAft>
              <a:buClr>
                <a:schemeClr val="lt1"/>
              </a:buClr>
              <a:buSzPts val="1600"/>
              <a:buNone/>
              <a:defRPr sz="1600"/>
            </a:lvl8pPr>
            <a:lvl9pPr lvl="8" algn="ctr">
              <a:spcBef>
                <a:spcPts val="320"/>
              </a:spcBef>
              <a:spcAft>
                <a:spcPts val="0"/>
              </a:spcAft>
              <a:buClr>
                <a:schemeClr val="lt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41" name="Shape 41"/>
        <p:cNvGrpSpPr/>
        <p:nvPr/>
      </p:nvGrpSpPr>
      <p:grpSpPr>
        <a:xfrm>
          <a:off x="0" y="0"/>
          <a:ext cx="0" cy="0"/>
          <a:chOff x="0" y="0"/>
          <a:chExt cx="0" cy="0"/>
        </a:xfrm>
      </p:grpSpPr>
      <p:sp>
        <p:nvSpPr>
          <p:cNvPr id="42" name="Google Shape;42;p1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11"/>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44" name="Google Shape;44;p11"/>
          <p:cNvSpPr txBox="1"/>
          <p:nvPr>
            <p:ph idx="1" type="body"/>
          </p:nvPr>
        </p:nvSpPr>
        <p:spPr>
          <a:xfrm>
            <a:off x="1295400" y="2420938"/>
            <a:ext cx="4800600" cy="388778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5" name="Google Shape;45;p11"/>
          <p:cNvSpPr txBox="1"/>
          <p:nvPr>
            <p:ph idx="2" type="body"/>
          </p:nvPr>
        </p:nvSpPr>
        <p:spPr>
          <a:xfrm>
            <a:off x="6096000" y="2420938"/>
            <a:ext cx="4800600" cy="388778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6" name="Google Shape;46;p11"/>
          <p:cNvSpPr txBox="1"/>
          <p:nvPr>
            <p:ph idx="3" type="body"/>
          </p:nvPr>
        </p:nvSpPr>
        <p:spPr>
          <a:xfrm>
            <a:off x="1295400" y="1628775"/>
            <a:ext cx="4800600" cy="7921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a:solidFill>
                  <a:schemeClr val="accent1"/>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7" name="Google Shape;47;p11"/>
          <p:cNvSpPr txBox="1"/>
          <p:nvPr>
            <p:ph idx="4" type="body"/>
          </p:nvPr>
        </p:nvSpPr>
        <p:spPr>
          <a:xfrm>
            <a:off x="6095933" y="1628774"/>
            <a:ext cx="4800600" cy="7921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a:solidFill>
                  <a:schemeClr val="accent1"/>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152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48" name="Shape 48"/>
        <p:cNvGrpSpPr/>
        <p:nvPr/>
      </p:nvGrpSpPr>
      <p:grpSpPr>
        <a:xfrm>
          <a:off x="0" y="0"/>
          <a:ext cx="0" cy="0"/>
          <a:chOff x="0" y="0"/>
          <a:chExt cx="0" cy="0"/>
        </a:xfrm>
      </p:grpSpPr>
      <p:sp>
        <p:nvSpPr>
          <p:cNvPr id="49" name="Google Shape;49;p12"/>
          <p:cNvSpPr txBox="1"/>
          <p:nvPr>
            <p:ph type="title"/>
          </p:nvPr>
        </p:nvSpPr>
        <p:spPr>
          <a:xfrm>
            <a:off x="1295400" y="5229226"/>
            <a:ext cx="9601133" cy="57603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2800"/>
              <a:buFont typeface="Quattrocento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2"/>
          <p:cNvSpPr txBox="1"/>
          <p:nvPr>
            <p:ph idx="1" type="body"/>
          </p:nvPr>
        </p:nvSpPr>
        <p:spPr>
          <a:xfrm>
            <a:off x="1295400" y="5817335"/>
            <a:ext cx="9601200" cy="491390"/>
          </a:xfrm>
          <a:prstGeom prst="rect">
            <a:avLst/>
          </a:prstGeom>
          <a:noFill/>
          <a:ln>
            <a:noFill/>
          </a:ln>
        </p:spPr>
        <p:txBody>
          <a:bodyPr anchorCtr="0" anchor="t" bIns="45700" lIns="0" spcFirstLastPara="1" rIns="0" wrap="square" tIns="45700">
            <a:noAutofit/>
          </a:bodyPr>
          <a:lstStyle>
            <a:lvl1pPr indent="-228600" lvl="0" marL="457200" algn="l">
              <a:spcBef>
                <a:spcPts val="400"/>
              </a:spcBef>
              <a:spcAft>
                <a:spcPts val="0"/>
              </a:spcAft>
              <a:buSzPts val="2000"/>
              <a:buNone/>
              <a:defRPr sz="20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1" name="Google Shape;51;p12"/>
          <p:cNvSpPr txBox="1"/>
          <p:nvPr>
            <p:ph idx="2" type="body"/>
          </p:nvPr>
        </p:nvSpPr>
        <p:spPr>
          <a:xfrm>
            <a:off x="1295400" y="549275"/>
            <a:ext cx="9601200" cy="466787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52" name="Shape 52"/>
        <p:cNvGrpSpPr/>
        <p:nvPr/>
      </p:nvGrpSpPr>
      <p:grpSpPr>
        <a:xfrm>
          <a:off x="0" y="0"/>
          <a:ext cx="0" cy="0"/>
          <a:chOff x="0" y="0"/>
          <a:chExt cx="0" cy="0"/>
        </a:xfrm>
      </p:grpSpPr>
      <p:sp>
        <p:nvSpPr>
          <p:cNvPr id="53" name="Google Shape;53;p13"/>
          <p:cNvSpPr txBox="1"/>
          <p:nvPr>
            <p:ph type="title"/>
          </p:nvPr>
        </p:nvSpPr>
        <p:spPr>
          <a:xfrm>
            <a:off x="1295400" y="5229226"/>
            <a:ext cx="9601133" cy="57603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2800"/>
              <a:buFont typeface="Quattrocento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p:nvPr>
            <p:ph idx="2" type="pic"/>
          </p:nvPr>
        </p:nvSpPr>
        <p:spPr>
          <a:xfrm>
            <a:off x="1295400" y="549320"/>
            <a:ext cx="9601200" cy="4679951"/>
          </a:xfrm>
          <a:prstGeom prst="rect">
            <a:avLst/>
          </a:prstGeom>
          <a:noFill/>
          <a:ln>
            <a:noFill/>
          </a:ln>
        </p:spPr>
      </p:sp>
      <p:sp>
        <p:nvSpPr>
          <p:cNvPr id="55" name="Google Shape;55;p13"/>
          <p:cNvSpPr txBox="1"/>
          <p:nvPr>
            <p:ph idx="1" type="body"/>
          </p:nvPr>
        </p:nvSpPr>
        <p:spPr>
          <a:xfrm>
            <a:off x="1295400" y="5817335"/>
            <a:ext cx="9601200" cy="491390"/>
          </a:xfrm>
          <a:prstGeom prst="rect">
            <a:avLst/>
          </a:prstGeom>
          <a:noFill/>
          <a:ln>
            <a:noFill/>
          </a:ln>
        </p:spPr>
        <p:txBody>
          <a:bodyPr anchorCtr="0" anchor="t" bIns="45700" lIns="0" spcFirstLastPara="1" rIns="0" wrap="square" tIns="45700">
            <a:noAutofit/>
          </a:bodyPr>
          <a:lstStyle>
            <a:lvl1pPr indent="-228600" lvl="0" marL="457200" algn="l">
              <a:spcBef>
                <a:spcPts val="400"/>
              </a:spcBef>
              <a:spcAft>
                <a:spcPts val="0"/>
              </a:spcAft>
              <a:buSzPts val="2000"/>
              <a:buNone/>
              <a:defRPr sz="20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56" name="Shape 56"/>
        <p:cNvGrpSpPr/>
        <p:nvPr/>
      </p:nvGrpSpPr>
      <p:grpSpPr>
        <a:xfrm>
          <a:off x="0" y="0"/>
          <a:ext cx="0" cy="0"/>
          <a:chOff x="0" y="0"/>
          <a:chExt cx="0" cy="0"/>
        </a:xfrm>
      </p:grpSpPr>
      <p:sp>
        <p:nvSpPr>
          <p:cNvPr id="57" name="Google Shape;57;p14"/>
          <p:cNvSpPr txBox="1"/>
          <p:nvPr>
            <p:ph idx="1" type="body"/>
          </p:nvPr>
        </p:nvSpPr>
        <p:spPr>
          <a:xfrm>
            <a:off x="1295400" y="1916113"/>
            <a:ext cx="9601133" cy="439261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8" name="Google Shape;58;p14"/>
          <p:cNvSpPr txBox="1"/>
          <p:nvPr>
            <p:ph type="title"/>
          </p:nvPr>
        </p:nvSpPr>
        <p:spPr>
          <a:xfrm>
            <a:off x="1295533" y="552147"/>
            <a:ext cx="9601067" cy="107662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3200"/>
              <a:buFont typeface="Quattrocento Sans"/>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9" name="Google Shape;59;p14"/>
          <p:cNvCxnSpPr/>
          <p:nvPr/>
        </p:nvCxnSpPr>
        <p:spPr>
          <a:xfrm>
            <a:off x="1295468" y="1628775"/>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120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60" name="Shape 60"/>
        <p:cNvGrpSpPr/>
        <p:nvPr/>
      </p:nvGrpSpPr>
      <p:grpSpPr>
        <a:xfrm>
          <a:off x="0" y="0"/>
          <a:ext cx="0" cy="0"/>
          <a:chOff x="0" y="0"/>
          <a:chExt cx="0" cy="0"/>
        </a:xfrm>
      </p:grpSpPr>
      <p:sp>
        <p:nvSpPr>
          <p:cNvPr id="61" name="Google Shape;61;p15"/>
          <p:cNvSpPr/>
          <p:nvPr>
            <p:ph idx="2" type="pic"/>
          </p:nvPr>
        </p:nvSpPr>
        <p:spPr>
          <a:xfrm>
            <a:off x="0" y="13184"/>
            <a:ext cx="12192000" cy="6858000"/>
          </a:xfrm>
          <a:prstGeom prst="rect">
            <a:avLst/>
          </a:prstGeom>
          <a:noFill/>
          <a:ln>
            <a:noFill/>
          </a:ln>
        </p:spPr>
      </p:sp>
      <p:sp>
        <p:nvSpPr>
          <p:cNvPr id="62" name="Google Shape;62;p15"/>
          <p:cNvSpPr txBox="1"/>
          <p:nvPr>
            <p:ph type="title"/>
          </p:nvPr>
        </p:nvSpPr>
        <p:spPr>
          <a:xfrm>
            <a:off x="1295400" y="407600"/>
            <a:ext cx="10896600" cy="1079500"/>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algn="l">
              <a:spcBef>
                <a:spcPts val="0"/>
              </a:spcBef>
              <a:spcAft>
                <a:spcPts val="0"/>
              </a:spcAft>
              <a:buClr>
                <a:schemeClr val="dk1"/>
              </a:buClr>
              <a:buSzPts val="44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body"/>
          </p:nvPr>
        </p:nvSpPr>
        <p:spPr>
          <a:xfrm>
            <a:off x="4329" y="499928"/>
            <a:ext cx="1291075" cy="984386"/>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64" name="Google Shape;64;p15"/>
          <p:cNvSpPr txBox="1"/>
          <p:nvPr>
            <p:ph idx="3" type="body"/>
          </p:nvPr>
        </p:nvSpPr>
        <p:spPr>
          <a:xfrm>
            <a:off x="0" y="408262"/>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935">
          <p15:clr>
            <a:srgbClr val="FBAE40"/>
          </p15:clr>
        </p15:guide>
        <p15:guide id="2" orient="horz" pos="25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65" name="Shape 65"/>
        <p:cNvGrpSpPr/>
        <p:nvPr/>
      </p:nvGrpSpPr>
      <p:grpSpPr>
        <a:xfrm>
          <a:off x="0" y="0"/>
          <a:ext cx="0" cy="0"/>
          <a:chOff x="0" y="0"/>
          <a:chExt cx="0" cy="0"/>
        </a:xfrm>
      </p:grpSpPr>
      <p:sp>
        <p:nvSpPr>
          <p:cNvPr id="66" name="Google Shape;66;p16"/>
          <p:cNvSpPr/>
          <p:nvPr>
            <p:ph idx="2" type="pic"/>
          </p:nvPr>
        </p:nvSpPr>
        <p:spPr>
          <a:xfrm>
            <a:off x="0" y="-1304"/>
            <a:ext cx="12192000" cy="6858000"/>
          </a:xfrm>
          <a:prstGeom prst="rect">
            <a:avLst/>
          </a:prstGeom>
          <a:noFill/>
          <a:ln>
            <a:noFill/>
          </a:ln>
        </p:spPr>
      </p:sp>
      <p:sp>
        <p:nvSpPr>
          <p:cNvPr id="67" name="Google Shape;67;p16"/>
          <p:cNvSpPr txBox="1"/>
          <p:nvPr>
            <p:ph idx="1" type="body"/>
          </p:nvPr>
        </p:nvSpPr>
        <p:spPr>
          <a:xfrm>
            <a:off x="1295400" y="5373216"/>
            <a:ext cx="10896600" cy="1079972"/>
          </a:xfrm>
          <a:prstGeom prst="rect">
            <a:avLst/>
          </a:prstGeom>
          <a:solidFill>
            <a:schemeClr val="accent1">
              <a:alpha val="80000"/>
            </a:schemeClr>
          </a:solidFill>
          <a:ln>
            <a:noFill/>
          </a:ln>
        </p:spPr>
        <p:txBody>
          <a:bodyPr anchorCtr="0" anchor="ctr" bIns="45700" lIns="0" spcFirstLastPara="1" rIns="3960000" wrap="square" tIns="45700">
            <a:normAutofit/>
          </a:bodyPr>
          <a:lstStyle>
            <a:lvl1pPr indent="-228600" lvl="0" marL="457200" algn="l">
              <a:spcBef>
                <a:spcPts val="360"/>
              </a:spcBef>
              <a:spcAft>
                <a:spcPts val="0"/>
              </a:spcAft>
              <a:buSzPts val="1800"/>
              <a:buNone/>
              <a:defRPr sz="1800">
                <a:solidFill>
                  <a:schemeClr val="dk2"/>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68" name="Google Shape;68;p16"/>
          <p:cNvSpPr txBox="1"/>
          <p:nvPr>
            <p:ph idx="3"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69" name="Shape 69"/>
        <p:cNvGrpSpPr/>
        <p:nvPr/>
      </p:nvGrpSpPr>
      <p:grpSpPr>
        <a:xfrm>
          <a:off x="0" y="0"/>
          <a:ext cx="0" cy="0"/>
          <a:chOff x="0" y="0"/>
          <a:chExt cx="0" cy="0"/>
        </a:xfrm>
      </p:grpSpPr>
      <p:sp>
        <p:nvSpPr>
          <p:cNvPr id="70" name="Google Shape;70;p17"/>
          <p:cNvSpPr/>
          <p:nvPr>
            <p:ph idx="2" type="pic"/>
          </p:nvPr>
        </p:nvSpPr>
        <p:spPr>
          <a:xfrm>
            <a:off x="0" y="-1304"/>
            <a:ext cx="12192000" cy="68580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71" name="Shape 71"/>
        <p:cNvGrpSpPr/>
        <p:nvPr/>
      </p:nvGrpSpPr>
      <p:grpSpPr>
        <a:xfrm>
          <a:off x="0" y="0"/>
          <a:ext cx="0" cy="0"/>
          <a:chOff x="0" y="0"/>
          <a:chExt cx="0" cy="0"/>
        </a:xfrm>
      </p:grpSpPr>
      <p:sp>
        <p:nvSpPr>
          <p:cNvPr id="72" name="Google Shape;72;p1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3" name="Google Shape;73;p18"/>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74" name="Google Shape;74;p18"/>
          <p:cNvSpPr/>
          <p:nvPr>
            <p:ph idx="2" type="pic"/>
          </p:nvPr>
        </p:nvSpPr>
        <p:spPr>
          <a:xfrm>
            <a:off x="1295367" y="1631117"/>
            <a:ext cx="4800600" cy="4679950"/>
          </a:xfrm>
          <a:prstGeom prst="rect">
            <a:avLst/>
          </a:prstGeom>
          <a:noFill/>
          <a:ln>
            <a:noFill/>
          </a:ln>
        </p:spPr>
      </p:sp>
      <p:sp>
        <p:nvSpPr>
          <p:cNvPr id="75" name="Google Shape;75;p18"/>
          <p:cNvSpPr txBox="1"/>
          <p:nvPr>
            <p:ph idx="1" type="body"/>
          </p:nvPr>
        </p:nvSpPr>
        <p:spPr>
          <a:xfrm>
            <a:off x="6096000" y="1628775"/>
            <a:ext cx="4800600" cy="467995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Font typeface="Arial"/>
              <a:buChar char="•"/>
              <a:defRPr sz="18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76" name="Shape 76"/>
        <p:cNvGrpSpPr/>
        <p:nvPr/>
      </p:nvGrpSpPr>
      <p:grpSpPr>
        <a:xfrm>
          <a:off x="0" y="0"/>
          <a:ext cx="0" cy="0"/>
          <a:chOff x="0" y="0"/>
          <a:chExt cx="0" cy="0"/>
        </a:xfrm>
      </p:grpSpPr>
      <p:sp>
        <p:nvSpPr>
          <p:cNvPr id="77" name="Google Shape;77;p19"/>
          <p:cNvSpPr txBox="1"/>
          <p:nvPr/>
        </p:nvSpPr>
        <p:spPr>
          <a:xfrm>
            <a:off x="1295469" y="5678265"/>
            <a:ext cx="3856171" cy="355128"/>
          </a:xfrm>
          <a:prstGeom prst="rect">
            <a:avLst/>
          </a:prstGeom>
          <a:noFill/>
          <a:ln>
            <a:noFill/>
          </a:ln>
        </p:spPr>
        <p:txBody>
          <a:bodyPr anchorCtr="0" anchor="b" bIns="45700" lIns="0" spcFirstLastPara="1" rIns="0" wrap="square" tIns="45700">
            <a:normAutofit lnSpcReduction="10000"/>
          </a:bodyPr>
          <a:lstStyle/>
          <a:p>
            <a:pPr indent="0" lvl="0" marL="0" marR="0" rtl="0" algn="l">
              <a:spcBef>
                <a:spcPts val="0"/>
              </a:spcBef>
              <a:spcAft>
                <a:spcPts val="0"/>
              </a:spcAft>
              <a:buClr>
                <a:srgbClr val="C00000"/>
              </a:buClr>
              <a:buSzPts val="1800"/>
              <a:buFont typeface="Arial"/>
              <a:buNone/>
            </a:pPr>
            <a:r>
              <a:rPr b="0" lang="en-US" sz="1800" u="sng">
                <a:solidFill>
                  <a:schemeClr val="hlink"/>
                </a:solidFill>
                <a:latin typeface="Quattrocento Sans"/>
                <a:ea typeface="Quattrocento Sans"/>
                <a:cs typeface="Quattrocento Sans"/>
                <a:sym typeface="Quattrocento Sans"/>
                <a:hlinkClick r:id="rId2"/>
              </a:rPr>
              <a:t>www.kontur.ru</a:t>
            </a:r>
            <a:endParaRPr b="0" sz="1800">
              <a:solidFill>
                <a:schemeClr val="lt1"/>
              </a:solidFill>
              <a:latin typeface="Quattrocento Sans"/>
              <a:ea typeface="Quattrocento Sans"/>
              <a:cs typeface="Quattrocento Sans"/>
              <a:sym typeface="Quattrocento Sans"/>
            </a:endParaRPr>
          </a:p>
        </p:txBody>
      </p:sp>
      <p:sp>
        <p:nvSpPr>
          <p:cNvPr id="78" name="Google Shape;78;p19"/>
          <p:cNvSpPr txBox="1"/>
          <p:nvPr>
            <p:ph idx="1" type="body"/>
          </p:nvPr>
        </p:nvSpPr>
        <p:spPr>
          <a:xfrm>
            <a:off x="4367825" y="5668165"/>
            <a:ext cx="6512983" cy="365228"/>
          </a:xfrm>
          <a:prstGeom prst="rect">
            <a:avLst/>
          </a:prstGeom>
          <a:noFill/>
          <a:ln>
            <a:noFill/>
          </a:ln>
        </p:spPr>
        <p:txBody>
          <a:bodyPr anchorCtr="0" anchor="b" bIns="45700" lIns="0" spcFirstLastPara="1" rIns="0" wrap="square" tIns="45700">
            <a:normAutofit/>
          </a:bodyPr>
          <a:lstStyle>
            <a:lvl1pPr indent="-228600" lvl="0" marL="457200" algn="r">
              <a:spcBef>
                <a:spcPts val="360"/>
              </a:spcBef>
              <a:spcAft>
                <a:spcPts val="0"/>
              </a:spcAft>
              <a:buSzPts val="1800"/>
              <a:buNone/>
              <a:defRPr sz="18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9" name="Google Shape;79;p19"/>
          <p:cNvSpPr txBox="1"/>
          <p:nvPr>
            <p:ph idx="2" type="body"/>
          </p:nvPr>
        </p:nvSpPr>
        <p:spPr>
          <a:xfrm>
            <a:off x="4367809" y="5229272"/>
            <a:ext cx="6528795" cy="438941"/>
          </a:xfrm>
          <a:prstGeom prst="rect">
            <a:avLst/>
          </a:prstGeom>
          <a:noFill/>
          <a:ln>
            <a:noFill/>
          </a:ln>
        </p:spPr>
        <p:txBody>
          <a:bodyPr anchorCtr="0" anchor="t" bIns="0" lIns="0" spcFirstLastPara="1" rIns="0" wrap="square" tIns="0">
            <a:noAutofit/>
          </a:bodyPr>
          <a:lstStyle>
            <a:lvl1pPr indent="-228600" lvl="0" marL="457200" algn="r">
              <a:spcBef>
                <a:spcPts val="480"/>
              </a:spcBef>
              <a:spcAft>
                <a:spcPts val="0"/>
              </a:spcAft>
              <a:buSzPts val="2400"/>
              <a:buNone/>
              <a:defRPr b="1"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83" name="Shape 83"/>
        <p:cNvGrpSpPr/>
        <p:nvPr/>
      </p:nvGrpSpPr>
      <p:grpSpPr>
        <a:xfrm>
          <a:off x="0" y="0"/>
          <a:ext cx="0" cy="0"/>
          <a:chOff x="0" y="0"/>
          <a:chExt cx="0" cy="0"/>
        </a:xfrm>
      </p:grpSpPr>
      <p:sp>
        <p:nvSpPr>
          <p:cNvPr id="84" name="Google Shape;84;p2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accent1"/>
              </a:buClr>
              <a:buSzPts val="3200"/>
              <a:buNone/>
              <a:defRPr>
                <a:latin typeface="Consolas"/>
                <a:ea typeface="Consolas"/>
                <a:cs typeface="Consolas"/>
                <a:sym typeface="Consolas"/>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2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6" name="Google Shape;86;p21"/>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15" name="Shape 15"/>
        <p:cNvGrpSpPr/>
        <p:nvPr/>
      </p:nvGrpSpPr>
      <p:grpSpPr>
        <a:xfrm>
          <a:off x="0" y="0"/>
          <a:ext cx="0" cy="0"/>
          <a:chOff x="0" y="0"/>
          <a:chExt cx="0" cy="0"/>
        </a:xfrm>
      </p:grpSpPr>
      <p:sp>
        <p:nvSpPr>
          <p:cNvPr id="16" name="Google Shape;16;p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7" name="Google Shape;17;p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 name="Google Shape;18;p3"/>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87" name="Shape 87"/>
        <p:cNvGrpSpPr/>
        <p:nvPr/>
      </p:nvGrpSpPr>
      <p:grpSpPr>
        <a:xfrm>
          <a:off x="0" y="0"/>
          <a:ext cx="0" cy="0"/>
          <a:chOff x="0" y="0"/>
          <a:chExt cx="0" cy="0"/>
        </a:xfrm>
      </p:grpSpPr>
      <p:sp>
        <p:nvSpPr>
          <p:cNvPr id="88" name="Google Shape;88;p22"/>
          <p:cNvSpPr txBox="1"/>
          <p:nvPr>
            <p:ph idx="1" type="body"/>
          </p:nvPr>
        </p:nvSpPr>
        <p:spPr>
          <a:xfrm>
            <a:off x="1295400" y="1916113"/>
            <a:ext cx="9601133" cy="4392612"/>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accent1"/>
              </a:buClr>
              <a:buSzPts val="3200"/>
              <a:buNone/>
              <a:defRPr>
                <a:latin typeface="Consolas"/>
                <a:ea typeface="Consolas"/>
                <a:cs typeface="Consolas"/>
                <a:sym typeface="Consolas"/>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2"/>
          <p:cNvSpPr txBox="1"/>
          <p:nvPr>
            <p:ph type="title"/>
          </p:nvPr>
        </p:nvSpPr>
        <p:spPr>
          <a:xfrm>
            <a:off x="1295533" y="552147"/>
            <a:ext cx="9601067" cy="107662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3200"/>
              <a:buFont typeface="Quattrocento Sans"/>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0" name="Google Shape;90;p22"/>
          <p:cNvCxnSpPr/>
          <p:nvPr/>
        </p:nvCxnSpPr>
        <p:spPr>
          <a:xfrm>
            <a:off x="1295468" y="1628775"/>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91" name="Shape 91"/>
        <p:cNvGrpSpPr/>
        <p:nvPr/>
      </p:nvGrpSpPr>
      <p:grpSpPr>
        <a:xfrm>
          <a:off x="0" y="0"/>
          <a:ext cx="0" cy="0"/>
          <a:chOff x="0" y="0"/>
          <a:chExt cx="0" cy="0"/>
        </a:xfrm>
      </p:grpSpPr>
      <p:sp>
        <p:nvSpPr>
          <p:cNvPr id="92" name="Google Shape;92;p2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accent1"/>
              </a:buClr>
              <a:buSzPts val="3200"/>
              <a:buNone/>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19" name="Shape 19"/>
        <p:cNvGrpSpPr/>
        <p:nvPr/>
      </p:nvGrpSpPr>
      <p:grpSpPr>
        <a:xfrm>
          <a:off x="0" y="0"/>
          <a:ext cx="0" cy="0"/>
          <a:chOff x="0" y="0"/>
          <a:chExt cx="0" cy="0"/>
        </a:xfrm>
      </p:grpSpPr>
      <p:sp>
        <p:nvSpPr>
          <p:cNvPr id="20" name="Google Shape;20;p4"/>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lvl1pPr lvl="0" algn="ctr">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21" name="Shape 21"/>
        <p:cNvGrpSpPr/>
        <p:nvPr/>
      </p:nvGrpSpPr>
      <p:grpSpPr>
        <a:xfrm>
          <a:off x="0" y="0"/>
          <a:ext cx="0" cy="0"/>
          <a:chOff x="0" y="0"/>
          <a:chExt cx="0" cy="0"/>
        </a:xfrm>
      </p:grpSpPr>
      <p:sp>
        <p:nvSpPr>
          <p:cNvPr id="22" name="Google Shape;22;p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24" name="Shape 24"/>
        <p:cNvGrpSpPr/>
        <p:nvPr/>
      </p:nvGrpSpPr>
      <p:grpSpPr>
        <a:xfrm>
          <a:off x="0" y="0"/>
          <a:ext cx="0" cy="0"/>
          <a:chOff x="0" y="0"/>
          <a:chExt cx="0" cy="0"/>
        </a:xfrm>
      </p:grpSpPr>
      <p:sp>
        <p:nvSpPr>
          <p:cNvPr id="25" name="Google Shape;25;p6"/>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 name="Google Shape;26;p6"/>
          <p:cNvCxnSpPr/>
          <p:nvPr/>
        </p:nvCxnSpPr>
        <p:spPr>
          <a:xfrm>
            <a:off x="1300500" y="3429000"/>
            <a:ext cx="9601133" cy="0"/>
          </a:xfrm>
          <a:prstGeom prst="straightConnector1">
            <a:avLst/>
          </a:prstGeom>
          <a:noFill/>
          <a:ln cap="flat" cmpd="sng" w="12700">
            <a:solidFill>
              <a:srgbClr val="D63E3A"/>
            </a:solidFill>
            <a:prstDash val="solid"/>
            <a:round/>
            <a:headEnd len="sm" w="sm" type="none"/>
            <a:tailEnd len="sm" w="sm" type="none"/>
          </a:ln>
        </p:spPr>
      </p:cxnSp>
      <p:sp>
        <p:nvSpPr>
          <p:cNvPr id="27" name="Google Shape;27;p6"/>
          <p:cNvSpPr txBox="1"/>
          <p:nvPr>
            <p:ph idx="1" type="body"/>
          </p:nvPr>
        </p:nvSpPr>
        <p:spPr>
          <a:xfrm>
            <a:off x="1300500" y="1636293"/>
            <a:ext cx="9596101" cy="1792753"/>
          </a:xfrm>
          <a:prstGeom prst="rect">
            <a:avLst/>
          </a:prstGeom>
          <a:noFill/>
          <a:ln>
            <a:noFill/>
          </a:ln>
        </p:spPr>
        <p:txBody>
          <a:bodyPr anchorCtr="0" anchor="b" bIns="45700" lIns="0" spcFirstLastPara="1" rIns="0" wrap="square" tIns="45700">
            <a:normAutofit/>
          </a:bodyPr>
          <a:lstStyle>
            <a:lvl1pPr indent="-228600" lvl="0" marL="457200" algn="l">
              <a:spcBef>
                <a:spcPts val="480"/>
              </a:spcBef>
              <a:spcAft>
                <a:spcPts val="0"/>
              </a:spcAft>
              <a:buSzPts val="2400"/>
              <a:buNone/>
              <a:defRPr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28"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29" name="Shape 29"/>
        <p:cNvGrpSpPr/>
        <p:nvPr/>
      </p:nvGrpSpPr>
      <p:grpSpPr>
        <a:xfrm>
          <a:off x="0" y="0"/>
          <a:ext cx="0" cy="0"/>
          <a:chOff x="0" y="0"/>
          <a:chExt cx="0" cy="0"/>
        </a:xfrm>
      </p:grpSpPr>
      <p:sp>
        <p:nvSpPr>
          <p:cNvPr id="30" name="Google Shape;30;p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1" name="Google Shape;31;p8"/>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32" name="Shape 32"/>
        <p:cNvGrpSpPr/>
        <p:nvPr/>
      </p:nvGrpSpPr>
      <p:grpSpPr>
        <a:xfrm>
          <a:off x="0" y="0"/>
          <a:ext cx="0" cy="0"/>
          <a:chOff x="0" y="0"/>
          <a:chExt cx="0" cy="0"/>
        </a:xfrm>
      </p:grpSpPr>
      <p:sp>
        <p:nvSpPr>
          <p:cNvPr id="33" name="Google Shape;33;p9"/>
          <p:cNvSpPr/>
          <p:nvPr>
            <p:ph idx="2" type="pic"/>
          </p:nvPr>
        </p:nvSpPr>
        <p:spPr>
          <a:xfrm>
            <a:off x="0" y="-1304"/>
            <a:ext cx="12192000" cy="6858000"/>
          </a:xfrm>
          <a:prstGeom prst="rect">
            <a:avLst/>
          </a:prstGeom>
          <a:noFill/>
          <a:ln>
            <a:noFill/>
          </a:ln>
        </p:spPr>
      </p:sp>
      <p:sp>
        <p:nvSpPr>
          <p:cNvPr id="34" name="Google Shape;34;p9"/>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algn="l">
              <a:spcBef>
                <a:spcPts val="0"/>
              </a:spcBef>
              <a:spcAft>
                <a:spcPts val="0"/>
              </a:spcAft>
              <a:buClr>
                <a:schemeClr val="dk1"/>
              </a:buClr>
              <a:buSzPts val="44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4065">
          <p15:clr>
            <a:srgbClr val="FBAE40"/>
          </p15:clr>
        </p15:guide>
        <p15:guide id="2" orient="horz" pos="33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36" name="Shape 36"/>
        <p:cNvGrpSpPr/>
        <p:nvPr/>
      </p:nvGrpSpPr>
      <p:grpSpPr>
        <a:xfrm>
          <a:off x="0" y="0"/>
          <a:ext cx="0" cy="0"/>
          <a:chOff x="0" y="0"/>
          <a:chExt cx="0" cy="0"/>
        </a:xfrm>
      </p:grpSpPr>
      <p:sp>
        <p:nvSpPr>
          <p:cNvPr id="37" name="Google Shape;37;p1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8" name="Google Shape;38;p10"/>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39" name="Google Shape;39;p10"/>
          <p:cNvSpPr txBox="1"/>
          <p:nvPr>
            <p:ph idx="1" type="body"/>
          </p:nvPr>
        </p:nvSpPr>
        <p:spPr>
          <a:xfrm>
            <a:off x="1295400" y="1628775"/>
            <a:ext cx="4800600" cy="46799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0" name="Google Shape;40;p10"/>
          <p:cNvSpPr txBox="1"/>
          <p:nvPr>
            <p:ph idx="2" type="body"/>
          </p:nvPr>
        </p:nvSpPr>
        <p:spPr>
          <a:xfrm>
            <a:off x="6096000" y="1628775"/>
            <a:ext cx="4800600" cy="46799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1295469" y="1628775"/>
            <a:ext cx="9601067" cy="467995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lt1"/>
                </a:solidFill>
                <a:latin typeface="Quattrocento Sans"/>
                <a:ea typeface="Quattrocento Sans"/>
                <a:cs typeface="Quattrocento Sans"/>
                <a:sym typeface="Quattrocento Sans"/>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lt1"/>
                </a:solidFill>
                <a:latin typeface="Quattrocento Sans"/>
                <a:ea typeface="Quattrocento Sans"/>
                <a:cs typeface="Quattrocento Sans"/>
                <a:sym typeface="Quattrocento Sans"/>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1" name="Google Shape;11;p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marR="0" rtl="0" algn="l">
              <a:spcBef>
                <a:spcPts val="0"/>
              </a:spcBef>
              <a:spcAft>
                <a:spcPts val="0"/>
              </a:spcAft>
              <a:buClr>
                <a:schemeClr val="accent1"/>
              </a:buClr>
              <a:buSzPts val="4400"/>
              <a:buFont typeface="Quattrocento Sans"/>
              <a:buNone/>
              <a:defRPr b="0" i="0" sz="44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7" orient="horz" pos="2160">
          <p15:clr>
            <a:srgbClr val="F26B43"/>
          </p15:clr>
        </p15:guide>
        <p15:guide id="8" orient="horz" pos="3974">
          <p15:clr>
            <a:srgbClr val="F26B43"/>
          </p15:clr>
        </p15:guide>
        <p15:guide id="9" pos="1572">
          <p15:clr>
            <a:srgbClr val="FDE53C"/>
          </p15:clr>
        </p15:guide>
        <p15:guide id="10"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20"/>
          <p:cNvSpPr txBox="1"/>
          <p:nvPr>
            <p:ph idx="1" type="body"/>
          </p:nvPr>
        </p:nvSpPr>
        <p:spPr>
          <a:xfrm>
            <a:off x="1295469" y="1628775"/>
            <a:ext cx="9601067" cy="467995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accent1"/>
              </a:buClr>
              <a:buSzPts val="3200"/>
              <a:buFont typeface="Arial"/>
              <a:buNone/>
              <a:defRPr b="0" i="0" sz="3200" u="none" cap="none" strike="noStrike">
                <a:solidFill>
                  <a:schemeClr val="dk1"/>
                </a:solidFill>
                <a:latin typeface="Consolas"/>
                <a:ea typeface="Consolas"/>
                <a:cs typeface="Consolas"/>
                <a:sym typeface="Consolas"/>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9pPr>
          </a:lstStyle>
          <a:p/>
        </p:txBody>
      </p:sp>
      <p:sp>
        <p:nvSpPr>
          <p:cNvPr id="82" name="Google Shape;82;p2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marR="0" rtl="0" algn="l">
              <a:spcBef>
                <a:spcPts val="0"/>
              </a:spcBef>
              <a:spcAft>
                <a:spcPts val="0"/>
              </a:spcAft>
              <a:buClr>
                <a:schemeClr val="accent1"/>
              </a:buClr>
              <a:buSzPts val="4400"/>
              <a:buFont typeface="Quattrocento Sans"/>
              <a:buNone/>
              <a:defRPr b="0" i="0" sz="44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7" orient="horz" pos="2160">
          <p15:clr>
            <a:srgbClr val="F26B43"/>
          </p15:clr>
        </p15:guide>
        <p15:guide id="8"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15.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6.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19.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6.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29.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19.pn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8.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20.jpg"/><Relationship Id="rId7" Type="http://schemas.openxmlformats.org/officeDocument/2006/relationships/image" Target="../media/image4.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 Id="rId3" Type="http://schemas.openxmlformats.org/officeDocument/2006/relationships/image" Target="../media/image25.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 Id="rId3" Type="http://schemas.openxmlformats.org/officeDocument/2006/relationships/image" Target="../media/image27.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4.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bit.ly/kontur-courses-feedback" TargetMode="Externa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ph idx="4294967295" type="title"/>
          </p:nvPr>
        </p:nvSpPr>
        <p:spPr>
          <a:xfrm>
            <a:off x="1295400" y="549275"/>
            <a:ext cx="9601200" cy="2879725"/>
          </a:xfrm>
          <a:prstGeom prst="rect">
            <a:avLst/>
          </a:prstGeom>
          <a:noFill/>
          <a:ln>
            <a:noFill/>
          </a:ln>
        </p:spPr>
        <p:txBody>
          <a:bodyPr anchorCtr="0" anchor="b" bIns="61200" lIns="0" spcFirstLastPara="1" rIns="0" wrap="square" tIns="61200">
            <a:noAutofit/>
          </a:bodyPr>
          <a:lstStyle/>
          <a:p>
            <a:pPr indent="0" lvl="0" marL="0" marR="0" rtl="0" algn="ctr">
              <a:spcBef>
                <a:spcPts val="0"/>
              </a:spcBef>
              <a:spcAft>
                <a:spcPts val="0"/>
              </a:spcAft>
              <a:buClr>
                <a:schemeClr val="accent1"/>
              </a:buClr>
              <a:buSzPts val="4400"/>
              <a:buFont typeface="Quattrocento Sans"/>
              <a:buNone/>
            </a:pPr>
            <a:r>
              <a:rPr b="0" i="0" lang="en-US" sz="4400" u="none" cap="none" strike="noStrike">
                <a:solidFill>
                  <a:schemeClr val="accent1"/>
                </a:solidFill>
                <a:latin typeface="Quattrocento Sans"/>
                <a:ea typeface="Quattrocento Sans"/>
                <a:cs typeface="Quattrocento Sans"/>
                <a:sym typeface="Quattrocento Sans"/>
              </a:rPr>
              <a:t>CLEAN CODE</a:t>
            </a:r>
            <a:endParaRPr/>
          </a:p>
        </p:txBody>
      </p:sp>
      <p:sp>
        <p:nvSpPr>
          <p:cNvPr id="100" name="Google Shape;100;p24"/>
          <p:cNvSpPr txBox="1"/>
          <p:nvPr>
            <p:ph idx="1" type="subTitle"/>
          </p:nvPr>
        </p:nvSpPr>
        <p:spPr>
          <a:xfrm>
            <a:off x="1295400" y="3429000"/>
            <a:ext cx="9601200" cy="18002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None/>
            </a:pPr>
            <a:r>
              <a:rPr lang="en-US" u="sng">
                <a:solidFill>
                  <a:schemeClr val="hlink"/>
                </a:solidFill>
                <a:hlinkClick r:id="rId3"/>
              </a:rPr>
              <a:t>https://github.com/</a:t>
            </a:r>
            <a:r>
              <a:rPr lang="en-US" u="sng">
                <a:solidFill>
                  <a:schemeClr val="hlink"/>
                </a:solidFill>
                <a:hlinkClick r:id="rId4"/>
              </a:rPr>
              <a:t>kontur-courses</a:t>
            </a:r>
            <a:r>
              <a:rPr lang="en-US" u="sng">
                <a:solidFill>
                  <a:schemeClr val="hlink"/>
                </a:solidFill>
                <a:hlinkClick r:id="rId5"/>
              </a:rPr>
              <a:t>/</a:t>
            </a:r>
            <a:r>
              <a:rPr b="1" lang="en-US" u="sng">
                <a:solidFill>
                  <a:schemeClr val="hlink"/>
                </a:solidFill>
                <a:hlinkClick r:id="rId6"/>
              </a:rPr>
              <a:t>clean-code</a:t>
            </a:r>
            <a:endParaRPr b="1"/>
          </a:p>
          <a:p>
            <a:pPr indent="0" lvl="0" marL="0" rtl="0" algn="ctr">
              <a:spcBef>
                <a:spcPts val="48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US" sz="2800">
                <a:latin typeface="Quattrocento Sans"/>
                <a:ea typeface="Quattrocento Sans"/>
                <a:cs typeface="Quattrocento Sans"/>
                <a:sym typeface="Quattrocento Sans"/>
              </a:rPr>
              <a:t>Реализуйте алгоритм расчета контрольного числа для UPC: </a:t>
            </a:r>
            <a:r>
              <a:rPr lang="en-US" sz="2800">
                <a:solidFill>
                  <a:srgbClr val="C00000"/>
                </a:solidFill>
                <a:latin typeface="Quattrocento Sans"/>
                <a:ea typeface="Quattrocento Sans"/>
                <a:cs typeface="Quattrocento Sans"/>
                <a:sym typeface="Quattrocento Sans"/>
              </a:rPr>
              <a:t>ControlDigit/Upc/</a:t>
            </a:r>
            <a:endParaRPr sz="2800">
              <a:solidFill>
                <a:srgbClr val="C00000"/>
              </a:solidFill>
              <a:latin typeface="Quattrocento Sans"/>
              <a:ea typeface="Quattrocento Sans"/>
              <a:cs typeface="Quattrocento Sans"/>
              <a:sym typeface="Quattrocento Sans"/>
            </a:endParaRPr>
          </a:p>
        </p:txBody>
      </p:sp>
      <p:sp>
        <p:nvSpPr>
          <p:cNvPr id="167" name="Google Shape;167;p3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i="1" lang="en-US" sz="2800">
                <a:latin typeface="Quattrocento Sans"/>
                <a:ea typeface="Quattrocento Sans"/>
                <a:cs typeface="Quattrocento Sans"/>
                <a:sym typeface="Quattrocento Sans"/>
              </a:rPr>
              <a:t>Контрольное число для UPC:</a:t>
            </a:r>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К результату первого шага прибавляются цифры четных позиций</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Считается остаток от деления на 10, результат назовем M</a:t>
            </a:r>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M — ноль, то контрольное число 0, иначе контрольное число = 10 - М</a:t>
            </a:r>
            <a:endParaRPr sz="24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174" name="Google Shape;174;p3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pic>
        <p:nvPicPr>
          <p:cNvPr id="175" name="Google Shape;175;p34"/>
          <p:cNvPicPr preferRelativeResize="0"/>
          <p:nvPr/>
        </p:nvPicPr>
        <p:blipFill rotWithShape="1">
          <a:blip r:embed="rId3">
            <a:alphaModFix/>
          </a:blip>
          <a:srcRect b="0" l="0" r="0" t="0"/>
          <a:stretch/>
        </p:blipFill>
        <p:spPr>
          <a:xfrm>
            <a:off x="9048328" y="1484784"/>
            <a:ext cx="2870101" cy="11795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en-US"/>
              <a:t>CONTROLDIGIT / ISBN13</a:t>
            </a:r>
            <a:endParaRPr/>
          </a:p>
        </p:txBody>
      </p:sp>
      <p:pic>
        <p:nvPicPr>
          <p:cNvPr descr="C:\Users\sapogoff\Documents\sapogoff_work\SKB Kontur\01_presentation_templates\03_final\wmf_icons\документ.wmf" id="182" name="Google Shape;182;p35"/>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en-US"/>
              <a:t>В файле с performance тестами есть одна из реализаций алгоритма UPC. Тесты сравнивают ее скорость с вашим кодом.</a:t>
            </a:r>
            <a:endParaRPr/>
          </a:p>
          <a:p>
            <a:pPr indent="-285730" lvl="1" marL="742895" rtl="0" algn="l">
              <a:spcBef>
                <a:spcPts val="560"/>
              </a:spcBef>
              <a:spcAft>
                <a:spcPts val="0"/>
              </a:spcAft>
              <a:buSzPts val="2800"/>
              <a:buChar char="•"/>
            </a:pPr>
            <a:r>
              <a:rPr lang="en-US"/>
              <a:t>Сравните производительность.</a:t>
            </a:r>
            <a:endParaRPr/>
          </a:p>
          <a:p>
            <a:pPr indent="-285730" lvl="1" marL="742895" rtl="0" algn="l">
              <a:spcBef>
                <a:spcPts val="560"/>
              </a:spcBef>
              <a:spcAft>
                <a:spcPts val="0"/>
              </a:spcAft>
              <a:buSzPts val="2800"/>
              <a:buChar char="•"/>
            </a:pPr>
            <a:r>
              <a:rPr lang="en-US"/>
              <a:t>Насколько критично проседание в производительности в данном случае? </a:t>
            </a:r>
            <a:endParaRPr/>
          </a:p>
        </p:txBody>
      </p:sp>
      <p:sp>
        <p:nvSpPr>
          <p:cNvPr id="188" name="Google Shape;188;p3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РАЗБОР ЗАДАЧИ</a:t>
            </a:r>
            <a:r>
              <a:rPr lang="en-US"/>
              <a:t> </a:t>
            </a:r>
            <a:r>
              <a:rPr lang="en-US">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10000"/>
          </a:bodyPr>
          <a:lstStyle/>
          <a:p>
            <a:pPr indent="-514350" lvl="0" marL="514350" rtl="0" algn="l">
              <a:spcBef>
                <a:spcPts val="0"/>
              </a:spcBef>
              <a:spcAft>
                <a:spcPts val="0"/>
              </a:spcAft>
              <a:buSzPct val="100000"/>
              <a:buAutoNum type="arabicPeriod"/>
            </a:pPr>
            <a:r>
              <a:rPr lang="en-US">
                <a:solidFill>
                  <a:schemeClr val="accent1"/>
                </a:solidFill>
              </a:rPr>
              <a:t>Decomposition</a:t>
            </a:r>
            <a:r>
              <a:rPr lang="en-US"/>
              <a:t> — задача должна разбиваться на более простые подзадачи</a:t>
            </a:r>
            <a:endParaRPr/>
          </a:p>
          <a:p>
            <a:pPr indent="-514350" lvl="0" marL="514350" rtl="0" algn="l">
              <a:spcBef>
                <a:spcPts val="544"/>
              </a:spcBef>
              <a:spcAft>
                <a:spcPts val="0"/>
              </a:spcAft>
              <a:buSzPct val="100000"/>
              <a:buAutoNum type="arabicPeriod"/>
            </a:pPr>
            <a:r>
              <a:rPr lang="en-US">
                <a:solidFill>
                  <a:schemeClr val="accent1"/>
                </a:solidFill>
              </a:rPr>
              <a:t>Composability</a:t>
            </a:r>
            <a:r>
              <a:rPr lang="en-US"/>
              <a:t> — подзадачи должны быть самоценны и вне контекста задачи</a:t>
            </a:r>
            <a:endParaRPr/>
          </a:p>
          <a:p>
            <a:pPr indent="-514350" lvl="0" marL="514350" rtl="0" algn="l">
              <a:spcBef>
                <a:spcPts val="544"/>
              </a:spcBef>
              <a:spcAft>
                <a:spcPts val="0"/>
              </a:spcAft>
              <a:buSzPct val="100000"/>
              <a:buAutoNum type="arabicPeriod"/>
            </a:pPr>
            <a:r>
              <a:rPr lang="en-US">
                <a:solidFill>
                  <a:schemeClr val="accent1"/>
                </a:solidFill>
              </a:rPr>
              <a:t>Readability</a:t>
            </a:r>
            <a:r>
              <a:rPr lang="en-US"/>
              <a:t> — корректность кода модуля должна быть очевидна без изучения кода смежных модулей</a:t>
            </a:r>
            <a:endParaRPr/>
          </a:p>
          <a:p>
            <a:pPr indent="-514350" lvl="0" marL="514350" rtl="0" algn="l">
              <a:spcBef>
                <a:spcPts val="544"/>
              </a:spcBef>
              <a:spcAft>
                <a:spcPts val="0"/>
              </a:spcAft>
              <a:buSzPct val="100000"/>
              <a:buAutoNum type="arabicPeriod"/>
            </a:pPr>
            <a:r>
              <a:rPr lang="en-US">
                <a:solidFill>
                  <a:srgbClr val="7F7F7F"/>
                </a:solidFill>
              </a:rPr>
              <a:t>Protection</a:t>
            </a:r>
            <a:r>
              <a:rPr lang="en-US"/>
              <a:t> — защита других модулей от ошибок, происходящих внутри модуля</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rPr lang="en-US" u="sng">
                <a:solidFill>
                  <a:schemeClr val="hlink"/>
                </a:solidFill>
                <a:hlinkClick r:id="rId3"/>
              </a:rPr>
              <a:t>Object oriented software construction</a:t>
            </a:r>
            <a:r>
              <a:rPr lang="en-US"/>
              <a:t> by Meyer</a:t>
            </a:r>
            <a:endParaRPr/>
          </a:p>
        </p:txBody>
      </p:sp>
      <p:sp>
        <p:nvSpPr>
          <p:cNvPr id="195" name="Google Shape;195;p3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en-US"/>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2495549" y="2636912"/>
            <a:ext cx="7194701" cy="792163"/>
          </a:xfrm>
          <a:prstGeom prst="rect">
            <a:avLst/>
          </a:prstGeom>
          <a:noFill/>
          <a:ln>
            <a:noFill/>
          </a:ln>
        </p:spPr>
        <p:txBody>
          <a:bodyPr anchorCtr="0" anchor="b" bIns="61200" lIns="0" spcFirstLastPara="1" rIns="0" wrap="square" tIns="61200">
            <a:noAutofit/>
          </a:bodyPr>
          <a:lstStyle/>
          <a:p>
            <a:pPr indent="0" lvl="0" marL="0" rtl="0" algn="ctr">
              <a:spcBef>
                <a:spcPts val="0"/>
              </a:spcBef>
              <a:spcAft>
                <a:spcPts val="0"/>
              </a:spcAft>
              <a:buClr>
                <a:schemeClr val="accent1"/>
              </a:buClr>
              <a:buSzPts val="3600"/>
              <a:buFont typeface="Quattrocento Sans"/>
              <a:buNone/>
            </a:pPr>
            <a:r>
              <a:rPr lang="en-US" sz="3600"/>
              <a:t>ПОМОГАЕТ ЛИ МОДУЛЬНОСТЬ?</a:t>
            </a:r>
            <a:endParaRPr sz="3600"/>
          </a:p>
        </p:txBody>
      </p:sp>
      <p:sp>
        <p:nvSpPr>
          <p:cNvPr id="201" name="Google Shape;201;p38"/>
          <p:cNvSpPr txBox="1"/>
          <p:nvPr/>
        </p:nvSpPr>
        <p:spPr>
          <a:xfrm>
            <a:off x="2495550" y="3429075"/>
            <a:ext cx="72009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lt1"/>
                </a:solidFill>
                <a:latin typeface="Quattrocento Sans"/>
                <a:ea typeface="Quattrocento Sans"/>
                <a:cs typeface="Quattrocento Sans"/>
                <a:sym typeface="Quattrocento Sans"/>
              </a:rPr>
              <a:t>когда приходит новая задача или</a:t>
            </a:r>
            <a:endParaRPr b="0" i="0" sz="2400" u="none" cap="none" strike="noStrike">
              <a:solidFill>
                <a:schemeClr val="lt1"/>
              </a:solidFill>
              <a:latin typeface="Quattrocento Sans"/>
              <a:ea typeface="Quattrocento Sans"/>
              <a:cs typeface="Quattrocento Sans"/>
              <a:sym typeface="Quattrocento Sans"/>
            </a:endParaRPr>
          </a:p>
        </p:txBody>
      </p:sp>
      <p:sp>
        <p:nvSpPr>
          <p:cNvPr id="202" name="Google Shape;202;p38"/>
          <p:cNvSpPr txBox="1"/>
          <p:nvPr/>
        </p:nvSpPr>
        <p:spPr>
          <a:xfrm>
            <a:off x="2495550" y="548680"/>
            <a:ext cx="3600450"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FEFEFE"/>
                </a:solidFill>
                <a:latin typeface="Quattrocento Sans"/>
                <a:ea typeface="Quattrocento Sans"/>
                <a:cs typeface="Quattrocento Sans"/>
                <a:sym typeface="Quattrocento Sans"/>
              </a:rPr>
              <a:t>viscosity</a:t>
            </a:r>
            <a:endParaRPr/>
          </a:p>
          <a:p>
            <a:pPr indent="0" lvl="0" marL="0" marR="0" rtl="0" algn="l">
              <a:spcBef>
                <a:spcPts val="0"/>
              </a:spcBef>
              <a:spcAft>
                <a:spcPts val="0"/>
              </a:spcAft>
              <a:buNone/>
            </a:pPr>
            <a:r>
              <a:rPr lang="en-US" sz="3600">
                <a:solidFill>
                  <a:schemeClr val="accent1"/>
                </a:solidFill>
                <a:latin typeface="Quattrocento Sans"/>
                <a:ea typeface="Quattrocento Sans"/>
                <a:cs typeface="Quattrocento Sans"/>
                <a:sym typeface="Quattrocento Sans"/>
              </a:rPr>
              <a:t>вязкость</a:t>
            </a:r>
            <a:endParaRPr sz="18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2000">
                <a:solidFill>
                  <a:schemeClr val="lt1"/>
                </a:solidFill>
                <a:latin typeface="Quattrocento Sans"/>
                <a:ea typeface="Quattrocento Sans"/>
                <a:cs typeface="Quattrocento Sans"/>
                <a:sym typeface="Quattrocento Sans"/>
              </a:rPr>
              <a:t>…проще сделать «в обход»</a:t>
            </a:r>
            <a:endParaRPr sz="1800">
              <a:solidFill>
                <a:schemeClr val="lt1"/>
              </a:solidFill>
              <a:latin typeface="Quattrocento Sans"/>
              <a:ea typeface="Quattrocento Sans"/>
              <a:cs typeface="Quattrocento Sans"/>
              <a:sym typeface="Quattrocento Sans"/>
            </a:endParaRPr>
          </a:p>
        </p:txBody>
      </p:sp>
      <p:sp>
        <p:nvSpPr>
          <p:cNvPr id="203" name="Google Shape;203;p38"/>
          <p:cNvSpPr txBox="1"/>
          <p:nvPr/>
        </p:nvSpPr>
        <p:spPr>
          <a:xfrm>
            <a:off x="6096000" y="548680"/>
            <a:ext cx="3594251" cy="126188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FEFEFE"/>
                </a:solidFill>
                <a:latin typeface="Quattrocento Sans"/>
                <a:ea typeface="Quattrocento Sans"/>
                <a:cs typeface="Quattrocento Sans"/>
                <a:sym typeface="Quattrocento Sans"/>
              </a:rPr>
              <a:t>rigidity</a:t>
            </a:r>
            <a:endParaRPr/>
          </a:p>
          <a:p>
            <a:pPr indent="0" lvl="0" marL="0" marR="0" rtl="0" algn="r">
              <a:spcBef>
                <a:spcPts val="0"/>
              </a:spcBef>
              <a:spcAft>
                <a:spcPts val="0"/>
              </a:spcAft>
              <a:buNone/>
            </a:pPr>
            <a:r>
              <a:rPr lang="en-US" sz="3600">
                <a:solidFill>
                  <a:schemeClr val="accent1"/>
                </a:solidFill>
                <a:latin typeface="Quattrocento Sans"/>
                <a:ea typeface="Quattrocento Sans"/>
                <a:cs typeface="Quattrocento Sans"/>
                <a:sym typeface="Quattrocento Sans"/>
              </a:rPr>
              <a:t>жесткость</a:t>
            </a:r>
            <a:endParaRPr sz="18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en-US" sz="2000">
                <a:solidFill>
                  <a:schemeClr val="lt1"/>
                </a:solidFill>
                <a:latin typeface="Quattrocento Sans"/>
                <a:ea typeface="Quattrocento Sans"/>
                <a:cs typeface="Quattrocento Sans"/>
                <a:sym typeface="Quattrocento Sans"/>
              </a:rPr>
              <a:t>…надо много переделывать</a:t>
            </a:r>
            <a:endParaRPr sz="1800">
              <a:solidFill>
                <a:schemeClr val="lt1"/>
              </a:solidFill>
              <a:latin typeface="Quattrocento Sans"/>
              <a:ea typeface="Quattrocento Sans"/>
              <a:cs typeface="Quattrocento Sans"/>
              <a:sym typeface="Quattrocento Sans"/>
            </a:endParaRPr>
          </a:p>
        </p:txBody>
      </p:sp>
      <p:sp>
        <p:nvSpPr>
          <p:cNvPr id="204" name="Google Shape;204;p38"/>
          <p:cNvSpPr txBox="1"/>
          <p:nvPr/>
        </p:nvSpPr>
        <p:spPr>
          <a:xfrm>
            <a:off x="2499710" y="4862175"/>
            <a:ext cx="3600450" cy="1446550"/>
          </a:xfrm>
          <a:prstGeom prst="rect">
            <a:avLst/>
          </a:prstGeom>
          <a:noFill/>
          <a:ln>
            <a:noFill/>
          </a:ln>
        </p:spPr>
        <p:txBody>
          <a:bodyPr anchorCtr="1" anchor="b"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Quattrocento Sans"/>
                <a:ea typeface="Quattrocento Sans"/>
                <a:cs typeface="Quattrocento Sans"/>
                <a:sym typeface="Quattrocento Sans"/>
              </a:rPr>
              <a:t>…не получается использовать готовое решение в новом контексте</a:t>
            </a:r>
            <a:endParaRPr sz="1800">
              <a:solidFill>
                <a:srgbClr val="FEFEFE"/>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3600">
                <a:solidFill>
                  <a:schemeClr val="accent1"/>
                </a:solidFill>
                <a:latin typeface="Quattrocento Sans"/>
                <a:ea typeface="Quattrocento Sans"/>
                <a:cs typeface="Quattrocento Sans"/>
                <a:sym typeface="Quattrocento Sans"/>
              </a:rPr>
              <a:t>неподвижность</a:t>
            </a:r>
            <a:endParaRPr sz="18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2000">
                <a:solidFill>
                  <a:srgbClr val="FEFEFE"/>
                </a:solidFill>
                <a:latin typeface="Quattrocento Sans"/>
                <a:ea typeface="Quattrocento Sans"/>
                <a:cs typeface="Quattrocento Sans"/>
                <a:sym typeface="Quattrocento Sans"/>
              </a:rPr>
              <a:t>immobility</a:t>
            </a:r>
            <a:endParaRPr/>
          </a:p>
        </p:txBody>
      </p:sp>
      <p:sp>
        <p:nvSpPr>
          <p:cNvPr id="205" name="Google Shape;205;p38"/>
          <p:cNvSpPr txBox="1"/>
          <p:nvPr/>
        </p:nvSpPr>
        <p:spPr>
          <a:xfrm>
            <a:off x="6096000" y="5046841"/>
            <a:ext cx="3594251" cy="1261884"/>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en-US" sz="2000">
                <a:solidFill>
                  <a:schemeClr val="lt1"/>
                </a:solidFill>
                <a:latin typeface="Quattrocento Sans"/>
                <a:ea typeface="Quattrocento Sans"/>
                <a:cs typeface="Quattrocento Sans"/>
                <a:sym typeface="Quattrocento Sans"/>
              </a:rPr>
              <a:t>…трогать код опасно</a:t>
            </a:r>
            <a:endParaRPr sz="2000">
              <a:solidFill>
                <a:srgbClr val="FEFEFE"/>
              </a:solidFill>
              <a:latin typeface="Quattrocento Sans"/>
              <a:ea typeface="Quattrocento Sans"/>
              <a:cs typeface="Quattrocento Sans"/>
              <a:sym typeface="Quattrocento Sans"/>
            </a:endParaRPr>
          </a:p>
          <a:p>
            <a:pPr indent="0" lvl="0" marL="0" marR="0" rtl="0" algn="r">
              <a:spcBef>
                <a:spcPts val="0"/>
              </a:spcBef>
              <a:spcAft>
                <a:spcPts val="0"/>
              </a:spcAft>
              <a:buNone/>
            </a:pPr>
            <a:r>
              <a:rPr lang="en-US" sz="3600">
                <a:solidFill>
                  <a:schemeClr val="accent1"/>
                </a:solidFill>
                <a:latin typeface="Quattrocento Sans"/>
                <a:ea typeface="Quattrocento Sans"/>
                <a:cs typeface="Quattrocento Sans"/>
                <a:sym typeface="Quattrocento Sans"/>
              </a:rPr>
              <a:t>хрупкость</a:t>
            </a:r>
            <a:endParaRPr sz="18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en-US" sz="2000">
                <a:solidFill>
                  <a:srgbClr val="FEFEFE"/>
                </a:solidFill>
                <a:latin typeface="Quattrocento Sans"/>
                <a:ea typeface="Quattrocento Sans"/>
                <a:cs typeface="Quattrocento Sans"/>
                <a:sym typeface="Quattrocento Sans"/>
              </a:rPr>
              <a:t>fragility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39"/>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en-US" sz="4000"/>
              <a:t>Повтор кода – это признак отсутствующей абстракции</a:t>
            </a:r>
            <a:endParaRPr sz="4000"/>
          </a:p>
        </p:txBody>
      </p:sp>
      <p:sp>
        <p:nvSpPr>
          <p:cNvPr id="211" name="Google Shape;211;p3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МАРКЕР</a:t>
            </a:r>
            <a:r>
              <a:rPr lang="en-US"/>
              <a:t> </a:t>
            </a:r>
            <a:r>
              <a:rPr lang="en-US">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lang="en-US" sz="2800">
                <a:latin typeface="Consolas"/>
                <a:ea typeface="Consolas"/>
                <a:cs typeface="Consolas"/>
                <a:sym typeface="Consolas"/>
              </a:rPr>
              <a:t>Field1 Field2 "Field 3 with spaces" "\"quote\""</a:t>
            </a:r>
            <a:endParaRPr/>
          </a:p>
          <a:p>
            <a:pPr indent="-139674" lvl="0" marL="342874" rtl="0" algn="l">
              <a:spcBef>
                <a:spcPts val="640"/>
              </a:spcBef>
              <a:spcAft>
                <a:spcPts val="0"/>
              </a:spcAft>
              <a:buClr>
                <a:schemeClr val="accent1"/>
              </a:buClr>
              <a:buSzPts val="3200"/>
              <a:buNone/>
            </a:pPr>
            <a:r>
              <a:t/>
            </a:r>
            <a:endParaRPr/>
          </a:p>
          <a:p>
            <a:pPr indent="0" lvl="0" marL="0" rtl="0" algn="l">
              <a:spcBef>
                <a:spcPts val="640"/>
              </a:spcBef>
              <a:spcAft>
                <a:spcPts val="0"/>
              </a:spcAft>
              <a:buSzPts val="3200"/>
              <a:buNone/>
            </a:pPr>
            <a:r>
              <a:rPr lang="en-US">
                <a:latin typeface="Consolas"/>
                <a:ea typeface="Consolas"/>
                <a:cs typeface="Consolas"/>
                <a:sym typeface="Consolas"/>
              </a:rPr>
              <a:t>string[] SplitToFields(string line)</a:t>
            </a:r>
            <a:endParaRPr>
              <a:latin typeface="Consolas"/>
              <a:ea typeface="Consolas"/>
              <a:cs typeface="Consolas"/>
              <a:sym typeface="Consolas"/>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560"/>
              </a:spcBef>
              <a:spcAft>
                <a:spcPts val="0"/>
              </a:spcAft>
              <a:buSzPts val="2800"/>
              <a:buNone/>
            </a:pPr>
            <a:r>
              <a:rPr lang="en-US" sz="2800">
                <a:latin typeface="Consolas"/>
                <a:ea typeface="Consolas"/>
                <a:cs typeface="Consolas"/>
                <a:sym typeface="Consolas"/>
              </a:rPr>
              <a:t>Field1</a:t>
            </a:r>
            <a:endParaRPr/>
          </a:p>
          <a:p>
            <a:pPr indent="0" lvl="0" marL="0" rtl="0" algn="l">
              <a:spcBef>
                <a:spcPts val="560"/>
              </a:spcBef>
              <a:spcAft>
                <a:spcPts val="0"/>
              </a:spcAft>
              <a:buSzPts val="2800"/>
              <a:buNone/>
            </a:pPr>
            <a:r>
              <a:rPr lang="en-US" sz="2800">
                <a:latin typeface="Consolas"/>
                <a:ea typeface="Consolas"/>
                <a:cs typeface="Consolas"/>
                <a:sym typeface="Consolas"/>
              </a:rPr>
              <a:t>Field2</a:t>
            </a:r>
            <a:endParaRPr/>
          </a:p>
          <a:p>
            <a:pPr indent="0" lvl="0" marL="0" rtl="0" algn="l">
              <a:spcBef>
                <a:spcPts val="560"/>
              </a:spcBef>
              <a:spcAft>
                <a:spcPts val="0"/>
              </a:spcAft>
              <a:buSzPts val="2800"/>
              <a:buNone/>
            </a:pPr>
            <a:r>
              <a:rPr lang="en-US" sz="2800">
                <a:latin typeface="Consolas"/>
                <a:ea typeface="Consolas"/>
                <a:cs typeface="Consolas"/>
                <a:sym typeface="Consolas"/>
              </a:rPr>
              <a:t>Field 3 with spaces</a:t>
            </a:r>
            <a:endParaRPr/>
          </a:p>
          <a:p>
            <a:pPr indent="0" lvl="0" marL="0" rtl="0" algn="l">
              <a:spcBef>
                <a:spcPts val="560"/>
              </a:spcBef>
              <a:spcAft>
                <a:spcPts val="0"/>
              </a:spcAft>
              <a:buSzPts val="2800"/>
              <a:buNone/>
            </a:pPr>
            <a:r>
              <a:rPr lang="en-US" sz="2800">
                <a:latin typeface="Consolas"/>
                <a:ea typeface="Consolas"/>
                <a:cs typeface="Consolas"/>
                <a:sym typeface="Consolas"/>
              </a:rPr>
              <a:t>"quote"</a:t>
            </a:r>
            <a:endParaRPr sz="2800">
              <a:latin typeface="Consolas"/>
              <a:ea typeface="Consolas"/>
              <a:cs typeface="Consolas"/>
              <a:sym typeface="Consolas"/>
            </a:endParaRPr>
          </a:p>
        </p:txBody>
      </p:sp>
      <p:sp>
        <p:nvSpPr>
          <p:cNvPr id="222" name="Google Shape;222;p4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РАЗБИТЬ НА ПОЛЯ CSV</a:t>
            </a:r>
            <a:endParaRPr/>
          </a:p>
        </p:txBody>
      </p:sp>
      <p:sp>
        <p:nvSpPr>
          <p:cNvPr id="223" name="Google Shape;223;p41"/>
          <p:cNvSpPr/>
          <p:nvPr/>
        </p:nvSpPr>
        <p:spPr>
          <a:xfrm>
            <a:off x="8400256" y="206084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4" name="Google Shape;224;p41"/>
          <p:cNvSpPr/>
          <p:nvPr/>
        </p:nvSpPr>
        <p:spPr>
          <a:xfrm>
            <a:off x="1775520" y="337517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7F7F"/>
        </a:solidFill>
      </p:bgPr>
    </p:bg>
    <p:spTree>
      <p:nvGrpSpPr>
        <p:cNvPr id="229" name="Shape 229"/>
        <p:cNvGrpSpPr/>
        <p:nvPr/>
      </p:nvGrpSpPr>
      <p:grpSpPr>
        <a:xfrm>
          <a:off x="0" y="0"/>
          <a:ext cx="0" cy="0"/>
          <a:chOff x="0" y="0"/>
          <a:chExt cx="0" cy="0"/>
        </a:xfrm>
      </p:grpSpPr>
      <p:pic>
        <p:nvPicPr>
          <p:cNvPr id="230" name="Google Shape;230;p42"/>
          <p:cNvPicPr preferRelativeResize="0"/>
          <p:nvPr/>
        </p:nvPicPr>
        <p:blipFill rotWithShape="1">
          <a:blip r:embed="rId3">
            <a:alphaModFix/>
          </a:blip>
          <a:srcRect b="0" l="0" r="0" t="0"/>
          <a:stretch/>
        </p:blipFill>
        <p:spPr>
          <a:xfrm>
            <a:off x="3737484" y="116632"/>
            <a:ext cx="4734780" cy="6604506"/>
          </a:xfrm>
          <a:prstGeom prst="rect">
            <a:avLst/>
          </a:prstGeom>
          <a:noFill/>
          <a:ln>
            <a:noFill/>
          </a:ln>
        </p:spPr>
      </p:pic>
      <p:sp>
        <p:nvSpPr>
          <p:cNvPr id="231" name="Google Shape;231;p42"/>
          <p:cNvSpPr txBox="1"/>
          <p:nvPr>
            <p:ph type="title"/>
          </p:nvPr>
        </p:nvSpPr>
        <p:spPr>
          <a:xfrm rot="1573889">
            <a:off x="2575947" y="3625204"/>
            <a:ext cx="7200901" cy="800705"/>
          </a:xfrm>
          <a:prstGeom prst="rect">
            <a:avLst/>
          </a:prstGeom>
          <a:solidFill>
            <a:schemeClr val="lt1"/>
          </a:solidFill>
          <a:ln>
            <a:noFill/>
          </a:ln>
        </p:spPr>
        <p:txBody>
          <a:bodyPr anchorCtr="0" anchor="b" bIns="61200" lIns="0" spcFirstLastPara="1" rIns="0" wrap="square" tIns="61200">
            <a:spAutoFit/>
          </a:bodyPr>
          <a:lstStyle/>
          <a:p>
            <a:pPr indent="0" lvl="0" marL="0" rtl="0" algn="ctr">
              <a:spcBef>
                <a:spcPts val="0"/>
              </a:spcBef>
              <a:spcAft>
                <a:spcPts val="0"/>
              </a:spcAft>
              <a:buClr>
                <a:schemeClr val="accent1"/>
              </a:buClr>
              <a:buSzPts val="4400"/>
              <a:buFont typeface="Quattrocento Sans"/>
              <a:buNone/>
            </a:pPr>
            <a:r>
              <a:rPr lang="en-US"/>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en-US"/>
              <a:t>Большие проекты</a:t>
            </a:r>
            <a:endParaRPr/>
          </a:p>
          <a:p>
            <a:pPr indent="-342874" lvl="0" marL="342874" rtl="0" algn="l">
              <a:spcBef>
                <a:spcPts val="640"/>
              </a:spcBef>
              <a:spcAft>
                <a:spcPts val="0"/>
              </a:spcAft>
              <a:buClr>
                <a:schemeClr val="accent1"/>
              </a:buClr>
              <a:buSzPts val="3200"/>
              <a:buChar char="•"/>
            </a:pPr>
            <a:r>
              <a:rPr lang="en-US"/>
              <a:t>Большие команды</a:t>
            </a:r>
            <a:endParaRPr/>
          </a:p>
          <a:p>
            <a:pPr indent="-342874" lvl="0" marL="342874" rtl="0" algn="l">
              <a:spcBef>
                <a:spcPts val="640"/>
              </a:spcBef>
              <a:spcAft>
                <a:spcPts val="0"/>
              </a:spcAft>
              <a:buClr>
                <a:schemeClr val="accent1"/>
              </a:buClr>
              <a:buSzPts val="3200"/>
              <a:buChar char="•"/>
            </a:pPr>
            <a:r>
              <a:rPr lang="en-US"/>
              <a:t>Длительное сопровождение</a:t>
            </a:r>
            <a:endParaRPr/>
          </a:p>
        </p:txBody>
      </p:sp>
      <p:sp>
        <p:nvSpPr>
          <p:cNvPr id="107" name="Google Shape;107;p2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en-US" sz="4000"/>
              <a:t>ЗАЧЕМ ЗАБОТИТЬСЯ О КАЧЕСТВЕ КОДА?</a:t>
            </a:r>
            <a:endParaRPr sz="4000"/>
          </a:p>
        </p:txBody>
      </p:sp>
      <p:sp>
        <p:nvSpPr>
          <p:cNvPr id="108" name="Google Shape;108;p25"/>
          <p:cNvSpPr txBox="1"/>
          <p:nvPr/>
        </p:nvSpPr>
        <p:spPr>
          <a:xfrm rot="-720000">
            <a:off x="5215142" y="4035010"/>
            <a:ext cx="574779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none" cap="none" strike="noStrike">
                <a:solidFill>
                  <a:schemeClr val="accent1"/>
                </a:solidFill>
                <a:latin typeface="Quattrocento Sans"/>
                <a:ea typeface="Quattrocento Sans"/>
                <a:cs typeface="Quattrocento Sans"/>
                <a:sym typeface="Quattrocento Sans"/>
              </a:rPr>
              <a:t>А когда качество важно меньше?</a:t>
            </a:r>
            <a:endParaRPr/>
          </a:p>
        </p:txBody>
      </p:sp>
      <p:sp>
        <p:nvSpPr>
          <p:cNvPr id="109" name="Google Shape;109;p25"/>
          <p:cNvSpPr txBox="1"/>
          <p:nvPr/>
        </p:nvSpPr>
        <p:spPr>
          <a:xfrm rot="-720000">
            <a:off x="5751402" y="4455421"/>
            <a:ext cx="5173660"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Arial"/>
              <a:buChar char="•"/>
            </a:pPr>
            <a:r>
              <a:rPr b="0" i="1" lang="en-US" sz="2800" u="none" cap="none" strike="noStrike">
                <a:solidFill>
                  <a:schemeClr val="lt1"/>
                </a:solidFill>
                <a:latin typeface="Quattrocento Sans"/>
                <a:ea typeface="Quattrocento Sans"/>
                <a:cs typeface="Quattrocento Sans"/>
                <a:sym typeface="Quattrocento Sans"/>
              </a:rPr>
              <a:t>Заказная разработка</a:t>
            </a:r>
            <a:endParaRPr/>
          </a:p>
          <a:p>
            <a:pPr indent="-457200" lvl="0" marL="457200" marR="0" rtl="0" algn="l">
              <a:spcBef>
                <a:spcPts val="0"/>
              </a:spcBef>
              <a:spcAft>
                <a:spcPts val="0"/>
              </a:spcAft>
              <a:buClr>
                <a:schemeClr val="lt1"/>
              </a:buClr>
              <a:buSzPts val="2800"/>
              <a:buFont typeface="Arial"/>
              <a:buChar char="•"/>
            </a:pPr>
            <a:r>
              <a:rPr b="0" i="1" lang="en-US" sz="2800" u="none" cap="none" strike="noStrike">
                <a:solidFill>
                  <a:schemeClr val="lt1"/>
                </a:solidFill>
                <a:latin typeface="Quattrocento Sans"/>
                <a:ea typeface="Quattrocento Sans"/>
                <a:cs typeface="Quattrocento Sans"/>
                <a:sym typeface="Quattrocento Sans"/>
              </a:rPr>
              <a:t>Проверка научных гипотез</a:t>
            </a:r>
            <a:endParaRPr/>
          </a:p>
          <a:p>
            <a:pPr indent="-457200" lvl="0" marL="457200" marR="0" rtl="0" algn="l">
              <a:spcBef>
                <a:spcPts val="0"/>
              </a:spcBef>
              <a:spcAft>
                <a:spcPts val="0"/>
              </a:spcAft>
              <a:buClr>
                <a:schemeClr val="lt1"/>
              </a:buClr>
              <a:buSzPts val="2800"/>
              <a:buFont typeface="Arial"/>
              <a:buChar char="•"/>
            </a:pPr>
            <a:r>
              <a:rPr b="0" i="1" lang="en-US" sz="2800" u="none" cap="none" strike="noStrike">
                <a:solidFill>
                  <a:schemeClr val="lt1"/>
                </a:solidFill>
                <a:latin typeface="Quattrocento Sans"/>
                <a:ea typeface="Quattrocento Sans"/>
                <a:cs typeface="Quattrocento Sans"/>
                <a:sym typeface="Quattrocento Sans"/>
              </a:rPr>
              <a:t>Начало стартапа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3200"/>
              <a:buFont typeface="Quattrocento Sans"/>
              <a:buAutoNum type="arabicPeriod"/>
            </a:pPr>
            <a:r>
              <a:rPr lang="en-US"/>
              <a:t>Слишком длинный метод / класс</a:t>
            </a:r>
            <a:endParaRPr/>
          </a:p>
          <a:p>
            <a:pPr indent="-514350" lvl="0" marL="514350" rtl="0" algn="l">
              <a:spcBef>
                <a:spcPts val="640"/>
              </a:spcBef>
              <a:spcAft>
                <a:spcPts val="0"/>
              </a:spcAft>
              <a:buSzPts val="3200"/>
              <a:buFont typeface="Quattrocento Sans"/>
              <a:buAutoNum type="arabicPeriod"/>
            </a:pPr>
            <a:r>
              <a:rPr lang="en-US"/>
              <a:t>Слишком общее название метода</a:t>
            </a:r>
            <a:endParaRPr/>
          </a:p>
          <a:p>
            <a:pPr indent="-514350" lvl="0" marL="514350" rtl="0" algn="l">
              <a:spcBef>
                <a:spcPts val="640"/>
              </a:spcBef>
              <a:spcAft>
                <a:spcPts val="0"/>
              </a:spcAft>
              <a:buSzPts val="3200"/>
              <a:buFont typeface="Quattrocento Sans"/>
              <a:buAutoNum type="arabicPeriod"/>
            </a:pPr>
            <a:r>
              <a:rPr lang="en-US"/>
              <a:t>Слишком сложное название метода</a:t>
            </a:r>
            <a:endParaRPr/>
          </a:p>
        </p:txBody>
      </p:sp>
      <p:sp>
        <p:nvSpPr>
          <p:cNvPr id="238" name="Google Shape;238;p4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lang="en-US" sz="2800">
                <a:latin typeface="Consolas"/>
                <a:ea typeface="Consolas"/>
                <a:cs typeface="Consolas"/>
                <a:sym typeface="Consolas"/>
              </a:rPr>
              <a:t>Field1 Field2 "Field 3 with spaces" "\"quote\""</a:t>
            </a:r>
            <a:endParaRPr/>
          </a:p>
          <a:p>
            <a:pPr indent="-139674" lvl="0" marL="342874" rtl="0" algn="l">
              <a:spcBef>
                <a:spcPts val="640"/>
              </a:spcBef>
              <a:spcAft>
                <a:spcPts val="0"/>
              </a:spcAft>
              <a:buClr>
                <a:schemeClr val="accent1"/>
              </a:buClr>
              <a:buSzPts val="3200"/>
              <a:buNone/>
            </a:pPr>
            <a:r>
              <a:t/>
            </a:r>
            <a:endParaRPr/>
          </a:p>
          <a:p>
            <a:pPr indent="0" lvl="0" marL="0" rtl="0" algn="l">
              <a:spcBef>
                <a:spcPts val="640"/>
              </a:spcBef>
              <a:spcAft>
                <a:spcPts val="0"/>
              </a:spcAft>
              <a:buSzPts val="3200"/>
              <a:buNone/>
            </a:pPr>
            <a:r>
              <a:rPr lang="en-US">
                <a:latin typeface="Consolas"/>
                <a:ea typeface="Consolas"/>
                <a:cs typeface="Consolas"/>
                <a:sym typeface="Consolas"/>
              </a:rPr>
              <a:t>string[] SplitToFields(string line)</a:t>
            </a:r>
            <a:endParaRPr>
              <a:latin typeface="Consolas"/>
              <a:ea typeface="Consolas"/>
              <a:cs typeface="Consolas"/>
              <a:sym typeface="Consolas"/>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560"/>
              </a:spcBef>
              <a:spcAft>
                <a:spcPts val="0"/>
              </a:spcAft>
              <a:buSzPts val="2800"/>
              <a:buNone/>
            </a:pPr>
            <a:r>
              <a:rPr lang="en-US" sz="2800">
                <a:latin typeface="Consolas"/>
                <a:ea typeface="Consolas"/>
                <a:cs typeface="Consolas"/>
                <a:sym typeface="Consolas"/>
              </a:rPr>
              <a:t>Field1</a:t>
            </a:r>
            <a:endParaRPr/>
          </a:p>
          <a:p>
            <a:pPr indent="0" lvl="0" marL="0" rtl="0" algn="l">
              <a:spcBef>
                <a:spcPts val="560"/>
              </a:spcBef>
              <a:spcAft>
                <a:spcPts val="0"/>
              </a:spcAft>
              <a:buSzPts val="2800"/>
              <a:buNone/>
            </a:pPr>
            <a:r>
              <a:rPr lang="en-US" sz="2800">
                <a:latin typeface="Consolas"/>
                <a:ea typeface="Consolas"/>
                <a:cs typeface="Consolas"/>
                <a:sym typeface="Consolas"/>
              </a:rPr>
              <a:t>Field2</a:t>
            </a:r>
            <a:endParaRPr/>
          </a:p>
          <a:p>
            <a:pPr indent="0" lvl="0" marL="0" rtl="0" algn="l">
              <a:spcBef>
                <a:spcPts val="560"/>
              </a:spcBef>
              <a:spcAft>
                <a:spcPts val="0"/>
              </a:spcAft>
              <a:buSzPts val="2800"/>
              <a:buNone/>
            </a:pPr>
            <a:r>
              <a:rPr lang="en-US" sz="2800">
                <a:latin typeface="Consolas"/>
                <a:ea typeface="Consolas"/>
                <a:cs typeface="Consolas"/>
                <a:sym typeface="Consolas"/>
              </a:rPr>
              <a:t>Field 3 with spaces</a:t>
            </a:r>
            <a:endParaRPr/>
          </a:p>
          <a:p>
            <a:pPr indent="0" lvl="0" marL="0" rtl="0" algn="l">
              <a:spcBef>
                <a:spcPts val="560"/>
              </a:spcBef>
              <a:spcAft>
                <a:spcPts val="0"/>
              </a:spcAft>
              <a:buSzPts val="2800"/>
              <a:buNone/>
            </a:pPr>
            <a:r>
              <a:rPr lang="en-US" sz="2800">
                <a:latin typeface="Consolas"/>
                <a:ea typeface="Consolas"/>
                <a:cs typeface="Consolas"/>
                <a:sym typeface="Consolas"/>
              </a:rPr>
              <a:t>"quote"</a:t>
            </a:r>
            <a:endParaRPr sz="2800">
              <a:latin typeface="Consolas"/>
              <a:ea typeface="Consolas"/>
              <a:cs typeface="Consolas"/>
              <a:sym typeface="Consolas"/>
            </a:endParaRPr>
          </a:p>
        </p:txBody>
      </p:sp>
      <p:sp>
        <p:nvSpPr>
          <p:cNvPr id="244" name="Google Shape;244;p4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ВЕРНЕМСЯ К ЗАДАЧЕ</a:t>
            </a:r>
            <a:endParaRPr/>
          </a:p>
        </p:txBody>
      </p:sp>
      <p:sp>
        <p:nvSpPr>
          <p:cNvPr id="245" name="Google Shape;245;p44"/>
          <p:cNvSpPr/>
          <p:nvPr/>
        </p:nvSpPr>
        <p:spPr>
          <a:xfrm>
            <a:off x="8400256" y="206084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46" name="Google Shape;246;p44"/>
          <p:cNvSpPr/>
          <p:nvPr/>
        </p:nvSpPr>
        <p:spPr>
          <a:xfrm>
            <a:off x="1775520" y="337517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latin typeface="Consolas"/>
                <a:ea typeface="Consolas"/>
                <a:cs typeface="Consolas"/>
                <a:sym typeface="Consolas"/>
              </a:rPr>
              <a:t>class Token</a:t>
            </a:r>
            <a:endParaRPr/>
          </a:p>
          <a:p>
            <a:pPr indent="0" lvl="0" marL="0" rtl="0" algn="l">
              <a:spcBef>
                <a:spcPts val="640"/>
              </a:spcBef>
              <a:spcAft>
                <a:spcPts val="0"/>
              </a:spcAft>
              <a:buSzPts val="3200"/>
              <a:buNone/>
            </a:pPr>
            <a:r>
              <a:rPr lang="en-US">
                <a:latin typeface="Consolas"/>
                <a:ea typeface="Consolas"/>
                <a:cs typeface="Consolas"/>
                <a:sym typeface="Consolas"/>
              </a:rPr>
              <a:t>{</a:t>
            </a:r>
            <a:endParaRPr/>
          </a:p>
          <a:p>
            <a:pPr indent="0" lvl="0" marL="0" rtl="0" algn="l">
              <a:spcBef>
                <a:spcPts val="640"/>
              </a:spcBef>
              <a:spcAft>
                <a:spcPts val="0"/>
              </a:spcAft>
              <a:buSzPts val="3200"/>
              <a:buNone/>
            </a:pPr>
            <a:r>
              <a:rPr lang="en-US">
                <a:latin typeface="Consolas"/>
                <a:ea typeface="Consolas"/>
                <a:cs typeface="Consolas"/>
                <a:sym typeface="Consolas"/>
              </a:rPr>
              <a:t>	int Position;</a:t>
            </a:r>
            <a:endParaRPr/>
          </a:p>
          <a:p>
            <a:pPr indent="0" lvl="0" marL="0" rtl="0" algn="l">
              <a:spcBef>
                <a:spcPts val="640"/>
              </a:spcBef>
              <a:spcAft>
                <a:spcPts val="0"/>
              </a:spcAft>
              <a:buSzPts val="3200"/>
              <a:buNone/>
            </a:pPr>
            <a:r>
              <a:rPr lang="en-US">
                <a:latin typeface="Consolas"/>
                <a:ea typeface="Consolas"/>
                <a:cs typeface="Consolas"/>
                <a:sym typeface="Consolas"/>
              </a:rPr>
              <a:t>	int Length;</a:t>
            </a:r>
            <a:endParaRPr/>
          </a:p>
          <a:p>
            <a:pPr indent="0" lvl="0" marL="0" rtl="0" algn="l">
              <a:spcBef>
                <a:spcPts val="640"/>
              </a:spcBef>
              <a:spcAft>
                <a:spcPts val="0"/>
              </a:spcAft>
              <a:buSzPts val="3200"/>
              <a:buNone/>
            </a:pPr>
            <a:r>
              <a:rPr lang="en-US">
                <a:latin typeface="Consolas"/>
                <a:ea typeface="Consolas"/>
                <a:cs typeface="Consolas"/>
                <a:sym typeface="Consolas"/>
              </a:rPr>
              <a:t>	string Value;</a:t>
            </a:r>
            <a:endParaRPr/>
          </a:p>
          <a:p>
            <a:pPr indent="0" lvl="0" marL="0" rtl="0" algn="l">
              <a:spcBef>
                <a:spcPts val="640"/>
              </a:spcBef>
              <a:spcAft>
                <a:spcPts val="0"/>
              </a:spcAft>
              <a:buSzPts val="3200"/>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253" name="Google Shape;253;p4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КАК ИСПОЛЬЗОВАТЬ ТОКЕНЫ</a:t>
            </a:r>
            <a:endParaRPr/>
          </a:p>
        </p:txBody>
      </p:sp>
      <p:pic>
        <p:nvPicPr>
          <p:cNvPr descr="Отображается файл &quot;Token (Clean code).png&quot;" id="259" name="Google Shape;259;p46"/>
          <p:cNvPicPr preferRelativeResize="0"/>
          <p:nvPr/>
        </p:nvPicPr>
        <p:blipFill rotWithShape="1">
          <a:blip r:embed="rId3">
            <a:alphaModFix/>
          </a:blip>
          <a:srcRect b="0" l="0" r="0" t="0"/>
          <a:stretch/>
        </p:blipFill>
        <p:spPr>
          <a:xfrm>
            <a:off x="1316719" y="1634969"/>
            <a:ext cx="9558562" cy="36724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latin typeface="Consolas"/>
                <a:ea typeface="Consolas"/>
                <a:cs typeface="Consolas"/>
                <a:sym typeface="Consolas"/>
              </a:rPr>
              <a:t>string[] SplitToFields(string line)</a:t>
            </a:r>
            <a:endParaRPr sz="2800">
              <a:latin typeface="Consolas"/>
              <a:ea typeface="Consolas"/>
              <a:cs typeface="Consolas"/>
              <a:sym typeface="Consolas"/>
            </a:endParaRPr>
          </a:p>
          <a:p>
            <a:pPr indent="0" lvl="0" marL="0" rtl="0" algn="l">
              <a:spcBef>
                <a:spcPts val="560"/>
              </a:spcBef>
              <a:spcAft>
                <a:spcPts val="0"/>
              </a:spcAft>
              <a:buSzPts val="2800"/>
              <a:buNone/>
            </a:pPr>
            <a:r>
              <a:rPr lang="en-US" sz="2800">
                <a:latin typeface="Consolas"/>
                <a:ea typeface="Consolas"/>
                <a:cs typeface="Consolas"/>
                <a:sym typeface="Consolas"/>
              </a:rPr>
              <a:t>  int SkipSpaces(string line, int startPos) </a:t>
            </a:r>
            <a:endParaRPr/>
          </a:p>
          <a:p>
            <a:pPr indent="0" lvl="0" marL="0" rtl="0" algn="l">
              <a:spcBef>
                <a:spcPts val="560"/>
              </a:spcBef>
              <a:spcAft>
                <a:spcPts val="0"/>
              </a:spcAft>
              <a:buSzPts val="2800"/>
              <a:buNone/>
            </a:pPr>
            <a:r>
              <a:rPr lang="en-US" sz="2800">
                <a:latin typeface="Consolas"/>
                <a:ea typeface="Consolas"/>
                <a:cs typeface="Consolas"/>
                <a:sym typeface="Consolas"/>
              </a:rPr>
              <a:t>  Token ReadField(string line, int startPos)</a:t>
            </a:r>
            <a:r>
              <a:rPr lang="en-US" sz="2400">
                <a:latin typeface="Consolas"/>
                <a:ea typeface="Consolas"/>
                <a:cs typeface="Consolas"/>
                <a:sym typeface="Consolas"/>
              </a:rPr>
              <a:t>		Token ReadSimpleField(string line, int startPos) </a:t>
            </a:r>
            <a:endParaRPr/>
          </a:p>
          <a:p>
            <a:pPr indent="0" lvl="1" marL="400050" rtl="0" algn="l">
              <a:spcBef>
                <a:spcPts val="480"/>
              </a:spcBef>
              <a:spcAft>
                <a:spcPts val="0"/>
              </a:spcAft>
              <a:buSzPts val="2400"/>
              <a:buNone/>
            </a:pPr>
            <a:r>
              <a:rPr lang="en-US" sz="2400">
                <a:latin typeface="Consolas"/>
                <a:ea typeface="Consolas"/>
                <a:cs typeface="Consolas"/>
                <a:sym typeface="Consolas"/>
              </a:rPr>
              <a:t>	Token ReadQuotedField(string line, int startPos)</a:t>
            </a:r>
            <a:endParaRPr sz="2400">
              <a:latin typeface="Consolas"/>
              <a:ea typeface="Consolas"/>
              <a:cs typeface="Consolas"/>
              <a:sym typeface="Consolas"/>
            </a:endParaRPr>
          </a:p>
        </p:txBody>
      </p:sp>
      <p:sp>
        <p:nvSpPr>
          <p:cNvPr id="265" name="Google Shape;265;p4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US" sz="2400">
                <a:latin typeface="Consolas"/>
                <a:ea typeface="Consolas"/>
                <a:cs typeface="Consolas"/>
                <a:sym typeface="Consolas"/>
              </a:rPr>
              <a:t>class TokenReader {</a:t>
            </a:r>
            <a:br>
              <a:rPr lang="en-US" sz="2400">
                <a:latin typeface="Consolas"/>
                <a:ea typeface="Consolas"/>
                <a:cs typeface="Consolas"/>
                <a:sym typeface="Consolas"/>
              </a:rPr>
            </a:br>
            <a:r>
              <a:rPr lang="en-US" sz="2400">
                <a:latin typeface="Consolas"/>
                <a:ea typeface="Consolas"/>
                <a:cs typeface="Consolas"/>
                <a:sym typeface="Consolas"/>
              </a:rPr>
              <a:t>    Token ReadUntil(Func&lt;char, bool&gt; isStopChar);</a:t>
            </a:r>
            <a:br>
              <a:rPr lang="en-US" sz="2400">
                <a:latin typeface="Consolas"/>
                <a:ea typeface="Consolas"/>
                <a:cs typeface="Consolas"/>
                <a:sym typeface="Consolas"/>
              </a:rPr>
            </a:br>
            <a:r>
              <a:rPr lang="en-US" sz="2400">
                <a:latin typeface="Consolas"/>
                <a:ea typeface="Consolas"/>
                <a:cs typeface="Consolas"/>
                <a:sym typeface="Consolas"/>
              </a:rPr>
              <a:t>    Token ReadWhile(Func&lt;char, bool&gt; accept);</a:t>
            </a:r>
            <a:br>
              <a:rPr lang="en-US" sz="2400">
                <a:latin typeface="Consolas"/>
                <a:ea typeface="Consolas"/>
                <a:cs typeface="Consolas"/>
                <a:sym typeface="Consolas"/>
              </a:rPr>
            </a:br>
            <a:r>
              <a:rPr lang="en-US" sz="2400">
                <a:latin typeface="Consolas"/>
                <a:ea typeface="Consolas"/>
                <a:cs typeface="Consolas"/>
                <a:sym typeface="Consolas"/>
              </a:rPr>
              <a:t>    int Position { get; }</a:t>
            </a:r>
            <a:br>
              <a:rPr lang="en-US" sz="2400">
                <a:latin typeface="Consolas"/>
                <a:ea typeface="Consolas"/>
                <a:cs typeface="Consolas"/>
                <a:sym typeface="Consolas"/>
              </a:rPr>
            </a:br>
            <a:r>
              <a:rPr lang="en-US" sz="2400">
                <a:latin typeface="Consolas"/>
                <a:ea typeface="Consolas"/>
                <a:cs typeface="Consolas"/>
                <a:sym typeface="Consolas"/>
              </a:rPr>
              <a:t>    ....</a:t>
            </a:r>
            <a:endParaRPr sz="2400">
              <a:latin typeface="Consolas"/>
              <a:ea typeface="Consolas"/>
              <a:cs typeface="Consolas"/>
              <a:sym typeface="Consolas"/>
            </a:endParaRPr>
          </a:p>
          <a:p>
            <a:pPr indent="0" lvl="0" marL="0" rtl="0" algn="l">
              <a:spcBef>
                <a:spcPts val="480"/>
              </a:spcBef>
              <a:spcAft>
                <a:spcPts val="0"/>
              </a:spcAft>
              <a:buSzPts val="2400"/>
              <a:buNone/>
            </a:pPr>
            <a:r>
              <a:rPr lang="en-US" sz="2400">
                <a:latin typeface="Consolas"/>
                <a:ea typeface="Consolas"/>
                <a:cs typeface="Consolas"/>
                <a:sym typeface="Consolas"/>
              </a:rPr>
              <a:t>}</a:t>
            </a:r>
            <a:endParaRPr/>
          </a:p>
          <a:p>
            <a:pPr indent="0" lvl="0" marL="0" rtl="0" algn="l">
              <a:spcBef>
                <a:spcPts val="480"/>
              </a:spcBef>
              <a:spcAft>
                <a:spcPts val="0"/>
              </a:spcAft>
              <a:buSzPts val="2400"/>
              <a:buNone/>
            </a:pPr>
            <a:r>
              <a:t/>
            </a:r>
            <a:endParaRPr sz="2400"/>
          </a:p>
        </p:txBody>
      </p:sp>
      <p:sp>
        <p:nvSpPr>
          <p:cNvPr id="277" name="Google Shape;277;p4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latin typeface="Consolas"/>
                <a:ea typeface="Consolas"/>
                <a:cs typeface="Consolas"/>
                <a:sym typeface="Consolas"/>
              </a:rPr>
              <a:t>string[] SplitToFields(string line)</a:t>
            </a:r>
            <a:endParaRPr sz="2800">
              <a:latin typeface="Consolas"/>
              <a:ea typeface="Consolas"/>
              <a:cs typeface="Consolas"/>
              <a:sym typeface="Consolas"/>
            </a:endParaRPr>
          </a:p>
          <a:p>
            <a:pPr indent="0" lvl="0" marL="0" rtl="0" algn="l">
              <a:spcBef>
                <a:spcPts val="560"/>
              </a:spcBef>
              <a:spcAft>
                <a:spcPts val="0"/>
              </a:spcAft>
              <a:buSzPts val="2800"/>
              <a:buNone/>
            </a:pPr>
            <a:r>
              <a:rPr lang="en-US" sz="2800">
                <a:latin typeface="Consolas"/>
                <a:ea typeface="Consolas"/>
                <a:cs typeface="Consolas"/>
                <a:sym typeface="Consolas"/>
              </a:rPr>
              <a:t>	Token SkipSpaces(TokenReader reader) </a:t>
            </a:r>
            <a:endParaRPr/>
          </a:p>
          <a:p>
            <a:pPr indent="0" lvl="0" marL="0" rtl="0" algn="l">
              <a:spcBef>
                <a:spcPts val="560"/>
              </a:spcBef>
              <a:spcAft>
                <a:spcPts val="0"/>
              </a:spcAft>
              <a:buSzPts val="2800"/>
              <a:buNone/>
            </a:pPr>
            <a:r>
              <a:rPr lang="en-US" sz="2800">
                <a:latin typeface="Consolas"/>
                <a:ea typeface="Consolas"/>
                <a:cs typeface="Consolas"/>
                <a:sym typeface="Consolas"/>
              </a:rPr>
              <a:t>	Token ReadField(TokenReader reader)</a:t>
            </a:r>
            <a:br>
              <a:rPr lang="en-US" sz="2400">
                <a:latin typeface="Consolas"/>
                <a:ea typeface="Consolas"/>
                <a:cs typeface="Consolas"/>
                <a:sym typeface="Consolas"/>
              </a:rPr>
            </a:br>
            <a:r>
              <a:rPr lang="en-US" sz="2400">
                <a:latin typeface="Consolas"/>
                <a:ea typeface="Consolas"/>
                <a:cs typeface="Consolas"/>
                <a:sym typeface="Consolas"/>
              </a:rPr>
              <a:t>	    Token ReadSimpleField(TokenReader reader)</a:t>
            </a:r>
            <a:br>
              <a:rPr lang="en-US" sz="2400">
                <a:latin typeface="Consolas"/>
                <a:ea typeface="Consolas"/>
                <a:cs typeface="Consolas"/>
                <a:sym typeface="Consolas"/>
              </a:rPr>
            </a:br>
            <a:r>
              <a:rPr lang="en-US" sz="2400">
                <a:latin typeface="Consolas"/>
                <a:ea typeface="Consolas"/>
                <a:cs typeface="Consolas"/>
                <a:sym typeface="Consolas"/>
              </a:rPr>
              <a:t>	    Token ReadQuotedField(TokenReader reader)</a:t>
            </a:r>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ctr">
              <a:spcBef>
                <a:spcPts val="560"/>
              </a:spcBef>
              <a:spcAft>
                <a:spcPts val="0"/>
              </a:spcAft>
              <a:buSzPts val="2800"/>
              <a:buNone/>
            </a:pPr>
            <a:r>
              <a:rPr b="1" lang="en-US" sz="2800">
                <a:latin typeface="Calibri"/>
                <a:ea typeface="Calibri"/>
                <a:cs typeface="Calibri"/>
                <a:sym typeface="Calibri"/>
              </a:rPr>
              <a:t>TokenReader можно переиспользовать в похожих задач</a:t>
            </a:r>
            <a:endParaRPr/>
          </a:p>
        </p:txBody>
      </p:sp>
      <p:sp>
        <p:nvSpPr>
          <p:cNvPr id="284" name="Google Shape;284;p5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latin typeface="Consolas"/>
                <a:ea typeface="Consolas"/>
                <a:cs typeface="Consolas"/>
                <a:sym typeface="Consolas"/>
              </a:rPr>
              <a:t>static class TokenReaderExtensions {</a:t>
            </a:r>
            <a:endParaRPr/>
          </a:p>
          <a:p>
            <a:pPr indent="0" lvl="0" marL="0" rtl="0" algn="l">
              <a:spcBef>
                <a:spcPts val="400"/>
              </a:spcBef>
              <a:spcAft>
                <a:spcPts val="0"/>
              </a:spcAft>
              <a:buSzPts val="2000"/>
              <a:buNone/>
            </a:pPr>
            <a:r>
              <a:rPr lang="en-US" sz="2000">
                <a:latin typeface="Consolas"/>
                <a:ea typeface="Consolas"/>
                <a:cs typeface="Consolas"/>
                <a:sym typeface="Consolas"/>
              </a:rPr>
              <a:t>    public static Token ReadField(this TokenReader reader) { … }</a:t>
            </a:r>
            <a:endParaRPr/>
          </a:p>
          <a:p>
            <a:pPr indent="0" lvl="0" marL="0" rtl="0" algn="l">
              <a:spcBef>
                <a:spcPts val="400"/>
              </a:spcBef>
              <a:spcAft>
                <a:spcPts val="0"/>
              </a:spcAft>
              <a:buSzPts val="2000"/>
              <a:buNone/>
            </a:pPr>
            <a:r>
              <a:rPr lang="en-US" sz="2000">
                <a:latin typeface="Consolas"/>
                <a:ea typeface="Consolas"/>
                <a:cs typeface="Consolas"/>
                <a:sym typeface="Consolas"/>
              </a:rPr>
              <a:t>}</a:t>
            </a:r>
            <a:br>
              <a:rPr lang="en-US" sz="2000">
                <a:latin typeface="Consolas"/>
                <a:ea typeface="Consolas"/>
                <a:cs typeface="Consolas"/>
                <a:sym typeface="Consolas"/>
              </a:rPr>
            </a:br>
            <a:endParaRPr sz="2000">
              <a:latin typeface="Consolas"/>
              <a:ea typeface="Consolas"/>
              <a:cs typeface="Consolas"/>
              <a:sym typeface="Consolas"/>
            </a:endParaRPr>
          </a:p>
          <a:p>
            <a:pPr indent="0" lvl="0" marL="0" rtl="0" algn="l">
              <a:spcBef>
                <a:spcPts val="400"/>
              </a:spcBef>
              <a:spcAft>
                <a:spcPts val="0"/>
              </a:spcAft>
              <a:buSzPts val="2000"/>
              <a:buNone/>
            </a:pPr>
            <a:r>
              <a:rPr lang="en-US" sz="2000">
                <a:latin typeface="Consolas"/>
                <a:ea typeface="Consolas"/>
                <a:cs typeface="Consolas"/>
                <a:sym typeface="Consolas"/>
              </a:rPr>
              <a:t>// Обычный вызов</a:t>
            </a:r>
            <a:endParaRPr/>
          </a:p>
          <a:p>
            <a:pPr indent="0" lvl="0" marL="0" rtl="0" algn="l">
              <a:spcBef>
                <a:spcPts val="400"/>
              </a:spcBef>
              <a:spcAft>
                <a:spcPts val="0"/>
              </a:spcAft>
              <a:buSzPts val="2000"/>
              <a:buNone/>
            </a:pPr>
            <a:r>
              <a:rPr lang="en-US" sz="2000">
                <a:latin typeface="Consolas"/>
                <a:ea typeface="Consolas"/>
                <a:cs typeface="Consolas"/>
                <a:sym typeface="Consolas"/>
              </a:rPr>
              <a:t>TokenReaderExtensions.ReadField(reader);</a:t>
            </a:r>
            <a:endParaRPr/>
          </a:p>
          <a:p>
            <a:pPr indent="0" lvl="0" marL="0" rtl="0" algn="l">
              <a:spcBef>
                <a:spcPts val="400"/>
              </a:spcBef>
              <a:spcAft>
                <a:spcPts val="0"/>
              </a:spcAft>
              <a:buSzPts val="2000"/>
              <a:buNone/>
            </a:pPr>
            <a:r>
              <a:rPr lang="en-US" sz="2000">
                <a:latin typeface="Consolas"/>
                <a:ea typeface="Consolas"/>
                <a:cs typeface="Consolas"/>
                <a:sym typeface="Consolas"/>
              </a:rPr>
              <a:t>// Вызов с "сахарком". Работает автоподстановка!</a:t>
            </a:r>
            <a:endParaRPr/>
          </a:p>
          <a:p>
            <a:pPr indent="0" lvl="0" marL="0" rtl="0" algn="l">
              <a:spcBef>
                <a:spcPts val="400"/>
              </a:spcBef>
              <a:spcAft>
                <a:spcPts val="0"/>
              </a:spcAft>
              <a:buSzPts val="2000"/>
              <a:buNone/>
            </a:pPr>
            <a:r>
              <a:rPr lang="en-US" sz="2000">
                <a:latin typeface="Consolas"/>
                <a:ea typeface="Consolas"/>
                <a:cs typeface="Consolas"/>
                <a:sym typeface="Consolas"/>
              </a:rPr>
              <a:t>reader.ReadField();</a:t>
            </a:r>
            <a:endParaRPr/>
          </a:p>
          <a:p>
            <a:pPr indent="0" lvl="0" marL="0" rtl="0" algn="l">
              <a:spcBef>
                <a:spcPts val="400"/>
              </a:spcBef>
              <a:spcAft>
                <a:spcPts val="0"/>
              </a:spcAft>
              <a:buSzPts val="2000"/>
              <a:buNone/>
            </a:pPr>
            <a:r>
              <a:rPr lang="en-US" sz="2000">
                <a:latin typeface="Consolas"/>
                <a:ea typeface="Consolas"/>
                <a:cs typeface="Consolas"/>
                <a:sym typeface="Consolas"/>
              </a:rPr>
              <a:t>// Свои типы расширять можно и нужно!</a:t>
            </a:r>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en-US" sz="2000">
                <a:latin typeface="Consolas"/>
                <a:ea typeface="Consolas"/>
                <a:cs typeface="Consolas"/>
                <a:sym typeface="Consolas"/>
              </a:rPr>
              <a:t>"abc".LeftPad(2); // можно</a:t>
            </a:r>
            <a:endParaRPr/>
          </a:p>
          <a:p>
            <a:pPr indent="0" lvl="0" marL="0" rtl="0" algn="l">
              <a:spcBef>
                <a:spcPts val="400"/>
              </a:spcBef>
              <a:spcAft>
                <a:spcPts val="0"/>
              </a:spcAft>
              <a:buSzPts val="2000"/>
              <a:buNone/>
            </a:pPr>
            <a:r>
              <a:rPr lang="en-US" sz="2000">
                <a:latin typeface="Consolas"/>
                <a:ea typeface="Consolas"/>
                <a:cs typeface="Consolas"/>
                <a:sym typeface="Consolas"/>
              </a:rPr>
              <a:t>"123".IsInn(); // не надо так: слишком специфичный метод</a:t>
            </a:r>
            <a:endParaRPr sz="2000">
              <a:latin typeface="Consolas"/>
              <a:ea typeface="Consolas"/>
              <a:cs typeface="Consolas"/>
              <a:sym typeface="Consolas"/>
            </a:endParaRPr>
          </a:p>
        </p:txBody>
      </p:sp>
      <p:sp>
        <p:nvSpPr>
          <p:cNvPr id="291" name="Google Shape;291;p5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МЕТОДЫ РАСШИРЕНИЯ В C#</a:t>
            </a:r>
            <a:endParaRPr/>
          </a:p>
        </p:txBody>
      </p:sp>
      <p:sp>
        <p:nvSpPr>
          <p:cNvPr id="292" name="Google Shape;292;p51"/>
          <p:cNvSpPr/>
          <p:nvPr/>
        </p:nvSpPr>
        <p:spPr>
          <a:xfrm>
            <a:off x="9816533" y="522922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en-US" sz="2400">
                <a:latin typeface="Courier New"/>
                <a:ea typeface="Courier New"/>
                <a:cs typeface="Courier New"/>
                <a:sym typeface="Courier New"/>
              </a:rPr>
              <a:t>class </a:t>
            </a:r>
            <a:r>
              <a:rPr lang="en-US" sz="2400">
                <a:latin typeface="Courier New"/>
                <a:ea typeface="Courier New"/>
                <a:cs typeface="Courier New"/>
                <a:sym typeface="Courier New"/>
              </a:rPr>
              <a:t>TokenReader {...}</a:t>
            </a:r>
            <a:endParaRPr sz="2400">
              <a:latin typeface="Courier New"/>
              <a:ea typeface="Courier New"/>
              <a:cs typeface="Courier New"/>
              <a:sym typeface="Courier New"/>
            </a:endParaRPr>
          </a:p>
          <a:p>
            <a:pPr indent="0" lvl="0" marL="0" rtl="0" algn="l">
              <a:spcBef>
                <a:spcPts val="480"/>
              </a:spcBef>
              <a:spcAft>
                <a:spcPts val="0"/>
              </a:spcAft>
              <a:buSzPts val="2400"/>
              <a:buNone/>
            </a:pPr>
            <a:br>
              <a:rPr lang="en-US" sz="2400">
                <a:latin typeface="Courier New"/>
                <a:ea typeface="Courier New"/>
                <a:cs typeface="Courier New"/>
                <a:sym typeface="Courier New"/>
              </a:rPr>
            </a:br>
            <a:r>
              <a:rPr i="1" lang="en-US" sz="2400">
                <a:latin typeface="Courier New"/>
                <a:ea typeface="Courier New"/>
                <a:cs typeface="Courier New"/>
                <a:sym typeface="Courier New"/>
              </a:rPr>
              <a:t>// Если надо добавить что-то еще...</a:t>
            </a:r>
            <a:br>
              <a:rPr i="1" lang="en-US" sz="2400">
                <a:latin typeface="Courier New"/>
                <a:ea typeface="Courier New"/>
                <a:cs typeface="Courier New"/>
                <a:sym typeface="Courier New"/>
              </a:rPr>
            </a:br>
            <a:r>
              <a:rPr lang="en-US" sz="2400">
                <a:latin typeface="Courier New"/>
                <a:ea typeface="Courier New"/>
                <a:cs typeface="Courier New"/>
                <a:sym typeface="Courier New"/>
              </a:rPr>
              <a:t>TokenReader.</a:t>
            </a:r>
            <a:r>
              <a:rPr b="1" lang="en-US" sz="2400">
                <a:latin typeface="Courier New"/>
                <a:ea typeface="Courier New"/>
                <a:cs typeface="Courier New"/>
                <a:sym typeface="Courier New"/>
              </a:rPr>
              <a:t>prototype</a:t>
            </a:r>
            <a:r>
              <a:rPr lang="en-US" sz="2400">
                <a:latin typeface="Courier New"/>
                <a:ea typeface="Courier New"/>
                <a:cs typeface="Courier New"/>
                <a:sym typeface="Courier New"/>
              </a:rPr>
              <a:t>.readField = () =&gt; {...};</a:t>
            </a:r>
            <a:br>
              <a:rPr lang="en-US" sz="2400">
                <a:latin typeface="Courier New"/>
                <a:ea typeface="Courier New"/>
                <a:cs typeface="Courier New"/>
                <a:sym typeface="Courier New"/>
              </a:rPr>
            </a:br>
            <a:br>
              <a:rPr lang="en-US" sz="2400">
                <a:latin typeface="Courier New"/>
                <a:ea typeface="Courier New"/>
                <a:cs typeface="Courier New"/>
                <a:sym typeface="Courier New"/>
              </a:rPr>
            </a:br>
            <a:r>
              <a:rPr i="1" lang="en-US" sz="2400">
                <a:latin typeface="Courier New"/>
                <a:ea typeface="Courier New"/>
                <a:cs typeface="Courier New"/>
                <a:sym typeface="Courier New"/>
              </a:rPr>
              <a:t>// И можно использовать</a:t>
            </a:r>
            <a:br>
              <a:rPr i="1" lang="en-US" sz="2400">
                <a:latin typeface="Courier New"/>
                <a:ea typeface="Courier New"/>
                <a:cs typeface="Courier New"/>
                <a:sym typeface="Courier New"/>
              </a:rPr>
            </a:br>
            <a:r>
              <a:rPr lang="en-US" sz="2400">
                <a:latin typeface="Courier New"/>
                <a:ea typeface="Courier New"/>
                <a:cs typeface="Courier New"/>
                <a:sym typeface="Courier New"/>
              </a:rPr>
              <a:t>tokenReader.readField();</a:t>
            </a:r>
            <a:endParaRPr sz="2400">
              <a:latin typeface="Arial"/>
              <a:ea typeface="Arial"/>
              <a:cs typeface="Arial"/>
              <a:sym typeface="Arial"/>
            </a:endParaRPr>
          </a:p>
          <a:p>
            <a:pPr indent="0" lvl="0" marL="0" rtl="0" algn="l">
              <a:spcBef>
                <a:spcPts val="480"/>
              </a:spcBef>
              <a:spcAft>
                <a:spcPts val="0"/>
              </a:spcAft>
              <a:buSzPts val="2400"/>
              <a:buNone/>
            </a:pPr>
            <a:r>
              <a:rPr i="1" lang="en-US" sz="2400">
                <a:latin typeface="Courier New"/>
                <a:ea typeface="Courier New"/>
                <a:cs typeface="Courier New"/>
                <a:sym typeface="Courier New"/>
              </a:rPr>
              <a:t>// Не лучшая практика, но допустимо</a:t>
            </a:r>
            <a:endParaRPr i="1" sz="2400">
              <a:latin typeface="Courier New"/>
              <a:ea typeface="Courier New"/>
              <a:cs typeface="Courier New"/>
              <a:sym typeface="Courier New"/>
            </a:endParaRPr>
          </a:p>
          <a:p>
            <a:pPr indent="0" lvl="0" marL="0" rtl="0" algn="l">
              <a:spcBef>
                <a:spcPts val="480"/>
              </a:spcBef>
              <a:spcAft>
                <a:spcPts val="0"/>
              </a:spcAft>
              <a:buSzPts val="2400"/>
              <a:buNone/>
            </a:pPr>
            <a:r>
              <a:t/>
            </a:r>
            <a:endParaRPr sz="2400"/>
          </a:p>
          <a:p>
            <a:pPr indent="0" lvl="0" marL="0" rtl="0" algn="l">
              <a:spcBef>
                <a:spcPts val="0"/>
              </a:spcBef>
              <a:spcAft>
                <a:spcPts val="0"/>
              </a:spcAft>
              <a:buClr>
                <a:schemeClr val="lt1"/>
              </a:buClr>
              <a:buSzPts val="2400"/>
              <a:buNone/>
            </a:pPr>
            <a:r>
              <a:rPr b="1" lang="en-US" sz="2400">
                <a:latin typeface="Courier New"/>
                <a:ea typeface="Courier New"/>
                <a:cs typeface="Courier New"/>
                <a:sym typeface="Courier New"/>
              </a:rPr>
              <a:t>"abc"</a:t>
            </a:r>
            <a:r>
              <a:rPr lang="en-US" sz="2400">
                <a:latin typeface="Courier New"/>
                <a:ea typeface="Courier New"/>
                <a:cs typeface="Courier New"/>
                <a:sym typeface="Courier New"/>
              </a:rPr>
              <a:t>.leftPad(2); </a:t>
            </a:r>
            <a:r>
              <a:rPr i="1" lang="en-US" sz="2400">
                <a:latin typeface="Courier New"/>
                <a:ea typeface="Courier New"/>
                <a:cs typeface="Courier New"/>
                <a:sym typeface="Courier New"/>
              </a:rPr>
              <a:t>// Коллизии со стандартом</a:t>
            </a:r>
            <a:br>
              <a:rPr lang="en-US" sz="2400">
                <a:latin typeface="Courier New"/>
                <a:ea typeface="Courier New"/>
                <a:cs typeface="Courier New"/>
                <a:sym typeface="Courier New"/>
              </a:rPr>
            </a:br>
            <a:r>
              <a:rPr b="1" lang="en-US" sz="2400">
                <a:latin typeface="Courier New"/>
                <a:ea typeface="Courier New"/>
                <a:cs typeface="Courier New"/>
                <a:sym typeface="Courier New"/>
              </a:rPr>
              <a:t>"123"</a:t>
            </a:r>
            <a:r>
              <a:rPr lang="en-US" sz="2400">
                <a:latin typeface="Courier New"/>
                <a:ea typeface="Courier New"/>
                <a:cs typeface="Courier New"/>
                <a:sym typeface="Courier New"/>
              </a:rPr>
              <a:t>.isInn(); </a:t>
            </a:r>
            <a:r>
              <a:rPr i="1" lang="en-US" sz="2400">
                <a:latin typeface="Courier New"/>
                <a:ea typeface="Courier New"/>
                <a:cs typeface="Courier New"/>
                <a:sym typeface="Courier New"/>
              </a:rPr>
              <a:t>// Специфично, плюс тормоза</a:t>
            </a:r>
            <a:endParaRPr sz="2400">
              <a:latin typeface="Arial"/>
              <a:ea typeface="Arial"/>
              <a:cs typeface="Arial"/>
              <a:sym typeface="Arial"/>
            </a:endParaRPr>
          </a:p>
        </p:txBody>
      </p:sp>
      <p:sp>
        <p:nvSpPr>
          <p:cNvPr id="299" name="Google Shape;299;p5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MONKEY PATCHING В JS</a:t>
            </a:r>
            <a:endParaRPr/>
          </a:p>
        </p:txBody>
      </p:sp>
      <p:sp>
        <p:nvSpPr>
          <p:cNvPr id="300" name="Google Shape;300;p52"/>
          <p:cNvSpPr/>
          <p:nvPr/>
        </p:nvSpPr>
        <p:spPr>
          <a:xfrm>
            <a:off x="9816600" y="522795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JS</a:t>
            </a:r>
            <a:endParaRPr/>
          </a:p>
        </p:txBody>
      </p:sp>
      <p:sp>
        <p:nvSpPr>
          <p:cNvPr id="301" name="Google Shape;301;p5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Quattrocento Sans"/>
              <a:buNone/>
            </a:pPr>
            <a:r>
              <a:t/>
            </a:r>
            <a:endParaRPr b="0" i="0" sz="1800" u="none" cap="none" strike="noStrike">
              <a:solidFill>
                <a:schemeClr val="lt1"/>
              </a:solidFill>
              <a:latin typeface="Arial"/>
              <a:ea typeface="Arial"/>
              <a:cs typeface="Arial"/>
              <a:sym typeface="Arial"/>
            </a:endParaRPr>
          </a:p>
        </p:txBody>
      </p:sp>
      <p:sp>
        <p:nvSpPr>
          <p:cNvPr id="302" name="Google Shape;302;p5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Quattrocento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t>Простота и понятность</a:t>
            </a:r>
            <a:endParaRPr/>
          </a:p>
          <a:p>
            <a:pPr indent="0" lvl="0" marL="0" rtl="0" algn="l">
              <a:spcBef>
                <a:spcPts val="640"/>
              </a:spcBef>
              <a:spcAft>
                <a:spcPts val="0"/>
              </a:spcAft>
              <a:buSzPts val="3200"/>
              <a:buNone/>
            </a:pPr>
            <a:r>
              <a:rPr b="1" lang="en-US"/>
              <a:t>	</a:t>
            </a:r>
            <a:r>
              <a:rPr b="1" lang="en-US">
                <a:solidFill>
                  <a:schemeClr val="accent1"/>
                </a:solidFill>
              </a:rPr>
              <a:t>=&gt;</a:t>
            </a:r>
            <a:r>
              <a:rPr b="1" lang="en-US"/>
              <a:t> </a:t>
            </a:r>
            <a:r>
              <a:rPr lang="en-US"/>
              <a:t>Корректность</a:t>
            </a:r>
            <a:endParaRPr/>
          </a:p>
          <a:p>
            <a:pPr indent="0" lvl="0" marL="0" rtl="0" algn="l">
              <a:spcBef>
                <a:spcPts val="640"/>
              </a:spcBef>
              <a:spcAft>
                <a:spcPts val="0"/>
              </a:spcAft>
              <a:buSzPts val="3200"/>
              <a:buNone/>
            </a:pPr>
            <a:r>
              <a:rPr b="1" lang="en-US"/>
              <a:t>	</a:t>
            </a:r>
            <a:r>
              <a:rPr b="1" lang="en-US">
                <a:solidFill>
                  <a:schemeClr val="accent1"/>
                </a:solidFill>
              </a:rPr>
              <a:t>=&gt;</a:t>
            </a:r>
            <a:r>
              <a:rPr b="1" lang="en-US"/>
              <a:t> </a:t>
            </a:r>
            <a:r>
              <a:rPr lang="en-US"/>
              <a:t>Расширяемость</a:t>
            </a:r>
            <a:endParaRPr/>
          </a:p>
          <a:p>
            <a:pPr indent="0" lvl="0" marL="0" rtl="0" algn="l">
              <a:spcBef>
                <a:spcPts val="640"/>
              </a:spcBef>
              <a:spcAft>
                <a:spcPts val="0"/>
              </a:spcAft>
              <a:buSzPts val="3200"/>
              <a:buNone/>
            </a:pPr>
            <a:r>
              <a:rPr b="1" lang="en-US"/>
              <a:t>	</a:t>
            </a:r>
            <a:r>
              <a:rPr b="1" lang="en-US">
                <a:solidFill>
                  <a:schemeClr val="accent1"/>
                </a:solidFill>
              </a:rPr>
              <a:t>=&gt;</a:t>
            </a:r>
            <a:r>
              <a:rPr b="1" lang="en-US"/>
              <a:t> </a:t>
            </a:r>
            <a:r>
              <a:rPr lang="en-US"/>
              <a:t>Универсальность</a:t>
            </a:r>
            <a:endParaRPr/>
          </a:p>
          <a:p>
            <a:pPr indent="0" lvl="0" marL="0" rtl="0" algn="l">
              <a:spcBef>
                <a:spcPts val="640"/>
              </a:spcBef>
              <a:spcAft>
                <a:spcPts val="0"/>
              </a:spcAft>
              <a:buSzPts val="3200"/>
              <a:buNone/>
            </a:pPr>
            <a:r>
              <a:t/>
            </a:r>
            <a:endParaRPr/>
          </a:p>
        </p:txBody>
      </p:sp>
      <p:sp>
        <p:nvSpPr>
          <p:cNvPr id="116" name="Google Shape;116;p2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en-US" sz="4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latin typeface="Consolas"/>
                <a:ea typeface="Consolas"/>
                <a:cs typeface="Consolas"/>
                <a:sym typeface="Consolas"/>
              </a:rPr>
              <a:t>class TokenReader: ...</a:t>
            </a:r>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en-US" sz="2000">
                <a:solidFill>
                  <a:srgbClr val="7F7F7F"/>
                </a:solidFill>
                <a:latin typeface="Consolas"/>
                <a:ea typeface="Consolas"/>
                <a:cs typeface="Consolas"/>
                <a:sym typeface="Consolas"/>
              </a:rPr>
              <a:t># Если надо добавить что-то ещё</a:t>
            </a:r>
            <a:br>
              <a:rPr lang="en-US" sz="2000">
                <a:latin typeface="Consolas"/>
                <a:ea typeface="Consolas"/>
                <a:cs typeface="Consolas"/>
                <a:sym typeface="Consolas"/>
              </a:rPr>
            </a:br>
            <a:r>
              <a:rPr lang="en-US" sz="2000">
                <a:latin typeface="Consolas"/>
                <a:ea typeface="Consolas"/>
                <a:cs typeface="Consolas"/>
                <a:sym typeface="Consolas"/>
              </a:rPr>
              <a:t>def read_field(field): ...</a:t>
            </a:r>
            <a:br>
              <a:rPr lang="en-US" sz="2000">
                <a:latin typeface="Consolas"/>
                <a:ea typeface="Consolas"/>
                <a:cs typeface="Consolas"/>
                <a:sym typeface="Consolas"/>
              </a:rPr>
            </a:br>
            <a:r>
              <a:rPr lang="en-US" sz="2000">
                <a:latin typeface="Consolas"/>
                <a:ea typeface="Consolas"/>
                <a:cs typeface="Consolas"/>
                <a:sym typeface="Consolas"/>
              </a:rPr>
              <a:t>TokenReader.read_field = read_field</a:t>
            </a:r>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en-US" sz="2000">
                <a:solidFill>
                  <a:srgbClr val="7F7F7F"/>
                </a:solidFill>
                <a:latin typeface="Consolas"/>
                <a:ea typeface="Consolas"/>
                <a:cs typeface="Consolas"/>
                <a:sym typeface="Consolas"/>
              </a:rPr>
              <a:t># И можно использовать</a:t>
            </a:r>
            <a:br>
              <a:rPr lang="en-US" sz="2000">
                <a:latin typeface="Consolas"/>
                <a:ea typeface="Consolas"/>
                <a:cs typeface="Consolas"/>
                <a:sym typeface="Consolas"/>
              </a:rPr>
            </a:br>
            <a:r>
              <a:rPr lang="en-US" sz="2000">
                <a:latin typeface="Consolas"/>
                <a:ea typeface="Consolas"/>
                <a:cs typeface="Consolas"/>
                <a:sym typeface="Consolas"/>
              </a:rPr>
              <a:t>TokenReader.read_field(field)</a:t>
            </a:r>
            <a:br>
              <a:rPr lang="en-US" sz="2000">
                <a:latin typeface="Consolas"/>
                <a:ea typeface="Consolas"/>
                <a:cs typeface="Consolas"/>
                <a:sym typeface="Consolas"/>
              </a:rPr>
            </a:br>
            <a:r>
              <a:rPr lang="en-US" sz="2000">
                <a:solidFill>
                  <a:srgbClr val="7F7F7F"/>
                </a:solidFill>
                <a:latin typeface="Consolas"/>
                <a:ea typeface="Consolas"/>
                <a:cs typeface="Consolas"/>
                <a:sym typeface="Consolas"/>
              </a:rPr>
              <a:t># не лучшая практика, но допустимо</a:t>
            </a:r>
            <a:endParaRPr sz="2000">
              <a:solidFill>
                <a:srgbClr val="7F7F7F"/>
              </a:solidFill>
              <a:latin typeface="Consolas"/>
              <a:ea typeface="Consolas"/>
              <a:cs typeface="Consolas"/>
              <a:sym typeface="Consolas"/>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en-US" sz="2000">
                <a:latin typeface="Consolas"/>
                <a:ea typeface="Consolas"/>
                <a:cs typeface="Consolas"/>
                <a:sym typeface="Consolas"/>
              </a:rPr>
              <a:t>"123".is_inn() </a:t>
            </a:r>
            <a:r>
              <a:rPr lang="en-US" sz="2000">
                <a:solidFill>
                  <a:srgbClr val="7F7F7F"/>
                </a:solidFill>
                <a:latin typeface="Consolas"/>
                <a:ea typeface="Consolas"/>
                <a:cs typeface="Consolas"/>
                <a:sym typeface="Consolas"/>
              </a:rPr>
              <a:t># примитивные типы лучше не расширять</a:t>
            </a:r>
            <a:endParaRPr sz="2000">
              <a:solidFill>
                <a:srgbClr val="7F7F7F"/>
              </a:solidFill>
              <a:latin typeface="Consolas"/>
              <a:ea typeface="Consolas"/>
              <a:cs typeface="Consolas"/>
              <a:sym typeface="Consolas"/>
            </a:endParaRPr>
          </a:p>
        </p:txBody>
      </p:sp>
      <p:sp>
        <p:nvSpPr>
          <p:cNvPr id="309" name="Google Shape;309;p5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MONKEY PATCHING В PYTHON</a:t>
            </a:r>
            <a:endParaRPr/>
          </a:p>
        </p:txBody>
      </p:sp>
      <p:sp>
        <p:nvSpPr>
          <p:cNvPr id="310" name="Google Shape;310;p53"/>
          <p:cNvSpPr/>
          <p:nvPr/>
        </p:nvSpPr>
        <p:spPr>
          <a:xfrm>
            <a:off x="9816533" y="522922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311" name="Google Shape;311;p53"/>
          <p:cNvPicPr preferRelativeResize="0"/>
          <p:nvPr/>
        </p:nvPicPr>
        <p:blipFill rotWithShape="1">
          <a:blip r:embed="rId3">
            <a:alphaModFix/>
          </a:blip>
          <a:srcRect b="0" l="0" r="0" t="0"/>
          <a:stretch/>
        </p:blipFill>
        <p:spPr>
          <a:xfrm>
            <a:off x="10029011" y="5264008"/>
            <a:ext cx="655044" cy="6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5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5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5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5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500"/>
                                        <p:tgtEl>
                                          <p:spTgt spid="3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500"/>
                                        <p:tgtEl>
                                          <p:spTgt spid="3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animEffect filter="fade" transition="in">
                                      <p:cBhvr>
                                        <p:cTn dur="500"/>
                                        <p:tgtEl>
                                          <p:spTgt spid="3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animEffect filter="fade" transition="in">
                                      <p:cBhvr>
                                        <p:cTn dur="500"/>
                                        <p:tgtEl>
                                          <p:spTgt spid="30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latin typeface="Consolas"/>
                <a:ea typeface="Consolas"/>
                <a:cs typeface="Consolas"/>
                <a:sym typeface="Consolas"/>
              </a:rPr>
              <a:t>T[] Rotate&lt;T&gt;(T[] array, int</a:t>
            </a:r>
            <a:r>
              <a:rPr lang="en-US" sz="3600">
                <a:latin typeface="Consolas"/>
                <a:ea typeface="Consolas"/>
                <a:cs typeface="Consolas"/>
                <a:sym typeface="Consolas"/>
              </a:rPr>
              <a:t> </a:t>
            </a:r>
            <a:r>
              <a:rPr lang="en-US">
                <a:latin typeface="Consolas"/>
                <a:ea typeface="Consolas"/>
                <a:cs typeface="Consolas"/>
                <a:sym typeface="Consolas"/>
              </a:rPr>
              <a:t>shiftSize)</a:t>
            </a:r>
            <a:endParaRPr/>
          </a:p>
          <a:p>
            <a:pPr indent="0" lvl="1" marL="400050" rtl="0" algn="l">
              <a:spcBef>
                <a:spcPts val="480"/>
              </a:spcBef>
              <a:spcAft>
                <a:spcPts val="0"/>
              </a:spcAft>
              <a:buSzPts val="2400"/>
              <a:buNone/>
            </a:pPr>
            <a:r>
              <a:rPr lang="en-US" sz="2400">
                <a:latin typeface="Consolas"/>
                <a:ea typeface="Consolas"/>
                <a:cs typeface="Consolas"/>
                <a:sym typeface="Consolas"/>
              </a:rPr>
              <a:t>Rotate(new[] {1, 2, 3, 4, 5}, 2) → {3, 4, 5, 1, 2}</a:t>
            </a:r>
            <a:endParaRPr sz="3200">
              <a:latin typeface="Consolas"/>
              <a:ea typeface="Consolas"/>
              <a:cs typeface="Consolas"/>
              <a:sym typeface="Consolas"/>
            </a:endParaRPr>
          </a:p>
          <a:p>
            <a:pPr indent="0" lvl="0" marL="0" rtl="0" algn="l">
              <a:spcBef>
                <a:spcPts val="640"/>
              </a:spcBef>
              <a:spcAft>
                <a:spcPts val="0"/>
              </a:spcAft>
              <a:buSzPts val="3200"/>
              <a:buNone/>
            </a:pPr>
            <a:r>
              <a:t/>
            </a:r>
            <a:endParaRPr>
              <a:solidFill>
                <a:schemeClr val="accent1"/>
              </a:solidFill>
            </a:endParaRPr>
          </a:p>
          <a:p>
            <a:pPr indent="0" lvl="0" marL="0" rtl="0" algn="l">
              <a:spcBef>
                <a:spcPts val="640"/>
              </a:spcBef>
              <a:spcAft>
                <a:spcPts val="0"/>
              </a:spcAft>
              <a:buSzPts val="3200"/>
              <a:buNone/>
            </a:pPr>
            <a:r>
              <a:rPr lang="en-US">
                <a:solidFill>
                  <a:schemeClr val="accent1"/>
                </a:solidFill>
              </a:rPr>
              <a:t>Как решать?</a:t>
            </a:r>
            <a:endParaRPr>
              <a:solidFill>
                <a:schemeClr val="accent1"/>
              </a:solidFill>
            </a:endParaRPr>
          </a:p>
        </p:txBody>
      </p:sp>
      <p:sp>
        <p:nvSpPr>
          <p:cNvPr id="318" name="Google Shape;318;p5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lt1"/>
              </a:buClr>
              <a:buSzPct val="100000"/>
              <a:buFont typeface="Quattrocento Sans"/>
              <a:buNone/>
            </a:pPr>
            <a:r>
              <a:rPr lang="en-US">
                <a:solidFill>
                  <a:schemeClr val="lt1"/>
                </a:solidFill>
              </a:rPr>
              <a:t>ЗАДАЧА</a:t>
            </a:r>
            <a:r>
              <a:rPr lang="en-US"/>
              <a:t> ЦИКЛИЧЕСКИЙ СДВИГ</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US" sz="2400">
                <a:solidFill>
                  <a:schemeClr val="accent1"/>
                </a:solidFill>
              </a:rPr>
              <a:t>Решение С#</a:t>
            </a:r>
            <a:endParaRPr sz="2400">
              <a:solidFill>
                <a:schemeClr val="accent1"/>
              </a:solidFill>
            </a:endParaRPr>
          </a:p>
          <a:p>
            <a:pPr indent="0" lvl="0" marL="0" rtl="0" algn="l">
              <a:spcBef>
                <a:spcPts val="480"/>
              </a:spcBef>
              <a:spcAft>
                <a:spcPts val="0"/>
              </a:spcAft>
              <a:buSzPts val="2400"/>
              <a:buNone/>
            </a:pPr>
            <a:r>
              <a:rPr lang="en-US" sz="2400">
                <a:latin typeface="Consolas"/>
                <a:ea typeface="Consolas"/>
                <a:cs typeface="Consolas"/>
                <a:sym typeface="Consolas"/>
              </a:rPr>
              <a:t>array.Skip(shiftSize)</a:t>
            </a:r>
            <a:br>
              <a:rPr lang="en-US" sz="2400">
                <a:latin typeface="Consolas"/>
                <a:ea typeface="Consolas"/>
                <a:cs typeface="Consolas"/>
                <a:sym typeface="Consolas"/>
              </a:rPr>
            </a:br>
            <a:r>
              <a:rPr lang="en-US" sz="2400">
                <a:latin typeface="Consolas"/>
                <a:ea typeface="Consolas"/>
                <a:cs typeface="Consolas"/>
                <a:sym typeface="Consolas"/>
              </a:rPr>
              <a:t>	.Concat(array.Take(shiftSize))</a:t>
            </a:r>
            <a:br>
              <a:rPr lang="en-US" sz="2400">
                <a:latin typeface="Consolas"/>
                <a:ea typeface="Consolas"/>
                <a:cs typeface="Consolas"/>
                <a:sym typeface="Consolas"/>
              </a:rPr>
            </a:br>
            <a:r>
              <a:rPr lang="en-US" sz="2400">
                <a:latin typeface="Consolas"/>
                <a:ea typeface="Consolas"/>
                <a:cs typeface="Consolas"/>
                <a:sym typeface="Consolas"/>
              </a:rPr>
              <a:t>	.ToArray();</a:t>
            </a:r>
            <a:endParaRPr sz="2400">
              <a:solidFill>
                <a:schemeClr val="accent1"/>
              </a:solidFill>
            </a:endParaRPr>
          </a:p>
          <a:p>
            <a:pPr indent="0" lvl="0" marL="0" rtl="0" algn="l">
              <a:spcBef>
                <a:spcPts val="480"/>
              </a:spcBef>
              <a:spcAft>
                <a:spcPts val="0"/>
              </a:spcAft>
              <a:buSzPts val="2400"/>
              <a:buNone/>
            </a:pPr>
            <a:r>
              <a:t/>
            </a:r>
            <a:endParaRPr sz="2400">
              <a:solidFill>
                <a:schemeClr val="accent1"/>
              </a:solidFill>
            </a:endParaRPr>
          </a:p>
          <a:p>
            <a:pPr indent="0" lvl="0" marL="0" rtl="0" algn="l">
              <a:spcBef>
                <a:spcPts val="480"/>
              </a:spcBef>
              <a:spcAft>
                <a:spcPts val="0"/>
              </a:spcAft>
              <a:buSzPts val="2400"/>
              <a:buNone/>
            </a:pPr>
            <a:r>
              <a:rPr lang="en-US" sz="2400">
                <a:solidFill>
                  <a:schemeClr val="accent1"/>
                </a:solidFill>
              </a:rPr>
              <a:t>Решение JS</a:t>
            </a:r>
            <a:endParaRPr sz="2400">
              <a:solidFill>
                <a:schemeClr val="accent1"/>
              </a:solidFill>
            </a:endParaRPr>
          </a:p>
          <a:p>
            <a:pPr indent="0" lvl="0" marL="0" rtl="0" algn="l">
              <a:spcBef>
                <a:spcPts val="480"/>
              </a:spcBef>
              <a:spcAft>
                <a:spcPts val="0"/>
              </a:spcAft>
              <a:buSzPts val="2400"/>
              <a:buNone/>
            </a:pPr>
            <a:r>
              <a:rPr lang="en-US" sz="2400">
                <a:latin typeface="Consolas"/>
                <a:ea typeface="Consolas"/>
                <a:cs typeface="Consolas"/>
                <a:sym typeface="Consolas"/>
              </a:rPr>
              <a:t>array.slice(shiftSize)</a:t>
            </a:r>
            <a:br>
              <a:rPr lang="en-US" sz="2400">
                <a:latin typeface="Consolas"/>
                <a:ea typeface="Consolas"/>
                <a:cs typeface="Consolas"/>
                <a:sym typeface="Consolas"/>
              </a:rPr>
            </a:br>
            <a:r>
              <a:rPr lang="en-US" sz="2400">
                <a:latin typeface="Consolas"/>
                <a:ea typeface="Consolas"/>
                <a:cs typeface="Consolas"/>
                <a:sym typeface="Consolas"/>
              </a:rPr>
              <a:t>	 .concat(array.slice(0, shiftSize))</a:t>
            </a:r>
            <a:endParaRPr/>
          </a:p>
          <a:p>
            <a:pPr indent="0" lvl="0" marL="0" rtl="0" algn="l">
              <a:spcBef>
                <a:spcPts val="480"/>
              </a:spcBef>
              <a:spcAft>
                <a:spcPts val="0"/>
              </a:spcAft>
              <a:buSzPts val="2400"/>
              <a:buNone/>
            </a:pPr>
            <a:r>
              <a:t/>
            </a:r>
            <a:endParaRPr sz="2400">
              <a:solidFill>
                <a:schemeClr val="accent1"/>
              </a:solidFill>
            </a:endParaRPr>
          </a:p>
          <a:p>
            <a:pPr indent="0" lvl="0" marL="0" rtl="0" algn="l">
              <a:spcBef>
                <a:spcPts val="480"/>
              </a:spcBef>
              <a:spcAft>
                <a:spcPts val="0"/>
              </a:spcAft>
              <a:buSzPts val="2400"/>
              <a:buNone/>
            </a:pPr>
            <a:r>
              <a:rPr lang="en-US" sz="2400">
                <a:solidFill>
                  <a:schemeClr val="accent1"/>
                </a:solidFill>
              </a:rPr>
              <a:t>Решение Python</a:t>
            </a:r>
            <a:endParaRPr sz="2400">
              <a:solidFill>
                <a:schemeClr val="accent1"/>
              </a:solidFill>
            </a:endParaRPr>
          </a:p>
          <a:p>
            <a:pPr indent="0" lvl="0" marL="0" rtl="0" algn="l">
              <a:spcBef>
                <a:spcPts val="480"/>
              </a:spcBef>
              <a:spcAft>
                <a:spcPts val="0"/>
              </a:spcAft>
              <a:buSzPts val="2400"/>
              <a:buNone/>
            </a:pPr>
            <a:r>
              <a:rPr lang="en-US" sz="2400">
                <a:latin typeface="Consolas"/>
                <a:ea typeface="Consolas"/>
                <a:cs typeface="Consolas"/>
                <a:sym typeface="Consolas"/>
              </a:rPr>
              <a:t>array[shift_size:] + array[:shift_size]</a:t>
            </a:r>
            <a:endParaRPr sz="2400">
              <a:latin typeface="Consolas"/>
              <a:ea typeface="Consolas"/>
              <a:cs typeface="Consolas"/>
              <a:sym typeface="Consolas"/>
            </a:endParaRPr>
          </a:p>
        </p:txBody>
      </p:sp>
      <p:sp>
        <p:nvSpPr>
          <p:cNvPr id="325" name="Google Shape;325;p5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lt1"/>
              </a:buClr>
              <a:buSzPct val="100000"/>
              <a:buFont typeface="Quattrocento Sans"/>
              <a:buNone/>
            </a:pPr>
            <a:r>
              <a:rPr lang="en-US">
                <a:solidFill>
                  <a:schemeClr val="lt1"/>
                </a:solidFill>
              </a:rPr>
              <a:t>ЗАДАЧА</a:t>
            </a:r>
            <a:r>
              <a:rPr lang="en-US"/>
              <a:t> ЦИКЛИЧЕСКИЙ СДВИГ</a:t>
            </a:r>
            <a:endParaRPr/>
          </a:p>
        </p:txBody>
      </p:sp>
      <p:sp>
        <p:nvSpPr>
          <p:cNvPr id="326" name="Google Shape;326;p55"/>
          <p:cNvSpPr/>
          <p:nvPr/>
        </p:nvSpPr>
        <p:spPr>
          <a:xfrm>
            <a:off x="10176600" y="1628775"/>
            <a:ext cx="720000" cy="720000"/>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Quattrocento Sans"/>
                <a:ea typeface="Quattrocento Sans"/>
                <a:cs typeface="Quattrocento Sans"/>
                <a:sym typeface="Quattrocento Sans"/>
              </a:rPr>
              <a:t>C#</a:t>
            </a:r>
            <a:endParaRPr/>
          </a:p>
        </p:txBody>
      </p:sp>
      <p:sp>
        <p:nvSpPr>
          <p:cNvPr id="327" name="Google Shape;327;p55"/>
          <p:cNvSpPr/>
          <p:nvPr/>
        </p:nvSpPr>
        <p:spPr>
          <a:xfrm>
            <a:off x="10176533" y="3608752"/>
            <a:ext cx="720000" cy="720000"/>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Quattrocento Sans"/>
                <a:ea typeface="Quattrocento Sans"/>
                <a:cs typeface="Quattrocento Sans"/>
                <a:sym typeface="Quattrocento Sans"/>
              </a:rPr>
              <a:t>JS</a:t>
            </a:r>
            <a:endParaRPr/>
          </a:p>
        </p:txBody>
      </p:sp>
      <p:sp>
        <p:nvSpPr>
          <p:cNvPr id="328" name="Google Shape;328;p55"/>
          <p:cNvSpPr/>
          <p:nvPr/>
        </p:nvSpPr>
        <p:spPr>
          <a:xfrm>
            <a:off x="10167881" y="5445224"/>
            <a:ext cx="720000" cy="733222"/>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200">
              <a:solidFill>
                <a:schemeClr val="lt1"/>
              </a:solidFill>
              <a:latin typeface="Quattrocento Sans"/>
              <a:ea typeface="Quattrocento Sans"/>
              <a:cs typeface="Quattrocento Sans"/>
              <a:sym typeface="Quattrocento Sans"/>
            </a:endParaRPr>
          </a:p>
          <a:p>
            <a:pPr indent="0" lvl="0" marL="0" marR="0" rtl="0" algn="ctr">
              <a:spcBef>
                <a:spcPts val="600"/>
              </a:spcBef>
              <a:spcAft>
                <a:spcPts val="0"/>
              </a:spcAft>
              <a:buNone/>
            </a:pPr>
            <a:r>
              <a:rPr b="1" lang="en-US" sz="12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329" name="Google Shape;329;p55"/>
          <p:cNvPicPr preferRelativeResize="0"/>
          <p:nvPr/>
        </p:nvPicPr>
        <p:blipFill rotWithShape="1">
          <a:blip r:embed="rId3">
            <a:alphaModFix/>
          </a:blip>
          <a:srcRect b="0" l="0" r="0" t="0"/>
          <a:stretch/>
        </p:blipFill>
        <p:spPr>
          <a:xfrm>
            <a:off x="10305265" y="5472620"/>
            <a:ext cx="451802" cy="4518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00000"/>
              <a:buNone/>
            </a:pPr>
            <a:r>
              <a:rPr lang="en-US"/>
              <a:t>А если мы хотим сделать это In Place, без выделения дополнительной памяти?</a:t>
            </a:r>
            <a:endParaRPr/>
          </a:p>
          <a:p>
            <a:pPr indent="0" lvl="0" marL="0" rtl="0" algn="l">
              <a:spcBef>
                <a:spcPts val="544"/>
              </a:spcBef>
              <a:spcAft>
                <a:spcPts val="0"/>
              </a:spcAft>
              <a:buSzPct val="100000"/>
              <a:buNone/>
            </a:pPr>
            <a:r>
              <a:t/>
            </a:r>
            <a:endParaRPr/>
          </a:p>
          <a:p>
            <a:pPr indent="0" lvl="0" marL="0" rtl="0" algn="l">
              <a:spcBef>
                <a:spcPts val="612"/>
              </a:spcBef>
              <a:spcAft>
                <a:spcPts val="0"/>
              </a:spcAft>
              <a:buSzPct val="100000"/>
              <a:buNone/>
            </a:pPr>
            <a:r>
              <a:rPr b="1" lang="en-US">
                <a:latin typeface="Consolas"/>
                <a:ea typeface="Consolas"/>
                <a:cs typeface="Consolas"/>
                <a:sym typeface="Consolas"/>
              </a:rPr>
              <a:t>void</a:t>
            </a:r>
            <a:r>
              <a:rPr lang="en-US" sz="3600">
                <a:latin typeface="Consolas"/>
                <a:ea typeface="Consolas"/>
                <a:cs typeface="Consolas"/>
                <a:sym typeface="Consolas"/>
              </a:rPr>
              <a:t> </a:t>
            </a:r>
            <a:r>
              <a:rPr lang="en-US">
                <a:latin typeface="Consolas"/>
                <a:ea typeface="Consolas"/>
                <a:cs typeface="Consolas"/>
                <a:sym typeface="Consolas"/>
              </a:rPr>
              <a:t>Rotate&lt;T&gt;(T[] array, int</a:t>
            </a:r>
            <a:r>
              <a:rPr lang="en-US" sz="3600">
                <a:latin typeface="Consolas"/>
                <a:ea typeface="Consolas"/>
                <a:cs typeface="Consolas"/>
                <a:sym typeface="Consolas"/>
              </a:rPr>
              <a:t> </a:t>
            </a:r>
            <a:r>
              <a:rPr lang="en-US">
                <a:latin typeface="Consolas"/>
                <a:ea typeface="Consolas"/>
                <a:cs typeface="Consolas"/>
                <a:sym typeface="Consolas"/>
              </a:rPr>
              <a:t>shiftSize)</a:t>
            </a:r>
            <a:endParaRPr/>
          </a:p>
          <a:p>
            <a:pPr indent="0" lvl="0" marL="0" rtl="0" algn="l">
              <a:spcBef>
                <a:spcPts val="544"/>
              </a:spcBef>
              <a:spcAft>
                <a:spcPts val="0"/>
              </a:spcAft>
              <a:buSzPct val="100000"/>
              <a:buNone/>
            </a:pPr>
            <a:r>
              <a:t/>
            </a:r>
            <a:endParaRPr>
              <a:latin typeface="Consolas"/>
              <a:ea typeface="Consolas"/>
              <a:cs typeface="Consolas"/>
              <a:sym typeface="Consolas"/>
            </a:endParaRPr>
          </a:p>
          <a:p>
            <a:pPr indent="0" lvl="0" marL="29" rtl="0" algn="l">
              <a:spcBef>
                <a:spcPts val="544"/>
              </a:spcBef>
              <a:spcAft>
                <a:spcPts val="0"/>
              </a:spcAft>
              <a:buSzPct val="100000"/>
              <a:buNone/>
            </a:pPr>
            <a:r>
              <a:rPr lang="en-US">
                <a:latin typeface="Consolas"/>
                <a:ea typeface="Consolas"/>
                <a:cs typeface="Consolas"/>
                <a:sym typeface="Consolas"/>
              </a:rPr>
              <a:t>//пример использования</a:t>
            </a:r>
            <a:endParaRPr>
              <a:latin typeface="Consolas"/>
              <a:ea typeface="Consolas"/>
              <a:cs typeface="Consolas"/>
              <a:sym typeface="Consolas"/>
            </a:endParaRPr>
          </a:p>
          <a:p>
            <a:pPr indent="0" lvl="0" marL="29" rtl="0" algn="l">
              <a:spcBef>
                <a:spcPts val="544"/>
              </a:spcBef>
              <a:spcAft>
                <a:spcPts val="0"/>
              </a:spcAft>
              <a:buSzPct val="100000"/>
              <a:buNone/>
            </a:pPr>
            <a:r>
              <a:rPr lang="en-US">
                <a:latin typeface="Consolas"/>
                <a:ea typeface="Consolas"/>
                <a:cs typeface="Consolas"/>
                <a:sym typeface="Consolas"/>
              </a:rPr>
              <a:t>var arr = new[] { 1, 2, 3, 4, 5 };</a:t>
            </a:r>
            <a:endParaRPr/>
          </a:p>
          <a:p>
            <a:pPr indent="0" lvl="0" marL="29" rtl="0" algn="l">
              <a:spcBef>
                <a:spcPts val="544"/>
              </a:spcBef>
              <a:spcAft>
                <a:spcPts val="0"/>
              </a:spcAft>
              <a:buSzPct val="100000"/>
              <a:buNone/>
            </a:pPr>
            <a:r>
              <a:rPr lang="en-US">
                <a:latin typeface="Consolas"/>
                <a:ea typeface="Consolas"/>
                <a:cs typeface="Consolas"/>
                <a:sym typeface="Consolas"/>
              </a:rPr>
              <a:t>Rotate(arr, 2);</a:t>
            </a:r>
            <a:endParaRPr/>
          </a:p>
          <a:p>
            <a:pPr indent="0" lvl="0" marL="29" rtl="0" algn="l">
              <a:spcBef>
                <a:spcPts val="544"/>
              </a:spcBef>
              <a:spcAft>
                <a:spcPts val="0"/>
              </a:spcAft>
              <a:buSzPct val="100000"/>
              <a:buNone/>
            </a:pPr>
            <a:r>
              <a:rPr lang="en-US">
                <a:latin typeface="Consolas"/>
                <a:ea typeface="Consolas"/>
                <a:cs typeface="Consolas"/>
                <a:sym typeface="Consolas"/>
              </a:rPr>
              <a:t>// arr == {3,4,5,1,2}</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rPr lang="en-US">
                <a:solidFill>
                  <a:schemeClr val="accent1"/>
                </a:solidFill>
              </a:rPr>
              <a:t>Как решать?</a:t>
            </a:r>
            <a:endParaRPr>
              <a:solidFill>
                <a:schemeClr val="accent1"/>
              </a:solidFill>
            </a:endParaRPr>
          </a:p>
        </p:txBody>
      </p:sp>
      <p:sp>
        <p:nvSpPr>
          <p:cNvPr id="336" name="Google Shape;336;p5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lt1"/>
              </a:buClr>
              <a:buSzPct val="100000"/>
              <a:buFont typeface="Quattrocento Sans"/>
              <a:buNone/>
            </a:pPr>
            <a:r>
              <a:rPr lang="en-US">
                <a:solidFill>
                  <a:schemeClr val="lt1"/>
                </a:solidFill>
              </a:rPr>
              <a:t>ЗАДАЧА</a:t>
            </a:r>
            <a:r>
              <a:rPr lang="en-US"/>
              <a:t> ЦИКЛИЧЕСКИЙ СДВИГ</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en-US"/>
              <a:t>ЦИКЛИЧЕСКИЙ СДВИГ МАССИВА</a:t>
            </a:r>
            <a:endParaRPr/>
          </a:p>
        </p:txBody>
      </p:sp>
      <p:pic>
        <p:nvPicPr>
          <p:cNvPr id="343" name="Google Shape;343;p57"/>
          <p:cNvPicPr preferRelativeResize="0"/>
          <p:nvPr/>
        </p:nvPicPr>
        <p:blipFill rotWithShape="1">
          <a:blip r:embed="rId3">
            <a:alphaModFix/>
          </a:blip>
          <a:srcRect b="0" l="0" r="0" t="0"/>
          <a:stretch/>
        </p:blipFill>
        <p:spPr>
          <a:xfrm>
            <a:off x="2570172" y="1484784"/>
            <a:ext cx="7097252" cy="1323975"/>
          </a:xfrm>
          <a:prstGeom prst="rect">
            <a:avLst/>
          </a:prstGeom>
          <a:noFill/>
          <a:ln>
            <a:noFill/>
          </a:ln>
        </p:spPr>
      </p:pic>
      <p:pic>
        <p:nvPicPr>
          <p:cNvPr id="344" name="Google Shape;344;p57"/>
          <p:cNvPicPr preferRelativeResize="0"/>
          <p:nvPr/>
        </p:nvPicPr>
        <p:blipFill rotWithShape="1">
          <a:blip r:embed="rId4">
            <a:alphaModFix/>
          </a:blip>
          <a:srcRect b="0" l="0" r="0" t="0"/>
          <a:stretch/>
        </p:blipFill>
        <p:spPr>
          <a:xfrm>
            <a:off x="2570172" y="2636915"/>
            <a:ext cx="7097252" cy="1287647"/>
          </a:xfrm>
          <a:prstGeom prst="rect">
            <a:avLst/>
          </a:prstGeom>
          <a:noFill/>
          <a:ln>
            <a:noFill/>
          </a:ln>
        </p:spPr>
      </p:pic>
      <p:pic>
        <p:nvPicPr>
          <p:cNvPr id="345" name="Google Shape;345;p57"/>
          <p:cNvPicPr preferRelativeResize="0"/>
          <p:nvPr/>
        </p:nvPicPr>
        <p:blipFill rotWithShape="1">
          <a:blip r:embed="rId5">
            <a:alphaModFix/>
          </a:blip>
          <a:srcRect b="0" l="0" r="0" t="0"/>
          <a:stretch/>
        </p:blipFill>
        <p:spPr>
          <a:xfrm>
            <a:off x="2571299" y="3924562"/>
            <a:ext cx="7096125" cy="1333500"/>
          </a:xfrm>
          <a:prstGeom prst="rect">
            <a:avLst/>
          </a:prstGeom>
          <a:noFill/>
          <a:ln>
            <a:noFill/>
          </a:ln>
        </p:spPr>
      </p:pic>
      <p:pic>
        <p:nvPicPr>
          <p:cNvPr id="346" name="Google Shape;346;p57"/>
          <p:cNvPicPr preferRelativeResize="0"/>
          <p:nvPr/>
        </p:nvPicPr>
        <p:blipFill rotWithShape="1">
          <a:blip r:embed="rId5">
            <a:alphaModFix/>
          </a:blip>
          <a:srcRect b="0" l="0" r="0" t="0"/>
          <a:stretch/>
        </p:blipFill>
        <p:spPr>
          <a:xfrm flipH="1">
            <a:off x="2571299" y="5258062"/>
            <a:ext cx="7096125" cy="133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t>Reverse(array, 0, k-1);  // O(k)</a:t>
            </a:r>
            <a:endParaRPr/>
          </a:p>
          <a:p>
            <a:pPr indent="0" lvl="0" marL="0" rtl="0" algn="l">
              <a:spcBef>
                <a:spcPts val="640"/>
              </a:spcBef>
              <a:spcAft>
                <a:spcPts val="0"/>
              </a:spcAft>
              <a:buSzPts val="3200"/>
              <a:buNone/>
            </a:pPr>
            <a:r>
              <a:rPr lang="en-US"/>
              <a:t>Reverse(array, k, n-1);  // O(n-k)</a:t>
            </a:r>
            <a:endParaRPr/>
          </a:p>
          <a:p>
            <a:pPr indent="0" lvl="0" marL="0" rtl="0" algn="l">
              <a:spcBef>
                <a:spcPts val="640"/>
              </a:spcBef>
              <a:spcAft>
                <a:spcPts val="0"/>
              </a:spcAft>
              <a:buSzPts val="3200"/>
              <a:buNone/>
            </a:pPr>
            <a:r>
              <a:rPr lang="en-US"/>
              <a:t>Reverse(array, 0, n-1);  // O(n)</a:t>
            </a:r>
            <a:endParaRPr/>
          </a:p>
          <a:p>
            <a:pPr indent="0" lvl="0" marL="0" rtl="0" algn="l">
              <a:spcBef>
                <a:spcPts val="640"/>
              </a:spcBef>
              <a:spcAft>
                <a:spcPts val="0"/>
              </a:spcAft>
              <a:buSzPts val="3200"/>
              <a:buNone/>
            </a:pPr>
            <a:r>
              <a:t/>
            </a:r>
            <a:endParaRPr/>
          </a:p>
          <a:p>
            <a:pPr indent="-342874" lvl="0" marL="342874" rtl="0" algn="l">
              <a:spcBef>
                <a:spcPts val="640"/>
              </a:spcBef>
              <a:spcAft>
                <a:spcPts val="0"/>
              </a:spcAft>
              <a:buSzPts val="3200"/>
              <a:buFont typeface="Noto Sans Symbols"/>
              <a:buChar char="✔"/>
            </a:pPr>
            <a:r>
              <a:rPr lang="en-US"/>
              <a:t>Decomposition</a:t>
            </a:r>
            <a:endParaRPr/>
          </a:p>
          <a:p>
            <a:pPr indent="-342874" lvl="0" marL="342874" rtl="0" algn="l">
              <a:spcBef>
                <a:spcPts val="640"/>
              </a:spcBef>
              <a:spcAft>
                <a:spcPts val="0"/>
              </a:spcAft>
              <a:buSzPts val="3200"/>
              <a:buFont typeface="Noto Sans Symbols"/>
              <a:buChar char="✔"/>
            </a:pPr>
            <a:r>
              <a:rPr lang="en-US"/>
              <a:t>Composability</a:t>
            </a:r>
            <a:endParaRPr/>
          </a:p>
          <a:p>
            <a:pPr indent="-342874" lvl="0" marL="342874" rtl="0" algn="l">
              <a:spcBef>
                <a:spcPts val="640"/>
              </a:spcBef>
              <a:spcAft>
                <a:spcPts val="0"/>
              </a:spcAft>
              <a:buSzPts val="3200"/>
              <a:buFont typeface="Noto Sans Symbols"/>
              <a:buChar char="✔"/>
            </a:pPr>
            <a:r>
              <a:rPr lang="en-US"/>
              <a:t>Readability</a:t>
            </a:r>
            <a:endParaRPr/>
          </a:p>
        </p:txBody>
      </p:sp>
      <p:sp>
        <p:nvSpPr>
          <p:cNvPr id="353" name="Google Shape;353;p5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en-US"/>
              <a:t>ЦИКЛИЧЕСКИЙ СДВИГ МАССИВА</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en-US"/>
              <a:t>Не самоценно</a:t>
            </a:r>
            <a:endParaRPr/>
          </a:p>
        </p:txBody>
      </p:sp>
      <p:sp>
        <p:nvSpPr>
          <p:cNvPr id="360" name="Google Shape;360;p5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en-US" sz="4000"/>
              <a:t>МАРКЕРЫ ПЛОХОЙ КОМПОНУЕМОСТИ</a:t>
            </a:r>
            <a:endParaRPr sz="4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en-US"/>
              <a:t>ОБЩИЕ КОМПОНЕНТЫ</a:t>
            </a:r>
            <a:br>
              <a:rPr lang="en-US"/>
            </a:br>
            <a:r>
              <a:rPr lang="en-US"/>
              <a:t>НЕОБХОДИМЫ</a:t>
            </a:r>
            <a:br>
              <a:rPr lang="en-US"/>
            </a:br>
            <a:r>
              <a:rPr lang="en-US"/>
              <a:t>В КРУПНЫХ КОМПАНИЯХ</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i="1" lang="en-US" sz="2800">
                <a:latin typeface="Quattrocento Sans"/>
                <a:ea typeface="Quattrocento Sans"/>
                <a:cs typeface="Quattrocento Sans"/>
                <a:sym typeface="Quattrocento Sans"/>
              </a:rPr>
              <a:t>Контрольное число для СНИЛС:</a:t>
            </a:r>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Полученные произведения суммируются</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сумма меньше 100,</a:t>
            </a:r>
            <a:br>
              <a:rPr lang="en-US" sz="2400">
                <a:latin typeface="Quattrocento Sans"/>
                <a:ea typeface="Quattrocento Sans"/>
                <a:cs typeface="Quattrocento Sans"/>
                <a:sym typeface="Quattrocento Sans"/>
              </a:rPr>
            </a:br>
            <a:r>
              <a:rPr lang="en-US" sz="2400">
                <a:latin typeface="Quattrocento Sans"/>
                <a:ea typeface="Quattrocento Sans"/>
                <a:cs typeface="Quattrocento Sans"/>
                <a:sym typeface="Quattrocento Sans"/>
              </a:rPr>
              <a:t>то контрольное число равно самой сумме</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сумма равна 100 или 101,</a:t>
            </a:r>
            <a:br>
              <a:rPr lang="en-US" sz="2400">
                <a:latin typeface="Quattrocento Sans"/>
                <a:ea typeface="Quattrocento Sans"/>
                <a:cs typeface="Quattrocento Sans"/>
                <a:sym typeface="Quattrocento Sans"/>
              </a:rPr>
            </a:br>
            <a:r>
              <a:rPr lang="en-US" sz="2400">
                <a:latin typeface="Quattrocento Sans"/>
                <a:ea typeface="Quattrocento Sans"/>
                <a:cs typeface="Quattrocento Sans"/>
                <a:sym typeface="Quattrocento Sans"/>
              </a:rPr>
              <a:t>то контрольное число равно 0</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371" name="Google Shape;371;p6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US" sz="2800">
                <a:latin typeface="Quattrocento Sans"/>
                <a:ea typeface="Quattrocento Sans"/>
                <a:cs typeface="Quattrocento Sans"/>
                <a:sym typeface="Quattrocento Sans"/>
              </a:rPr>
              <a:t>СНИЛС 112-233-445</a:t>
            </a:r>
            <a:br>
              <a:rPr lang="en-US" sz="2800">
                <a:latin typeface="Quattrocento Sans"/>
                <a:ea typeface="Quattrocento Sans"/>
                <a:cs typeface="Quattrocento Sans"/>
                <a:sym typeface="Quattrocento Sans"/>
              </a:rPr>
            </a:br>
            <a:r>
              <a:rPr lang="en-US" sz="2800">
                <a:latin typeface="Quattrocento Sans"/>
                <a:ea typeface="Quattrocento Sans"/>
                <a:cs typeface="Quattrocento Sans"/>
                <a:sym typeface="Quattrocento Sans"/>
              </a:rPr>
              <a:t>Рассчитаем контрольное число:</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en-US" sz="2800">
                <a:latin typeface="Consolas"/>
                <a:ea typeface="Consolas"/>
                <a:cs typeface="Consolas"/>
                <a:sym typeface="Consolas"/>
              </a:rPr>
              <a:t>цифры номера  1 1 2 2 3 3 4 4 5</a:t>
            </a:r>
            <a:endParaRPr/>
          </a:p>
          <a:p>
            <a:pPr indent="0" lvl="0" marL="0" rtl="0" algn="l">
              <a:spcBef>
                <a:spcPts val="560"/>
              </a:spcBef>
              <a:spcAft>
                <a:spcPts val="0"/>
              </a:spcAft>
              <a:buSzPts val="2800"/>
              <a:buNone/>
            </a:pPr>
            <a:r>
              <a:rPr lang="en-US" sz="2800">
                <a:latin typeface="Consolas"/>
                <a:ea typeface="Consolas"/>
                <a:cs typeface="Consolas"/>
                <a:sym typeface="Consolas"/>
              </a:rPr>
              <a:t>номер позиции 9 8 7 6 5 4 3 2 1</a:t>
            </a:r>
            <a:endParaRPr/>
          </a:p>
          <a:p>
            <a:pPr indent="0" lvl="0" marL="0" rtl="0" algn="l">
              <a:spcBef>
                <a:spcPts val="560"/>
              </a:spcBef>
              <a:spcAft>
                <a:spcPts val="0"/>
              </a:spcAft>
              <a:buSzPts val="2800"/>
              <a:buNone/>
            </a:pPr>
            <a:r>
              <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en-US" sz="2800">
                <a:latin typeface="Quattrocento Sans"/>
                <a:ea typeface="Quattrocento Sans"/>
                <a:cs typeface="Quattrocento Sans"/>
                <a:sym typeface="Quattrocento Sans"/>
              </a:rPr>
              <a:t>Сумма = </a:t>
            </a:r>
            <a:r>
              <a:rPr lang="en-US" sz="2800">
                <a:latin typeface="Consolas"/>
                <a:ea typeface="Consolas"/>
                <a:cs typeface="Consolas"/>
                <a:sym typeface="Consolas"/>
              </a:rPr>
              <a:t>1×9 + 1×8 + 2×7 + 2×6 + 3×5 + 3×4 + 4×3 + 4×2 + 5×1 = 95</a:t>
            </a:r>
            <a:endParaRPr sz="2800">
              <a:latin typeface="Consolas"/>
              <a:ea typeface="Consolas"/>
              <a:cs typeface="Consolas"/>
              <a:sym typeface="Consolas"/>
            </a:endParaRPr>
          </a:p>
        </p:txBody>
      </p:sp>
      <p:sp>
        <p:nvSpPr>
          <p:cNvPr id="377" name="Google Shape;377;p6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 name="Shape 121"/>
        <p:cNvGrpSpPr/>
        <p:nvPr/>
      </p:nvGrpSpPr>
      <p:grpSpPr>
        <a:xfrm>
          <a:off x="0" y="0"/>
          <a:ext cx="0" cy="0"/>
          <a:chOff x="0" y="0"/>
          <a:chExt cx="0" cy="0"/>
        </a:xfrm>
      </p:grpSpPr>
      <p:sp>
        <p:nvSpPr>
          <p:cNvPr id="122" name="Google Shape;122;p2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10000"/>
          </a:bodyPr>
          <a:lstStyle/>
          <a:p>
            <a:pPr indent="-342874" lvl="0" marL="342874" rtl="0" algn="l">
              <a:spcBef>
                <a:spcPts val="0"/>
              </a:spcBef>
              <a:spcAft>
                <a:spcPts val="0"/>
              </a:spcAft>
              <a:buClr>
                <a:schemeClr val="accent1"/>
              </a:buClr>
              <a:buSzPct val="100000"/>
              <a:buChar char="•"/>
            </a:pPr>
            <a:r>
              <a:rPr b="1" lang="en-US"/>
              <a:t>Простота и понятность.</a:t>
            </a:r>
            <a:r>
              <a:rPr lang="en-US"/>
              <a:t> Что в будущем инженер смог быстро разобраться и доработать компонент под изменившиеся требования.</a:t>
            </a:r>
            <a:endParaRPr/>
          </a:p>
          <a:p>
            <a:pPr indent="-342874" lvl="0" marL="342874" rtl="0" algn="l">
              <a:spcBef>
                <a:spcPts val="544"/>
              </a:spcBef>
              <a:spcAft>
                <a:spcPts val="0"/>
              </a:spcAft>
              <a:buClr>
                <a:schemeClr val="accent1"/>
              </a:buClr>
              <a:buSzPct val="100000"/>
              <a:buChar char="•"/>
            </a:pPr>
            <a:r>
              <a:rPr b="1" lang="en-US"/>
              <a:t>Корректность.</a:t>
            </a:r>
            <a:r>
              <a:rPr lang="en-US"/>
              <a:t> Чтобы в будущем инженер своими правками случайно не сломал работоспособность системы.</a:t>
            </a:r>
            <a:endParaRPr/>
          </a:p>
          <a:p>
            <a:pPr indent="-342874" lvl="0" marL="342874" rtl="0" algn="l">
              <a:spcBef>
                <a:spcPts val="544"/>
              </a:spcBef>
              <a:spcAft>
                <a:spcPts val="0"/>
              </a:spcAft>
              <a:buClr>
                <a:schemeClr val="accent1"/>
              </a:buClr>
              <a:buSzPct val="100000"/>
              <a:buChar char="•"/>
            </a:pPr>
            <a:r>
              <a:rPr b="1" lang="en-US"/>
              <a:t>Расширяемость.</a:t>
            </a:r>
            <a:r>
              <a:rPr lang="en-US"/>
              <a:t> Чтобы в будущем инженеру проще было вносить доработки под новые требования.</a:t>
            </a:r>
            <a:endParaRPr/>
          </a:p>
          <a:p>
            <a:pPr indent="-342874" lvl="0" marL="342874" rtl="0" algn="l">
              <a:spcBef>
                <a:spcPts val="544"/>
              </a:spcBef>
              <a:spcAft>
                <a:spcPts val="0"/>
              </a:spcAft>
              <a:buClr>
                <a:schemeClr val="accent1"/>
              </a:buClr>
              <a:buSzPct val="100000"/>
              <a:buChar char="•"/>
            </a:pPr>
            <a:r>
              <a:rPr b="1" lang="en-US"/>
              <a:t>Универсальность.</a:t>
            </a:r>
            <a:r>
              <a:rPr lang="en-US"/>
              <a:t> Чтобы в будущем инженеру было проще использовать этот код в контексте другой задачи или проекта.</a:t>
            </a:r>
            <a:endParaRPr/>
          </a:p>
          <a:p>
            <a:pPr indent="0" lvl="0" marL="0" rtl="0" algn="l">
              <a:spcBef>
                <a:spcPts val="544"/>
              </a:spcBef>
              <a:spcAft>
                <a:spcPts val="0"/>
              </a:spcAft>
              <a:buSzPct val="100000"/>
              <a:buNone/>
            </a:pPr>
            <a:r>
              <a:t/>
            </a:r>
            <a:endParaRPr/>
          </a:p>
        </p:txBody>
      </p:sp>
      <p:sp>
        <p:nvSpPr>
          <p:cNvPr id="123" name="Google Shape;123;p2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t>Реализуйте алгоритм расчета контрольного числа для СНИЛС: </a:t>
            </a:r>
            <a:r>
              <a:rPr lang="en-US">
                <a:solidFill>
                  <a:srgbClr val="C00000"/>
                </a:solidFill>
              </a:rPr>
              <a:t>ControlDigit/Snils</a:t>
            </a:r>
            <a:endParaRPr>
              <a:solidFill>
                <a:srgbClr val="C00000"/>
              </a:solidFill>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rPr lang="en-US"/>
              <a:t>Помните про декомпозицию и компонуемость</a:t>
            </a:r>
            <a:endParaRPr/>
          </a:p>
          <a:p>
            <a:pPr indent="0" lvl="0" marL="0" rtl="0" algn="l">
              <a:spcBef>
                <a:spcPts val="640"/>
              </a:spcBef>
              <a:spcAft>
                <a:spcPts val="0"/>
              </a:spcAft>
              <a:buSzPts val="3200"/>
              <a:buNone/>
            </a:pPr>
            <a:r>
              <a:rPr lang="en-US"/>
              <a:t>Постарайтесь максимально реиспользовать уже написанный код</a:t>
            </a:r>
            <a:endParaRPr/>
          </a:p>
          <a:p>
            <a:pPr indent="0" lvl="0" marL="0" rtl="0" algn="l">
              <a:spcBef>
                <a:spcPts val="640"/>
              </a:spcBef>
              <a:spcAft>
                <a:spcPts val="0"/>
              </a:spcAft>
              <a:buSzPts val="3200"/>
              <a:buNone/>
            </a:pPr>
            <a:r>
              <a:t/>
            </a:r>
            <a:endParaRPr/>
          </a:p>
        </p:txBody>
      </p:sp>
      <p:sp>
        <p:nvSpPr>
          <p:cNvPr id="383" name="Google Shape;383;p6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a:t>
            </a:r>
            <a:r>
              <a:rPr lang="en-US">
                <a:solidFill>
                  <a:schemeClr val="accent1"/>
                </a:solidFill>
              </a:rPr>
              <a:t>CONTROLDIGIT</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i="1" lang="en-US" sz="2800">
                <a:latin typeface="Quattrocento Sans"/>
                <a:ea typeface="Quattrocento Sans"/>
                <a:cs typeface="Quattrocento Sans"/>
                <a:sym typeface="Quattrocento Sans"/>
              </a:rPr>
              <a:t>Контрольное число для СНИЛС:</a:t>
            </a:r>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Полученные произведения суммируются</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сумма меньше 100,</a:t>
            </a:r>
            <a:br>
              <a:rPr lang="en-US" sz="2400">
                <a:latin typeface="Quattrocento Sans"/>
                <a:ea typeface="Quattrocento Sans"/>
                <a:cs typeface="Quattrocento Sans"/>
                <a:sym typeface="Quattrocento Sans"/>
              </a:rPr>
            </a:br>
            <a:r>
              <a:rPr lang="en-US" sz="2400">
                <a:latin typeface="Quattrocento Sans"/>
                <a:ea typeface="Quattrocento Sans"/>
                <a:cs typeface="Quattrocento Sans"/>
                <a:sym typeface="Quattrocento Sans"/>
              </a:rPr>
              <a:t>то контрольное число равно самой сумме</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сумма равна 100 или 101,</a:t>
            </a:r>
            <a:br>
              <a:rPr lang="en-US" sz="2400">
                <a:latin typeface="Quattrocento Sans"/>
                <a:ea typeface="Quattrocento Sans"/>
                <a:cs typeface="Quattrocento Sans"/>
                <a:sym typeface="Quattrocento Sans"/>
              </a:rPr>
            </a:br>
            <a:r>
              <a:rPr lang="en-US" sz="2400">
                <a:latin typeface="Quattrocento Sans"/>
                <a:ea typeface="Quattrocento Sans"/>
                <a:cs typeface="Quattrocento Sans"/>
                <a:sym typeface="Quattrocento Sans"/>
              </a:rPr>
              <a:t>то контрольное число равно 0</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389" name="Google Shape;389;p6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t>Повторно-используемые примитивы:</a:t>
            </a:r>
            <a:endParaRPr/>
          </a:p>
          <a:p>
            <a:pPr indent="-342874" lvl="0" marL="342874" rtl="0" algn="l">
              <a:spcBef>
                <a:spcPts val="640"/>
              </a:spcBef>
              <a:spcAft>
                <a:spcPts val="0"/>
              </a:spcAft>
              <a:buClr>
                <a:schemeClr val="accent1"/>
              </a:buClr>
              <a:buSzPts val="3200"/>
              <a:buChar char="•"/>
            </a:pPr>
            <a:r>
              <a:rPr lang="en-US"/>
              <a:t>Получить все цифры числа</a:t>
            </a:r>
            <a:endParaRPr/>
          </a:p>
          <a:p>
            <a:pPr indent="-285730" lvl="1" marL="742895" rtl="0" algn="l">
              <a:spcBef>
                <a:spcPts val="560"/>
              </a:spcBef>
              <a:spcAft>
                <a:spcPts val="0"/>
              </a:spcAft>
              <a:buSzPts val="2800"/>
              <a:buChar char="•"/>
            </a:pPr>
            <a:r>
              <a:rPr lang="en-US"/>
              <a:t>Очевидно ли, в каком порядке возвращаются?</a:t>
            </a:r>
            <a:endParaRPr/>
          </a:p>
          <a:p>
            <a:pPr indent="-285730" lvl="1" marL="742895" rtl="0" algn="l">
              <a:spcBef>
                <a:spcPts val="560"/>
              </a:spcBef>
              <a:spcAft>
                <a:spcPts val="0"/>
              </a:spcAft>
              <a:buSzPts val="2800"/>
              <a:buChar char="•"/>
            </a:pPr>
            <a:r>
              <a:rPr lang="en-US"/>
              <a:t>Куда положить метод, чтобы его нашли?</a:t>
            </a:r>
            <a:endParaRPr/>
          </a:p>
          <a:p>
            <a:pPr indent="-342874" lvl="0" marL="342874" rtl="0" algn="l">
              <a:spcBef>
                <a:spcPts val="640"/>
              </a:spcBef>
              <a:spcAft>
                <a:spcPts val="0"/>
              </a:spcAft>
              <a:buClr>
                <a:schemeClr val="accent1"/>
              </a:buClr>
              <a:buSzPts val="3200"/>
              <a:buChar char="•"/>
            </a:pPr>
            <a:r>
              <a:rPr lang="en-US"/>
              <a:t>Посчитать взвешенную сумму</a:t>
            </a:r>
            <a:endParaRPr/>
          </a:p>
        </p:txBody>
      </p:sp>
      <p:sp>
        <p:nvSpPr>
          <p:cNvPr id="395" name="Google Shape;395;p6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РАЗБОР ЗАДАЧИ</a:t>
            </a:r>
            <a:r>
              <a:rPr lang="en-US"/>
              <a:t> </a:t>
            </a:r>
            <a:r>
              <a:rPr lang="en-US">
                <a:solidFill>
                  <a:schemeClr val="accent1"/>
                </a:solidFill>
              </a:rPr>
              <a:t>CONTROLDIGIT</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6"/>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READABILITY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7"/>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en-US"/>
              <a:t>SAMPLES / PATHFINDER.CS</a:t>
            </a:r>
            <a:br>
              <a:rPr lang="en-US"/>
            </a:br>
            <a:r>
              <a:rPr lang="en-US"/>
              <a:t>SAMPLES / PATH_FINDER.PY</a:t>
            </a:r>
            <a:endParaRPr/>
          </a:p>
        </p:txBody>
      </p:sp>
      <p:pic>
        <p:nvPicPr>
          <p:cNvPr descr="C:\Users\sapogoff\Documents\sapogoff_work\SKB Kontur\01_presentation_templates\03_final\wmf_icons\документ.wmf" id="406" name="Google Shape;406;p67"/>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en-US" sz="4000"/>
              <a:t>Не развалится ли</a:t>
            </a:r>
            <a:br>
              <a:rPr lang="en-US" sz="4000"/>
            </a:br>
            <a:r>
              <a:rPr lang="en-US" sz="4000"/>
              <a:t>в многопоточной среде?</a:t>
            </a:r>
            <a:endParaRPr/>
          </a:p>
        </p:txBody>
      </p:sp>
      <p:sp>
        <p:nvSpPr>
          <p:cNvPr id="413" name="Google Shape;413;p6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МАРКЕР</a:t>
            </a:r>
            <a:r>
              <a:rPr lang="en-US" sz="3600"/>
              <a:t> </a:t>
            </a:r>
            <a:r>
              <a:rPr lang="en-US" sz="36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en-US"/>
              <a:t>SAMPLES / PATHFINDER.JS</a:t>
            </a:r>
            <a:endParaRPr/>
          </a:p>
        </p:txBody>
      </p:sp>
      <p:pic>
        <p:nvPicPr>
          <p:cNvPr descr="C:\Users\sapogoff\Documents\sapogoff_work\SKB Kontur\01_presentation_templates\03_final\wmf_icons\документ.wmf" id="420" name="Google Shape;420;p69"/>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en-US"/>
              <a:t>Что произойдет, если будет</a:t>
            </a:r>
            <a:endParaRPr/>
          </a:p>
          <a:p>
            <a:pPr indent="0" lvl="0" marL="0" rtl="0" algn="ctr">
              <a:spcBef>
                <a:spcPts val="900"/>
              </a:spcBef>
              <a:spcAft>
                <a:spcPts val="0"/>
              </a:spcAft>
              <a:buSzPts val="4000"/>
              <a:buNone/>
            </a:pPr>
            <a:r>
              <a:rPr lang="en-US"/>
              <a:t> два экземпляра итераторов?</a:t>
            </a:r>
            <a:endParaRPr/>
          </a:p>
        </p:txBody>
      </p:sp>
      <p:sp>
        <p:nvSpPr>
          <p:cNvPr id="427" name="Google Shape;427;p7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МАРКЕР</a:t>
            </a:r>
            <a:r>
              <a:rPr lang="en-US" sz="3600"/>
              <a:t> </a:t>
            </a:r>
            <a:r>
              <a:rPr lang="en-US" sz="36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t>	</a:t>
            </a:r>
            <a:r>
              <a:rPr b="1" lang="en-US">
                <a:solidFill>
                  <a:schemeClr val="accent1"/>
                </a:solidFill>
                <a:latin typeface="Consolas"/>
                <a:ea typeface="Consolas"/>
                <a:cs typeface="Consolas"/>
                <a:sym typeface="Consolas"/>
              </a:rPr>
              <a:t>InputData();</a:t>
            </a:r>
            <a:br>
              <a:rPr b="1" lang="en-US">
                <a:solidFill>
                  <a:schemeClr val="accent1"/>
                </a:solidFill>
                <a:latin typeface="Consolas"/>
                <a:ea typeface="Consolas"/>
                <a:cs typeface="Consolas"/>
                <a:sym typeface="Consolas"/>
              </a:rPr>
            </a:br>
            <a:r>
              <a:rPr b="1" lang="en-US">
                <a:solidFill>
                  <a:schemeClr val="accent1"/>
                </a:solidFill>
                <a:latin typeface="Consolas"/>
                <a:ea typeface="Consolas"/>
                <a:cs typeface="Consolas"/>
                <a:sym typeface="Consolas"/>
              </a:rPr>
              <a:t>	Solve();</a:t>
            </a:r>
            <a:br>
              <a:rPr b="1" lang="en-US">
                <a:solidFill>
                  <a:schemeClr val="accent1"/>
                </a:solidFill>
                <a:latin typeface="Consolas"/>
                <a:ea typeface="Consolas"/>
                <a:cs typeface="Consolas"/>
                <a:sym typeface="Consolas"/>
              </a:rPr>
            </a:br>
            <a:r>
              <a:rPr b="1" lang="en-US">
                <a:solidFill>
                  <a:schemeClr val="accent1"/>
                </a:solidFill>
                <a:latin typeface="Consolas"/>
                <a:ea typeface="Consolas"/>
                <a:cs typeface="Consolas"/>
                <a:sym typeface="Consolas"/>
              </a:rPr>
              <a:t>	OutputData();</a:t>
            </a:r>
            <a:endParaRPr/>
          </a:p>
          <a:p>
            <a:pPr indent="0" lvl="0" marL="0" rtl="0" algn="l">
              <a:spcBef>
                <a:spcPts val="640"/>
              </a:spcBef>
              <a:spcAft>
                <a:spcPts val="0"/>
              </a:spcAft>
              <a:buSzPts val="3200"/>
              <a:buNone/>
            </a:pPr>
            <a:r>
              <a:rPr b="1" lang="en-US">
                <a:solidFill>
                  <a:srgbClr val="027E17"/>
                </a:solidFill>
                <a:latin typeface="Consolas"/>
                <a:ea typeface="Consolas"/>
                <a:cs typeface="Consolas"/>
                <a:sym typeface="Consolas"/>
              </a:rPr>
              <a:t>     </a:t>
            </a:r>
            <a:endParaRPr/>
          </a:p>
          <a:p>
            <a:pPr indent="0" lvl="0" marL="0" rtl="0" algn="l">
              <a:spcBef>
                <a:spcPts val="640"/>
              </a:spcBef>
              <a:spcAft>
                <a:spcPts val="0"/>
              </a:spcAft>
              <a:buSzPts val="3200"/>
              <a:buNone/>
            </a:pPr>
            <a:r>
              <a:rPr b="1" lang="en-US">
                <a:solidFill>
                  <a:srgbClr val="027E17"/>
                </a:solidFill>
                <a:latin typeface="Consolas"/>
                <a:ea typeface="Consolas"/>
                <a:cs typeface="Consolas"/>
                <a:sym typeface="Consolas"/>
              </a:rPr>
              <a:t>	</a:t>
            </a:r>
            <a:r>
              <a:rPr b="1" lang="en-US">
                <a:solidFill>
                  <a:schemeClr val="accent2"/>
                </a:solidFill>
                <a:latin typeface="Consolas"/>
                <a:ea typeface="Consolas"/>
                <a:cs typeface="Consolas"/>
                <a:sym typeface="Consolas"/>
              </a:rPr>
              <a:t>var data = InputData(“input.txt”);</a:t>
            </a:r>
            <a:br>
              <a:rPr b="1" lang="en-US">
                <a:solidFill>
                  <a:schemeClr val="accent2"/>
                </a:solidFill>
                <a:latin typeface="Consolas"/>
                <a:ea typeface="Consolas"/>
                <a:cs typeface="Consolas"/>
                <a:sym typeface="Consolas"/>
              </a:rPr>
            </a:br>
            <a:r>
              <a:rPr b="1" lang="en-US">
                <a:solidFill>
                  <a:schemeClr val="accent2"/>
                </a:solidFill>
                <a:latin typeface="Consolas"/>
                <a:ea typeface="Consolas"/>
                <a:cs typeface="Consolas"/>
                <a:sym typeface="Consolas"/>
              </a:rPr>
              <a:t>	var result = Solve(data);</a:t>
            </a:r>
            <a:br>
              <a:rPr b="1" lang="en-US">
                <a:solidFill>
                  <a:schemeClr val="accent2"/>
                </a:solidFill>
                <a:latin typeface="Consolas"/>
                <a:ea typeface="Consolas"/>
                <a:cs typeface="Consolas"/>
                <a:sym typeface="Consolas"/>
              </a:rPr>
            </a:br>
            <a:r>
              <a:rPr b="1" lang="en-US">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433" name="Google Shape;433;p7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МАРКЕР</a:t>
            </a:r>
            <a:r>
              <a:rPr lang="en-US"/>
              <a:t> </a:t>
            </a:r>
            <a:r>
              <a:rPr lang="en-US">
                <a:solidFill>
                  <a:schemeClr val="accent1"/>
                </a:solidFill>
              </a:rPr>
              <a:t>СКРЫТ ПОТОК ДАННЫХ</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en-US" sz="4000"/>
              <a:t>Не прячьте поток данных от читателя!</a:t>
            </a:r>
            <a:endParaRPr/>
          </a:p>
        </p:txBody>
      </p:sp>
      <p:sp>
        <p:nvSpPr>
          <p:cNvPr id="439" name="Google Shape;439;p7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МАРКЕР</a:t>
            </a:r>
            <a:r>
              <a:rPr lang="en-US"/>
              <a:t> </a:t>
            </a:r>
            <a:r>
              <a:rPr lang="en-US">
                <a:solidFill>
                  <a:schemeClr val="accent1"/>
                </a:solidFill>
              </a:rPr>
              <a:t>СКРЫТ ПОТОК ДАННЫХ</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en-US"/>
              <a:t>Аккуратное форматирование</a:t>
            </a:r>
            <a:endParaRPr/>
          </a:p>
          <a:p>
            <a:pPr indent="-342874" lvl="0" marL="342874" rtl="0" algn="l">
              <a:spcBef>
                <a:spcPts val="640"/>
              </a:spcBef>
              <a:spcAft>
                <a:spcPts val="0"/>
              </a:spcAft>
              <a:buClr>
                <a:schemeClr val="accent1"/>
              </a:buClr>
              <a:buSzPts val="3200"/>
              <a:buChar char="•"/>
            </a:pPr>
            <a:r>
              <a:rPr lang="en-US"/>
              <a:t>Соответствие принятому (в команде или </a:t>
            </a:r>
            <a:br>
              <a:rPr lang="en-US"/>
            </a:br>
            <a:r>
              <a:rPr lang="en-US"/>
              <a:t>в комьюнити) стилю оформления кода</a:t>
            </a:r>
            <a:endParaRPr/>
          </a:p>
          <a:p>
            <a:pPr indent="-342874" lvl="0" marL="342874" rtl="0" algn="l">
              <a:spcBef>
                <a:spcPts val="640"/>
              </a:spcBef>
              <a:spcAft>
                <a:spcPts val="0"/>
              </a:spcAft>
              <a:buClr>
                <a:schemeClr val="accent1"/>
              </a:buClr>
              <a:buSzPts val="3200"/>
              <a:buChar char="•"/>
            </a:pPr>
            <a:r>
              <a:rPr lang="en-US"/>
              <a:t>Понятные имена методов и переменных</a:t>
            </a:r>
            <a:endParaRPr/>
          </a:p>
          <a:p>
            <a:pPr indent="-139674" lvl="0" marL="342874" rtl="0" algn="l">
              <a:spcBef>
                <a:spcPts val="640"/>
              </a:spcBef>
              <a:spcAft>
                <a:spcPts val="0"/>
              </a:spcAft>
              <a:buClr>
                <a:schemeClr val="accent1"/>
              </a:buClr>
              <a:buSzPts val="3200"/>
              <a:buNone/>
            </a:pPr>
            <a:r>
              <a:t/>
            </a:r>
            <a:endParaRPr/>
          </a:p>
        </p:txBody>
      </p:sp>
      <p:sp>
        <p:nvSpPr>
          <p:cNvPr id="130" name="Google Shape;130;p2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descr="http://vseigritut.ru/games/tetris/tetris1.jpg" id="445" name="Google Shape;445;p73"/>
          <p:cNvPicPr preferRelativeResize="0"/>
          <p:nvPr/>
        </p:nvPicPr>
        <p:blipFill rotWithShape="1">
          <a:blip r:embed="rId3">
            <a:alphaModFix/>
          </a:blip>
          <a:srcRect b="0" l="0" r="0" t="0"/>
          <a:stretch/>
        </p:blipFill>
        <p:spPr>
          <a:xfrm>
            <a:off x="4113649" y="2385109"/>
            <a:ext cx="3964700" cy="3923616"/>
          </a:xfrm>
          <a:prstGeom prst="rect">
            <a:avLst/>
          </a:prstGeom>
          <a:noFill/>
          <a:ln>
            <a:noFill/>
          </a:ln>
        </p:spPr>
      </p:pic>
      <p:sp>
        <p:nvSpPr>
          <p:cNvPr id="446" name="Google Shape;446;p73"/>
          <p:cNvSpPr/>
          <p:nvPr/>
        </p:nvSpPr>
        <p:spPr>
          <a:xfrm>
            <a:off x="2495550" y="549275"/>
            <a:ext cx="72009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onsolas"/>
                <a:ea typeface="Consolas"/>
                <a:cs typeface="Consolas"/>
                <a:sym typeface="Consolas"/>
              </a:rPr>
              <a:t>public void ClearFullLines() </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Удалить все заполненные строки</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sp>
        <p:nvSpPr>
          <p:cNvPr id="453" name="Google Shape;453;p74"/>
          <p:cNvSpPr/>
          <p:nvPr/>
        </p:nvSpPr>
        <p:spPr>
          <a:xfrm>
            <a:off x="1289882" y="560261"/>
            <a:ext cx="8406567"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Consolas"/>
                <a:ea typeface="Consolas"/>
                <a:cs typeface="Consolas"/>
                <a:sym typeface="Consolas"/>
              </a:rPr>
              <a:t>public void ClearFullLines() </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(int y = 0; y &lt; height; y++)</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var full = Enumerable</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.Range(0, width).All(x =&gt; filled[y][x]);</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if (!full) continue;</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(int yy = y; yy &lt; height-1; yy++)</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(int x = 0; x &lt; width; x++)</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filled[yy][x] = filled[yy+1][x];</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(int x = 0; x &lt; width; x++)</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filled[height-1][x] = false;</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a:t>
            </a:r>
            <a:endParaRPr/>
          </a:p>
        </p:txBody>
      </p:sp>
      <p:pic>
        <p:nvPicPr>
          <p:cNvPr id="454" name="Google Shape;454;p74"/>
          <p:cNvPicPr preferRelativeResize="0"/>
          <p:nvPr/>
        </p:nvPicPr>
        <p:blipFill rotWithShape="1">
          <a:blip r:embed="rId3">
            <a:alphaModFix/>
          </a:blip>
          <a:srcRect b="0" l="0" r="0" t="0"/>
          <a:stretch/>
        </p:blipFill>
        <p:spPr>
          <a:xfrm>
            <a:off x="8832304" y="4292968"/>
            <a:ext cx="2064296" cy="2025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5"/>
          <p:cNvSpPr/>
          <p:nvPr/>
        </p:nvSpPr>
        <p:spPr>
          <a:xfrm>
            <a:off x="1295400" y="549275"/>
            <a:ext cx="9601200" cy="461664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2000">
                <a:solidFill>
                  <a:schemeClr val="lt1"/>
                </a:solidFill>
                <a:latin typeface="Courier New"/>
                <a:ea typeface="Courier New"/>
                <a:cs typeface="Courier New"/>
                <a:sym typeface="Courier New"/>
              </a:rPr>
              <a:t>clearFullLines()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for </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let </a:t>
            </a:r>
            <a:r>
              <a:rPr lang="en-US" sz="2000">
                <a:solidFill>
                  <a:schemeClr val="lt1"/>
                </a:solidFill>
                <a:latin typeface="Courier New"/>
                <a:ea typeface="Courier New"/>
                <a:cs typeface="Courier New"/>
                <a:sym typeface="Courier New"/>
              </a:rPr>
              <a:t>y = 0; y &lt;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height</a:t>
            </a:r>
            <a:r>
              <a:rPr lang="en-US" sz="2000">
                <a:solidFill>
                  <a:schemeClr val="lt1"/>
                </a:solidFill>
                <a:latin typeface="Courier New"/>
                <a:ea typeface="Courier New"/>
                <a:cs typeface="Courier New"/>
                <a:sym typeface="Courier New"/>
              </a:rPr>
              <a:t>; y++)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const </a:t>
            </a:r>
            <a:r>
              <a:rPr lang="en-US" sz="2000">
                <a:solidFill>
                  <a:schemeClr val="lt1"/>
                </a:solidFill>
                <a:latin typeface="Courier New"/>
                <a:ea typeface="Courier New"/>
                <a:cs typeface="Courier New"/>
                <a:sym typeface="Courier New"/>
              </a:rPr>
              <a:t>full = [...Array(</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width</a:t>
            </a:r>
            <a:r>
              <a:rPr lang="en-US" sz="2000">
                <a:solidFill>
                  <a:schemeClr val="lt1"/>
                </a:solidFill>
                <a:latin typeface="Courier New"/>
                <a:ea typeface="Courier New"/>
                <a:cs typeface="Courier New"/>
                <a:sym typeface="Courier New"/>
              </a:rPr>
              <a:t>).keys()]</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.every(x =&gt;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.filled[y][x])</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if </a:t>
            </a:r>
            <a:r>
              <a:rPr lang="en-US" sz="2000">
                <a:solidFill>
                  <a:schemeClr val="lt1"/>
                </a:solidFill>
                <a:latin typeface="Courier New"/>
                <a:ea typeface="Courier New"/>
                <a:cs typeface="Courier New"/>
                <a:sym typeface="Courier New"/>
              </a:rPr>
              <a:t>(!full) </a:t>
            </a:r>
            <a:r>
              <a:rPr b="1" lang="en-US" sz="2000">
                <a:solidFill>
                  <a:schemeClr val="lt1"/>
                </a:solidFill>
                <a:latin typeface="Courier New"/>
                <a:ea typeface="Courier New"/>
                <a:cs typeface="Courier New"/>
                <a:sym typeface="Courier New"/>
              </a:rPr>
              <a:t>continue</a:t>
            </a:r>
            <a:r>
              <a:rPr lang="en-US" sz="2000">
                <a:solidFill>
                  <a:schemeClr val="lt1"/>
                </a:solidFill>
                <a:latin typeface="Courier New"/>
                <a:ea typeface="Courier New"/>
                <a:cs typeface="Courier New"/>
                <a:sym typeface="Courier New"/>
              </a:rPr>
              <a: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for </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let </a:t>
            </a:r>
            <a:r>
              <a:rPr lang="en-US" sz="2000">
                <a:solidFill>
                  <a:schemeClr val="lt1"/>
                </a:solidFill>
                <a:latin typeface="Courier New"/>
                <a:ea typeface="Courier New"/>
                <a:cs typeface="Courier New"/>
                <a:sym typeface="Courier New"/>
              </a:rPr>
              <a:t>yy = y; yy &lt;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height </a:t>
            </a:r>
            <a:r>
              <a:rPr lang="en-US" sz="2000">
                <a:solidFill>
                  <a:schemeClr val="lt1"/>
                </a:solidFill>
                <a:latin typeface="Courier New"/>
                <a:ea typeface="Courier New"/>
                <a:cs typeface="Courier New"/>
                <a:sym typeface="Courier New"/>
              </a:rPr>
              <a:t>- 1; yy++)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for </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let </a:t>
            </a:r>
            <a:r>
              <a:rPr lang="en-US" sz="2000">
                <a:solidFill>
                  <a:schemeClr val="lt1"/>
                </a:solidFill>
                <a:latin typeface="Courier New"/>
                <a:ea typeface="Courier New"/>
                <a:cs typeface="Courier New"/>
                <a:sym typeface="Courier New"/>
              </a:rPr>
              <a:t>x = 0; x &lt;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width</a:t>
            </a:r>
            <a:r>
              <a:rPr lang="en-US" sz="2000">
                <a:solidFill>
                  <a:schemeClr val="lt1"/>
                </a:solidFill>
                <a:latin typeface="Courier New"/>
                <a:ea typeface="Courier New"/>
                <a:cs typeface="Courier New"/>
                <a:sym typeface="Courier New"/>
              </a:rPr>
              <a:t>; x++)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.filled[yy][x] =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.filled[yy + 1][x];</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for </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let </a:t>
            </a:r>
            <a:r>
              <a:rPr lang="en-US" sz="2000">
                <a:solidFill>
                  <a:schemeClr val="lt1"/>
                </a:solidFill>
                <a:latin typeface="Courier New"/>
                <a:ea typeface="Courier New"/>
                <a:cs typeface="Courier New"/>
                <a:sym typeface="Courier New"/>
              </a:rPr>
              <a:t>x = 0; x &lt; </a:t>
            </a:r>
            <a:r>
              <a:rPr b="1" lang="en-US" sz="2000">
                <a:solidFill>
                  <a:schemeClr val="lt1"/>
                </a:solidFill>
                <a:latin typeface="Courier New"/>
                <a:ea typeface="Courier New"/>
                <a:cs typeface="Courier New"/>
                <a:sym typeface="Courier New"/>
              </a:rPr>
              <a:t>width</a:t>
            </a:r>
            <a:r>
              <a:rPr lang="en-US" sz="2000">
                <a:solidFill>
                  <a:schemeClr val="lt1"/>
                </a:solidFill>
                <a:latin typeface="Courier New"/>
                <a:ea typeface="Courier New"/>
                <a:cs typeface="Courier New"/>
                <a:sym typeface="Courier New"/>
              </a:rPr>
              <a:t>; x++)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.filled[</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height </a:t>
            </a:r>
            <a:r>
              <a:rPr lang="en-US" sz="2000">
                <a:solidFill>
                  <a:schemeClr val="lt1"/>
                </a:solidFill>
                <a:latin typeface="Courier New"/>
                <a:ea typeface="Courier New"/>
                <a:cs typeface="Courier New"/>
                <a:sym typeface="Courier New"/>
              </a:rPr>
              <a:t>- 1][x] = </a:t>
            </a:r>
            <a:r>
              <a:rPr b="1" lang="en-US" sz="2000">
                <a:solidFill>
                  <a:schemeClr val="lt1"/>
                </a:solidFill>
                <a:latin typeface="Courier New"/>
                <a:ea typeface="Courier New"/>
                <a:cs typeface="Courier New"/>
                <a:sym typeface="Courier New"/>
              </a:rPr>
              <a:t>false</a:t>
            </a:r>
            <a:r>
              <a:rPr lang="en-US" sz="2000">
                <a:solidFill>
                  <a:schemeClr val="lt1"/>
                </a:solidFill>
                <a:latin typeface="Courier New"/>
                <a:ea typeface="Courier New"/>
                <a:cs typeface="Courier New"/>
                <a:sym typeface="Courier New"/>
              </a:rPr>
              <a: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endParaRPr sz="4400">
              <a:solidFill>
                <a:schemeClr val="lt1"/>
              </a:solidFill>
              <a:latin typeface="Arial"/>
              <a:ea typeface="Arial"/>
              <a:cs typeface="Arial"/>
              <a:sym typeface="Arial"/>
            </a:endParaRPr>
          </a:p>
        </p:txBody>
      </p:sp>
      <p:sp>
        <p:nvSpPr>
          <p:cNvPr id="461" name="Google Shape;461;p75"/>
          <p:cNvSpPr/>
          <p:nvPr/>
        </p:nvSpPr>
        <p:spPr>
          <a:xfrm>
            <a:off x="9816600" y="54927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JS</a:t>
            </a:r>
            <a:endParaRPr/>
          </a:p>
        </p:txBody>
      </p:sp>
      <p:sp>
        <p:nvSpPr>
          <p:cNvPr id="462" name="Google Shape;462;p7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Quattrocento Sans"/>
              <a:buNone/>
            </a:pPr>
            <a:r>
              <a:t/>
            </a:r>
            <a:endParaRPr b="0" i="0" sz="1800" u="none" cap="none" strike="noStrike">
              <a:solidFill>
                <a:schemeClr val="lt1"/>
              </a:solidFill>
              <a:latin typeface="Arial"/>
              <a:ea typeface="Arial"/>
              <a:cs typeface="Arial"/>
              <a:sym typeface="Arial"/>
            </a:endParaRPr>
          </a:p>
        </p:txBody>
      </p:sp>
      <p:pic>
        <p:nvPicPr>
          <p:cNvPr id="463" name="Google Shape;463;p75"/>
          <p:cNvPicPr preferRelativeResize="0"/>
          <p:nvPr/>
        </p:nvPicPr>
        <p:blipFill rotWithShape="1">
          <a:blip r:embed="rId3">
            <a:alphaModFix/>
          </a:blip>
          <a:srcRect b="0" l="0" r="0" t="0"/>
          <a:stretch/>
        </p:blipFill>
        <p:spPr>
          <a:xfrm>
            <a:off x="8832304" y="4292968"/>
            <a:ext cx="2064296" cy="2025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6"/>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sp>
        <p:nvSpPr>
          <p:cNvPr id="470" name="Google Shape;470;p76"/>
          <p:cNvSpPr/>
          <p:nvPr/>
        </p:nvSpPr>
        <p:spPr>
          <a:xfrm>
            <a:off x="1107129" y="549275"/>
            <a:ext cx="8496993" cy="38164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Consolas"/>
                <a:ea typeface="Consolas"/>
                <a:cs typeface="Consolas"/>
                <a:sym typeface="Consolas"/>
              </a:rPr>
              <a:t>def clear_full_lines(self):</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y in range(self.height):</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full = all(self.filled[y])</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if not full: continue</a:t>
            </a:r>
            <a:endParaRPr sz="2200">
              <a:solidFill>
                <a:schemeClr val="lt1"/>
              </a:solidFill>
              <a:latin typeface="Consolas"/>
              <a:ea typeface="Consolas"/>
              <a:cs typeface="Consolas"/>
              <a:sym typeface="Consolas"/>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yy in range(y, self.height-1):</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x in range(self.width):</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self.filled[yy][x] = self.filled[yy+1][x]</a:t>
            </a:r>
            <a:endParaRPr/>
          </a:p>
          <a:p>
            <a:pPr indent="0" lvl="0" marL="0" marR="0" rtl="0" algn="l">
              <a:spcBef>
                <a:spcPts val="0"/>
              </a:spcBef>
              <a:spcAft>
                <a:spcPts val="0"/>
              </a:spcAft>
              <a:buNone/>
            </a:pPr>
            <a:r>
              <a:t/>
            </a:r>
            <a:endParaRPr sz="2200">
              <a:solidFill>
                <a:schemeClr val="lt1"/>
              </a:solidFill>
              <a:latin typeface="Consolas"/>
              <a:ea typeface="Consolas"/>
              <a:cs typeface="Consolas"/>
              <a:sym typeface="Consolas"/>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for x in range(self.width):</a:t>
            </a:r>
            <a:endParaRPr/>
          </a:p>
          <a:p>
            <a:pPr indent="0" lvl="0" marL="0" marR="0" rtl="0" algn="l">
              <a:spcBef>
                <a:spcPts val="0"/>
              </a:spcBef>
              <a:spcAft>
                <a:spcPts val="0"/>
              </a:spcAft>
              <a:buNone/>
            </a:pPr>
            <a:r>
              <a:rPr lang="en-US" sz="2200">
                <a:solidFill>
                  <a:schemeClr val="lt1"/>
                </a:solidFill>
                <a:latin typeface="Consolas"/>
                <a:ea typeface="Consolas"/>
                <a:cs typeface="Consolas"/>
                <a:sym typeface="Consolas"/>
              </a:rPr>
              <a:t>        self.is_filled[self.height-1][x] = False</a:t>
            </a:r>
            <a:endParaRPr sz="2200">
              <a:solidFill>
                <a:schemeClr val="lt1"/>
              </a:solidFill>
              <a:latin typeface="Consolas"/>
              <a:ea typeface="Consolas"/>
              <a:cs typeface="Consolas"/>
              <a:sym typeface="Consolas"/>
            </a:endParaRPr>
          </a:p>
        </p:txBody>
      </p:sp>
      <p:pic>
        <p:nvPicPr>
          <p:cNvPr id="471" name="Google Shape;471;p76"/>
          <p:cNvPicPr preferRelativeResize="0"/>
          <p:nvPr/>
        </p:nvPicPr>
        <p:blipFill rotWithShape="1">
          <a:blip r:embed="rId3">
            <a:alphaModFix/>
          </a:blip>
          <a:srcRect b="0" l="0" r="0" t="0"/>
          <a:stretch/>
        </p:blipFill>
        <p:spPr>
          <a:xfrm>
            <a:off x="8832304" y="4292968"/>
            <a:ext cx="2064296" cy="2025074"/>
          </a:xfrm>
          <a:prstGeom prst="rect">
            <a:avLst/>
          </a:prstGeom>
          <a:noFill/>
          <a:ln>
            <a:noFill/>
          </a:ln>
        </p:spPr>
      </p:pic>
      <p:sp>
        <p:nvSpPr>
          <p:cNvPr id="472" name="Google Shape;472;p76"/>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473" name="Google Shape;473;p76"/>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7"/>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en-US" sz="4000"/>
              <a:t>Пишите код так, как будете его объяснять коллеге!</a:t>
            </a:r>
            <a:endParaRPr/>
          </a:p>
        </p:txBody>
      </p:sp>
      <p:sp>
        <p:nvSpPr>
          <p:cNvPr id="479" name="Google Shape;479;p7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МАРКЕР</a:t>
            </a:r>
            <a:r>
              <a:rPr lang="en-US"/>
              <a:t> </a:t>
            </a:r>
            <a:r>
              <a:rPr lang="en-US">
                <a:solidFill>
                  <a:schemeClr val="accent1"/>
                </a:solidFill>
              </a:rPr>
              <a:t>Я ТАК НЕ ОБЪЯСНЯЮ</a:t>
            </a:r>
            <a:endParaRPr>
              <a:solidFill>
                <a:schemeClr val="accen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8"/>
          <p:cNvSpPr/>
          <p:nvPr/>
        </p:nvSpPr>
        <p:spPr>
          <a:xfrm>
            <a:off x="1295400" y="549275"/>
            <a:ext cx="96012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000000"/>
              </a:solidFill>
              <a:highlight>
                <a:srgbClr val="FFFFFF"/>
              </a:highlight>
              <a:latin typeface="Consolas"/>
              <a:ea typeface="Consolas"/>
              <a:cs typeface="Consolas"/>
              <a:sym typeface="Consolas"/>
            </a:endParaRPr>
          </a:p>
        </p:txBody>
      </p:sp>
      <p:sp>
        <p:nvSpPr>
          <p:cNvPr id="486" name="Google Shape;486;p78"/>
          <p:cNvSpPr/>
          <p:nvPr/>
        </p:nvSpPr>
        <p:spPr>
          <a:xfrm>
            <a:off x="9828925"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sp>
        <p:nvSpPr>
          <p:cNvPr id="487" name="Google Shape;487;p78"/>
          <p:cNvSpPr/>
          <p:nvPr/>
        </p:nvSpPr>
        <p:spPr>
          <a:xfrm>
            <a:off x="1295399" y="552611"/>
            <a:ext cx="9613525"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onsolas"/>
                <a:ea typeface="Consolas"/>
                <a:cs typeface="Consolas"/>
                <a:sym typeface="Consolas"/>
              </a:rPr>
              <a:t>public void ClearFullLines()</a:t>
            </a:r>
            <a:br>
              <a:rPr lang="en-US" sz="2800">
                <a:solidFill>
                  <a:schemeClr val="lt1"/>
                </a:solidFill>
                <a:latin typeface="Consolas"/>
                <a:ea typeface="Consolas"/>
                <a:cs typeface="Consolas"/>
                <a:sym typeface="Consolas"/>
              </a:rPr>
            </a:br>
            <a:r>
              <a:rPr lang="en-US" sz="280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var y = 0; //bottom</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while (y &lt; height) {</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if (LineIsFull(y)) {</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ShiftDownAllLinesHigherThan(y);</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AddEmptyLineOnTop();</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else</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y++;</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a:t>
            </a:r>
            <a:endParaRPr/>
          </a:p>
        </p:txBody>
      </p:sp>
      <p:pic>
        <p:nvPicPr>
          <p:cNvPr id="488" name="Google Shape;488;p78"/>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9"/>
          <p:cNvSpPr/>
          <p:nvPr/>
        </p:nvSpPr>
        <p:spPr>
          <a:xfrm>
            <a:off x="1295400" y="549270"/>
            <a:ext cx="9601200" cy="4431983"/>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i="1" lang="en-US" sz="2400">
                <a:solidFill>
                  <a:schemeClr val="lt1"/>
                </a:solidFill>
                <a:latin typeface="Courier New"/>
                <a:ea typeface="Courier New"/>
                <a:cs typeface="Courier New"/>
                <a:sym typeface="Courier New"/>
              </a:rPr>
              <a:t>clearFullLines</a:t>
            </a:r>
            <a:r>
              <a:rPr lang="en-US" sz="2400">
                <a:solidFill>
                  <a:schemeClr val="lt1"/>
                </a:solidFill>
                <a:latin typeface="Courier New"/>
                <a:ea typeface="Courier New"/>
                <a:cs typeface="Courier New"/>
                <a:sym typeface="Courier New"/>
              </a:rPr>
              <a:t>() {</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a:t>
            </a:r>
            <a:r>
              <a:rPr b="1" lang="en-US" sz="2400">
                <a:solidFill>
                  <a:schemeClr val="lt1"/>
                </a:solidFill>
                <a:latin typeface="Courier New"/>
                <a:ea typeface="Courier New"/>
                <a:cs typeface="Courier New"/>
                <a:sym typeface="Courier New"/>
              </a:rPr>
              <a:t>let </a:t>
            </a:r>
            <a:r>
              <a:rPr lang="en-US" sz="2400">
                <a:solidFill>
                  <a:schemeClr val="lt1"/>
                </a:solidFill>
                <a:latin typeface="Courier New"/>
                <a:ea typeface="Courier New"/>
                <a:cs typeface="Courier New"/>
                <a:sym typeface="Courier New"/>
              </a:rPr>
              <a:t>y = 0; </a:t>
            </a:r>
            <a:r>
              <a:rPr i="1" lang="en-US" sz="2400">
                <a:solidFill>
                  <a:schemeClr val="lt1"/>
                </a:solidFill>
                <a:latin typeface="Courier New"/>
                <a:ea typeface="Courier New"/>
                <a:cs typeface="Courier New"/>
                <a:sym typeface="Courier New"/>
              </a:rPr>
              <a:t>//bottom</a:t>
            </a:r>
            <a:br>
              <a:rPr i="1" lang="en-US" sz="2400">
                <a:solidFill>
                  <a:schemeClr val="lt1"/>
                </a:solidFill>
                <a:latin typeface="Courier New"/>
                <a:ea typeface="Courier New"/>
                <a:cs typeface="Courier New"/>
                <a:sym typeface="Courier New"/>
              </a:rPr>
            </a:br>
            <a:r>
              <a:rPr i="1" lang="en-US" sz="2400">
                <a:solidFill>
                  <a:schemeClr val="lt1"/>
                </a:solidFill>
                <a:latin typeface="Courier New"/>
                <a:ea typeface="Courier New"/>
                <a:cs typeface="Courier New"/>
                <a:sym typeface="Courier New"/>
              </a:rPr>
              <a:t>    </a:t>
            </a:r>
            <a:r>
              <a:rPr b="1" lang="en-US" sz="2400">
                <a:solidFill>
                  <a:schemeClr val="lt1"/>
                </a:solidFill>
                <a:latin typeface="Courier New"/>
                <a:ea typeface="Courier New"/>
                <a:cs typeface="Courier New"/>
                <a:sym typeface="Courier New"/>
              </a:rPr>
              <a:t>while </a:t>
            </a:r>
            <a:r>
              <a:rPr lang="en-US" sz="2400">
                <a:solidFill>
                  <a:schemeClr val="lt1"/>
                </a:solidFill>
                <a:latin typeface="Courier New"/>
                <a:ea typeface="Courier New"/>
                <a:cs typeface="Courier New"/>
                <a:sym typeface="Courier New"/>
              </a:rPr>
              <a:t>(y &lt; </a:t>
            </a:r>
            <a:r>
              <a:rPr b="1" lang="en-US" sz="2400">
                <a:solidFill>
                  <a:schemeClr val="lt1"/>
                </a:solidFill>
                <a:latin typeface="Courier New"/>
                <a:ea typeface="Courier New"/>
                <a:cs typeface="Courier New"/>
                <a:sym typeface="Courier New"/>
              </a:rPr>
              <a:t>this</a:t>
            </a:r>
            <a:r>
              <a:rPr lang="en-US" sz="2400">
                <a:solidFill>
                  <a:schemeClr val="lt1"/>
                </a:solidFill>
                <a:latin typeface="Courier New"/>
                <a:ea typeface="Courier New"/>
                <a:cs typeface="Courier New"/>
                <a:sym typeface="Courier New"/>
              </a:rPr>
              <a:t>.</a:t>
            </a:r>
            <a:r>
              <a:rPr b="1" lang="en-US" sz="2400">
                <a:solidFill>
                  <a:schemeClr val="lt1"/>
                </a:solidFill>
                <a:latin typeface="Courier New"/>
                <a:ea typeface="Courier New"/>
                <a:cs typeface="Courier New"/>
                <a:sym typeface="Courier New"/>
              </a:rPr>
              <a:t>height</a:t>
            </a:r>
            <a:r>
              <a:rPr lang="en-US" sz="2400">
                <a:solidFill>
                  <a:schemeClr val="lt1"/>
                </a:solidFill>
                <a:latin typeface="Courier New"/>
                <a:ea typeface="Courier New"/>
                <a:cs typeface="Courier New"/>
                <a:sym typeface="Courier New"/>
              </a:rPr>
              <a:t>) {</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a:t>
            </a:r>
            <a:r>
              <a:rPr b="1" lang="en-US" sz="2400">
                <a:solidFill>
                  <a:schemeClr val="lt1"/>
                </a:solidFill>
                <a:latin typeface="Courier New"/>
                <a:ea typeface="Courier New"/>
                <a:cs typeface="Courier New"/>
                <a:sym typeface="Courier New"/>
              </a:rPr>
              <a:t>if </a:t>
            </a:r>
            <a:r>
              <a:rPr lang="en-US" sz="2400">
                <a:solidFill>
                  <a:schemeClr val="lt1"/>
                </a:solidFill>
                <a:latin typeface="Courier New"/>
                <a:ea typeface="Courier New"/>
                <a:cs typeface="Courier New"/>
                <a:sym typeface="Courier New"/>
              </a:rPr>
              <a:t>(</a:t>
            </a:r>
            <a:r>
              <a:rPr b="1" lang="en-US" sz="2400">
                <a:solidFill>
                  <a:schemeClr val="lt1"/>
                </a:solidFill>
                <a:latin typeface="Courier New"/>
                <a:ea typeface="Courier New"/>
                <a:cs typeface="Courier New"/>
                <a:sym typeface="Courier New"/>
              </a:rPr>
              <a:t>this</a:t>
            </a:r>
            <a:r>
              <a:rPr lang="en-US" sz="2400">
                <a:solidFill>
                  <a:schemeClr val="lt1"/>
                </a:solidFill>
                <a:latin typeface="Courier New"/>
                <a:ea typeface="Courier New"/>
                <a:cs typeface="Courier New"/>
                <a:sym typeface="Courier New"/>
              </a:rPr>
              <a:t>.lineIsFull(y)) {</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a:t>
            </a:r>
            <a:r>
              <a:rPr b="1" lang="en-US" sz="2400">
                <a:solidFill>
                  <a:schemeClr val="lt1"/>
                </a:solidFill>
                <a:latin typeface="Courier New"/>
                <a:ea typeface="Courier New"/>
                <a:cs typeface="Courier New"/>
                <a:sym typeface="Courier New"/>
              </a:rPr>
              <a:t>this</a:t>
            </a:r>
            <a:r>
              <a:rPr lang="en-US" sz="2400">
                <a:solidFill>
                  <a:schemeClr val="lt1"/>
                </a:solidFill>
                <a:latin typeface="Courier New"/>
                <a:ea typeface="Courier New"/>
                <a:cs typeface="Courier New"/>
                <a:sym typeface="Courier New"/>
              </a:rPr>
              <a:t>.shiftDownAllLinesHigherThan(y);</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a:t>
            </a:r>
            <a:r>
              <a:rPr b="1" lang="en-US" sz="2400">
                <a:solidFill>
                  <a:schemeClr val="lt1"/>
                </a:solidFill>
                <a:latin typeface="Courier New"/>
                <a:ea typeface="Courier New"/>
                <a:cs typeface="Courier New"/>
                <a:sym typeface="Courier New"/>
              </a:rPr>
              <a:t>this</a:t>
            </a:r>
            <a:r>
              <a:rPr lang="en-US" sz="2400">
                <a:solidFill>
                  <a:schemeClr val="lt1"/>
                </a:solidFill>
                <a:latin typeface="Courier New"/>
                <a:ea typeface="Courier New"/>
                <a:cs typeface="Courier New"/>
                <a:sym typeface="Courier New"/>
              </a:rPr>
              <a:t>.addEmptyLineOnTop();</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 </a:t>
            </a:r>
            <a:r>
              <a:rPr b="1" lang="en-US" sz="2400">
                <a:solidFill>
                  <a:schemeClr val="lt1"/>
                </a:solidFill>
                <a:latin typeface="Courier New"/>
                <a:ea typeface="Courier New"/>
                <a:cs typeface="Courier New"/>
                <a:sym typeface="Courier New"/>
              </a:rPr>
              <a:t>else </a:t>
            </a:r>
            <a:r>
              <a:rPr lang="en-US" sz="2400">
                <a:solidFill>
                  <a:schemeClr val="lt1"/>
                </a:solidFill>
                <a:latin typeface="Courier New"/>
                <a:ea typeface="Courier New"/>
                <a:cs typeface="Courier New"/>
                <a:sym typeface="Courier New"/>
              </a:rPr>
              <a:t>{</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y++;</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    }</a:t>
            </a:r>
            <a:br>
              <a:rPr lang="en-US" sz="2400">
                <a:solidFill>
                  <a:schemeClr val="lt1"/>
                </a:solidFill>
                <a:latin typeface="Courier New"/>
                <a:ea typeface="Courier New"/>
                <a:cs typeface="Courier New"/>
                <a:sym typeface="Courier New"/>
              </a:rPr>
            </a:br>
            <a:r>
              <a:rPr lang="en-US" sz="2400">
                <a:solidFill>
                  <a:schemeClr val="lt1"/>
                </a:solidFill>
                <a:latin typeface="Courier New"/>
                <a:ea typeface="Courier New"/>
                <a:cs typeface="Courier New"/>
                <a:sym typeface="Courier New"/>
              </a:rPr>
              <a:t>}</a:t>
            </a:r>
            <a:br>
              <a:rPr lang="en-US" sz="2400">
                <a:solidFill>
                  <a:schemeClr val="lt1"/>
                </a:solidFill>
                <a:latin typeface="Courier New"/>
                <a:ea typeface="Courier New"/>
                <a:cs typeface="Courier New"/>
                <a:sym typeface="Courier New"/>
              </a:rPr>
            </a:br>
            <a:endParaRPr sz="2400">
              <a:solidFill>
                <a:schemeClr val="lt1"/>
              </a:solidFill>
              <a:latin typeface="Arial"/>
              <a:ea typeface="Arial"/>
              <a:cs typeface="Arial"/>
              <a:sym typeface="Arial"/>
            </a:endParaRPr>
          </a:p>
        </p:txBody>
      </p:sp>
      <p:pic>
        <p:nvPicPr>
          <p:cNvPr id="495" name="Google Shape;495;p79"/>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496" name="Google Shape;496;p79"/>
          <p:cNvSpPr/>
          <p:nvPr/>
        </p:nvSpPr>
        <p:spPr>
          <a:xfrm>
            <a:off x="9816600" y="54927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JS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0"/>
          <p:cNvSpPr/>
          <p:nvPr/>
        </p:nvSpPr>
        <p:spPr>
          <a:xfrm>
            <a:off x="1295400" y="549275"/>
            <a:ext cx="96012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000000"/>
              </a:solidFill>
              <a:highlight>
                <a:srgbClr val="FFFFFF"/>
              </a:highlight>
              <a:latin typeface="Consolas"/>
              <a:ea typeface="Consolas"/>
              <a:cs typeface="Consolas"/>
              <a:sym typeface="Consolas"/>
            </a:endParaRPr>
          </a:p>
        </p:txBody>
      </p:sp>
      <p:sp>
        <p:nvSpPr>
          <p:cNvPr id="503" name="Google Shape;503;p80"/>
          <p:cNvSpPr/>
          <p:nvPr/>
        </p:nvSpPr>
        <p:spPr>
          <a:xfrm>
            <a:off x="9828925"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sp>
        <p:nvSpPr>
          <p:cNvPr id="504" name="Google Shape;504;p80"/>
          <p:cNvSpPr/>
          <p:nvPr/>
        </p:nvSpPr>
        <p:spPr>
          <a:xfrm>
            <a:off x="1055439" y="552611"/>
            <a:ext cx="9853485"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onsolas"/>
                <a:ea typeface="Consolas"/>
                <a:cs typeface="Consolas"/>
                <a:sym typeface="Consolas"/>
              </a:rPr>
              <a:t>def clear_full_lines(self):</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y = 0 </a:t>
            </a:r>
            <a:r>
              <a:rPr lang="en-US" sz="2800">
                <a:solidFill>
                  <a:srgbClr val="7F7F7F"/>
                </a:solidFill>
                <a:latin typeface="Consolas"/>
                <a:ea typeface="Consolas"/>
                <a:cs typeface="Consolas"/>
                <a:sym typeface="Consolas"/>
              </a:rPr>
              <a:t># bottom</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while y &lt; self.height:</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if self.line_is_full(y):</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self.shift_down_all_lines_higher_than(y)</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self.add_empty_line_on_top()</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else:</a:t>
            </a:r>
            <a:endParaRPr/>
          </a:p>
          <a:p>
            <a:pPr indent="0" lvl="0" marL="0" marR="0" rtl="0" algn="l">
              <a:spcBef>
                <a:spcPts val="0"/>
              </a:spcBef>
              <a:spcAft>
                <a:spcPts val="0"/>
              </a:spcAft>
              <a:buNone/>
            </a:pPr>
            <a:r>
              <a:rPr lang="en-US" sz="2800">
                <a:solidFill>
                  <a:schemeClr val="lt1"/>
                </a:solidFill>
                <a:latin typeface="Consolas"/>
                <a:ea typeface="Consolas"/>
                <a:cs typeface="Consolas"/>
                <a:sym typeface="Consolas"/>
              </a:rPr>
              <a:t>         y += 1</a:t>
            </a:r>
            <a:endParaRPr sz="2800">
              <a:solidFill>
                <a:schemeClr val="lt1"/>
              </a:solidFill>
              <a:latin typeface="Consolas"/>
              <a:ea typeface="Consolas"/>
              <a:cs typeface="Consolas"/>
              <a:sym typeface="Consolas"/>
            </a:endParaRPr>
          </a:p>
        </p:txBody>
      </p:sp>
      <p:pic>
        <p:nvPicPr>
          <p:cNvPr id="505" name="Google Shape;505;p80"/>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06" name="Google Shape;506;p80"/>
          <p:cNvSpPr/>
          <p:nvPr/>
        </p:nvSpPr>
        <p:spPr>
          <a:xfrm>
            <a:off x="9835086"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07" name="Google Shape;507;p80"/>
          <p:cNvPicPr preferRelativeResize="0"/>
          <p:nvPr/>
        </p:nvPicPr>
        <p:blipFill rotWithShape="1">
          <a:blip r:embed="rId4">
            <a:alphaModFix/>
          </a:blip>
          <a:srcRect b="0" l="0" r="0" t="0"/>
          <a:stretch/>
        </p:blipFill>
        <p:spPr>
          <a:xfrm>
            <a:off x="10047564" y="584058"/>
            <a:ext cx="655044" cy="65504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latin typeface="Consolas"/>
                <a:ea typeface="Consolas"/>
                <a:cs typeface="Consolas"/>
                <a:sym typeface="Consolas"/>
              </a:rPr>
              <a:t>public Field ClearFullLines()</a:t>
            </a:r>
            <a:br>
              <a:rPr lang="en-US" sz="2400">
                <a:latin typeface="Consolas"/>
                <a:ea typeface="Consolas"/>
                <a:cs typeface="Consolas"/>
                <a:sym typeface="Consolas"/>
              </a:rPr>
            </a:b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    var notFullLines = GetAllNotFullLines();</a:t>
            </a:r>
            <a:br>
              <a:rPr lang="en-US" sz="2400">
                <a:latin typeface="Consolas"/>
                <a:ea typeface="Consolas"/>
                <a:cs typeface="Consolas"/>
                <a:sym typeface="Consolas"/>
              </a:rPr>
            </a:br>
            <a:r>
              <a:rPr lang="en-US" sz="2400">
                <a:latin typeface="Consolas"/>
                <a:ea typeface="Consolas"/>
                <a:cs typeface="Consolas"/>
                <a:sym typeface="Consolas"/>
              </a:rPr>
              <a:t>    var clearedLinesCount = Height –</a:t>
            </a:r>
            <a:br>
              <a:rPr lang="en-US" sz="2400">
                <a:latin typeface="Consolas"/>
                <a:ea typeface="Consolas"/>
                <a:cs typeface="Consolas"/>
                <a:sym typeface="Consolas"/>
              </a:rPr>
            </a:br>
            <a:r>
              <a:rPr lang="en-US" sz="2400">
                <a:latin typeface="Consolas"/>
                <a:ea typeface="Consolas"/>
                <a:cs typeface="Consolas"/>
                <a:sym typeface="Consolas"/>
              </a:rPr>
              <a:t>        notFullLines.Count;</a:t>
            </a:r>
            <a:br>
              <a:rPr lang="en-US" sz="2400">
                <a:latin typeface="Consolas"/>
                <a:ea typeface="Consolas"/>
                <a:cs typeface="Consolas"/>
                <a:sym typeface="Consolas"/>
              </a:rPr>
            </a:br>
            <a:r>
              <a:rPr lang="en-US" sz="2400">
                <a:latin typeface="Consolas"/>
                <a:ea typeface="Consolas"/>
                <a:cs typeface="Consolas"/>
                <a:sym typeface="Consolas"/>
              </a:rPr>
              <a:t>    var newLinesArray = CreateNewLinesArray(</a:t>
            </a:r>
            <a:br>
              <a:rPr lang="en-US" sz="2400">
                <a:latin typeface="Consolas"/>
                <a:ea typeface="Consolas"/>
                <a:cs typeface="Consolas"/>
                <a:sym typeface="Consolas"/>
              </a:rPr>
            </a:br>
            <a:r>
              <a:rPr lang="en-US" sz="2400">
                <a:latin typeface="Consolas"/>
                <a:ea typeface="Consolas"/>
                <a:cs typeface="Consolas"/>
                <a:sym typeface="Consolas"/>
              </a:rPr>
              <a:t>        clearedLinesCount, notFullLines);</a:t>
            </a:r>
            <a:br>
              <a:rPr lang="en-US" sz="2400">
                <a:latin typeface="Consolas"/>
                <a:ea typeface="Consolas"/>
                <a:cs typeface="Consolas"/>
                <a:sym typeface="Consolas"/>
              </a:rPr>
            </a:br>
            <a:r>
              <a:rPr lang="en-US" sz="2400">
                <a:latin typeface="Consolas"/>
                <a:ea typeface="Consolas"/>
                <a:cs typeface="Consolas"/>
                <a:sym typeface="Consolas"/>
              </a:rPr>
              <a:t>    return new Field(Width, Height,</a:t>
            </a:r>
            <a:br>
              <a:rPr lang="en-US" sz="2400">
                <a:latin typeface="Consolas"/>
                <a:ea typeface="Consolas"/>
                <a:cs typeface="Consolas"/>
                <a:sym typeface="Consolas"/>
              </a:rPr>
            </a:br>
            <a:r>
              <a:rPr lang="en-US" sz="2400">
                <a:latin typeface="Consolas"/>
                <a:ea typeface="Consolas"/>
                <a:cs typeface="Consolas"/>
                <a:sym typeface="Consolas"/>
              </a:rPr>
              <a:t>        newLinesArray, Score + clearedLinesCount);</a:t>
            </a:r>
            <a:br>
              <a:rPr lang="en-US" sz="2400">
                <a:latin typeface="Consolas"/>
                <a:ea typeface="Consolas"/>
                <a:cs typeface="Consolas"/>
                <a:sym typeface="Consolas"/>
              </a:rPr>
            </a:br>
            <a:r>
              <a:rPr lang="en-US" sz="2400">
                <a:latin typeface="Consolas"/>
                <a:ea typeface="Consolas"/>
                <a:cs typeface="Consolas"/>
                <a:sym typeface="Consolas"/>
              </a:rPr>
              <a:t>}</a:t>
            </a:r>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p:txBody>
      </p:sp>
      <p:sp>
        <p:nvSpPr>
          <p:cNvPr id="514" name="Google Shape;514;p8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IMMUTABLE STYLE</a:t>
            </a:r>
            <a:endParaRPr/>
          </a:p>
        </p:txBody>
      </p:sp>
      <p:sp>
        <p:nvSpPr>
          <p:cNvPr id="515" name="Google Shape;515;p81"/>
          <p:cNvSpPr/>
          <p:nvPr/>
        </p:nvSpPr>
        <p:spPr>
          <a:xfrm>
            <a:off x="9816600" y="5229219"/>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IMMUTABLE STYLE</a:t>
            </a:r>
            <a:endParaRPr/>
          </a:p>
        </p:txBody>
      </p:sp>
      <p:sp>
        <p:nvSpPr>
          <p:cNvPr id="522" name="Google Shape;522;p82"/>
          <p:cNvSpPr/>
          <p:nvPr/>
        </p:nvSpPr>
        <p:spPr>
          <a:xfrm>
            <a:off x="1295469" y="1628775"/>
            <a:ext cx="9601200" cy="2769989"/>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2000">
                <a:solidFill>
                  <a:schemeClr val="lt1"/>
                </a:solidFill>
                <a:latin typeface="Courier New"/>
                <a:ea typeface="Courier New"/>
                <a:cs typeface="Courier New"/>
                <a:sym typeface="Courier New"/>
              </a:rPr>
              <a:t>clearFullLines()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const </a:t>
            </a:r>
            <a:r>
              <a:rPr lang="en-US" sz="2000">
                <a:solidFill>
                  <a:schemeClr val="lt1"/>
                </a:solidFill>
                <a:latin typeface="Courier New"/>
                <a:ea typeface="Courier New"/>
                <a:cs typeface="Courier New"/>
                <a:sym typeface="Courier New"/>
              </a:rPr>
              <a:t>notFullLines =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.getAllNotFullLines();</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const </a:t>
            </a:r>
            <a:r>
              <a:rPr lang="en-US" sz="2000">
                <a:solidFill>
                  <a:schemeClr val="lt1"/>
                </a:solidFill>
                <a:latin typeface="Courier New"/>
                <a:ea typeface="Courier New"/>
                <a:cs typeface="Courier New"/>
                <a:sym typeface="Courier New"/>
              </a:rPr>
              <a:t>clearedLinesCount =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height </a:t>
            </a:r>
            <a:r>
              <a:rPr lang="en-US" sz="2000">
                <a:solidFill>
                  <a:schemeClr val="lt1"/>
                </a:solidFill>
                <a:latin typeface="Courier New"/>
                <a:ea typeface="Courier New"/>
                <a:cs typeface="Courier New"/>
                <a:sym typeface="Courier New"/>
              </a:rPr>
              <a: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notFullLines.</a:t>
            </a:r>
            <a:r>
              <a:rPr b="1" lang="en-US" sz="2000">
                <a:solidFill>
                  <a:schemeClr val="lt1"/>
                </a:solidFill>
                <a:latin typeface="Courier New"/>
                <a:ea typeface="Courier New"/>
                <a:cs typeface="Courier New"/>
                <a:sym typeface="Courier New"/>
              </a:rPr>
              <a:t>length</a:t>
            </a:r>
            <a:r>
              <a:rPr lang="en-US" sz="2000">
                <a:solidFill>
                  <a:schemeClr val="lt1"/>
                </a:solidFill>
                <a:latin typeface="Courier New"/>
                <a:ea typeface="Courier New"/>
                <a:cs typeface="Courier New"/>
                <a:sym typeface="Courier New"/>
              </a:rPr>
              <a: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const </a:t>
            </a:r>
            <a:r>
              <a:rPr lang="en-US" sz="2000">
                <a:solidFill>
                  <a:schemeClr val="lt1"/>
                </a:solidFill>
                <a:latin typeface="Courier New"/>
                <a:ea typeface="Courier New"/>
                <a:cs typeface="Courier New"/>
                <a:sym typeface="Courier New"/>
              </a:rPr>
              <a:t>newLinesArray =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.createNewLinesArray(</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clearedLinesCount, notFullLines);</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return new </a:t>
            </a:r>
            <a:r>
              <a:rPr lang="en-US" sz="2000">
                <a:solidFill>
                  <a:schemeClr val="lt1"/>
                </a:solidFill>
                <a:latin typeface="Courier New"/>
                <a:ea typeface="Courier New"/>
                <a:cs typeface="Courier New"/>
                <a:sym typeface="Courier New"/>
              </a:rPr>
              <a:t>Field(</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width</a:t>
            </a:r>
            <a:r>
              <a:rPr lang="en-US" sz="2000">
                <a:solidFill>
                  <a:schemeClr val="lt1"/>
                </a:solidFill>
                <a:latin typeface="Courier New"/>
                <a:ea typeface="Courier New"/>
                <a:cs typeface="Courier New"/>
                <a:sym typeface="Courier New"/>
              </a:rPr>
              <a:t>,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a:t>
            </a:r>
            <a:r>
              <a:rPr b="1" lang="en-US" sz="2000">
                <a:solidFill>
                  <a:schemeClr val="lt1"/>
                </a:solidFill>
                <a:latin typeface="Courier New"/>
                <a:ea typeface="Courier New"/>
                <a:cs typeface="Courier New"/>
                <a:sym typeface="Courier New"/>
              </a:rPr>
              <a:t>height</a:t>
            </a:r>
            <a:r>
              <a:rPr lang="en-US" sz="2000">
                <a:solidFill>
                  <a:schemeClr val="lt1"/>
                </a:solidFill>
                <a:latin typeface="Courier New"/>
                <a:ea typeface="Courier New"/>
                <a:cs typeface="Courier New"/>
                <a:sym typeface="Courier New"/>
              </a:rPr>
              <a: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newLinesArray, </a:t>
            </a:r>
            <a:r>
              <a:rPr b="1" lang="en-US" sz="2000">
                <a:solidFill>
                  <a:schemeClr val="lt1"/>
                </a:solidFill>
                <a:latin typeface="Courier New"/>
                <a:ea typeface="Courier New"/>
                <a:cs typeface="Courier New"/>
                <a:sym typeface="Courier New"/>
              </a:rPr>
              <a:t>this</a:t>
            </a:r>
            <a:r>
              <a:rPr lang="en-US" sz="2000">
                <a:solidFill>
                  <a:schemeClr val="lt1"/>
                </a:solidFill>
                <a:latin typeface="Courier New"/>
                <a:ea typeface="Courier New"/>
                <a:cs typeface="Courier New"/>
                <a:sym typeface="Courier New"/>
              </a:rPr>
              <a:t>.score + clearedLinesCount)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a:t>
            </a:r>
            <a:endParaRPr sz="4400">
              <a:solidFill>
                <a:schemeClr val="lt1"/>
              </a:solidFill>
              <a:latin typeface="Arial"/>
              <a:ea typeface="Arial"/>
              <a:cs typeface="Arial"/>
              <a:sym typeface="Arial"/>
            </a:endParaRPr>
          </a:p>
        </p:txBody>
      </p:sp>
      <p:sp>
        <p:nvSpPr>
          <p:cNvPr id="523" name="Google Shape;523;p82"/>
          <p:cNvSpPr/>
          <p:nvPr/>
        </p:nvSpPr>
        <p:spPr>
          <a:xfrm>
            <a:off x="9816600" y="522920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JS</a:t>
            </a:r>
            <a:endParaRPr/>
          </a:p>
        </p:txBody>
      </p:sp>
      <p:sp>
        <p:nvSpPr>
          <p:cNvPr id="524" name="Google Shape;524;p8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Quattrocento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t>У каждого модуля должна быть лишь одна реалистичная причина для изменения</a:t>
            </a:r>
            <a:endParaRPr/>
          </a:p>
          <a:p>
            <a:pPr indent="0" lvl="0" marL="0" rtl="0" algn="l">
              <a:spcBef>
                <a:spcPts val="640"/>
              </a:spcBef>
              <a:spcAft>
                <a:spcPts val="0"/>
              </a:spcAft>
              <a:buSzPts val="3200"/>
              <a:buNone/>
            </a:pPr>
            <a:r>
              <a:t/>
            </a:r>
            <a:endParaRPr/>
          </a:p>
          <a:p>
            <a:pPr indent="-342874" lvl="0" marL="342874" rtl="0" algn="l">
              <a:spcBef>
                <a:spcPts val="640"/>
              </a:spcBef>
              <a:spcAft>
                <a:spcPts val="0"/>
              </a:spcAft>
              <a:buClr>
                <a:schemeClr val="accent1"/>
              </a:buClr>
              <a:buSzPts val="3200"/>
              <a:buChar char="•"/>
            </a:pPr>
            <a:r>
              <a:rPr lang="en-US"/>
              <a:t>Что может быть модулем?</a:t>
            </a:r>
            <a:endParaRPr/>
          </a:p>
          <a:p>
            <a:pPr indent="-342874" lvl="0" marL="342874" rtl="0" algn="l">
              <a:spcBef>
                <a:spcPts val="640"/>
              </a:spcBef>
              <a:spcAft>
                <a:spcPts val="0"/>
              </a:spcAft>
              <a:buClr>
                <a:schemeClr val="accent1"/>
              </a:buClr>
              <a:buSzPts val="3200"/>
              <a:buChar char="•"/>
            </a:pPr>
            <a:r>
              <a:rPr lang="en-US"/>
              <a:t>Влияет ли на конфликты при merge в VCS?</a:t>
            </a:r>
            <a:endParaRPr/>
          </a:p>
          <a:p>
            <a:pPr indent="-342874" lvl="0" marL="342874" rtl="0" algn="l">
              <a:spcBef>
                <a:spcPts val="640"/>
              </a:spcBef>
              <a:spcAft>
                <a:spcPts val="0"/>
              </a:spcAft>
              <a:buClr>
                <a:schemeClr val="accent1"/>
              </a:buClr>
              <a:buSzPts val="3200"/>
              <a:buChar char="•"/>
            </a:pPr>
            <a:r>
              <a:rPr lang="en-US"/>
              <a:t>Достаточно ли SRP, чтобы получился хороший модуль?</a:t>
            </a:r>
            <a:endParaRPr/>
          </a:p>
          <a:p>
            <a:pPr indent="0" lvl="0" marL="0" rtl="0" algn="l">
              <a:spcBef>
                <a:spcPts val="640"/>
              </a:spcBef>
              <a:spcAft>
                <a:spcPts val="0"/>
              </a:spcAft>
              <a:buSzPts val="3200"/>
              <a:buNone/>
            </a:pPr>
            <a:r>
              <a:t/>
            </a:r>
            <a:endParaRPr/>
          </a:p>
        </p:txBody>
      </p:sp>
      <p:sp>
        <p:nvSpPr>
          <p:cNvPr id="136" name="Google Shape;136;p2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3"/>
          <p:cNvSpPr txBox="1"/>
          <p:nvPr>
            <p:ph idx="1" type="body"/>
          </p:nvPr>
        </p:nvSpPr>
        <p:spPr>
          <a:xfrm>
            <a:off x="767408" y="1628779"/>
            <a:ext cx="10129125"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latin typeface="Consolas"/>
                <a:ea typeface="Consolas"/>
                <a:cs typeface="Consolas"/>
                <a:sym typeface="Consolas"/>
              </a:rPr>
              <a:t>def clear_full_lines():</a:t>
            </a:r>
            <a:br>
              <a:rPr lang="en-US" sz="2400">
                <a:latin typeface="Consolas"/>
                <a:ea typeface="Consolas"/>
                <a:cs typeface="Consolas"/>
                <a:sym typeface="Consolas"/>
              </a:rPr>
            </a:br>
            <a:r>
              <a:rPr lang="en-US" sz="2400">
                <a:latin typeface="Consolas"/>
                <a:ea typeface="Consolas"/>
                <a:cs typeface="Consolas"/>
                <a:sym typeface="Consolas"/>
              </a:rPr>
              <a:t>   not_full_lines = self.get_all_not_full_lines()</a:t>
            </a:r>
            <a:br>
              <a:rPr lang="en-US" sz="2400">
                <a:latin typeface="Consolas"/>
                <a:ea typeface="Consolas"/>
                <a:cs typeface="Consolas"/>
                <a:sym typeface="Consolas"/>
              </a:rPr>
            </a:br>
            <a:r>
              <a:rPr lang="en-US" sz="2400">
                <a:latin typeface="Consolas"/>
                <a:ea typeface="Consolas"/>
                <a:cs typeface="Consolas"/>
                <a:sym typeface="Consolas"/>
              </a:rPr>
              <a:t>   cleared_lines_count = self.height – len(not_full_lines)</a:t>
            </a:r>
            <a:br>
              <a:rPr lang="en-US" sz="2400">
                <a:latin typeface="Consolas"/>
                <a:ea typeface="Consolas"/>
                <a:cs typeface="Consolas"/>
                <a:sym typeface="Consolas"/>
              </a:rPr>
            </a:br>
            <a:r>
              <a:rPr lang="en-US" sz="2400">
                <a:latin typeface="Consolas"/>
                <a:ea typeface="Consolas"/>
                <a:cs typeface="Consolas"/>
                <a:sym typeface="Consolas"/>
              </a:rPr>
              <a:t>   new_lines_array = self.create_new_lines_array(</a:t>
            </a:r>
            <a:br>
              <a:rPr lang="en-US" sz="2400">
                <a:latin typeface="Consolas"/>
                <a:ea typeface="Consolas"/>
                <a:cs typeface="Consolas"/>
                <a:sym typeface="Consolas"/>
              </a:rPr>
            </a:br>
            <a:r>
              <a:rPr lang="en-US" sz="2400">
                <a:latin typeface="Consolas"/>
                <a:ea typeface="Consolas"/>
                <a:cs typeface="Consolas"/>
                <a:sym typeface="Consolas"/>
              </a:rPr>
              <a:t>      cleared_lines_count, not_full_lines</a:t>
            </a:r>
            <a:endParaRPr/>
          </a:p>
          <a:p>
            <a:pPr indent="0" lvl="0" marL="0" rtl="0" algn="l">
              <a:spcBef>
                <a:spcPts val="480"/>
              </a:spcBef>
              <a:spcAft>
                <a:spcPts val="0"/>
              </a:spcAft>
              <a:buSzPts val="2400"/>
              <a:buNone/>
            </a:pPr>
            <a:r>
              <a:rPr lang="en-US" sz="2400">
                <a:latin typeface="Consolas"/>
                <a:ea typeface="Consolas"/>
                <a:cs typeface="Consolas"/>
                <a:sym typeface="Consolas"/>
              </a:rPr>
              <a:t>   )</a:t>
            </a:r>
            <a:br>
              <a:rPr lang="en-US" sz="2400">
                <a:latin typeface="Consolas"/>
                <a:ea typeface="Consolas"/>
                <a:cs typeface="Consolas"/>
                <a:sym typeface="Consolas"/>
              </a:rPr>
            </a:br>
            <a:r>
              <a:rPr lang="en-US" sz="2400">
                <a:latin typeface="Consolas"/>
                <a:ea typeface="Consolas"/>
                <a:cs typeface="Consolas"/>
                <a:sym typeface="Consolas"/>
              </a:rPr>
              <a:t>   return Field(</a:t>
            </a:r>
            <a:br>
              <a:rPr lang="en-US" sz="2400">
                <a:latin typeface="Consolas"/>
                <a:ea typeface="Consolas"/>
                <a:cs typeface="Consolas"/>
                <a:sym typeface="Consolas"/>
              </a:rPr>
            </a:br>
            <a:r>
              <a:rPr lang="en-US" sz="2400">
                <a:latin typeface="Consolas"/>
                <a:ea typeface="Consolas"/>
                <a:cs typeface="Consolas"/>
                <a:sym typeface="Consolas"/>
              </a:rPr>
              <a:t>      self.width, </a:t>
            </a:r>
            <a:br>
              <a:rPr lang="en-US" sz="2400">
                <a:latin typeface="Consolas"/>
                <a:ea typeface="Consolas"/>
                <a:cs typeface="Consolas"/>
                <a:sym typeface="Consolas"/>
              </a:rPr>
            </a:br>
            <a:r>
              <a:rPr lang="en-US" sz="2400">
                <a:latin typeface="Consolas"/>
                <a:ea typeface="Consolas"/>
                <a:cs typeface="Consolas"/>
                <a:sym typeface="Consolas"/>
              </a:rPr>
              <a:t>      self.height, </a:t>
            </a:r>
            <a:br>
              <a:rPr lang="en-US" sz="2400">
                <a:latin typeface="Consolas"/>
                <a:ea typeface="Consolas"/>
                <a:cs typeface="Consolas"/>
                <a:sym typeface="Consolas"/>
              </a:rPr>
            </a:br>
            <a:r>
              <a:rPr lang="en-US" sz="2400">
                <a:latin typeface="Consolas"/>
                <a:ea typeface="Consolas"/>
                <a:cs typeface="Consolas"/>
                <a:sym typeface="Consolas"/>
              </a:rPr>
              <a:t>      new_lines_array, </a:t>
            </a:r>
            <a:br>
              <a:rPr lang="en-US" sz="2400">
                <a:latin typeface="Consolas"/>
                <a:ea typeface="Consolas"/>
                <a:cs typeface="Consolas"/>
                <a:sym typeface="Consolas"/>
              </a:rPr>
            </a:br>
            <a:r>
              <a:rPr lang="en-US" sz="2400">
                <a:latin typeface="Consolas"/>
                <a:ea typeface="Consolas"/>
                <a:cs typeface="Consolas"/>
                <a:sym typeface="Consolas"/>
              </a:rPr>
              <a:t>      self.score + cleared_lines_count</a:t>
            </a:r>
            <a:br>
              <a:rPr lang="en-US" sz="2400">
                <a:latin typeface="Consolas"/>
                <a:ea typeface="Consolas"/>
                <a:cs typeface="Consolas"/>
                <a:sym typeface="Consolas"/>
              </a:rPr>
            </a:br>
            <a:r>
              <a:rPr lang="en-US" sz="2400">
                <a:latin typeface="Consolas"/>
                <a:ea typeface="Consolas"/>
                <a:cs typeface="Consolas"/>
                <a:sym typeface="Consolas"/>
              </a:rPr>
              <a:t>   )</a:t>
            </a:r>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p:txBody>
      </p:sp>
      <p:sp>
        <p:nvSpPr>
          <p:cNvPr id="531" name="Google Shape;531;p8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IMMUTABLE STYLE</a:t>
            </a:r>
            <a:endParaRPr/>
          </a:p>
        </p:txBody>
      </p:sp>
      <p:sp>
        <p:nvSpPr>
          <p:cNvPr id="532" name="Google Shape;532;p83"/>
          <p:cNvSpPr/>
          <p:nvPr/>
        </p:nvSpPr>
        <p:spPr>
          <a:xfrm>
            <a:off x="9816600" y="5229219"/>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sp>
        <p:nvSpPr>
          <p:cNvPr id="533" name="Google Shape;533;p83"/>
          <p:cNvSpPr/>
          <p:nvPr/>
        </p:nvSpPr>
        <p:spPr>
          <a:xfrm>
            <a:off x="9816533" y="5229213"/>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34" name="Google Shape;534;p83"/>
          <p:cNvPicPr preferRelativeResize="0"/>
          <p:nvPr/>
        </p:nvPicPr>
        <p:blipFill rotWithShape="1">
          <a:blip r:embed="rId3">
            <a:alphaModFix/>
          </a:blip>
          <a:srcRect b="0" l="0" r="0" t="0"/>
          <a:stretch/>
        </p:blipFill>
        <p:spPr>
          <a:xfrm>
            <a:off x="10029011" y="5263996"/>
            <a:ext cx="655044" cy="65504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4"/>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pic>
        <p:nvPicPr>
          <p:cNvPr id="541" name="Google Shape;541;p84"/>
          <p:cNvPicPr preferRelativeResize="0"/>
          <p:nvPr/>
        </p:nvPicPr>
        <p:blipFill rotWithShape="1">
          <a:blip r:embed="rId3">
            <a:alphaModFix/>
          </a:blip>
          <a:srcRect b="0" l="0" r="0" t="0"/>
          <a:stretch/>
        </p:blipFill>
        <p:spPr>
          <a:xfrm>
            <a:off x="8832304" y="4292968"/>
            <a:ext cx="2064296" cy="2025074"/>
          </a:xfrm>
          <a:prstGeom prst="rect">
            <a:avLst/>
          </a:prstGeom>
          <a:noFill/>
          <a:ln>
            <a:noFill/>
          </a:ln>
        </p:spPr>
      </p:pic>
      <p:sp>
        <p:nvSpPr>
          <p:cNvPr id="542" name="Google Shape;542;p84"/>
          <p:cNvSpPr/>
          <p:nvPr/>
        </p:nvSpPr>
        <p:spPr>
          <a:xfrm>
            <a:off x="1295400" y="329743"/>
            <a:ext cx="9607961" cy="65556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Consolas"/>
                <a:ea typeface="Consolas"/>
                <a:cs typeface="Consolas"/>
                <a:sym typeface="Consolas"/>
              </a:rPr>
              <a:t>ComparisonResult CompareStacks(</a:t>
            </a:r>
            <a:br>
              <a:rPr lang="en-US" sz="1500">
                <a:solidFill>
                  <a:schemeClr val="lt1"/>
                </a:solidFill>
                <a:latin typeface="Consolas"/>
                <a:ea typeface="Consolas"/>
                <a:cs typeface="Consolas"/>
                <a:sym typeface="Consolas"/>
              </a:rPr>
            </a:br>
            <a:r>
              <a:rPr lang="en-US" sz="1500">
                <a:solidFill>
                  <a:schemeClr val="lt1"/>
                </a:solidFill>
                <a:latin typeface="Consolas"/>
                <a:ea typeface="Consolas"/>
                <a:cs typeface="Consolas"/>
                <a:sym typeface="Consolas"/>
              </a:rPr>
              <a:t>	ESType[] first, ESType[] second, out ESType[] merged)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merged = null;</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ESType[] result = null;</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for(var i = 0; i &lt; first.Length; ++i)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var firstCLIType = ToCLIType(first[i]);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var secondCLIType = ToCLIType(second[i]);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if(firstCLIType != secondCLIType) </a:t>
            </a:r>
            <a:br>
              <a:rPr lang="en-US" sz="1500">
                <a:solidFill>
                  <a:schemeClr val="lt1"/>
                </a:solidFill>
                <a:latin typeface="Consolas"/>
                <a:ea typeface="Consolas"/>
                <a:cs typeface="Consolas"/>
                <a:sym typeface="Consolas"/>
              </a:rPr>
            </a:br>
            <a:r>
              <a:rPr lang="en-US" sz="1500">
                <a:solidFill>
                  <a:schemeClr val="lt1"/>
                </a:solidFill>
                <a:latin typeface="Consolas"/>
                <a:ea typeface="Consolas"/>
                <a:cs typeface="Consolas"/>
                <a:sym typeface="Consolas"/>
              </a:rPr>
              <a:t>            return ComparisonResult.Inconsistent;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if(!EqualESTypes(first[i], second[i]))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var common = FindCommonType(firstCLIType, first[i], second[i]);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if(common == null) </a:t>
            </a:r>
            <a:br>
              <a:rPr lang="en-US" sz="1500">
                <a:solidFill>
                  <a:schemeClr val="lt1"/>
                </a:solidFill>
                <a:latin typeface="Consolas"/>
                <a:ea typeface="Consolas"/>
                <a:cs typeface="Consolas"/>
                <a:sym typeface="Consolas"/>
              </a:rPr>
            </a:br>
            <a:r>
              <a:rPr lang="en-US" sz="1500">
                <a:solidFill>
                  <a:schemeClr val="lt1"/>
                </a:solidFill>
                <a:latin typeface="Consolas"/>
                <a:ea typeface="Consolas"/>
                <a:cs typeface="Consolas"/>
                <a:sym typeface="Consolas"/>
              </a:rPr>
              <a:t>                return ComparisonResult.Inconsistent;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if(result == null)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result = new ESType[first.Length];</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for(var j = 0; j &lt; i; ++j)</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result[j] = first[j];</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result[i] = common;</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else if(result != null)</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result[i] = first[i];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if(result == null)</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return ComparisonResult.Equal;</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merged = result;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return ComparisonResult.Equivalent;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5"/>
          <p:cNvSpPr/>
          <p:nvPr/>
        </p:nvSpPr>
        <p:spPr>
          <a:xfrm>
            <a:off x="9816600" y="53941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JS</a:t>
            </a:r>
            <a:endParaRPr/>
          </a:p>
        </p:txBody>
      </p:sp>
      <p:pic>
        <p:nvPicPr>
          <p:cNvPr id="549" name="Google Shape;549;p85"/>
          <p:cNvPicPr preferRelativeResize="0"/>
          <p:nvPr/>
        </p:nvPicPr>
        <p:blipFill rotWithShape="1">
          <a:blip r:embed="rId3">
            <a:alphaModFix/>
          </a:blip>
          <a:srcRect b="0" l="0" r="0" t="0"/>
          <a:stretch/>
        </p:blipFill>
        <p:spPr>
          <a:xfrm>
            <a:off x="8832304" y="4292968"/>
            <a:ext cx="2064296" cy="2025074"/>
          </a:xfrm>
          <a:prstGeom prst="rect">
            <a:avLst/>
          </a:prstGeom>
          <a:noFill/>
          <a:ln>
            <a:noFill/>
          </a:ln>
        </p:spPr>
      </p:pic>
      <p:sp>
        <p:nvSpPr>
          <p:cNvPr id="550" name="Google Shape;550;p85"/>
          <p:cNvSpPr/>
          <p:nvPr/>
        </p:nvSpPr>
        <p:spPr>
          <a:xfrm>
            <a:off x="1285956" y="188640"/>
            <a:ext cx="10066627" cy="67864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Courier New"/>
                <a:ea typeface="Courier New"/>
                <a:cs typeface="Courier New"/>
                <a:sym typeface="Courier New"/>
              </a:rPr>
              <a:t>compareStacks(firstTypes, secondTypes)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let merged = null;</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for (let i = 0; i &lt; first.length; ++i)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const firstCLIType = this.toCLIType(firstTypes[i]);</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const secondCLIType = this.toCLIType(secondTypes[i]);</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if (firstCLIType !== secondCLIType)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return {result: ComparisonResult.inconsistent};</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if (!this.equalESTypes(firstTypes[i], secondTypes[i]))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const common = this.findCommonType(firstCLIType, firstTypes[i], secondTypes[i]);</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if (!common)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return {result: ComparisonResult.inconsistent};</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if (!merged)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merged = new ESType(first.length);</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for (let j = 0; j &lt; i; ++j)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merged[j] = firstTypes[j];</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merged[i] = common;</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 else if (!merged)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merged[i] = firstTypes[i];</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if (!merged)</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return {result: ComparisonResult.equal};</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    return {merged: merged, result: ComparisonResult.equivalent}</a:t>
            </a:r>
            <a:br>
              <a:rPr lang="en-US" sz="1500">
                <a:solidFill>
                  <a:schemeClr val="lt1"/>
                </a:solidFill>
                <a:latin typeface="Courier New"/>
                <a:ea typeface="Courier New"/>
                <a:cs typeface="Courier New"/>
                <a:sym typeface="Courier New"/>
              </a:rPr>
            </a:br>
            <a:r>
              <a:rPr lang="en-US" sz="1500">
                <a:solidFill>
                  <a:schemeClr val="lt1"/>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6"/>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pic>
        <p:nvPicPr>
          <p:cNvPr id="557" name="Google Shape;557;p86"/>
          <p:cNvPicPr preferRelativeResize="0"/>
          <p:nvPr/>
        </p:nvPicPr>
        <p:blipFill rotWithShape="1">
          <a:blip r:embed="rId3">
            <a:alphaModFix/>
          </a:blip>
          <a:srcRect b="0" l="0" r="0" t="0"/>
          <a:stretch/>
        </p:blipFill>
        <p:spPr>
          <a:xfrm>
            <a:off x="8832304" y="4292968"/>
            <a:ext cx="2064296" cy="2025074"/>
          </a:xfrm>
          <a:prstGeom prst="rect">
            <a:avLst/>
          </a:prstGeom>
          <a:noFill/>
          <a:ln>
            <a:noFill/>
          </a:ln>
        </p:spPr>
      </p:pic>
      <p:sp>
        <p:nvSpPr>
          <p:cNvPr id="558" name="Google Shape;558;p86"/>
          <p:cNvSpPr/>
          <p:nvPr/>
        </p:nvSpPr>
        <p:spPr>
          <a:xfrm>
            <a:off x="1295400" y="329743"/>
            <a:ext cx="9607961" cy="5170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Consolas"/>
                <a:ea typeface="Consolas"/>
                <a:cs typeface="Consolas"/>
                <a:sym typeface="Consolas"/>
              </a:rPr>
              <a:t>def compare_stacks(first, second) {</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merged = None</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for i in range(len(first)):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first_CLI_type = self.to_CLI_type(first[i])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second_CLI_type = self.to_CLI_type(second[i])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 first_CLI_type != second_CLI_type:</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return {"result": ComparisonResult.Inconsistent}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 not self.equal_ES_types(first[i], second[i]):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common = self.find_common_type(first_CLI_type, first[i], second[i])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 not common:</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return {"result": ComparisonResult.Inconsistent}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 not merged:</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merged = ESType(len(first))</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for j in range(i):</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merged[j] = first[j]</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merged[i] = common</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else if merged:</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merged[i] = first[i]</a:t>
            </a:r>
            <a:endParaRPr/>
          </a:p>
          <a:p>
            <a:pPr indent="0" lvl="0" marL="0" marR="0" rtl="0" algn="l">
              <a:spcBef>
                <a:spcPts val="0"/>
              </a:spcBef>
              <a:spcAft>
                <a:spcPts val="0"/>
              </a:spcAft>
              <a:buNone/>
            </a:pPr>
            <a:r>
              <a:t/>
            </a:r>
            <a:endParaRPr sz="150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if not merged:</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return {"result": ComparisonResult.Equal}</a:t>
            </a:r>
            <a:endParaRPr/>
          </a:p>
          <a:p>
            <a:pPr indent="0" lvl="0" marL="0" marR="0" rtl="0" algn="l">
              <a:spcBef>
                <a:spcPts val="0"/>
              </a:spcBef>
              <a:spcAft>
                <a:spcPts val="0"/>
              </a:spcAft>
              <a:buNone/>
            </a:pPr>
            <a:r>
              <a:rPr lang="en-US" sz="1500">
                <a:solidFill>
                  <a:schemeClr val="lt1"/>
                </a:solidFill>
                <a:latin typeface="Consolas"/>
                <a:ea typeface="Consolas"/>
                <a:cs typeface="Consolas"/>
                <a:sym typeface="Consolas"/>
              </a:rPr>
              <a:t>    return {"result": ComparisonResult.Equivalent, "merged": merged}</a:t>
            </a:r>
            <a:endParaRPr sz="1500">
              <a:solidFill>
                <a:schemeClr val="lt1"/>
              </a:solidFill>
              <a:latin typeface="Consolas"/>
              <a:ea typeface="Consolas"/>
              <a:cs typeface="Consolas"/>
              <a:sym typeface="Consolas"/>
            </a:endParaRPr>
          </a:p>
        </p:txBody>
      </p:sp>
      <p:sp>
        <p:nvSpPr>
          <p:cNvPr id="559" name="Google Shape;559;p86"/>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60" name="Google Shape;560;p86"/>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МАРКЕР </a:t>
            </a:r>
            <a:r>
              <a:rPr lang="en-US"/>
              <a:t>ОХ, ХОЧУ КОФЕ</a:t>
            </a:r>
            <a:endParaRPr/>
          </a:p>
        </p:txBody>
      </p:sp>
      <p:pic>
        <p:nvPicPr>
          <p:cNvPr descr="Картинки по запросу кофе" id="566" name="Google Shape;566;p87"/>
          <p:cNvPicPr preferRelativeResize="0"/>
          <p:nvPr/>
        </p:nvPicPr>
        <p:blipFill rotWithShape="1">
          <a:blip r:embed="rId3">
            <a:alphaModFix/>
          </a:blip>
          <a:srcRect b="0" l="0" r="0" t="0"/>
          <a:stretch/>
        </p:blipFill>
        <p:spPr>
          <a:xfrm>
            <a:off x="1929074" y="1628775"/>
            <a:ext cx="8333856" cy="468052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8"/>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573" name="Google Shape;573;p88"/>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pic>
        <p:nvPicPr>
          <p:cNvPr id="574" name="Google Shape;574;p88"/>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75" name="Google Shape;575;p88"/>
          <p:cNvSpPr/>
          <p:nvPr/>
        </p:nvSpPr>
        <p:spPr>
          <a:xfrm>
            <a:off x="1295400" y="549275"/>
            <a:ext cx="9601200" cy="59400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lt1"/>
                </a:solidFill>
                <a:latin typeface="Consolas"/>
                <a:ea typeface="Consolas"/>
                <a:cs typeface="Consolas"/>
                <a:sym typeface="Consolas"/>
              </a:rPr>
              <a:t>ComparisonResult CompareStacks(</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ESType[] first, ESType[] second,</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out ESType[] merged)</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merged = null;</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var typePairs = first</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.Zip(second, Tuple.Create)</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.ToList();</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if (typePairs.All(EqualESTypes)) </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return ComparisonResult.Equal;</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if (!typePairs.All(CompatibleCLIType))</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return ComparisonResult.Inconsistent;    </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var commonTypes = typePairs</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.Select(GetCommonType)</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.ToArray();</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if (commonTypes.Any(t =&gt; t == null)) </a:t>
            </a:r>
            <a:br>
              <a:rPr lang="en-US" sz="1900">
                <a:solidFill>
                  <a:schemeClr val="lt1"/>
                </a:solidFill>
                <a:latin typeface="Consolas"/>
                <a:ea typeface="Consolas"/>
                <a:cs typeface="Consolas"/>
                <a:sym typeface="Consolas"/>
              </a:rPr>
            </a:br>
            <a:r>
              <a:rPr lang="en-US" sz="1900">
                <a:solidFill>
                  <a:schemeClr val="lt1"/>
                </a:solidFill>
                <a:latin typeface="Consolas"/>
                <a:ea typeface="Consolas"/>
                <a:cs typeface="Consolas"/>
                <a:sym typeface="Consolas"/>
              </a:rPr>
              <a:t>        return ComparisonResult.Inconsistent;</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merged = commonTypes;</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return ComparisonResult.Equivalent;</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9"/>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582" name="Google Shape;582;p89"/>
          <p:cNvSpPr/>
          <p:nvPr/>
        </p:nvSpPr>
        <p:spPr>
          <a:xfrm>
            <a:off x="9816600" y="53941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JS</a:t>
            </a:r>
            <a:endParaRPr/>
          </a:p>
        </p:txBody>
      </p:sp>
      <p:pic>
        <p:nvPicPr>
          <p:cNvPr id="583" name="Google Shape;583;p89"/>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84" name="Google Shape;584;p89"/>
          <p:cNvSpPr/>
          <p:nvPr/>
        </p:nvSpPr>
        <p:spPr>
          <a:xfrm>
            <a:off x="1295400" y="566172"/>
            <a:ext cx="9601200"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ourier New"/>
                <a:ea typeface="Courier New"/>
                <a:cs typeface="Courier New"/>
                <a:sym typeface="Courier New"/>
              </a:rPr>
              <a:t>compareStacks(firstTypes, secondTypes)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const typePairs = _.zip(firstTypes, secondTypes);</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if (typePairs.every(this.equalESTypes))</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return {result: ComparisonResult.equal};</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if (!typePairs.every(this.compatibleCLIType))</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return {result: ComparisonResult.inconsistent};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const commonTypes = typePairs.map(this.getCommonType);</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if (commonTypes.some(t =&gt; t === null))</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return {result: ComparisonResult.inconsistent};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return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merged: commonTypes,</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result: ComparisonResult.equivalent</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    };</a:t>
            </a:r>
            <a:br>
              <a:rPr lang="en-US" sz="2000">
                <a:solidFill>
                  <a:schemeClr val="lt1"/>
                </a:solidFill>
                <a:latin typeface="Courier New"/>
                <a:ea typeface="Courier New"/>
                <a:cs typeface="Courier New"/>
                <a:sym typeface="Courier New"/>
              </a:rPr>
            </a:br>
            <a:r>
              <a:rPr lang="en-US" sz="2000">
                <a:solidFill>
                  <a:schemeClr val="lt1"/>
                </a:solidFill>
                <a:latin typeface="Courier New"/>
                <a:ea typeface="Courier New"/>
                <a:cs typeface="Courier New"/>
                <a:sym typeface="Courier New"/>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0"/>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591" name="Google Shape;591;p90"/>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Quattrocento Sans"/>
                <a:ea typeface="Quattrocento Sans"/>
                <a:cs typeface="Quattrocento Sans"/>
                <a:sym typeface="Quattrocento Sans"/>
              </a:rPr>
              <a:t>C#</a:t>
            </a:r>
            <a:endParaRPr/>
          </a:p>
        </p:txBody>
      </p:sp>
      <p:pic>
        <p:nvPicPr>
          <p:cNvPr id="592" name="Google Shape;592;p90"/>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93" name="Google Shape;593;p90"/>
          <p:cNvSpPr/>
          <p:nvPr/>
        </p:nvSpPr>
        <p:spPr>
          <a:xfrm>
            <a:off x="911424" y="549275"/>
            <a:ext cx="9985176" cy="30162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lt1"/>
                </a:solidFill>
                <a:latin typeface="Consolas"/>
                <a:ea typeface="Consolas"/>
                <a:cs typeface="Consolas"/>
                <a:sym typeface="Consolas"/>
              </a:rPr>
              <a:t>def compare_stacks(first, second)</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merged = None</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if all(map(self.equal_ES_types, first, second)): </a:t>
            </a:r>
            <a:endParaRPr sz="190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return {"result": ComparisonResult.Equal}</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if not all(map(self.compatible_CLI_type, first, second)): </a:t>
            </a:r>
            <a:endParaRPr sz="190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return {"result": ComparisonResult.Inconsistent}</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common_types = list(map(self.get_common_type, first, second))</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if not all(common_types): </a:t>
            </a:r>
            <a:endParaRPr sz="190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return {"result": ComparisonResult.Inconsistent}</a:t>
            </a:r>
            <a:endParaRPr/>
          </a:p>
          <a:p>
            <a:pPr indent="0" lvl="0" marL="0" marR="0" rtl="0" algn="l">
              <a:spcBef>
                <a:spcPts val="0"/>
              </a:spcBef>
              <a:spcAft>
                <a:spcPts val="0"/>
              </a:spcAft>
              <a:buNone/>
            </a:pPr>
            <a:r>
              <a:rPr lang="en-US" sz="1900">
                <a:solidFill>
                  <a:schemeClr val="lt1"/>
                </a:solidFill>
                <a:latin typeface="Consolas"/>
                <a:ea typeface="Consolas"/>
                <a:cs typeface="Consolas"/>
                <a:sym typeface="Consolas"/>
              </a:rPr>
              <a:t>   return {"result": ComparisonResult.Equivalent, "merged": common_types} </a:t>
            </a:r>
            <a:endParaRPr sz="1900">
              <a:solidFill>
                <a:schemeClr val="lt1"/>
              </a:solidFill>
              <a:latin typeface="Consolas"/>
              <a:ea typeface="Consolas"/>
              <a:cs typeface="Consolas"/>
              <a:sym typeface="Consolas"/>
            </a:endParaRPr>
          </a:p>
        </p:txBody>
      </p:sp>
      <p:sp>
        <p:nvSpPr>
          <p:cNvPr id="594" name="Google Shape;594;p90"/>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95" name="Google Shape;595;p90"/>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3200"/>
              <a:buFont typeface="Quattrocento Sans"/>
              <a:buAutoNum type="arabicPeriod"/>
            </a:pPr>
            <a:r>
              <a:rPr lang="en-US"/>
              <a:t>Скрытый поток данных</a:t>
            </a:r>
            <a:endParaRPr/>
          </a:p>
          <a:p>
            <a:pPr indent="-514350" lvl="0" marL="514350" rtl="0" algn="l">
              <a:spcBef>
                <a:spcPts val="640"/>
              </a:spcBef>
              <a:spcAft>
                <a:spcPts val="0"/>
              </a:spcAft>
              <a:buSzPts val="3200"/>
              <a:buFont typeface="Quattrocento Sans"/>
              <a:buAutoNum type="arabicPeriod"/>
            </a:pPr>
            <a:r>
              <a:rPr lang="en-US"/>
              <a:t>Я так не объясняю</a:t>
            </a:r>
            <a:endParaRPr/>
          </a:p>
          <a:p>
            <a:pPr indent="-514350" lvl="0" marL="514350" rtl="0" algn="l">
              <a:spcBef>
                <a:spcPts val="640"/>
              </a:spcBef>
              <a:spcAft>
                <a:spcPts val="0"/>
              </a:spcAft>
              <a:buSzPts val="3200"/>
              <a:buFont typeface="Quattrocento Sans"/>
              <a:buAutoNum type="arabicPeriod"/>
            </a:pPr>
            <a:r>
              <a:rPr lang="en-US"/>
              <a:t>Ох, хочу кофе</a:t>
            </a:r>
            <a:endParaRPr/>
          </a:p>
          <a:p>
            <a:pPr indent="-514350" lvl="0" marL="514350" rtl="0" algn="l">
              <a:spcBef>
                <a:spcPts val="640"/>
              </a:spcBef>
              <a:spcAft>
                <a:spcPts val="0"/>
              </a:spcAft>
              <a:buSzPts val="3200"/>
              <a:buFont typeface="Quattrocento Sans"/>
              <a:buAutoNum type="arabicPeriod"/>
            </a:pPr>
            <a:r>
              <a:rPr lang="en-US"/>
              <a:t>Чрезмерная навигация по коду</a:t>
            </a:r>
            <a:endParaRPr/>
          </a:p>
        </p:txBody>
      </p:sp>
      <p:sp>
        <p:nvSpPr>
          <p:cNvPr id="601" name="Google Shape;601;p9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en-US" sz="4800"/>
              <a:t>МАРКЕРЫ ПЛОХОЙ ЧИТАЕМОСТИ</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2"/>
          <p:cNvSpPr txBox="1"/>
          <p:nvPr>
            <p:ph idx="1" type="body"/>
          </p:nvPr>
        </p:nvSpPr>
        <p:spPr>
          <a:xfrm>
            <a:off x="2495599" y="1628779"/>
            <a:ext cx="7200852" cy="25508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US" sz="2400"/>
              <a:t>Приведите в порядок класс </a:t>
            </a:r>
            <a:r>
              <a:rPr lang="en-US" sz="2400">
                <a:solidFill>
                  <a:schemeClr val="accent1"/>
                </a:solidFill>
              </a:rPr>
              <a:t>ChessProblem.cs</a:t>
            </a:r>
            <a:endParaRPr sz="2400"/>
          </a:p>
          <a:p>
            <a:pPr indent="0" lvl="0" marL="0" rtl="0" algn="l">
              <a:spcBef>
                <a:spcPts val="480"/>
              </a:spcBef>
              <a:spcAft>
                <a:spcPts val="0"/>
              </a:spcAft>
              <a:buSzPts val="2400"/>
              <a:buNone/>
            </a:pPr>
            <a:r>
              <a:rPr lang="en-US" sz="2400"/>
              <a:t>Если для этого потребуется изменить другие классы проекта — </a:t>
            </a:r>
            <a:r>
              <a:rPr lang="en-US" sz="2400">
                <a:solidFill>
                  <a:schemeClr val="accent1"/>
                </a:solidFill>
              </a:rPr>
              <a:t>делайте это</a:t>
            </a:r>
            <a:endParaRPr/>
          </a:p>
          <a:p>
            <a:pPr indent="0" lvl="0" marL="0" rtl="0" algn="l">
              <a:spcBef>
                <a:spcPts val="480"/>
              </a:spcBef>
              <a:spcAft>
                <a:spcPts val="0"/>
              </a:spcAft>
              <a:buSzPts val="2400"/>
              <a:buNone/>
            </a:pPr>
            <a:r>
              <a:rPr lang="en-US" sz="2400"/>
              <a:t>Проверяйте, что вы ничего не сломали с помощью теста </a:t>
            </a:r>
            <a:r>
              <a:rPr lang="en-US" sz="2400">
                <a:solidFill>
                  <a:schemeClr val="accent1"/>
                </a:solidFill>
              </a:rPr>
              <a:t>ChessProblem_Test</a:t>
            </a:r>
            <a:endParaRPr sz="2400">
              <a:solidFill>
                <a:schemeClr val="accent1"/>
              </a:solidFill>
            </a:endParaRPr>
          </a:p>
        </p:txBody>
      </p:sp>
      <p:sp>
        <p:nvSpPr>
          <p:cNvPr id="607" name="Google Shape;607;p9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CHESS</a:t>
            </a:r>
            <a:endParaRPr/>
          </a:p>
        </p:txBody>
      </p:sp>
      <p:grpSp>
        <p:nvGrpSpPr>
          <p:cNvPr id="608" name="Google Shape;608;p92"/>
          <p:cNvGrpSpPr/>
          <p:nvPr/>
        </p:nvGrpSpPr>
        <p:grpSpPr>
          <a:xfrm>
            <a:off x="2495598" y="5421889"/>
            <a:ext cx="7200852" cy="830997"/>
            <a:chOff x="2495598" y="5424000"/>
            <a:chExt cx="7200852" cy="830997"/>
          </a:xfrm>
        </p:grpSpPr>
        <p:sp>
          <p:nvSpPr>
            <p:cNvPr id="609" name="Google Shape;609;p92"/>
            <p:cNvSpPr txBox="1"/>
            <p:nvPr/>
          </p:nvSpPr>
          <p:spPr>
            <a:xfrm>
              <a:off x="3503762" y="5424000"/>
              <a:ext cx="61926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94440"/>
                  </a:solidFill>
                  <a:latin typeface="Quattrocento Sans"/>
                  <a:ea typeface="Quattrocento Sans"/>
                  <a:cs typeface="Quattrocento Sans"/>
                  <a:sym typeface="Quattrocento Sans"/>
                </a:rPr>
                <a:t>Investigation 5 min</a:t>
              </a:r>
              <a:br>
                <a:rPr lang="en-US" sz="2400">
                  <a:solidFill>
                    <a:srgbClr val="000000"/>
                  </a:solidFill>
                  <a:latin typeface="Quattrocento Sans"/>
                  <a:ea typeface="Quattrocento Sans"/>
                  <a:cs typeface="Quattrocento Sans"/>
                  <a:sym typeface="Quattrocento Sans"/>
                </a:rPr>
              </a:br>
              <a:r>
                <a:rPr lang="en-US" sz="2000">
                  <a:solidFill>
                    <a:srgbClr val="000000"/>
                  </a:solidFill>
                  <a:latin typeface="Quattrocento Sans"/>
                  <a:ea typeface="Quattrocento Sans"/>
                  <a:cs typeface="Quattrocento Sans"/>
                  <a:sym typeface="Quattrocento Sans"/>
                </a:rPr>
                <a:t>первые 5 минут можно только исследовать код</a:t>
              </a:r>
              <a:endParaRPr sz="24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610" name="Google Shape;610;p92"/>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611" name="Google Shape;611;p92"/>
          <p:cNvGrpSpPr/>
          <p:nvPr/>
        </p:nvGrpSpPr>
        <p:grpSpPr>
          <a:xfrm>
            <a:off x="2423592" y="4179636"/>
            <a:ext cx="7208657" cy="1138773"/>
            <a:chOff x="2495598" y="3372500"/>
            <a:chExt cx="7208657" cy="1138773"/>
          </a:xfrm>
        </p:grpSpPr>
        <p:sp>
          <p:nvSpPr>
            <p:cNvPr id="612" name="Google Shape;612;p92"/>
            <p:cNvSpPr txBox="1"/>
            <p:nvPr/>
          </p:nvSpPr>
          <p:spPr>
            <a:xfrm>
              <a:off x="3511567" y="3372500"/>
              <a:ext cx="6192688"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94440"/>
                  </a:solidFill>
                  <a:latin typeface="Quattrocento Sans"/>
                  <a:ea typeface="Quattrocento Sans"/>
                  <a:cs typeface="Quattrocento Sans"/>
                  <a:sym typeface="Quattrocento Sans"/>
                </a:rPr>
                <a:t>Pair Ping Pong</a:t>
              </a:r>
              <a:br>
                <a:rPr lang="en-US" sz="2400">
                  <a:solidFill>
                    <a:srgbClr val="000000"/>
                  </a:solidFill>
                  <a:latin typeface="Quattrocento Sans"/>
                  <a:ea typeface="Quattrocento Sans"/>
                  <a:cs typeface="Quattrocento Sans"/>
                  <a:sym typeface="Quattrocento Sans"/>
                </a:rPr>
              </a:br>
              <a:r>
                <a:rPr lang="en-US" sz="20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24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613" name="Google Shape;613;p92"/>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30"/>
          <p:cNvPicPr preferRelativeResize="0"/>
          <p:nvPr>
            <p:ph idx="1" type="body"/>
          </p:nvPr>
        </p:nvPicPr>
        <p:blipFill rotWithShape="1">
          <a:blip r:embed="rId3">
            <a:alphaModFix/>
          </a:blip>
          <a:srcRect b="0" l="0" r="0" t="0"/>
          <a:stretch/>
        </p:blipFill>
        <p:spPr>
          <a:xfrm rot="-708747">
            <a:off x="1072084" y="2153873"/>
            <a:ext cx="2505075" cy="1828800"/>
          </a:xfrm>
          <a:prstGeom prst="rect">
            <a:avLst/>
          </a:prstGeom>
          <a:noFill/>
          <a:ln>
            <a:noFill/>
          </a:ln>
        </p:spPr>
      </p:pic>
      <p:sp>
        <p:nvSpPr>
          <p:cNvPr id="143" name="Google Shape;143;p3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pic>
        <p:nvPicPr>
          <p:cNvPr id="144" name="Google Shape;144;p30"/>
          <p:cNvPicPr preferRelativeResize="0"/>
          <p:nvPr/>
        </p:nvPicPr>
        <p:blipFill rotWithShape="1">
          <a:blip r:embed="rId4">
            <a:alphaModFix/>
          </a:blip>
          <a:srcRect b="0" l="0" r="0" t="0"/>
          <a:stretch/>
        </p:blipFill>
        <p:spPr>
          <a:xfrm>
            <a:off x="695400" y="4219715"/>
            <a:ext cx="3429000" cy="2333625"/>
          </a:xfrm>
          <a:prstGeom prst="rect">
            <a:avLst/>
          </a:prstGeom>
          <a:noFill/>
          <a:ln>
            <a:noFill/>
          </a:ln>
        </p:spPr>
      </p:pic>
      <p:pic>
        <p:nvPicPr>
          <p:cNvPr id="145" name="Google Shape;145;p30"/>
          <p:cNvPicPr preferRelativeResize="0"/>
          <p:nvPr/>
        </p:nvPicPr>
        <p:blipFill rotWithShape="1">
          <a:blip r:embed="rId5">
            <a:alphaModFix/>
          </a:blip>
          <a:srcRect b="0" l="0" r="0" t="0"/>
          <a:stretch/>
        </p:blipFill>
        <p:spPr>
          <a:xfrm>
            <a:off x="4340423" y="1628800"/>
            <a:ext cx="3130895" cy="4399384"/>
          </a:xfrm>
          <a:prstGeom prst="rect">
            <a:avLst/>
          </a:prstGeom>
          <a:noFill/>
          <a:ln>
            <a:noFill/>
          </a:ln>
        </p:spPr>
      </p:pic>
      <p:pic>
        <p:nvPicPr>
          <p:cNvPr id="146" name="Google Shape;146;p30"/>
          <p:cNvPicPr preferRelativeResize="0"/>
          <p:nvPr/>
        </p:nvPicPr>
        <p:blipFill rotWithShape="1">
          <a:blip r:embed="rId6">
            <a:alphaModFix/>
          </a:blip>
          <a:srcRect b="0" l="0" r="0" t="0"/>
          <a:stretch/>
        </p:blipFill>
        <p:spPr>
          <a:xfrm rot="631679">
            <a:off x="7489698" y="1848654"/>
            <a:ext cx="4262715" cy="3036956"/>
          </a:xfrm>
          <a:prstGeom prst="rect">
            <a:avLst/>
          </a:prstGeom>
          <a:noFill/>
          <a:ln>
            <a:noFill/>
          </a:ln>
        </p:spPr>
      </p:pic>
      <p:pic>
        <p:nvPicPr>
          <p:cNvPr id="147" name="Google Shape;147;p30"/>
          <p:cNvPicPr preferRelativeResize="0"/>
          <p:nvPr/>
        </p:nvPicPr>
        <p:blipFill rotWithShape="1">
          <a:blip r:embed="rId7">
            <a:alphaModFix/>
          </a:blip>
          <a:srcRect b="0" l="0" r="0" t="0"/>
          <a:stretch/>
        </p:blipFill>
        <p:spPr>
          <a:xfrm>
            <a:off x="7723627" y="4219715"/>
            <a:ext cx="3488625" cy="2369495"/>
          </a:xfrm>
          <a:prstGeom prst="rect">
            <a:avLst/>
          </a:prstGeom>
          <a:noFill/>
          <a:ln cap="flat" cmpd="sng" w="9525">
            <a:solidFill>
              <a:srgbClr val="FEFEFE"/>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100000"/>
              <a:buNone/>
            </a:pPr>
            <a:r>
              <a:rPr lang="en-US" sz="3400">
                <a:solidFill>
                  <a:schemeClr val="accent1"/>
                </a:solidFill>
              </a:rPr>
              <a:t>Decomposition</a:t>
            </a:r>
            <a:endParaRPr sz="3400">
              <a:solidFill>
                <a:schemeClr val="accent1"/>
              </a:solidFill>
            </a:endParaRPr>
          </a:p>
          <a:p>
            <a:pPr indent="-342874" lvl="0" marL="342874" rtl="0" algn="l">
              <a:spcBef>
                <a:spcPts val="476"/>
              </a:spcBef>
              <a:spcAft>
                <a:spcPts val="0"/>
              </a:spcAft>
              <a:buClr>
                <a:schemeClr val="accent1"/>
              </a:buClr>
              <a:buSzPct val="100000"/>
              <a:buChar char="•"/>
            </a:pPr>
            <a:r>
              <a:rPr lang="en-US" sz="3400"/>
              <a:t>Нарушение SRP</a:t>
            </a:r>
            <a:endParaRPr sz="3400"/>
          </a:p>
          <a:p>
            <a:pPr indent="-342874" lvl="0" marL="342874" rtl="0" algn="l">
              <a:spcBef>
                <a:spcPts val="476"/>
              </a:spcBef>
              <a:spcAft>
                <a:spcPts val="0"/>
              </a:spcAft>
              <a:buClr>
                <a:schemeClr val="accent1"/>
              </a:buClr>
              <a:buSzPct val="100000"/>
              <a:buChar char="•"/>
            </a:pPr>
            <a:r>
              <a:rPr lang="en-US" sz="3400"/>
              <a:t>Слишком длинный метод / класс</a:t>
            </a:r>
            <a:endParaRPr/>
          </a:p>
          <a:p>
            <a:pPr indent="-342874" lvl="0" marL="342874" rtl="0" algn="l">
              <a:spcBef>
                <a:spcPts val="476"/>
              </a:spcBef>
              <a:spcAft>
                <a:spcPts val="0"/>
              </a:spcAft>
              <a:buClr>
                <a:schemeClr val="accent1"/>
              </a:buClr>
              <a:buSzPct val="100000"/>
              <a:buChar char="•"/>
            </a:pPr>
            <a:r>
              <a:rPr lang="en-US" sz="3400"/>
              <a:t>Слишком общее / сложное название метода</a:t>
            </a:r>
            <a:endParaRPr/>
          </a:p>
          <a:p>
            <a:pPr indent="0" lvl="0" marL="0" rtl="0" algn="l">
              <a:spcBef>
                <a:spcPts val="364"/>
              </a:spcBef>
              <a:spcAft>
                <a:spcPts val="0"/>
              </a:spcAft>
              <a:buSzPct val="100000"/>
              <a:buNone/>
            </a:pPr>
            <a:r>
              <a:t/>
            </a:r>
            <a:endParaRPr sz="2600"/>
          </a:p>
          <a:p>
            <a:pPr indent="0" lvl="0" marL="0" rtl="0" algn="l">
              <a:spcBef>
                <a:spcPts val="476"/>
              </a:spcBef>
              <a:spcAft>
                <a:spcPts val="0"/>
              </a:spcAft>
              <a:buSzPct val="100000"/>
              <a:buNone/>
            </a:pPr>
            <a:r>
              <a:rPr lang="en-US" sz="3400">
                <a:solidFill>
                  <a:schemeClr val="accent1"/>
                </a:solidFill>
              </a:rPr>
              <a:t>Composability</a:t>
            </a:r>
            <a:endParaRPr sz="3400">
              <a:solidFill>
                <a:schemeClr val="accent1"/>
              </a:solidFill>
            </a:endParaRPr>
          </a:p>
          <a:p>
            <a:pPr indent="-342874" lvl="0" marL="342874" rtl="0" algn="l">
              <a:spcBef>
                <a:spcPts val="476"/>
              </a:spcBef>
              <a:spcAft>
                <a:spcPts val="0"/>
              </a:spcAft>
              <a:buClr>
                <a:schemeClr val="accent1"/>
              </a:buClr>
              <a:buSzPct val="100000"/>
              <a:buChar char="•"/>
            </a:pPr>
            <a:r>
              <a:rPr lang="en-US" sz="3400"/>
              <a:t>Переиспользуемость</a:t>
            </a:r>
            <a:endParaRPr sz="3400"/>
          </a:p>
          <a:p>
            <a:pPr indent="-342874" lvl="0" marL="342874" rtl="0" algn="l">
              <a:spcBef>
                <a:spcPts val="476"/>
              </a:spcBef>
              <a:spcAft>
                <a:spcPts val="0"/>
              </a:spcAft>
              <a:buClr>
                <a:schemeClr val="accent1"/>
              </a:buClr>
              <a:buSzPct val="100000"/>
              <a:buChar char="•"/>
            </a:pPr>
            <a:r>
              <a:rPr lang="en-US" sz="3400"/>
              <a:t>Не самоценно</a:t>
            </a:r>
            <a:endParaRPr/>
          </a:p>
          <a:p>
            <a:pPr indent="0" lvl="0" marL="0" rtl="0" algn="l">
              <a:spcBef>
                <a:spcPts val="364"/>
              </a:spcBef>
              <a:spcAft>
                <a:spcPts val="0"/>
              </a:spcAft>
              <a:buSzPct val="100000"/>
              <a:buNone/>
            </a:pPr>
            <a:r>
              <a:t/>
            </a:r>
            <a:endParaRPr sz="2600"/>
          </a:p>
          <a:p>
            <a:pPr indent="0" lvl="0" marL="0" rtl="0" algn="l">
              <a:spcBef>
                <a:spcPts val="476"/>
              </a:spcBef>
              <a:spcAft>
                <a:spcPts val="0"/>
              </a:spcAft>
              <a:buSzPct val="100000"/>
              <a:buNone/>
            </a:pPr>
            <a:r>
              <a:rPr lang="en-US" sz="3400">
                <a:solidFill>
                  <a:schemeClr val="accent1"/>
                </a:solidFill>
              </a:rPr>
              <a:t>Readability</a:t>
            </a:r>
            <a:endParaRPr sz="3400">
              <a:solidFill>
                <a:schemeClr val="accent1"/>
              </a:solidFill>
            </a:endParaRPr>
          </a:p>
          <a:p>
            <a:pPr indent="-342874" lvl="0" marL="342874" rtl="0" algn="l">
              <a:spcBef>
                <a:spcPts val="476"/>
              </a:spcBef>
              <a:spcAft>
                <a:spcPts val="0"/>
              </a:spcAft>
              <a:buClr>
                <a:schemeClr val="accent1"/>
              </a:buClr>
              <a:buSzPct val="100000"/>
              <a:buChar char="•"/>
            </a:pPr>
            <a:r>
              <a:rPr lang="en-US" sz="3400"/>
              <a:t>Скрытый поток данных</a:t>
            </a:r>
            <a:endParaRPr/>
          </a:p>
          <a:p>
            <a:pPr indent="-342874" lvl="0" marL="342874" rtl="0" algn="l">
              <a:spcBef>
                <a:spcPts val="476"/>
              </a:spcBef>
              <a:spcAft>
                <a:spcPts val="0"/>
              </a:spcAft>
              <a:buClr>
                <a:schemeClr val="accent1"/>
              </a:buClr>
              <a:buSzPct val="100000"/>
              <a:buChar char="•"/>
            </a:pPr>
            <a:r>
              <a:rPr lang="en-US" sz="3400"/>
              <a:t>Я так не объясняю / Ох, хочу кофе</a:t>
            </a:r>
            <a:endParaRPr sz="3400"/>
          </a:p>
          <a:p>
            <a:pPr indent="-342874" lvl="0" marL="342874" rtl="0" algn="l">
              <a:spcBef>
                <a:spcPts val="476"/>
              </a:spcBef>
              <a:spcAft>
                <a:spcPts val="0"/>
              </a:spcAft>
              <a:buClr>
                <a:schemeClr val="accent1"/>
              </a:buClr>
              <a:buSzPct val="100000"/>
              <a:buChar char="•"/>
            </a:pPr>
            <a:r>
              <a:rPr lang="en-US" sz="3400"/>
              <a:t>Чрезмерная навигация по коду</a:t>
            </a:r>
            <a:endParaRPr/>
          </a:p>
        </p:txBody>
      </p:sp>
      <p:sp>
        <p:nvSpPr>
          <p:cNvPr id="619" name="Google Shape;619;p9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КАКИЕ МАРКЕРЫ ЗАМЕТИЛИ?</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9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en-US"/>
              <a:t>Сделать более явным поток данных:</a:t>
            </a:r>
            <a:endParaRPr/>
          </a:p>
          <a:p>
            <a:pPr indent="-285730" lvl="1" marL="742895" rtl="0" algn="l">
              <a:spcBef>
                <a:spcPts val="560"/>
              </a:spcBef>
              <a:spcAft>
                <a:spcPts val="0"/>
              </a:spcAft>
              <a:buSzPts val="2800"/>
              <a:buChar char="•"/>
            </a:pPr>
            <a:r>
              <a:rPr lang="en-US"/>
              <a:t>Убрать все поля, передавать аргументы в метод</a:t>
            </a:r>
            <a:endParaRPr/>
          </a:p>
          <a:p>
            <a:pPr indent="-285730" lvl="1" marL="742895" rtl="0" algn="l">
              <a:spcBef>
                <a:spcPts val="560"/>
              </a:spcBef>
              <a:spcAft>
                <a:spcPts val="0"/>
              </a:spcAft>
              <a:buSzPts val="2800"/>
              <a:buChar char="•"/>
            </a:pPr>
            <a:r>
              <a:rPr lang="en-US"/>
              <a:t>Удалить LoadFrom (и доработать тесты)</a:t>
            </a:r>
            <a:endParaRPr/>
          </a:p>
          <a:p>
            <a:pPr indent="-342874" lvl="0" marL="342874" rtl="0" algn="l">
              <a:spcBef>
                <a:spcPts val="640"/>
              </a:spcBef>
              <a:spcAft>
                <a:spcPts val="0"/>
              </a:spcAft>
              <a:buClr>
                <a:schemeClr val="accent1"/>
              </a:buClr>
              <a:buSzPts val="3200"/>
              <a:buChar char="•"/>
            </a:pPr>
            <a:r>
              <a:rPr lang="en-US"/>
              <a:t>Найти и использовать PerformMove</a:t>
            </a:r>
            <a:endParaRPr/>
          </a:p>
          <a:p>
            <a:pPr indent="-342874" lvl="0" marL="342874" rtl="0" algn="l">
              <a:spcBef>
                <a:spcPts val="640"/>
              </a:spcBef>
              <a:spcAft>
                <a:spcPts val="0"/>
              </a:spcAft>
              <a:buClr>
                <a:schemeClr val="accent1"/>
              </a:buClr>
              <a:buSzPts val="3200"/>
              <a:buChar char="•"/>
            </a:pPr>
            <a:r>
              <a:rPr lang="en-US"/>
              <a:t>Выделить HasSafeMoves</a:t>
            </a:r>
            <a:endParaRPr/>
          </a:p>
          <a:p>
            <a:pPr indent="-342874" lvl="0" marL="342874" rtl="0" algn="l">
              <a:spcBef>
                <a:spcPts val="640"/>
              </a:spcBef>
              <a:spcAft>
                <a:spcPts val="0"/>
              </a:spcAft>
              <a:buClr>
                <a:schemeClr val="accent1"/>
              </a:buClr>
              <a:buSzPts val="3200"/>
              <a:buChar char="•"/>
            </a:pPr>
            <a:r>
              <a:rPr lang="en-US"/>
              <a:t>Обобщить пару foreach в HasMoves</a:t>
            </a:r>
            <a:endParaRPr/>
          </a:p>
          <a:p>
            <a:pPr indent="-342874" lvl="0" marL="342874" rtl="0" algn="l">
              <a:spcBef>
                <a:spcPts val="640"/>
              </a:spcBef>
              <a:spcAft>
                <a:spcPts val="0"/>
              </a:spcAft>
              <a:buClr>
                <a:schemeClr val="accent1"/>
              </a:buClr>
              <a:buSzPts val="3200"/>
              <a:buChar char="•"/>
            </a:pPr>
            <a:r>
              <a:rPr lang="en-US"/>
              <a:t>Обобщить для любого цвета, не только белого</a:t>
            </a:r>
            <a:endParaRPr/>
          </a:p>
        </p:txBody>
      </p:sp>
      <p:sp>
        <p:nvSpPr>
          <p:cNvPr id="626" name="Google Shape;626;p9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РАЗБОР ЗАДАЧИ</a:t>
            </a:r>
            <a:r>
              <a:rPr lang="en-US"/>
              <a:t> CHESS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pic>
        <p:nvPicPr>
          <p:cNvPr id="632" name="Google Shape;632;p95"/>
          <p:cNvPicPr preferRelativeResize="0"/>
          <p:nvPr>
            <p:ph idx="2" type="pic"/>
          </p:nvPr>
        </p:nvPicPr>
        <p:blipFill rotWithShape="1">
          <a:blip r:embed="rId3">
            <a:alphaModFix/>
          </a:blip>
          <a:srcRect b="9717" l="0" r="0" t="9718"/>
          <a:stretch/>
        </p:blipFill>
        <p:spPr>
          <a:xfrm>
            <a:off x="0" y="-1304"/>
            <a:ext cx="12192000" cy="6858000"/>
          </a:xfrm>
          <a:prstGeom prst="rect">
            <a:avLst/>
          </a:prstGeom>
          <a:noFill/>
          <a:ln>
            <a:noFill/>
          </a:ln>
        </p:spPr>
      </p:pic>
      <p:sp>
        <p:nvSpPr>
          <p:cNvPr id="633" name="Google Shape;633;p95"/>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ЧИСТЫЙ КОД</a:t>
            </a:r>
            <a:endParaRPr>
              <a:solidFill>
                <a:schemeClr val="lt1"/>
              </a:solidFill>
            </a:endParaRPr>
          </a:p>
        </p:txBody>
      </p:sp>
      <p:sp>
        <p:nvSpPr>
          <p:cNvPr id="634" name="Google Shape;634;p95"/>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96"/>
          <p:cNvPicPr preferRelativeResize="0"/>
          <p:nvPr>
            <p:ph idx="2" type="pic"/>
          </p:nvPr>
        </p:nvPicPr>
        <p:blipFill rotWithShape="1">
          <a:blip r:embed="rId3">
            <a:alphaModFix/>
          </a:blip>
          <a:srcRect b="7786" l="0" r="0" t="7786"/>
          <a:stretch/>
        </p:blipFill>
        <p:spPr>
          <a:xfrm>
            <a:off x="0" y="-1304"/>
            <a:ext cx="12192000" cy="6858000"/>
          </a:xfrm>
          <a:prstGeom prst="rect">
            <a:avLst/>
          </a:prstGeom>
          <a:noFill/>
          <a:ln>
            <a:noFill/>
          </a:ln>
        </p:spPr>
      </p:pic>
      <p:sp>
        <p:nvSpPr>
          <p:cNvPr id="641" name="Google Shape;641;p96"/>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РЕАЛЬНЫЙ КОД</a:t>
            </a:r>
            <a:endParaRPr>
              <a:solidFill>
                <a:schemeClr val="lt1"/>
              </a:solidFill>
            </a:endParaRPr>
          </a:p>
        </p:txBody>
      </p:sp>
      <p:sp>
        <p:nvSpPr>
          <p:cNvPr id="642" name="Google Shape;642;p96"/>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00"/>
              <a:buNone/>
            </a:pPr>
            <a:r>
              <a:rPr lang="en-US" sz="3600"/>
              <a:t>Оставь место стоянки чище,</a:t>
            </a:r>
            <a:br>
              <a:rPr lang="en-US" sz="3600"/>
            </a:br>
            <a:r>
              <a:rPr lang="en-US" sz="3600"/>
              <a:t>чем оно было до твоего прихода</a:t>
            </a:r>
            <a:endParaRPr/>
          </a:p>
        </p:txBody>
      </p:sp>
      <p:sp>
        <p:nvSpPr>
          <p:cNvPr id="649" name="Google Shape;649;p9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ПРАВИЛО БОЙСКАУТА</a:t>
            </a:r>
            <a:endParaRPr/>
          </a:p>
        </p:txBody>
      </p:sp>
      <p:pic>
        <p:nvPicPr>
          <p:cNvPr id="650" name="Google Shape;650;p97"/>
          <p:cNvPicPr preferRelativeResize="0"/>
          <p:nvPr/>
        </p:nvPicPr>
        <p:blipFill rotWithShape="1">
          <a:blip r:embed="rId3">
            <a:alphaModFix/>
          </a:blip>
          <a:srcRect b="0" l="0" r="0" t="0"/>
          <a:stretch/>
        </p:blipFill>
        <p:spPr>
          <a:xfrm>
            <a:off x="6781800" y="3778123"/>
            <a:ext cx="4114800" cy="253060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5" name="Shape 655"/>
        <p:cNvGrpSpPr/>
        <p:nvPr/>
      </p:nvGrpSpPr>
      <p:grpSpPr>
        <a:xfrm>
          <a:off x="0" y="0"/>
          <a:ext cx="0" cy="0"/>
          <a:chOff x="0" y="0"/>
          <a:chExt cx="0" cy="0"/>
        </a:xfrm>
      </p:grpSpPr>
      <p:sp>
        <p:nvSpPr>
          <p:cNvPr id="656" name="Google Shape;656;p98"/>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en-US"/>
              <a:t>СЛЕДУЙТЕ</a:t>
            </a:r>
            <a:br>
              <a:rPr lang="en-US"/>
            </a:br>
            <a:r>
              <a:rPr lang="en-US"/>
              <a:t>ПРАВИЛУ БОЙСКАУТА</a:t>
            </a:r>
            <a:br>
              <a:rPr lang="en-US"/>
            </a:br>
            <a:r>
              <a:rPr lang="en-US"/>
              <a:t>В ТЕЧЕНИЕ МЕСЯЦА</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0" name="Shape 660"/>
        <p:cNvGrpSpPr/>
        <p:nvPr/>
      </p:nvGrpSpPr>
      <p:grpSpPr>
        <a:xfrm>
          <a:off x="0" y="0"/>
          <a:ext cx="0" cy="0"/>
          <a:chOff x="0" y="0"/>
          <a:chExt cx="0" cy="0"/>
        </a:xfrm>
      </p:grpSpPr>
      <p:sp>
        <p:nvSpPr>
          <p:cNvPr id="661" name="Google Shape;661;p9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2800"/>
              <a:buChar char="•"/>
            </a:pPr>
            <a:r>
              <a:rPr lang="en-US" sz="2800"/>
              <a:t>Найди в коде своего проекта пример неудачной декомпозиции с точки зрения «переиспользуемости»</a:t>
            </a:r>
            <a:endParaRPr/>
          </a:p>
          <a:p>
            <a:pPr indent="-342874" lvl="0" marL="342874" rtl="0" algn="l">
              <a:spcBef>
                <a:spcPts val="560"/>
              </a:spcBef>
              <a:spcAft>
                <a:spcPts val="0"/>
              </a:spcAft>
              <a:buClr>
                <a:schemeClr val="accent1"/>
              </a:buClr>
              <a:buSzPts val="2800"/>
              <a:buChar char="•"/>
            </a:pPr>
            <a:r>
              <a:rPr lang="en-US" sz="2800"/>
              <a:t>Проведи рефакторинг</a:t>
            </a:r>
            <a:endParaRPr sz="2800"/>
          </a:p>
          <a:p>
            <a:pPr indent="-342874" lvl="0" marL="342874" rtl="0" algn="l">
              <a:spcBef>
                <a:spcPts val="560"/>
              </a:spcBef>
              <a:spcAft>
                <a:spcPts val="0"/>
              </a:spcAft>
              <a:buClr>
                <a:schemeClr val="accent1"/>
              </a:buClr>
              <a:buSzPts val="2800"/>
              <a:buChar char="•"/>
            </a:pPr>
            <a:r>
              <a:rPr lang="en-US" sz="2800"/>
              <a:t>Расскажи на следующем занятии (доклад 5-15 минут)</a:t>
            </a:r>
            <a:r>
              <a:rPr lang="en-US" sz="2800">
                <a:solidFill>
                  <a:schemeClr val="accent1"/>
                </a:solidFill>
              </a:rPr>
              <a:t>*</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0" lvl="0" marL="0" rtl="0" algn="l">
              <a:spcBef>
                <a:spcPts val="480"/>
              </a:spcBef>
              <a:spcAft>
                <a:spcPts val="0"/>
              </a:spcAft>
              <a:buSzPts val="2400"/>
              <a:buNone/>
            </a:pPr>
            <a:r>
              <a:rPr lang="en-US" sz="2400">
                <a:solidFill>
                  <a:schemeClr val="accent1"/>
                </a:solidFill>
              </a:rPr>
              <a:t>*</a:t>
            </a:r>
            <a:r>
              <a:rPr lang="en-US" sz="2400"/>
              <a:t> Если вы из одного проекта, делайте в паре</a:t>
            </a:r>
            <a:endParaRPr/>
          </a:p>
        </p:txBody>
      </p:sp>
      <p:sp>
        <p:nvSpPr>
          <p:cNvPr id="662" name="Google Shape;662;p9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СПЕЦЗАДАНИЕ</a:t>
            </a:r>
            <a:r>
              <a:rPr lang="en-US"/>
              <a:t> BAD COMPOSABILITY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ctr">
              <a:spcBef>
                <a:spcPts val="560"/>
              </a:spcBef>
              <a:spcAft>
                <a:spcPts val="0"/>
              </a:spcAft>
              <a:buSzPts val="2800"/>
              <a:buNone/>
            </a:pPr>
            <a:r>
              <a:rPr lang="en-US" sz="2800"/>
              <a:t>Заполни форму обратной связи по ссылке</a:t>
            </a:r>
            <a:endParaRPr/>
          </a:p>
          <a:p>
            <a:pPr indent="0" lvl="0" marL="0" rtl="0" algn="ctr">
              <a:spcBef>
                <a:spcPts val="560"/>
              </a:spcBef>
              <a:spcAft>
                <a:spcPts val="0"/>
              </a:spcAft>
              <a:buSzPts val="2800"/>
              <a:buNone/>
            </a:pPr>
            <a:r>
              <a:rPr lang="en-US" sz="2800" u="sng">
                <a:solidFill>
                  <a:schemeClr val="hlink"/>
                </a:solidFill>
                <a:hlinkClick r:id="rId3"/>
              </a:rPr>
              <a:t>http://bit.ly/kontur-courses-feedback</a:t>
            </a:r>
            <a:endParaRPr sz="2800"/>
          </a:p>
          <a:p>
            <a:pPr indent="0" lvl="0" marL="0" rtl="0" algn="ctr">
              <a:spcBef>
                <a:spcPts val="560"/>
              </a:spcBef>
              <a:spcAft>
                <a:spcPts val="0"/>
              </a:spcAft>
              <a:buSzPts val="2800"/>
              <a:buNone/>
            </a:pPr>
            <a:r>
              <a:rPr lang="en-US" sz="2800"/>
              <a:t>или</a:t>
            </a:r>
            <a:endParaRPr sz="2800"/>
          </a:p>
          <a:p>
            <a:pPr indent="0" lvl="0" marL="0" rtl="0" algn="ctr">
              <a:spcBef>
                <a:spcPts val="560"/>
              </a:spcBef>
              <a:spcAft>
                <a:spcPts val="0"/>
              </a:spcAft>
              <a:buSzPts val="2800"/>
              <a:buNone/>
            </a:pPr>
            <a:r>
              <a:rPr lang="en-US" sz="2800"/>
              <a:t>по ярлыку </a:t>
            </a:r>
            <a:r>
              <a:rPr i="1" lang="en-US" sz="2800">
                <a:solidFill>
                  <a:schemeClr val="accent1"/>
                </a:solidFill>
              </a:rPr>
              <a:t>feedback</a:t>
            </a:r>
            <a:r>
              <a:rPr lang="en-US" sz="2800"/>
              <a:t> в корне репозитория</a:t>
            </a:r>
            <a:endParaRPr/>
          </a:p>
        </p:txBody>
      </p:sp>
      <p:sp>
        <p:nvSpPr>
          <p:cNvPr id="668" name="Google Shape;668;p10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en-US"/>
              <a:t>ОБРАТНАЯ СВЯЗЬ</a:t>
            </a:r>
            <a:endParaRPr/>
          </a:p>
        </p:txBody>
      </p:sp>
      <p:pic>
        <p:nvPicPr>
          <p:cNvPr descr="Речь" id="669" name="Google Shape;669;p100"/>
          <p:cNvPicPr preferRelativeResize="0"/>
          <p:nvPr/>
        </p:nvPicPr>
        <p:blipFill rotWithShape="1">
          <a:blip r:embed="rId4">
            <a:alphaModFix/>
          </a:blip>
          <a:srcRect b="0" l="0" r="0" t="0"/>
          <a:stretch/>
        </p:blipFill>
        <p:spPr>
          <a:xfrm>
            <a:off x="5183290" y="1622285"/>
            <a:ext cx="1825352" cy="1825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i="1" lang="en-US" sz="2800">
                <a:latin typeface="Quattrocento Sans"/>
                <a:ea typeface="Quattrocento Sans"/>
                <a:cs typeface="Quattrocento Sans"/>
                <a:sym typeface="Quattrocento Sans"/>
              </a:rPr>
              <a:t>Контрольное число для Universal Product Code:</a:t>
            </a:r>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en-US" sz="2800">
                <a:latin typeface="Quattrocento Sans"/>
                <a:ea typeface="Quattrocento Sans"/>
                <a:cs typeface="Quattrocento Sans"/>
                <a:sym typeface="Quattrocento Sans"/>
              </a:rPr>
              <a:t>К результату первого шага прибавляются цифры четных позиций</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Считается остаток от деления на 10, результат назовем M</a:t>
            </a:r>
            <a:endParaRPr/>
          </a:p>
          <a:p>
            <a:pPr indent="-514350" lvl="1" marL="914371" rtl="0" algn="l">
              <a:spcBef>
                <a:spcPts val="480"/>
              </a:spcBef>
              <a:spcAft>
                <a:spcPts val="0"/>
              </a:spcAft>
              <a:buSzPts val="2400"/>
              <a:buFont typeface="Quattrocento Sans"/>
              <a:buAutoNum type="arabicPeriod"/>
            </a:pPr>
            <a:r>
              <a:rPr lang="en-US" sz="2400">
                <a:latin typeface="Quattrocento Sans"/>
                <a:ea typeface="Quattrocento Sans"/>
                <a:cs typeface="Quattrocento Sans"/>
                <a:sym typeface="Quattrocento Sans"/>
              </a:rPr>
              <a:t>Если M — ноль, то контрольное число 0, иначе контрольное число = 10 - М</a:t>
            </a:r>
            <a:endParaRPr sz="24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154" name="Google Shape;154;p3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pic>
        <p:nvPicPr>
          <p:cNvPr id="155" name="Google Shape;155;p31"/>
          <p:cNvPicPr preferRelativeResize="0"/>
          <p:nvPr/>
        </p:nvPicPr>
        <p:blipFill rotWithShape="1">
          <a:blip r:embed="rId3">
            <a:alphaModFix/>
          </a:blip>
          <a:srcRect b="0" l="0" r="0" t="0"/>
          <a:stretch/>
        </p:blipFill>
        <p:spPr>
          <a:xfrm>
            <a:off x="8976320" y="2234040"/>
            <a:ext cx="2870101" cy="11795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US" sz="2800">
                <a:latin typeface="Quattrocento Sans"/>
                <a:ea typeface="Quattrocento Sans"/>
                <a:cs typeface="Quattrocento Sans"/>
                <a:sym typeface="Quattrocento Sans"/>
              </a:rPr>
              <a:t>UPC: </a:t>
            </a:r>
            <a:r>
              <a:rPr lang="en-US"/>
              <a:t>03600029145</a:t>
            </a:r>
            <a:br>
              <a:rPr lang="en-US" sz="2800">
                <a:latin typeface="Quattrocento Sans"/>
                <a:ea typeface="Quattrocento Sans"/>
                <a:cs typeface="Quattrocento Sans"/>
                <a:sym typeface="Quattrocento Sans"/>
              </a:rPr>
            </a:br>
            <a:r>
              <a:rPr lang="en-US" sz="2800">
                <a:latin typeface="Quattrocento Sans"/>
                <a:ea typeface="Quattrocento Sans"/>
                <a:cs typeface="Quattrocento Sans"/>
                <a:sym typeface="Quattrocento Sans"/>
              </a:rPr>
              <a:t>Находим значение контрольного числа:</a:t>
            </a:r>
            <a:endParaRPr sz="2800">
              <a:latin typeface="Quattrocento Sans"/>
              <a:ea typeface="Quattrocento Sans"/>
              <a:cs typeface="Quattrocento Sans"/>
              <a:sym typeface="Quattrocento Sans"/>
            </a:endParaRPr>
          </a:p>
          <a:p>
            <a:pPr indent="0" lvl="0" marL="0" rtl="0" algn="l">
              <a:spcBef>
                <a:spcPts val="280"/>
              </a:spcBef>
              <a:spcAft>
                <a:spcPts val="0"/>
              </a:spcAft>
              <a:buSzPts val="1400"/>
              <a:buNone/>
            </a:pPr>
            <a:r>
              <a:t/>
            </a:r>
            <a:endParaRPr sz="14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en-US" sz="2800">
                <a:latin typeface="Consolas"/>
                <a:ea typeface="Consolas"/>
                <a:cs typeface="Consolas"/>
                <a:sym typeface="Consolas"/>
              </a:rPr>
              <a:t>Цифры номера 0 3 6 0 0 0 2 9 1 4 5</a:t>
            </a:r>
            <a:endParaRPr sz="2800">
              <a:latin typeface="Consolas"/>
              <a:ea typeface="Consolas"/>
              <a:cs typeface="Consolas"/>
              <a:sym typeface="Consolas"/>
            </a:endParaRPr>
          </a:p>
          <a:p>
            <a:pPr indent="0" lvl="0" marL="0" rtl="0" algn="l">
              <a:spcBef>
                <a:spcPts val="560"/>
              </a:spcBef>
              <a:spcAft>
                <a:spcPts val="0"/>
              </a:spcAft>
              <a:buSzPts val="2800"/>
              <a:buNone/>
            </a:pPr>
            <a:r>
              <a:rPr lang="en-US" sz="2800">
                <a:latin typeface="Consolas"/>
                <a:ea typeface="Consolas"/>
                <a:cs typeface="Consolas"/>
                <a:sym typeface="Consolas"/>
              </a:rPr>
              <a:t>Множитель    3 1 3 1 3 1 3 1 3 1 3</a:t>
            </a:r>
            <a:endParaRPr sz="2800">
              <a:latin typeface="Consolas"/>
              <a:ea typeface="Consolas"/>
              <a:cs typeface="Consolas"/>
              <a:sym typeface="Consolas"/>
            </a:endParaRPr>
          </a:p>
          <a:p>
            <a:pPr indent="0" lvl="0" marL="0" rtl="0" algn="l">
              <a:spcBef>
                <a:spcPts val="280"/>
              </a:spcBef>
              <a:spcAft>
                <a:spcPts val="0"/>
              </a:spcAft>
              <a:buSzPts val="1400"/>
              <a:buNone/>
            </a:pPr>
            <a:r>
              <a:t/>
            </a:r>
            <a:endParaRPr sz="14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en-US" sz="2800">
                <a:latin typeface="Quattrocento Sans"/>
                <a:ea typeface="Quattrocento Sans"/>
                <a:cs typeface="Quattrocento Sans"/>
                <a:sym typeface="Quattrocento Sans"/>
              </a:rPr>
              <a:t>sum = </a:t>
            </a:r>
            <a:r>
              <a:rPr lang="en-US" sz="2800">
                <a:latin typeface="Consolas"/>
                <a:ea typeface="Consolas"/>
                <a:cs typeface="Consolas"/>
                <a:sym typeface="Consolas"/>
              </a:rPr>
              <a:t>0×3 + 3×1 + 6×3 + 0×1 + 0×3 + 0×1 + 2×3 + 9×1 + 1×3 + 4×1 + 5×3 = 58</a:t>
            </a:r>
            <a:endParaRPr/>
          </a:p>
          <a:p>
            <a:pPr indent="0" lvl="0" marL="0" rtl="0" algn="l">
              <a:spcBef>
                <a:spcPts val="560"/>
              </a:spcBef>
              <a:spcAft>
                <a:spcPts val="0"/>
              </a:spcAft>
              <a:buSzPts val="2800"/>
              <a:buNone/>
            </a:pPr>
            <a:r>
              <a:rPr lang="en-US" sz="2800">
                <a:latin typeface="Consolas"/>
                <a:ea typeface="Consolas"/>
                <a:cs typeface="Consolas"/>
                <a:sym typeface="Consolas"/>
              </a:rPr>
              <a:t>M = 58 % 10 = 8</a:t>
            </a:r>
            <a:endParaRPr/>
          </a:p>
          <a:p>
            <a:pPr indent="0" lvl="0" marL="0" rtl="0" algn="l">
              <a:spcBef>
                <a:spcPts val="560"/>
              </a:spcBef>
              <a:spcAft>
                <a:spcPts val="0"/>
              </a:spcAft>
              <a:buSzPts val="2800"/>
              <a:buNone/>
            </a:pPr>
            <a:r>
              <a:rPr lang="en-US" sz="2800">
                <a:latin typeface="Consolas"/>
                <a:ea typeface="Consolas"/>
                <a:cs typeface="Consolas"/>
                <a:sym typeface="Consolas"/>
              </a:rPr>
              <a:t>M ≠ 0 =&gt; res = 10 – 8 = 2</a:t>
            </a:r>
            <a:endParaRPr sz="2800">
              <a:latin typeface="Consolas"/>
              <a:ea typeface="Consolas"/>
              <a:cs typeface="Consolas"/>
              <a:sym typeface="Consolas"/>
            </a:endParaRPr>
          </a:p>
        </p:txBody>
      </p:sp>
      <p:sp>
        <p:nvSpPr>
          <p:cNvPr id="161" name="Google Shape;161;p3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lt1"/>
              </a:buClr>
              <a:buSzPts val="4400"/>
              <a:buFont typeface="Quattrocento Sans"/>
              <a:buNone/>
            </a:pPr>
            <a:r>
              <a:rPr lang="en-US">
                <a:solidFill>
                  <a:schemeClr val="lt1"/>
                </a:solidFill>
              </a:rPr>
              <a:t>ЗАДАЧА</a:t>
            </a:r>
            <a:r>
              <a:rPr lang="en-US"/>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Макеты слайдов для демонстрации кода">
  <a:themeElements>
    <a:clrScheme name="Контур.Код">
      <a:dk1>
        <a:srgbClr val="000000"/>
      </a:dk1>
      <a:lt1>
        <a:srgbClr val="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