
<file path=[Content_Types].xml><?xml version="1.0" encoding="utf-8"?>
<Types xmlns="http://schemas.openxmlformats.org/package/2006/content-types">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5"/>
    <p:sldMasterId id="2147483690" r:id="rId6"/>
  </p:sldMasterIdLst>
  <p:notesMasterIdLst>
    <p:notesMasterId r:id="rId84"/>
  </p:notesMasterIdLst>
  <p:handoutMasterIdLst>
    <p:handoutMasterId r:id="rId85"/>
  </p:handoutMasterIdLst>
  <p:sldIdLst>
    <p:sldId id="256" r:id="rId7"/>
    <p:sldId id="258" r:id="rId8"/>
    <p:sldId id="308" r:id="rId9"/>
    <p:sldId id="259" r:id="rId10"/>
    <p:sldId id="260" r:id="rId11"/>
    <p:sldId id="309" r:id="rId12"/>
    <p:sldId id="328" r:id="rId13"/>
    <p:sldId id="329" r:id="rId14"/>
    <p:sldId id="330" r:id="rId15"/>
    <p:sldId id="333" r:id="rId16"/>
    <p:sldId id="336" r:id="rId17"/>
    <p:sldId id="338" r:id="rId18"/>
    <p:sldId id="340" r:id="rId19"/>
    <p:sldId id="264" r:id="rId20"/>
    <p:sldId id="310" r:id="rId21"/>
    <p:sldId id="262" r:id="rId22"/>
    <p:sldId id="265" r:id="rId23"/>
    <p:sldId id="312" r:id="rId24"/>
    <p:sldId id="267" r:id="rId25"/>
    <p:sldId id="270" r:id="rId26"/>
    <p:sldId id="323" r:id="rId27"/>
    <p:sldId id="268" r:id="rId28"/>
    <p:sldId id="314" r:id="rId29"/>
    <p:sldId id="313" r:id="rId30"/>
    <p:sldId id="271" r:id="rId31"/>
    <p:sldId id="272" r:id="rId32"/>
    <p:sldId id="307" r:id="rId33"/>
    <p:sldId id="326" r:id="rId34"/>
    <p:sldId id="324" r:id="rId35"/>
    <p:sldId id="341" r:id="rId36"/>
    <p:sldId id="315" r:id="rId37"/>
    <p:sldId id="273" r:id="rId38"/>
    <p:sldId id="274" r:id="rId39"/>
    <p:sldId id="275" r:id="rId40"/>
    <p:sldId id="276" r:id="rId41"/>
    <p:sldId id="305" r:id="rId42"/>
    <p:sldId id="278" r:id="rId43"/>
    <p:sldId id="334" r:id="rId44"/>
    <p:sldId id="335" r:id="rId45"/>
    <p:sldId id="279" r:id="rId46"/>
    <p:sldId id="339" r:id="rId47"/>
    <p:sldId id="280" r:id="rId48"/>
    <p:sldId id="281" r:id="rId49"/>
    <p:sldId id="282" r:id="rId50"/>
    <p:sldId id="283" r:id="rId51"/>
    <p:sldId id="320" r:id="rId52"/>
    <p:sldId id="321" r:id="rId53"/>
    <p:sldId id="284" r:id="rId54"/>
    <p:sldId id="303" r:id="rId55"/>
    <p:sldId id="285" r:id="rId56"/>
    <p:sldId id="286" r:id="rId57"/>
    <p:sldId id="316" r:id="rId58"/>
    <p:sldId id="342" r:id="rId59"/>
    <p:sldId id="304" r:id="rId60"/>
    <p:sldId id="289" r:id="rId61"/>
    <p:sldId id="317" r:id="rId62"/>
    <p:sldId id="343" r:id="rId63"/>
    <p:sldId id="318" r:id="rId64"/>
    <p:sldId id="290" r:id="rId65"/>
    <p:sldId id="344" r:id="rId66"/>
    <p:sldId id="291" r:id="rId67"/>
    <p:sldId id="319" r:id="rId68"/>
    <p:sldId id="345" r:id="rId69"/>
    <p:sldId id="292" r:id="rId70"/>
    <p:sldId id="293" r:id="rId71"/>
    <p:sldId id="322" r:id="rId72"/>
    <p:sldId id="346" r:id="rId73"/>
    <p:sldId id="294" r:id="rId74"/>
    <p:sldId id="302" r:id="rId75"/>
    <p:sldId id="311" r:id="rId76"/>
    <p:sldId id="296" r:id="rId77"/>
    <p:sldId id="297" r:id="rId78"/>
    <p:sldId id="298" r:id="rId79"/>
    <p:sldId id="299" r:id="rId80"/>
    <p:sldId id="300" r:id="rId81"/>
    <p:sldId id="301" r:id="rId82"/>
    <p:sldId id="327" r:id="rId8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9FFB3BA1-60BF-47A5-B553-21BF404BFBE8}">
          <p14:sldIdLst>
            <p14:sldId id="256"/>
          </p14:sldIdLst>
        </p14:section>
        <p14:section name="Опрос" id="{43066BAC-F9CE-41F4-90C5-99E031C39168}">
          <p14:sldIdLst>
            <p14:sldId id="258"/>
            <p14:sldId id="308"/>
            <p14:sldId id="259"/>
            <p14:sldId id="260"/>
            <p14:sldId id="309"/>
            <p14:sldId id="328"/>
            <p14:sldId id="329"/>
            <p14:sldId id="330"/>
            <p14:sldId id="333"/>
            <p14:sldId id="336"/>
            <p14:sldId id="338"/>
            <p14:sldId id="340"/>
            <p14:sldId id="264"/>
            <p14:sldId id="310"/>
            <p14:sldId id="262"/>
          </p14:sldIdLst>
        </p14:section>
        <p14:section name="Decomposition" id="{C0CDF7E5-439C-4561-8F61-6C0123FDA5AA}">
          <p14:sldIdLst>
            <p14:sldId id="265"/>
            <p14:sldId id="312"/>
            <p14:sldId id="267"/>
            <p14:sldId id="270"/>
            <p14:sldId id="323"/>
            <p14:sldId id="268"/>
            <p14:sldId id="314"/>
            <p14:sldId id="313"/>
          </p14:sldIdLst>
        </p14:section>
        <p14:section name="Composability" id="{50177EF8-0E39-433E-91A0-8FF2D2153F1D}">
          <p14:sldIdLst>
            <p14:sldId id="271"/>
            <p14:sldId id="272"/>
            <p14:sldId id="307"/>
            <p14:sldId id="326"/>
            <p14:sldId id="324"/>
            <p14:sldId id="341"/>
            <p14:sldId id="315"/>
            <p14:sldId id="273"/>
            <p14:sldId id="274"/>
            <p14:sldId id="275"/>
            <p14:sldId id="276"/>
            <p14:sldId id="305"/>
            <p14:sldId id="278"/>
          </p14:sldIdLst>
        </p14:section>
        <p14:section name="Задача ControlDigit" id="{A1DEB306-903C-40F2-9914-F21A4B7E8BC7}">
          <p14:sldIdLst>
            <p14:sldId id="334"/>
            <p14:sldId id="335"/>
            <p14:sldId id="279"/>
            <p14:sldId id="339"/>
            <p14:sldId id="280"/>
          </p14:sldIdLst>
        </p14:section>
        <p14:section name="Readability" id="{0C4F3F5C-4570-449A-B213-BE662A1E5AF4}">
          <p14:sldIdLst>
            <p14:sldId id="281"/>
            <p14:sldId id="282"/>
            <p14:sldId id="283"/>
            <p14:sldId id="320"/>
            <p14:sldId id="321"/>
            <p14:sldId id="284"/>
            <p14:sldId id="303"/>
            <p14:sldId id="285"/>
            <p14:sldId id="286"/>
            <p14:sldId id="316"/>
            <p14:sldId id="342"/>
            <p14:sldId id="304"/>
            <p14:sldId id="289"/>
            <p14:sldId id="317"/>
            <p14:sldId id="343"/>
            <p14:sldId id="318"/>
            <p14:sldId id="290"/>
            <p14:sldId id="344"/>
            <p14:sldId id="291"/>
            <p14:sldId id="319"/>
            <p14:sldId id="345"/>
            <p14:sldId id="292"/>
            <p14:sldId id="293"/>
            <p14:sldId id="322"/>
            <p14:sldId id="346"/>
            <p14:sldId id="294"/>
          </p14:sldIdLst>
        </p14:section>
        <p14:section name="Задача Chess" id="{33F6E6C4-C527-46FA-9259-88B9F3554688}">
          <p14:sldIdLst>
            <p14:sldId id="302"/>
            <p14:sldId id="311"/>
            <p14:sldId id="296"/>
          </p14:sldIdLst>
        </p14:section>
        <p14:section name="Правило бойскаута" id="{C2138896-462A-46D8-8036-E11C8F4CBE23}">
          <p14:sldIdLst>
            <p14:sldId id="297"/>
            <p14:sldId id="298"/>
            <p14:sldId id="299"/>
            <p14:sldId id="300"/>
          </p14:sldIdLst>
        </p14:section>
        <p14:section name="Заключение" id="{80D730FA-FED6-43DB-B3D4-A62E0F70FE8A}">
          <p14:sldIdLst>
            <p14:sldId id="301"/>
            <p14:sldId id="32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5B9BD5"/>
    <a:srgbClr val="118776"/>
    <a:srgbClr val="C00000"/>
    <a:srgbClr val="00007F"/>
    <a:srgbClr val="FFFFFF"/>
    <a:srgbClr val="D9444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3" autoAdjust="0"/>
    <p:restoredTop sz="77829" autoAdjust="0"/>
  </p:normalViewPr>
  <p:slideViewPr>
    <p:cSldViewPr>
      <p:cViewPr>
        <p:scale>
          <a:sx n="100" d="100"/>
          <a:sy n="100" d="100"/>
        </p:scale>
        <p:origin x="-810" y="6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1.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viewProps" Target="viewProps.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lvl="0" algn="ctr" defTabSz="1778000">
            <a:lnSpc>
              <a:spcPct val="90000"/>
            </a:lnSpc>
            <a:spcBef>
              <a:spcPct val="0"/>
            </a:spcBef>
            <a:spcAft>
              <a:spcPct val="35000"/>
            </a:spcAft>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3BC3F9-9C5B-4717-9F59-36DC790402FE}" type="datetimeFigureOut">
              <a:rPr lang="ru-RU" smtClean="0"/>
              <a:t>15.09.2022</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E14A10-66C2-4A61-B0C2-25BAE495FC34}" type="slidenum">
              <a:rPr lang="ru-RU" smtClean="0"/>
              <a:t>‹#›</a:t>
            </a:fld>
            <a:endParaRPr lang="ru-RU"/>
          </a:p>
        </p:txBody>
      </p:sp>
    </p:spTree>
    <p:extLst>
      <p:ext uri="{BB962C8B-B14F-4D97-AF65-F5344CB8AC3E}">
        <p14:creationId xmlns:p14="http://schemas.microsoft.com/office/powerpoint/2010/main" val="225024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A9EB-8042-420D-843C-EBFC35DD9FFD}" type="datetimeFigureOut">
              <a:rPr lang="ru-RU" smtClean="0"/>
              <a:t>15.09.2022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10822-B256-415B-AC9F-45AE7E2A44F1}" type="slidenum">
              <a:rPr lang="ru-RU" smtClean="0"/>
              <a:t>‹#›</a:t>
            </a:fld>
            <a:endParaRPr lang="ru-RU"/>
          </a:p>
        </p:txBody>
      </p:sp>
    </p:spTree>
    <p:extLst>
      <p:ext uri="{BB962C8B-B14F-4D97-AF65-F5344CB8AC3E}">
        <p14:creationId xmlns:p14="http://schemas.microsoft.com/office/powerpoint/2010/main" val="200000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Нужен</a:t>
            </a:r>
            <a:r>
              <a:rPr lang="ru-RU" baseline="0" dirty="0"/>
              <a:t> в ситуациях, когда к код живет долго и к нему придется ещё не раз возвращаться. </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2</a:t>
            </a:fld>
            <a:endParaRPr lang="ru-RU"/>
          </a:p>
        </p:txBody>
      </p:sp>
    </p:spTree>
    <p:extLst>
      <p:ext uri="{BB962C8B-B14F-4D97-AF65-F5344CB8AC3E}">
        <p14:creationId xmlns:p14="http://schemas.microsoft.com/office/powerpoint/2010/main" val="2243835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a:t>
            </a:r>
            <a:r>
              <a:rPr lang="ru-RU" baseline="0" dirty="0"/>
              <a:t> эту задачу дать студенту, который не задумывается о декомпозиции, то легко получить что-то такое.</a:t>
            </a:r>
          </a:p>
          <a:p>
            <a:r>
              <a:rPr lang="ru-RU" baseline="0" dirty="0"/>
              <a:t>Это очень трудно читать и почти невозможно убедить себя, что тут не ошибок.</a:t>
            </a:r>
          </a:p>
        </p:txBody>
      </p:sp>
      <p:sp>
        <p:nvSpPr>
          <p:cNvPr id="4" name="Номер слайда 3"/>
          <p:cNvSpPr>
            <a:spLocks noGrp="1"/>
          </p:cNvSpPr>
          <p:nvPr>
            <p:ph type="sldNum" sz="quarter" idx="10"/>
          </p:nvPr>
        </p:nvSpPr>
        <p:spPr/>
        <p:txBody>
          <a:bodyPr/>
          <a:lstStyle/>
          <a:p>
            <a:fld id="{3BAECB10-9972-4830-A584-02C41DAFD45B}" type="slidenum">
              <a:rPr lang="ru-RU" smtClean="0"/>
              <a:t>19</a:t>
            </a:fld>
            <a:endParaRPr lang="ru-RU"/>
          </a:p>
        </p:txBody>
      </p:sp>
    </p:spTree>
    <p:extLst>
      <p:ext uri="{BB962C8B-B14F-4D97-AF65-F5344CB8AC3E}">
        <p14:creationId xmlns:p14="http://schemas.microsoft.com/office/powerpoint/2010/main" val="3393715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228600" indent="-228600">
              <a:buAutoNum type="arabicPeriod"/>
            </a:pPr>
            <a:r>
              <a:rPr lang="ru-RU" dirty="0"/>
              <a:t>Длинный</a:t>
            </a:r>
            <a:r>
              <a:rPr lang="ru-RU" baseline="0" dirty="0"/>
              <a:t> метод — скорее всего сигнализирует о том, что у метода есть несколько обязанностей.</a:t>
            </a:r>
          </a:p>
          <a:p>
            <a:pPr marL="228600" indent="-228600">
              <a:buAutoNum type="arabicPeriod"/>
            </a:pPr>
            <a:r>
              <a:rPr lang="ru-RU" baseline="0" dirty="0"/>
              <a:t>Слишком общее имя — это сигнал, что у метода несколько обязанностей, которые плохо описываются одной фразой.</a:t>
            </a:r>
          </a:p>
          <a:p>
            <a:pPr marL="228600" indent="-228600">
              <a:buAutoNum type="arabicPeriod"/>
            </a:pPr>
            <a:r>
              <a:rPr lang="ru-RU" baseline="0" dirty="0"/>
              <a:t>Если метод, нарушающий </a:t>
            </a:r>
            <a:r>
              <a:rPr lang="en-US" baseline="0" dirty="0"/>
              <a:t>SRP</a:t>
            </a:r>
            <a:r>
              <a:rPr lang="ru-RU" baseline="0" dirty="0"/>
              <a:t>  назвать честно, то получаются громоздкие фразы. Это уже лучше, чем слишком общее имя, но более явно указывает на нарушение </a:t>
            </a:r>
            <a:r>
              <a:rPr lang="en-US" baseline="0" dirty="0"/>
              <a:t>SRP</a:t>
            </a:r>
            <a:r>
              <a:rPr lang="ru-RU" baseline="0" dirty="0"/>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20</a:t>
            </a:fld>
            <a:endParaRPr lang="ru-RU"/>
          </a:p>
        </p:txBody>
      </p:sp>
    </p:spTree>
    <p:extLst>
      <p:ext uri="{BB962C8B-B14F-4D97-AF65-F5344CB8AC3E}">
        <p14:creationId xmlns:p14="http://schemas.microsoft.com/office/powerpoint/2010/main" val="2986824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Вводим концепцию Токена</a:t>
            </a:r>
          </a:p>
          <a:p>
            <a:r>
              <a:rPr lang="ru-RU" dirty="0"/>
              <a:t>Нам понадобится сущность, которую мы назовем Токен. Он будет хранить в себе прочитанный текст, позицию и длину.</a:t>
            </a:r>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22</a:t>
            </a:fld>
            <a:endParaRPr lang="ru-RU"/>
          </a:p>
        </p:txBody>
      </p:sp>
    </p:spTree>
    <p:extLst>
      <p:ext uri="{BB962C8B-B14F-4D97-AF65-F5344CB8AC3E}">
        <p14:creationId xmlns:p14="http://schemas.microsoft.com/office/powerpoint/2010/main" val="4009889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прошлом решении есть недостаток </a:t>
            </a:r>
            <a:r>
              <a:rPr lang="ru-RU" dirty="0" err="1"/>
              <a:t>компонуемости</a:t>
            </a:r>
            <a:r>
              <a:rPr lang="ru-RU" dirty="0"/>
              <a:t>.</a:t>
            </a:r>
            <a:r>
              <a:rPr lang="ru-RU" baseline="0" dirty="0"/>
              <a:t> Выделенные методы вряд ли где-то ещё понадобятся.</a:t>
            </a:r>
          </a:p>
          <a:p>
            <a:r>
              <a:rPr lang="ru-RU" baseline="0" dirty="0"/>
              <a:t>Однако, п</a:t>
            </a:r>
            <a:r>
              <a:rPr lang="ru-RU" dirty="0"/>
              <a:t>родолжая</a:t>
            </a:r>
            <a:r>
              <a:rPr lang="ru-RU" baseline="0" dirty="0"/>
              <a:t> прошлую задачу, можно было дополнительно выделить абстракцию </a:t>
            </a:r>
            <a:r>
              <a:rPr lang="ru-RU" baseline="0" dirty="0" err="1"/>
              <a:t>Токенайзера</a:t>
            </a:r>
            <a:r>
              <a:rPr lang="ru-RU" baseline="0" dirty="0"/>
              <a:t>, с помощью которого остальные методы реализуются в одну простую строчку.</a:t>
            </a:r>
          </a:p>
          <a:p>
            <a:r>
              <a:rPr lang="ru-RU" baseline="0" dirty="0"/>
              <a:t>Такой </a:t>
            </a:r>
            <a:r>
              <a:rPr lang="en-US" baseline="0" dirty="0"/>
              <a:t>Tokenizer</a:t>
            </a:r>
            <a:r>
              <a:rPr lang="ru-RU" baseline="0" dirty="0"/>
              <a:t> может оказаться полезным в других задачах </a:t>
            </a:r>
            <a:r>
              <a:rPr lang="ru-RU" baseline="0" dirty="0" err="1"/>
              <a:t>парсинга</a:t>
            </a:r>
            <a:r>
              <a:rPr lang="ru-RU" baseline="0" dirty="0"/>
              <a:t> текстов.</a:t>
            </a:r>
          </a:p>
        </p:txBody>
      </p:sp>
      <p:sp>
        <p:nvSpPr>
          <p:cNvPr id="4" name="Номер слайда 3"/>
          <p:cNvSpPr>
            <a:spLocks noGrp="1"/>
          </p:cNvSpPr>
          <p:nvPr>
            <p:ph type="sldNum" sz="quarter" idx="10"/>
          </p:nvPr>
        </p:nvSpPr>
        <p:spPr/>
        <p:txBody>
          <a:bodyPr/>
          <a:lstStyle/>
          <a:p>
            <a:fld id="{32510822-B256-415B-AC9F-45AE7E2A44F1}" type="slidenum">
              <a:rPr lang="ru-RU" smtClean="0"/>
              <a:t>26</a:t>
            </a:fld>
            <a:endParaRPr lang="ru-RU"/>
          </a:p>
        </p:txBody>
      </p:sp>
    </p:spTree>
    <p:extLst>
      <p:ext uri="{BB962C8B-B14F-4D97-AF65-F5344CB8AC3E}">
        <p14:creationId xmlns:p14="http://schemas.microsoft.com/office/powerpoint/2010/main" val="2509426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27</a:t>
            </a:fld>
            <a:endParaRPr lang="ru-RU"/>
          </a:p>
        </p:txBody>
      </p:sp>
    </p:spTree>
    <p:extLst>
      <p:ext uri="{BB962C8B-B14F-4D97-AF65-F5344CB8AC3E}">
        <p14:creationId xmlns:p14="http://schemas.microsoft.com/office/powerpoint/2010/main" val="2812668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Примитивные типы лучше не расширять нигде. Свои типы расширять можно и нужно.</a:t>
            </a:r>
          </a:p>
        </p:txBody>
      </p:sp>
      <p:sp>
        <p:nvSpPr>
          <p:cNvPr id="4" name="Номер слайда 3"/>
          <p:cNvSpPr>
            <a:spLocks noGrp="1"/>
          </p:cNvSpPr>
          <p:nvPr>
            <p:ph type="sldNum" sz="quarter" idx="10"/>
          </p:nvPr>
        </p:nvSpPr>
        <p:spPr/>
        <p:txBody>
          <a:bodyPr/>
          <a:lstStyle/>
          <a:p>
            <a:fld id="{32510822-B256-415B-AC9F-45AE7E2A44F1}" type="slidenum">
              <a:rPr lang="ru-RU" smtClean="0"/>
              <a:t>28</a:t>
            </a:fld>
            <a:endParaRPr lang="ru-RU"/>
          </a:p>
        </p:txBody>
      </p:sp>
    </p:spTree>
    <p:extLst>
      <p:ext uri="{BB962C8B-B14F-4D97-AF65-F5344CB8AC3E}">
        <p14:creationId xmlns:p14="http://schemas.microsoft.com/office/powerpoint/2010/main" val="3316311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JS можно сделать подобное, но лучше не надо))  Вернее, свои собственные классы можно любыми методами дополнить. А встроенные (</a:t>
            </a:r>
            <a:r>
              <a:rPr lang="en-US" dirty="0"/>
              <a:t>Object, Array, String</a:t>
            </a:r>
            <a:r>
              <a:rPr lang="ru-RU" dirty="0"/>
              <a:t>, </a:t>
            </a:r>
            <a:r>
              <a:rPr lang="en-US" dirty="0"/>
              <a:t>Number </a:t>
            </a:r>
            <a:r>
              <a:rPr lang="ru-RU" dirty="0"/>
              <a:t>и т.д.) лучше не надо. У расширения прототипов встроенных типов есть две потенциальные проблемы: </a:t>
            </a:r>
          </a:p>
          <a:p>
            <a:pPr marL="160421" indent="-160421">
              <a:buSzPct val="100000"/>
              <a:buAutoNum type="arabicPeriod"/>
            </a:pPr>
            <a:r>
              <a:rPr lang="ru-RU" dirty="0"/>
              <a:t>рано или поздно методы с таким же названием могут появиться в стандарте, и иметь немного</a:t>
            </a:r>
            <a:r>
              <a:rPr lang="en-US" dirty="0"/>
              <a:t> </a:t>
            </a:r>
            <a:r>
              <a:rPr lang="ru-RU" dirty="0"/>
              <a:t>другую сигнатуру, что запутает коллег (и сломает код сторонних библиотек), если перезаписывать этот метод, не проверяя его наличие. Или будет в разных браузерах разное поведение.</a:t>
            </a:r>
          </a:p>
          <a:p>
            <a:pPr marL="160421" indent="-160421">
              <a:buSzPct val="100000"/>
              <a:buAutoNum type="arabicPeriod"/>
            </a:pPr>
            <a:r>
              <a:rPr lang="ru-RU" dirty="0"/>
              <a:t>Если расширять встроенные объекты, именуя новые методы с какими-нибудь сложными префиксами, то вы спасете себя от предыдущей проблемы, но сделаете код менее читаемым. Кроме того, расширение прототипов замедляет работу.</a:t>
            </a:r>
          </a:p>
        </p:txBody>
      </p:sp>
      <p:sp>
        <p:nvSpPr>
          <p:cNvPr id="4" name="Номер слайда 3"/>
          <p:cNvSpPr>
            <a:spLocks noGrp="1"/>
          </p:cNvSpPr>
          <p:nvPr>
            <p:ph type="sldNum" sz="quarter" idx="10"/>
          </p:nvPr>
        </p:nvSpPr>
        <p:spPr/>
        <p:txBody>
          <a:bodyPr/>
          <a:lstStyle/>
          <a:p>
            <a:fld id="{32510822-B256-415B-AC9F-45AE7E2A44F1}" type="slidenum">
              <a:rPr lang="ru-RU" smtClean="0"/>
              <a:t>29</a:t>
            </a:fld>
            <a:endParaRPr lang="ru-RU"/>
          </a:p>
        </p:txBody>
      </p:sp>
    </p:spTree>
    <p:extLst>
      <p:ext uri="{BB962C8B-B14F-4D97-AF65-F5344CB8AC3E}">
        <p14:creationId xmlns:p14="http://schemas.microsoft.com/office/powerpoint/2010/main" val="451435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mtClean="0"/>
              <a:t>В</a:t>
            </a:r>
            <a:r>
              <a:rPr lang="ru-RU" baseline="0" smtClean="0"/>
              <a:t> </a:t>
            </a:r>
            <a:r>
              <a:rPr lang="en-US" baseline="0" smtClean="0"/>
              <a:t>python </a:t>
            </a:r>
            <a:r>
              <a:rPr lang="ru-RU" baseline="0" smtClean="0"/>
              <a:t>тоже можно расширить поведение, но делать это не лучшая практика, особенно для примитивных типов.</a:t>
            </a:r>
            <a:br>
              <a:rPr lang="ru-RU" baseline="0" smtClean="0"/>
            </a:br>
            <a:r>
              <a:rPr lang="ru-RU" baseline="0" smtClean="0"/>
              <a:t>Возможный вариант использования, когда нужно расширить стороннюю библиотеку.</a:t>
            </a:r>
            <a:endParaRPr lang="ru-RU"/>
          </a:p>
        </p:txBody>
      </p:sp>
      <p:sp>
        <p:nvSpPr>
          <p:cNvPr id="4" name="Номер слайда 3"/>
          <p:cNvSpPr>
            <a:spLocks noGrp="1"/>
          </p:cNvSpPr>
          <p:nvPr>
            <p:ph type="sldNum" sz="quarter" idx="10"/>
          </p:nvPr>
        </p:nvSpPr>
        <p:spPr/>
        <p:txBody>
          <a:bodyPr/>
          <a:lstStyle/>
          <a:p>
            <a:fld id="{32510822-B256-415B-AC9F-45AE7E2A44F1}" type="slidenum">
              <a:rPr lang="ru-RU" smtClean="0"/>
              <a:t>30</a:t>
            </a:fld>
            <a:endParaRPr lang="ru-RU"/>
          </a:p>
        </p:txBody>
      </p:sp>
    </p:spTree>
    <p:extLst>
      <p:ext uri="{BB962C8B-B14F-4D97-AF65-F5344CB8AC3E}">
        <p14:creationId xmlns:p14="http://schemas.microsoft.com/office/powerpoint/2010/main" val="3000805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endParaRPr lang="en-US" baseline="0" dirty="0"/>
          </a:p>
          <a:p>
            <a:pPr marL="228600" indent="-228600">
              <a:buAutoNum type="arabicPeriod"/>
            </a:pPr>
            <a:r>
              <a:rPr lang="ru-RU" baseline="0" dirty="0"/>
              <a:t>Создать новый массив, в который перенести все значения с нужным сдвигом.</a:t>
            </a:r>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1322860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indent="0">
              <a:buNone/>
            </a:pPr>
            <a:r>
              <a:rPr lang="ru-RU" baseline="0" dirty="0"/>
              <a:t>Решение с </a:t>
            </a:r>
            <a:r>
              <a:rPr lang="en-US" baseline="0" dirty="0"/>
              <a:t>LINQ</a:t>
            </a:r>
            <a:r>
              <a:rPr lang="ru-RU" baseline="0" dirty="0"/>
              <a:t> короче, очевиднее, но менее эффективно, хотя асимптотика та же.</a:t>
            </a:r>
            <a:endParaRPr lang="en-US"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32</a:t>
            </a:fld>
            <a:endParaRPr lang="ru-RU"/>
          </a:p>
        </p:txBody>
      </p:sp>
    </p:spTree>
    <p:extLst>
      <p:ext uri="{BB962C8B-B14F-4D97-AF65-F5344CB8AC3E}">
        <p14:creationId xmlns:p14="http://schemas.microsoft.com/office/powerpoint/2010/main" val="3881435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63147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p>
          <a:p>
            <a:pPr marL="228600" indent="-228600">
              <a:buAutoNum type="arabicPeriod"/>
            </a:pPr>
            <a:r>
              <a:rPr lang="ru-RU" dirty="0"/>
              <a:t>Поставить нулевой</a:t>
            </a:r>
            <a:r>
              <a:rPr lang="ru-RU" baseline="0" dirty="0"/>
              <a:t> элемент на место </a:t>
            </a:r>
            <a:r>
              <a:rPr lang="en-US" baseline="0" dirty="0" err="1"/>
              <a:t>shiftSize</a:t>
            </a:r>
            <a:r>
              <a:rPr lang="ru-RU" baseline="0" dirty="0"/>
              <a:t>, тот что был там — на позицию </a:t>
            </a:r>
            <a:r>
              <a:rPr lang="en-US" baseline="0" dirty="0"/>
              <a:t>2*</a:t>
            </a:r>
            <a:r>
              <a:rPr lang="en-US" baseline="0" dirty="0" err="1"/>
              <a:t>shiftSize</a:t>
            </a:r>
            <a:r>
              <a:rPr lang="en-US" baseline="0" dirty="0"/>
              <a:t> </a:t>
            </a:r>
            <a:r>
              <a:rPr lang="ru-RU" baseline="0" dirty="0"/>
              <a:t>%</a:t>
            </a:r>
            <a:r>
              <a:rPr lang="en-US" baseline="0" dirty="0"/>
              <a:t> N</a:t>
            </a:r>
            <a:r>
              <a:rPr lang="ru-RU" baseline="0" dirty="0"/>
              <a:t> и т.п.</a:t>
            </a:r>
            <a:br>
              <a:rPr lang="ru-RU" baseline="0" dirty="0"/>
            </a:br>
            <a:r>
              <a:rPr lang="ru-RU" baseline="0" dirty="0"/>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rPr lang="en-US" baseline="0" dirty="0"/>
              <a:t>O(N)</a:t>
            </a:r>
            <a:r>
              <a:rPr lang="ru-RU" baseline="0" dirty="0"/>
              <a:t> памяти.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33</a:t>
            </a:fld>
            <a:endParaRPr lang="ru-RU"/>
          </a:p>
        </p:txBody>
      </p:sp>
    </p:spTree>
    <p:extLst>
      <p:ext uri="{BB962C8B-B14F-4D97-AF65-F5344CB8AC3E}">
        <p14:creationId xmlns:p14="http://schemas.microsoft.com/office/powerpoint/2010/main" val="4222242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1397269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Для работы этого решения здесь</a:t>
            </a:r>
            <a:r>
              <a:rPr lang="ru-RU" baseline="0" dirty="0"/>
              <a:t> предлагается написать свою реализацию </a:t>
            </a:r>
            <a:r>
              <a:rPr lang="en-US" baseline="0" dirty="0"/>
              <a:t>Reverse</a:t>
            </a:r>
            <a:r>
              <a:rPr lang="ru-RU" baseline="0" dirty="0"/>
              <a:t>, работающего </a:t>
            </a:r>
            <a:r>
              <a:rPr lang="en-US" baseline="0" dirty="0"/>
              <a:t>In Place.</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812112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 вы видите</a:t>
            </a:r>
            <a:r>
              <a:rPr lang="ru-RU" baseline="0" dirty="0"/>
              <a:t> декомпозицию на функции, которые нигде больше не понадобятся, можно напрячься и подумать, нельзя ли было сделать лучше.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3807793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Долгое</a:t>
            </a:r>
            <a:r>
              <a:rPr lang="ru-RU" baseline="0" dirty="0"/>
              <a:t> время Контур развивался как почти не взаимодействующее множество самобытных команд, каждая из которых делает свой продукт.</a:t>
            </a:r>
          </a:p>
          <a:p>
            <a:endParaRPr lang="ru-RU" dirty="0"/>
          </a:p>
          <a:p>
            <a:r>
              <a:rPr lang="ru-RU" dirty="0"/>
              <a:t>Сейчас перед</a:t>
            </a:r>
            <a:r>
              <a:rPr lang="ru-RU" baseline="0" dirty="0"/>
              <a:t> Контуром стоит вызов — научиться ускорять и удешевлять разработку за счет повторного использования наработок.</a:t>
            </a:r>
          </a:p>
          <a:p>
            <a:r>
              <a:rPr lang="ru-RU" baseline="0" dirty="0"/>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p>
        </p:txBody>
      </p:sp>
      <p:sp>
        <p:nvSpPr>
          <p:cNvPr id="4" name="Номер слайда 3"/>
          <p:cNvSpPr>
            <a:spLocks noGrp="1"/>
          </p:cNvSpPr>
          <p:nvPr>
            <p:ph type="sldNum" sz="quarter" idx="10"/>
          </p:nvPr>
        </p:nvSpPr>
        <p:spPr/>
        <p:txBody>
          <a:bodyPr/>
          <a:lstStyle/>
          <a:p>
            <a:fld id="{3BAECB10-9972-4830-A584-02C41DAFD45B}" type="slidenum">
              <a:rPr lang="ru-RU" smtClean="0"/>
              <a:t>37</a:t>
            </a:fld>
            <a:endParaRPr lang="ru-RU"/>
          </a:p>
        </p:txBody>
      </p:sp>
    </p:spTree>
    <p:extLst>
      <p:ext uri="{BB962C8B-B14F-4D97-AF65-F5344CB8AC3E}">
        <p14:creationId xmlns:p14="http://schemas.microsoft.com/office/powerpoint/2010/main" val="3225014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a:t>
            </a:r>
            <a:r>
              <a:rPr lang="ru-RU" baseline="0" dirty="0"/>
              <a:t> </a:t>
            </a:r>
            <a:r>
              <a:rPr lang="en-US" baseline="0" dirty="0"/>
              <a:t>JS </a:t>
            </a:r>
            <a:r>
              <a:rPr lang="ru-RU" baseline="0" dirty="0"/>
              <a:t>вопрос о переопределении функций из глобальной области</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45</a:t>
            </a:fld>
            <a:endParaRPr lang="ru-RU"/>
          </a:p>
        </p:txBody>
      </p:sp>
    </p:spTree>
    <p:extLst>
      <p:ext uri="{BB962C8B-B14F-4D97-AF65-F5344CB8AC3E}">
        <p14:creationId xmlns:p14="http://schemas.microsoft.com/office/powerpoint/2010/main" val="2571693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JS нет многопоточности, но идентичный код тоже имеет некоторые проблемы. Посмотрите на JS с подобным кодом.</a:t>
            </a:r>
          </a:p>
          <a:p>
            <a:r>
              <a:rPr lang="ru-RU" dirty="0"/>
              <a:t>В нем немного другая логика: теперь он ищет не следующий шаг, а весь путь до цели. И он записывает путь до цели в объект </a:t>
            </a:r>
            <a:r>
              <a:rPr lang="ru-RU" dirty="0" err="1"/>
              <a:t>prev</a:t>
            </a:r>
            <a:r>
              <a:rPr lang="ru-RU" dirty="0"/>
              <a:t>, чтобы, если еще раз считать то же, то не искать еще раз те же значения.</a:t>
            </a:r>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46</a:t>
            </a:fld>
            <a:endParaRPr lang="ru-RU"/>
          </a:p>
        </p:txBody>
      </p:sp>
    </p:spTree>
    <p:extLst>
      <p:ext uri="{BB962C8B-B14F-4D97-AF65-F5344CB8AC3E}">
        <p14:creationId xmlns:p14="http://schemas.microsoft.com/office/powerpoint/2010/main" val="3387326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47</a:t>
            </a:fld>
            <a:endParaRPr lang="ru-RU"/>
          </a:p>
        </p:txBody>
      </p:sp>
    </p:spTree>
    <p:extLst>
      <p:ext uri="{BB962C8B-B14F-4D97-AF65-F5344CB8AC3E}">
        <p14:creationId xmlns:p14="http://schemas.microsoft.com/office/powerpoint/2010/main" val="34759325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Как бы</a:t>
            </a:r>
            <a:r>
              <a:rPr lang="ru-RU" baseline="0" dirty="0"/>
              <a:t> вы стали объяснять, что делает этот метод? Вопрос аудитории.</a:t>
            </a:r>
          </a:p>
          <a:p>
            <a:r>
              <a:rPr lang="ru-RU" dirty="0"/>
              <a:t>Примерно так: </a:t>
            </a:r>
          </a:p>
          <a:p>
            <a:r>
              <a:rPr lang="ru-RU" baseline="0" dirty="0"/>
              <a:t>найти заполненные строки, удалить, все остальные сдвинуть вниз, добавить сверху такое же количество пустых строк.</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50</a:t>
            </a:fld>
            <a:endParaRPr lang="ru-RU"/>
          </a:p>
        </p:txBody>
      </p:sp>
    </p:spTree>
    <p:extLst>
      <p:ext uri="{BB962C8B-B14F-4D97-AF65-F5344CB8AC3E}">
        <p14:creationId xmlns:p14="http://schemas.microsoft.com/office/powerpoint/2010/main" val="4133667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не</a:t>
            </a:r>
            <a:r>
              <a:rPr lang="ru-RU" baseline="0" dirty="0"/>
              <a:t> так в этом коде?</a:t>
            </a:r>
            <a:r>
              <a:rPr lang="en-US" baseline="0" dirty="0"/>
              <a:t> </a:t>
            </a:r>
            <a:r>
              <a:rPr lang="ru-RU" baseline="0" dirty="0"/>
              <a:t>(Если вам кажется, что код непонятный потому что он на </a:t>
            </a:r>
            <a:r>
              <a:rPr lang="en-US" baseline="0" dirty="0"/>
              <a:t>C# </a:t>
            </a:r>
            <a:r>
              <a:rPr lang="ru-RU" baseline="0" dirty="0"/>
              <a:t>написан, то есть версия на </a:t>
            </a:r>
            <a:r>
              <a:rPr lang="en-US" baseline="0" dirty="0"/>
              <a:t>JS</a:t>
            </a:r>
            <a:r>
              <a:rPr lang="ru-RU" baseline="0" dirty="0"/>
              <a:t> – она на следующем слайде)</a:t>
            </a:r>
          </a:p>
          <a:p>
            <a:r>
              <a:rPr lang="ru-RU" baseline="0" dirty="0"/>
              <a:t>Тут нет ни одного ключевого слова, которые вы называли на прошлом слайде!</a:t>
            </a:r>
          </a:p>
          <a:p>
            <a:r>
              <a:rPr lang="ru-RU" baseline="0" dirty="0"/>
              <a:t>Как следствие, код кажется непонятным.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51</a:t>
            </a:fld>
            <a:endParaRPr lang="ru-RU"/>
          </a:p>
        </p:txBody>
      </p:sp>
    </p:spTree>
    <p:extLst>
      <p:ext uri="{BB962C8B-B14F-4D97-AF65-F5344CB8AC3E}">
        <p14:creationId xmlns:p14="http://schemas.microsoft.com/office/powerpoint/2010/main" val="1501211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78552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a:t>
            </a:r>
            <a:r>
              <a:rPr lang="en-US" dirty="0"/>
              <a:t>JS</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52</a:t>
            </a:fld>
            <a:endParaRPr lang="ru-RU"/>
          </a:p>
        </p:txBody>
      </p:sp>
    </p:spTree>
    <p:extLst>
      <p:ext uri="{BB962C8B-B14F-4D97-AF65-F5344CB8AC3E}">
        <p14:creationId xmlns:p14="http://schemas.microsoft.com/office/powerpoint/2010/main" val="3754547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smtClean="0"/>
              <a:t>То же самое на </a:t>
            </a:r>
            <a:r>
              <a:rPr lang="en-US" smtClean="0"/>
              <a:t>python</a:t>
            </a:r>
            <a:endParaRPr lang="ru-RU" smtClean="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53</a:t>
            </a:fld>
            <a:endParaRPr lang="ru-RU"/>
          </a:p>
        </p:txBody>
      </p:sp>
    </p:spTree>
    <p:extLst>
      <p:ext uri="{BB962C8B-B14F-4D97-AF65-F5344CB8AC3E}">
        <p14:creationId xmlns:p14="http://schemas.microsoft.com/office/powerpoint/2010/main" val="3059922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Вот</a:t>
            </a:r>
            <a:r>
              <a:rPr lang="ru-RU" baseline="0" dirty="0"/>
              <a:t> другой код, делающий то же самое.</a:t>
            </a:r>
            <a:endParaRPr lang="ru-RU" dirty="0"/>
          </a:p>
          <a:p>
            <a:r>
              <a:rPr lang="ru-RU" dirty="0"/>
              <a:t>Вопросы аудитории. Понятнее ли этот код? Почему?</a:t>
            </a:r>
          </a:p>
          <a:p>
            <a:endParaRPr lang="ru-RU" dirty="0"/>
          </a:p>
          <a:p>
            <a:r>
              <a:rPr lang="ru-RU" dirty="0"/>
              <a:t>Тут</a:t>
            </a:r>
            <a:r>
              <a:rPr lang="ru-RU" baseline="0" dirty="0"/>
              <a:t> присутствуют все ключевые слова. Надо все еще приложить усилия, чтобы убедиться в корректности кода, однако код понятнее и комфортнее читать.</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55</a:t>
            </a:fld>
            <a:endParaRPr lang="ru-RU"/>
          </a:p>
        </p:txBody>
      </p:sp>
    </p:spTree>
    <p:extLst>
      <p:ext uri="{BB962C8B-B14F-4D97-AF65-F5344CB8AC3E}">
        <p14:creationId xmlns:p14="http://schemas.microsoft.com/office/powerpoint/2010/main" val="8486406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baseline="0" dirty="0"/>
              <a:t>То же самое на </a:t>
            </a:r>
            <a:r>
              <a:rPr lang="en-US" baseline="0" dirty="0"/>
              <a:t>JS</a:t>
            </a:r>
            <a:endParaRPr lang="ru-RU" baseline="0" dirty="0"/>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56</a:t>
            </a:fld>
            <a:endParaRPr lang="ru-RU"/>
          </a:p>
        </p:txBody>
      </p:sp>
    </p:spTree>
    <p:extLst>
      <p:ext uri="{BB962C8B-B14F-4D97-AF65-F5344CB8AC3E}">
        <p14:creationId xmlns:p14="http://schemas.microsoft.com/office/powerpoint/2010/main" val="41117724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baseline="0" smtClean="0"/>
              <a:t>То же самое на </a:t>
            </a:r>
            <a:r>
              <a:rPr lang="en-US" baseline="0" smtClean="0"/>
              <a:t>python</a:t>
            </a:r>
            <a:endParaRPr lang="ru-RU" baseline="0" smtClean="0"/>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57</a:t>
            </a:fld>
            <a:endParaRPr lang="ru-RU"/>
          </a:p>
        </p:txBody>
      </p:sp>
    </p:spTree>
    <p:extLst>
      <p:ext uri="{BB962C8B-B14F-4D97-AF65-F5344CB8AC3E}">
        <p14:creationId xmlns:p14="http://schemas.microsoft.com/office/powerpoint/2010/main" val="3503756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Используя паттерн </a:t>
            </a:r>
            <a:r>
              <a:rPr lang="ru-RU" dirty="0" err="1"/>
              <a:t>неиземеняемого</a:t>
            </a:r>
            <a:r>
              <a:rPr lang="ru-RU" dirty="0"/>
              <a:t> класса для поля тетриса, можно написать эту функцию вообще без циклов и переменных. Меньше циклов и переменных — меньше ошибок.</a:t>
            </a:r>
          </a:p>
          <a:p>
            <a:r>
              <a:rPr lang="ru-RU" dirty="0"/>
              <a:t>Убедиться в корректности этого кода стало заметно проще.</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58</a:t>
            </a:fld>
            <a:endParaRPr lang="ru-RU"/>
          </a:p>
        </p:txBody>
      </p:sp>
    </p:spTree>
    <p:extLst>
      <p:ext uri="{BB962C8B-B14F-4D97-AF65-F5344CB8AC3E}">
        <p14:creationId xmlns:p14="http://schemas.microsoft.com/office/powerpoint/2010/main" val="11268267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JS</a:t>
            </a:r>
          </a:p>
        </p:txBody>
      </p:sp>
      <p:sp>
        <p:nvSpPr>
          <p:cNvPr id="4" name="Номер слайда 3"/>
          <p:cNvSpPr>
            <a:spLocks noGrp="1"/>
          </p:cNvSpPr>
          <p:nvPr>
            <p:ph type="sldNum" sz="quarter" idx="10"/>
          </p:nvPr>
        </p:nvSpPr>
        <p:spPr/>
        <p:txBody>
          <a:bodyPr/>
          <a:lstStyle/>
          <a:p>
            <a:fld id="{3BAECB10-9972-4830-A584-02C41DAFD45B}" type="slidenum">
              <a:rPr lang="ru-RU" smtClean="0"/>
              <a:t>59</a:t>
            </a:fld>
            <a:endParaRPr lang="ru-RU"/>
          </a:p>
        </p:txBody>
      </p:sp>
    </p:spTree>
    <p:extLst>
      <p:ext uri="{BB962C8B-B14F-4D97-AF65-F5344CB8AC3E}">
        <p14:creationId xmlns:p14="http://schemas.microsoft.com/office/powerpoint/2010/main" val="2289058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smtClean="0"/>
              <a:t>То</a:t>
            </a:r>
            <a:r>
              <a:rPr lang="ru-RU" baseline="0" smtClean="0"/>
              <a:t> же самое на </a:t>
            </a:r>
            <a:r>
              <a:rPr lang="en-US" baseline="0" smtClean="0"/>
              <a:t>python</a:t>
            </a:r>
            <a:endParaRPr lang="ru-RU" smtClean="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60</a:t>
            </a:fld>
            <a:endParaRPr lang="ru-RU"/>
          </a:p>
        </p:txBody>
      </p:sp>
    </p:spTree>
    <p:extLst>
      <p:ext uri="{BB962C8B-B14F-4D97-AF65-F5344CB8AC3E}">
        <p14:creationId xmlns:p14="http://schemas.microsoft.com/office/powerpoint/2010/main" val="26039875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делает этот код?</a:t>
            </a:r>
          </a:p>
          <a:p>
            <a:r>
              <a:rPr lang="ru-RU" dirty="0"/>
              <a:t>Какие</a:t>
            </a:r>
            <a:r>
              <a:rPr lang="ru-RU" baseline="0" dirty="0"/>
              <a:t> эмоции у вас возникают, глядя на этот код?</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61</a:t>
            </a:fld>
            <a:endParaRPr lang="ru-RU"/>
          </a:p>
        </p:txBody>
      </p:sp>
    </p:spTree>
    <p:extLst>
      <p:ext uri="{BB962C8B-B14F-4D97-AF65-F5344CB8AC3E}">
        <p14:creationId xmlns:p14="http://schemas.microsoft.com/office/powerpoint/2010/main" val="29774342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То же самое на JS</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62</a:t>
            </a:fld>
            <a:endParaRPr lang="ru-RU"/>
          </a:p>
        </p:txBody>
      </p:sp>
    </p:spTree>
    <p:extLst>
      <p:ext uri="{BB962C8B-B14F-4D97-AF65-F5344CB8AC3E}">
        <p14:creationId xmlns:p14="http://schemas.microsoft.com/office/powerpoint/2010/main" val="2233001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mtClean="0"/>
              <a:t>То же самое на </a:t>
            </a:r>
            <a:r>
              <a:rPr lang="en-US" smtClean="0"/>
              <a:t>python</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63</a:t>
            </a:fld>
            <a:endParaRPr lang="ru-RU"/>
          </a:p>
        </p:txBody>
      </p:sp>
    </p:spTree>
    <p:extLst>
      <p:ext uri="{BB962C8B-B14F-4D97-AF65-F5344CB8AC3E}">
        <p14:creationId xmlns:p14="http://schemas.microsoft.com/office/powerpoint/2010/main" val="23112102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А что делает этот код? </a:t>
            </a:r>
            <a:r>
              <a:rPr lang="ru-RU" baseline="0" dirty="0"/>
              <a:t> Может кто-нибудь объяснить?</a:t>
            </a:r>
          </a:p>
          <a:p>
            <a:r>
              <a:rPr lang="ru-RU" baseline="0" dirty="0"/>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65</a:t>
            </a:fld>
            <a:endParaRPr lang="ru-RU"/>
          </a:p>
        </p:txBody>
      </p:sp>
    </p:spTree>
    <p:extLst>
      <p:ext uri="{BB962C8B-B14F-4D97-AF65-F5344CB8AC3E}">
        <p14:creationId xmlns:p14="http://schemas.microsoft.com/office/powerpoint/2010/main" val="5477750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JS</a:t>
            </a:r>
          </a:p>
        </p:txBody>
      </p:sp>
      <p:sp>
        <p:nvSpPr>
          <p:cNvPr id="4" name="Номер слайда 3"/>
          <p:cNvSpPr>
            <a:spLocks noGrp="1"/>
          </p:cNvSpPr>
          <p:nvPr>
            <p:ph type="sldNum" sz="quarter" idx="10"/>
          </p:nvPr>
        </p:nvSpPr>
        <p:spPr/>
        <p:txBody>
          <a:bodyPr/>
          <a:lstStyle/>
          <a:p>
            <a:fld id="{3BAECB10-9972-4830-A584-02C41DAFD45B}" type="slidenum">
              <a:rPr lang="ru-RU" smtClean="0"/>
              <a:t>66</a:t>
            </a:fld>
            <a:endParaRPr lang="ru-RU"/>
          </a:p>
        </p:txBody>
      </p:sp>
    </p:spTree>
    <p:extLst>
      <p:ext uri="{BB962C8B-B14F-4D97-AF65-F5344CB8AC3E}">
        <p14:creationId xmlns:p14="http://schemas.microsoft.com/office/powerpoint/2010/main" val="9879030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mtClean="0"/>
              <a:t>То же самое на </a:t>
            </a:r>
            <a:r>
              <a:rPr lang="en-US" smtClean="0"/>
              <a:t>python</a:t>
            </a:r>
            <a:endParaRPr lang="ru-RU"/>
          </a:p>
        </p:txBody>
      </p:sp>
      <p:sp>
        <p:nvSpPr>
          <p:cNvPr id="4" name="Номер слайда 3"/>
          <p:cNvSpPr>
            <a:spLocks noGrp="1"/>
          </p:cNvSpPr>
          <p:nvPr>
            <p:ph type="sldNum" sz="quarter" idx="10"/>
          </p:nvPr>
        </p:nvSpPr>
        <p:spPr/>
        <p:txBody>
          <a:bodyPr/>
          <a:lstStyle/>
          <a:p>
            <a:fld id="{3BAECB10-9972-4830-A584-02C41DAFD45B}" type="slidenum">
              <a:rPr lang="ru-RU" smtClean="0"/>
              <a:t>67</a:t>
            </a:fld>
            <a:endParaRPr lang="ru-RU"/>
          </a:p>
        </p:txBody>
      </p:sp>
    </p:spTree>
    <p:extLst>
      <p:ext uri="{BB962C8B-B14F-4D97-AF65-F5344CB8AC3E}">
        <p14:creationId xmlns:p14="http://schemas.microsoft.com/office/powerpoint/2010/main" val="2655796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71</a:t>
            </a:fld>
            <a:endParaRPr lang="ru-RU"/>
          </a:p>
        </p:txBody>
      </p:sp>
    </p:spTree>
    <p:extLst>
      <p:ext uri="{BB962C8B-B14F-4D97-AF65-F5344CB8AC3E}">
        <p14:creationId xmlns:p14="http://schemas.microsoft.com/office/powerpoint/2010/main" val="11171062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Мы</a:t>
            </a:r>
            <a:r>
              <a:rPr lang="ru-RU" baseline="0" dirty="0"/>
              <a:t> только что подробно разобрали некоторые практики, помогающие писать хороший код.</a:t>
            </a:r>
          </a:p>
          <a:p>
            <a:r>
              <a:rPr lang="ru-RU" baseline="0" dirty="0"/>
              <a:t>Но давайте смотреть правде в глаза: в реальных проектах код не так уж хорош. Местами даже откровенно плох.</a:t>
            </a:r>
          </a:p>
          <a:p>
            <a:r>
              <a:rPr lang="ru-RU" baseline="0" dirty="0"/>
              <a:t>На это есть много причин: ошибки дизайна, меняющиеся требования, </a:t>
            </a:r>
            <a:r>
              <a:rPr lang="ru-RU" baseline="0" dirty="0" err="1"/>
              <a:t>дедлайны</a:t>
            </a:r>
            <a:r>
              <a:rPr lang="ru-RU" baseline="0" dirty="0"/>
              <a:t>…</a:t>
            </a:r>
          </a:p>
          <a:p>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72</a:t>
            </a:fld>
            <a:endParaRPr lang="ru-RU"/>
          </a:p>
        </p:txBody>
      </p:sp>
    </p:spTree>
    <p:extLst>
      <p:ext uri="{BB962C8B-B14F-4D97-AF65-F5344CB8AC3E}">
        <p14:creationId xmlns:p14="http://schemas.microsoft.com/office/powerpoint/2010/main" val="32085051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Посмотрите на этот пейзаж. Если бы у вас в руках была кожура от только что съеденного банана, стали бы вы нести ее до урны?</a:t>
            </a:r>
          </a:p>
          <a:p>
            <a:r>
              <a:rPr lang="ru-RU" sz="1200" kern="1200" dirty="0">
                <a:solidFill>
                  <a:schemeClr val="tx1"/>
                </a:solidFill>
                <a:effectLst/>
                <a:latin typeface="+mn-lt"/>
                <a:ea typeface="+mn-ea"/>
                <a:cs typeface="+mn-cs"/>
              </a:rPr>
              <a:t>Так</a:t>
            </a:r>
            <a:r>
              <a:rPr lang="ru-RU" sz="1200" kern="1200" baseline="0" dirty="0">
                <a:solidFill>
                  <a:schemeClr val="tx1"/>
                </a:solidFill>
                <a:effectLst/>
                <a:latin typeface="+mn-lt"/>
                <a:ea typeface="+mn-ea"/>
                <a:cs typeface="+mn-cs"/>
              </a:rPr>
              <a:t> же с кодом. </a:t>
            </a:r>
            <a:r>
              <a:rPr lang="x-none" sz="1200" kern="1200" dirty="0">
                <a:solidFill>
                  <a:schemeClr val="tx1"/>
                </a:solidFill>
                <a:effectLst/>
                <a:latin typeface="+mn-lt"/>
                <a:ea typeface="+mn-ea"/>
                <a:cs typeface="+mn-cs"/>
              </a:rPr>
              <a:t>Плохой код искушает сделать его еще хуже</a:t>
            </a:r>
            <a:r>
              <a:rPr lang="ru-RU" sz="1200" kern="1200" dirty="0">
                <a:solidFill>
                  <a:schemeClr val="tx1"/>
                </a:solidFill>
                <a:effectLst/>
                <a:latin typeface="+mn-lt"/>
                <a:ea typeface="+mn-ea"/>
                <a:cs typeface="+mn-cs"/>
              </a:rPr>
              <a:t>. Если большой</a:t>
            </a:r>
            <a:r>
              <a:rPr lang="ru-RU" sz="1200" kern="1200" baseline="0" dirty="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dirty="0">
                <a:solidFill>
                  <a:schemeClr val="tx1"/>
                </a:solidFill>
                <a:effectLst/>
                <a:latin typeface="+mn-lt"/>
                <a:ea typeface="+mn-ea"/>
                <a:cs typeface="+mn-cs"/>
              </a:rPr>
              <a:t>Значит плохой код обречен становится еще хуже?</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73</a:t>
            </a:fld>
            <a:endParaRPr lang="ru-RU"/>
          </a:p>
        </p:txBody>
      </p:sp>
    </p:spTree>
    <p:extLst>
      <p:ext uri="{BB962C8B-B14F-4D97-AF65-F5344CB8AC3E}">
        <p14:creationId xmlns:p14="http://schemas.microsoft.com/office/powerpoint/2010/main" val="1872092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dirty="0">
                <a:solidFill>
                  <a:schemeClr val="tx1"/>
                </a:solidFill>
                <a:effectLst/>
                <a:latin typeface="+mn-lt"/>
                <a:ea typeface="+mn-ea"/>
                <a:cs typeface="+mn-cs"/>
              </a:rPr>
              <a:t>На самом деле нет.</a:t>
            </a:r>
          </a:p>
          <a:p>
            <a:r>
              <a:rPr lang="ru-RU" sz="1200" b="0" i="0" kern="1200" dirty="0">
                <a:solidFill>
                  <a:schemeClr val="tx1"/>
                </a:solidFill>
                <a:effectLst/>
                <a:latin typeface="+mn-lt"/>
                <a:ea typeface="+mn-ea"/>
                <a:cs typeface="+mn-cs"/>
              </a:rPr>
              <a:t>У бойскаутов существует простое правило, которое применимо и к нашей профессии:</a:t>
            </a:r>
            <a:r>
              <a:rPr lang="ru-RU" i="0" dirty="0"/>
              <a:t/>
            </a:r>
            <a:br>
              <a:rPr lang="ru-RU" i="0" dirty="0"/>
            </a:br>
            <a:r>
              <a:rPr lang="ru-RU" sz="1200" b="1" i="0" kern="1200" dirty="0">
                <a:solidFill>
                  <a:schemeClr val="tx1"/>
                </a:solidFill>
                <a:effectLst/>
                <a:latin typeface="+mn-lt"/>
                <a:ea typeface="+mn-ea"/>
                <a:cs typeface="+mn-cs"/>
              </a:rPr>
              <a:t>Оставь место стоянки чище, чем оно было до твоего прихода.</a:t>
            </a:r>
            <a:r>
              <a:rPr lang="ru-RU" i="0" dirty="0"/>
              <a:t/>
            </a:r>
            <a:br>
              <a:rPr lang="ru-RU" i="0" dirty="0"/>
            </a:br>
            <a:r>
              <a:rPr lang="ru-RU" sz="1200" b="0" i="0" kern="1200" dirty="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dirty="0">
                <a:solidFill>
                  <a:schemeClr val="tx1"/>
                </a:solidFill>
                <a:effectLst/>
                <a:latin typeface="+mn-lt"/>
                <a:ea typeface="+mn-ea"/>
                <a:cs typeface="+mn-cs"/>
              </a:rPr>
              <a:t>Тогда код будет улучшаться</a:t>
            </a:r>
            <a:r>
              <a:rPr lang="ru-RU" sz="1200" b="0" i="0" kern="1200" baseline="0" dirty="0">
                <a:solidFill>
                  <a:schemeClr val="tx1"/>
                </a:solidFill>
                <a:effectLst/>
                <a:latin typeface="+mn-lt"/>
                <a:ea typeface="+mn-ea"/>
                <a:cs typeface="+mn-cs"/>
              </a:rPr>
              <a:t> с течением времени!</a:t>
            </a:r>
          </a:p>
          <a:p>
            <a:r>
              <a:rPr lang="ru-RU" sz="1200" b="0" i="0" kern="1200" baseline="0" dirty="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dirty="0" err="1">
                <a:solidFill>
                  <a:schemeClr val="tx1"/>
                </a:solidFill>
                <a:effectLst/>
                <a:latin typeface="+mn-lt"/>
                <a:ea typeface="+mn-ea"/>
                <a:cs typeface="+mn-cs"/>
              </a:rPr>
              <a:t>явлется</a:t>
            </a:r>
            <a:r>
              <a:rPr lang="ru-RU" sz="1200" b="0" i="0" kern="1200" baseline="0" dirty="0">
                <a:solidFill>
                  <a:schemeClr val="tx1"/>
                </a:solidFill>
                <a:effectLst/>
                <a:latin typeface="+mn-lt"/>
                <a:ea typeface="+mn-ea"/>
                <a:cs typeface="+mn-cs"/>
              </a:rPr>
              <a:t> неотъемлемой частью профессионализма?</a:t>
            </a:r>
            <a:endParaRPr lang="en-US" sz="1200" b="0" i="0" kern="1200" baseline="0" dirty="0">
              <a:solidFill>
                <a:schemeClr val="tx1"/>
              </a:solidFill>
              <a:effectLst/>
              <a:latin typeface="+mn-lt"/>
              <a:ea typeface="+mn-ea"/>
              <a:cs typeface="+mn-cs"/>
            </a:endParaRPr>
          </a:p>
          <a:p>
            <a:endParaRPr lang="ru-RU" i="0" baseline="0"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74</a:t>
            </a:fld>
            <a:endParaRPr lang="ru-RU"/>
          </a:p>
        </p:txBody>
      </p:sp>
    </p:spTree>
    <p:extLst>
      <p:ext uri="{BB962C8B-B14F-4D97-AF65-F5344CB8AC3E}">
        <p14:creationId xmlns:p14="http://schemas.microsoft.com/office/powerpoint/2010/main" val="37686032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i="0" baseline="0" dirty="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75</a:t>
            </a:fld>
            <a:endParaRPr lang="ru-RU"/>
          </a:p>
        </p:txBody>
      </p:sp>
    </p:spTree>
    <p:extLst>
      <p:ext uri="{BB962C8B-B14F-4D97-AF65-F5344CB8AC3E}">
        <p14:creationId xmlns:p14="http://schemas.microsoft.com/office/powerpoint/2010/main" val="325433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Кто</a:t>
            </a:r>
            <a:r>
              <a:rPr lang="ru-RU" baseline="0" dirty="0" smtClean="0"/>
              <a:t> з</a:t>
            </a:r>
            <a:r>
              <a:rPr lang="ru-RU" dirty="0" smtClean="0"/>
              <a:t>нает, что такое</a:t>
            </a:r>
            <a:r>
              <a:rPr lang="ru-RU" baseline="0" dirty="0" smtClean="0"/>
              <a:t> контрольное число и какое оно имеет отношение к рисункам на слайде?</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7</a:t>
            </a:fld>
            <a:endParaRPr lang="ru-RU"/>
          </a:p>
        </p:txBody>
      </p:sp>
    </p:spTree>
    <p:extLst>
      <p:ext uri="{BB962C8B-B14F-4D97-AF65-F5344CB8AC3E}">
        <p14:creationId xmlns:p14="http://schemas.microsoft.com/office/powerpoint/2010/main" val="1578109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Напишите</a:t>
            </a:r>
            <a:r>
              <a:rPr lang="ru-RU" baseline="0" dirty="0" smtClean="0"/>
              <a:t> сами алгоритм контрольного числа для </a:t>
            </a:r>
            <a:r>
              <a:rPr lang="en-US" baseline="0" dirty="0" smtClean="0"/>
              <a:t>UPC</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8</a:t>
            </a:fld>
            <a:endParaRPr lang="ru-RU"/>
          </a:p>
        </p:txBody>
      </p:sp>
    </p:spTree>
    <p:extLst>
      <p:ext uri="{BB962C8B-B14F-4D97-AF65-F5344CB8AC3E}">
        <p14:creationId xmlns:p14="http://schemas.microsoft.com/office/powerpoint/2010/main" val="644329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Реализуйте сами алгоритм контрольного числа для </a:t>
            </a:r>
            <a:r>
              <a:rPr lang="en-US" baseline="0" dirty="0" smtClean="0"/>
              <a:t>UPC</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11</a:t>
            </a:fld>
            <a:endParaRPr lang="ru-RU"/>
          </a:p>
        </p:txBody>
      </p:sp>
    </p:spTree>
    <p:extLst>
      <p:ext uri="{BB962C8B-B14F-4D97-AF65-F5344CB8AC3E}">
        <p14:creationId xmlns:p14="http://schemas.microsoft.com/office/powerpoint/2010/main" val="2133704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Откройте</a:t>
            </a:r>
            <a:r>
              <a:rPr lang="ru-RU" baseline="0" dirty="0" smtClean="0"/>
              <a:t> код, написанный кем-то, для расчета </a:t>
            </a:r>
            <a:r>
              <a:rPr lang="en-US" baseline="0" dirty="0" smtClean="0"/>
              <a:t>ISBN13</a:t>
            </a:r>
            <a:r>
              <a:rPr lang="ru-RU" baseline="0" dirty="0" smtClean="0"/>
              <a:t>. Алгоритм похожий, но есть небольшое отличие от </a:t>
            </a:r>
            <a:r>
              <a:rPr lang="en-US" baseline="0" dirty="0" smtClean="0"/>
              <a:t>UPC</a:t>
            </a:r>
            <a:r>
              <a:rPr lang="ru-RU" baseline="0" dirty="0" smtClean="0"/>
              <a:t>. Кто может его найти?</a:t>
            </a:r>
          </a:p>
          <a:p>
            <a:endParaRPr lang="ru-RU" baseline="0" dirty="0"/>
          </a:p>
          <a:p>
            <a:r>
              <a:rPr lang="ru-RU" baseline="0" dirty="0" smtClean="0"/>
              <a:t>Мораль: сложно понять, если код написан сложно. Надеюсь, ваш получился лучше!)</a:t>
            </a:r>
          </a:p>
        </p:txBody>
      </p:sp>
      <p:sp>
        <p:nvSpPr>
          <p:cNvPr id="4" name="Номер слайда 3"/>
          <p:cNvSpPr>
            <a:spLocks noGrp="1"/>
          </p:cNvSpPr>
          <p:nvPr>
            <p:ph type="sldNum" sz="quarter" idx="10"/>
          </p:nvPr>
        </p:nvSpPr>
        <p:spPr/>
        <p:txBody>
          <a:bodyPr/>
          <a:lstStyle/>
          <a:p>
            <a:fld id="{32510822-B256-415B-AC9F-45AE7E2A44F1}" type="slidenum">
              <a:rPr lang="ru-RU" smtClean="0"/>
              <a:t>12</a:t>
            </a:fld>
            <a:endParaRPr lang="ru-RU"/>
          </a:p>
        </p:txBody>
      </p:sp>
    </p:spTree>
    <p:extLst>
      <p:ext uri="{BB962C8B-B14F-4D97-AF65-F5344CB8AC3E}">
        <p14:creationId xmlns:p14="http://schemas.microsoft.com/office/powerpoint/2010/main" val="1608302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41737681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userDrawn="1">
            <p:extLst>
              <p:ext uri="{D42A27DB-BD31-4B8C-83A1-F6EECF244321}">
                <p14:modId xmlns:p14="http://schemas.microsoft.com/office/powerpoint/2010/main" val="159739320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00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59818"/>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57926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169517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669983161"/>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orient="horz" pos="25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371422979"/>
      </p:ext>
    </p:extLst>
  </p:cSld>
  <p:clrMapOvr>
    <a:masterClrMapping/>
  </p:clrMapOvr>
  <p:extLst mod="1">
    <p:ext uri="{DCECCB84-F9BA-43D5-87BE-67443E8EF086}">
      <p15:sldGuideLst xmlns:p15="http://schemas.microsoft.com/office/powerpoint/2012/main">
        <p15:guide id="1" orient="horz" pos="4065" userDrawn="1">
          <p15:clr>
            <a:srgbClr val="FBAE40"/>
          </p15:clr>
        </p15:guide>
        <p15:guide id="2" orient="horz" pos="33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18933697"/>
      </p:ext>
    </p:extLst>
  </p:cSld>
  <p:clrMapOvr>
    <a:masterClrMapping/>
  </p:clrMapOvr>
  <p:extLst mod="1">
    <p:ext uri="{DCECCB84-F9BA-43D5-87BE-67443E8EF086}">
      <p15:sldGuideLst xmlns:p15="http://schemas.microsoft.com/office/powerpoint/2012/main">
        <p15:guide id="1" orient="horz" pos="3385" userDrawn="1">
          <p15:clr>
            <a:srgbClr val="FBAE40"/>
          </p15:clr>
        </p15:guide>
        <p15:guide id="2" orient="horz" pos="406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Tree>
    <p:extLst>
      <p:ext uri="{BB962C8B-B14F-4D97-AF65-F5344CB8AC3E}">
        <p14:creationId xmlns:p14="http://schemas.microsoft.com/office/powerpoint/2010/main" val="470783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55305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7" name="Текст 9"/>
          <p:cNvSpPr txBox="1">
            <a:spLocks/>
          </p:cNvSpPr>
          <p:nvPr userDrawn="1"/>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userDrawn="1">
            <p:extLst>
              <p:ext uri="{D42A27DB-BD31-4B8C-83A1-F6EECF244321}">
                <p14:modId xmlns:p14="http://schemas.microsoft.com/office/powerpoint/2010/main" val="63823533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userDrawn="1">
            <p:extLst>
              <p:ext uri="{D42A27DB-BD31-4B8C-83A1-F6EECF244321}">
                <p14:modId xmlns:p14="http://schemas.microsoft.com/office/powerpoint/2010/main" val="3089848446"/>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3477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3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492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04682"/>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Tree>
    <p:extLst>
      <p:ext uri="{BB962C8B-B14F-4D97-AF65-F5344CB8AC3E}">
        <p14:creationId xmlns:p14="http://schemas.microsoft.com/office/powerpoint/2010/main" val="421175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userDrawn="1"/>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362815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398140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Tree>
    <p:extLst>
      <p:ext uri="{BB962C8B-B14F-4D97-AF65-F5344CB8AC3E}">
        <p14:creationId xmlns:p14="http://schemas.microsoft.com/office/powerpoint/2010/main" val="3516172041"/>
      </p:ext>
    </p:extLst>
  </p:cSld>
  <p:clrMapOvr>
    <a:masterClrMapping/>
  </p:clrMapOvr>
  <p:extLst>
    <p:ext uri="{DCECCB84-F9BA-43D5-87BE-67443E8EF086}">
      <p15:sldGuideLst xmlns:p15="http://schemas.microsoft.com/office/powerpoint/2012/main">
        <p15:guide id="1" orient="horz" pos="152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6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4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58352894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381768836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5085487"/>
      </p:ext>
    </p:extLst>
  </p:cSld>
  <p:clrMap bg1="lt1" tx1="dk1" bg2="lt2" tx2="dk2" accent1="accent1" accent2="accent2" accent3="accent3" accent4="accent4" accent5="accent5" accent6="accent6" hlink="hlink" folHlink="folHlink"/>
  <p:sldLayoutIdLst>
    <p:sldLayoutId id="2147483698" r:id="rId1"/>
    <p:sldLayoutId id="2147483666" r:id="rId2"/>
    <p:sldLayoutId id="2147483679" r:id="rId3"/>
    <p:sldLayoutId id="2147483699" r:id="rId4"/>
    <p:sldLayoutId id="2147483702" r:id="rId5"/>
    <p:sldLayoutId id="2147483701" r:id="rId6"/>
    <p:sldLayoutId id="2147483665" r:id="rId7"/>
    <p:sldLayoutId id="2147483700" r:id="rId8"/>
    <p:sldLayoutId id="2147483684" r:id="rId9"/>
    <p:sldLayoutId id="2147483675" r:id="rId10"/>
    <p:sldLayoutId id="2147483680" r:id="rId11"/>
    <p:sldLayoutId id="2147483681" r:id="rId12"/>
    <p:sldLayoutId id="2147483688" r:id="rId13"/>
    <p:sldLayoutId id="2147483689" r:id="rId14"/>
    <p:sldLayoutId id="2147483687" r:id="rId15"/>
    <p:sldLayoutId id="2147483682" r:id="rId16"/>
    <p:sldLayoutId id="2147483686" r:id="rId17"/>
    <p:sldLayoutId id="2147483678"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guide id="12" pos="1572" userDrawn="1">
          <p15:clr>
            <a:srgbClr val="FDE53C"/>
          </p15:clr>
        </p15:guide>
        <p15:guide id="13" pos="6108"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21372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7"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courses/di" TargetMode="External"/><Relationship Id="rId2" Type="http://schemas.openxmlformats.org/officeDocument/2006/relationships/hyperlink" Target="https://github.com/kontur-csharper/clean-code"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eb.uettaxila.edu.pk/CMS/AUT2011/seSCbs/tutorial/Object%20Oriented%20Software%20Construction.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bit.ly/kontur-courses-feedback" TargetMode="Externa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CLEAN CODE</a:t>
            </a:r>
          </a:p>
        </p:txBody>
      </p:sp>
      <p:sp>
        <p:nvSpPr>
          <p:cNvPr id="7" name="Подзаголовок 6"/>
          <p:cNvSpPr>
            <a:spLocks noGrp="1"/>
          </p:cNvSpPr>
          <p:nvPr>
            <p:ph type="subTitle" idx="1"/>
          </p:nvPr>
        </p:nvSpPr>
        <p:spPr/>
        <p:txBody>
          <a:bodyPr/>
          <a:lstStyle/>
          <a:p>
            <a:r>
              <a:rPr lang="en-US" dirty="0">
                <a:hlinkClick r:id="rId2"/>
              </a:rPr>
              <a:t>https://github.com/</a:t>
            </a:r>
            <a:r>
              <a:rPr lang="en-US" dirty="0">
                <a:hlinkClick r:id="rId3"/>
              </a:rPr>
              <a:t>kontur-courses</a:t>
            </a:r>
            <a:r>
              <a:rPr lang="en-US" dirty="0">
                <a:hlinkClick r:id="rId2"/>
              </a:rPr>
              <a:t>/</a:t>
            </a:r>
            <a:r>
              <a:rPr lang="en-US" b="1" dirty="0">
                <a:hlinkClick r:id="rId2"/>
              </a:rPr>
              <a:t>clean-code</a:t>
            </a:r>
            <a:endParaRPr lang="en-US" b="1" dirty="0"/>
          </a:p>
          <a:p>
            <a:endParaRPr lang="en-US" dirty="0"/>
          </a:p>
        </p:txBody>
      </p:sp>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206011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dirty="0" smtClean="0">
                <a:latin typeface="+mn-lt"/>
              </a:rPr>
              <a:t>Реализуйте алгоритм расчета контрольного числа для </a:t>
            </a:r>
            <a:r>
              <a:rPr lang="en-US" sz="2800" dirty="0" smtClean="0">
                <a:latin typeface="+mn-lt"/>
              </a:rPr>
              <a:t>UPC</a:t>
            </a:r>
            <a:r>
              <a:rPr lang="ru-RU" sz="2800" dirty="0" smtClean="0">
                <a:latin typeface="+mn-lt"/>
              </a:rPr>
              <a:t>: </a:t>
            </a:r>
            <a:r>
              <a:rPr lang="en-US" sz="2800" dirty="0" err="1" smtClean="0">
                <a:solidFill>
                  <a:srgbClr val="C00000"/>
                </a:solidFill>
                <a:latin typeface="+mn-lt"/>
              </a:rPr>
              <a:t>ControlDigit</a:t>
            </a:r>
            <a:r>
              <a:rPr lang="ru-RU" sz="2800" dirty="0" smtClean="0">
                <a:solidFill>
                  <a:srgbClr val="C00000"/>
                </a:solidFill>
                <a:latin typeface="+mn-lt"/>
              </a:rPr>
              <a:t>/</a:t>
            </a:r>
            <a:r>
              <a:rPr lang="en-US" sz="2800" dirty="0" err="1" smtClean="0">
                <a:solidFill>
                  <a:srgbClr val="C00000"/>
                </a:solidFill>
                <a:latin typeface="+mn-lt"/>
              </a:rPr>
              <a:t>Upc</a:t>
            </a:r>
            <a:r>
              <a:rPr lang="en-US" sz="2800" dirty="0" smtClean="0">
                <a:solidFill>
                  <a:srgbClr val="C00000"/>
                </a:solidFill>
                <a:latin typeface="+mn-lt"/>
              </a:rPr>
              <a:t>/</a:t>
            </a:r>
            <a:endParaRPr lang="en-US" sz="2800" dirty="0">
              <a:solidFill>
                <a:srgbClr val="C00000"/>
              </a:solidFill>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93784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i="1" dirty="0" smtClean="0">
                <a:latin typeface="+mn-lt"/>
              </a:rPr>
              <a:t>Контрольное число для </a:t>
            </a:r>
            <a:r>
              <a:rPr lang="en-US" sz="2800" i="1" dirty="0" smtClean="0">
                <a:latin typeface="+mn-lt"/>
              </a:rPr>
              <a:t>UPC</a:t>
            </a:r>
            <a:r>
              <a:rPr lang="ru-RU" sz="2800" i="1" dirty="0" smtClean="0">
                <a:latin typeface="+mn-lt"/>
              </a:rPr>
              <a:t>:</a:t>
            </a:r>
          </a:p>
          <a:p>
            <a:pPr marL="514350" indent="-514350">
              <a:buFont typeface="+mj-lt"/>
              <a:buAutoNum type="arabicPeriod"/>
            </a:pPr>
            <a:r>
              <a:rPr lang="ru-RU" sz="2800" dirty="0" smtClean="0">
                <a:latin typeface="+mn-lt"/>
              </a:rPr>
              <a:t>Цифры на нечетных позициях (начиная с наименьшего разряда) умножаются на 3 и суммируются</a:t>
            </a:r>
            <a:endParaRPr lang="en-US" sz="2800" dirty="0" smtClean="0">
              <a:latin typeface="+mn-lt"/>
            </a:endParaRPr>
          </a:p>
          <a:p>
            <a:pPr marL="514350" indent="-514350">
              <a:buFont typeface="+mj-lt"/>
              <a:buAutoNum type="arabicPeriod"/>
            </a:pPr>
            <a:r>
              <a:rPr lang="ru-RU" sz="2800" dirty="0" smtClean="0">
                <a:latin typeface="+mn-lt"/>
              </a:rPr>
              <a:t>К результату первого шага прибавляются цифры четных позиций</a:t>
            </a:r>
            <a:endParaRPr lang="en-US" sz="2800" dirty="0" smtClean="0">
              <a:latin typeface="+mn-lt"/>
            </a:endParaRPr>
          </a:p>
          <a:p>
            <a:pPr marL="914371" lvl="1" indent="-514350">
              <a:buFont typeface="+mj-lt"/>
              <a:buAutoNum type="arabicPeriod"/>
            </a:pPr>
            <a:r>
              <a:rPr lang="ru-RU" sz="2400" dirty="0" smtClean="0">
                <a:latin typeface="+mn-lt"/>
              </a:rPr>
              <a:t>Считается остаток от деления на 10, результат назовем </a:t>
            </a:r>
            <a:r>
              <a:rPr lang="en-US" sz="2400" dirty="0" smtClean="0">
                <a:latin typeface="+mn-lt"/>
              </a:rPr>
              <a:t>M</a:t>
            </a:r>
          </a:p>
          <a:p>
            <a:pPr marL="914371" lvl="1" indent="-514350">
              <a:buFont typeface="+mj-lt"/>
              <a:buAutoNum type="arabicPeriod"/>
            </a:pPr>
            <a:r>
              <a:rPr lang="ru-RU" sz="2400" dirty="0" smtClean="0">
                <a:latin typeface="+mn-lt"/>
              </a:rPr>
              <a:t>Если </a:t>
            </a:r>
            <a:r>
              <a:rPr lang="en-US" sz="2400" dirty="0" smtClean="0">
                <a:latin typeface="+mn-lt"/>
              </a:rPr>
              <a:t>M </a:t>
            </a:r>
            <a:r>
              <a:rPr lang="ru-RU" sz="2400" dirty="0" smtClean="0">
                <a:latin typeface="+mn-lt"/>
              </a:rPr>
              <a:t>— ноль, то контрольное число 0, иначе контрольное число = 10 - М</a:t>
            </a:r>
            <a:endParaRPr lang="en-US" sz="2400" dirty="0" smtClean="0">
              <a:latin typeface="+mn-lt"/>
            </a:endParaRP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328" y="1484784"/>
            <a:ext cx="2870101" cy="1179582"/>
          </a:xfrm>
          <a:prstGeom prst="rect">
            <a:avLst/>
          </a:prstGeom>
        </p:spPr>
      </p:pic>
    </p:spTree>
    <p:extLst>
      <p:ext uri="{BB962C8B-B14F-4D97-AF65-F5344CB8AC3E}">
        <p14:creationId xmlns:p14="http://schemas.microsoft.com/office/powerpoint/2010/main" val="3220862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ControlDigit</a:t>
            </a:r>
            <a:r>
              <a:rPr lang="en-US" dirty="0" smtClean="0"/>
              <a:t> / Isbn13</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292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В файле с </a:t>
            </a:r>
            <a:r>
              <a:rPr lang="en-US" dirty="0" smtClean="0"/>
              <a:t>performance </a:t>
            </a:r>
            <a:r>
              <a:rPr lang="ru-RU" dirty="0" smtClean="0"/>
              <a:t>тестами есть одна из реализаций алгоритма </a:t>
            </a:r>
            <a:r>
              <a:rPr lang="en-US" dirty="0" smtClean="0"/>
              <a:t>UPC</a:t>
            </a:r>
            <a:r>
              <a:rPr lang="ru-RU" dirty="0" smtClean="0"/>
              <a:t>. Тесты сравнивают ее скорость с вашим кодом.</a:t>
            </a:r>
          </a:p>
          <a:p>
            <a:pPr lvl="1"/>
            <a:r>
              <a:rPr lang="ru-RU" dirty="0" smtClean="0"/>
              <a:t>Сравните производительность.</a:t>
            </a:r>
          </a:p>
          <a:p>
            <a:pPr lvl="1"/>
            <a:r>
              <a:rPr lang="ru-RU" dirty="0" smtClean="0"/>
              <a:t>Насколько критично проседание в производительности в данном случае? </a:t>
            </a:r>
            <a:endParaRPr lang="ru-RU"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3366105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pPr marL="514350" indent="-514350">
              <a:buAutoNum type="arabicPeriod"/>
            </a:pPr>
            <a:r>
              <a:rPr lang="en-US" dirty="0">
                <a:solidFill>
                  <a:schemeClr val="accent1"/>
                </a:solidFill>
              </a:rPr>
              <a:t>Decomposition</a:t>
            </a:r>
            <a:r>
              <a:rPr lang="en-US" dirty="0"/>
              <a:t> — </a:t>
            </a:r>
            <a:r>
              <a:rPr lang="ru-RU" dirty="0"/>
              <a:t>задача должна разбиваться на более простые подзадачи</a:t>
            </a:r>
          </a:p>
          <a:p>
            <a:pPr marL="514350" indent="-514350">
              <a:buAutoNum type="arabicPeriod"/>
            </a:pPr>
            <a:r>
              <a:rPr lang="en-US" dirty="0">
                <a:solidFill>
                  <a:schemeClr val="accent1"/>
                </a:solidFill>
              </a:rPr>
              <a:t>Composability</a:t>
            </a:r>
            <a:r>
              <a:rPr lang="ru-RU" dirty="0"/>
              <a:t> — подзадачи должны быть самоценны и вне контекста задачи</a:t>
            </a:r>
          </a:p>
          <a:p>
            <a:pPr marL="514350" indent="-514350">
              <a:buAutoNum type="arabicPeriod"/>
            </a:pPr>
            <a:r>
              <a:rPr lang="en-US" dirty="0">
                <a:solidFill>
                  <a:schemeClr val="accent1"/>
                </a:solidFill>
              </a:rPr>
              <a:t>Readability</a:t>
            </a:r>
            <a:r>
              <a:rPr lang="ru-RU" dirty="0"/>
              <a:t> — корректность кода модуля должна быть очевидна без изучения кода смежных модулей</a:t>
            </a:r>
            <a:endParaRPr lang="en-US" dirty="0"/>
          </a:p>
          <a:p>
            <a:pPr marL="514350" indent="-514350">
              <a:buAutoNum type="arabicPeriod"/>
            </a:pPr>
            <a:r>
              <a:rPr lang="en-US" dirty="0">
                <a:solidFill>
                  <a:schemeClr val="tx1">
                    <a:lumMod val="50000"/>
                    <a:lumOff val="50000"/>
                  </a:schemeClr>
                </a:solidFill>
              </a:rPr>
              <a:t>Protection</a:t>
            </a:r>
            <a:r>
              <a:rPr lang="en-US" dirty="0"/>
              <a:t> </a:t>
            </a:r>
            <a:r>
              <a:rPr lang="ru-RU" dirty="0"/>
              <a:t>—</a:t>
            </a:r>
            <a:r>
              <a:rPr lang="en-US" dirty="0"/>
              <a:t> </a:t>
            </a:r>
            <a:r>
              <a:rPr lang="ru-RU" dirty="0"/>
              <a:t>защита других модулей от ошибок, происходящих внутри модуля</a:t>
            </a:r>
          </a:p>
          <a:p>
            <a:pPr marL="0" indent="0">
              <a:buNone/>
            </a:pPr>
            <a:endParaRPr lang="ru-RU" dirty="0"/>
          </a:p>
          <a:p>
            <a:pPr marL="0" indent="0">
              <a:buNone/>
            </a:pPr>
            <a:endParaRPr lang="ru-RU" dirty="0"/>
          </a:p>
          <a:p>
            <a:pPr marL="0" indent="0">
              <a:buNone/>
            </a:pPr>
            <a:r>
              <a:rPr lang="en-US" dirty="0">
                <a:hlinkClick r:id="rId3"/>
              </a:rPr>
              <a:t>Object oriented software construction</a:t>
            </a:r>
            <a:r>
              <a:rPr lang="en-US" dirty="0"/>
              <a:t> by Meyer</a:t>
            </a:r>
            <a:endParaRPr lang="ru-RU" dirty="0"/>
          </a:p>
        </p:txBody>
      </p:sp>
      <p:sp>
        <p:nvSpPr>
          <p:cNvPr id="2" name="Заголовок 1"/>
          <p:cNvSpPr>
            <a:spLocks noGrp="1"/>
          </p:cNvSpPr>
          <p:nvPr>
            <p:ph type="title"/>
          </p:nvPr>
        </p:nvSpPr>
        <p:spPr/>
        <p:txBody>
          <a:bodyPr>
            <a:normAutofit fontScale="90000"/>
          </a:bodyPr>
          <a:lstStyle/>
          <a:p>
            <a:r>
              <a:rPr lang="en-US" dirty="0"/>
              <a:t>Modular Design</a:t>
            </a:r>
            <a:r>
              <a:rPr lang="ru-RU" dirty="0"/>
              <a:t> </a:t>
            </a:r>
            <a:r>
              <a:rPr lang="en-US" dirty="0"/>
              <a:t>Principles?</a:t>
            </a:r>
            <a:endParaRPr lang="ru-RU" dirty="0"/>
          </a:p>
        </p:txBody>
      </p:sp>
    </p:spTree>
    <p:extLst>
      <p:ext uri="{BB962C8B-B14F-4D97-AF65-F5344CB8AC3E}">
        <p14:creationId xmlns:p14="http://schemas.microsoft.com/office/powerpoint/2010/main" val="108527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5549" y="2636912"/>
            <a:ext cx="7194701" cy="792163"/>
          </a:xfrm>
        </p:spPr>
        <p:txBody>
          <a:bodyPr/>
          <a:lstStyle/>
          <a:p>
            <a:pPr algn="ctr"/>
            <a:r>
              <a:rPr lang="ru-RU" sz="3600" dirty="0"/>
              <a:t>Помогает ли модульность?</a:t>
            </a:r>
            <a:endParaRPr lang="en-US" sz="3600" dirty="0"/>
          </a:p>
        </p:txBody>
      </p:sp>
      <p:sp>
        <p:nvSpPr>
          <p:cNvPr id="4" name="TextBox 3"/>
          <p:cNvSpPr txBox="1"/>
          <p:nvPr/>
        </p:nvSpPr>
        <p:spPr>
          <a:xfrm>
            <a:off x="2495550" y="3429075"/>
            <a:ext cx="7200900" cy="461665"/>
          </a:xfrm>
          <a:prstGeom prst="rect">
            <a:avLst/>
          </a:prstGeom>
          <a:noFill/>
        </p:spPr>
        <p:txBody>
          <a:bodyPr wrap="square" rtlCol="0">
            <a:spAutoFit/>
          </a:bodyPr>
          <a:lstStyle/>
          <a:p>
            <a:pPr algn="ctr"/>
            <a:r>
              <a:rPr lang="ru-RU" sz="2400" dirty="0"/>
              <a:t>когда приходит новая задача или</a:t>
            </a:r>
            <a:endParaRPr lang="en-US" sz="2400" dirty="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dirty="0">
                <a:solidFill>
                  <a:schemeClr val="tx1">
                    <a:lumMod val="50000"/>
                    <a:lumOff val="50000"/>
                  </a:schemeClr>
                </a:solidFill>
              </a:rPr>
              <a:t>viscosity</a:t>
            </a:r>
          </a:p>
          <a:p>
            <a:r>
              <a:rPr lang="ru-RU" sz="3600" dirty="0">
                <a:solidFill>
                  <a:schemeClr val="accent1"/>
                </a:solidFill>
              </a:rPr>
              <a:t>вязкость</a:t>
            </a:r>
            <a:endParaRPr lang="ru-RU" dirty="0">
              <a:solidFill>
                <a:schemeClr val="accent1"/>
              </a:solidFill>
            </a:endParaRPr>
          </a:p>
          <a:p>
            <a:r>
              <a:rPr lang="ru-RU" sz="2000" dirty="0"/>
              <a:t>…проще сделать «в обход»</a:t>
            </a:r>
            <a:endParaRPr lang="en-US" dirty="0"/>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dirty="0">
                <a:solidFill>
                  <a:schemeClr val="tx1">
                    <a:lumMod val="50000"/>
                    <a:lumOff val="50000"/>
                  </a:schemeClr>
                </a:solidFill>
              </a:rPr>
              <a:t>rigidity</a:t>
            </a:r>
          </a:p>
          <a:p>
            <a:pPr algn="r"/>
            <a:r>
              <a:rPr lang="ru-RU" sz="3600" dirty="0">
                <a:solidFill>
                  <a:schemeClr val="accent1"/>
                </a:solidFill>
              </a:rPr>
              <a:t>жесткость</a:t>
            </a:r>
            <a:endParaRPr lang="ru-RU" dirty="0">
              <a:solidFill>
                <a:schemeClr val="accent1"/>
              </a:solidFill>
            </a:endParaRPr>
          </a:p>
          <a:p>
            <a:pPr algn="r"/>
            <a:r>
              <a:rPr lang="ru-RU" sz="2000" dirty="0"/>
              <a:t>…надо много переделывать</a:t>
            </a:r>
            <a:endParaRPr lang="en-US" dirty="0"/>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dirty="0"/>
              <a:t>…не получается использовать</a:t>
            </a:r>
            <a:r>
              <a:rPr lang="en-US" sz="1600" dirty="0"/>
              <a:t> </a:t>
            </a:r>
            <a:r>
              <a:rPr lang="ru-RU" sz="1600" dirty="0"/>
              <a:t>готовое решение в новом контексте</a:t>
            </a:r>
            <a:endParaRPr lang="en-US" dirty="0">
              <a:solidFill>
                <a:schemeClr val="tx1">
                  <a:lumMod val="50000"/>
                  <a:lumOff val="50000"/>
                </a:schemeClr>
              </a:solidFill>
            </a:endParaRPr>
          </a:p>
          <a:p>
            <a:r>
              <a:rPr lang="ru-RU" sz="3600" dirty="0">
                <a:solidFill>
                  <a:schemeClr val="accent1"/>
                </a:solidFill>
              </a:rPr>
              <a:t>неподвижность</a:t>
            </a:r>
            <a:endParaRPr lang="ru-RU" dirty="0">
              <a:solidFill>
                <a:schemeClr val="accent1"/>
              </a:solidFill>
            </a:endParaRPr>
          </a:p>
          <a:p>
            <a:r>
              <a:rPr lang="en-US" sz="2000" dirty="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dirty="0"/>
              <a:t>…трогать код опасно</a:t>
            </a:r>
            <a:endParaRPr lang="en-US" sz="2000" dirty="0">
              <a:solidFill>
                <a:schemeClr val="tx1">
                  <a:lumMod val="50000"/>
                  <a:lumOff val="50000"/>
                </a:schemeClr>
              </a:solidFill>
            </a:endParaRPr>
          </a:p>
          <a:p>
            <a:pPr algn="r"/>
            <a:r>
              <a:rPr lang="ru-RU" sz="3600" dirty="0">
                <a:solidFill>
                  <a:schemeClr val="accent1"/>
                </a:solidFill>
              </a:rPr>
              <a:t>хрупкость</a:t>
            </a:r>
            <a:endParaRPr lang="ru-RU" dirty="0">
              <a:solidFill>
                <a:schemeClr val="accent1"/>
              </a:solidFill>
            </a:endParaRPr>
          </a:p>
          <a:p>
            <a:pPr algn="r"/>
            <a:r>
              <a:rPr lang="en-US" sz="2000" dirty="0">
                <a:solidFill>
                  <a:schemeClr val="tx1">
                    <a:lumMod val="50000"/>
                    <a:lumOff val="50000"/>
                  </a:schemeClr>
                </a:solidFill>
              </a:rPr>
              <a:t>fragility</a:t>
            </a:r>
          </a:p>
        </p:txBody>
      </p:sp>
    </p:spTree>
    <p:extLst>
      <p:ext uri="{BB962C8B-B14F-4D97-AF65-F5344CB8AC3E}">
        <p14:creationId xmlns:p14="http://schemas.microsoft.com/office/powerpoint/2010/main" val="1782409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Повтор кода – это признак отсутствующей абстракции</a:t>
            </a:r>
            <a:endParaRPr lang="en-US" sz="4000" dirty="0"/>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en-US" dirty="0">
                <a:solidFill>
                  <a:schemeClr val="accent1"/>
                </a:solidFill>
              </a:rPr>
              <a:t>dry</a:t>
            </a:r>
          </a:p>
        </p:txBody>
      </p:sp>
    </p:spTree>
    <p:extLst>
      <p:ext uri="{BB962C8B-B14F-4D97-AF65-F5344CB8AC3E}">
        <p14:creationId xmlns:p14="http://schemas.microsoft.com/office/powerpoint/2010/main" val="346405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858155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dirty="0">
                <a:latin typeface="Consolas" panose="020B0609020204030204" pitchFamily="49" charset="0"/>
                <a:cs typeface="Courier New" panose="02070309020205020404" pitchFamily="49" charset="0"/>
              </a:rPr>
              <a:t>Field1 Field2 "Field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pPr marL="0" indent="0">
              <a:buNone/>
            </a:pPr>
            <a:endParaRPr lang="en-US" dirty="0"/>
          </a:p>
          <a:p>
            <a:pPr marL="0" indent="0">
              <a:buNone/>
            </a:pPr>
            <a:endParaRPr lang="ru-RU" dirty="0"/>
          </a:p>
          <a:p>
            <a:pPr marL="0" indent="0">
              <a:buNone/>
            </a:pPr>
            <a:r>
              <a:rPr lang="en-US" sz="2800" dirty="0">
                <a:latin typeface="Consolas" panose="020B0609020204030204" pitchFamily="49" charset="0"/>
              </a:rPr>
              <a:t>Field1</a:t>
            </a:r>
          </a:p>
          <a:p>
            <a:pPr marL="0" indent="0">
              <a:buNone/>
            </a:pPr>
            <a:r>
              <a:rPr lang="en-US" sz="2800" dirty="0">
                <a:latin typeface="Consolas" panose="020B0609020204030204" pitchFamily="49" charset="0"/>
              </a:rPr>
              <a:t>Field2</a:t>
            </a:r>
          </a:p>
          <a:p>
            <a:pPr marL="0" indent="0">
              <a:buNone/>
            </a:pPr>
            <a:r>
              <a:rPr lang="en-US" sz="2800" dirty="0">
                <a:latin typeface="Consolas" panose="020B0609020204030204" pitchFamily="49" charset="0"/>
              </a:rPr>
              <a:t>Field 3 with spaces</a:t>
            </a:r>
          </a:p>
          <a:p>
            <a:pPr marL="0" indent="0">
              <a:buNone/>
            </a:pPr>
            <a:r>
              <a:rPr lang="en-US" sz="2800" dirty="0">
                <a:latin typeface="Consolas" panose="020B0609020204030204" pitchFamily="49" charset="0"/>
                <a:cs typeface="Courier New" panose="02070309020205020404" pitchFamily="49" charset="0"/>
              </a:rPr>
              <a:t>"</a:t>
            </a:r>
            <a:r>
              <a:rPr lang="en-US" sz="2800" dirty="0">
                <a:latin typeface="Consolas" panose="020B0609020204030204" pitchFamily="49" charset="0"/>
              </a:rPr>
              <a:t>quote</a:t>
            </a:r>
            <a:r>
              <a:rPr lang="en-US" sz="280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разбить на поля </a:t>
            </a:r>
            <a:r>
              <a:rPr lang="en-US" dirty="0"/>
              <a:t>csv</a:t>
            </a:r>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33402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p:txBody>
          <a:bodyPr/>
          <a:lstStyle/>
          <a:p>
            <a:pPr algn="r"/>
            <a:r>
              <a:rPr lang="en-US" dirty="0"/>
              <a:t>No Decomposition</a:t>
            </a:r>
            <a:endParaRPr lang="ru-RU" dirty="0"/>
          </a:p>
        </p:txBody>
      </p:sp>
    </p:spTree>
    <p:extLst>
      <p:ext uri="{BB962C8B-B14F-4D97-AF65-F5344CB8AC3E}">
        <p14:creationId xmlns:p14="http://schemas.microsoft.com/office/powerpoint/2010/main" val="3739920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Большие проекты</a:t>
            </a:r>
          </a:p>
          <a:p>
            <a:r>
              <a:rPr lang="ru-RU" dirty="0"/>
              <a:t>Большие команды</a:t>
            </a:r>
          </a:p>
          <a:p>
            <a:r>
              <a:rPr lang="ru-RU" dirty="0"/>
              <a:t>Длительное сопровождение</a:t>
            </a:r>
          </a:p>
        </p:txBody>
      </p:sp>
      <p:sp>
        <p:nvSpPr>
          <p:cNvPr id="3" name="Заголовок 2"/>
          <p:cNvSpPr>
            <a:spLocks noGrp="1"/>
          </p:cNvSpPr>
          <p:nvPr>
            <p:ph type="title"/>
          </p:nvPr>
        </p:nvSpPr>
        <p:spPr/>
        <p:txBody>
          <a:bodyPr/>
          <a:lstStyle/>
          <a:p>
            <a:r>
              <a:rPr lang="ru-RU" sz="4000" dirty="0"/>
              <a:t>Зачем заботиться о качестве кода?</a:t>
            </a:r>
            <a:endParaRPr lang="en-US" sz="4000" dirty="0"/>
          </a:p>
        </p:txBody>
      </p:sp>
      <p:sp>
        <p:nvSpPr>
          <p:cNvPr id="4" name="TextBox 3">
            <a:extLst>
              <a:ext uri="{FF2B5EF4-FFF2-40B4-BE49-F238E27FC236}">
                <a16:creationId xmlns:a16="http://schemas.microsoft.com/office/drawing/2014/main" id="{F37AF362-5772-48E5-9642-F3C093F60721}"/>
              </a:ext>
            </a:extLst>
          </p:cNvPr>
          <p:cNvSpPr txBox="1"/>
          <p:nvPr/>
        </p:nvSpPr>
        <p:spPr>
          <a:xfrm rot="20880000">
            <a:off x="5215142" y="4035010"/>
            <a:ext cx="5747792" cy="523220"/>
          </a:xfrm>
          <a:prstGeom prst="rect">
            <a:avLst/>
          </a:prstGeom>
          <a:noFill/>
        </p:spPr>
        <p:txBody>
          <a:bodyPr wrap="none" rtlCol="0">
            <a:spAutoFit/>
          </a:bodyPr>
          <a:lstStyle/>
          <a:p>
            <a:pPr algn="ctr"/>
            <a:r>
              <a:rPr lang="ru-RU" sz="2800" i="1" dirty="0">
                <a:solidFill>
                  <a:schemeClr val="accent1"/>
                </a:solidFill>
              </a:rPr>
              <a:t>А когда качество важно меньше?</a:t>
            </a:r>
          </a:p>
        </p:txBody>
      </p:sp>
      <p:sp>
        <p:nvSpPr>
          <p:cNvPr id="5" name="TextBox 4">
            <a:extLst>
              <a:ext uri="{FF2B5EF4-FFF2-40B4-BE49-F238E27FC236}">
                <a16:creationId xmlns:a16="http://schemas.microsoft.com/office/drawing/2014/main" id="{350CB845-F4E4-4F9F-BC85-C16ADFA63903}"/>
              </a:ext>
            </a:extLst>
          </p:cNvPr>
          <p:cNvSpPr txBox="1"/>
          <p:nvPr/>
        </p:nvSpPr>
        <p:spPr>
          <a:xfrm rot="20880000">
            <a:off x="5751402" y="4455421"/>
            <a:ext cx="5173660" cy="1384995"/>
          </a:xfrm>
          <a:prstGeom prst="rect">
            <a:avLst/>
          </a:prstGeom>
          <a:noFill/>
        </p:spPr>
        <p:txBody>
          <a:bodyPr wrap="none" rtlCol="0">
            <a:spAutoFit/>
          </a:bodyPr>
          <a:lstStyle/>
          <a:p>
            <a:pPr marL="457200" indent="-457200">
              <a:buFont typeface="Arial" panose="020B0604020202020204" pitchFamily="34" charset="0"/>
              <a:buChar char="•"/>
            </a:pPr>
            <a:r>
              <a:rPr lang="ru-RU" sz="2800" i="1" dirty="0"/>
              <a:t>Заказная разработка</a:t>
            </a:r>
          </a:p>
          <a:p>
            <a:pPr marL="457200" indent="-457200">
              <a:buFont typeface="Arial" panose="020B0604020202020204" pitchFamily="34" charset="0"/>
              <a:buChar char="•"/>
            </a:pPr>
            <a:r>
              <a:rPr lang="ru-RU" sz="2800" i="1" dirty="0"/>
              <a:t>Проверка научных гипотез</a:t>
            </a:r>
          </a:p>
          <a:p>
            <a:pPr marL="457200" indent="-457200">
              <a:buFont typeface="Arial" panose="020B0604020202020204" pitchFamily="34" charset="0"/>
              <a:buChar char="•"/>
            </a:pPr>
            <a:r>
              <a:rPr lang="ru-RU" sz="2800" i="1" dirty="0"/>
              <a:t>Начало стартапа</a:t>
            </a:r>
          </a:p>
        </p:txBody>
      </p:sp>
    </p:spTree>
    <p:extLst>
      <p:ext uri="{BB962C8B-B14F-4D97-AF65-F5344CB8AC3E}">
        <p14:creationId xmlns:p14="http://schemas.microsoft.com/office/powerpoint/2010/main" val="29812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Слишком длинный метод / класс</a:t>
            </a:r>
          </a:p>
          <a:p>
            <a:pPr marL="514350" indent="-514350">
              <a:buFont typeface="+mj-lt"/>
              <a:buAutoNum type="arabicPeriod"/>
            </a:pPr>
            <a:r>
              <a:rPr lang="ru-RU" dirty="0"/>
              <a:t>Слишком общее название метода</a:t>
            </a:r>
            <a:endParaRPr lang="en-US" dirty="0"/>
          </a:p>
          <a:p>
            <a:pPr marL="514350" indent="-514350">
              <a:buFont typeface="+mj-lt"/>
              <a:buAutoNum type="arabicPeriod"/>
            </a:pPr>
            <a:r>
              <a:rPr lang="ru-RU" dirty="0"/>
              <a:t>Слишком сложное название метода</a:t>
            </a:r>
          </a:p>
        </p:txBody>
      </p:sp>
      <p:sp>
        <p:nvSpPr>
          <p:cNvPr id="2" name="Заголовок 1"/>
          <p:cNvSpPr>
            <a:spLocks noGrp="1"/>
          </p:cNvSpPr>
          <p:nvPr>
            <p:ph type="title"/>
          </p:nvPr>
        </p:nvSpPr>
        <p:spPr/>
        <p:txBody>
          <a:bodyPr>
            <a:noAutofit/>
          </a:bodyPr>
          <a:lstStyle/>
          <a:p>
            <a:r>
              <a:rPr lang="ru-RU" dirty="0"/>
              <a:t>Маркеры плохой декомпозиции</a:t>
            </a:r>
          </a:p>
        </p:txBody>
      </p:sp>
    </p:spTree>
    <p:extLst>
      <p:ext uri="{BB962C8B-B14F-4D97-AF65-F5344CB8AC3E}">
        <p14:creationId xmlns:p14="http://schemas.microsoft.com/office/powerpoint/2010/main" val="2621299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dirty="0">
                <a:latin typeface="Consolas" panose="020B0609020204030204" pitchFamily="49" charset="0"/>
                <a:cs typeface="Courier New" panose="02070309020205020404" pitchFamily="49" charset="0"/>
              </a:rPr>
              <a:t>Field1 Field2 "Field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pPr marL="0" indent="0">
              <a:buNone/>
            </a:pPr>
            <a:endParaRPr lang="en-US" dirty="0"/>
          </a:p>
          <a:p>
            <a:pPr marL="0" indent="0">
              <a:buNone/>
            </a:pPr>
            <a:endParaRPr lang="ru-RU" dirty="0"/>
          </a:p>
          <a:p>
            <a:pPr marL="0" indent="0">
              <a:buNone/>
            </a:pPr>
            <a:r>
              <a:rPr lang="en-US" sz="2800" dirty="0">
                <a:latin typeface="Consolas" panose="020B0609020204030204" pitchFamily="49" charset="0"/>
              </a:rPr>
              <a:t>Field1</a:t>
            </a:r>
          </a:p>
          <a:p>
            <a:pPr marL="0" indent="0">
              <a:buNone/>
            </a:pPr>
            <a:r>
              <a:rPr lang="en-US" sz="2800" dirty="0">
                <a:latin typeface="Consolas" panose="020B0609020204030204" pitchFamily="49" charset="0"/>
              </a:rPr>
              <a:t>Field2</a:t>
            </a:r>
          </a:p>
          <a:p>
            <a:pPr marL="0" indent="0">
              <a:buNone/>
            </a:pPr>
            <a:r>
              <a:rPr lang="en-US" sz="2800" dirty="0">
                <a:latin typeface="Consolas" panose="020B0609020204030204" pitchFamily="49" charset="0"/>
              </a:rPr>
              <a:t>Field 3 with spaces</a:t>
            </a:r>
          </a:p>
          <a:p>
            <a:pPr marL="0" indent="0">
              <a:buNone/>
            </a:pPr>
            <a:r>
              <a:rPr lang="en-US" sz="2800" dirty="0">
                <a:latin typeface="Consolas" panose="020B0609020204030204" pitchFamily="49" charset="0"/>
                <a:cs typeface="Courier New" panose="02070309020205020404" pitchFamily="49" charset="0"/>
              </a:rPr>
              <a:t>"</a:t>
            </a:r>
            <a:r>
              <a:rPr lang="en-US" sz="2800" dirty="0">
                <a:latin typeface="Consolas" panose="020B0609020204030204" pitchFamily="49" charset="0"/>
              </a:rPr>
              <a:t>quote</a:t>
            </a:r>
            <a:r>
              <a:rPr lang="en-US" sz="280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t>Вернемся к задаче</a:t>
            </a:r>
            <a:endParaRPr lang="en-US" dirty="0"/>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70831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class</a:t>
            </a:r>
            <a:r>
              <a:rPr lang="en-US" dirty="0">
                <a:latin typeface="Consolas" panose="020B0609020204030204" pitchFamily="49" charset="0"/>
              </a:rPr>
              <a:t> </a:t>
            </a:r>
            <a:r>
              <a:rPr lang="en-US" dirty="0">
                <a:solidFill>
                  <a:srgbClr val="00007F"/>
                </a:solidFill>
                <a:latin typeface="Consolas" panose="020B0609020204030204" pitchFamily="49" charset="0"/>
              </a:rPr>
              <a:t>Token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a:t>
            </a:r>
            <a:r>
              <a:rPr lang="en-US" dirty="0">
                <a:latin typeface="Consolas" panose="020B0609020204030204" pitchFamily="49" charset="0"/>
              </a:rPr>
              <a:t>Position;</a:t>
            </a:r>
          </a:p>
          <a:p>
            <a:pPr marL="0" indent="0">
              <a:buNone/>
            </a:pP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a:t>
            </a:r>
            <a:r>
              <a:rPr lang="en-US" dirty="0">
                <a:latin typeface="Consolas" panose="020B0609020204030204" pitchFamily="49" charset="0"/>
              </a:rPr>
              <a:t>Length;</a:t>
            </a:r>
          </a:p>
          <a:p>
            <a:pPr marL="0" indent="0">
              <a:buNone/>
            </a:pPr>
            <a:r>
              <a:rPr lang="en-US" dirty="0">
                <a:latin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string </a:t>
            </a:r>
            <a:r>
              <a:rPr lang="en-US" dirty="0">
                <a:latin typeface="Consolas" panose="020B0609020204030204" pitchFamily="49" charset="0"/>
              </a:rPr>
              <a:t>Value;</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t>Введем понятие токена</a:t>
            </a:r>
            <a:endParaRPr lang="en-US" dirty="0"/>
          </a:p>
        </p:txBody>
      </p:sp>
    </p:spTree>
    <p:extLst>
      <p:ext uri="{BB962C8B-B14F-4D97-AF65-F5344CB8AC3E}">
        <p14:creationId xmlns:p14="http://schemas.microsoft.com/office/powerpoint/2010/main" val="3867181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Как использовать токены</a:t>
            </a:r>
            <a:endParaRPr lang="en-US" dirty="0"/>
          </a:p>
        </p:txBody>
      </p:sp>
      <p:pic>
        <p:nvPicPr>
          <p:cNvPr id="1026" name="Picture 2" descr="Отображается файл &quot;Token (Clean code).png&quot;">
            <a:extLst>
              <a:ext uri="{FF2B5EF4-FFF2-40B4-BE49-F238E27FC236}">
                <a16:creationId xmlns:a16="http://schemas.microsoft.com/office/drawing/2014/main" id="{CD53F8A1-F9D1-4B44-934D-493BDC6B2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719" y="1634969"/>
            <a:ext cx="9558562" cy="3672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2659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SkipSpaces</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startPos</a:t>
            </a:r>
            <a:r>
              <a:rPr lang="en-US" sz="2800" dirty="0">
                <a:latin typeface="Consolas" panose="020B0609020204030204" pitchFamily="49" charset="0"/>
              </a:rPr>
              <a:t>) </a:t>
            </a: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ReadField</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startPos</a:t>
            </a:r>
            <a:r>
              <a:rPr lang="en-US" sz="2800" dirty="0">
                <a:latin typeface="Consolas" panose="020B0609020204030204" pitchFamily="49" charset="0"/>
              </a:rPr>
              <a:t>)</a:t>
            </a: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ReadSimpleField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startPos</a:t>
            </a:r>
            <a:r>
              <a:rPr lang="en-US" sz="2400" dirty="0">
                <a:latin typeface="Consolas" panose="020B0609020204030204" pitchFamily="49" charset="0"/>
              </a:rPr>
              <a:t>) </a:t>
            </a:r>
          </a:p>
          <a:p>
            <a:pPr marL="400050" lvl="1" indent="0">
              <a:buNone/>
            </a:pP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ReadQuotedField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startPos</a:t>
            </a:r>
            <a:r>
              <a:rPr lang="en-US" sz="2400" dirty="0">
                <a:latin typeface="Consolas" panose="020B0609020204030204" pitchFamily="49" charset="0"/>
              </a:rPr>
              <a:t>)</a:t>
            </a:r>
            <a:endParaRPr lang="ru-RU"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380039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8930027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400" dirty="0">
                <a:solidFill>
                  <a:srgbClr val="0000FF"/>
                </a:solidFill>
                <a:latin typeface="Consolas" panose="020B0609020204030204" pitchFamily="49" charset="0"/>
              </a:rPr>
              <a:t>class </a:t>
            </a:r>
            <a:r>
              <a:rPr lang="en-US" sz="2400" dirty="0" err="1">
                <a:solidFill>
                  <a:srgbClr val="00007F"/>
                </a:solidFill>
                <a:latin typeface="Consolas" panose="020B0609020204030204" pitchFamily="49" charset="0"/>
              </a:rPr>
              <a:t>TokenReader</a:t>
            </a:r>
            <a:r>
              <a:rPr lang="en-US" sz="2400" dirty="0">
                <a:latin typeface="Consolas" panose="020B0609020204030204" pitchFamily="49" charset="0"/>
              </a:rPr>
              <a:t> {</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solidFill>
                  <a:schemeClr val="accent5">
                    <a:lumMod val="75000"/>
                  </a:schemeClr>
                </a:solidFill>
                <a:latin typeface="Consolas" panose="020B0609020204030204" pitchFamily="49" charset="0"/>
              </a:rPr>
              <a:t> </a:t>
            </a:r>
            <a:r>
              <a:rPr lang="en-US" sz="2400" dirty="0" err="1">
                <a:solidFill>
                  <a:srgbClr val="118776"/>
                </a:solidFill>
                <a:latin typeface="Consolas" panose="020B0609020204030204" pitchFamily="49" charset="0"/>
              </a:rPr>
              <a:t>ReadUntil</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t>
            </a:r>
            <a:r>
              <a:rPr lang="en-US" sz="2400" dirty="0" err="1">
                <a:latin typeface="Consolas" panose="020B0609020204030204" pitchFamily="49" charset="0"/>
              </a:rPr>
              <a:t>isStopChar</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solidFill>
                  <a:schemeClr val="accent5">
                    <a:lumMod val="75000"/>
                  </a:schemeClr>
                </a:solidFill>
                <a:latin typeface="Consolas" panose="020B0609020204030204" pitchFamily="49" charset="0"/>
              </a:rPr>
              <a:t> </a:t>
            </a:r>
            <a:r>
              <a:rPr lang="en-US" sz="2400" dirty="0" err="1">
                <a:solidFill>
                  <a:srgbClr val="118776"/>
                </a:solidFill>
                <a:latin typeface="Consolas" panose="020B0609020204030204" pitchFamily="49" charset="0"/>
              </a:rPr>
              <a:t>ReadWhile</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accept);</a:t>
            </a:r>
            <a:br>
              <a:rPr lang="en-US" sz="2400" dirty="0">
                <a:latin typeface="Consolas" panose="020B0609020204030204" pitchFamily="49" charset="0"/>
              </a:rPr>
            </a:br>
            <a:r>
              <a:rPr lang="en-US" sz="2400" dirty="0">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Position { </a:t>
            </a:r>
            <a:r>
              <a:rPr lang="en-US" sz="2400" dirty="0">
                <a:solidFill>
                  <a:srgbClr val="0000FF"/>
                </a:solidFill>
                <a:latin typeface="Consolas" panose="020B0609020204030204" pitchFamily="49" charset="0"/>
              </a:rPr>
              <a:t>get</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endParaRPr lang="ru-RU" sz="2400" dirty="0">
              <a:latin typeface="Consolas" panose="020B0609020204030204" pitchFamily="49" charset="0"/>
            </a:endParaRPr>
          </a:p>
          <a:p>
            <a:pPr marL="0" indent="0">
              <a:buNone/>
            </a:pPr>
            <a:r>
              <a:rPr lang="en-US" sz="2400" dirty="0">
                <a:latin typeface="Consolas" panose="020B0609020204030204" pitchFamily="49" charset="0"/>
              </a:rPr>
              <a:t>}</a:t>
            </a:r>
          </a:p>
          <a:p>
            <a:pPr marL="0" indent="0">
              <a:buNone/>
            </a:pPr>
            <a:endParaRPr lang="en-US" sz="2400" dirty="0"/>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634417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SkipSpaces</a:t>
            </a:r>
            <a:r>
              <a:rPr lang="en-US" sz="2800" dirty="0">
                <a:latin typeface="Consolas" panose="020B0609020204030204" pitchFamily="49" charset="0"/>
              </a:rPr>
              <a:t>(</a:t>
            </a:r>
            <a:r>
              <a:rPr lang="en-US" sz="2800" dirty="0" err="1">
                <a:solidFill>
                  <a:srgbClr val="00007F"/>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 </a:t>
            </a: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ReadField</a:t>
            </a:r>
            <a:r>
              <a:rPr lang="en-US" sz="2800" dirty="0">
                <a:latin typeface="Consolas" panose="020B0609020204030204" pitchFamily="49" charset="0"/>
              </a:rPr>
              <a:t>(</a:t>
            </a:r>
            <a:r>
              <a:rPr lang="en-US" sz="2800" dirty="0" err="1">
                <a:solidFill>
                  <a:srgbClr val="00007F"/>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a:t>
            </a:r>
            <a:r>
              <a:rPr lang="ru-RU" sz="2400" dirty="0">
                <a:solidFill>
                  <a:srgbClr val="0000FF"/>
                </a:solidFill>
                <a:latin typeface="Consolas" panose="020B0609020204030204" pitchFamily="49" charset="0"/>
              </a:rPr>
              <a:t/>
            </a:r>
            <a:br>
              <a:rPr lang="ru-RU" sz="2400" dirty="0">
                <a:solidFill>
                  <a:srgbClr val="0000FF"/>
                </a:solidFill>
                <a:latin typeface="Consolas" panose="020B0609020204030204" pitchFamily="49" charset="0"/>
              </a:rPr>
            </a:br>
            <a:r>
              <a:rPr lang="ru-RU"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ReadSimpleField</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r>
              <a:rPr lang="ru-RU" sz="2400" dirty="0">
                <a:latin typeface="Consolas" panose="020B0609020204030204" pitchFamily="49" charset="0"/>
              </a:rPr>
              <a:t/>
            </a:r>
            <a:br>
              <a:rPr lang="ru-RU" sz="2400" dirty="0">
                <a:latin typeface="Consolas" panose="020B0609020204030204" pitchFamily="49" charset="0"/>
              </a:rPr>
            </a:br>
            <a:r>
              <a:rPr lang="ru-RU" sz="2400" dirty="0">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ReadQuotedField</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p>
          <a:p>
            <a:pPr marL="0" indent="0">
              <a:buNone/>
            </a:pPr>
            <a:endParaRPr lang="en-US" sz="2400" dirty="0">
              <a:latin typeface="Consolas" panose="020B0609020204030204" pitchFamily="49" charset="0"/>
            </a:endParaRPr>
          </a:p>
          <a:p>
            <a:pPr marL="0" indent="0">
              <a:buNone/>
            </a:pPr>
            <a:endParaRPr lang="ru-RU" sz="2400" dirty="0">
              <a:latin typeface="Consolas" panose="020B0609020204030204" pitchFamily="49" charset="0"/>
            </a:endParaRPr>
          </a:p>
          <a:p>
            <a:pPr marL="0" indent="0" algn="ctr">
              <a:buNone/>
            </a:pPr>
            <a:r>
              <a:rPr lang="en-US" sz="2800" b="1" dirty="0" err="1">
                <a:latin typeface="Calibri" panose="020F0502020204030204" pitchFamily="34" charset="0"/>
                <a:cs typeface="Calibri" panose="020F0502020204030204" pitchFamily="34" charset="0"/>
              </a:rPr>
              <a:t>TokenReader</a:t>
            </a:r>
            <a:r>
              <a:rPr lang="en-US" sz="2800" b="1" dirty="0">
                <a:latin typeface="Calibri" panose="020F0502020204030204" pitchFamily="34" charset="0"/>
                <a:cs typeface="Calibri" panose="020F0502020204030204" pitchFamily="34" charset="0"/>
              </a:rPr>
              <a:t> </a:t>
            </a:r>
            <a:r>
              <a:rPr lang="ru-RU" sz="2800" b="1" dirty="0">
                <a:latin typeface="Calibri" panose="020F0502020204030204" pitchFamily="34" charset="0"/>
                <a:cs typeface="Calibri" panose="020F0502020204030204" pitchFamily="34" charset="0"/>
              </a:rPr>
              <a:t>можно </a:t>
            </a:r>
            <a:r>
              <a:rPr lang="ru-RU" sz="2800" b="1" dirty="0" err="1">
                <a:latin typeface="Calibri" panose="020F0502020204030204" pitchFamily="34" charset="0"/>
                <a:cs typeface="Calibri" panose="020F0502020204030204" pitchFamily="34" charset="0"/>
              </a:rPr>
              <a:t>переиспользовать</a:t>
            </a:r>
            <a:r>
              <a:rPr lang="ru-RU" sz="2800" b="1" dirty="0">
                <a:latin typeface="Calibri" panose="020F0502020204030204" pitchFamily="34" charset="0"/>
                <a:cs typeface="Calibri" panose="020F0502020204030204" pitchFamily="34" charset="0"/>
              </a:rPr>
              <a:t> в похожих задач</a:t>
            </a:r>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232901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Autofit/>
          </a:bodyPr>
          <a:lstStyle/>
          <a:p>
            <a:pPr marL="0" indent="0">
              <a:buNone/>
            </a:pP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err="1">
                <a:solidFill>
                  <a:srgbClr val="00008B"/>
                </a:solidFill>
                <a:highlight>
                  <a:srgbClr val="FFFFFF"/>
                </a:highlight>
                <a:latin typeface="Consolas" panose="020B0609020204030204" pitchFamily="49" charset="0"/>
              </a:rPr>
              <a:t>TokenReaderExtensions</a:t>
            </a:r>
            <a:r>
              <a:rPr lang="en-US"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8B"/>
                </a:solidFill>
                <a:highlight>
                  <a:srgbClr val="FFFFFF"/>
                </a:highlight>
                <a:latin typeface="Consolas" panose="020B0609020204030204" pitchFamily="49" charset="0"/>
              </a:rPr>
              <a:t>Token</a:t>
            </a:r>
            <a:r>
              <a:rPr lang="en-US" sz="2000" dirty="0">
                <a:solidFill>
                  <a:srgbClr val="000000"/>
                </a:solidFill>
                <a:highlight>
                  <a:srgbClr val="FFFFFF"/>
                </a:highlight>
                <a:latin typeface="Consolas" panose="020B0609020204030204" pitchFamily="49" charset="0"/>
              </a:rPr>
              <a:t> </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this</a:t>
            </a:r>
            <a:r>
              <a:rPr lang="en-US" sz="2000" dirty="0">
                <a:solidFill>
                  <a:srgbClr val="000000"/>
                </a:solidFill>
                <a:highlight>
                  <a:srgbClr val="FFFFFF"/>
                </a:highlight>
                <a:latin typeface="Consolas" panose="020B0609020204030204" pitchFamily="49" charset="0"/>
              </a:rPr>
              <a:t> </a:t>
            </a:r>
            <a:r>
              <a:rPr lang="en-US" sz="2000" dirty="0" err="1">
                <a:solidFill>
                  <a:srgbClr val="00008B"/>
                </a:solidFill>
                <a:highlight>
                  <a:srgbClr val="FFFFFF"/>
                </a:highlight>
                <a:latin typeface="Consolas" panose="020B0609020204030204" pitchFamily="49" charset="0"/>
              </a:rPr>
              <a:t>TokenReader</a:t>
            </a:r>
            <a:r>
              <a:rPr lang="en-US" sz="2000" dirty="0">
                <a:solidFill>
                  <a:srgbClr val="000000"/>
                </a:solidFill>
                <a:highlight>
                  <a:srgbClr val="FFFFFF"/>
                </a:highlight>
                <a:latin typeface="Consolas" panose="020B0609020204030204" pitchFamily="49" charset="0"/>
              </a:rPr>
              <a:t> reader) </a:t>
            </a:r>
            <a:r>
              <a:rPr lang="ru-RU" sz="2000" dirty="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 </a:t>
            </a:r>
            <a:r>
              <a:rPr lang="ru-RU" sz="2000" dirty="0">
                <a:solidFill>
                  <a:srgbClr val="000000"/>
                </a:solidFill>
                <a:highlight>
                  <a:srgbClr val="FFFFFF"/>
                </a:highlight>
                <a:latin typeface="Consolas" panose="020B0609020204030204" pitchFamily="49" charset="0"/>
              </a:rPr>
              <a:t>}</a:t>
            </a:r>
          </a:p>
          <a:p>
            <a:pPr marL="0" indent="0">
              <a:buNone/>
            </a:pPr>
            <a:r>
              <a:rPr lang="ru-RU" sz="2000" dirty="0">
                <a:solidFill>
                  <a:srgbClr val="000000"/>
                </a:solidFill>
                <a:highlight>
                  <a:srgbClr val="FFFFFF"/>
                </a:highlight>
                <a:latin typeface="Consolas" panose="020B0609020204030204" pitchFamily="49" charset="0"/>
              </a:rPr>
              <a:t>}</a:t>
            </a:r>
            <a:r>
              <a:rPr lang="ru-RU" sz="2000" dirty="0">
                <a:solidFill>
                  <a:srgbClr val="0000FF"/>
                </a:solidFill>
                <a:latin typeface="Consolas" panose="020B0609020204030204" pitchFamily="49" charset="0"/>
              </a:rPr>
              <a:t/>
            </a:r>
            <a:br>
              <a:rPr lang="ru-RU" sz="2000" dirty="0">
                <a:solidFill>
                  <a:srgbClr val="0000FF"/>
                </a:solidFill>
                <a:latin typeface="Consolas" panose="020B0609020204030204" pitchFamily="49" charset="0"/>
              </a:rPr>
            </a:br>
            <a:endParaRPr lang="en-US" sz="2000" dirty="0"/>
          </a:p>
          <a:p>
            <a:pPr marL="0" indent="0">
              <a:buNone/>
            </a:pPr>
            <a:r>
              <a:rPr lang="ru-RU" sz="2000" dirty="0">
                <a:solidFill>
                  <a:srgbClr val="008000"/>
                </a:solidFill>
                <a:highlight>
                  <a:srgbClr val="FFFFFF"/>
                </a:highlight>
                <a:latin typeface="Consolas" panose="020B0609020204030204" pitchFamily="49" charset="0"/>
              </a:rPr>
              <a:t>// Обычный вызов</a:t>
            </a:r>
            <a:endParaRPr lang="ru-RU" sz="2000" dirty="0">
              <a:solidFill>
                <a:srgbClr val="000000"/>
              </a:solidFill>
              <a:highlight>
                <a:srgbClr val="FFFFFF"/>
              </a:highlight>
              <a:latin typeface="Consolas" panose="020B0609020204030204" pitchFamily="49" charset="0"/>
            </a:endParaRPr>
          </a:p>
          <a:p>
            <a:pPr marL="0" indent="0">
              <a:buNone/>
            </a:pPr>
            <a:r>
              <a:rPr lang="en-US" sz="2000" dirty="0" err="1">
                <a:solidFill>
                  <a:srgbClr val="00008B"/>
                </a:solidFill>
                <a:highlight>
                  <a:srgbClr val="FFFFFF"/>
                </a:highlight>
                <a:latin typeface="Consolas" panose="020B0609020204030204" pitchFamily="49" charset="0"/>
              </a:rPr>
              <a:t>TokenReaderExtensions</a:t>
            </a:r>
            <a:r>
              <a:rPr lang="en-US" sz="2000" dirty="0" err="1">
                <a:solidFill>
                  <a:srgbClr val="000000"/>
                </a:solidFill>
                <a:highlight>
                  <a:srgbClr val="FFFFFF"/>
                </a:highlight>
                <a:latin typeface="Consolas" panose="020B0609020204030204" pitchFamily="49" charset="0"/>
              </a:rPr>
              <a:t>.</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(reader);</a:t>
            </a:r>
          </a:p>
          <a:p>
            <a:pPr marL="0" indent="0">
              <a:buNone/>
            </a:pPr>
            <a:r>
              <a:rPr lang="ru-RU" sz="2000" dirty="0">
                <a:solidFill>
                  <a:srgbClr val="008000"/>
                </a:solidFill>
                <a:highlight>
                  <a:srgbClr val="FFFFFF"/>
                </a:highlight>
                <a:latin typeface="Consolas" panose="020B0609020204030204" pitchFamily="49" charset="0"/>
              </a:rPr>
              <a:t>// Вызов с "сахарком"</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Работает </a:t>
            </a:r>
            <a:r>
              <a:rPr lang="ru-RU" sz="2000" dirty="0" err="1">
                <a:solidFill>
                  <a:srgbClr val="008000"/>
                </a:solidFill>
                <a:highlight>
                  <a:srgbClr val="FFFFFF"/>
                </a:highlight>
                <a:latin typeface="Consolas" panose="020B0609020204030204" pitchFamily="49" charset="0"/>
              </a:rPr>
              <a:t>автоподстановка</a:t>
            </a:r>
            <a:r>
              <a:rPr lang="ru-RU" sz="2000" dirty="0">
                <a:solidFill>
                  <a:srgbClr val="008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marL="0" indent="0">
              <a:buNone/>
            </a:pPr>
            <a:r>
              <a:rPr lang="en-US" sz="2000" dirty="0" err="1">
                <a:solidFill>
                  <a:srgbClr val="000000"/>
                </a:solidFill>
                <a:highlight>
                  <a:srgbClr val="FFFFFF"/>
                </a:highlight>
                <a:latin typeface="Consolas" panose="020B0609020204030204" pitchFamily="49" charset="0"/>
              </a:rPr>
              <a:t>reader.</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marL="0" indent="0">
              <a:buNone/>
            </a:pPr>
            <a:r>
              <a:rPr lang="ru-RU" sz="2000" dirty="0">
                <a:solidFill>
                  <a:srgbClr val="008000"/>
                </a:solidFill>
                <a:highlight>
                  <a:srgbClr val="FFFFFF"/>
                </a:highlight>
                <a:latin typeface="Consolas" panose="020B0609020204030204" pitchFamily="49" charset="0"/>
              </a:rPr>
              <a:t>//</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Свои типы расширять можно и нужно!</a:t>
            </a:r>
            <a:endParaRPr lang="en-US" sz="2000" dirty="0">
              <a:solidFill>
                <a:srgbClr val="000000"/>
              </a:solidFill>
              <a:highlight>
                <a:srgbClr val="FFFFFF"/>
              </a:highlight>
              <a:latin typeface="Consolas" panose="020B0609020204030204" pitchFamily="49" charset="0"/>
            </a:endParaRPr>
          </a:p>
          <a:p>
            <a:pPr marL="0" indent="0">
              <a:buNone/>
            </a:pPr>
            <a:endParaRPr lang="en-US" sz="2000" dirty="0"/>
          </a:p>
          <a:p>
            <a:pPr marL="0" indent="0">
              <a:buNone/>
            </a:pP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abc</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r>
              <a:rPr lang="en-US" sz="2000" dirty="0" err="1">
                <a:solidFill>
                  <a:srgbClr val="008B8B"/>
                </a:solidFill>
                <a:highlight>
                  <a:srgbClr val="FFFFFF"/>
                </a:highlight>
                <a:latin typeface="Consolas" panose="020B0609020204030204" pitchFamily="49" charset="0"/>
              </a:rPr>
              <a:t>LeftPad</a:t>
            </a:r>
            <a:r>
              <a:rPr lang="en-US" sz="2000" dirty="0">
                <a:solidFill>
                  <a:srgbClr val="000000"/>
                </a:solidFill>
                <a:highlight>
                  <a:srgbClr val="FFFFFF"/>
                </a:highlight>
                <a:latin typeface="Consolas" panose="020B0609020204030204" pitchFamily="49" charset="0"/>
              </a:rPr>
              <a:t>(2); </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можно</a:t>
            </a:r>
            <a:endParaRPr lang="ru-RU" sz="2000" dirty="0">
              <a:solidFill>
                <a:srgbClr val="000000"/>
              </a:solidFill>
              <a:highlight>
                <a:srgbClr val="FFFFFF"/>
              </a:highlight>
              <a:latin typeface="Consolas" panose="020B0609020204030204" pitchFamily="49" charset="0"/>
            </a:endParaRPr>
          </a:p>
          <a:p>
            <a:pPr marL="0" indent="0">
              <a:buNone/>
            </a:pPr>
            <a:r>
              <a:rPr lang="ru-RU" sz="2000" dirty="0">
                <a:solidFill>
                  <a:srgbClr val="A31515"/>
                </a:solidFill>
                <a:highlight>
                  <a:srgbClr val="FFFFFF"/>
                </a:highlight>
                <a:latin typeface="Consolas" panose="020B0609020204030204" pitchFamily="49" charset="0"/>
              </a:rPr>
              <a:t>"123"</a:t>
            </a:r>
            <a:r>
              <a:rPr lang="ru-RU" sz="2000" dirty="0">
                <a:solidFill>
                  <a:srgbClr val="000000"/>
                </a:solidFill>
                <a:highlight>
                  <a:srgbClr val="FFFFFF"/>
                </a:highlight>
                <a:latin typeface="Consolas" panose="020B0609020204030204" pitchFamily="49" charset="0"/>
              </a:rPr>
              <a:t>.</a:t>
            </a:r>
            <a:r>
              <a:rPr lang="ru-RU" sz="2000" dirty="0">
                <a:solidFill>
                  <a:srgbClr val="008B8B"/>
                </a:solidFill>
                <a:highlight>
                  <a:srgbClr val="FFFFFF"/>
                </a:highlight>
                <a:latin typeface="Consolas" panose="020B0609020204030204" pitchFamily="49" charset="0"/>
              </a:rPr>
              <a:t>IsInn</a:t>
            </a:r>
            <a:r>
              <a:rPr lang="ru-RU" sz="2000" dirty="0">
                <a:solidFill>
                  <a:srgbClr val="000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 не надо так: слишком специфичный метод</a:t>
            </a:r>
            <a:endParaRPr lang="en-US" sz="2000" dirty="0">
              <a:solidFill>
                <a:srgbClr val="008000"/>
              </a:solidFill>
              <a:highlight>
                <a:srgbClr val="FFFFFF"/>
              </a:highlight>
              <a:latin typeface="Consolas" panose="020B0609020204030204" pitchFamily="49" charset="0"/>
            </a:endParaRPr>
          </a:p>
          <a:p>
            <a:pPr marL="0" indent="0">
              <a:buNone/>
            </a:pPr>
            <a:endParaRPr lang="en-US" sz="2000" dirty="0"/>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ru-RU" dirty="0"/>
              <a:t>Методы расширения в </a:t>
            </a:r>
            <a:r>
              <a:rPr lang="en-US" dirty="0"/>
              <a:t>C#</a:t>
            </a:r>
            <a:endParaRPr lang="ru-RU" dirty="0"/>
          </a:p>
        </p:txBody>
      </p:sp>
      <p:sp>
        <p:nvSpPr>
          <p:cNvPr id="4" name="Прямоугольник 3">
            <a:extLst>
              <a:ext uri="{FF2B5EF4-FFF2-40B4-BE49-F238E27FC236}">
                <a16:creationId xmlns:a16="http://schemas.microsoft.com/office/drawing/2014/main" id="{1AD49043-8CB6-4B10-B8FE-D3256B6C4BF2}"/>
              </a:ext>
            </a:extLst>
          </p:cNvPr>
          <p:cNvSpPr/>
          <p:nvPr/>
        </p:nvSpPr>
        <p:spPr>
          <a:xfrm>
            <a:off x="9816533" y="522922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20352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rmAutofit/>
          </a:bodyPr>
          <a:lstStyle/>
          <a:p>
            <a:pPr marL="0" indent="0">
              <a:buNone/>
            </a:pPr>
            <a:r>
              <a:rPr lang="ru-RU" altLang="ru-RU" sz="2400" b="1" dirty="0" err="1">
                <a:solidFill>
                  <a:srgbClr val="000080"/>
                </a:solidFill>
                <a:latin typeface="Courier New" panose="02070309020205020404" pitchFamily="49" charset="0"/>
                <a:cs typeface="Courier New" panose="02070309020205020404" pitchFamily="49" charset="0"/>
              </a:rPr>
              <a:t>class</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TokenReader</a:t>
            </a:r>
            <a:r>
              <a:rPr lang="ru-RU" altLang="ru-RU" sz="2400" dirty="0">
                <a:solidFill>
                  <a:srgbClr val="000000"/>
                </a:solidFill>
                <a:latin typeface="Courier New" panose="02070309020205020404" pitchFamily="49" charset="0"/>
                <a:cs typeface="Courier New" panose="02070309020205020404" pitchFamily="49" charset="0"/>
              </a:rPr>
              <a:t> {...}</a:t>
            </a:r>
            <a:endParaRPr lang="en-US" altLang="ru-RU" sz="2400" dirty="0">
              <a:solidFill>
                <a:srgbClr val="000000"/>
              </a:solidFill>
              <a:latin typeface="Courier New" panose="02070309020205020404" pitchFamily="49" charset="0"/>
              <a:cs typeface="Courier New" panose="02070309020205020404" pitchFamily="49" charset="0"/>
            </a:endParaRPr>
          </a:p>
          <a:p>
            <a:pPr marL="0" indent="0">
              <a:buNone/>
            </a:pPr>
            <a:r>
              <a:rPr lang="ru-RU" altLang="ru-RU" sz="2400" dirty="0">
                <a:solidFill>
                  <a:srgbClr val="000000"/>
                </a:solidFill>
                <a:latin typeface="Courier New" panose="02070309020205020404" pitchFamily="49" charset="0"/>
                <a:cs typeface="Courier New" panose="02070309020205020404" pitchFamily="49" charset="0"/>
              </a:rPr>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Если надо добавить что-то еще...</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dirty="0" err="1">
                <a:solidFill>
                  <a:srgbClr val="000000"/>
                </a:solidFill>
                <a:latin typeface="Courier New" panose="02070309020205020404" pitchFamily="49" charset="0"/>
                <a:cs typeface="Courier New" panose="02070309020205020404" pitchFamily="49" charset="0"/>
              </a:rPr>
              <a:t>TokenReader.</a:t>
            </a:r>
            <a:r>
              <a:rPr lang="ru-RU" altLang="ru-RU" sz="2400" b="1" dirty="0" err="1">
                <a:solidFill>
                  <a:srgbClr val="660E7A"/>
                </a:solidFill>
                <a:latin typeface="Courier New" panose="02070309020205020404" pitchFamily="49" charset="0"/>
                <a:cs typeface="Courier New" panose="02070309020205020404" pitchFamily="49" charset="0"/>
              </a:rPr>
              <a:t>prototype</a:t>
            </a:r>
            <a:r>
              <a:rPr lang="ru-RU" altLang="ru-RU" sz="2400" dirty="0" err="1">
                <a:solidFill>
                  <a:srgbClr val="000000"/>
                </a:solidFill>
                <a:latin typeface="Courier New" panose="02070309020205020404" pitchFamily="49" charset="0"/>
                <a:cs typeface="Courier New" panose="02070309020205020404" pitchFamily="49" charset="0"/>
              </a:rPr>
              <a:t>.</a:t>
            </a:r>
            <a:r>
              <a:rPr lang="ru-RU" altLang="ru-RU" sz="2400" dirty="0" err="1">
                <a:solidFill>
                  <a:srgbClr val="7A7A43"/>
                </a:solidFill>
                <a:latin typeface="Courier New" panose="02070309020205020404" pitchFamily="49" charset="0"/>
                <a:cs typeface="Courier New" panose="02070309020205020404" pitchFamily="49" charset="0"/>
              </a:rPr>
              <a:t>readField</a:t>
            </a:r>
            <a:r>
              <a:rPr lang="ru-RU" altLang="ru-RU" sz="2400" dirty="0">
                <a:solidFill>
                  <a:srgbClr val="7A7A43"/>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 () =&gt;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И можно использовать</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dirty="0" err="1">
                <a:solidFill>
                  <a:srgbClr val="458383"/>
                </a:solidFill>
                <a:latin typeface="Courier New" panose="02070309020205020404" pitchFamily="49" charset="0"/>
                <a:cs typeface="Courier New" panose="02070309020205020404" pitchFamily="49" charset="0"/>
              </a:rPr>
              <a:t>tokenReader</a:t>
            </a:r>
            <a:r>
              <a:rPr lang="ru-RU" altLang="ru-RU" sz="2400" dirty="0" err="1">
                <a:solidFill>
                  <a:srgbClr val="000000"/>
                </a:solidFill>
                <a:latin typeface="Courier New" panose="02070309020205020404" pitchFamily="49" charset="0"/>
                <a:cs typeface="Courier New" panose="02070309020205020404" pitchFamily="49" charset="0"/>
              </a:rPr>
              <a:t>.</a:t>
            </a:r>
            <a:r>
              <a:rPr lang="ru-RU" altLang="ru-RU" sz="2400" dirty="0" err="1">
                <a:solidFill>
                  <a:srgbClr val="7A7A43"/>
                </a:solidFill>
                <a:latin typeface="Courier New" panose="02070309020205020404" pitchFamily="49" charset="0"/>
                <a:cs typeface="Courier New" panose="02070309020205020404" pitchFamily="49" charset="0"/>
              </a:rPr>
              <a:t>readField</a:t>
            </a:r>
            <a:r>
              <a:rPr lang="ru-RU" altLang="ru-RU" sz="2400" dirty="0">
                <a:solidFill>
                  <a:srgbClr val="000000"/>
                </a:solidFill>
                <a:latin typeface="Courier New" panose="02070309020205020404" pitchFamily="49" charset="0"/>
                <a:cs typeface="Courier New" panose="02070309020205020404" pitchFamily="49" charset="0"/>
              </a:rPr>
              <a:t>();</a:t>
            </a:r>
            <a:endParaRPr lang="ru-RU" altLang="ru-RU" sz="2400" dirty="0">
              <a:solidFill>
                <a:srgbClr val="000000"/>
              </a:solidFill>
              <a:latin typeface="Arial" panose="020B0604020202020204" pitchFamily="34" charset="0"/>
              <a:cs typeface="Courier New" panose="02070309020205020404" pitchFamily="49" charset="0"/>
            </a:endParaRPr>
          </a:p>
          <a:p>
            <a:pPr marL="0" indent="0">
              <a:buNone/>
            </a:pPr>
            <a:r>
              <a:rPr lang="ru-RU" altLang="ru-RU" sz="2400" i="1" dirty="0">
                <a:solidFill>
                  <a:srgbClr val="808080"/>
                </a:solidFill>
                <a:latin typeface="Courier New" panose="02070309020205020404" pitchFamily="49" charset="0"/>
                <a:cs typeface="Courier New" panose="02070309020205020404" pitchFamily="49" charset="0"/>
              </a:rPr>
              <a:t>// Не лучшая практика, но допустимо</a:t>
            </a:r>
            <a:endParaRPr lang="en-US" altLang="ru-RU" sz="2400" i="1" dirty="0">
              <a:solidFill>
                <a:srgbClr val="808080"/>
              </a:solidFill>
              <a:latin typeface="Courier New" panose="02070309020205020404" pitchFamily="49" charset="0"/>
              <a:cs typeface="Courier New" panose="02070309020205020404" pitchFamily="49" charset="0"/>
            </a:endParaRPr>
          </a:p>
          <a:p>
            <a:pPr marL="0" indent="0">
              <a:buNone/>
            </a:pPr>
            <a:endParaRPr lang="en-US" sz="2400" dirty="0"/>
          </a:p>
          <a:p>
            <a:pPr marL="0" lvl="0" indent="0" defTabSz="914400" eaLnBrk="0" fontAlgn="base" hangingPunct="0">
              <a:spcBef>
                <a:spcPct val="0"/>
              </a:spcBef>
              <a:spcAft>
                <a:spcPct val="0"/>
              </a:spcAft>
              <a:buClrTx/>
              <a:buNone/>
            </a:pPr>
            <a:r>
              <a:rPr lang="ru-RU" altLang="ru-RU" sz="2400" b="1" dirty="0">
                <a:solidFill>
                  <a:srgbClr val="008000"/>
                </a:solidFill>
                <a:latin typeface="Courier New" panose="02070309020205020404" pitchFamily="49" charset="0"/>
                <a:cs typeface="Courier New" panose="02070309020205020404" pitchFamily="49" charset="0"/>
              </a:rPr>
              <a:t>"</a:t>
            </a:r>
            <a:r>
              <a:rPr lang="ru-RU" altLang="ru-RU" sz="2400" b="1" dirty="0" err="1">
                <a:solidFill>
                  <a:srgbClr val="008000"/>
                </a:solidFill>
                <a:latin typeface="Courier New" panose="02070309020205020404" pitchFamily="49" charset="0"/>
                <a:cs typeface="Courier New" panose="02070309020205020404" pitchFamily="49" charset="0"/>
              </a:rPr>
              <a:t>abc</a:t>
            </a:r>
            <a:r>
              <a:rPr lang="ru-RU" altLang="ru-RU" sz="2400" b="1" dirty="0">
                <a:solidFill>
                  <a:srgbClr val="008000"/>
                </a:solidFill>
                <a:latin typeface="Courier New" panose="02070309020205020404" pitchFamily="49" charset="0"/>
                <a:cs typeface="Courier New" panose="02070309020205020404" pitchFamily="49" charset="0"/>
              </a:rPr>
              <a:t>"</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err="1">
                <a:solidFill>
                  <a:srgbClr val="7A7A43"/>
                </a:solidFill>
                <a:latin typeface="Courier New" panose="02070309020205020404" pitchFamily="49" charset="0"/>
                <a:cs typeface="Courier New" panose="02070309020205020404" pitchFamily="49" charset="0"/>
              </a:rPr>
              <a:t>leftPad</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0000FF"/>
                </a:solidFill>
                <a:latin typeface="Courier New" panose="02070309020205020404" pitchFamily="49" charset="0"/>
                <a:cs typeface="Courier New" panose="02070309020205020404" pitchFamily="49" charset="0"/>
              </a:rPr>
              <a:t>2</a:t>
            </a:r>
            <a:r>
              <a:rPr lang="ru-RU" altLang="ru-RU" sz="2400" dirty="0">
                <a:solidFill>
                  <a:srgbClr val="000000"/>
                </a:solidFill>
                <a:latin typeface="Courier New" panose="02070309020205020404" pitchFamily="49" charset="0"/>
                <a:cs typeface="Courier New" panose="02070309020205020404" pitchFamily="49" charset="0"/>
              </a:rPr>
              <a:t>);</a:t>
            </a:r>
            <a:r>
              <a:rPr lang="en-US"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r>
              <a:rPr lang="en-US"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Коллизии со стандартом</a:t>
            </a:r>
            <a:r>
              <a:rPr lang="ru-RU" altLang="ru-RU" sz="2400" dirty="0">
                <a:solidFill>
                  <a:srgbClr val="000000"/>
                </a:solidFill>
                <a:latin typeface="Courier New" panose="02070309020205020404" pitchFamily="49" charset="0"/>
                <a:cs typeface="Courier New" panose="02070309020205020404" pitchFamily="49" charset="0"/>
              </a:rPr>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b="1" dirty="0">
                <a:solidFill>
                  <a:srgbClr val="008000"/>
                </a:solidFill>
                <a:latin typeface="Courier New" panose="02070309020205020404" pitchFamily="49" charset="0"/>
                <a:cs typeface="Courier New" panose="02070309020205020404" pitchFamily="49" charset="0"/>
              </a:rPr>
              <a:t>"123"</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7A7A43"/>
                </a:solidFill>
                <a:latin typeface="Courier New" panose="02070309020205020404" pitchFamily="49" charset="0"/>
                <a:cs typeface="Courier New" panose="02070309020205020404" pitchFamily="49" charset="0"/>
              </a:rPr>
              <a:t>isInn</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r>
              <a:rPr lang="en-US"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Специфично, плюс</a:t>
            </a:r>
            <a:r>
              <a:rPr lang="en-US"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тормоза</a:t>
            </a:r>
            <a:endParaRPr lang="ru-RU" altLang="ru-RU" sz="2400" dirty="0">
              <a:latin typeface="Arial" panose="020B0604020202020204" pitchFamily="34" charset="0"/>
            </a:endParaRPr>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en-US" dirty="0"/>
              <a:t>Monkey </a:t>
            </a:r>
            <a:r>
              <a:rPr lang="en-US" dirty="0" smtClean="0"/>
              <a:t>Pat</a:t>
            </a:r>
            <a:r>
              <a:rPr lang="en-US" dirty="0"/>
              <a:t>c</a:t>
            </a:r>
            <a:r>
              <a:rPr lang="en-US" dirty="0" smtClean="0"/>
              <a:t>hing</a:t>
            </a:r>
            <a:r>
              <a:rPr lang="ru-RU" dirty="0" smtClean="0"/>
              <a:t> </a:t>
            </a:r>
            <a:r>
              <a:rPr lang="ru-RU" dirty="0"/>
              <a:t>в </a:t>
            </a:r>
            <a:r>
              <a:rPr lang="en-US" dirty="0"/>
              <a:t>JS</a:t>
            </a:r>
            <a:endParaRPr lang="ru-RU" dirty="0"/>
          </a:p>
        </p:txBody>
      </p:sp>
      <p:sp>
        <p:nvSpPr>
          <p:cNvPr id="4" name="Прямоугольник 3">
            <a:extLst>
              <a:ext uri="{FF2B5EF4-FFF2-40B4-BE49-F238E27FC236}">
                <a16:creationId xmlns:a16="http://schemas.microsoft.com/office/drawing/2014/main" id="{306252EA-683B-497C-8D5B-5BCB4BD961BE}"/>
              </a:ext>
            </a:extLst>
          </p:cNvPr>
          <p:cNvSpPr/>
          <p:nvPr/>
        </p:nvSpPr>
        <p:spPr>
          <a:xfrm>
            <a:off x="9816600" y="522795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5" name="Rectangle 1">
            <a:extLst>
              <a:ext uri="{FF2B5EF4-FFF2-40B4-BE49-F238E27FC236}">
                <a16:creationId xmlns:a16="http://schemas.microsoft.com/office/drawing/2014/main" id="{FF02267D-B590-4CE0-815D-B3111F9F04C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B2EDAFF-2288-4812-9485-24B5153C00D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63C0AD47-9BF6-4895-A1D6-69431233263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144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ru-RU" dirty="0"/>
              <a:t>Простота и понятность</a:t>
            </a:r>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Корректность</a:t>
            </a:r>
            <a:endParaRPr lang="ru-RU" dirty="0"/>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Расширяемость</a:t>
            </a:r>
            <a:endParaRPr lang="ru-RU" dirty="0"/>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Универсальность</a:t>
            </a:r>
          </a:p>
          <a:p>
            <a:pPr marL="0" indent="0">
              <a:buNone/>
            </a:pPr>
            <a:endParaRPr lang="ru-RU" dirty="0"/>
          </a:p>
        </p:txBody>
      </p:sp>
      <p:sp>
        <p:nvSpPr>
          <p:cNvPr id="2" name="Заголовок 1"/>
          <p:cNvSpPr>
            <a:spLocks noGrp="1"/>
          </p:cNvSpPr>
          <p:nvPr>
            <p:ph type="title"/>
          </p:nvPr>
        </p:nvSpPr>
        <p:spPr/>
        <p:txBody>
          <a:bodyPr>
            <a:noAutofit/>
          </a:bodyPr>
          <a:lstStyle/>
          <a:p>
            <a:r>
              <a:rPr lang="ru-RU" sz="4000" dirty="0"/>
              <a:t>Как заботиться о качестве кода?</a:t>
            </a:r>
          </a:p>
        </p:txBody>
      </p:sp>
    </p:spTree>
    <p:extLst>
      <p:ext uri="{BB962C8B-B14F-4D97-AF65-F5344CB8AC3E}">
        <p14:creationId xmlns:p14="http://schemas.microsoft.com/office/powerpoint/2010/main" val="249996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Autofit/>
          </a:bodyPr>
          <a:lstStyle/>
          <a:p>
            <a:pPr marL="0" indent="0">
              <a:buNone/>
            </a:pPr>
            <a:r>
              <a:rPr lang="en-US" sz="2000">
                <a:solidFill>
                  <a:srgbClr val="0000FF"/>
                </a:solidFill>
                <a:latin typeface="Consolas" panose="020B0609020204030204" pitchFamily="49" charset="0"/>
              </a:rPr>
              <a:t>class</a:t>
            </a:r>
            <a:r>
              <a:rPr lang="en-US" sz="2000">
                <a:latin typeface="Consolas" panose="020B0609020204030204" pitchFamily="49" charset="0"/>
              </a:rPr>
              <a:t> </a:t>
            </a:r>
            <a:r>
              <a:rPr lang="en-US" sz="2000">
                <a:solidFill>
                  <a:schemeClr val="accent3">
                    <a:lumMod val="60000"/>
                    <a:lumOff val="40000"/>
                  </a:schemeClr>
                </a:solidFill>
                <a:latin typeface="Consolas" panose="020B0609020204030204" pitchFamily="49" charset="0"/>
              </a:rPr>
              <a:t>TokenReader</a:t>
            </a:r>
            <a:r>
              <a:rPr lang="en-US" sz="2000">
                <a:latin typeface="Consolas" panose="020B0609020204030204" pitchFamily="49" charset="0"/>
              </a:rPr>
              <a:t>:</a:t>
            </a:r>
            <a:r>
              <a:rPr lang="ru-RU" sz="2000">
                <a:latin typeface="Consolas" panose="020B0609020204030204" pitchFamily="49" charset="0"/>
              </a:rPr>
              <a:t> </a:t>
            </a:r>
            <a:r>
              <a:rPr lang="en-US" sz="2000">
                <a:latin typeface="Consolas" panose="020B0609020204030204" pitchFamily="49" charset="0"/>
              </a:rPr>
              <a:t>...</a:t>
            </a:r>
          </a:p>
          <a:p>
            <a:pPr marL="0" indent="0">
              <a:buNone/>
            </a:pPr>
            <a:endParaRPr lang="ru-RU" sz="2000">
              <a:latin typeface="Consolas" panose="020B0609020204030204" pitchFamily="49" charset="0"/>
            </a:endParaRPr>
          </a:p>
          <a:p>
            <a:pPr marL="0" indent="0">
              <a:buNone/>
            </a:pPr>
            <a:r>
              <a:rPr lang="en-US" sz="2000">
                <a:solidFill>
                  <a:srgbClr val="00B050"/>
                </a:solidFill>
                <a:latin typeface="Consolas" panose="020B0609020204030204" pitchFamily="49" charset="0"/>
              </a:rPr>
              <a:t># </a:t>
            </a:r>
            <a:r>
              <a:rPr lang="ru-RU" sz="2000">
                <a:solidFill>
                  <a:srgbClr val="00B050"/>
                </a:solidFill>
                <a:latin typeface="Consolas" panose="020B0609020204030204" pitchFamily="49" charset="0"/>
              </a:rPr>
              <a:t>Если надо добавить что-то ещё</a:t>
            </a:r>
            <a:r>
              <a:rPr lang="ru-RU" sz="2000">
                <a:latin typeface="Consolas" panose="020B0609020204030204" pitchFamily="49" charset="0"/>
              </a:rPr>
              <a:t/>
            </a:r>
            <a:br>
              <a:rPr lang="ru-RU" sz="2000">
                <a:latin typeface="Consolas" panose="020B0609020204030204" pitchFamily="49" charset="0"/>
              </a:rPr>
            </a:br>
            <a:r>
              <a:rPr lang="en-US" sz="2000">
                <a:solidFill>
                  <a:srgbClr val="0000FF"/>
                </a:solidFill>
                <a:latin typeface="Consolas" panose="020B0609020204030204" pitchFamily="49" charset="0"/>
              </a:rPr>
              <a:t>def</a:t>
            </a:r>
            <a:r>
              <a:rPr lang="en-US" sz="2000">
                <a:latin typeface="Consolas" panose="020B0609020204030204" pitchFamily="49" charset="0"/>
              </a:rPr>
              <a:t> </a:t>
            </a:r>
            <a:r>
              <a:rPr lang="en-US" sz="2000">
                <a:solidFill>
                  <a:schemeClr val="accent3">
                    <a:lumMod val="60000"/>
                    <a:lumOff val="40000"/>
                  </a:schemeClr>
                </a:solidFill>
                <a:latin typeface="Consolas" panose="020B0609020204030204" pitchFamily="49" charset="0"/>
              </a:rPr>
              <a:t>read_field</a:t>
            </a:r>
            <a:r>
              <a:rPr lang="en-US" sz="2000">
                <a:latin typeface="Consolas" panose="020B0609020204030204" pitchFamily="49" charset="0"/>
              </a:rPr>
              <a:t>(field): ...</a:t>
            </a:r>
            <a:r>
              <a:rPr lang="ru-RU" sz="2000">
                <a:latin typeface="Consolas" panose="020B0609020204030204" pitchFamily="49" charset="0"/>
              </a:rPr>
              <a:t/>
            </a:r>
            <a:br>
              <a:rPr lang="ru-RU" sz="2000">
                <a:latin typeface="Consolas" panose="020B0609020204030204" pitchFamily="49" charset="0"/>
              </a:rPr>
            </a:br>
            <a:r>
              <a:rPr lang="en-US" sz="2000">
                <a:latin typeface="Consolas" panose="020B0609020204030204" pitchFamily="49" charset="0"/>
              </a:rPr>
              <a:t>TokenReader.read_field </a:t>
            </a:r>
            <a:r>
              <a:rPr lang="en-US" sz="2000">
                <a:solidFill>
                  <a:srgbClr val="0000FF"/>
                </a:solidFill>
                <a:latin typeface="Consolas" panose="020B0609020204030204" pitchFamily="49" charset="0"/>
              </a:rPr>
              <a:t>=</a:t>
            </a:r>
            <a:r>
              <a:rPr lang="en-US" sz="2000">
                <a:latin typeface="Consolas" panose="020B0609020204030204" pitchFamily="49" charset="0"/>
              </a:rPr>
              <a:t> read_field</a:t>
            </a:r>
          </a:p>
          <a:p>
            <a:pPr marL="0" indent="0">
              <a:buNone/>
            </a:pPr>
            <a:endParaRPr lang="ru-RU" sz="2000">
              <a:latin typeface="Consolas" panose="020B0609020204030204" pitchFamily="49" charset="0"/>
            </a:endParaRPr>
          </a:p>
          <a:p>
            <a:pPr marL="0" indent="0">
              <a:buNone/>
            </a:pPr>
            <a:r>
              <a:rPr lang="en-US" sz="2000">
                <a:solidFill>
                  <a:srgbClr val="00B050"/>
                </a:solidFill>
                <a:latin typeface="Consolas" panose="020B0609020204030204" pitchFamily="49" charset="0"/>
              </a:rPr>
              <a:t># </a:t>
            </a:r>
            <a:r>
              <a:rPr lang="ru-RU" sz="2000">
                <a:solidFill>
                  <a:srgbClr val="00B050"/>
                </a:solidFill>
                <a:latin typeface="Consolas" panose="020B0609020204030204" pitchFamily="49" charset="0"/>
              </a:rPr>
              <a:t>И можно использовать</a:t>
            </a:r>
            <a:r>
              <a:rPr lang="ru-RU" sz="2000">
                <a:latin typeface="Consolas" panose="020B0609020204030204" pitchFamily="49" charset="0"/>
              </a:rPr>
              <a:t/>
            </a:r>
            <a:br>
              <a:rPr lang="ru-RU" sz="2000">
                <a:latin typeface="Consolas" panose="020B0609020204030204" pitchFamily="49" charset="0"/>
              </a:rPr>
            </a:br>
            <a:r>
              <a:rPr lang="en-US" sz="2000">
                <a:latin typeface="Consolas" panose="020B0609020204030204" pitchFamily="49" charset="0"/>
              </a:rPr>
              <a:t>TokenReader.read_field(field)</a:t>
            </a:r>
            <a:r>
              <a:rPr lang="ru-RU" sz="2000">
                <a:latin typeface="Consolas" panose="020B0609020204030204" pitchFamily="49" charset="0"/>
              </a:rPr>
              <a:t/>
            </a:r>
            <a:br>
              <a:rPr lang="ru-RU" sz="2000">
                <a:latin typeface="Consolas" panose="020B0609020204030204" pitchFamily="49" charset="0"/>
              </a:rPr>
            </a:br>
            <a:r>
              <a:rPr lang="en-US" sz="2000">
                <a:solidFill>
                  <a:srgbClr val="00B050"/>
                </a:solidFill>
                <a:latin typeface="Consolas" panose="020B0609020204030204" pitchFamily="49" charset="0"/>
              </a:rPr>
              <a:t># </a:t>
            </a:r>
            <a:r>
              <a:rPr lang="ru-RU" sz="2000">
                <a:solidFill>
                  <a:srgbClr val="00B050"/>
                </a:solidFill>
                <a:latin typeface="Consolas" panose="020B0609020204030204" pitchFamily="49" charset="0"/>
              </a:rPr>
              <a:t>не лучшая практика, но допустимо</a:t>
            </a:r>
            <a:endParaRPr lang="en-US" sz="2000">
              <a:solidFill>
                <a:srgbClr val="00B050"/>
              </a:solidFill>
              <a:latin typeface="Consolas" panose="020B0609020204030204" pitchFamily="49" charset="0"/>
            </a:endParaRPr>
          </a:p>
          <a:p>
            <a:pPr marL="0" indent="0">
              <a:buNone/>
            </a:pPr>
            <a:endParaRPr lang="en-US" sz="2000">
              <a:latin typeface="Consolas" panose="020B0609020204030204" pitchFamily="49" charset="0"/>
            </a:endParaRPr>
          </a:p>
          <a:p>
            <a:pPr marL="0" indent="0">
              <a:buNone/>
            </a:pPr>
            <a:endParaRPr lang="ru-RU" sz="2000">
              <a:latin typeface="Consolas" panose="020B0609020204030204" pitchFamily="49" charset="0"/>
            </a:endParaRPr>
          </a:p>
          <a:p>
            <a:pPr marL="0" indent="0">
              <a:buNone/>
            </a:pPr>
            <a:r>
              <a:rPr lang="ru-RU" sz="2000">
                <a:solidFill>
                  <a:srgbClr val="C00000"/>
                </a:solidFill>
                <a:latin typeface="Consolas" panose="020B0609020204030204" pitchFamily="49" charset="0"/>
              </a:rPr>
              <a:t>"123"</a:t>
            </a:r>
            <a:r>
              <a:rPr lang="ru-RU" sz="2000">
                <a:latin typeface="Consolas" panose="020B0609020204030204" pitchFamily="49" charset="0"/>
              </a:rPr>
              <a:t>.</a:t>
            </a:r>
            <a:r>
              <a:rPr lang="en-US" sz="2000">
                <a:latin typeface="Consolas" panose="020B0609020204030204" pitchFamily="49" charset="0"/>
              </a:rPr>
              <a:t>is_inn() </a:t>
            </a:r>
            <a:r>
              <a:rPr lang="en-US" sz="2000">
                <a:solidFill>
                  <a:srgbClr val="00B050"/>
                </a:solidFill>
                <a:latin typeface="Consolas" panose="020B0609020204030204" pitchFamily="49" charset="0"/>
              </a:rPr>
              <a:t># </a:t>
            </a:r>
            <a:r>
              <a:rPr lang="ru-RU" sz="2000">
                <a:solidFill>
                  <a:srgbClr val="00B050"/>
                </a:solidFill>
                <a:latin typeface="Consolas" panose="020B0609020204030204" pitchFamily="49" charset="0"/>
              </a:rPr>
              <a:t>примитивные типы лучше </a:t>
            </a:r>
            <a:r>
              <a:rPr lang="ru-RU" sz="2000">
                <a:solidFill>
                  <a:srgbClr val="00B050"/>
                </a:solidFill>
                <a:latin typeface="Consolas" panose="020B0609020204030204" pitchFamily="49" charset="0"/>
              </a:rPr>
              <a:t>не </a:t>
            </a:r>
            <a:r>
              <a:rPr lang="ru-RU" sz="2000" smtClean="0">
                <a:solidFill>
                  <a:srgbClr val="00B050"/>
                </a:solidFill>
                <a:latin typeface="Consolas" panose="020B0609020204030204" pitchFamily="49" charset="0"/>
              </a:rPr>
              <a:t>расширять</a:t>
            </a:r>
            <a:endParaRPr lang="ru-RU" sz="2000">
              <a:solidFill>
                <a:srgbClr val="00B050"/>
              </a:solidFill>
              <a:latin typeface="Consolas" panose="020B0609020204030204" pitchFamily="49" charset="0"/>
            </a:endParaRPr>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ru-RU" dirty="0"/>
              <a:t>Методы расширения </a:t>
            </a:r>
            <a:r>
              <a:rPr lang="ru-RU"/>
              <a:t>в </a:t>
            </a:r>
            <a:r>
              <a:rPr lang="en-US" smtClean="0"/>
              <a:t>python</a:t>
            </a:r>
            <a:endParaRPr lang="ru-RU" dirty="0"/>
          </a:p>
        </p:txBody>
      </p:sp>
      <p:sp>
        <p:nvSpPr>
          <p:cNvPr id="4" name="Прямоугольник 3">
            <a:extLst>
              <a:ext uri="{FF2B5EF4-FFF2-40B4-BE49-F238E27FC236}">
                <a16:creationId xmlns:a16="http://schemas.microsoft.com/office/drawing/2014/main" id="{1AD49043-8CB6-4B10-B8FE-D3256B6C4BF2}"/>
              </a:ext>
            </a:extLst>
          </p:cNvPr>
          <p:cNvSpPr/>
          <p:nvPr/>
        </p:nvSpPr>
        <p:spPr>
          <a:xfrm>
            <a:off x="9816533" y="522922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
        <p:nvSpPr>
          <p:cNvPr id="5" name="Прямоугольник 4">
            <a:extLst>
              <a:ext uri="{FF2B5EF4-FFF2-40B4-BE49-F238E27FC236}">
                <a16:creationId xmlns:a16="http://schemas.microsoft.com/office/drawing/2014/main" id="{1AD49043-8CB6-4B10-B8FE-D3256B6C4BF2}"/>
              </a:ext>
            </a:extLst>
          </p:cNvPr>
          <p:cNvSpPr/>
          <p:nvPr/>
        </p:nvSpPr>
        <p:spPr>
          <a:xfrm>
            <a:off x="9816533" y="5229225"/>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bg1"/>
                </a:solidFill>
              </a:rPr>
              <a:t>Python</a:t>
            </a:r>
            <a:endParaRPr lang="en-US" sz="2000" b="1">
              <a:solidFill>
                <a:schemeClr val="bg1"/>
              </a:solidFill>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011" y="5264008"/>
            <a:ext cx="655044" cy="655044"/>
          </a:xfrm>
          <a:prstGeom prst="rect">
            <a:avLst/>
          </a:prstGeom>
        </p:spPr>
      </p:pic>
    </p:spTree>
    <p:extLst>
      <p:ext uri="{BB962C8B-B14F-4D97-AF65-F5344CB8AC3E}">
        <p14:creationId xmlns:p14="http://schemas.microsoft.com/office/powerpoint/2010/main" val="487679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en-US" dirty="0">
                <a:latin typeface="Consolas" panose="020B0609020204030204" pitchFamily="49" charset="0"/>
              </a:rPr>
              <a:t>T[] 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400050" lvl="1" indent="0">
              <a:buNone/>
            </a:pPr>
            <a:r>
              <a:rPr lang="en-US" sz="2400" dirty="0">
                <a:latin typeface="Consolas" panose="020B0609020204030204" pitchFamily="49" charset="0"/>
              </a:rPr>
              <a:t>Rotate(</a:t>
            </a:r>
            <a:r>
              <a:rPr lang="en-US" sz="2400" dirty="0">
                <a:solidFill>
                  <a:srgbClr val="0000FF"/>
                </a:solidFill>
                <a:latin typeface="Consolas" panose="020B0609020204030204" pitchFamily="49" charset="0"/>
              </a:rPr>
              <a:t>new</a:t>
            </a:r>
            <a:r>
              <a:rPr lang="en-US" sz="2400" dirty="0">
                <a:latin typeface="Consolas" panose="020B0609020204030204" pitchFamily="49" charset="0"/>
              </a:rPr>
              <a:t>[] {1,</a:t>
            </a:r>
            <a:r>
              <a:rPr lang="ru-RU" sz="2400" dirty="0">
                <a:latin typeface="Consolas" panose="020B0609020204030204" pitchFamily="49" charset="0"/>
              </a:rPr>
              <a:t> </a:t>
            </a:r>
            <a:r>
              <a:rPr lang="en-US" sz="2400" dirty="0">
                <a:latin typeface="Consolas" panose="020B0609020204030204" pitchFamily="49" charset="0"/>
              </a:rPr>
              <a:t>2,</a:t>
            </a:r>
            <a:r>
              <a:rPr lang="ru-RU" sz="2400" dirty="0">
                <a:latin typeface="Consolas" panose="020B0609020204030204" pitchFamily="49" charset="0"/>
              </a:rPr>
              <a:t> </a:t>
            </a:r>
            <a:r>
              <a:rPr lang="en-US" sz="2400" dirty="0">
                <a:latin typeface="Consolas" panose="020B0609020204030204" pitchFamily="49" charset="0"/>
              </a:rPr>
              <a:t>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 2) → {3,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a:t>
            </a:r>
            <a:r>
              <a:rPr lang="ru-RU" sz="2400" dirty="0">
                <a:latin typeface="Consolas" panose="020B0609020204030204" pitchFamily="49" charset="0"/>
              </a:rPr>
              <a:t> </a:t>
            </a:r>
            <a:r>
              <a:rPr lang="en-US" sz="2400" dirty="0">
                <a:latin typeface="Consolas" panose="020B0609020204030204" pitchFamily="49" charset="0"/>
              </a:rPr>
              <a:t>1,</a:t>
            </a:r>
            <a:r>
              <a:rPr lang="ru-RU" sz="2400" dirty="0">
                <a:latin typeface="Consolas" panose="020B0609020204030204" pitchFamily="49" charset="0"/>
              </a:rPr>
              <a:t> </a:t>
            </a:r>
            <a:r>
              <a:rPr lang="en-US" sz="2400" dirty="0">
                <a:latin typeface="Consolas" panose="020B0609020204030204" pitchFamily="49" charset="0"/>
              </a:rPr>
              <a:t>2}</a:t>
            </a:r>
            <a:endParaRPr lang="en-US" sz="3200" dirty="0">
              <a:latin typeface="Consolas" panose="020B0609020204030204" pitchFamily="49" charset="0"/>
            </a:endParaRPr>
          </a:p>
          <a:p>
            <a:pPr marL="0" indent="0">
              <a:buNone/>
            </a:pPr>
            <a:endParaRPr lang="ru-RU" dirty="0">
              <a:solidFill>
                <a:schemeClr val="accent1"/>
              </a:solidFill>
            </a:endParaRPr>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2805674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1295400" y="1628779"/>
            <a:ext cx="9601133" cy="4679951"/>
          </a:xfrm>
        </p:spPr>
        <p:txBody>
          <a:bodyPr>
            <a:normAutofit/>
          </a:bodyPr>
          <a:lstStyle/>
          <a:p>
            <a:pPr marL="0" indent="0">
              <a:buNone/>
            </a:pPr>
            <a:r>
              <a:rPr lang="ru-RU" sz="2400" dirty="0">
                <a:solidFill>
                  <a:schemeClr val="accent1"/>
                </a:solidFill>
              </a:rPr>
              <a:t>Решение С</a:t>
            </a:r>
            <a:r>
              <a:rPr lang="en-US" sz="2400" dirty="0">
                <a:solidFill>
                  <a:schemeClr val="accent1"/>
                </a:solidFill>
              </a:rPr>
              <a:t>#</a:t>
            </a:r>
            <a:endParaRPr lang="ru-RU" sz="2400" dirty="0">
              <a:solidFill>
                <a:schemeClr val="accent1"/>
              </a:solidFill>
            </a:endParaRPr>
          </a:p>
          <a:p>
            <a:pPr marL="0" indent="0">
              <a:buNone/>
            </a:pPr>
            <a:r>
              <a:rPr lang="en-US" sz="2400" dirty="0" err="1">
                <a:latin typeface="Consolas" panose="020B0609020204030204" pitchFamily="49" charset="0"/>
              </a:rPr>
              <a:t>array.Skip</a:t>
            </a:r>
            <a:r>
              <a:rPr lang="en-US" sz="2400" dirty="0">
                <a:latin typeface="Consolas" panose="020B0609020204030204" pitchFamily="49" charset="0"/>
              </a:rPr>
              <a:t>(</a:t>
            </a:r>
            <a:r>
              <a:rPr lang="en-US" sz="2400" dirty="0" err="1">
                <a:latin typeface="Consolas" panose="020B0609020204030204" pitchFamily="49" charset="0"/>
              </a:rPr>
              <a:t>shiftSize</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Concat</a:t>
            </a:r>
            <a:r>
              <a:rPr lang="en-US" sz="2400" dirty="0">
                <a:latin typeface="Consolas" panose="020B0609020204030204" pitchFamily="49" charset="0"/>
              </a:rPr>
              <a:t>(</a:t>
            </a:r>
            <a:r>
              <a:rPr lang="en-US" sz="2400" dirty="0" err="1">
                <a:latin typeface="Consolas" panose="020B0609020204030204" pitchFamily="49" charset="0"/>
              </a:rPr>
              <a:t>array.Take</a:t>
            </a:r>
            <a:r>
              <a:rPr lang="en-US" sz="2400" dirty="0">
                <a:latin typeface="Consolas" panose="020B0609020204030204" pitchFamily="49" charset="0"/>
              </a:rPr>
              <a:t>(</a:t>
            </a:r>
            <a:r>
              <a:rPr lang="en-US" sz="2400" dirty="0" err="1">
                <a:latin typeface="Consolas" panose="020B0609020204030204" pitchFamily="49" charset="0"/>
              </a:rPr>
              <a:t>shiftSize</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ToArray</a:t>
            </a:r>
            <a:r>
              <a:rPr lang="en-US" sz="2400" dirty="0">
                <a:latin typeface="Consolas" panose="020B0609020204030204" pitchFamily="49" charset="0"/>
              </a:rPr>
              <a:t>();</a:t>
            </a:r>
          </a:p>
          <a:p>
            <a:pPr marL="0" indent="0">
              <a:buNone/>
            </a:pPr>
            <a:endParaRPr lang="en-US" sz="2400" dirty="0">
              <a:latin typeface="Consolas" panose="020B0609020204030204" pitchFamily="49" charset="0"/>
            </a:endParaRPr>
          </a:p>
          <a:p>
            <a:pPr marL="0" indent="0">
              <a:buNone/>
            </a:pPr>
            <a:r>
              <a:rPr lang="ru-RU" sz="2400" dirty="0">
                <a:solidFill>
                  <a:schemeClr val="accent1"/>
                </a:solidFill>
              </a:rPr>
              <a:t>Решение </a:t>
            </a:r>
            <a:r>
              <a:rPr lang="en-US" sz="2400" dirty="0">
                <a:solidFill>
                  <a:schemeClr val="accent1"/>
                </a:solidFill>
              </a:rPr>
              <a:t>JS</a:t>
            </a:r>
            <a:endParaRPr lang="ru-RU" sz="2400" dirty="0">
              <a:solidFill>
                <a:schemeClr val="accent1"/>
              </a:solidFill>
            </a:endParaRPr>
          </a:p>
          <a:p>
            <a:pPr marL="0" indent="0">
              <a:buNone/>
            </a:pPr>
            <a:r>
              <a:rPr lang="en-US" sz="2400" dirty="0" err="1">
                <a:latin typeface="Consolas" panose="020B0609020204030204" pitchFamily="49" charset="0"/>
              </a:rPr>
              <a:t>array.slice</a:t>
            </a:r>
            <a:r>
              <a:rPr lang="en-US" sz="2400" dirty="0">
                <a:latin typeface="Consolas" panose="020B0609020204030204" pitchFamily="49" charset="0"/>
              </a:rPr>
              <a:t>(</a:t>
            </a:r>
            <a:r>
              <a:rPr lang="en-US" sz="2400" dirty="0" err="1">
                <a:latin typeface="Consolas" panose="020B0609020204030204" pitchFamily="49" charset="0"/>
              </a:rPr>
              <a:t>shiftSize</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concat</a:t>
            </a:r>
            <a:r>
              <a:rPr lang="en-US" sz="2400" dirty="0">
                <a:latin typeface="Consolas" panose="020B0609020204030204" pitchFamily="49" charset="0"/>
              </a:rPr>
              <a:t>(</a:t>
            </a:r>
            <a:r>
              <a:rPr lang="en-US" sz="2400" dirty="0" err="1">
                <a:latin typeface="Consolas" panose="020B0609020204030204" pitchFamily="49" charset="0"/>
              </a:rPr>
              <a:t>array.slice</a:t>
            </a:r>
            <a:r>
              <a:rPr lang="en-US" sz="2400" dirty="0">
                <a:latin typeface="Consolas" panose="020B0609020204030204" pitchFamily="49" charset="0"/>
              </a:rPr>
              <a:t>(0, </a:t>
            </a:r>
            <a:r>
              <a:rPr lang="en-US" sz="2400" err="1">
                <a:latin typeface="Consolas" panose="020B0609020204030204" pitchFamily="49" charset="0"/>
              </a:rPr>
              <a:t>shiftSize</a:t>
            </a:r>
            <a:r>
              <a:rPr lang="en-US" sz="2400" smtClean="0">
                <a:latin typeface="Consolas" panose="020B0609020204030204" pitchFamily="49" charset="0"/>
              </a:rPr>
              <a:t>))</a:t>
            </a:r>
          </a:p>
          <a:p>
            <a:pPr marL="0" indent="0">
              <a:buNone/>
            </a:pPr>
            <a:endParaRPr lang="en-US" sz="2400" smtClean="0">
              <a:solidFill>
                <a:schemeClr val="accent1"/>
              </a:solidFill>
            </a:endParaRPr>
          </a:p>
          <a:p>
            <a:pPr marL="0" indent="0">
              <a:buNone/>
            </a:pPr>
            <a:r>
              <a:rPr lang="ru-RU" sz="2400" smtClean="0">
                <a:solidFill>
                  <a:schemeClr val="accent1"/>
                </a:solidFill>
              </a:rPr>
              <a:t>Решение </a:t>
            </a:r>
            <a:r>
              <a:rPr lang="en-US" sz="2400" smtClean="0">
                <a:solidFill>
                  <a:schemeClr val="accent1"/>
                </a:solidFill>
              </a:rPr>
              <a:t>Python</a:t>
            </a:r>
            <a:endParaRPr lang="ru-RU" sz="2400">
              <a:solidFill>
                <a:schemeClr val="accent1"/>
              </a:solidFill>
            </a:endParaRPr>
          </a:p>
          <a:p>
            <a:pPr marL="0" indent="0">
              <a:buNone/>
            </a:pPr>
            <a:r>
              <a:rPr lang="en-US" sz="2400" smtClean="0">
                <a:latin typeface="Consolas" panose="020B0609020204030204" pitchFamily="49" charset="0"/>
              </a:rPr>
              <a:t>array[shift_size:] + array[:shift_size]</a:t>
            </a:r>
            <a:endParaRPr lang="en-US" sz="2400">
              <a:latin typeface="Consolas" panose="020B0609020204030204" pitchFamily="49" charset="0"/>
            </a:endParaRPr>
          </a:p>
          <a:p>
            <a:pPr marL="0" indent="0">
              <a:buNone/>
            </a:pPr>
            <a:endParaRPr lang="en-US" sz="2400" dirty="0">
              <a:latin typeface="Consolas" panose="020B0609020204030204" pitchFamily="49" charset="0"/>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
        <p:nvSpPr>
          <p:cNvPr id="4" name="Прямоугольник 3">
            <a:extLst>
              <a:ext uri="{FF2B5EF4-FFF2-40B4-BE49-F238E27FC236}">
                <a16:creationId xmlns:a16="http://schemas.microsoft.com/office/drawing/2014/main" id="{ABCC9CFF-068B-48FF-9695-32C17AA5EAE7}"/>
              </a:ext>
            </a:extLst>
          </p:cNvPr>
          <p:cNvSpPr/>
          <p:nvPr/>
        </p:nvSpPr>
        <p:spPr>
          <a:xfrm>
            <a:off x="10176600" y="1628775"/>
            <a:ext cx="720000" cy="720000"/>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C#</a:t>
            </a:r>
          </a:p>
        </p:txBody>
      </p:sp>
      <p:sp>
        <p:nvSpPr>
          <p:cNvPr id="5" name="Прямоугольник 4">
            <a:extLst>
              <a:ext uri="{FF2B5EF4-FFF2-40B4-BE49-F238E27FC236}">
                <a16:creationId xmlns:a16="http://schemas.microsoft.com/office/drawing/2014/main" id="{2F906A8B-BFE2-4785-9D2D-30929619EBCB}"/>
              </a:ext>
            </a:extLst>
          </p:cNvPr>
          <p:cNvSpPr/>
          <p:nvPr/>
        </p:nvSpPr>
        <p:spPr>
          <a:xfrm>
            <a:off x="10176533" y="3608752"/>
            <a:ext cx="720000" cy="720000"/>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JS</a:t>
            </a:r>
          </a:p>
        </p:txBody>
      </p:sp>
      <p:grpSp>
        <p:nvGrpSpPr>
          <p:cNvPr id="7" name="Группа 6"/>
          <p:cNvGrpSpPr/>
          <p:nvPr/>
        </p:nvGrpSpPr>
        <p:grpSpPr>
          <a:xfrm>
            <a:off x="10167881" y="5445224"/>
            <a:ext cx="720000" cy="733222"/>
            <a:chOff x="10167881" y="5445224"/>
            <a:chExt cx="720000" cy="733222"/>
          </a:xfrm>
        </p:grpSpPr>
        <p:sp>
          <p:nvSpPr>
            <p:cNvPr id="8" name="Прямоугольник 7">
              <a:extLst>
                <a:ext uri="{FF2B5EF4-FFF2-40B4-BE49-F238E27FC236}">
                  <a16:creationId xmlns:a16="http://schemas.microsoft.com/office/drawing/2014/main" id="{1AD49043-8CB6-4B10-B8FE-D3256B6C4BF2}"/>
                </a:ext>
              </a:extLst>
            </p:cNvPr>
            <p:cNvSpPr/>
            <p:nvPr/>
          </p:nvSpPr>
          <p:spPr>
            <a:xfrm>
              <a:off x="10167881" y="5445224"/>
              <a:ext cx="720000" cy="73322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b="1" smtClean="0">
                <a:solidFill>
                  <a:schemeClr val="tx1"/>
                </a:solidFill>
              </a:endParaRPr>
            </a:p>
            <a:p>
              <a:pPr algn="ctr"/>
              <a:endParaRPr lang="ru-RU" sz="1200" b="1" smtClean="0">
                <a:solidFill>
                  <a:schemeClr val="tx1"/>
                </a:solidFill>
              </a:endParaRPr>
            </a:p>
            <a:p>
              <a:pPr algn="ctr">
                <a:spcBef>
                  <a:spcPts val="600"/>
                </a:spcBef>
              </a:pPr>
              <a:r>
                <a:rPr lang="en-US" sz="1200" b="1" smtClean="0">
                  <a:solidFill>
                    <a:schemeClr val="bg1"/>
                  </a:solidFill>
                </a:rPr>
                <a:t>Python</a:t>
              </a:r>
              <a:endParaRPr lang="en-US" sz="2000" b="1">
                <a:solidFill>
                  <a:schemeClr val="bg1"/>
                </a:solidFill>
              </a:endParaRPr>
            </a:p>
          </p:txBody>
        </p:sp>
        <p:pic>
          <p:nvPicPr>
            <p:cNvPr id="9" name="Рисунок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5265" y="5472620"/>
              <a:ext cx="451802" cy="451802"/>
            </a:xfrm>
            <a:prstGeom prst="rect">
              <a:avLst/>
            </a:prstGeom>
          </p:spPr>
        </p:pic>
      </p:grpSp>
    </p:spTree>
    <p:extLst>
      <p:ext uri="{BB962C8B-B14F-4D97-AF65-F5344CB8AC3E}">
        <p14:creationId xmlns:p14="http://schemas.microsoft.com/office/powerpoint/2010/main" val="41295664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20000"/>
          </a:bodyPr>
          <a:lstStyle/>
          <a:p>
            <a:pPr marL="0" indent="0">
              <a:buNone/>
            </a:pPr>
            <a:r>
              <a:rPr lang="ru-RU" dirty="0"/>
              <a:t>А если мы хотим сделать это </a:t>
            </a:r>
            <a:r>
              <a:rPr lang="en-US" dirty="0">
                <a:solidFill>
                  <a:schemeClr val="accent1"/>
                </a:solidFill>
              </a:rPr>
              <a:t>In Place</a:t>
            </a:r>
            <a:r>
              <a:rPr lang="ru-RU" dirty="0"/>
              <a:t>, без выделения дополнительной памяти?</a:t>
            </a:r>
          </a:p>
          <a:p>
            <a:pPr marL="0" indent="0">
              <a:buNone/>
            </a:pPr>
            <a:endParaRPr lang="ru-RU" dirty="0"/>
          </a:p>
          <a:p>
            <a:pPr marL="0" indent="0">
              <a:buNone/>
            </a:pPr>
            <a:r>
              <a:rPr lang="en-US" b="1" dirty="0">
                <a:solidFill>
                  <a:srgbClr val="0000FF"/>
                </a:solidFill>
                <a:latin typeface="Consolas" panose="020B0609020204030204" pitchFamily="49" charset="0"/>
              </a:rPr>
              <a:t>void</a:t>
            </a:r>
            <a:r>
              <a:rPr lang="en-US" sz="3600" dirty="0">
                <a:latin typeface="Consolas" panose="020B0609020204030204" pitchFamily="49" charset="0"/>
              </a:rPr>
              <a:t> </a:t>
            </a:r>
            <a:r>
              <a:rPr lang="en-US" dirty="0">
                <a:latin typeface="Consolas" panose="020B0609020204030204" pitchFamily="49" charset="0"/>
              </a:rPr>
              <a:t>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29" indent="0">
              <a:buNone/>
            </a:pPr>
            <a:r>
              <a:rPr lang="en-US" dirty="0">
                <a:solidFill>
                  <a:srgbClr val="008000"/>
                </a:solidFill>
                <a:latin typeface="Consolas" panose="020B0609020204030204" pitchFamily="49" charset="0"/>
              </a:rPr>
              <a:t>//</a:t>
            </a:r>
            <a:r>
              <a:rPr lang="ru-RU" dirty="0">
                <a:solidFill>
                  <a:srgbClr val="008000"/>
                </a:solidFill>
                <a:latin typeface="Consolas" panose="020B0609020204030204" pitchFamily="49" charset="0"/>
              </a:rPr>
              <a:t>пример использования</a:t>
            </a:r>
            <a:endParaRPr lang="en-US" dirty="0">
              <a:solidFill>
                <a:srgbClr val="008000"/>
              </a:solidFill>
              <a:latin typeface="Consolas" panose="020B0609020204030204" pitchFamily="49" charset="0"/>
            </a:endParaRPr>
          </a:p>
          <a:p>
            <a:pPr marL="29" indent="0">
              <a:buNone/>
            </a:pPr>
            <a:r>
              <a:rPr lang="en-US" dirty="0" err="1">
                <a:solidFill>
                  <a:srgbClr val="0000FF"/>
                </a:solidFill>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 = </a:t>
            </a:r>
            <a:r>
              <a:rPr lang="en-US" dirty="0">
                <a:solidFill>
                  <a:srgbClr val="0000FF"/>
                </a:solidFill>
                <a:latin typeface="Consolas" panose="020B0609020204030204" pitchFamily="49" charset="0"/>
              </a:rPr>
              <a:t>new</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1,</a:t>
            </a:r>
            <a:r>
              <a:rPr lang="ru-RU" dirty="0">
                <a:latin typeface="Consolas" panose="020B0609020204030204" pitchFamily="49" charset="0"/>
              </a:rPr>
              <a:t> </a:t>
            </a:r>
            <a:r>
              <a:rPr lang="en-US" dirty="0">
                <a:latin typeface="Consolas" panose="020B0609020204030204" pitchFamily="49" charset="0"/>
              </a:rPr>
              <a:t>2,</a:t>
            </a:r>
            <a:r>
              <a:rPr lang="ru-RU" dirty="0">
                <a:latin typeface="Consolas" panose="020B0609020204030204" pitchFamily="49" charset="0"/>
              </a:rPr>
              <a:t> </a:t>
            </a:r>
            <a:r>
              <a:rPr lang="en-US" dirty="0">
                <a:latin typeface="Consolas" panose="020B0609020204030204" pitchFamily="49" charset="0"/>
              </a:rPr>
              <a:t>3,</a:t>
            </a:r>
            <a:r>
              <a:rPr lang="ru-RU" dirty="0">
                <a:latin typeface="Consolas" panose="020B0609020204030204" pitchFamily="49" charset="0"/>
              </a:rPr>
              <a:t> </a:t>
            </a:r>
            <a:r>
              <a:rPr lang="en-US" dirty="0">
                <a:latin typeface="Consolas" panose="020B0609020204030204" pitchFamily="49" charset="0"/>
              </a:rPr>
              <a:t>4,</a:t>
            </a:r>
            <a:r>
              <a:rPr lang="ru-RU" dirty="0">
                <a:latin typeface="Consolas" panose="020B0609020204030204" pitchFamily="49" charset="0"/>
              </a:rPr>
              <a:t> </a:t>
            </a:r>
            <a:r>
              <a:rPr lang="en-US" dirty="0">
                <a:latin typeface="Consolas" panose="020B0609020204030204" pitchFamily="49" charset="0"/>
              </a:rPr>
              <a:t>5</a:t>
            </a:r>
            <a:r>
              <a:rPr lang="ru-RU" dirty="0">
                <a:latin typeface="Consolas" panose="020B0609020204030204" pitchFamily="49" charset="0"/>
              </a:rPr>
              <a:t> </a:t>
            </a:r>
            <a:r>
              <a:rPr lang="en-US" dirty="0">
                <a:latin typeface="Consolas" panose="020B0609020204030204" pitchFamily="49" charset="0"/>
              </a:rPr>
              <a:t>};</a:t>
            </a:r>
          </a:p>
          <a:p>
            <a:pPr marL="29" indent="0">
              <a:buNone/>
            </a:pPr>
            <a:r>
              <a:rPr lang="en-US" dirty="0">
                <a:latin typeface="Consolas" panose="020B0609020204030204" pitchFamily="49" charset="0"/>
              </a:rPr>
              <a:t>Rotate(</a:t>
            </a:r>
            <a:r>
              <a:rPr lang="en-US" dirty="0" err="1">
                <a:latin typeface="Consolas" panose="020B0609020204030204" pitchFamily="49" charset="0"/>
              </a:rPr>
              <a:t>arr</a:t>
            </a:r>
            <a:r>
              <a:rPr lang="en-US" dirty="0">
                <a:latin typeface="Consolas" panose="020B0609020204030204" pitchFamily="49" charset="0"/>
              </a:rPr>
              <a:t>, 2);</a:t>
            </a:r>
          </a:p>
          <a:p>
            <a:pPr marL="29" indent="0">
              <a:buNone/>
            </a:pP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arr</a:t>
            </a:r>
            <a:r>
              <a:rPr lang="en-US" dirty="0">
                <a:solidFill>
                  <a:srgbClr val="008000"/>
                </a:solidFill>
                <a:latin typeface="Consolas" panose="020B0609020204030204" pitchFamily="49" charset="0"/>
              </a:rPr>
              <a:t> == {3,4,5,1,2}</a:t>
            </a:r>
          </a:p>
          <a:p>
            <a:pPr marL="0" indent="0">
              <a:buNone/>
            </a:pPr>
            <a:endParaRPr lang="en-US" dirty="0"/>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35359443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296" y="1490212"/>
            <a:ext cx="69913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72" y="2636915"/>
            <a:ext cx="70389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299"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571299"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9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0" indent="0">
              <a:buNone/>
            </a:pPr>
            <a:r>
              <a:rPr lang="en-US" dirty="0"/>
              <a:t>Reverse(array, 0, k-1);  // O(k)</a:t>
            </a:r>
          </a:p>
          <a:p>
            <a:pPr marL="0" indent="0">
              <a:buNone/>
            </a:pPr>
            <a:r>
              <a:rPr lang="en-US" dirty="0"/>
              <a:t>Reverse(array, k, n-1);  // O(n-k)</a:t>
            </a:r>
          </a:p>
          <a:p>
            <a:pPr marL="0" indent="0">
              <a:buNone/>
            </a:pPr>
            <a:r>
              <a:rPr lang="en-US" dirty="0"/>
              <a:t>Reverse(array, 0, n-1);  // O(n)</a:t>
            </a:r>
            <a:endParaRPr lang="ru-RU" dirty="0"/>
          </a:p>
          <a:p>
            <a:pPr marL="0" indent="0">
              <a:buNone/>
            </a:pPr>
            <a:endParaRPr lang="ru-RU" dirty="0"/>
          </a:p>
          <a:p>
            <a:pPr>
              <a:buFont typeface="Wingdings" panose="05000000000000000000" pitchFamily="2" charset="2"/>
              <a:buChar char="ü"/>
            </a:pPr>
            <a:r>
              <a:rPr lang="en-US" dirty="0"/>
              <a:t>Decomposition</a:t>
            </a:r>
          </a:p>
          <a:p>
            <a:pPr>
              <a:buFont typeface="Wingdings" panose="05000000000000000000" pitchFamily="2" charset="2"/>
              <a:buChar char="ü"/>
            </a:pPr>
            <a:r>
              <a:rPr lang="en-US" dirty="0"/>
              <a:t>Composability</a:t>
            </a:r>
          </a:p>
          <a:p>
            <a:pPr>
              <a:buFont typeface="Wingdings" panose="05000000000000000000" pitchFamily="2" charset="2"/>
              <a:buChar char="ü"/>
            </a:pPr>
            <a:r>
              <a:rPr lang="en-US" dirty="0"/>
              <a:t>Readability</a:t>
            </a:r>
            <a:endParaRPr lang="ru-RU" dirty="0"/>
          </a:p>
        </p:txBody>
      </p:sp>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spTree>
    <p:extLst>
      <p:ext uri="{BB962C8B-B14F-4D97-AF65-F5344CB8AC3E}">
        <p14:creationId xmlns:p14="http://schemas.microsoft.com/office/powerpoint/2010/main" val="51386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Не самоценно</a:t>
            </a:r>
          </a:p>
        </p:txBody>
      </p:sp>
      <p:sp>
        <p:nvSpPr>
          <p:cNvPr id="2" name="Заголовок 1"/>
          <p:cNvSpPr>
            <a:spLocks noGrp="1"/>
          </p:cNvSpPr>
          <p:nvPr>
            <p:ph type="title"/>
          </p:nvPr>
        </p:nvSpPr>
        <p:spPr/>
        <p:txBody>
          <a:bodyPr>
            <a:noAutofit/>
          </a:bodyPr>
          <a:lstStyle/>
          <a:p>
            <a:r>
              <a:rPr lang="ru-RU" sz="4000" dirty="0"/>
              <a:t>Маркеры плохой </a:t>
            </a:r>
            <a:r>
              <a:rPr lang="ru-RU" sz="4000" dirty="0" err="1"/>
              <a:t>компонуемости</a:t>
            </a:r>
            <a:endParaRPr lang="ru-RU" sz="4000" dirty="0"/>
          </a:p>
        </p:txBody>
      </p:sp>
    </p:spTree>
    <p:extLst>
      <p:ext uri="{BB962C8B-B14F-4D97-AF65-F5344CB8AC3E}">
        <p14:creationId xmlns:p14="http://schemas.microsoft.com/office/powerpoint/2010/main" val="8314617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Общие компоненты</a:t>
            </a:r>
          </a:p>
        </p:txBody>
      </p:sp>
      <p:pic>
        <p:nvPicPr>
          <p:cNvPr id="1026" name="Picture 2" descr="https://static.ngs.ru/news/preview/b0d5d8007cfa69f013a05fac9847253b0619aa5d_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5" y="1682750"/>
            <a:ext cx="5238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869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ru-RU" sz="2800" i="1" dirty="0" smtClean="0">
                <a:latin typeface="+mn-lt"/>
              </a:rPr>
              <a:t>Контрольное число для СНИЛС:</a:t>
            </a:r>
          </a:p>
          <a:p>
            <a:pPr marL="514350" indent="-514350">
              <a:buFont typeface="+mj-lt"/>
              <a:buAutoNum type="arabicPeriod"/>
            </a:pPr>
            <a:r>
              <a:rPr lang="ru-RU" sz="2800" dirty="0" smtClean="0">
                <a:latin typeface="+mn-lt"/>
              </a:rPr>
              <a:t>Каждая </a:t>
            </a:r>
            <a:r>
              <a:rPr lang="ru-RU" sz="2800" dirty="0">
                <a:latin typeface="+mn-lt"/>
              </a:rPr>
              <a:t>цифра СНИЛС умножается на номер своей позиции </a:t>
            </a:r>
            <a:r>
              <a:rPr lang="ru-RU" sz="2800" dirty="0" smtClean="0">
                <a:latin typeface="+mn-lt"/>
              </a:rPr>
              <a:t>(начиная с</a:t>
            </a:r>
            <a:r>
              <a:rPr lang="en-US" sz="2800" dirty="0" smtClean="0">
                <a:latin typeface="+mn-lt"/>
              </a:rPr>
              <a:t> </a:t>
            </a:r>
            <a:r>
              <a:rPr lang="ru-RU" sz="2800" dirty="0" smtClean="0">
                <a:latin typeface="+mn-lt"/>
              </a:rPr>
              <a:t>наименьшего разряда)</a:t>
            </a:r>
            <a:endParaRPr lang="ru-RU" sz="2800" dirty="0">
              <a:latin typeface="+mn-lt"/>
            </a:endParaRPr>
          </a:p>
          <a:p>
            <a:pPr marL="514350" indent="-514350">
              <a:buFont typeface="+mj-lt"/>
              <a:buAutoNum type="arabicPeriod"/>
            </a:pPr>
            <a:r>
              <a:rPr lang="ru-RU" sz="2800" dirty="0" smtClean="0">
                <a:latin typeface="+mn-lt"/>
              </a:rPr>
              <a:t>Полученные </a:t>
            </a:r>
            <a:r>
              <a:rPr lang="ru-RU" sz="2800" dirty="0">
                <a:latin typeface="+mn-lt"/>
              </a:rPr>
              <a:t>произведения </a:t>
            </a:r>
            <a:r>
              <a:rPr lang="ru-RU" sz="2800" dirty="0" smtClean="0">
                <a:latin typeface="+mn-lt"/>
              </a:rPr>
              <a:t>суммируются</a:t>
            </a:r>
            <a:endParaRPr lang="en-US" sz="28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меньше 100, то контрольное число равно самой </a:t>
            </a:r>
            <a:r>
              <a:rPr lang="ru-RU" sz="2400" dirty="0" smtClean="0">
                <a:latin typeface="+mn-lt"/>
              </a:rPr>
              <a:t>сумме</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равна 100 или 101, то контрольное число равно </a:t>
            </a:r>
            <a:r>
              <a:rPr lang="ru-RU" sz="2400" dirty="0" smtClean="0">
                <a:latin typeface="+mn-lt"/>
              </a:rPr>
              <a:t>0</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больше 101, </a:t>
            </a:r>
            <a:r>
              <a:rPr lang="ru-RU" sz="2400" dirty="0" smtClean="0">
                <a:latin typeface="+mn-lt"/>
              </a:rPr>
              <a:t>то берется остаток от деления суммы </a:t>
            </a:r>
            <a:r>
              <a:rPr lang="ru-RU" sz="2400" dirty="0">
                <a:latin typeface="+mn-lt"/>
              </a:rPr>
              <a:t>на 101 и контрольное число </a:t>
            </a:r>
            <a:r>
              <a:rPr lang="ru-RU" sz="2400" dirty="0" smtClean="0">
                <a:latin typeface="+mn-lt"/>
              </a:rPr>
              <a:t>определяется аналогично </a:t>
            </a:r>
            <a:r>
              <a:rPr lang="ru-RU" sz="2400" dirty="0">
                <a:latin typeface="+mn-lt"/>
              </a:rPr>
              <a:t>пунктам 2.1 и 2.2</a:t>
            </a: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1976088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dirty="0" smtClean="0">
                <a:latin typeface="+mn-lt"/>
              </a:rPr>
              <a:t>СНИЛС 112-233-445. Рассчитаем контрольное число:</a:t>
            </a:r>
            <a:endParaRPr lang="en-US" sz="2800" dirty="0" smtClean="0">
              <a:latin typeface="+mn-lt"/>
            </a:endParaRPr>
          </a:p>
          <a:p>
            <a:pPr marL="0" indent="0">
              <a:buNone/>
            </a:pPr>
            <a:endParaRPr lang="ru-RU" sz="2800" dirty="0">
              <a:latin typeface="+mn-lt"/>
            </a:endParaRPr>
          </a:p>
          <a:p>
            <a:pPr marL="0" indent="0">
              <a:buNone/>
            </a:pPr>
            <a:r>
              <a:rPr lang="ru-RU" sz="2800" dirty="0">
                <a:latin typeface="Consolas" panose="020B0609020204030204" pitchFamily="49" charset="0"/>
              </a:rPr>
              <a:t>цифры </a:t>
            </a:r>
            <a:r>
              <a:rPr lang="ru-RU" sz="2800" dirty="0" smtClean="0">
                <a:latin typeface="Consolas" panose="020B0609020204030204" pitchFamily="49" charset="0"/>
              </a:rPr>
              <a:t>номера</a:t>
            </a:r>
            <a:r>
              <a:rPr lang="en-US" sz="2800" dirty="0" smtClean="0">
                <a:latin typeface="Consolas" panose="020B0609020204030204" pitchFamily="49" charset="0"/>
              </a:rPr>
              <a:t> </a:t>
            </a:r>
            <a:r>
              <a:rPr lang="ru-RU" sz="2800" dirty="0" smtClean="0">
                <a:latin typeface="Consolas" panose="020B0609020204030204" pitchFamily="49" charset="0"/>
              </a:rPr>
              <a:t> </a:t>
            </a:r>
            <a:r>
              <a:rPr lang="ru-RU" sz="2800" dirty="0">
                <a:latin typeface="Consolas" panose="020B0609020204030204" pitchFamily="49" charset="0"/>
              </a:rPr>
              <a:t>1 1 2 2 3 3 4 4 5</a:t>
            </a:r>
          </a:p>
          <a:p>
            <a:pPr marL="0" indent="0">
              <a:buNone/>
            </a:pPr>
            <a:r>
              <a:rPr lang="ru-RU" sz="2800" dirty="0">
                <a:latin typeface="Consolas" panose="020B0609020204030204" pitchFamily="49" charset="0"/>
              </a:rPr>
              <a:t>номер позиции 9 8 7 6 5 4 3 2 1</a:t>
            </a:r>
          </a:p>
          <a:p>
            <a:pPr marL="0" indent="0">
              <a:buNone/>
            </a:pPr>
            <a:endParaRPr lang="en-US" sz="2800" dirty="0" smtClean="0">
              <a:latin typeface="+mn-lt"/>
            </a:endParaRPr>
          </a:p>
          <a:p>
            <a:pPr marL="0" indent="0">
              <a:buNone/>
            </a:pPr>
            <a:r>
              <a:rPr lang="ru-RU" sz="2800" dirty="0" smtClean="0">
                <a:latin typeface="+mn-lt"/>
              </a:rPr>
              <a:t>Сумма </a:t>
            </a:r>
            <a:r>
              <a:rPr lang="ru-RU" sz="2800" dirty="0">
                <a:latin typeface="+mn-lt"/>
              </a:rPr>
              <a:t>= </a:t>
            </a:r>
            <a:r>
              <a:rPr lang="ru-RU" sz="2800" dirty="0">
                <a:latin typeface="Consolas" panose="020B0609020204030204" pitchFamily="49" charset="0"/>
              </a:rPr>
              <a:t>1×9 + 1×8 + 2×7 + 2×6 + 3×5 + 3×4 + 4×3 + 4×2 + 5×1 = 95</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241788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r>
              <a:rPr lang="ru-RU" b="1" dirty="0"/>
              <a:t>Простота и понятность.</a:t>
            </a:r>
            <a:r>
              <a:rPr lang="ru-RU" dirty="0"/>
              <a:t> Что в будущем инженер смог быстро разобраться и доработать компонент под изменившиеся требования.</a:t>
            </a:r>
          </a:p>
          <a:p>
            <a:r>
              <a:rPr lang="x-none" b="1" dirty="0"/>
              <a:t>Корректность.</a:t>
            </a:r>
            <a:r>
              <a:rPr lang="x-none" dirty="0"/>
              <a:t> Чтобы в будущем инженер своими правками случайно не сломал работоспособность системы.</a:t>
            </a:r>
          </a:p>
          <a:p>
            <a:r>
              <a:rPr lang="x-none" b="1" dirty="0"/>
              <a:t>Расширяемость.</a:t>
            </a:r>
            <a:r>
              <a:rPr lang="x-none" dirty="0"/>
              <a:t> Чтобы в будущем инженеру проще было вносить доработки под новые требования.</a:t>
            </a:r>
          </a:p>
          <a:p>
            <a:r>
              <a:rPr lang="x-none" b="1" dirty="0"/>
              <a:t>Универсальность.</a:t>
            </a:r>
            <a:r>
              <a:rPr lang="x-none" dirty="0"/>
              <a:t> Чтобы в будущем инженеру было проще использовать этот код в контексте другой задачи или проекта.</a:t>
            </a:r>
          </a:p>
          <a:p>
            <a:pPr marL="0" indent="0">
              <a:buNone/>
            </a:pPr>
            <a:endParaRPr lang="ru-RU" dirty="0"/>
          </a:p>
        </p:txBody>
      </p:sp>
      <p:sp>
        <p:nvSpPr>
          <p:cNvPr id="2" name="Заголовок 1"/>
          <p:cNvSpPr>
            <a:spLocks noGrp="1"/>
          </p:cNvSpPr>
          <p:nvPr>
            <p:ph type="title"/>
          </p:nvPr>
        </p:nvSpPr>
        <p:spPr/>
        <p:txBody>
          <a:bodyPr>
            <a:noAutofit/>
          </a:bodyPr>
          <a:lstStyle/>
          <a:p>
            <a:r>
              <a:rPr lang="ru-RU" dirty="0"/>
              <a:t>Зачем нужен чистый код?</a:t>
            </a:r>
          </a:p>
        </p:txBody>
      </p:sp>
    </p:spTree>
    <p:extLst>
      <p:ext uri="{BB962C8B-B14F-4D97-AF65-F5344CB8AC3E}">
        <p14:creationId xmlns:p14="http://schemas.microsoft.com/office/powerpoint/2010/main" val="3769395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smtClean="0"/>
              <a:t>Реализуйте алгоритм расчета контрольного числа для СНИЛС: </a:t>
            </a:r>
            <a:r>
              <a:rPr lang="en-US" dirty="0" err="1" smtClean="0">
                <a:solidFill>
                  <a:srgbClr val="C00000"/>
                </a:solidFill>
              </a:rPr>
              <a:t>ControlDigit</a:t>
            </a:r>
            <a:r>
              <a:rPr lang="en-US" dirty="0" smtClean="0">
                <a:solidFill>
                  <a:srgbClr val="C00000"/>
                </a:solidFill>
              </a:rPr>
              <a:t>/</a:t>
            </a:r>
            <a:r>
              <a:rPr lang="en-US" dirty="0" err="1" smtClean="0">
                <a:solidFill>
                  <a:srgbClr val="C00000"/>
                </a:solidFill>
              </a:rPr>
              <a:t>Snils</a:t>
            </a:r>
            <a:endParaRPr lang="ru-RU" dirty="0" smtClean="0">
              <a:solidFill>
                <a:srgbClr val="C00000"/>
              </a:solidFill>
            </a:endParaRPr>
          </a:p>
          <a:p>
            <a:pPr marL="0" indent="0">
              <a:buNone/>
            </a:pPr>
            <a:r>
              <a:rPr lang="ru-RU" dirty="0" smtClean="0"/>
              <a:t>Помните </a:t>
            </a:r>
            <a:r>
              <a:rPr lang="ru-RU" dirty="0"/>
              <a:t>про декомпозицию и </a:t>
            </a:r>
            <a:r>
              <a:rPr lang="ru-RU" dirty="0" err="1" smtClean="0"/>
              <a:t>компонуемость</a:t>
            </a:r>
            <a:r>
              <a:rPr lang="ru-RU" dirty="0" smtClean="0"/>
              <a:t>. </a:t>
            </a:r>
          </a:p>
          <a:p>
            <a:pPr marL="0" indent="0">
              <a:buNone/>
            </a:pPr>
            <a:r>
              <a:rPr lang="ru-RU" dirty="0" smtClean="0"/>
              <a:t>Постарайтесь максимально </a:t>
            </a:r>
            <a:r>
              <a:rPr lang="ru-RU" dirty="0" err="1" smtClean="0"/>
              <a:t>реиспользовать</a:t>
            </a:r>
            <a:r>
              <a:rPr lang="ru-RU" dirty="0" smtClean="0"/>
              <a:t> уже написанный код.</a:t>
            </a:r>
          </a:p>
          <a:p>
            <a:pPr marL="0" indent="0">
              <a:buNone/>
            </a:pPr>
            <a:endParaRPr lang="ru-RU" dirty="0"/>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294647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ru-RU" sz="2800" i="1" dirty="0" smtClean="0">
                <a:latin typeface="+mn-lt"/>
              </a:rPr>
              <a:t>Контрольное число для СНИЛС:</a:t>
            </a:r>
          </a:p>
          <a:p>
            <a:pPr marL="514350" indent="-514350">
              <a:buFont typeface="+mj-lt"/>
              <a:buAutoNum type="arabicPeriod"/>
            </a:pPr>
            <a:r>
              <a:rPr lang="ru-RU" sz="2800" dirty="0" smtClean="0">
                <a:latin typeface="+mn-lt"/>
              </a:rPr>
              <a:t>Каждая </a:t>
            </a:r>
            <a:r>
              <a:rPr lang="ru-RU" sz="2800" dirty="0">
                <a:latin typeface="+mn-lt"/>
              </a:rPr>
              <a:t>цифра СНИЛС умножается на номер своей позиции </a:t>
            </a:r>
            <a:r>
              <a:rPr lang="ru-RU" sz="2800" dirty="0" smtClean="0">
                <a:latin typeface="+mn-lt"/>
              </a:rPr>
              <a:t>(начиная с</a:t>
            </a:r>
            <a:r>
              <a:rPr lang="en-US" sz="2800" dirty="0" smtClean="0">
                <a:latin typeface="+mn-lt"/>
              </a:rPr>
              <a:t> </a:t>
            </a:r>
            <a:r>
              <a:rPr lang="ru-RU" sz="2800" dirty="0" smtClean="0">
                <a:latin typeface="+mn-lt"/>
              </a:rPr>
              <a:t>наименьшего разряда)</a:t>
            </a:r>
            <a:endParaRPr lang="ru-RU" sz="2800" dirty="0">
              <a:latin typeface="+mn-lt"/>
            </a:endParaRPr>
          </a:p>
          <a:p>
            <a:pPr marL="514350" indent="-514350">
              <a:buFont typeface="+mj-lt"/>
              <a:buAutoNum type="arabicPeriod"/>
            </a:pPr>
            <a:r>
              <a:rPr lang="ru-RU" sz="2800" dirty="0" smtClean="0">
                <a:latin typeface="+mn-lt"/>
              </a:rPr>
              <a:t>Полученные </a:t>
            </a:r>
            <a:r>
              <a:rPr lang="ru-RU" sz="2800" dirty="0">
                <a:latin typeface="+mn-lt"/>
              </a:rPr>
              <a:t>произведения </a:t>
            </a:r>
            <a:r>
              <a:rPr lang="ru-RU" sz="2800" dirty="0" smtClean="0">
                <a:latin typeface="+mn-lt"/>
              </a:rPr>
              <a:t>суммируются</a:t>
            </a:r>
            <a:endParaRPr lang="en-US" sz="28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меньше 100, то контрольное число равно самой </a:t>
            </a:r>
            <a:r>
              <a:rPr lang="ru-RU" sz="2400" dirty="0" smtClean="0">
                <a:latin typeface="+mn-lt"/>
              </a:rPr>
              <a:t>сумме</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равна 100 или 101, то контрольное число равно </a:t>
            </a:r>
            <a:r>
              <a:rPr lang="ru-RU" sz="2400" dirty="0" smtClean="0">
                <a:latin typeface="+mn-lt"/>
              </a:rPr>
              <a:t>0</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больше 101, </a:t>
            </a:r>
            <a:r>
              <a:rPr lang="ru-RU" sz="2400" dirty="0" smtClean="0">
                <a:latin typeface="+mn-lt"/>
              </a:rPr>
              <a:t>то берется остаток от деления суммы </a:t>
            </a:r>
            <a:r>
              <a:rPr lang="ru-RU" sz="2400" dirty="0">
                <a:latin typeface="+mn-lt"/>
              </a:rPr>
              <a:t>на 101 и контрольное число </a:t>
            </a:r>
            <a:r>
              <a:rPr lang="ru-RU" sz="2400" dirty="0" smtClean="0">
                <a:latin typeface="+mn-lt"/>
              </a:rPr>
              <a:t>определяется аналогично </a:t>
            </a:r>
            <a:r>
              <a:rPr lang="ru-RU" sz="2400" dirty="0">
                <a:latin typeface="+mn-lt"/>
              </a:rPr>
              <a:t>пунктам 2.1 и 2.2</a:t>
            </a: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2050723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Повторно-используемые примитивы:</a:t>
            </a:r>
            <a:endParaRPr lang="en-US" dirty="0"/>
          </a:p>
          <a:p>
            <a:r>
              <a:rPr lang="ru-RU" dirty="0"/>
              <a:t>Получить все цифры числа</a:t>
            </a:r>
          </a:p>
          <a:p>
            <a:pPr lvl="1"/>
            <a:r>
              <a:rPr lang="ru-RU" dirty="0"/>
              <a:t>Очевидно ли, в каком порядке возвращаются?</a:t>
            </a:r>
          </a:p>
          <a:p>
            <a:pPr lvl="1"/>
            <a:r>
              <a:rPr lang="ru-RU" dirty="0"/>
              <a:t>Куда положить метод, чтобы его нашли?</a:t>
            </a:r>
          </a:p>
          <a:p>
            <a:r>
              <a:rPr lang="ru-RU" dirty="0"/>
              <a:t>Посчитать взвешенную </a:t>
            </a:r>
            <a:r>
              <a:rPr lang="ru-RU" dirty="0" smtClean="0"/>
              <a:t>сумму</a:t>
            </a:r>
            <a:endParaRPr lang="ru-RU"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1682235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readability</a:t>
            </a:r>
          </a:p>
        </p:txBody>
      </p:sp>
    </p:spTree>
    <p:extLst>
      <p:ext uri="{BB962C8B-B14F-4D97-AF65-F5344CB8AC3E}">
        <p14:creationId xmlns:p14="http://schemas.microsoft.com/office/powerpoint/2010/main" val="945960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solidFill>
                  <a:srgbClr val="00B050"/>
                </a:solidFill>
              </a:rPr>
              <a:t>C#: </a:t>
            </a:r>
            <a:r>
              <a:rPr lang="en-US" smtClean="0"/>
              <a:t>Samples </a:t>
            </a:r>
            <a:r>
              <a:rPr lang="en-US"/>
              <a:t>/ </a:t>
            </a:r>
            <a:r>
              <a:rPr lang="en-US" smtClean="0"/>
              <a:t>pathfinder.cs</a:t>
            </a:r>
            <a:br>
              <a:rPr lang="en-US" smtClean="0"/>
            </a:br>
            <a:r>
              <a:rPr lang="en-US" smtClean="0">
                <a:solidFill>
                  <a:srgbClr val="00B050"/>
                </a:solidFill>
              </a:rPr>
              <a:t>python: </a:t>
            </a:r>
            <a:r>
              <a:rPr lang="en-US" smtClean="0"/>
              <a:t>Samples </a:t>
            </a:r>
            <a:r>
              <a:rPr lang="en-US"/>
              <a:t>/ </a:t>
            </a:r>
            <a:r>
              <a:rPr lang="en-US" smtClean="0"/>
              <a:t>path_finder.PY</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782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развалится ли</a:t>
            </a:r>
            <a:br>
              <a:rPr lang="ru-RU" sz="4000" dirty="0"/>
            </a:br>
            <a:r>
              <a:rPr lang="ru-RU" sz="4000" dirty="0"/>
              <a:t>в многопоточной среде?</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22219526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pathfinder.JS</a:t>
            </a:r>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890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spcBef>
                <a:spcPts val="900"/>
              </a:spcBef>
              <a:buSzTx/>
              <a:buNone/>
              <a:defRPr sz="4000"/>
            </a:pPr>
            <a:r>
              <a:rPr lang="ru-RU" dirty="0"/>
              <a:t>Что произойдет, если будет</a:t>
            </a:r>
          </a:p>
          <a:p>
            <a:pPr marL="0" indent="0" algn="ctr">
              <a:spcBef>
                <a:spcPts val="900"/>
              </a:spcBef>
              <a:buSzTx/>
              <a:buNone/>
              <a:defRPr sz="4000"/>
            </a:pPr>
            <a:r>
              <a:rPr lang="ru-RU" dirty="0"/>
              <a:t> два экземпляра итераторов?</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3187617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	</a:t>
            </a:r>
            <a:r>
              <a:rPr lang="en-US" b="1" dirty="0" err="1">
                <a:solidFill>
                  <a:schemeClr val="accent1"/>
                </a:solidFill>
                <a:latin typeface="Consolas" panose="020B0609020204030204" pitchFamily="49" charset="0"/>
                <a:cs typeface="Consolas" panose="020B0609020204030204" pitchFamily="49" charset="0"/>
              </a:rPr>
              <a:t>InputData</a:t>
            </a:r>
            <a:r>
              <a:rPr lang="en-US" b="1" dirty="0">
                <a:solidFill>
                  <a:schemeClr val="accent1"/>
                </a:solidFill>
                <a:latin typeface="Consolas" panose="020B0609020204030204" pitchFamily="49" charset="0"/>
                <a:cs typeface="Consolas" panose="020B0609020204030204" pitchFamily="49" charset="0"/>
              </a:rPr>
              <a:t>();</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Solve();</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a:t>
            </a:r>
            <a:r>
              <a:rPr lang="en-US" b="1" dirty="0" err="1">
                <a:solidFill>
                  <a:schemeClr val="accent1"/>
                </a:solidFill>
                <a:latin typeface="Consolas" panose="020B0609020204030204" pitchFamily="49" charset="0"/>
                <a:cs typeface="Consolas" panose="020B0609020204030204" pitchFamily="49" charset="0"/>
              </a:rPr>
              <a:t>OutputData</a:t>
            </a:r>
            <a:r>
              <a:rPr lang="en-US" b="1" dirty="0">
                <a:solidFill>
                  <a:schemeClr val="accent1"/>
                </a:solidFill>
                <a:latin typeface="Consolas" panose="020B0609020204030204" pitchFamily="49" charset="0"/>
                <a:cs typeface="Consolas" panose="020B0609020204030204" pitchFamily="49" charset="0"/>
              </a:rPr>
              <a:t>();</a:t>
            </a:r>
          </a:p>
          <a:p>
            <a:pPr marL="0" indent="0">
              <a:buNone/>
            </a:pPr>
            <a:r>
              <a:rPr lang="en-US" b="1" dirty="0">
                <a:solidFill>
                  <a:srgbClr val="027E17"/>
                </a:solidFill>
                <a:latin typeface="Consolas" panose="020B0609020204030204" pitchFamily="49" charset="0"/>
                <a:cs typeface="Consolas" panose="020B0609020204030204" pitchFamily="49" charset="0"/>
              </a:rPr>
              <a:t>     </a:t>
            </a:r>
          </a:p>
          <a:p>
            <a:pPr marL="0" indent="0">
              <a:buNone/>
            </a:pPr>
            <a:r>
              <a:rPr lang="en-US" b="1" dirty="0">
                <a:solidFill>
                  <a:srgbClr val="027E17"/>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data = </a:t>
            </a:r>
            <a:r>
              <a:rPr lang="en-US" b="1" dirty="0" err="1">
                <a:solidFill>
                  <a:schemeClr val="accent2"/>
                </a:solidFill>
                <a:latin typeface="Consolas" panose="020B0609020204030204" pitchFamily="49" charset="0"/>
                <a:cs typeface="Consolas" panose="020B0609020204030204" pitchFamily="49" charset="0"/>
              </a:rPr>
              <a:t>InputData</a:t>
            </a:r>
            <a:r>
              <a:rPr lang="en-US" b="1" dirty="0">
                <a:solidFill>
                  <a:schemeClr val="accent2"/>
                </a:solidFill>
                <a:latin typeface="Consolas" panose="020B0609020204030204" pitchFamily="49" charset="0"/>
                <a:cs typeface="Consolas" panose="020B0609020204030204" pitchFamily="49" charset="0"/>
              </a:rPr>
              <a:t>(“input.txt”);</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result = Solve(data);</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OutputData</a:t>
            </a:r>
            <a:r>
              <a:rPr lang="en-US" b="1" dirty="0">
                <a:solidFill>
                  <a:schemeClr val="accent2"/>
                </a:solidFill>
                <a:latin typeface="Consolas" panose="020B0609020204030204" pitchFamily="49" charset="0"/>
                <a:cs typeface="Consolas" panose="020B0609020204030204" pitchFamily="49" charset="0"/>
              </a:rPr>
              <a:t>(“output.txt”, result);</a:t>
            </a:r>
            <a:endParaRPr lang="ru-RU" b="1" dirty="0">
              <a:solidFill>
                <a:schemeClr val="accent2"/>
              </a:solidFill>
              <a:latin typeface="Consolas" panose="020B0609020204030204" pitchFamily="49" charset="0"/>
              <a:cs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28529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прячьте поток данных от читателя!</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177586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Аккуратное форматирование</a:t>
            </a:r>
          </a:p>
          <a:p>
            <a:r>
              <a:rPr lang="ru-RU" dirty="0"/>
              <a:t>Соответствие принятому (в команде или </a:t>
            </a:r>
            <a:br>
              <a:rPr lang="ru-RU" dirty="0"/>
            </a:br>
            <a:r>
              <a:rPr lang="ru-RU" dirty="0"/>
              <a:t>в </a:t>
            </a:r>
            <a:r>
              <a:rPr lang="ru-RU" dirty="0" err="1"/>
              <a:t>комьюнити</a:t>
            </a:r>
            <a:r>
              <a:rPr lang="ru-RU" dirty="0"/>
              <a:t>) стилю оформления кода</a:t>
            </a:r>
          </a:p>
          <a:p>
            <a:r>
              <a:rPr lang="ru-RU" dirty="0"/>
              <a:t>Понятные имена методов и переменных</a:t>
            </a:r>
          </a:p>
          <a:p>
            <a:endParaRPr lang="ru-RU" dirty="0"/>
          </a:p>
        </p:txBody>
      </p:sp>
      <p:sp>
        <p:nvSpPr>
          <p:cNvPr id="2" name="Заголовок 1"/>
          <p:cNvSpPr>
            <a:spLocks noGrp="1"/>
          </p:cNvSpPr>
          <p:nvPr>
            <p:ph type="title"/>
          </p:nvPr>
        </p:nvSpPr>
        <p:spPr/>
        <p:txBody>
          <a:bodyPr/>
          <a:lstStyle/>
          <a:p>
            <a:r>
              <a:rPr lang="ru-RU" dirty="0"/>
              <a:t>Гигиенический минимум</a:t>
            </a:r>
          </a:p>
        </p:txBody>
      </p:sp>
    </p:spTree>
    <p:extLst>
      <p:ext uri="{BB962C8B-B14F-4D97-AF65-F5344CB8AC3E}">
        <p14:creationId xmlns:p14="http://schemas.microsoft.com/office/powerpoint/2010/main" val="487705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649" y="2385109"/>
            <a:ext cx="3964700" cy="3923616"/>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489292" y="549275"/>
            <a:ext cx="7287227" cy="830997"/>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2B91AF"/>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
            </a:r>
            <a:br>
              <a:rPr lang="ru-RU" sz="2400" dirty="0">
                <a:solidFill>
                  <a:srgbClr val="000000"/>
                </a:solidFill>
                <a:highlight>
                  <a:srgbClr val="FFFFFF"/>
                </a:highlight>
                <a:latin typeface="Fira Code" panose="00000509000000000000" pitchFamily="49" charset="0"/>
                <a:ea typeface="Fira Code" panose="00000509000000000000" pitchFamily="49" charset="0"/>
              </a:rPr>
            </a:b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Удалить все заполненные строки</a:t>
            </a:r>
          </a:p>
        </p:txBody>
      </p:sp>
    </p:spTree>
    <p:extLst>
      <p:ext uri="{BB962C8B-B14F-4D97-AF65-F5344CB8AC3E}">
        <p14:creationId xmlns:p14="http://schemas.microsoft.com/office/powerpoint/2010/main" val="4006705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4" name="Прямоугольник 3"/>
          <p:cNvSpPr/>
          <p:nvPr/>
        </p:nvSpPr>
        <p:spPr>
          <a:xfrm>
            <a:off x="1295400" y="549275"/>
            <a:ext cx="9601200" cy="4708981"/>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ea typeface="Fira Code" panose="00000509000000000000" pitchFamily="49" charset="0"/>
              </a:rPr>
              <a:t>public</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void</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for</a:t>
            </a:r>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int</a:t>
            </a:r>
            <a:r>
              <a:rPr lang="es-ES" sz="2000" dirty="0">
                <a:solidFill>
                  <a:srgbClr val="000000"/>
                </a:solidFill>
                <a:highlight>
                  <a:srgbClr val="FFFFFF"/>
                </a:highlight>
                <a:latin typeface="Consolas" panose="020B0609020204030204" pitchFamily="49" charset="0"/>
                <a:ea typeface="Fira Code" panose="00000509000000000000" pitchFamily="49" charset="0"/>
              </a:rPr>
              <a:t> y = 0; y &lt; height; y++)</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   {</a:t>
            </a:r>
            <a:endParaRPr lang="en-US"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var</a:t>
            </a:r>
            <a:r>
              <a:rPr lang="en-US" sz="2000" dirty="0">
                <a:solidFill>
                  <a:srgbClr val="000000"/>
                </a:solidFill>
                <a:highlight>
                  <a:srgbClr val="FFFFFF"/>
                </a:highlight>
                <a:latin typeface="Consolas" panose="020B0609020204030204" pitchFamily="49" charset="0"/>
                <a:ea typeface="Fira Code" panose="00000509000000000000" pitchFamily="49" charset="0"/>
              </a:rPr>
              <a:t> full = </a:t>
            </a:r>
            <a:r>
              <a:rPr lang="en-US" sz="2000" dirty="0">
                <a:solidFill>
                  <a:srgbClr val="00007F"/>
                </a:solidFill>
                <a:highlight>
                  <a:srgbClr val="FFFFFF"/>
                </a:highlight>
                <a:latin typeface="Consolas" panose="020B0609020204030204" pitchFamily="49" charset="0"/>
                <a:ea typeface="Fira Code" panose="00000509000000000000" pitchFamily="49" charset="0"/>
              </a:rPr>
              <a:t>Enumerable</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2B91AF"/>
                </a:solidFill>
                <a:highlight>
                  <a:srgbClr val="FFFFFF"/>
                </a:highlight>
                <a:latin typeface="Consolas" panose="020B0609020204030204" pitchFamily="49" charset="0"/>
                <a:ea typeface="Fira Code" panose="00000509000000000000" pitchFamily="49" charset="0"/>
              </a:rPr>
              <a:t>Range</a:t>
            </a:r>
            <a:r>
              <a:rPr lang="en-US" sz="2000" dirty="0">
                <a:solidFill>
                  <a:srgbClr val="000000"/>
                </a:solidFill>
                <a:highlight>
                  <a:srgbClr val="FFFFFF"/>
                </a:highlight>
                <a:latin typeface="Consolas" panose="020B0609020204030204" pitchFamily="49" charset="0"/>
                <a:ea typeface="Fira Code" panose="00000509000000000000" pitchFamily="49" charset="0"/>
              </a:rPr>
              <a:t>(0, width).</a:t>
            </a:r>
            <a:r>
              <a:rPr lang="en-US" sz="2000" dirty="0">
                <a:solidFill>
                  <a:srgbClr val="2B91AF"/>
                </a:solidFill>
                <a:highlight>
                  <a:srgbClr val="FFFFFF"/>
                </a:highlight>
                <a:latin typeface="Consolas" panose="020B0609020204030204" pitchFamily="49" charset="0"/>
                <a:ea typeface="Fira Code" panose="00000509000000000000" pitchFamily="49" charset="0"/>
              </a:rPr>
              <a:t>All</a:t>
            </a:r>
            <a:r>
              <a:rPr lang="en-US" sz="2000" dirty="0">
                <a:solidFill>
                  <a:srgbClr val="000000"/>
                </a:solidFill>
                <a:highlight>
                  <a:srgbClr val="FFFFFF"/>
                </a:highlight>
                <a:latin typeface="Consolas" panose="020B0609020204030204" pitchFamily="49" charset="0"/>
                <a:ea typeface="Fira Code" panose="00000509000000000000" pitchFamily="49" charset="0"/>
              </a:rPr>
              <a:t>(x =&gt; filled[y][x]);</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if</a:t>
            </a:r>
            <a:r>
              <a:rPr lang="en-US" sz="2000" dirty="0">
                <a:solidFill>
                  <a:srgbClr val="000000"/>
                </a:solidFill>
                <a:highlight>
                  <a:srgbClr val="FFFFFF"/>
                </a:highlight>
                <a:latin typeface="Consolas" panose="020B0609020204030204" pitchFamily="49" charset="0"/>
                <a:ea typeface="Fira Code" panose="00000509000000000000" pitchFamily="49" charset="0"/>
              </a:rPr>
              <a:t> (!full) </a:t>
            </a:r>
            <a:r>
              <a:rPr lang="en-US" sz="2000" dirty="0">
                <a:solidFill>
                  <a:srgbClr val="0000FF"/>
                </a:solidFill>
                <a:highlight>
                  <a:srgbClr val="FFFFFF"/>
                </a:highlight>
                <a:latin typeface="Consolas" panose="020B0609020204030204" pitchFamily="49" charset="0"/>
                <a:ea typeface="Fira Code" panose="00000509000000000000" pitchFamily="49" charset="0"/>
              </a:rPr>
              <a:t>continue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 y;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&lt; height-1;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][x] = filled[yy+1][x];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filled[height-1][x] = </a:t>
            </a:r>
            <a:r>
              <a:rPr lang="en-US" sz="2000" dirty="0">
                <a:solidFill>
                  <a:srgbClr val="0000FF"/>
                </a:solidFill>
                <a:highlight>
                  <a:srgbClr val="FFFFFF"/>
                </a:highlight>
                <a:latin typeface="Consolas" panose="020B0609020204030204" pitchFamily="49" charset="0"/>
                <a:ea typeface="Fira Code" panose="00000509000000000000" pitchFamily="49" charset="0"/>
              </a:rPr>
              <a:t>false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endParaRPr lang="ru-RU" sz="2000" dirty="0">
              <a:solidFill>
                <a:srgbClr val="000000"/>
              </a:solidFill>
              <a:highlight>
                <a:srgbClr val="FFFFFF"/>
              </a:highlight>
              <a:latin typeface="Consolas" panose="020B0609020204030204" pitchFamily="49" charset="0"/>
              <a:ea typeface="Fira Code" panose="00000509000000000000" pitchFamily="49" charset="0"/>
            </a:endParaRPr>
          </a:p>
        </p:txBody>
      </p:sp>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129698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295400" y="549275"/>
            <a:ext cx="9601200"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000" dirty="0" err="1">
                <a:solidFill>
                  <a:srgbClr val="000000"/>
                </a:solidFill>
                <a:latin typeface="Courier New" panose="02070309020205020404" pitchFamily="49" charset="0"/>
                <a:cs typeface="Courier New" panose="02070309020205020404" pitchFamily="49" charset="0"/>
              </a:rPr>
              <a:t>clearFullLines</a:t>
            </a: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y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0</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y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dirty="0">
                <a:solidFill>
                  <a:srgbClr val="000000"/>
                </a:solidFill>
                <a:latin typeface="Courier New" panose="02070309020205020404" pitchFamily="49" charset="0"/>
                <a:cs typeface="Courier New" panose="02070309020205020404" pitchFamily="49" charset="0"/>
              </a:rPr>
              <a:t>; y++)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full</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Array</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7A7A43"/>
                </a:solidFill>
                <a:latin typeface="Courier New" panose="02070309020205020404" pitchFamily="49" charset="0"/>
                <a:cs typeface="Courier New" panose="02070309020205020404" pitchFamily="49" charset="0"/>
              </a:rPr>
              <a:t>keys</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7A7A43"/>
                </a:solidFill>
                <a:latin typeface="Courier New" panose="02070309020205020404" pitchFamily="49" charset="0"/>
                <a:cs typeface="Courier New" panose="02070309020205020404" pitchFamily="49" charset="0"/>
              </a:rPr>
              <a:t>every</a:t>
            </a:r>
            <a:r>
              <a:rPr lang="ru-RU" altLang="ru-RU" sz="2000" dirty="0">
                <a:solidFill>
                  <a:srgbClr val="000000"/>
                </a:solidFill>
                <a:latin typeface="Courier New" panose="02070309020205020404" pitchFamily="49" charset="0"/>
                <a:cs typeface="Courier New" panose="02070309020205020404" pitchFamily="49" charset="0"/>
              </a:rPr>
              <a:t>(x =&gt;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y</a:t>
            </a:r>
            <a:r>
              <a:rPr lang="ru-RU" altLang="ru-RU" sz="2000" dirty="0">
                <a:solidFill>
                  <a:srgbClr val="000000"/>
                </a:solidFill>
                <a:latin typeface="Courier New" panose="02070309020205020404" pitchFamily="49" charset="0"/>
                <a:cs typeface="Courier New" panose="02070309020205020404" pitchFamily="49" charset="0"/>
              </a:rPr>
              <a:t>][x])</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if</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458383"/>
                </a:solidFill>
                <a:latin typeface="Courier New" panose="02070309020205020404" pitchFamily="49" charset="0"/>
                <a:cs typeface="Courier New" panose="02070309020205020404" pitchFamily="49" charset="0"/>
              </a:rPr>
              <a:t>full</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continue</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y</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b="1" dirty="0">
                <a:solidFill>
                  <a:srgbClr val="660E7A"/>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1</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yy</a:t>
            </a: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0</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 x++)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x</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1</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x</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0</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 x++)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b="1" dirty="0">
                <a:solidFill>
                  <a:srgbClr val="660E7A"/>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1</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x</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b="1" dirty="0" err="1">
                <a:solidFill>
                  <a:srgbClr val="000080"/>
                </a:solidFill>
                <a:latin typeface="Courier New" panose="02070309020205020404" pitchFamily="49" charset="0"/>
                <a:cs typeface="Courier New" panose="02070309020205020404" pitchFamily="49" charset="0"/>
              </a:rPr>
              <a:t>false</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endParaRPr lang="ru-RU" altLang="ru-RU" sz="4400" dirty="0">
              <a:latin typeface="Arial" panose="020B0604020202020204" pitchFamily="34"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8" name="Прямоугольник 7">
            <a:extLst>
              <a:ext uri="{FF2B5EF4-FFF2-40B4-BE49-F238E27FC236}">
                <a16:creationId xmlns:a16="http://schemas.microsoft.com/office/drawing/2014/main" id="{D4B9A7FA-1F1B-423D-81C7-B548A1FD443F}"/>
              </a:ext>
            </a:extLst>
          </p:cNvPr>
          <p:cNvSpPr/>
          <p:nvPr/>
        </p:nvSpPr>
        <p:spPr>
          <a:xfrm>
            <a:off x="9816600" y="54927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2" name="Rectangle 1">
            <a:extLst>
              <a:ext uri="{FF2B5EF4-FFF2-40B4-BE49-F238E27FC236}">
                <a16:creationId xmlns:a16="http://schemas.microsoft.com/office/drawing/2014/main" id="{D0C9582D-321A-4BAD-A342-1A629347169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13351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4" name="Прямоугольник 3"/>
          <p:cNvSpPr/>
          <p:nvPr/>
        </p:nvSpPr>
        <p:spPr>
          <a:xfrm>
            <a:off x="1295400" y="549275"/>
            <a:ext cx="9601200" cy="3785652"/>
          </a:xfrm>
          <a:prstGeom prst="rect">
            <a:avLst/>
          </a:prstGeom>
        </p:spPr>
        <p:txBody>
          <a:bodyPr wrap="square">
            <a:spAutoFit/>
          </a:bodyPr>
          <a:lstStyle/>
          <a:p>
            <a:r>
              <a:rPr lang="en-US" sz="2000">
                <a:solidFill>
                  <a:srgbClr val="0000FF"/>
                </a:solidFill>
                <a:latin typeface="Consolas" panose="020B0609020204030204" pitchFamily="49" charset="0"/>
              </a:rPr>
              <a:t>def</a:t>
            </a:r>
            <a:r>
              <a:rPr lang="en-US" sz="2000">
                <a:latin typeface="Consolas" panose="020B0609020204030204" pitchFamily="49" charset="0"/>
              </a:rPr>
              <a:t> </a:t>
            </a:r>
            <a:r>
              <a:rPr lang="en-US" sz="2000">
                <a:solidFill>
                  <a:srgbClr val="5B9BD5"/>
                </a:solidFill>
                <a:latin typeface="Consolas" panose="020B0609020204030204" pitchFamily="49" charset="0"/>
              </a:rPr>
              <a:t>clear_full_lines</a:t>
            </a:r>
            <a:r>
              <a:rPr lang="en-US" sz="2000">
                <a:latin typeface="Consolas" panose="020B0609020204030204" pitchFamily="49" charset="0"/>
              </a:rPr>
              <a:t>(self):</a:t>
            </a:r>
          </a:p>
          <a:p>
            <a:r>
              <a:rPr lang="en-US" sz="2000">
                <a:latin typeface="Consolas" panose="020B0609020204030204" pitchFamily="49" charset="0"/>
              </a:rPr>
              <a:t>    </a:t>
            </a:r>
            <a:r>
              <a:rPr lang="en-US" sz="2000">
                <a:solidFill>
                  <a:srgbClr val="0000FF"/>
                </a:solidFill>
                <a:latin typeface="Consolas" panose="020B0609020204030204" pitchFamily="49" charset="0"/>
              </a:rPr>
              <a:t>for</a:t>
            </a:r>
            <a:r>
              <a:rPr lang="en-US" sz="2000">
                <a:latin typeface="Consolas" panose="020B0609020204030204" pitchFamily="49" charset="0"/>
              </a:rPr>
              <a:t> y </a:t>
            </a:r>
            <a:r>
              <a:rPr lang="en-US" sz="2000">
                <a:solidFill>
                  <a:srgbClr val="0000FF"/>
                </a:solidFill>
                <a:latin typeface="Consolas" panose="020B0609020204030204" pitchFamily="49" charset="0"/>
              </a:rPr>
              <a:t>in</a:t>
            </a:r>
            <a:r>
              <a:rPr lang="en-US" sz="2000">
                <a:latin typeface="Consolas" panose="020B0609020204030204" pitchFamily="49" charset="0"/>
              </a:rPr>
              <a:t> </a:t>
            </a:r>
            <a:r>
              <a:rPr lang="en-US" sz="2000">
                <a:solidFill>
                  <a:schemeClr val="accent4"/>
                </a:solidFill>
                <a:latin typeface="Consolas" panose="020B0609020204030204" pitchFamily="49" charset="0"/>
              </a:rPr>
              <a:t>range</a:t>
            </a:r>
            <a:r>
              <a:rPr lang="en-US" sz="2000">
                <a:latin typeface="Consolas" panose="020B0609020204030204" pitchFamily="49" charset="0"/>
              </a:rPr>
              <a:t>(self.height):</a:t>
            </a:r>
          </a:p>
          <a:p>
            <a:r>
              <a:rPr lang="en-US" sz="2000">
                <a:latin typeface="Consolas" panose="020B0609020204030204" pitchFamily="49" charset="0"/>
              </a:rPr>
              <a:t>        full </a:t>
            </a:r>
            <a:r>
              <a:rPr lang="en-US" sz="2000">
                <a:solidFill>
                  <a:srgbClr val="0000FF"/>
                </a:solidFill>
                <a:latin typeface="Consolas" panose="020B0609020204030204" pitchFamily="49" charset="0"/>
              </a:rPr>
              <a:t>=</a:t>
            </a:r>
            <a:r>
              <a:rPr lang="en-US" sz="2000">
                <a:latin typeface="Consolas" panose="020B0609020204030204" pitchFamily="49" charset="0"/>
              </a:rPr>
              <a:t> </a:t>
            </a:r>
            <a:r>
              <a:rPr lang="en-US" sz="2000">
                <a:solidFill>
                  <a:schemeClr val="accent4"/>
                </a:solidFill>
                <a:latin typeface="Consolas" panose="020B0609020204030204" pitchFamily="49" charset="0"/>
              </a:rPr>
              <a:t>all</a:t>
            </a:r>
            <a:r>
              <a:rPr lang="en-US" sz="2000">
                <a:latin typeface="Consolas" panose="020B0609020204030204" pitchFamily="49" charset="0"/>
              </a:rPr>
              <a:t>(self.filled[y])</a:t>
            </a:r>
          </a:p>
          <a:p>
            <a:r>
              <a:rPr lang="en-US" sz="2000">
                <a:latin typeface="Consolas" panose="020B0609020204030204" pitchFamily="49" charset="0"/>
              </a:rPr>
              <a:t>        </a:t>
            </a:r>
            <a:r>
              <a:rPr lang="en-US" sz="2000">
                <a:solidFill>
                  <a:srgbClr val="0000FF"/>
                </a:solidFill>
                <a:latin typeface="Consolas" panose="020B0609020204030204" pitchFamily="49" charset="0"/>
              </a:rPr>
              <a:t>if not</a:t>
            </a:r>
            <a:r>
              <a:rPr lang="en-US" sz="2000">
                <a:latin typeface="Consolas" panose="020B0609020204030204" pitchFamily="49" charset="0"/>
              </a:rPr>
              <a:t> full: </a:t>
            </a:r>
            <a:r>
              <a:rPr lang="en-US" sz="2000">
                <a:solidFill>
                  <a:srgbClr val="0000FF"/>
                </a:solidFill>
                <a:latin typeface="Consolas" panose="020B0609020204030204" pitchFamily="49" charset="0"/>
              </a:rPr>
              <a:t>continue</a:t>
            </a:r>
          </a:p>
          <a:p>
            <a:r>
              <a:rPr lang="en-US" sz="2000">
                <a:latin typeface="Consolas" panose="020B0609020204030204" pitchFamily="49" charset="0"/>
              </a:rPr>
              <a:t>    </a:t>
            </a:r>
          </a:p>
          <a:p>
            <a:r>
              <a:rPr lang="en-US" sz="2000">
                <a:latin typeface="Consolas" panose="020B0609020204030204" pitchFamily="49" charset="0"/>
              </a:rPr>
              <a:t>    </a:t>
            </a:r>
            <a:r>
              <a:rPr lang="en-US" sz="2000">
                <a:solidFill>
                  <a:srgbClr val="0000FF"/>
                </a:solidFill>
                <a:latin typeface="Consolas" panose="020B0609020204030204" pitchFamily="49" charset="0"/>
              </a:rPr>
              <a:t>for</a:t>
            </a:r>
            <a:r>
              <a:rPr lang="en-US" sz="2000">
                <a:latin typeface="Consolas" panose="020B0609020204030204" pitchFamily="49" charset="0"/>
              </a:rPr>
              <a:t> yy </a:t>
            </a:r>
            <a:r>
              <a:rPr lang="en-US" sz="2000">
                <a:solidFill>
                  <a:srgbClr val="0000FF"/>
                </a:solidFill>
                <a:latin typeface="Consolas" panose="020B0609020204030204" pitchFamily="49" charset="0"/>
              </a:rPr>
              <a:t>in</a:t>
            </a:r>
            <a:r>
              <a:rPr lang="en-US" sz="2000">
                <a:latin typeface="Consolas" panose="020B0609020204030204" pitchFamily="49" charset="0"/>
              </a:rPr>
              <a:t> </a:t>
            </a:r>
            <a:r>
              <a:rPr lang="en-US" sz="2000">
                <a:solidFill>
                  <a:schemeClr val="accent4"/>
                </a:solidFill>
                <a:latin typeface="Consolas" panose="020B0609020204030204" pitchFamily="49" charset="0"/>
              </a:rPr>
              <a:t>range</a:t>
            </a:r>
            <a:r>
              <a:rPr lang="en-US" sz="2000">
                <a:latin typeface="Consolas" panose="020B0609020204030204" pitchFamily="49" charset="0"/>
              </a:rPr>
              <a:t>(y, self.height-1):</a:t>
            </a:r>
          </a:p>
          <a:p>
            <a:r>
              <a:rPr lang="en-US" sz="2000">
                <a:latin typeface="Consolas" panose="020B0609020204030204" pitchFamily="49" charset="0"/>
              </a:rPr>
              <a:t>        </a:t>
            </a:r>
            <a:r>
              <a:rPr lang="en-US" sz="2000">
                <a:solidFill>
                  <a:srgbClr val="0000FF"/>
                </a:solidFill>
                <a:latin typeface="Consolas" panose="020B0609020204030204" pitchFamily="49" charset="0"/>
              </a:rPr>
              <a:t>for</a:t>
            </a:r>
            <a:r>
              <a:rPr lang="en-US" sz="2000">
                <a:latin typeface="Consolas" panose="020B0609020204030204" pitchFamily="49" charset="0"/>
              </a:rPr>
              <a:t> x </a:t>
            </a:r>
            <a:r>
              <a:rPr lang="en-US" sz="2000">
                <a:solidFill>
                  <a:srgbClr val="0000FF"/>
                </a:solidFill>
                <a:latin typeface="Consolas" panose="020B0609020204030204" pitchFamily="49" charset="0"/>
              </a:rPr>
              <a:t>in</a:t>
            </a:r>
            <a:r>
              <a:rPr lang="en-US" sz="2000">
                <a:latin typeface="Consolas" panose="020B0609020204030204" pitchFamily="49" charset="0"/>
              </a:rPr>
              <a:t> </a:t>
            </a:r>
            <a:r>
              <a:rPr lang="en-US" sz="2000">
                <a:solidFill>
                  <a:schemeClr val="accent4"/>
                </a:solidFill>
                <a:latin typeface="Consolas" panose="020B0609020204030204" pitchFamily="49" charset="0"/>
              </a:rPr>
              <a:t>range</a:t>
            </a:r>
            <a:r>
              <a:rPr lang="en-US" sz="2000">
                <a:latin typeface="Consolas" panose="020B0609020204030204" pitchFamily="49" charset="0"/>
              </a:rPr>
              <a:t>(self.width):</a:t>
            </a:r>
          </a:p>
          <a:p>
            <a:r>
              <a:rPr lang="en-US" sz="2000">
                <a:latin typeface="Consolas" panose="020B0609020204030204" pitchFamily="49" charset="0"/>
              </a:rPr>
              <a:t>            self.filled[yy][x] </a:t>
            </a:r>
            <a:r>
              <a:rPr lang="en-US" sz="2000">
                <a:solidFill>
                  <a:srgbClr val="0000FF"/>
                </a:solidFill>
                <a:latin typeface="Consolas" panose="020B0609020204030204" pitchFamily="49" charset="0"/>
              </a:rPr>
              <a:t>=</a:t>
            </a:r>
            <a:r>
              <a:rPr lang="en-US" sz="2000">
                <a:latin typeface="Consolas" panose="020B0609020204030204" pitchFamily="49" charset="0"/>
              </a:rPr>
              <a:t> self.filled[yy+1][x]</a:t>
            </a:r>
          </a:p>
          <a:p>
            <a:endParaRPr lang="en-US" sz="2000">
              <a:latin typeface="Consolas" panose="020B0609020204030204" pitchFamily="49" charset="0"/>
            </a:endParaRPr>
          </a:p>
          <a:p>
            <a:r>
              <a:rPr lang="en-US" sz="2000">
                <a:latin typeface="Consolas" panose="020B0609020204030204" pitchFamily="49" charset="0"/>
              </a:rPr>
              <a:t>    </a:t>
            </a:r>
            <a:r>
              <a:rPr lang="en-US" sz="2000">
                <a:solidFill>
                  <a:srgbClr val="0000FF"/>
                </a:solidFill>
                <a:latin typeface="Consolas" panose="020B0609020204030204" pitchFamily="49" charset="0"/>
              </a:rPr>
              <a:t>for</a:t>
            </a:r>
            <a:r>
              <a:rPr lang="en-US" sz="2000">
                <a:latin typeface="Consolas" panose="020B0609020204030204" pitchFamily="49" charset="0"/>
              </a:rPr>
              <a:t> x </a:t>
            </a:r>
            <a:r>
              <a:rPr lang="en-US" sz="2000">
                <a:solidFill>
                  <a:srgbClr val="0000FF"/>
                </a:solidFill>
                <a:latin typeface="Consolas" panose="020B0609020204030204" pitchFamily="49" charset="0"/>
              </a:rPr>
              <a:t>in</a:t>
            </a:r>
            <a:r>
              <a:rPr lang="en-US" sz="2000">
                <a:latin typeface="Consolas" panose="020B0609020204030204" pitchFamily="49" charset="0"/>
              </a:rPr>
              <a:t> </a:t>
            </a:r>
            <a:r>
              <a:rPr lang="en-US" sz="2000">
                <a:solidFill>
                  <a:schemeClr val="accent4"/>
                </a:solidFill>
                <a:latin typeface="Consolas" panose="020B0609020204030204" pitchFamily="49" charset="0"/>
              </a:rPr>
              <a:t>range</a:t>
            </a:r>
            <a:r>
              <a:rPr lang="en-US" sz="2000">
                <a:latin typeface="Consolas" panose="020B0609020204030204" pitchFamily="49" charset="0"/>
              </a:rPr>
              <a:t>(self.width):</a:t>
            </a:r>
          </a:p>
          <a:p>
            <a:r>
              <a:rPr lang="en-US" sz="2000">
                <a:latin typeface="Consolas" panose="020B0609020204030204" pitchFamily="49" charset="0"/>
              </a:rPr>
              <a:t>        self.is_filled[self.height-1][x] </a:t>
            </a:r>
            <a:r>
              <a:rPr lang="en-US" sz="2000">
                <a:solidFill>
                  <a:srgbClr val="0000FF"/>
                </a:solidFill>
                <a:latin typeface="Consolas" panose="020B0609020204030204" pitchFamily="49" charset="0"/>
              </a:rPr>
              <a:t>=</a:t>
            </a:r>
            <a:r>
              <a:rPr lang="en-US" sz="2000">
                <a:latin typeface="Consolas" panose="020B0609020204030204" pitchFamily="49" charset="0"/>
              </a:rPr>
              <a:t> </a:t>
            </a:r>
            <a:r>
              <a:rPr lang="en-US" sz="2000">
                <a:solidFill>
                  <a:srgbClr val="118776"/>
                </a:solidFill>
                <a:latin typeface="Consolas" panose="020B0609020204030204" pitchFamily="49" charset="0"/>
              </a:rPr>
              <a:t>False</a:t>
            </a:r>
          </a:p>
          <a:p>
            <a:endParaRPr lang="ru-RU" sz="2000" dirty="0">
              <a:solidFill>
                <a:srgbClr val="000000"/>
              </a:solidFill>
              <a:highlight>
                <a:srgbClr val="FFFFFF"/>
              </a:highlight>
              <a:latin typeface="Consolas" panose="020B0609020204030204" pitchFamily="49" charset="0"/>
              <a:ea typeface="Fira Code" panose="00000509000000000000" pitchFamily="49" charset="0"/>
            </a:endParaRPr>
          </a:p>
        </p:txBody>
      </p:sp>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
        <p:nvSpPr>
          <p:cNvPr id="7" name="Прямоугольник 6">
            <a:extLst>
              <a:ext uri="{FF2B5EF4-FFF2-40B4-BE49-F238E27FC236}">
                <a16:creationId xmlns:a16="http://schemas.microsoft.com/office/drawing/2014/main" id="{1AD49043-8CB6-4B10-B8FE-D3256B6C4BF2}"/>
              </a:ext>
            </a:extLst>
          </p:cNvPr>
          <p:cNvSpPr/>
          <p:nvPr/>
        </p:nvSpPr>
        <p:spPr>
          <a:xfrm>
            <a:off x="9816600" y="549275"/>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bg1"/>
                </a:solidFill>
              </a:rPr>
              <a:t>Python</a:t>
            </a:r>
            <a:endParaRPr lang="en-US" sz="2000" b="1">
              <a:solidFill>
                <a:schemeClr val="bg1"/>
              </a:solidFill>
            </a:endParaRPr>
          </a:p>
        </p:txBody>
      </p:sp>
      <p:pic>
        <p:nvPicPr>
          <p:cNvPr id="8" name="Рисунок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29078" y="584058"/>
            <a:ext cx="655044" cy="655044"/>
          </a:xfrm>
          <a:prstGeom prst="rect">
            <a:avLst/>
          </a:prstGeom>
        </p:spPr>
      </p:pic>
    </p:spTree>
    <p:extLst>
      <p:ext uri="{BB962C8B-B14F-4D97-AF65-F5344CB8AC3E}">
        <p14:creationId xmlns:p14="http://schemas.microsoft.com/office/powerpoint/2010/main" val="107649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Пишите код так, как будете его объяснять коллеге!</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я так не объясняю</a:t>
            </a:r>
            <a:endParaRPr lang="en-US" dirty="0">
              <a:solidFill>
                <a:schemeClr val="accent1"/>
              </a:solidFill>
            </a:endParaRPr>
          </a:p>
        </p:txBody>
      </p:sp>
    </p:spTree>
    <p:extLst>
      <p:ext uri="{BB962C8B-B14F-4D97-AF65-F5344CB8AC3E}">
        <p14:creationId xmlns:p14="http://schemas.microsoft.com/office/powerpoint/2010/main" val="12468555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62979"/>
          </a:xfrm>
          <a:prstGeom prst="rect">
            <a:avLst/>
          </a:prstGeom>
        </p:spPr>
        <p:txBody>
          <a:bodyPr wrap="square">
            <a:spAutoFit/>
          </a:bodyPr>
          <a:lstStyle/>
          <a:p>
            <a:r>
              <a:rPr lang="en-US" sz="2800" dirty="0">
                <a:solidFill>
                  <a:srgbClr val="0000FF"/>
                </a:solidFill>
                <a:highlight>
                  <a:srgbClr val="FFFFFF"/>
                </a:highlight>
                <a:latin typeface="Consolas" panose="020B0609020204030204" pitchFamily="49" charset="0"/>
                <a:ea typeface="Fira Code" panose="00000509000000000000" pitchFamily="49" charset="0"/>
              </a:rPr>
              <a:t>public</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void</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800" dirty="0">
                <a:solidFill>
                  <a:srgbClr val="000000"/>
                </a:solidFill>
                <a:highlight>
                  <a:srgbClr val="FFFFFF"/>
                </a:highlight>
                <a:latin typeface="Consolas" panose="020B0609020204030204" pitchFamily="49" charset="0"/>
                <a:ea typeface="Fira Code" panose="00000509000000000000" pitchFamily="49" charset="0"/>
              </a:rPr>
              <a:t>()</a:t>
            </a:r>
            <a:br>
              <a:rPr lang="en-US" sz="2800" dirty="0">
                <a:solidFill>
                  <a:srgbClr val="000000"/>
                </a:solidFill>
                <a:highlight>
                  <a:srgbClr val="FFFFFF"/>
                </a:highlight>
                <a:latin typeface="Consolas" panose="020B0609020204030204" pitchFamily="49" charset="0"/>
                <a:ea typeface="Fira Code" panose="00000509000000000000" pitchFamily="49" charset="0"/>
              </a:rPr>
            </a:br>
            <a:r>
              <a:rPr lang="en-US" sz="2800" dirty="0">
                <a:solidFill>
                  <a:srgbClr val="000000"/>
                </a:solidFill>
                <a:highlight>
                  <a:srgbClr val="FFFFFF"/>
                </a:highlight>
                <a:latin typeface="Consolas" panose="020B0609020204030204" pitchFamily="49" charset="0"/>
                <a:ea typeface="Fira Code" panose="00000509000000000000" pitchFamily="49" charset="0"/>
              </a:rPr>
              <a:t>{</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err="1">
                <a:solidFill>
                  <a:srgbClr val="0000FF"/>
                </a:solidFill>
                <a:highlight>
                  <a:srgbClr val="FFFFFF"/>
                </a:highlight>
                <a:latin typeface="Consolas" panose="020B0609020204030204" pitchFamily="49" charset="0"/>
                <a:ea typeface="Fira Code" panose="00000509000000000000" pitchFamily="49" charset="0"/>
              </a:rPr>
              <a:t>var</a:t>
            </a:r>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 = 0; </a:t>
            </a:r>
            <a:r>
              <a:rPr lang="en-US" sz="2800" dirty="0">
                <a:solidFill>
                  <a:srgbClr val="008000"/>
                </a:solidFill>
                <a:highlight>
                  <a:srgbClr val="FFFFFF"/>
                </a:highlight>
                <a:latin typeface="Consolas" panose="020B0609020204030204" pitchFamily="49" charset="0"/>
              </a:rPr>
              <a:t>//bottom</a:t>
            </a:r>
            <a:endParaRPr lang="en-US" sz="2800" i="1" dirty="0">
              <a:solidFill>
                <a:srgbClr val="00B05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while</a:t>
            </a:r>
            <a:r>
              <a:rPr lang="en-US" sz="2800" dirty="0">
                <a:solidFill>
                  <a:srgbClr val="000000"/>
                </a:solidFill>
                <a:highlight>
                  <a:srgbClr val="FFFFFF"/>
                </a:highlight>
                <a:latin typeface="Consolas" panose="020B0609020204030204" pitchFamily="49" charset="0"/>
                <a:ea typeface="Fira Code" panose="00000509000000000000" pitchFamily="49" charset="0"/>
              </a:rPr>
              <a:t> (y &lt; height)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if</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LineIsFull</a:t>
            </a:r>
            <a:r>
              <a:rPr lang="en-US" sz="2800" dirty="0">
                <a:solidFill>
                  <a:srgbClr val="000000"/>
                </a:solidFill>
                <a:highlight>
                  <a:srgbClr val="FFFFFF"/>
                </a:highlight>
                <a:latin typeface="Consolas" panose="020B0609020204030204" pitchFamily="49" charset="0"/>
                <a:ea typeface="Fira Code" panose="00000509000000000000" pitchFamily="49" charset="0"/>
              </a:rPr>
              <a:t>(y))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ShiftDownAllLinesHigherThan</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AddEmptyLineOnTop</a:t>
            </a:r>
            <a:r>
              <a:rPr lang="en-US" sz="2800" dirty="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else</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ru-RU"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p>
          <a:p>
            <a:r>
              <a:rPr lang="ru-RU" sz="28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5" name="Прямоугольник 4">
            <a:extLst>
              <a:ext uri="{FF2B5EF4-FFF2-40B4-BE49-F238E27FC236}">
                <a16:creationId xmlns:a16="http://schemas.microsoft.com/office/drawing/2014/main" id="{E0A643F2-CE73-465C-8A30-4C064323F5A0}"/>
              </a:ext>
            </a:extLst>
          </p:cNvPr>
          <p:cNvSpPr/>
          <p:nvPr/>
        </p:nvSpPr>
        <p:spPr>
          <a:xfrm>
            <a:off x="9828925"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33603651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95400" y="549270"/>
            <a:ext cx="9601200"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400" i="1" dirty="0" err="1">
                <a:solidFill>
                  <a:srgbClr val="000000"/>
                </a:solidFill>
                <a:latin typeface="Courier New" panose="02070309020205020404" pitchFamily="49" charset="0"/>
                <a:cs typeface="Courier New" panose="02070309020205020404" pitchFamily="49" charset="0"/>
              </a:rPr>
              <a:t>clearFullLines</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let</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458383"/>
                </a:solidFill>
                <a:latin typeface="Courier New" panose="02070309020205020404" pitchFamily="49" charset="0"/>
                <a:cs typeface="Courier New" panose="02070309020205020404" pitchFamily="49" charset="0"/>
              </a:rPr>
              <a:t>y </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a:solidFill>
                  <a:srgbClr val="0000FF"/>
                </a:solidFill>
                <a:latin typeface="Courier New" panose="02070309020205020404" pitchFamily="49" charset="0"/>
                <a:cs typeface="Courier New" panose="02070309020205020404" pitchFamily="49" charset="0"/>
              </a:rPr>
              <a:t>0</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r>
              <a:rPr lang="ru-RU" altLang="ru-RU" sz="2400" i="1" dirty="0" err="1">
                <a:solidFill>
                  <a:srgbClr val="808080"/>
                </a:solidFill>
                <a:latin typeface="Courier New" panose="02070309020205020404" pitchFamily="49" charset="0"/>
                <a:cs typeface="Courier New" panose="02070309020205020404" pitchFamily="49" charset="0"/>
              </a:rPr>
              <a:t>bottom</a:t>
            </a:r>
            <a:r>
              <a:rPr lang="ru-RU" altLang="ru-RU" sz="2400" i="1" dirty="0">
                <a:solidFill>
                  <a:srgbClr val="808080"/>
                </a:solidFill>
                <a:latin typeface="Courier New" panose="02070309020205020404" pitchFamily="49" charset="0"/>
                <a:cs typeface="Courier New" panose="02070309020205020404" pitchFamily="49" charset="0"/>
              </a:rPr>
              <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while</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458383"/>
                </a:solidFill>
                <a:latin typeface="Courier New" panose="02070309020205020404" pitchFamily="49" charset="0"/>
                <a:cs typeface="Courier New" panose="02070309020205020404" pitchFamily="49" charset="0"/>
              </a:rPr>
              <a:t>y </a:t>
            </a:r>
            <a:r>
              <a:rPr lang="ru-RU" altLang="ru-RU" sz="2400" dirty="0">
                <a:solidFill>
                  <a:srgbClr val="000000"/>
                </a:solidFill>
                <a:latin typeface="Courier New" panose="02070309020205020404" pitchFamily="49" charset="0"/>
                <a:cs typeface="Courier New" panose="02070309020205020404" pitchFamily="49" charset="0"/>
              </a:rPr>
              <a:t>&lt; </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a:t>
            </a:r>
            <a:r>
              <a:rPr lang="ru-RU" altLang="ru-RU" sz="2400" b="1" dirty="0" err="1">
                <a:solidFill>
                  <a:srgbClr val="660E7A"/>
                </a:solidFill>
                <a:latin typeface="Courier New" panose="02070309020205020404" pitchFamily="49" charset="0"/>
                <a:cs typeface="Courier New" panose="02070309020205020404" pitchFamily="49" charset="0"/>
              </a:rPr>
              <a:t>height</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if</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.lineIsFull</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458383"/>
                </a:solidFill>
                <a:latin typeface="Courier New" panose="02070309020205020404" pitchFamily="49" charset="0"/>
                <a:cs typeface="Courier New" panose="02070309020205020404" pitchFamily="49" charset="0"/>
              </a:rPr>
              <a:t>y</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.shiftDownAllLinesHigherThan</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458383"/>
                </a:solidFill>
                <a:latin typeface="Courier New" panose="02070309020205020404" pitchFamily="49" charset="0"/>
                <a:cs typeface="Courier New" panose="02070309020205020404" pitchFamily="49" charset="0"/>
              </a:rPr>
              <a:t>y</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.addEmptyLineOnTop</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 </a:t>
            </a:r>
            <a:r>
              <a:rPr lang="ru-RU" altLang="ru-RU" sz="2400" b="1" dirty="0" err="1">
                <a:solidFill>
                  <a:srgbClr val="000080"/>
                </a:solidFill>
                <a:latin typeface="Courier New" panose="02070309020205020404" pitchFamily="49" charset="0"/>
                <a:cs typeface="Courier New" panose="02070309020205020404" pitchFamily="49" charset="0"/>
              </a:rPr>
              <a:t>else</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a:solidFill>
                  <a:srgbClr val="458383"/>
                </a:solidFill>
                <a:latin typeface="Courier New" panose="02070309020205020404" pitchFamily="49" charset="0"/>
                <a:cs typeface="Courier New" panose="02070309020205020404" pitchFamily="49" charset="0"/>
              </a:rPr>
              <a:t>y</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endParaRPr lang="ru-RU" altLang="ru-RU" sz="2400" dirty="0">
              <a:latin typeface="Arial" panose="020B0604020202020204" pitchFamily="34"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7" name="Прямоугольник 6">
            <a:extLst>
              <a:ext uri="{FF2B5EF4-FFF2-40B4-BE49-F238E27FC236}">
                <a16:creationId xmlns:a16="http://schemas.microsoft.com/office/drawing/2014/main" id="{D4B9A7FA-1F1B-423D-81C7-B548A1FD443F}"/>
              </a:ext>
            </a:extLst>
          </p:cNvPr>
          <p:cNvSpPr/>
          <p:nvPr/>
        </p:nvSpPr>
        <p:spPr>
          <a:xfrm>
            <a:off x="9816600" y="54927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3" name="Rectangle 1">
            <a:extLst>
              <a:ext uri="{FF2B5EF4-FFF2-40B4-BE49-F238E27FC236}">
                <a16:creationId xmlns:a16="http://schemas.microsoft.com/office/drawing/2014/main" id="{5E8752B1-0757-43F7-AFF6-1F516A5D8D41}"/>
              </a:ext>
            </a:extLst>
          </p:cNvPr>
          <p:cNvSpPr>
            <a:spLocks noChangeArrowheads="1"/>
          </p:cNvSpPr>
          <p:nvPr/>
        </p:nvSpPr>
        <p:spPr bwMode="auto">
          <a:xfrm>
            <a:off x="1559496" y="3926671"/>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14329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39416" y="549275"/>
            <a:ext cx="10057184" cy="3539430"/>
          </a:xfrm>
          <a:prstGeom prst="rect">
            <a:avLst/>
          </a:prstGeom>
        </p:spPr>
        <p:txBody>
          <a:bodyPr wrap="square">
            <a:spAutoFit/>
          </a:bodyPr>
          <a:lstStyle/>
          <a:p>
            <a:r>
              <a:rPr lang="en-US" sz="2800">
                <a:solidFill>
                  <a:srgbClr val="0000FF"/>
                </a:solidFill>
                <a:latin typeface="Consolas" panose="020B0609020204030204" pitchFamily="49" charset="0"/>
              </a:rPr>
              <a:t>def</a:t>
            </a:r>
            <a:r>
              <a:rPr lang="en-US" sz="2800">
                <a:latin typeface="Consolas" panose="020B0609020204030204" pitchFamily="49" charset="0"/>
              </a:rPr>
              <a:t> </a:t>
            </a:r>
            <a:r>
              <a:rPr lang="en-US" sz="2800">
                <a:solidFill>
                  <a:srgbClr val="5B9BD5"/>
                </a:solidFill>
                <a:latin typeface="Consolas" panose="020B0609020204030204" pitchFamily="49" charset="0"/>
              </a:rPr>
              <a:t>clear_full_lines</a:t>
            </a:r>
            <a:r>
              <a:rPr lang="en-US" sz="2800">
                <a:latin typeface="Consolas" panose="020B0609020204030204" pitchFamily="49" charset="0"/>
              </a:rPr>
              <a:t>(self):</a:t>
            </a:r>
          </a:p>
          <a:p>
            <a:r>
              <a:rPr lang="en-US" sz="2800">
                <a:latin typeface="Consolas" panose="020B0609020204030204" pitchFamily="49" charset="0"/>
              </a:rPr>
              <a:t>   y </a:t>
            </a:r>
            <a:r>
              <a:rPr lang="en-US" sz="2800">
                <a:solidFill>
                  <a:srgbClr val="0000FF"/>
                </a:solidFill>
                <a:latin typeface="Consolas" panose="020B0609020204030204" pitchFamily="49" charset="0"/>
              </a:rPr>
              <a:t>=</a:t>
            </a:r>
            <a:r>
              <a:rPr lang="en-US" sz="2800">
                <a:latin typeface="Consolas" panose="020B0609020204030204" pitchFamily="49" charset="0"/>
              </a:rPr>
              <a:t> 0 </a:t>
            </a:r>
            <a:r>
              <a:rPr lang="en-US" sz="2800">
                <a:solidFill>
                  <a:srgbClr val="00B050"/>
                </a:solidFill>
                <a:latin typeface="Consolas" panose="020B0609020204030204" pitchFamily="49" charset="0"/>
              </a:rPr>
              <a:t># bottom</a:t>
            </a:r>
          </a:p>
          <a:p>
            <a:r>
              <a:rPr lang="en-US" sz="2800">
                <a:latin typeface="Consolas" panose="020B0609020204030204" pitchFamily="49" charset="0"/>
              </a:rPr>
              <a:t>   </a:t>
            </a:r>
            <a:r>
              <a:rPr lang="en-US" sz="2800">
                <a:solidFill>
                  <a:srgbClr val="0000FF"/>
                </a:solidFill>
                <a:latin typeface="Consolas" panose="020B0609020204030204" pitchFamily="49" charset="0"/>
              </a:rPr>
              <a:t>while</a:t>
            </a:r>
            <a:r>
              <a:rPr lang="en-US" sz="2800">
                <a:latin typeface="Consolas" panose="020B0609020204030204" pitchFamily="49" charset="0"/>
              </a:rPr>
              <a:t> y </a:t>
            </a:r>
            <a:r>
              <a:rPr lang="en-US" sz="2800">
                <a:solidFill>
                  <a:srgbClr val="0000FF"/>
                </a:solidFill>
                <a:latin typeface="Consolas" panose="020B0609020204030204" pitchFamily="49" charset="0"/>
              </a:rPr>
              <a:t>&lt;</a:t>
            </a:r>
            <a:r>
              <a:rPr lang="en-US" sz="2800">
                <a:latin typeface="Consolas" panose="020B0609020204030204" pitchFamily="49" charset="0"/>
              </a:rPr>
              <a:t> self.height:</a:t>
            </a:r>
          </a:p>
          <a:p>
            <a:r>
              <a:rPr lang="en-US" sz="2800">
                <a:latin typeface="Consolas" panose="020B0609020204030204" pitchFamily="49" charset="0"/>
              </a:rPr>
              <a:t>      </a:t>
            </a:r>
            <a:r>
              <a:rPr lang="en-US" sz="2800">
                <a:solidFill>
                  <a:srgbClr val="0000FF"/>
                </a:solidFill>
                <a:latin typeface="Consolas" panose="020B0609020204030204" pitchFamily="49" charset="0"/>
              </a:rPr>
              <a:t>if</a:t>
            </a:r>
            <a:r>
              <a:rPr lang="en-US" sz="2800">
                <a:latin typeface="Consolas" panose="020B0609020204030204" pitchFamily="49" charset="0"/>
              </a:rPr>
              <a:t> self.line_is_full(y):</a:t>
            </a:r>
          </a:p>
          <a:p>
            <a:r>
              <a:rPr lang="en-US" sz="2800">
                <a:latin typeface="Consolas" panose="020B0609020204030204" pitchFamily="49" charset="0"/>
              </a:rPr>
              <a:t>         </a:t>
            </a:r>
            <a:r>
              <a:rPr lang="en-US" sz="2800" smtClean="0">
                <a:latin typeface="Consolas" panose="020B0609020204030204" pitchFamily="49" charset="0"/>
              </a:rPr>
              <a:t>self.shift_down_all_lines_higher_than(y</a:t>
            </a:r>
            <a:r>
              <a:rPr lang="en-US" sz="2800">
                <a:latin typeface="Consolas" panose="020B0609020204030204" pitchFamily="49" charset="0"/>
              </a:rPr>
              <a:t>)</a:t>
            </a:r>
          </a:p>
          <a:p>
            <a:r>
              <a:rPr lang="en-US" sz="2800">
                <a:latin typeface="Consolas" panose="020B0609020204030204" pitchFamily="49" charset="0"/>
              </a:rPr>
              <a:t>         self.add_empty_line_on_top()</a:t>
            </a:r>
          </a:p>
          <a:p>
            <a:r>
              <a:rPr lang="en-US" sz="2800">
                <a:latin typeface="Consolas" panose="020B0609020204030204" pitchFamily="49" charset="0"/>
              </a:rPr>
              <a:t>      </a:t>
            </a:r>
            <a:r>
              <a:rPr lang="en-US" sz="2800">
                <a:solidFill>
                  <a:srgbClr val="0000FF"/>
                </a:solidFill>
                <a:latin typeface="Consolas" panose="020B0609020204030204" pitchFamily="49" charset="0"/>
              </a:rPr>
              <a:t>else:</a:t>
            </a:r>
          </a:p>
          <a:p>
            <a:r>
              <a:rPr lang="en-US" sz="2800">
                <a:latin typeface="Consolas" panose="020B0609020204030204" pitchFamily="49" charset="0"/>
              </a:rPr>
              <a:t>         y </a:t>
            </a:r>
            <a:r>
              <a:rPr lang="en-US" sz="2800">
                <a:solidFill>
                  <a:srgbClr val="0000FF"/>
                </a:solidFill>
                <a:latin typeface="Consolas" panose="020B0609020204030204" pitchFamily="49" charset="0"/>
              </a:rPr>
              <a:t>+=</a:t>
            </a:r>
            <a:r>
              <a:rPr lang="en-US" sz="2800">
                <a:latin typeface="Consolas" panose="020B0609020204030204" pitchFamily="49" charset="0"/>
              </a:rPr>
              <a:t> 1</a:t>
            </a:r>
            <a:endParaRPr lang="en-US" sz="2800">
              <a:latin typeface="Consolas" panose="020B0609020204030204" pitchFamily="49"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5" name="Прямоугольник 4">
            <a:extLst>
              <a:ext uri="{FF2B5EF4-FFF2-40B4-BE49-F238E27FC236}">
                <a16:creationId xmlns:a16="http://schemas.microsoft.com/office/drawing/2014/main" id="{E0A643F2-CE73-465C-8A30-4C064323F5A0}"/>
              </a:ext>
            </a:extLst>
          </p:cNvPr>
          <p:cNvSpPr/>
          <p:nvPr/>
        </p:nvSpPr>
        <p:spPr>
          <a:xfrm>
            <a:off x="9828925"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
        <p:nvSpPr>
          <p:cNvPr id="7" name="Прямоугольник 6">
            <a:extLst>
              <a:ext uri="{FF2B5EF4-FFF2-40B4-BE49-F238E27FC236}">
                <a16:creationId xmlns:a16="http://schemas.microsoft.com/office/drawing/2014/main" id="{1AD49043-8CB6-4B10-B8FE-D3256B6C4BF2}"/>
              </a:ext>
            </a:extLst>
          </p:cNvPr>
          <p:cNvSpPr/>
          <p:nvPr/>
        </p:nvSpPr>
        <p:spPr>
          <a:xfrm>
            <a:off x="9835086" y="549275"/>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bg1"/>
                </a:solidFill>
              </a:rPr>
              <a:t>Python</a:t>
            </a:r>
            <a:endParaRPr lang="en-US" sz="2000" b="1">
              <a:solidFill>
                <a:schemeClr val="bg1"/>
              </a:solidFill>
            </a:endParaRPr>
          </a:p>
        </p:txBody>
      </p:sp>
      <p:pic>
        <p:nvPicPr>
          <p:cNvPr id="8" name="Рисунок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47564" y="584058"/>
            <a:ext cx="655044" cy="655044"/>
          </a:xfrm>
          <a:prstGeom prst="rect">
            <a:avLst/>
          </a:prstGeom>
        </p:spPr>
      </p:pic>
    </p:spTree>
    <p:extLst>
      <p:ext uri="{BB962C8B-B14F-4D97-AF65-F5344CB8AC3E}">
        <p14:creationId xmlns:p14="http://schemas.microsoft.com/office/powerpoint/2010/main" val="29998172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Autofit/>
          </a:bodyPr>
          <a:lstStyle/>
          <a:p>
            <a:pPr marL="0" indent="0">
              <a:buNone/>
            </a:pPr>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ClearFullLines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GetAllNotFullLines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 </a:t>
            </a:r>
            <a:r>
              <a:rPr lang="en-US" sz="2400" dirty="0">
                <a:solidFill>
                  <a:srgbClr val="800080"/>
                </a:solidFill>
                <a:highlight>
                  <a:srgbClr val="FFFFFF"/>
                </a:highlight>
                <a:latin typeface="Consolas" panose="020B0609020204030204" pitchFamily="49" charset="0"/>
              </a:rPr>
              <a:t>Height </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err="1">
                <a:solidFill>
                  <a:srgbClr val="800080"/>
                </a:solidFill>
                <a:highlight>
                  <a:srgbClr val="FFFFFF"/>
                </a:highlight>
                <a:latin typeface="Consolas" panose="020B0609020204030204" pitchFamily="49" charset="0"/>
              </a:rPr>
              <a:t>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CreateNewLinesArray</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a:t>
            </a:r>
            <a:r>
              <a:rPr lang="en-US" sz="2400" dirty="0">
                <a:solidFill>
                  <a:srgbClr val="800080"/>
                </a:solidFill>
                <a:highlight>
                  <a:srgbClr val="FFFFFF"/>
                </a:highlight>
                <a:latin typeface="Consolas" panose="020B0609020204030204" pitchFamily="49" charset="0"/>
              </a:rPr>
              <a:t>Width</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Height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Score</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p>
          <a:p>
            <a:pPr marL="0" indent="0">
              <a:buNone/>
            </a:pPr>
            <a:endParaRPr lang="ru-RU" sz="2400" dirty="0"/>
          </a:p>
        </p:txBody>
      </p:sp>
      <p:sp>
        <p:nvSpPr>
          <p:cNvPr id="2" name="Заголовок 1"/>
          <p:cNvSpPr>
            <a:spLocks noGrp="1"/>
          </p:cNvSpPr>
          <p:nvPr>
            <p:ph type="title"/>
          </p:nvPr>
        </p:nvSpPr>
        <p:spPr/>
        <p:txBody>
          <a:bodyPr/>
          <a:lstStyle/>
          <a:p>
            <a:r>
              <a:rPr lang="en-US" dirty="0"/>
              <a:t>Immutable style</a:t>
            </a:r>
            <a:endParaRPr lang="ru-RU" dirty="0"/>
          </a:p>
        </p:txBody>
      </p:sp>
      <p:sp>
        <p:nvSpPr>
          <p:cNvPr id="7" name="Прямоугольник 6">
            <a:extLst>
              <a:ext uri="{FF2B5EF4-FFF2-40B4-BE49-F238E27FC236}">
                <a16:creationId xmlns:a16="http://schemas.microsoft.com/office/drawing/2014/main" id="{E0A643F2-CE73-465C-8A30-4C064323F5A0}"/>
              </a:ext>
            </a:extLst>
          </p:cNvPr>
          <p:cNvSpPr/>
          <p:nvPr/>
        </p:nvSpPr>
        <p:spPr>
          <a:xfrm>
            <a:off x="9816600" y="5229219"/>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17392762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Immutable style</a:t>
            </a:r>
            <a:endParaRPr lang="ru-RU" dirty="0"/>
          </a:p>
        </p:txBody>
      </p:sp>
      <p:sp>
        <p:nvSpPr>
          <p:cNvPr id="5" name="Rectangle 1"/>
          <p:cNvSpPr>
            <a:spLocks noChangeArrowheads="1"/>
          </p:cNvSpPr>
          <p:nvPr/>
        </p:nvSpPr>
        <p:spPr bwMode="auto">
          <a:xfrm>
            <a:off x="1295469" y="1628775"/>
            <a:ext cx="9601200"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000" dirty="0" err="1">
                <a:solidFill>
                  <a:srgbClr val="000000"/>
                </a:solidFill>
                <a:latin typeface="Courier New" panose="02070309020205020404" pitchFamily="49" charset="0"/>
                <a:cs typeface="Courier New" panose="02070309020205020404" pitchFamily="49" charset="0"/>
              </a:rPr>
              <a:t>clearFullLines</a:t>
            </a: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notFullLines</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.getAllNotFullLines</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clearedLinesCount</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b="1" dirty="0">
                <a:solidFill>
                  <a:srgbClr val="660E7A"/>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notFullLines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length</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newLinesArray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.createNewLinesArray</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clearedLinesCount</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notFullLines</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return</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new</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Field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newLinesArray</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.score</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dirty="0" err="1">
                <a:solidFill>
                  <a:srgbClr val="458383"/>
                </a:solidFill>
                <a:latin typeface="Courier New" panose="02070309020205020404" pitchFamily="49" charset="0"/>
                <a:cs typeface="Courier New" panose="02070309020205020404" pitchFamily="49" charset="0"/>
              </a:rPr>
              <a:t>clearedLinesCount</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a:t>
            </a:r>
            <a:endParaRPr lang="ru-RU" altLang="ru-RU" sz="4400" dirty="0">
              <a:latin typeface="Arial" panose="020B0604020202020204" pitchFamily="34" charset="0"/>
            </a:endParaRPr>
          </a:p>
        </p:txBody>
      </p:sp>
      <p:sp>
        <p:nvSpPr>
          <p:cNvPr id="7" name="Прямоугольник 6">
            <a:extLst>
              <a:ext uri="{FF2B5EF4-FFF2-40B4-BE49-F238E27FC236}">
                <a16:creationId xmlns:a16="http://schemas.microsoft.com/office/drawing/2014/main" id="{D4B9A7FA-1F1B-423D-81C7-B548A1FD443F}"/>
              </a:ext>
            </a:extLst>
          </p:cNvPr>
          <p:cNvSpPr/>
          <p:nvPr/>
        </p:nvSpPr>
        <p:spPr>
          <a:xfrm>
            <a:off x="9816600" y="522920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3" name="Rectangle 1">
            <a:extLst>
              <a:ext uri="{FF2B5EF4-FFF2-40B4-BE49-F238E27FC236}">
                <a16:creationId xmlns:a16="http://schemas.microsoft.com/office/drawing/2014/main" id="{CC35E46E-58C8-48C2-BE30-813D828268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4800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5C57D83-92E5-416E-A37C-8E6508A15768}"/>
              </a:ext>
            </a:extLst>
          </p:cNvPr>
          <p:cNvSpPr>
            <a:spLocks noGrp="1"/>
          </p:cNvSpPr>
          <p:nvPr>
            <p:ph sz="quarter" idx="13"/>
          </p:nvPr>
        </p:nvSpPr>
        <p:spPr/>
        <p:txBody>
          <a:bodyPr/>
          <a:lstStyle/>
          <a:p>
            <a:pPr marL="0" indent="0">
              <a:buNone/>
            </a:pPr>
            <a:r>
              <a:rPr lang="ru-RU" dirty="0"/>
              <a:t>У каждого модуля должна быть лишь одна реалистичная причина для изменения</a:t>
            </a:r>
            <a:endParaRPr lang="en-US" dirty="0"/>
          </a:p>
          <a:p>
            <a:pPr marL="0" indent="0">
              <a:buNone/>
            </a:pPr>
            <a:endParaRPr lang="en-US" dirty="0"/>
          </a:p>
          <a:p>
            <a:r>
              <a:rPr lang="ru-RU" dirty="0"/>
              <a:t>Что может быть модулем?</a:t>
            </a:r>
          </a:p>
          <a:p>
            <a:r>
              <a:rPr lang="ru-RU" dirty="0"/>
              <a:t>Влияет ли на конфликты при </a:t>
            </a:r>
            <a:r>
              <a:rPr lang="en-US" dirty="0"/>
              <a:t>merge </a:t>
            </a:r>
            <a:r>
              <a:rPr lang="ru-RU" dirty="0"/>
              <a:t>в </a:t>
            </a:r>
            <a:r>
              <a:rPr lang="en-US" dirty="0"/>
              <a:t>VCS</a:t>
            </a:r>
            <a:r>
              <a:rPr lang="ru-RU" dirty="0"/>
              <a:t>?</a:t>
            </a:r>
          </a:p>
          <a:p>
            <a:r>
              <a:rPr lang="ru-RU" dirty="0"/>
              <a:t>Достаточно ли</a:t>
            </a:r>
            <a:r>
              <a:rPr lang="en-US" dirty="0"/>
              <a:t> SRP</a:t>
            </a:r>
            <a:r>
              <a:rPr lang="ru-RU" dirty="0"/>
              <a:t>, чтобы получился хороший модуль?</a:t>
            </a:r>
            <a:endParaRPr lang="en-US" dirty="0"/>
          </a:p>
          <a:p>
            <a:pPr marL="0" indent="0">
              <a:buNone/>
            </a:pPr>
            <a:endParaRPr lang="en-US" dirty="0"/>
          </a:p>
        </p:txBody>
      </p:sp>
      <p:sp>
        <p:nvSpPr>
          <p:cNvPr id="3" name="Заголовок 2">
            <a:extLst>
              <a:ext uri="{FF2B5EF4-FFF2-40B4-BE49-F238E27FC236}">
                <a16:creationId xmlns:a16="http://schemas.microsoft.com/office/drawing/2014/main" id="{10BA32A1-A65C-4148-B45D-023D062AA6FE}"/>
              </a:ext>
            </a:extLst>
          </p:cNvPr>
          <p:cNvSpPr>
            <a:spLocks noGrp="1"/>
          </p:cNvSpPr>
          <p:nvPr>
            <p:ph type="title"/>
          </p:nvPr>
        </p:nvSpPr>
        <p:spPr/>
        <p:txBody>
          <a:bodyPr/>
          <a:lstStyle/>
          <a:p>
            <a:r>
              <a:rPr lang="ru-RU" dirty="0"/>
              <a:t>Что такое </a:t>
            </a:r>
            <a:r>
              <a:rPr lang="en-US" dirty="0"/>
              <a:t>SRP?</a:t>
            </a:r>
          </a:p>
        </p:txBody>
      </p:sp>
    </p:spTree>
    <p:extLst>
      <p:ext uri="{BB962C8B-B14F-4D97-AF65-F5344CB8AC3E}">
        <p14:creationId xmlns:p14="http://schemas.microsoft.com/office/powerpoint/2010/main" val="415832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911424" y="1628779"/>
            <a:ext cx="9985109" cy="4968573"/>
          </a:xfrm>
        </p:spPr>
        <p:txBody>
          <a:bodyPr>
            <a:noAutofit/>
          </a:bodyPr>
          <a:lstStyle/>
          <a:p>
            <a:pPr marL="0" indent="0">
              <a:buNone/>
            </a:pPr>
            <a:r>
              <a:rPr lang="en-US" sz="2400">
                <a:solidFill>
                  <a:srgbClr val="0000FF"/>
                </a:solidFill>
                <a:latin typeface="Consolas" panose="020B0609020204030204" pitchFamily="49" charset="0"/>
              </a:rPr>
              <a:t>def</a:t>
            </a:r>
            <a:r>
              <a:rPr lang="en-US" sz="2400">
                <a:latin typeface="Consolas" panose="020B0609020204030204" pitchFamily="49" charset="0"/>
              </a:rPr>
              <a:t> </a:t>
            </a:r>
            <a:r>
              <a:rPr lang="en-US" sz="2400">
                <a:solidFill>
                  <a:srgbClr val="5B9BD5"/>
                </a:solidFill>
                <a:latin typeface="Consolas" panose="020B0609020204030204" pitchFamily="49" charset="0"/>
              </a:rPr>
              <a:t>clear_full_lines</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not_full_lines </a:t>
            </a:r>
            <a:r>
              <a:rPr lang="en-US" sz="2400">
                <a:solidFill>
                  <a:srgbClr val="0000FF"/>
                </a:solidFill>
                <a:latin typeface="Consolas" panose="020B0609020204030204" pitchFamily="49" charset="0"/>
              </a:rPr>
              <a:t>=</a:t>
            </a:r>
            <a:r>
              <a:rPr lang="en-US" sz="2400">
                <a:latin typeface="Consolas" panose="020B0609020204030204" pitchFamily="49" charset="0"/>
              </a:rPr>
              <a:t> self.get_all_not_full_lines()</a:t>
            </a:r>
            <a:br>
              <a:rPr lang="en-US" sz="2400">
                <a:latin typeface="Consolas" panose="020B0609020204030204" pitchFamily="49" charset="0"/>
              </a:rPr>
            </a:br>
            <a:r>
              <a:rPr lang="en-US" sz="2400">
                <a:latin typeface="Consolas" panose="020B0609020204030204" pitchFamily="49" charset="0"/>
              </a:rPr>
              <a:t>   cleared_lines_count </a:t>
            </a:r>
            <a:r>
              <a:rPr lang="en-US" sz="2400">
                <a:solidFill>
                  <a:srgbClr val="0000FF"/>
                </a:solidFill>
                <a:latin typeface="Consolas" panose="020B0609020204030204" pitchFamily="49" charset="0"/>
              </a:rPr>
              <a:t>=</a:t>
            </a:r>
            <a:r>
              <a:rPr lang="en-US" sz="2400">
                <a:latin typeface="Consolas" panose="020B0609020204030204" pitchFamily="49" charset="0"/>
              </a:rPr>
              <a:t> self.height </a:t>
            </a:r>
            <a:r>
              <a:rPr lang="en-US" sz="2400">
                <a:solidFill>
                  <a:srgbClr val="0000FF"/>
                </a:solidFill>
                <a:latin typeface="Consolas" panose="020B0609020204030204" pitchFamily="49" charset="0"/>
              </a:rPr>
              <a:t>–</a:t>
            </a:r>
            <a:r>
              <a:rPr lang="en-US" sz="2400">
                <a:latin typeface="Consolas" panose="020B0609020204030204" pitchFamily="49" charset="0"/>
              </a:rPr>
              <a:t> </a:t>
            </a:r>
            <a:r>
              <a:rPr lang="en-US" sz="2400">
                <a:solidFill>
                  <a:srgbClr val="7030A0"/>
                </a:solidFill>
                <a:latin typeface="Consolas" panose="020B0609020204030204" pitchFamily="49" charset="0"/>
              </a:rPr>
              <a:t>len</a:t>
            </a:r>
            <a:r>
              <a:rPr lang="en-US" sz="2400">
                <a:latin typeface="Consolas" panose="020B0609020204030204" pitchFamily="49" charset="0"/>
              </a:rPr>
              <a:t>(not_full_lines)</a:t>
            </a:r>
            <a:br>
              <a:rPr lang="en-US" sz="2400">
                <a:latin typeface="Consolas" panose="020B0609020204030204" pitchFamily="49" charset="0"/>
              </a:rPr>
            </a:br>
            <a:r>
              <a:rPr lang="en-US" sz="2400">
                <a:latin typeface="Consolas" panose="020B0609020204030204" pitchFamily="49" charset="0"/>
              </a:rPr>
              <a:t>   new_lines_array </a:t>
            </a:r>
            <a:r>
              <a:rPr lang="en-US" sz="2400">
                <a:solidFill>
                  <a:srgbClr val="0000FF"/>
                </a:solidFill>
                <a:latin typeface="Consolas" panose="020B0609020204030204" pitchFamily="49" charset="0"/>
              </a:rPr>
              <a:t>=</a:t>
            </a:r>
            <a:r>
              <a:rPr lang="en-US" sz="2400">
                <a:latin typeface="Consolas" panose="020B0609020204030204" pitchFamily="49" charset="0"/>
              </a:rPr>
              <a:t> self.create_new_lines_array(</a:t>
            </a:r>
            <a:br>
              <a:rPr lang="en-US" sz="2400">
                <a:latin typeface="Consolas" panose="020B0609020204030204" pitchFamily="49" charset="0"/>
              </a:rPr>
            </a:br>
            <a:r>
              <a:rPr lang="en-US" sz="2400">
                <a:latin typeface="Consolas" panose="020B0609020204030204" pitchFamily="49" charset="0"/>
              </a:rPr>
              <a:t>      cleared_lines_count, not_full_lines</a:t>
            </a:r>
          </a:p>
          <a:p>
            <a:pPr marL="0" indent="0">
              <a:buNone/>
            </a:pPr>
            <a:r>
              <a:rPr lang="en-US" sz="2400">
                <a:latin typeface="Consolas" panose="020B0609020204030204" pitchFamily="49" charset="0"/>
              </a:rPr>
              <a:t>   )</a:t>
            </a:r>
            <a:br>
              <a:rPr lang="en-US" sz="2400">
                <a:latin typeface="Consolas" panose="020B0609020204030204" pitchFamily="49" charset="0"/>
              </a:rPr>
            </a:br>
            <a:r>
              <a:rPr lang="en-US" sz="2400">
                <a:latin typeface="Consolas" panose="020B0609020204030204" pitchFamily="49" charset="0"/>
              </a:rPr>
              <a:t>   </a:t>
            </a:r>
            <a:r>
              <a:rPr lang="en-US" sz="2400">
                <a:solidFill>
                  <a:srgbClr val="0000FF"/>
                </a:solidFill>
                <a:latin typeface="Consolas" panose="020B0609020204030204" pitchFamily="49" charset="0"/>
              </a:rPr>
              <a:t>return</a:t>
            </a:r>
            <a:r>
              <a:rPr lang="en-US" sz="2400">
                <a:latin typeface="Consolas" panose="020B0609020204030204" pitchFamily="49" charset="0"/>
              </a:rPr>
              <a:t> Field(</a:t>
            </a:r>
            <a:br>
              <a:rPr lang="en-US" sz="2400">
                <a:latin typeface="Consolas" panose="020B0609020204030204" pitchFamily="49" charset="0"/>
              </a:rPr>
            </a:br>
            <a:r>
              <a:rPr lang="en-US" sz="2400">
                <a:latin typeface="Consolas" panose="020B0609020204030204" pitchFamily="49" charset="0"/>
              </a:rPr>
              <a:t>      self.width, </a:t>
            </a:r>
            <a:br>
              <a:rPr lang="en-US" sz="2400">
                <a:latin typeface="Consolas" panose="020B0609020204030204" pitchFamily="49" charset="0"/>
              </a:rPr>
            </a:br>
            <a:r>
              <a:rPr lang="en-US" sz="2400">
                <a:latin typeface="Consolas" panose="020B0609020204030204" pitchFamily="49" charset="0"/>
              </a:rPr>
              <a:t>      self.height, </a:t>
            </a:r>
            <a:br>
              <a:rPr lang="en-US" sz="2400">
                <a:latin typeface="Consolas" panose="020B0609020204030204" pitchFamily="49" charset="0"/>
              </a:rPr>
            </a:br>
            <a:r>
              <a:rPr lang="en-US" sz="2400">
                <a:latin typeface="Consolas" panose="020B0609020204030204" pitchFamily="49" charset="0"/>
              </a:rPr>
              <a:t>      new_lines_array, </a:t>
            </a:r>
            <a:br>
              <a:rPr lang="en-US" sz="2400">
                <a:latin typeface="Consolas" panose="020B0609020204030204" pitchFamily="49" charset="0"/>
              </a:rPr>
            </a:br>
            <a:r>
              <a:rPr lang="en-US" sz="2400">
                <a:latin typeface="Consolas" panose="020B0609020204030204" pitchFamily="49" charset="0"/>
              </a:rPr>
              <a:t>      self.score </a:t>
            </a:r>
            <a:r>
              <a:rPr lang="en-US" sz="2400">
                <a:solidFill>
                  <a:srgbClr val="0000FF"/>
                </a:solidFill>
                <a:latin typeface="Consolas" panose="020B0609020204030204" pitchFamily="49" charset="0"/>
              </a:rPr>
              <a:t>+</a:t>
            </a:r>
            <a:r>
              <a:rPr lang="en-US" sz="2400">
                <a:latin typeface="Consolas" panose="020B0609020204030204" pitchFamily="49" charset="0"/>
              </a:rPr>
              <a:t> cleared_lines_count</a:t>
            </a:r>
            <a:br>
              <a:rPr lang="en-US" sz="2400">
                <a:latin typeface="Consolas" panose="020B0609020204030204" pitchFamily="49" charset="0"/>
              </a:rPr>
            </a:br>
            <a:r>
              <a:rPr lang="en-US" sz="2400">
                <a:latin typeface="Consolas" panose="020B0609020204030204" pitchFamily="49" charset="0"/>
              </a:rPr>
              <a:t>   )</a:t>
            </a:r>
          </a:p>
          <a:p>
            <a:pPr marL="0" indent="0">
              <a:buNone/>
            </a:pPr>
            <a:endParaRPr lang="ru-RU" sz="2400" dirty="0"/>
          </a:p>
        </p:txBody>
      </p:sp>
      <p:sp>
        <p:nvSpPr>
          <p:cNvPr id="2" name="Заголовок 1"/>
          <p:cNvSpPr>
            <a:spLocks noGrp="1"/>
          </p:cNvSpPr>
          <p:nvPr>
            <p:ph type="title"/>
          </p:nvPr>
        </p:nvSpPr>
        <p:spPr/>
        <p:txBody>
          <a:bodyPr/>
          <a:lstStyle/>
          <a:p>
            <a:r>
              <a:rPr lang="en-US" dirty="0"/>
              <a:t>Immutable style</a:t>
            </a:r>
            <a:endParaRPr lang="ru-RU" dirty="0"/>
          </a:p>
        </p:txBody>
      </p:sp>
      <p:sp>
        <p:nvSpPr>
          <p:cNvPr id="7" name="Прямоугольник 6">
            <a:extLst>
              <a:ext uri="{FF2B5EF4-FFF2-40B4-BE49-F238E27FC236}">
                <a16:creationId xmlns:a16="http://schemas.microsoft.com/office/drawing/2014/main" id="{E0A643F2-CE73-465C-8A30-4C064323F5A0}"/>
              </a:ext>
            </a:extLst>
          </p:cNvPr>
          <p:cNvSpPr/>
          <p:nvPr/>
        </p:nvSpPr>
        <p:spPr>
          <a:xfrm>
            <a:off x="9816600" y="5229219"/>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
        <p:nvSpPr>
          <p:cNvPr id="5" name="Прямоугольник 4">
            <a:extLst>
              <a:ext uri="{FF2B5EF4-FFF2-40B4-BE49-F238E27FC236}">
                <a16:creationId xmlns:a16="http://schemas.microsoft.com/office/drawing/2014/main" id="{1AD49043-8CB6-4B10-B8FE-D3256B6C4BF2}"/>
              </a:ext>
            </a:extLst>
          </p:cNvPr>
          <p:cNvSpPr/>
          <p:nvPr/>
        </p:nvSpPr>
        <p:spPr>
          <a:xfrm>
            <a:off x="9816533" y="5229213"/>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bg1"/>
                </a:solidFill>
              </a:rPr>
              <a:t>Python</a:t>
            </a:r>
            <a:endParaRPr lang="en-US" sz="2000" b="1">
              <a:solidFill>
                <a:schemeClr val="bg1"/>
              </a:solidFill>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011" y="5263996"/>
            <a:ext cx="655044" cy="655044"/>
          </a:xfrm>
          <a:prstGeom prst="rect">
            <a:avLst/>
          </a:prstGeom>
        </p:spPr>
      </p:pic>
    </p:spTree>
    <p:extLst>
      <p:ext uri="{BB962C8B-B14F-4D97-AF65-F5344CB8AC3E}">
        <p14:creationId xmlns:p14="http://schemas.microsoft.com/office/powerpoint/2010/main" val="1499506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31504" y="258901"/>
            <a:ext cx="8928992" cy="6340197"/>
          </a:xfrm>
          <a:prstGeom prst="rect">
            <a:avLst/>
          </a:prstGeom>
        </p:spPr>
        <p:txBody>
          <a:bodyPr wrap="square">
            <a:spAutoFit/>
          </a:bodyPr>
          <a:lstStyle/>
          <a:p>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2B91AF"/>
                </a:solidFill>
                <a:highlight>
                  <a:srgbClr val="FFFFFF"/>
                </a:highlight>
                <a:latin typeface="Consolas" panose="020B0609020204030204" pitchFamily="49" charset="0"/>
                <a:ea typeface="Fira Code" panose="00000509000000000000" pitchFamily="49" charset="0"/>
              </a:rPr>
              <a:t>CompareStacks</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second, </a:t>
            </a:r>
            <a:r>
              <a:rPr lang="en-US" sz="1400" dirty="0">
                <a:solidFill>
                  <a:srgbClr val="0000FF"/>
                </a:solidFill>
                <a:highlight>
                  <a:srgbClr val="FFFFFF"/>
                </a:highlight>
                <a:latin typeface="Consolas" panose="020B0609020204030204" pitchFamily="49" charset="0"/>
                <a:ea typeface="Fira Code" panose="00000509000000000000" pitchFamily="49" charset="0"/>
              </a:rPr>
              <a:t>out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merged)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0;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2B91AF"/>
                </a:solidFill>
                <a:highlight>
                  <a:srgbClr val="FFFFFF"/>
                </a:highlight>
                <a:latin typeface="Consolas" panose="020B0609020204030204" pitchFamily="49" charset="0"/>
                <a:ea typeface="Fira Code" panose="00000509000000000000" pitchFamily="49" charset="0"/>
              </a:rPr>
              <a:t>EqualESTypes</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common = </a:t>
            </a:r>
            <a:r>
              <a:rPr lang="en-US" sz="1400" dirty="0" err="1">
                <a:solidFill>
                  <a:srgbClr val="2B91AF"/>
                </a:solidFill>
                <a:highlight>
                  <a:srgbClr val="FFFFFF"/>
                </a:highlight>
                <a:latin typeface="Consolas" panose="020B0609020204030204" pitchFamily="49" charset="0"/>
                <a:ea typeface="Fira Code" panose="00000509000000000000" pitchFamily="49" charset="0"/>
              </a:rPr>
              <a:t>FindCommonType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(common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new</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j = 0; j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++j)</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result[j] = first[j];</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common;</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else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endParaRPr lang="ru-RU" sz="1400" dirty="0">
              <a:solidFill>
                <a:srgbClr val="000000"/>
              </a:solidFill>
              <a:highlight>
                <a:srgbClr val="FFFFFF"/>
              </a:highlight>
              <a:latin typeface="Consolas" panose="020B0609020204030204" pitchFamily="49" charset="0"/>
              <a:ea typeface="Fira Code" panose="00000509000000000000" pitchFamily="49" charset="0"/>
            </a:endParaRP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Equal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result;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Equivalent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9451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328497" y="566143"/>
            <a:ext cx="8928992" cy="5262979"/>
          </a:xfrm>
          <a:prstGeom prst="rect">
            <a:avLst/>
          </a:prstGeom>
        </p:spPr>
        <p:txBody>
          <a:bodyPr wrap="square">
            <a:spAutoFit/>
          </a:bodyPr>
          <a:lstStyle/>
          <a:p>
            <a:pPr lvl="0" eaLnBrk="0" fontAlgn="base" hangingPunct="0">
              <a:spcBef>
                <a:spcPct val="0"/>
              </a:spcBef>
              <a:spcAft>
                <a:spcPct val="0"/>
              </a:spcAft>
            </a:pP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compareStacks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let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null</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for</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let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FF"/>
                </a:solidFill>
                <a:highlight>
                  <a:srgbClr val="FFFFFF"/>
                </a:highlight>
                <a:latin typeface="Courier New" panose="02070309020205020404" pitchFamily="49" charset="0"/>
                <a:cs typeface="Courier New" panose="02070309020205020404" pitchFamily="49" charset="0"/>
              </a:rPr>
              <a:t>0</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&lt; </a:t>
            </a: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first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length</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firstCLIType</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.toCLIType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secondCLIType</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.toCLIType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firstCLIType</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secondCLIType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.equalESTypes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common</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.findCommonType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firstCLIType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common</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new</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ESType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first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length</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for</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let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FF"/>
                </a:solidFill>
                <a:highlight>
                  <a:srgbClr val="FFFFFF"/>
                </a:highlight>
                <a:latin typeface="Courier New" panose="02070309020205020404" pitchFamily="49" charset="0"/>
                <a:cs typeface="Courier New" panose="02070309020205020404" pitchFamily="49" charset="0"/>
              </a:rPr>
              <a:t>0</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&lt;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common</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else</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a:t>
            </a: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equal</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ComparisonResult.equivalent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altLang="ru-RU" sz="2800" dirty="0">
              <a:highlight>
                <a:srgbClr val="FFFFFF"/>
              </a:highlight>
              <a:latin typeface="Arial" panose="020B0604020202020204" pitchFamily="34" charset="0"/>
            </a:endParaRP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
        <p:nvSpPr>
          <p:cNvPr id="6" name="Прямоугольник 5">
            <a:extLst>
              <a:ext uri="{FF2B5EF4-FFF2-40B4-BE49-F238E27FC236}">
                <a16:creationId xmlns:a16="http://schemas.microsoft.com/office/drawing/2014/main" id="{D4B9A7FA-1F1B-423D-81C7-B548A1FD443F}"/>
              </a:ext>
            </a:extLst>
          </p:cNvPr>
          <p:cNvSpPr/>
          <p:nvPr/>
        </p:nvSpPr>
        <p:spPr>
          <a:xfrm>
            <a:off x="9816600" y="53941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2" name="Rectangle 1">
            <a:extLst>
              <a:ext uri="{FF2B5EF4-FFF2-40B4-BE49-F238E27FC236}">
                <a16:creationId xmlns:a16="http://schemas.microsoft.com/office/drawing/2014/main" id="{D175350D-9960-4642-B685-BA90762AD2B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E6A9C97-2E31-4F35-B289-89DB7D7A8C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8EB0C56A-1966-4F3F-B522-D50B91982B3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37859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391677" y="584058"/>
            <a:ext cx="8928992" cy="4832092"/>
          </a:xfrm>
          <a:prstGeom prst="rect">
            <a:avLst/>
          </a:prstGeom>
        </p:spPr>
        <p:txBody>
          <a:bodyPr wrap="square">
            <a:spAutoFit/>
          </a:bodyPr>
          <a:lstStyle/>
          <a:p>
            <a:r>
              <a:rPr lang="en-US" sz="1400">
                <a:solidFill>
                  <a:srgbClr val="0000FF"/>
                </a:solidFill>
                <a:latin typeface="Consolas" panose="020B0609020204030204" pitchFamily="49" charset="0"/>
              </a:rPr>
              <a:t>def</a:t>
            </a:r>
            <a:r>
              <a:rPr lang="en-US" sz="1400">
                <a:latin typeface="Consolas" panose="020B0609020204030204" pitchFamily="49" charset="0"/>
              </a:rPr>
              <a:t> </a:t>
            </a:r>
            <a:r>
              <a:rPr lang="en-US" sz="1400">
                <a:solidFill>
                  <a:srgbClr val="5B9BD5"/>
                </a:solidFill>
                <a:latin typeface="Consolas" panose="020B0609020204030204" pitchFamily="49" charset="0"/>
              </a:rPr>
              <a:t>compare_stacks</a:t>
            </a:r>
            <a:r>
              <a:rPr lang="en-US" sz="1400">
                <a:latin typeface="Consolas" panose="020B0609020204030204" pitchFamily="49" charset="0"/>
              </a:rPr>
              <a:t>(first, second) {</a:t>
            </a:r>
          </a:p>
          <a:p>
            <a:r>
              <a:rPr lang="en-US" sz="1400">
                <a:latin typeface="Consolas" panose="020B0609020204030204" pitchFamily="49" charset="0"/>
              </a:rPr>
              <a:t>    merged </a:t>
            </a:r>
            <a:r>
              <a:rPr lang="en-US" sz="1400">
                <a:solidFill>
                  <a:srgbClr val="0000FF"/>
                </a:solidFill>
                <a:latin typeface="Consolas" panose="020B0609020204030204" pitchFamily="49" charset="0"/>
              </a:rPr>
              <a:t>=</a:t>
            </a:r>
            <a:r>
              <a:rPr lang="en-US" sz="1400">
                <a:latin typeface="Consolas" panose="020B0609020204030204" pitchFamily="49" charset="0"/>
              </a:rPr>
              <a:t> </a:t>
            </a:r>
            <a:r>
              <a:rPr lang="en-US" sz="1400">
                <a:solidFill>
                  <a:srgbClr val="7030A0"/>
                </a:solidFill>
                <a:latin typeface="Consolas" panose="020B0609020204030204" pitchFamily="49" charset="0"/>
              </a:rPr>
              <a:t>None</a:t>
            </a:r>
          </a:p>
          <a:p>
            <a:r>
              <a:rPr lang="en-US" sz="1400">
                <a:latin typeface="Consolas" panose="020B0609020204030204" pitchFamily="49" charset="0"/>
              </a:rPr>
              <a:t>    </a:t>
            </a:r>
            <a:r>
              <a:rPr lang="en-US" sz="1400">
                <a:solidFill>
                  <a:srgbClr val="0000FF"/>
                </a:solidFill>
                <a:latin typeface="Consolas" panose="020B0609020204030204" pitchFamily="49" charset="0"/>
              </a:rPr>
              <a:t>for</a:t>
            </a:r>
            <a:r>
              <a:rPr lang="en-US" sz="1400">
                <a:latin typeface="Consolas" panose="020B0609020204030204" pitchFamily="49" charset="0"/>
              </a:rPr>
              <a:t> i </a:t>
            </a:r>
            <a:r>
              <a:rPr lang="en-US" sz="1400">
                <a:solidFill>
                  <a:srgbClr val="0000FF"/>
                </a:solidFill>
                <a:latin typeface="Consolas" panose="020B0609020204030204" pitchFamily="49" charset="0"/>
              </a:rPr>
              <a:t>in</a:t>
            </a:r>
            <a:r>
              <a:rPr lang="en-US" sz="1400">
                <a:latin typeface="Consolas" panose="020B0609020204030204" pitchFamily="49" charset="0"/>
              </a:rPr>
              <a:t> </a:t>
            </a:r>
            <a:r>
              <a:rPr lang="en-US" sz="1400">
                <a:solidFill>
                  <a:srgbClr val="7030A0"/>
                </a:solidFill>
                <a:latin typeface="Consolas" panose="020B0609020204030204" pitchFamily="49" charset="0"/>
              </a:rPr>
              <a:t>range</a:t>
            </a:r>
            <a:r>
              <a:rPr lang="en-US" sz="1400">
                <a:latin typeface="Consolas" panose="020B0609020204030204" pitchFamily="49" charset="0"/>
              </a:rPr>
              <a:t>(</a:t>
            </a:r>
            <a:r>
              <a:rPr lang="en-US" sz="1400">
                <a:solidFill>
                  <a:srgbClr val="7030A0"/>
                </a:solidFill>
                <a:latin typeface="Consolas" panose="020B0609020204030204" pitchFamily="49" charset="0"/>
              </a:rPr>
              <a:t>len</a:t>
            </a:r>
            <a:r>
              <a:rPr lang="en-US" sz="1400">
                <a:latin typeface="Consolas" panose="020B0609020204030204" pitchFamily="49" charset="0"/>
              </a:rPr>
              <a:t>(first)):</a:t>
            </a:r>
          </a:p>
          <a:p>
            <a:r>
              <a:rPr lang="en-US" sz="1400">
                <a:latin typeface="Consolas" panose="020B0609020204030204" pitchFamily="49" charset="0"/>
              </a:rPr>
              <a:t>        first_CLI_type </a:t>
            </a:r>
            <a:r>
              <a:rPr lang="en-US" sz="1400">
                <a:solidFill>
                  <a:srgbClr val="0000FF"/>
                </a:solidFill>
                <a:latin typeface="Consolas" panose="020B0609020204030204" pitchFamily="49" charset="0"/>
              </a:rPr>
              <a:t>=</a:t>
            </a:r>
            <a:r>
              <a:rPr lang="en-US" sz="1400">
                <a:latin typeface="Consolas" panose="020B0609020204030204" pitchFamily="49" charset="0"/>
              </a:rPr>
              <a:t> self.to_CLI_type(first[i])</a:t>
            </a:r>
          </a:p>
          <a:p>
            <a:r>
              <a:rPr lang="en-US" sz="1400">
                <a:latin typeface="Consolas" panose="020B0609020204030204" pitchFamily="49" charset="0"/>
              </a:rPr>
              <a:t>        second_CLI_type </a:t>
            </a:r>
            <a:r>
              <a:rPr lang="en-US" sz="1400">
                <a:solidFill>
                  <a:srgbClr val="0000FF"/>
                </a:solidFill>
                <a:latin typeface="Consolas" panose="020B0609020204030204" pitchFamily="49" charset="0"/>
              </a:rPr>
              <a:t>=</a:t>
            </a:r>
            <a:r>
              <a:rPr lang="en-US" sz="1400">
                <a:latin typeface="Consolas" panose="020B0609020204030204" pitchFamily="49" charset="0"/>
              </a:rPr>
              <a:t> self.to_CLI_type(second[i])</a:t>
            </a:r>
          </a:p>
          <a:p>
            <a:r>
              <a:rPr lang="en-US" sz="1400">
                <a:latin typeface="Consolas" panose="020B0609020204030204" pitchFamily="49" charset="0"/>
              </a:rPr>
              <a:t>        </a:t>
            </a:r>
            <a:r>
              <a:rPr lang="en-US" sz="1400">
                <a:solidFill>
                  <a:srgbClr val="0000FF"/>
                </a:solidFill>
                <a:latin typeface="Consolas" panose="020B0609020204030204" pitchFamily="49" charset="0"/>
              </a:rPr>
              <a:t>if</a:t>
            </a:r>
            <a:r>
              <a:rPr lang="en-US" sz="1400">
                <a:latin typeface="Consolas" panose="020B0609020204030204" pitchFamily="49" charset="0"/>
              </a:rPr>
              <a:t> first_CLI_type </a:t>
            </a:r>
            <a:r>
              <a:rPr lang="en-US" sz="1400">
                <a:solidFill>
                  <a:srgbClr val="0000FF"/>
                </a:solidFill>
                <a:latin typeface="Consolas" panose="020B0609020204030204" pitchFamily="49" charset="0"/>
              </a:rPr>
              <a:t>!=</a:t>
            </a:r>
            <a:r>
              <a:rPr lang="en-US" sz="1400">
                <a:latin typeface="Consolas" panose="020B0609020204030204" pitchFamily="49" charset="0"/>
              </a:rPr>
              <a:t> second_CLI_type:</a:t>
            </a:r>
          </a:p>
          <a:p>
            <a:r>
              <a:rPr lang="en-US" sz="1400">
                <a:latin typeface="Consolas" panose="020B0609020204030204" pitchFamily="49" charset="0"/>
              </a:rPr>
              <a:t>            </a:t>
            </a:r>
            <a:r>
              <a:rPr lang="en-US" sz="1400">
                <a:solidFill>
                  <a:srgbClr val="0000FF"/>
                </a:solidFill>
                <a:latin typeface="Consolas" panose="020B0609020204030204" pitchFamily="49" charset="0"/>
              </a:rPr>
              <a:t>return</a:t>
            </a:r>
            <a:r>
              <a:rPr lang="en-US" sz="1400">
                <a:latin typeface="Consolas" panose="020B0609020204030204" pitchFamily="49" charset="0"/>
              </a:rPr>
              <a:t> {</a:t>
            </a:r>
            <a:r>
              <a:rPr lang="en-US" sz="1400">
                <a:solidFill>
                  <a:srgbClr val="C00000"/>
                </a:solidFill>
                <a:latin typeface="Consolas" panose="020B0609020204030204" pitchFamily="49" charset="0"/>
              </a:rPr>
              <a:t>"result"</a:t>
            </a:r>
            <a:r>
              <a:rPr lang="en-US" sz="1400">
                <a:latin typeface="Consolas" panose="020B0609020204030204" pitchFamily="49" charset="0"/>
              </a:rPr>
              <a:t>: ComparisonResult.Inconsistent}</a:t>
            </a:r>
          </a:p>
          <a:p>
            <a:r>
              <a:rPr lang="en-US" sz="1400">
                <a:latin typeface="Consolas" panose="020B0609020204030204" pitchFamily="49" charset="0"/>
              </a:rPr>
              <a:t>        </a:t>
            </a:r>
            <a:r>
              <a:rPr lang="en-US" sz="1400">
                <a:solidFill>
                  <a:srgbClr val="0000FF"/>
                </a:solidFill>
                <a:latin typeface="Consolas" panose="020B0609020204030204" pitchFamily="49" charset="0"/>
              </a:rPr>
              <a:t>if not </a:t>
            </a:r>
            <a:r>
              <a:rPr lang="en-US" sz="1400">
                <a:latin typeface="Consolas" panose="020B0609020204030204" pitchFamily="49" charset="0"/>
              </a:rPr>
              <a:t>self.equal_ES_types(first[i], second[i]):</a:t>
            </a:r>
          </a:p>
          <a:p>
            <a:r>
              <a:rPr lang="en-US" sz="1400">
                <a:latin typeface="Consolas" panose="020B0609020204030204" pitchFamily="49" charset="0"/>
              </a:rPr>
              <a:t>            common = self.find_common_type(first_CLI_type, first[i], second[i])</a:t>
            </a:r>
          </a:p>
          <a:p>
            <a:r>
              <a:rPr lang="en-US" sz="1400">
                <a:latin typeface="Consolas" panose="020B0609020204030204" pitchFamily="49" charset="0"/>
              </a:rPr>
              <a:t>            </a:t>
            </a:r>
            <a:r>
              <a:rPr lang="en-US" sz="1400">
                <a:solidFill>
                  <a:srgbClr val="0000FF"/>
                </a:solidFill>
                <a:latin typeface="Consolas" panose="020B0609020204030204" pitchFamily="49" charset="0"/>
              </a:rPr>
              <a:t>if not </a:t>
            </a:r>
            <a:r>
              <a:rPr lang="en-US" sz="1400">
                <a:latin typeface="Consolas" panose="020B0609020204030204" pitchFamily="49" charset="0"/>
              </a:rPr>
              <a:t>common:</a:t>
            </a:r>
          </a:p>
          <a:p>
            <a:r>
              <a:rPr lang="en-US" sz="1400">
                <a:latin typeface="Consolas" panose="020B0609020204030204" pitchFamily="49" charset="0"/>
              </a:rPr>
              <a:t>                </a:t>
            </a:r>
            <a:r>
              <a:rPr lang="en-US" sz="1400">
                <a:solidFill>
                  <a:srgbClr val="0000FF"/>
                </a:solidFill>
                <a:latin typeface="Consolas" panose="020B0609020204030204" pitchFamily="49" charset="0"/>
              </a:rPr>
              <a:t>return</a:t>
            </a:r>
            <a:r>
              <a:rPr lang="en-US" sz="1400">
                <a:latin typeface="Consolas" panose="020B0609020204030204" pitchFamily="49" charset="0"/>
              </a:rPr>
              <a:t> {</a:t>
            </a:r>
            <a:r>
              <a:rPr lang="en-US" sz="1400">
                <a:solidFill>
                  <a:srgbClr val="C00000"/>
                </a:solidFill>
                <a:latin typeface="Consolas" panose="020B0609020204030204" pitchFamily="49" charset="0"/>
              </a:rPr>
              <a:t>"result"</a:t>
            </a:r>
            <a:r>
              <a:rPr lang="en-US" sz="1400">
                <a:latin typeface="Consolas" panose="020B0609020204030204" pitchFamily="49" charset="0"/>
              </a:rPr>
              <a:t>: ComparisonResult.Inconsistent}</a:t>
            </a:r>
          </a:p>
          <a:p>
            <a:r>
              <a:rPr lang="en-US" sz="1400">
                <a:latin typeface="Consolas" panose="020B0609020204030204" pitchFamily="49" charset="0"/>
              </a:rPr>
              <a:t>            </a:t>
            </a:r>
            <a:r>
              <a:rPr lang="en-US" sz="1400">
                <a:solidFill>
                  <a:srgbClr val="0000FF"/>
                </a:solidFill>
                <a:latin typeface="Consolas" panose="020B0609020204030204" pitchFamily="49" charset="0"/>
              </a:rPr>
              <a:t>if not </a:t>
            </a:r>
            <a:r>
              <a:rPr lang="en-US" sz="1400">
                <a:latin typeface="Consolas" panose="020B0609020204030204" pitchFamily="49" charset="0"/>
              </a:rPr>
              <a:t>merged:</a:t>
            </a:r>
          </a:p>
          <a:p>
            <a:r>
              <a:rPr lang="en-US" sz="1400">
                <a:latin typeface="Consolas" panose="020B0609020204030204" pitchFamily="49" charset="0"/>
              </a:rPr>
              <a:t>                merged </a:t>
            </a:r>
            <a:r>
              <a:rPr lang="en-US" sz="1400">
                <a:solidFill>
                  <a:srgbClr val="0000FF"/>
                </a:solidFill>
                <a:latin typeface="Consolas" panose="020B0609020204030204" pitchFamily="49" charset="0"/>
              </a:rPr>
              <a:t>=</a:t>
            </a:r>
            <a:r>
              <a:rPr lang="en-US" sz="1400">
                <a:latin typeface="Consolas" panose="020B0609020204030204" pitchFamily="49" charset="0"/>
              </a:rPr>
              <a:t> ESType(</a:t>
            </a:r>
            <a:r>
              <a:rPr lang="en-US" sz="1400">
                <a:solidFill>
                  <a:srgbClr val="7030A0"/>
                </a:solidFill>
                <a:latin typeface="Consolas" panose="020B0609020204030204" pitchFamily="49" charset="0"/>
              </a:rPr>
              <a:t>len</a:t>
            </a:r>
            <a:r>
              <a:rPr lang="en-US" sz="1400">
                <a:latin typeface="Consolas" panose="020B0609020204030204" pitchFamily="49" charset="0"/>
              </a:rPr>
              <a:t>(first))</a:t>
            </a:r>
          </a:p>
          <a:p>
            <a:r>
              <a:rPr lang="en-US" sz="1400">
                <a:latin typeface="Consolas" panose="020B0609020204030204" pitchFamily="49" charset="0"/>
              </a:rPr>
              <a:t>                </a:t>
            </a:r>
            <a:r>
              <a:rPr lang="en-US" sz="1400">
                <a:solidFill>
                  <a:srgbClr val="0000FF"/>
                </a:solidFill>
                <a:latin typeface="Consolas" panose="020B0609020204030204" pitchFamily="49" charset="0"/>
              </a:rPr>
              <a:t>for</a:t>
            </a:r>
            <a:r>
              <a:rPr lang="en-US" sz="1400">
                <a:latin typeface="Consolas" panose="020B0609020204030204" pitchFamily="49" charset="0"/>
              </a:rPr>
              <a:t> j </a:t>
            </a:r>
            <a:r>
              <a:rPr lang="en-US" sz="1400">
                <a:solidFill>
                  <a:srgbClr val="0000FF"/>
                </a:solidFill>
                <a:latin typeface="Consolas" panose="020B0609020204030204" pitchFamily="49" charset="0"/>
              </a:rPr>
              <a:t>in</a:t>
            </a:r>
            <a:r>
              <a:rPr lang="en-US" sz="1400">
                <a:latin typeface="Consolas" panose="020B0609020204030204" pitchFamily="49" charset="0"/>
              </a:rPr>
              <a:t> </a:t>
            </a:r>
            <a:r>
              <a:rPr lang="en-US" sz="1400">
                <a:solidFill>
                  <a:srgbClr val="7030A0"/>
                </a:solidFill>
                <a:latin typeface="Consolas" panose="020B0609020204030204" pitchFamily="49" charset="0"/>
              </a:rPr>
              <a:t>range</a:t>
            </a:r>
            <a:r>
              <a:rPr lang="en-US" sz="1400">
                <a:latin typeface="Consolas" panose="020B0609020204030204" pitchFamily="49" charset="0"/>
              </a:rPr>
              <a:t>(i):</a:t>
            </a:r>
          </a:p>
          <a:p>
            <a:r>
              <a:rPr lang="en-US" sz="1400">
                <a:latin typeface="Consolas" panose="020B0609020204030204" pitchFamily="49" charset="0"/>
              </a:rPr>
              <a:t>                    merged[j] </a:t>
            </a:r>
            <a:r>
              <a:rPr lang="en-US" sz="1400">
                <a:solidFill>
                  <a:srgbClr val="0000FF"/>
                </a:solidFill>
                <a:latin typeface="Consolas" panose="020B0609020204030204" pitchFamily="49" charset="0"/>
              </a:rPr>
              <a:t>=</a:t>
            </a:r>
            <a:r>
              <a:rPr lang="en-US" sz="1400">
                <a:latin typeface="Consolas" panose="020B0609020204030204" pitchFamily="49" charset="0"/>
              </a:rPr>
              <a:t> first[j]</a:t>
            </a:r>
          </a:p>
          <a:p>
            <a:r>
              <a:rPr lang="en-US" sz="1400">
                <a:latin typeface="Consolas" panose="020B0609020204030204" pitchFamily="49" charset="0"/>
              </a:rPr>
              <a:t>            merged[i] </a:t>
            </a:r>
            <a:r>
              <a:rPr lang="en-US" sz="1400">
                <a:solidFill>
                  <a:srgbClr val="0000FF"/>
                </a:solidFill>
                <a:latin typeface="Consolas" panose="020B0609020204030204" pitchFamily="49" charset="0"/>
              </a:rPr>
              <a:t>=</a:t>
            </a:r>
            <a:r>
              <a:rPr lang="en-US" sz="1400">
                <a:latin typeface="Consolas" panose="020B0609020204030204" pitchFamily="49" charset="0"/>
              </a:rPr>
              <a:t> common</a:t>
            </a:r>
          </a:p>
          <a:p>
            <a:r>
              <a:rPr lang="en-US" sz="1400">
                <a:latin typeface="Consolas" panose="020B0609020204030204" pitchFamily="49" charset="0"/>
              </a:rPr>
              <a:t>        </a:t>
            </a:r>
            <a:r>
              <a:rPr lang="en-US" sz="1400">
                <a:solidFill>
                  <a:srgbClr val="0000FF"/>
                </a:solidFill>
                <a:latin typeface="Consolas" panose="020B0609020204030204" pitchFamily="49" charset="0"/>
              </a:rPr>
              <a:t>else if </a:t>
            </a:r>
            <a:r>
              <a:rPr lang="en-US" sz="1400">
                <a:latin typeface="Consolas" panose="020B0609020204030204" pitchFamily="49" charset="0"/>
              </a:rPr>
              <a:t>merged:</a:t>
            </a:r>
          </a:p>
          <a:p>
            <a:r>
              <a:rPr lang="en-US" sz="1400">
                <a:latin typeface="Consolas" panose="020B0609020204030204" pitchFamily="49" charset="0"/>
              </a:rPr>
              <a:t>            merged[i] </a:t>
            </a:r>
            <a:r>
              <a:rPr lang="en-US" sz="1400">
                <a:solidFill>
                  <a:srgbClr val="0000FF"/>
                </a:solidFill>
                <a:latin typeface="Consolas" panose="020B0609020204030204" pitchFamily="49" charset="0"/>
              </a:rPr>
              <a:t>=</a:t>
            </a:r>
            <a:r>
              <a:rPr lang="en-US" sz="1400">
                <a:latin typeface="Consolas" panose="020B0609020204030204" pitchFamily="49" charset="0"/>
              </a:rPr>
              <a:t> first[i]</a:t>
            </a:r>
          </a:p>
          <a:p>
            <a:endParaRPr lang="en-US" sz="1400">
              <a:latin typeface="Consolas" panose="020B0609020204030204" pitchFamily="49" charset="0"/>
            </a:endParaRPr>
          </a:p>
          <a:p>
            <a:r>
              <a:rPr lang="en-US" sz="1400">
                <a:latin typeface="Consolas" panose="020B0609020204030204" pitchFamily="49" charset="0"/>
              </a:rPr>
              <a:t>    </a:t>
            </a:r>
            <a:r>
              <a:rPr lang="en-US" sz="1400">
                <a:solidFill>
                  <a:srgbClr val="0000FF"/>
                </a:solidFill>
                <a:latin typeface="Consolas" panose="020B0609020204030204" pitchFamily="49" charset="0"/>
              </a:rPr>
              <a:t>if not </a:t>
            </a:r>
            <a:r>
              <a:rPr lang="en-US" sz="1400">
                <a:latin typeface="Consolas" panose="020B0609020204030204" pitchFamily="49" charset="0"/>
              </a:rPr>
              <a:t>merged:</a:t>
            </a:r>
          </a:p>
          <a:p>
            <a:r>
              <a:rPr lang="en-US" sz="1400">
                <a:latin typeface="Consolas" panose="020B0609020204030204" pitchFamily="49" charset="0"/>
              </a:rPr>
              <a:t>        </a:t>
            </a:r>
            <a:r>
              <a:rPr lang="en-US" sz="1400">
                <a:solidFill>
                  <a:srgbClr val="0000FF"/>
                </a:solidFill>
                <a:latin typeface="Consolas" panose="020B0609020204030204" pitchFamily="49" charset="0"/>
              </a:rPr>
              <a:t>return</a:t>
            </a:r>
            <a:r>
              <a:rPr lang="en-US" sz="1400">
                <a:latin typeface="Consolas" panose="020B0609020204030204" pitchFamily="49" charset="0"/>
              </a:rPr>
              <a:t> {</a:t>
            </a:r>
            <a:r>
              <a:rPr lang="en-US" sz="1400">
                <a:solidFill>
                  <a:srgbClr val="C00000"/>
                </a:solidFill>
                <a:latin typeface="Consolas" panose="020B0609020204030204" pitchFamily="49" charset="0"/>
              </a:rPr>
              <a:t>"result"</a:t>
            </a:r>
            <a:r>
              <a:rPr lang="en-US" sz="1400">
                <a:latin typeface="Consolas" panose="020B0609020204030204" pitchFamily="49" charset="0"/>
              </a:rPr>
              <a:t>: ComparisonResult.Equal}</a:t>
            </a:r>
          </a:p>
          <a:p>
            <a:r>
              <a:rPr lang="en-US" sz="1400">
                <a:latin typeface="Consolas" panose="020B0609020204030204" pitchFamily="49" charset="0"/>
              </a:rPr>
              <a:t>    </a:t>
            </a:r>
            <a:r>
              <a:rPr lang="en-US" sz="1400">
                <a:solidFill>
                  <a:srgbClr val="0000FF"/>
                </a:solidFill>
                <a:latin typeface="Consolas" panose="020B0609020204030204" pitchFamily="49" charset="0"/>
              </a:rPr>
              <a:t>return</a:t>
            </a:r>
            <a:r>
              <a:rPr lang="en-US" sz="1400">
                <a:latin typeface="Consolas" panose="020B0609020204030204" pitchFamily="49" charset="0"/>
              </a:rPr>
              <a:t> {</a:t>
            </a:r>
            <a:r>
              <a:rPr lang="en-US" sz="1400">
                <a:solidFill>
                  <a:srgbClr val="C00000"/>
                </a:solidFill>
                <a:latin typeface="Consolas" panose="020B0609020204030204" pitchFamily="49" charset="0"/>
              </a:rPr>
              <a:t>"result"</a:t>
            </a:r>
            <a:r>
              <a:rPr lang="en-US" sz="1400">
                <a:latin typeface="Consolas" panose="020B0609020204030204" pitchFamily="49" charset="0"/>
              </a:rPr>
              <a:t>: ComparisonResult.Equivalent, </a:t>
            </a:r>
            <a:r>
              <a:rPr lang="en-US" sz="1400">
                <a:solidFill>
                  <a:srgbClr val="C00000"/>
                </a:solidFill>
                <a:latin typeface="Consolas" panose="020B0609020204030204" pitchFamily="49" charset="0"/>
              </a:rPr>
              <a:t>"merged"</a:t>
            </a:r>
            <a:r>
              <a:rPr lang="en-US" sz="1400">
                <a:latin typeface="Consolas" panose="020B0609020204030204" pitchFamily="49" charset="0"/>
              </a:rPr>
              <a:t>: merged}</a:t>
            </a:r>
            <a:endParaRPr lang="en-US" sz="1400">
              <a:latin typeface="Consolas" panose="020B0609020204030204" pitchFamily="49" charset="0"/>
            </a:endParaRP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
        <p:nvSpPr>
          <p:cNvPr id="6" name="Прямоугольник 5">
            <a:extLst>
              <a:ext uri="{FF2B5EF4-FFF2-40B4-BE49-F238E27FC236}">
                <a16:creationId xmlns:a16="http://schemas.microsoft.com/office/drawing/2014/main" id="{1AD49043-8CB6-4B10-B8FE-D3256B6C4BF2}"/>
              </a:ext>
            </a:extLst>
          </p:cNvPr>
          <p:cNvSpPr/>
          <p:nvPr/>
        </p:nvSpPr>
        <p:spPr>
          <a:xfrm>
            <a:off x="9816600" y="549275"/>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bg1"/>
                </a:solidFill>
              </a:rPr>
              <a:t>Python</a:t>
            </a:r>
            <a:endParaRPr lang="en-US" sz="2000" b="1">
              <a:solidFill>
                <a:schemeClr val="bg1"/>
              </a:solidFill>
            </a:endParaRPr>
          </a:p>
        </p:txBody>
      </p:sp>
      <p:pic>
        <p:nvPicPr>
          <p:cNvPr id="7" name="Рисунок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29078" y="584058"/>
            <a:ext cx="655044" cy="655044"/>
          </a:xfrm>
          <a:prstGeom prst="rect">
            <a:avLst/>
          </a:prstGeom>
        </p:spPr>
      </p:pic>
    </p:spTree>
    <p:extLst>
      <p:ext uri="{BB962C8B-B14F-4D97-AF65-F5344CB8AC3E}">
        <p14:creationId xmlns:p14="http://schemas.microsoft.com/office/powerpoint/2010/main" val="182573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solidFill>
                  <a:schemeClr val="tx1"/>
                </a:solidFill>
              </a:rPr>
              <a:t>Маркер </a:t>
            </a:r>
            <a:r>
              <a:rPr lang="ru-RU" dirty="0"/>
              <a:t>ох, хочу кофе</a:t>
            </a:r>
            <a:endParaRPr lang="en-US" dirty="0"/>
          </a:p>
        </p:txBody>
      </p:sp>
      <p:pic>
        <p:nvPicPr>
          <p:cNvPr id="1026" name="Picture 2" descr="https://s-media-cache-ak0.pinimg.com/236x/ee/84/3b/ee843ba0149017ccf6618d8c4fc822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124075"/>
            <a:ext cx="22479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011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803401" y="260651"/>
            <a:ext cx="8796866" cy="5632311"/>
          </a:xfrm>
          <a:prstGeom prst="rect">
            <a:avLst/>
          </a:prstGeom>
        </p:spPr>
        <p:txBody>
          <a:bodyPr wrap="square">
            <a:spAutoFit/>
          </a:bodyPr>
          <a:lstStyle/>
          <a:p>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CompareStacks</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first,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second,</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out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merged)</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 first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Zip</a:t>
            </a:r>
            <a:r>
              <a:rPr lang="en-US" dirty="0">
                <a:solidFill>
                  <a:srgbClr val="000000"/>
                </a:solidFill>
                <a:highlight>
                  <a:srgbClr val="FFFFFF"/>
                </a:highlight>
                <a:latin typeface="Fira Code" panose="00000509000000000000" pitchFamily="49" charset="0"/>
                <a:ea typeface="Fira Code" panose="00000509000000000000" pitchFamily="49" charset="0"/>
              </a:rPr>
              <a:t>(second, </a:t>
            </a:r>
            <a:r>
              <a:rPr lang="en-US" dirty="0" err="1">
                <a:solidFill>
                  <a:srgbClr val="00007F"/>
                </a:solidFill>
                <a:highlight>
                  <a:srgbClr val="FFFFFF"/>
                </a:highlight>
                <a:latin typeface="Fira Code" panose="00000509000000000000" pitchFamily="49" charset="0"/>
                <a:ea typeface="Fira Code" panose="00000509000000000000" pitchFamily="49" charset="0"/>
              </a:rPr>
              <a:t>Tuple</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Create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ToList</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en-US" dirty="0">
              <a:solidFill>
                <a:srgbClr val="00B050"/>
              </a:solidFill>
              <a:highlight>
                <a:srgbClr val="FFFFFF"/>
              </a:highlight>
              <a:latin typeface="Fira Code" panose="00000509000000000000" pitchFamily="49" charset="0"/>
              <a:ea typeface="Fira Code" panose="00000509000000000000" pitchFamily="49" charset="0"/>
            </a:endParaRPr>
          </a:p>
          <a:p>
            <a:r>
              <a:rPr lang="ru-RU" dirty="0">
                <a:solidFill>
                  <a:srgbClr val="0000FF"/>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EqualESTypes</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Equal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CompatibleCLIType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    </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 =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Select</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GetCommonType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ToArray</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err="1">
                <a:solidFill>
                  <a:srgbClr val="2B91AF"/>
                </a:solidFill>
                <a:highlight>
                  <a:srgbClr val="FFFFFF"/>
                </a:highlight>
                <a:latin typeface="Fira Code" panose="00000509000000000000" pitchFamily="49" charset="0"/>
                <a:ea typeface="Fira Code" panose="00000509000000000000" pitchFamily="49" charset="0"/>
              </a:rPr>
              <a:t>Any</a:t>
            </a:r>
            <a:r>
              <a:rPr lang="en-US" dirty="0">
                <a:solidFill>
                  <a:srgbClr val="000000"/>
                </a:solidFill>
                <a:highlight>
                  <a:srgbClr val="FFFFFF"/>
                </a:highlight>
                <a:latin typeface="Fira Code" panose="00000509000000000000" pitchFamily="49" charset="0"/>
                <a:ea typeface="Fira Code" panose="00000509000000000000" pitchFamily="49" charset="0"/>
              </a:rPr>
              <a:t>(t =&gt; t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Equivalent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a:t>
            </a:r>
          </a:p>
        </p:txBody>
      </p:sp>
      <p:sp>
        <p:nvSpPr>
          <p:cNvPr id="5" name="Прямоугольник 4">
            <a:extLst>
              <a:ext uri="{FF2B5EF4-FFF2-40B4-BE49-F238E27FC236}">
                <a16:creationId xmlns:a16="http://schemas.microsoft.com/office/drawing/2014/main" id="{8DBAD9E2-8946-4BE2-95C8-3F4BF9E384F3}"/>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29597303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697567" y="549275"/>
            <a:ext cx="8796866" cy="3970318"/>
          </a:xfrm>
          <a:prstGeom prst="rect">
            <a:avLst/>
          </a:prstGeom>
        </p:spPr>
        <p:txBody>
          <a:bodyPr wrap="square">
            <a:spAutoFit/>
          </a:bodyPr>
          <a:lstStyle/>
          <a:p>
            <a:pPr lvl="0" eaLnBrk="0" fontAlgn="base" hangingPunct="0">
              <a:spcBef>
                <a:spcPct val="0"/>
              </a:spcBef>
              <a:spcAft>
                <a:spcPct val="0"/>
              </a:spcAft>
            </a:pP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compareStacks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a:solidFill>
                  <a:srgbClr val="7A7A43"/>
                </a:solidFill>
                <a:highlight>
                  <a:srgbClr val="FFFFFF"/>
                </a:highlight>
                <a:latin typeface="Courier New" panose="02070309020205020404" pitchFamily="49" charset="0"/>
                <a:cs typeface="Courier New" panose="02070309020205020404" pitchFamily="49" charset="0"/>
              </a:rPr>
              <a:t>_</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zip</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every</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.equalESTypes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equal</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every</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.compatibleCLIType</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commonTypes</a:t>
            </a:r>
            <a:r>
              <a:rPr lang="ru-RU" altLang="ru-RU"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map</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.getCommonType</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commonTypes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some</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(t =&gt; t ===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null</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merged</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commonTypes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ComparisonResult.equivalent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endParaRPr lang="ru-RU" altLang="ru-RU" sz="4000" dirty="0">
              <a:highlight>
                <a:srgbClr val="FFFFFF"/>
              </a:highlight>
              <a:latin typeface="Arial" panose="020B0604020202020204" pitchFamily="34" charset="0"/>
            </a:endParaRPr>
          </a:p>
        </p:txBody>
      </p:sp>
      <p:sp>
        <p:nvSpPr>
          <p:cNvPr id="7" name="Прямоугольник 6">
            <a:extLst>
              <a:ext uri="{FF2B5EF4-FFF2-40B4-BE49-F238E27FC236}">
                <a16:creationId xmlns:a16="http://schemas.microsoft.com/office/drawing/2014/main" id="{49FA5E4B-278A-4D34-82E8-6F35ABECDC8F}"/>
              </a:ext>
            </a:extLst>
          </p:cNvPr>
          <p:cNvSpPr/>
          <p:nvPr/>
        </p:nvSpPr>
        <p:spPr>
          <a:xfrm>
            <a:off x="9816600" y="53941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3" name="Rectangle 1">
            <a:extLst>
              <a:ext uri="{FF2B5EF4-FFF2-40B4-BE49-F238E27FC236}">
                <a16:creationId xmlns:a16="http://schemas.microsoft.com/office/drawing/2014/main" id="{5A28E60A-84A7-4D63-9BB6-8738B93233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63776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575376" y="592043"/>
            <a:ext cx="9489175" cy="2862322"/>
          </a:xfrm>
          <a:prstGeom prst="rect">
            <a:avLst/>
          </a:prstGeom>
        </p:spPr>
        <p:txBody>
          <a:bodyPr wrap="square">
            <a:spAutoFit/>
          </a:bodyPr>
          <a:lstStyle/>
          <a:p>
            <a:r>
              <a:rPr lang="en-US">
                <a:solidFill>
                  <a:srgbClr val="0000FF"/>
                </a:solidFill>
                <a:latin typeface="Consolas" panose="020B0609020204030204" pitchFamily="49" charset="0"/>
              </a:rPr>
              <a:t>def</a:t>
            </a:r>
            <a:r>
              <a:rPr lang="en-US">
                <a:latin typeface="Consolas" panose="020B0609020204030204" pitchFamily="49" charset="0"/>
              </a:rPr>
              <a:t> </a:t>
            </a:r>
            <a:r>
              <a:rPr lang="en-US" smtClean="0">
                <a:solidFill>
                  <a:srgbClr val="5B9BD5"/>
                </a:solidFill>
                <a:latin typeface="Consolas" panose="020B0609020204030204" pitchFamily="49" charset="0"/>
              </a:rPr>
              <a:t>compare_stacks</a:t>
            </a:r>
            <a:r>
              <a:rPr lang="en-US" smtClean="0">
                <a:latin typeface="Consolas" panose="020B0609020204030204" pitchFamily="49" charset="0"/>
              </a:rPr>
              <a:t>(first</a:t>
            </a:r>
            <a:r>
              <a:rPr lang="en-US">
                <a:latin typeface="Consolas" panose="020B0609020204030204" pitchFamily="49" charset="0"/>
              </a:rPr>
              <a:t>, second)</a:t>
            </a:r>
          </a:p>
          <a:p>
            <a:r>
              <a:rPr lang="en-US">
                <a:latin typeface="Consolas" panose="020B0609020204030204" pitchFamily="49" charset="0"/>
              </a:rPr>
              <a:t>   merged </a:t>
            </a:r>
            <a:r>
              <a:rPr lang="en-US">
                <a:solidFill>
                  <a:srgbClr val="0000FF"/>
                </a:solidFill>
                <a:latin typeface="Consolas" panose="020B0609020204030204" pitchFamily="49" charset="0"/>
              </a:rPr>
              <a:t>=</a:t>
            </a:r>
            <a:r>
              <a:rPr lang="en-US">
                <a:latin typeface="Consolas" panose="020B0609020204030204" pitchFamily="49" charset="0"/>
              </a:rPr>
              <a:t> </a:t>
            </a:r>
            <a:r>
              <a:rPr lang="en-US" smtClean="0">
                <a:solidFill>
                  <a:srgbClr val="7030A0"/>
                </a:solidFill>
                <a:latin typeface="Consolas" panose="020B0609020204030204" pitchFamily="49" charset="0"/>
              </a:rPr>
              <a:t>None</a:t>
            </a:r>
            <a:endParaRPr lang="en-US">
              <a:solidFill>
                <a:srgbClr val="7030A0"/>
              </a:solidFill>
              <a:latin typeface="Consolas" panose="020B0609020204030204" pitchFamily="49" charset="0"/>
            </a:endParaRPr>
          </a:p>
          <a:p>
            <a:r>
              <a:rPr lang="en-US">
                <a:latin typeface="Consolas" panose="020B0609020204030204" pitchFamily="49" charset="0"/>
              </a:rPr>
              <a:t>   </a:t>
            </a:r>
            <a:r>
              <a:rPr lang="en-US">
                <a:solidFill>
                  <a:srgbClr val="0000FF"/>
                </a:solidFill>
                <a:latin typeface="Consolas" panose="020B0609020204030204" pitchFamily="49" charset="0"/>
              </a:rPr>
              <a:t>if</a:t>
            </a:r>
            <a:r>
              <a:rPr lang="en-US">
                <a:latin typeface="Consolas" panose="020B0609020204030204" pitchFamily="49" charset="0"/>
              </a:rPr>
              <a:t> </a:t>
            </a:r>
            <a:r>
              <a:rPr lang="en-US">
                <a:solidFill>
                  <a:srgbClr val="7030A0"/>
                </a:solidFill>
                <a:latin typeface="Consolas" panose="020B0609020204030204" pitchFamily="49" charset="0"/>
              </a:rPr>
              <a:t>all</a:t>
            </a:r>
            <a:r>
              <a:rPr lang="en-US">
                <a:latin typeface="Consolas" panose="020B0609020204030204" pitchFamily="49" charset="0"/>
              </a:rPr>
              <a:t>(</a:t>
            </a:r>
            <a:r>
              <a:rPr lang="en-US">
                <a:solidFill>
                  <a:srgbClr val="7030A0"/>
                </a:solidFill>
                <a:latin typeface="Consolas" panose="020B0609020204030204" pitchFamily="49" charset="0"/>
              </a:rPr>
              <a:t>map</a:t>
            </a:r>
            <a:r>
              <a:rPr lang="en-US">
                <a:latin typeface="Consolas" panose="020B0609020204030204" pitchFamily="49" charset="0"/>
              </a:rPr>
              <a:t>(self.equal_ES_types, first, second)): </a:t>
            </a:r>
          </a:p>
          <a:p>
            <a:r>
              <a:rPr lang="en-US">
                <a:latin typeface="Consolas" panose="020B0609020204030204" pitchFamily="49" charset="0"/>
              </a:rPr>
              <a:t>      </a:t>
            </a:r>
            <a:r>
              <a:rPr lang="en-US">
                <a:solidFill>
                  <a:srgbClr val="0000FF"/>
                </a:solidFill>
                <a:latin typeface="Consolas" panose="020B0609020204030204" pitchFamily="49" charset="0"/>
              </a:rPr>
              <a:t>return</a:t>
            </a:r>
            <a:r>
              <a:rPr lang="en-US">
                <a:latin typeface="Consolas" panose="020B0609020204030204" pitchFamily="49" charset="0"/>
              </a:rPr>
              <a:t> </a:t>
            </a:r>
            <a:r>
              <a:rPr lang="en-US" smtClean="0">
                <a:latin typeface="Consolas" panose="020B0609020204030204" pitchFamily="49" charset="0"/>
              </a:rPr>
              <a:t>{</a:t>
            </a:r>
            <a:r>
              <a:rPr lang="en-US" smtClean="0">
                <a:solidFill>
                  <a:srgbClr val="C00000"/>
                </a:solidFill>
                <a:latin typeface="Consolas" panose="020B0609020204030204" pitchFamily="49" charset="0"/>
              </a:rPr>
              <a:t>"result"</a:t>
            </a:r>
            <a:r>
              <a:rPr lang="en-US" smtClean="0">
                <a:latin typeface="Consolas" panose="020B0609020204030204" pitchFamily="49" charset="0"/>
              </a:rPr>
              <a:t>: ComparisonResult.Equal</a:t>
            </a:r>
            <a:r>
              <a:rPr lang="en-US">
                <a:latin typeface="Consolas" panose="020B0609020204030204" pitchFamily="49" charset="0"/>
              </a:rPr>
              <a:t>}</a:t>
            </a:r>
          </a:p>
          <a:p>
            <a:r>
              <a:rPr lang="en-US">
                <a:latin typeface="Consolas" panose="020B0609020204030204" pitchFamily="49" charset="0"/>
              </a:rPr>
              <a:t>   </a:t>
            </a:r>
            <a:r>
              <a:rPr lang="en-US">
                <a:solidFill>
                  <a:srgbClr val="0000FF"/>
                </a:solidFill>
                <a:latin typeface="Consolas" panose="020B0609020204030204" pitchFamily="49" charset="0"/>
              </a:rPr>
              <a:t>if </a:t>
            </a:r>
            <a:r>
              <a:rPr lang="en-US">
                <a:solidFill>
                  <a:srgbClr val="0000FF"/>
                </a:solidFill>
                <a:latin typeface="Consolas" panose="020B0609020204030204" pitchFamily="49" charset="0"/>
              </a:rPr>
              <a:t>not </a:t>
            </a:r>
            <a:r>
              <a:rPr lang="en-US" smtClean="0">
                <a:solidFill>
                  <a:srgbClr val="7030A0"/>
                </a:solidFill>
                <a:latin typeface="Consolas" panose="020B0609020204030204" pitchFamily="49" charset="0"/>
              </a:rPr>
              <a:t>all</a:t>
            </a:r>
            <a:r>
              <a:rPr lang="en-US" smtClean="0">
                <a:latin typeface="Consolas" panose="020B0609020204030204" pitchFamily="49" charset="0"/>
              </a:rPr>
              <a:t>(</a:t>
            </a:r>
            <a:r>
              <a:rPr lang="en-US" smtClean="0">
                <a:solidFill>
                  <a:srgbClr val="7030A0"/>
                </a:solidFill>
                <a:latin typeface="Consolas" panose="020B0609020204030204" pitchFamily="49" charset="0"/>
              </a:rPr>
              <a:t>map</a:t>
            </a:r>
            <a:r>
              <a:rPr lang="en-US" smtClean="0">
                <a:latin typeface="Consolas" panose="020B0609020204030204" pitchFamily="49" charset="0"/>
              </a:rPr>
              <a:t>(self.compatible_CLI_type</a:t>
            </a:r>
            <a:r>
              <a:rPr lang="en-US">
                <a:latin typeface="Consolas" panose="020B0609020204030204" pitchFamily="49" charset="0"/>
              </a:rPr>
              <a:t>, first, second)): </a:t>
            </a:r>
          </a:p>
          <a:p>
            <a:r>
              <a:rPr lang="en-US">
                <a:latin typeface="Consolas" panose="020B0609020204030204" pitchFamily="49" charset="0"/>
              </a:rPr>
              <a:t>      </a:t>
            </a:r>
            <a:r>
              <a:rPr lang="en-US">
                <a:solidFill>
                  <a:srgbClr val="0000FF"/>
                </a:solidFill>
                <a:latin typeface="Consolas" panose="020B0609020204030204" pitchFamily="49" charset="0"/>
              </a:rPr>
              <a:t>return</a:t>
            </a:r>
            <a:r>
              <a:rPr lang="en-US">
                <a:latin typeface="Consolas" panose="020B0609020204030204" pitchFamily="49" charset="0"/>
              </a:rPr>
              <a:t> {</a:t>
            </a:r>
            <a:r>
              <a:rPr lang="en-US">
                <a:solidFill>
                  <a:srgbClr val="C00000"/>
                </a:solidFill>
                <a:latin typeface="Consolas" panose="020B0609020204030204" pitchFamily="49" charset="0"/>
              </a:rPr>
              <a:t>"result"</a:t>
            </a:r>
            <a:r>
              <a:rPr lang="en-US">
                <a:latin typeface="Consolas" panose="020B0609020204030204" pitchFamily="49" charset="0"/>
              </a:rPr>
              <a:t>: ComparisonResult.Inconsistent}</a:t>
            </a:r>
          </a:p>
          <a:p>
            <a:r>
              <a:rPr lang="en-US">
                <a:latin typeface="Consolas" panose="020B0609020204030204" pitchFamily="49" charset="0"/>
              </a:rPr>
              <a:t>   common_types </a:t>
            </a:r>
            <a:r>
              <a:rPr lang="en-US">
                <a:solidFill>
                  <a:srgbClr val="0000FF"/>
                </a:solidFill>
                <a:latin typeface="Consolas" panose="020B0609020204030204" pitchFamily="49" charset="0"/>
              </a:rPr>
              <a:t>=</a:t>
            </a:r>
            <a:r>
              <a:rPr lang="en-US">
                <a:latin typeface="Consolas" panose="020B0609020204030204" pitchFamily="49" charset="0"/>
              </a:rPr>
              <a:t> </a:t>
            </a:r>
            <a:r>
              <a:rPr lang="en-US">
                <a:solidFill>
                  <a:srgbClr val="7030A0"/>
                </a:solidFill>
                <a:latin typeface="Consolas" panose="020B0609020204030204" pitchFamily="49" charset="0"/>
              </a:rPr>
              <a:t>list</a:t>
            </a:r>
            <a:r>
              <a:rPr lang="en-US">
                <a:latin typeface="Consolas" panose="020B0609020204030204" pitchFamily="49" charset="0"/>
              </a:rPr>
              <a:t>(</a:t>
            </a:r>
            <a:r>
              <a:rPr lang="en-US">
                <a:solidFill>
                  <a:srgbClr val="7030A0"/>
                </a:solidFill>
                <a:latin typeface="Consolas" panose="020B0609020204030204" pitchFamily="49" charset="0"/>
              </a:rPr>
              <a:t>map</a:t>
            </a:r>
            <a:r>
              <a:rPr lang="en-US">
                <a:latin typeface="Consolas" panose="020B0609020204030204" pitchFamily="49" charset="0"/>
              </a:rPr>
              <a:t>(self.get_common_type, first, second))</a:t>
            </a:r>
          </a:p>
          <a:p>
            <a:r>
              <a:rPr lang="en-US">
                <a:latin typeface="Consolas" panose="020B0609020204030204" pitchFamily="49" charset="0"/>
              </a:rPr>
              <a:t>   </a:t>
            </a:r>
            <a:r>
              <a:rPr lang="en-US">
                <a:solidFill>
                  <a:srgbClr val="0000FF"/>
                </a:solidFill>
                <a:latin typeface="Consolas" panose="020B0609020204030204" pitchFamily="49" charset="0"/>
              </a:rPr>
              <a:t>if not </a:t>
            </a:r>
            <a:r>
              <a:rPr lang="en-US">
                <a:solidFill>
                  <a:srgbClr val="7030A0"/>
                </a:solidFill>
                <a:latin typeface="Consolas" panose="020B0609020204030204" pitchFamily="49" charset="0"/>
              </a:rPr>
              <a:t>all</a:t>
            </a:r>
            <a:r>
              <a:rPr lang="en-US">
                <a:latin typeface="Consolas" panose="020B0609020204030204" pitchFamily="49" charset="0"/>
              </a:rPr>
              <a:t>(common_types): </a:t>
            </a:r>
          </a:p>
          <a:p>
            <a:r>
              <a:rPr lang="en-US">
                <a:latin typeface="Consolas" panose="020B0609020204030204" pitchFamily="49" charset="0"/>
              </a:rPr>
              <a:t>      </a:t>
            </a:r>
            <a:r>
              <a:rPr lang="en-US">
                <a:solidFill>
                  <a:srgbClr val="0000FF"/>
                </a:solidFill>
                <a:latin typeface="Consolas" panose="020B0609020204030204" pitchFamily="49" charset="0"/>
              </a:rPr>
              <a:t>return</a:t>
            </a:r>
            <a:r>
              <a:rPr lang="en-US">
                <a:latin typeface="Consolas" panose="020B0609020204030204" pitchFamily="49" charset="0"/>
              </a:rPr>
              <a:t> {</a:t>
            </a:r>
            <a:r>
              <a:rPr lang="en-US">
                <a:solidFill>
                  <a:srgbClr val="C00000"/>
                </a:solidFill>
                <a:latin typeface="Consolas" panose="020B0609020204030204" pitchFamily="49" charset="0"/>
              </a:rPr>
              <a:t>"result"</a:t>
            </a:r>
            <a:r>
              <a:rPr lang="en-US">
                <a:latin typeface="Consolas" panose="020B0609020204030204" pitchFamily="49" charset="0"/>
              </a:rPr>
              <a:t>: ComparisonResult.Inconsistent}</a:t>
            </a:r>
          </a:p>
          <a:p>
            <a:r>
              <a:rPr lang="en-US">
                <a:latin typeface="Consolas" panose="020B0609020204030204" pitchFamily="49" charset="0"/>
              </a:rPr>
              <a:t>   </a:t>
            </a:r>
            <a:r>
              <a:rPr lang="en-US">
                <a:solidFill>
                  <a:srgbClr val="0000FF"/>
                </a:solidFill>
                <a:latin typeface="Consolas" panose="020B0609020204030204" pitchFamily="49" charset="0"/>
              </a:rPr>
              <a:t>return</a:t>
            </a:r>
            <a:r>
              <a:rPr lang="en-US">
                <a:latin typeface="Consolas" panose="020B0609020204030204" pitchFamily="49" charset="0"/>
              </a:rPr>
              <a:t> {</a:t>
            </a:r>
            <a:r>
              <a:rPr lang="en-US">
                <a:solidFill>
                  <a:srgbClr val="C00000"/>
                </a:solidFill>
                <a:latin typeface="Consolas" panose="020B0609020204030204" pitchFamily="49" charset="0"/>
              </a:rPr>
              <a:t>"result"</a:t>
            </a:r>
            <a:r>
              <a:rPr lang="en-US">
                <a:latin typeface="Consolas" panose="020B0609020204030204" pitchFamily="49" charset="0"/>
              </a:rPr>
              <a:t>: ComparisonResult.Equivalent, </a:t>
            </a:r>
            <a:r>
              <a:rPr lang="en-US">
                <a:solidFill>
                  <a:srgbClr val="C00000"/>
                </a:solidFill>
                <a:latin typeface="Consolas" panose="020B0609020204030204" pitchFamily="49" charset="0"/>
              </a:rPr>
              <a:t>"merged"</a:t>
            </a:r>
            <a:r>
              <a:rPr lang="en-US">
                <a:latin typeface="Consolas" panose="020B0609020204030204" pitchFamily="49" charset="0"/>
              </a:rPr>
              <a:t>: common_types} </a:t>
            </a:r>
            <a:endParaRPr lang="en-US">
              <a:latin typeface="Consolas" panose="020B0609020204030204" pitchFamily="49" charset="0"/>
            </a:endParaRPr>
          </a:p>
        </p:txBody>
      </p:sp>
      <p:sp>
        <p:nvSpPr>
          <p:cNvPr id="5" name="Прямоугольник 4">
            <a:extLst>
              <a:ext uri="{FF2B5EF4-FFF2-40B4-BE49-F238E27FC236}">
                <a16:creationId xmlns:a16="http://schemas.microsoft.com/office/drawing/2014/main" id="{8DBAD9E2-8946-4BE2-95C8-3F4BF9E384F3}"/>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
        <p:nvSpPr>
          <p:cNvPr id="7" name="Прямоугольник 6">
            <a:extLst>
              <a:ext uri="{FF2B5EF4-FFF2-40B4-BE49-F238E27FC236}">
                <a16:creationId xmlns:a16="http://schemas.microsoft.com/office/drawing/2014/main" id="{1AD49043-8CB6-4B10-B8FE-D3256B6C4BF2}"/>
              </a:ext>
            </a:extLst>
          </p:cNvPr>
          <p:cNvSpPr/>
          <p:nvPr/>
        </p:nvSpPr>
        <p:spPr>
          <a:xfrm>
            <a:off x="9816600" y="549275"/>
            <a:ext cx="1080000" cy="107950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smtClean="0">
              <a:solidFill>
                <a:schemeClr val="tx1"/>
              </a:solidFill>
            </a:endParaRPr>
          </a:p>
          <a:p>
            <a:pPr algn="ctr"/>
            <a:endParaRPr lang="ru-RU" sz="2000" b="1">
              <a:solidFill>
                <a:schemeClr val="tx1"/>
              </a:solidFill>
            </a:endParaRPr>
          </a:p>
          <a:p>
            <a:pPr algn="ctr"/>
            <a:r>
              <a:rPr lang="en-US" sz="2000" b="1" smtClean="0">
                <a:solidFill>
                  <a:schemeClr val="bg1"/>
                </a:solidFill>
              </a:rPr>
              <a:t>Python</a:t>
            </a:r>
            <a:endParaRPr lang="en-US" sz="2000" b="1">
              <a:solidFill>
                <a:schemeClr val="bg1"/>
              </a:solidFill>
            </a:endParaRPr>
          </a:p>
        </p:txBody>
      </p:sp>
      <p:pic>
        <p:nvPicPr>
          <p:cNvPr id="8" name="Рисунок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29078" y="584058"/>
            <a:ext cx="655044" cy="655044"/>
          </a:xfrm>
          <a:prstGeom prst="rect">
            <a:avLst/>
          </a:prstGeom>
        </p:spPr>
      </p:pic>
    </p:spTree>
    <p:extLst>
      <p:ext uri="{BB962C8B-B14F-4D97-AF65-F5344CB8AC3E}">
        <p14:creationId xmlns:p14="http://schemas.microsoft.com/office/powerpoint/2010/main" val="29848055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Скрытый поток данных</a:t>
            </a:r>
          </a:p>
          <a:p>
            <a:pPr marL="514350" indent="-514350">
              <a:buFont typeface="+mj-lt"/>
              <a:buAutoNum type="arabicPeriod"/>
            </a:pPr>
            <a:r>
              <a:rPr lang="ru-RU" dirty="0"/>
              <a:t>Я так не объясняю</a:t>
            </a:r>
          </a:p>
          <a:p>
            <a:pPr marL="514350" indent="-514350">
              <a:buFont typeface="+mj-lt"/>
              <a:buAutoNum type="arabicPeriod"/>
            </a:pPr>
            <a:r>
              <a:rPr lang="ru-RU" dirty="0"/>
              <a:t>Ох, хочу кофе</a:t>
            </a:r>
            <a:endParaRPr lang="en-US" dirty="0"/>
          </a:p>
          <a:p>
            <a:pPr marL="514350" indent="-514350">
              <a:buFont typeface="+mj-lt"/>
              <a:buAutoNum type="arabicPeriod"/>
            </a:pPr>
            <a:r>
              <a:rPr lang="ru-RU" dirty="0"/>
              <a:t>Чрезмерная навигация по коду</a:t>
            </a:r>
          </a:p>
        </p:txBody>
      </p:sp>
      <p:sp>
        <p:nvSpPr>
          <p:cNvPr id="2" name="Заголовок 1"/>
          <p:cNvSpPr>
            <a:spLocks noGrp="1"/>
          </p:cNvSpPr>
          <p:nvPr>
            <p:ph type="title"/>
          </p:nvPr>
        </p:nvSpPr>
        <p:spPr/>
        <p:txBody>
          <a:bodyPr>
            <a:normAutofit fontScale="90000"/>
          </a:bodyPr>
          <a:lstStyle/>
          <a:p>
            <a:r>
              <a:rPr lang="ru-RU" sz="4800" dirty="0"/>
              <a:t>Маркеры плохой читаемости</a:t>
            </a:r>
          </a:p>
        </p:txBody>
      </p:sp>
    </p:spTree>
    <p:extLst>
      <p:ext uri="{BB962C8B-B14F-4D97-AF65-F5344CB8AC3E}">
        <p14:creationId xmlns:p14="http://schemas.microsoft.com/office/powerpoint/2010/main" val="20825552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2495599" y="1628779"/>
            <a:ext cx="7200852" cy="2550857"/>
          </a:xfrm>
        </p:spPr>
        <p:txBody>
          <a:bodyPr>
            <a:normAutofit/>
          </a:bodyPr>
          <a:lstStyle/>
          <a:p>
            <a:pPr marL="0" indent="0">
              <a:buNone/>
            </a:pPr>
            <a:r>
              <a:rPr lang="ru-RU" sz="2400" dirty="0"/>
              <a:t>Приведите в порядок класс </a:t>
            </a:r>
            <a:r>
              <a:rPr lang="ru-RU" sz="2400" dirty="0" err="1">
                <a:solidFill>
                  <a:schemeClr val="accent1"/>
                </a:solidFill>
              </a:rPr>
              <a:t>ChessProblem.cs</a:t>
            </a:r>
            <a:endParaRPr lang="ru-RU" sz="2400" dirty="0"/>
          </a:p>
          <a:p>
            <a:pPr marL="0" indent="0">
              <a:buNone/>
            </a:pPr>
            <a:r>
              <a:rPr lang="ru-RU" sz="2400" dirty="0"/>
              <a:t>Если для этого потребуется изменить другие классы проекта — </a:t>
            </a:r>
            <a:r>
              <a:rPr lang="ru-RU" sz="2400" dirty="0">
                <a:solidFill>
                  <a:schemeClr val="accent1"/>
                </a:solidFill>
              </a:rPr>
              <a:t>делайте это</a:t>
            </a:r>
          </a:p>
          <a:p>
            <a:pPr marL="0" indent="0">
              <a:buNone/>
            </a:pPr>
            <a:r>
              <a:rPr lang="ru-RU" sz="2400" dirty="0"/>
              <a:t>Проверяйте, что вы ничего не сломали с помощью теста </a:t>
            </a:r>
            <a:r>
              <a:rPr lang="ru-RU" sz="2400" dirty="0" err="1">
                <a:solidFill>
                  <a:schemeClr val="accent1"/>
                </a:solidFill>
              </a:rPr>
              <a:t>ChessProblem_Test</a:t>
            </a:r>
            <a:endParaRPr lang="en-US" sz="2400" dirty="0">
              <a:solidFill>
                <a:schemeClr val="accent1"/>
              </a:solidFill>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a:t>chess</a:t>
            </a:r>
          </a:p>
        </p:txBody>
      </p:sp>
      <p:grpSp>
        <p:nvGrpSpPr>
          <p:cNvPr id="4" name="Группа 3"/>
          <p:cNvGrpSpPr/>
          <p:nvPr/>
        </p:nvGrpSpPr>
        <p:grpSpPr>
          <a:xfrm>
            <a:off x="2495598" y="5421889"/>
            <a:ext cx="7200852" cy="830997"/>
            <a:chOff x="2495598" y="5424000"/>
            <a:chExt cx="7200852" cy="830997"/>
          </a:xfrm>
        </p:grpSpPr>
        <p:sp>
          <p:nvSpPr>
            <p:cNvPr id="5" name="TextBox 4"/>
            <p:cNvSpPr txBox="1"/>
            <p:nvPr/>
          </p:nvSpPr>
          <p:spPr>
            <a:xfrm>
              <a:off x="3503762" y="5424000"/>
              <a:ext cx="6192688" cy="830997"/>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Investigation 5 min</a:t>
              </a:r>
              <a:r>
                <a:rPr lang="ru-RU" sz="2400" dirty="0">
                  <a:solidFill>
                    <a:srgbClr val="000000"/>
                  </a:solidFill>
                  <a:latin typeface="Segoe UI" panose="020B0502040204020203" pitchFamily="34" charset="0"/>
                  <a:cs typeface="Segoe UI" panose="020B0502040204020203" pitchFamily="34" charset="0"/>
                </a:rPr>
                <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первые 5 минут можно только исследовать код</a:t>
              </a:r>
              <a:endParaRPr lang="en-US" sz="2400" dirty="0">
                <a:solidFill>
                  <a:srgbClr val="000000"/>
                </a:solidFill>
                <a:latin typeface="Segoe UI" panose="020B0502040204020203" pitchFamily="34" charset="0"/>
                <a:cs typeface="Segoe UI" panose="020B0502040204020203" pitchFamily="34" charset="0"/>
              </a:endParaRPr>
            </a:p>
          </p:txBody>
        </p:sp>
        <p:pic>
          <p:nvPicPr>
            <p:cNvPr id="6" name="Picture 36" descr="C:\Users\sapogoff\Documents\sapogoff_work\SKB Kontur\01_presentation_templates\03_final\wmf_icons\лупа.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5598" y="5468164"/>
              <a:ext cx="756000" cy="742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Группа 12"/>
          <p:cNvGrpSpPr/>
          <p:nvPr/>
        </p:nvGrpSpPr>
        <p:grpSpPr>
          <a:xfrm>
            <a:off x="2423592" y="4179636"/>
            <a:ext cx="7208657" cy="1138773"/>
            <a:chOff x="2495598" y="3372500"/>
            <a:chExt cx="7208657" cy="1138773"/>
          </a:xfrm>
        </p:grpSpPr>
        <p:sp>
          <p:nvSpPr>
            <p:cNvPr id="14" name="TextBox 13"/>
            <p:cNvSpPr txBox="1"/>
            <p:nvPr/>
          </p:nvSpPr>
          <p:spPr>
            <a:xfrm>
              <a:off x="3511567" y="3372500"/>
              <a:ext cx="6192688" cy="1138773"/>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Pair Ping Pong</a:t>
              </a:r>
              <a:r>
                <a:rPr lang="ru-RU" sz="2400" dirty="0">
                  <a:solidFill>
                    <a:srgbClr val="000000"/>
                  </a:solidFill>
                  <a:latin typeface="Segoe UI" panose="020B0502040204020203" pitchFamily="34" charset="0"/>
                  <a:cs typeface="Segoe UI" panose="020B0502040204020203" pitchFamily="34" charset="0"/>
                </a:rPr>
                <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после каждого законченного изменения меняется </a:t>
              </a:r>
              <a:r>
                <a:rPr lang="en-US" sz="2000" dirty="0">
                  <a:solidFill>
                    <a:srgbClr val="000000"/>
                  </a:solidFill>
                  <a:latin typeface="Segoe UI" panose="020B0502040204020203" pitchFamily="34" charset="0"/>
                  <a:cs typeface="Segoe UI" panose="020B0502040204020203" pitchFamily="34" charset="0"/>
                </a:rPr>
                <a:t>driver</a:t>
              </a:r>
              <a:endParaRPr lang="en-US" sz="2400" dirty="0">
                <a:solidFill>
                  <a:srgbClr val="000000"/>
                </a:solidFill>
                <a:latin typeface="Segoe UI" panose="020B0502040204020203" pitchFamily="34" charset="0"/>
                <a:cs typeface="Segoe UI" panose="020B0502040204020203" pitchFamily="34" charset="0"/>
              </a:endParaRPr>
            </a:p>
          </p:txBody>
        </p:sp>
        <p:pic>
          <p:nvPicPr>
            <p:cNvPr id="15" name="Picture 66" descr="C:\Users\sapogoff\Documents\sapogoff_work\SKB Kontur\01_presentation_templates\03_final\wmf_icons\сортировка.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474265" y="3431331"/>
              <a:ext cx="756000" cy="713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1927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rot="20891253">
            <a:off x="1072084" y="2153873"/>
            <a:ext cx="2505075" cy="1828800"/>
          </a:xfrm>
        </p:spPr>
      </p:pic>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400" y="4219715"/>
            <a:ext cx="3429000" cy="2333625"/>
          </a:xfrm>
          <a:prstGeom prst="rect">
            <a:avLst/>
          </a:prstGeom>
        </p:spPr>
      </p:pic>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0423" y="1628800"/>
            <a:ext cx="3130895" cy="4399384"/>
          </a:xfrm>
          <a:prstGeom prst="rect">
            <a:avLst/>
          </a:prstGeom>
        </p:spPr>
      </p:pic>
      <p:pic>
        <p:nvPicPr>
          <p:cNvPr id="5" name="Рисунок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631679">
            <a:off x="7489698" y="1848654"/>
            <a:ext cx="4262715" cy="3036956"/>
          </a:xfrm>
          <a:prstGeom prst="rect">
            <a:avLst/>
          </a:prstGeom>
        </p:spPr>
      </p:pic>
      <p:pic>
        <p:nvPicPr>
          <p:cNvPr id="8" name="Рисунок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3627" y="4219715"/>
            <a:ext cx="3488625" cy="2369495"/>
          </a:xfrm>
          <a:prstGeom prst="rect">
            <a:avLst/>
          </a:prstGeom>
          <a:ln>
            <a:solidFill>
              <a:schemeClr val="tx1">
                <a:lumMod val="65000"/>
                <a:lumOff val="35000"/>
              </a:schemeClr>
            </a:solidFill>
          </a:ln>
        </p:spPr>
      </p:pic>
    </p:spTree>
    <p:extLst>
      <p:ext uri="{BB962C8B-B14F-4D97-AF65-F5344CB8AC3E}">
        <p14:creationId xmlns:p14="http://schemas.microsoft.com/office/powerpoint/2010/main" val="23590356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7ACDAE3-1CFC-4F99-9E45-58F13F63E79C}"/>
              </a:ext>
            </a:extLst>
          </p:cNvPr>
          <p:cNvSpPr>
            <a:spLocks noGrp="1"/>
          </p:cNvSpPr>
          <p:nvPr>
            <p:ph sz="quarter" idx="13"/>
          </p:nvPr>
        </p:nvSpPr>
        <p:spPr/>
        <p:txBody>
          <a:bodyPr>
            <a:normAutofit fontScale="70000" lnSpcReduction="20000"/>
          </a:bodyPr>
          <a:lstStyle/>
          <a:p>
            <a:pPr marL="0" indent="0">
              <a:buNone/>
            </a:pPr>
            <a:r>
              <a:rPr lang="en-US" sz="3400" dirty="0">
                <a:solidFill>
                  <a:schemeClr val="accent1"/>
                </a:solidFill>
              </a:rPr>
              <a:t>Decomposition</a:t>
            </a:r>
            <a:endParaRPr lang="ru-RU" sz="3400" dirty="0">
              <a:solidFill>
                <a:schemeClr val="accent1"/>
              </a:solidFill>
            </a:endParaRPr>
          </a:p>
          <a:p>
            <a:r>
              <a:rPr lang="ru-RU" sz="3400" dirty="0"/>
              <a:t>Нарушение </a:t>
            </a:r>
            <a:r>
              <a:rPr lang="en-US" sz="3400" dirty="0"/>
              <a:t>SRP</a:t>
            </a:r>
            <a:endParaRPr lang="ru-RU" sz="3400" dirty="0"/>
          </a:p>
          <a:p>
            <a:r>
              <a:rPr lang="ru-RU" sz="3400" dirty="0"/>
              <a:t>Слишком длинный метод / класс</a:t>
            </a:r>
          </a:p>
          <a:p>
            <a:r>
              <a:rPr lang="ru-RU" sz="3400" dirty="0"/>
              <a:t>Слишком общее / сложное название метода</a:t>
            </a:r>
          </a:p>
          <a:p>
            <a:pPr marL="0" indent="0">
              <a:buNone/>
            </a:pPr>
            <a:endParaRPr lang="ru-RU" sz="2600" dirty="0"/>
          </a:p>
          <a:p>
            <a:pPr marL="0" indent="0">
              <a:buNone/>
            </a:pPr>
            <a:r>
              <a:rPr lang="en-US" sz="3400" dirty="0">
                <a:solidFill>
                  <a:schemeClr val="accent1"/>
                </a:solidFill>
              </a:rPr>
              <a:t>Composability</a:t>
            </a:r>
            <a:endParaRPr lang="ru-RU" sz="3400" dirty="0">
              <a:solidFill>
                <a:schemeClr val="accent1"/>
              </a:solidFill>
            </a:endParaRPr>
          </a:p>
          <a:p>
            <a:r>
              <a:rPr lang="ru-RU" sz="3400" dirty="0" err="1"/>
              <a:t>Переиспользуемость</a:t>
            </a:r>
            <a:endParaRPr lang="en-US" sz="3400" dirty="0"/>
          </a:p>
          <a:p>
            <a:r>
              <a:rPr lang="ru-RU" sz="3400" dirty="0"/>
              <a:t>Не самоценно</a:t>
            </a:r>
          </a:p>
          <a:p>
            <a:pPr marL="0" indent="0">
              <a:buNone/>
            </a:pPr>
            <a:endParaRPr lang="ru-RU" sz="2600" dirty="0"/>
          </a:p>
          <a:p>
            <a:pPr marL="0" indent="0">
              <a:buNone/>
            </a:pPr>
            <a:r>
              <a:rPr lang="en-US" sz="3400" dirty="0">
                <a:solidFill>
                  <a:schemeClr val="accent1"/>
                </a:solidFill>
              </a:rPr>
              <a:t>Readability</a:t>
            </a:r>
            <a:endParaRPr lang="ru-RU" sz="3400" dirty="0">
              <a:solidFill>
                <a:schemeClr val="accent1"/>
              </a:solidFill>
            </a:endParaRPr>
          </a:p>
          <a:p>
            <a:r>
              <a:rPr lang="ru-RU" sz="3400" dirty="0"/>
              <a:t>Скрытый поток данных</a:t>
            </a:r>
          </a:p>
          <a:p>
            <a:r>
              <a:rPr lang="ru-RU" sz="3400" dirty="0"/>
              <a:t>Я так не объясняю / Ох, хочу кофе</a:t>
            </a:r>
            <a:endParaRPr lang="en-US" sz="3400" dirty="0"/>
          </a:p>
          <a:p>
            <a:r>
              <a:rPr lang="ru-RU" sz="3400" dirty="0"/>
              <a:t>Чрезмерная навигация по коду</a:t>
            </a:r>
          </a:p>
        </p:txBody>
      </p:sp>
      <p:sp>
        <p:nvSpPr>
          <p:cNvPr id="3" name="Заголовок 2">
            <a:extLst>
              <a:ext uri="{FF2B5EF4-FFF2-40B4-BE49-F238E27FC236}">
                <a16:creationId xmlns:a16="http://schemas.microsoft.com/office/drawing/2014/main" id="{D1923B6C-4BA7-4B51-BE13-C776BE3D6485}"/>
              </a:ext>
            </a:extLst>
          </p:cNvPr>
          <p:cNvSpPr>
            <a:spLocks noGrp="1"/>
          </p:cNvSpPr>
          <p:nvPr>
            <p:ph type="title"/>
          </p:nvPr>
        </p:nvSpPr>
        <p:spPr/>
        <p:txBody>
          <a:bodyPr/>
          <a:lstStyle/>
          <a:p>
            <a:r>
              <a:rPr lang="ru-RU" dirty="0"/>
              <a:t>Какие маркеры заметили?</a:t>
            </a:r>
            <a:endParaRPr lang="en-US" dirty="0"/>
          </a:p>
        </p:txBody>
      </p:sp>
    </p:spTree>
    <p:extLst>
      <p:ext uri="{BB962C8B-B14F-4D97-AF65-F5344CB8AC3E}">
        <p14:creationId xmlns:p14="http://schemas.microsoft.com/office/powerpoint/2010/main" val="36992178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Сделать более явным поток данных:</a:t>
            </a:r>
          </a:p>
          <a:p>
            <a:pPr lvl="1"/>
            <a:r>
              <a:rPr lang="ru-RU" dirty="0"/>
              <a:t>Убрать все поля, передавать аргументы в метод</a:t>
            </a:r>
          </a:p>
          <a:p>
            <a:pPr lvl="1"/>
            <a:r>
              <a:rPr lang="ru-RU" dirty="0"/>
              <a:t>Удалить </a:t>
            </a:r>
            <a:r>
              <a:rPr lang="en-US" dirty="0" err="1"/>
              <a:t>LoadFrom</a:t>
            </a:r>
            <a:r>
              <a:rPr lang="ru-RU" dirty="0"/>
              <a:t> (и доработать тесты)</a:t>
            </a:r>
          </a:p>
          <a:p>
            <a:r>
              <a:rPr lang="ru-RU" dirty="0"/>
              <a:t>Найти и использовать </a:t>
            </a:r>
            <a:r>
              <a:rPr lang="en-US" dirty="0" err="1"/>
              <a:t>PerformMove</a:t>
            </a:r>
            <a:endParaRPr lang="ru-RU" dirty="0"/>
          </a:p>
          <a:p>
            <a:r>
              <a:rPr lang="ru-RU" dirty="0"/>
              <a:t>Выделить </a:t>
            </a:r>
            <a:r>
              <a:rPr lang="en-US" dirty="0" err="1"/>
              <a:t>HasSafeMoves</a:t>
            </a:r>
            <a:endParaRPr lang="ru-RU" dirty="0"/>
          </a:p>
          <a:p>
            <a:r>
              <a:rPr lang="ru-RU" dirty="0"/>
              <a:t>Обобщить пару </a:t>
            </a:r>
            <a:r>
              <a:rPr lang="en-US" dirty="0" err="1"/>
              <a:t>foreach</a:t>
            </a:r>
            <a:r>
              <a:rPr lang="ru-RU" dirty="0"/>
              <a:t> в </a:t>
            </a:r>
            <a:r>
              <a:rPr lang="en-US" dirty="0" err="1"/>
              <a:t>HasMoves</a:t>
            </a:r>
            <a:endParaRPr lang="en-US" dirty="0"/>
          </a:p>
          <a:p>
            <a:r>
              <a:rPr lang="ru-RU" dirty="0"/>
              <a:t>Обобщить для любого цвета, не только белого</a:t>
            </a:r>
          </a:p>
        </p:txBody>
      </p:sp>
      <p:sp>
        <p:nvSpPr>
          <p:cNvPr id="2" name="Заголовок 1"/>
          <p:cNvSpPr>
            <a:spLocks noGrp="1"/>
          </p:cNvSpPr>
          <p:nvPr>
            <p:ph type="title"/>
          </p:nvPr>
        </p:nvSpPr>
        <p:spPr/>
        <p:txBody>
          <a:bodyPr/>
          <a:lstStyle/>
          <a:p>
            <a:r>
              <a:rPr lang="ru-RU" dirty="0">
                <a:solidFill>
                  <a:schemeClr val="tx1"/>
                </a:solidFill>
              </a:rPr>
              <a:t>Разбор задачи</a:t>
            </a:r>
            <a:r>
              <a:rPr lang="ru-RU" dirty="0"/>
              <a:t> </a:t>
            </a:r>
            <a:r>
              <a:rPr lang="en-US" dirty="0"/>
              <a:t>Chess</a:t>
            </a:r>
            <a:endParaRPr lang="ru-RU" dirty="0"/>
          </a:p>
        </p:txBody>
      </p:sp>
    </p:spTree>
    <p:extLst>
      <p:ext uri="{BB962C8B-B14F-4D97-AF65-F5344CB8AC3E}">
        <p14:creationId xmlns:p14="http://schemas.microsoft.com/office/powerpoint/2010/main" val="14473432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718" b="9718"/>
          <a:stretch>
            <a:fillRect/>
          </a:stretch>
        </p:blipFill>
        <p:spPr/>
      </p:pic>
      <p:sp>
        <p:nvSpPr>
          <p:cNvPr id="3" name="Заголовок 2"/>
          <p:cNvSpPr>
            <a:spLocks noGrp="1"/>
          </p:cNvSpPr>
          <p:nvPr>
            <p:ph type="title"/>
          </p:nvPr>
        </p:nvSpPr>
        <p:spPr/>
        <p:txBody>
          <a:bodyPr/>
          <a:lstStyle/>
          <a:p>
            <a:r>
              <a:rPr lang="ru-RU" dirty="0"/>
              <a:t>Чистый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023795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786" b="7786"/>
          <a:stretch>
            <a:fillRect/>
          </a:stretch>
        </p:blipFill>
        <p:spPr/>
      </p:pic>
      <p:sp>
        <p:nvSpPr>
          <p:cNvPr id="3" name="Заголовок 2"/>
          <p:cNvSpPr>
            <a:spLocks noGrp="1"/>
          </p:cNvSpPr>
          <p:nvPr>
            <p:ph type="title"/>
          </p:nvPr>
        </p:nvSpPr>
        <p:spPr/>
        <p:txBody>
          <a:bodyPr/>
          <a:lstStyle/>
          <a:p>
            <a:r>
              <a:rPr lang="ru-RU" dirty="0"/>
              <a:t>Реальный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0786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lgn="ctr">
              <a:buNone/>
            </a:pPr>
            <a:r>
              <a:rPr lang="ru-RU" sz="3600" dirty="0"/>
              <a:t>Оставь место стоянки чище,</a:t>
            </a:r>
            <a:br>
              <a:rPr lang="ru-RU" sz="3600" dirty="0"/>
            </a:br>
            <a:r>
              <a:rPr lang="ru-RU" sz="3600" dirty="0"/>
              <a:t>чем оно было до твоего прихода</a:t>
            </a:r>
            <a:endParaRPr lang="ru-RU" dirty="0"/>
          </a:p>
        </p:txBody>
      </p:sp>
      <p:sp>
        <p:nvSpPr>
          <p:cNvPr id="3" name="Заголовок 2"/>
          <p:cNvSpPr>
            <a:spLocks noGrp="1"/>
          </p:cNvSpPr>
          <p:nvPr>
            <p:ph type="title"/>
          </p:nvPr>
        </p:nvSpPr>
        <p:spPr/>
        <p:txBody>
          <a:bodyPr/>
          <a:lstStyle/>
          <a:p>
            <a:r>
              <a:rPr lang="ru-RU" dirty="0"/>
              <a:t>Правило бойскаута</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3778123"/>
            <a:ext cx="4114800" cy="2530602"/>
          </a:xfrm>
          <a:prstGeom prst="rect">
            <a:avLst/>
          </a:prstGeom>
        </p:spPr>
      </p:pic>
    </p:spTree>
    <p:extLst>
      <p:ext uri="{BB962C8B-B14F-4D97-AF65-F5344CB8AC3E}">
        <p14:creationId xmlns:p14="http://schemas.microsoft.com/office/powerpoint/2010/main" val="263660233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Следуйте</a:t>
            </a:r>
            <a:br>
              <a:rPr lang="ru-RU" dirty="0"/>
            </a:br>
            <a:r>
              <a:rPr lang="ru-RU" dirty="0"/>
              <a:t>Правилу бойскаута</a:t>
            </a:r>
            <a:br>
              <a:rPr lang="ru-RU" dirty="0"/>
            </a:br>
            <a:r>
              <a:rPr lang="ru-RU" dirty="0"/>
              <a:t>в </a:t>
            </a:r>
            <a:r>
              <a:rPr lang="ru-RU"/>
              <a:t>течение МЕСЯЦА</a:t>
            </a:r>
            <a:endParaRPr lang="en-US" dirty="0"/>
          </a:p>
        </p:txBody>
      </p:sp>
    </p:spTree>
    <p:extLst>
      <p:ext uri="{BB962C8B-B14F-4D97-AF65-F5344CB8AC3E}">
        <p14:creationId xmlns:p14="http://schemas.microsoft.com/office/powerpoint/2010/main" val="26314694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r>
              <a:rPr lang="ru-RU" sz="2800" dirty="0"/>
              <a:t>Найди в коде своего проекта</a:t>
            </a:r>
            <a:r>
              <a:rPr lang="en-US" sz="2800" dirty="0"/>
              <a:t> </a:t>
            </a:r>
            <a:r>
              <a:rPr lang="ru-RU" sz="2800" dirty="0"/>
              <a:t>пример</a:t>
            </a:r>
            <a:r>
              <a:rPr lang="en-US" sz="2800" dirty="0"/>
              <a:t> </a:t>
            </a:r>
            <a:r>
              <a:rPr lang="ru-RU" sz="2800" dirty="0"/>
              <a:t>неудачной декомпозиции с точки зрения «</a:t>
            </a:r>
            <a:r>
              <a:rPr lang="ru-RU" sz="2800" dirty="0" err="1"/>
              <a:t>переиспользуемости</a:t>
            </a:r>
            <a:r>
              <a:rPr lang="ru-RU" sz="2800" dirty="0"/>
              <a:t>»</a:t>
            </a:r>
          </a:p>
          <a:p>
            <a:r>
              <a:rPr lang="ru-RU" sz="2800" dirty="0"/>
              <a:t>Проведи </a:t>
            </a:r>
            <a:r>
              <a:rPr lang="ru-RU" sz="2800" dirty="0" err="1"/>
              <a:t>рефакторинг</a:t>
            </a:r>
            <a:endParaRPr lang="ru-RU" sz="2800" dirty="0"/>
          </a:p>
          <a:p>
            <a:r>
              <a:rPr lang="ru-RU" sz="2800" dirty="0"/>
              <a:t>Расскажи на следующем занятии (доклад 5-15 минут)</a:t>
            </a:r>
            <a:r>
              <a:rPr lang="ru-RU" sz="2800" dirty="0">
                <a:solidFill>
                  <a:schemeClr val="accent1"/>
                </a:solidFill>
              </a:rPr>
              <a:t>*</a:t>
            </a:r>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pPr marL="0" indent="0">
              <a:buNone/>
            </a:pPr>
            <a:r>
              <a:rPr lang="ru-RU" sz="2400" dirty="0">
                <a:solidFill>
                  <a:schemeClr val="accent1"/>
                </a:solidFill>
              </a:rPr>
              <a:t>*</a:t>
            </a:r>
            <a:r>
              <a:rPr lang="ru-RU" sz="2400" dirty="0"/>
              <a:t> Если вы из одного проекта, делайте в паре</a:t>
            </a:r>
          </a:p>
        </p:txBody>
      </p:sp>
      <p:sp>
        <p:nvSpPr>
          <p:cNvPr id="2" name="Заголовок 1"/>
          <p:cNvSpPr>
            <a:spLocks noGrp="1"/>
          </p:cNvSpPr>
          <p:nvPr>
            <p:ph type="title"/>
          </p:nvPr>
        </p:nvSpPr>
        <p:spPr/>
        <p:txBody>
          <a:bodyPr/>
          <a:lstStyle/>
          <a:p>
            <a:r>
              <a:rPr lang="ru-RU" dirty="0">
                <a:solidFill>
                  <a:schemeClr val="tx1"/>
                </a:solidFill>
              </a:rPr>
              <a:t>Спецзадание</a:t>
            </a:r>
            <a:r>
              <a:rPr lang="ru-RU" dirty="0"/>
              <a:t> </a:t>
            </a:r>
            <a:r>
              <a:rPr lang="en-US" dirty="0"/>
              <a:t>bad composability</a:t>
            </a:r>
            <a:endParaRPr lang="ru-RU" dirty="0"/>
          </a:p>
        </p:txBody>
      </p:sp>
    </p:spTree>
    <p:extLst>
      <p:ext uri="{BB962C8B-B14F-4D97-AF65-F5344CB8AC3E}">
        <p14:creationId xmlns:p14="http://schemas.microsoft.com/office/powerpoint/2010/main" val="421621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E05C4A9-0667-45B8-AC59-85FD9C81BD21}"/>
              </a:ext>
            </a:extLst>
          </p:cNvPr>
          <p:cNvSpPr>
            <a:spLocks noGrp="1"/>
          </p:cNvSpPr>
          <p:nvPr>
            <p:ph sz="quarter" idx="13"/>
          </p:nvPr>
        </p:nvSpPr>
        <p:spPr/>
        <p:txBody>
          <a:bodyPr anchor="t">
            <a:normAutofit/>
          </a:bodyPr>
          <a:lstStyle/>
          <a:p>
            <a:pPr marL="0" indent="0">
              <a:buNone/>
            </a:pPr>
            <a:endParaRPr lang="en-US" dirty="0"/>
          </a:p>
          <a:p>
            <a:pPr marL="0" indent="0">
              <a:buNone/>
            </a:pPr>
            <a:endParaRPr lang="en-US" dirty="0"/>
          </a:p>
          <a:p>
            <a:pPr marL="0" indent="0">
              <a:buNone/>
            </a:pPr>
            <a:endParaRPr lang="en-US" dirty="0"/>
          </a:p>
          <a:p>
            <a:pPr marL="0" indent="0" algn="ctr">
              <a:buNone/>
            </a:pPr>
            <a:r>
              <a:rPr lang="ru-RU" sz="2800" dirty="0"/>
              <a:t>Заполни форму обратной связи по ссылке</a:t>
            </a:r>
          </a:p>
          <a:p>
            <a:pPr marL="0" indent="0" algn="ctr">
              <a:buNone/>
            </a:pPr>
            <a:r>
              <a:rPr lang="en-US" sz="2800" dirty="0">
                <a:hlinkClick r:id="rId2"/>
              </a:rPr>
              <a:t>http://bit.ly/kontur-courses-feedback</a:t>
            </a:r>
            <a:endParaRPr lang="ru-RU" sz="2800" dirty="0"/>
          </a:p>
          <a:p>
            <a:pPr marL="0" indent="0" algn="ctr">
              <a:buNone/>
            </a:pPr>
            <a:r>
              <a:rPr lang="ru-RU" sz="2800" dirty="0"/>
              <a:t>или</a:t>
            </a:r>
            <a:endParaRPr lang="en-US" sz="2800" dirty="0"/>
          </a:p>
          <a:p>
            <a:pPr marL="0" indent="0" algn="ctr">
              <a:buNone/>
            </a:pPr>
            <a:r>
              <a:rPr lang="ru-RU" sz="2800" dirty="0"/>
              <a:t>по ярлыку </a:t>
            </a:r>
            <a:r>
              <a:rPr lang="en-US" sz="2800" i="1" dirty="0">
                <a:solidFill>
                  <a:schemeClr val="accent1"/>
                </a:solidFill>
              </a:rPr>
              <a:t>feedback</a:t>
            </a:r>
            <a:r>
              <a:rPr lang="en-US" sz="2800" dirty="0"/>
              <a:t> </a:t>
            </a:r>
            <a:r>
              <a:rPr lang="ru-RU" sz="2800" dirty="0"/>
              <a:t>в корне репозитория</a:t>
            </a:r>
          </a:p>
        </p:txBody>
      </p:sp>
      <p:sp>
        <p:nvSpPr>
          <p:cNvPr id="3" name="Заголовок 2">
            <a:extLst>
              <a:ext uri="{FF2B5EF4-FFF2-40B4-BE49-F238E27FC236}">
                <a16:creationId xmlns:a16="http://schemas.microsoft.com/office/drawing/2014/main" id="{1B72F5E6-5086-4A59-ADDF-28C342BF771A}"/>
              </a:ext>
            </a:extLst>
          </p:cNvPr>
          <p:cNvSpPr>
            <a:spLocks noGrp="1"/>
          </p:cNvSpPr>
          <p:nvPr>
            <p:ph type="title"/>
          </p:nvPr>
        </p:nvSpPr>
        <p:spPr/>
        <p:txBody>
          <a:bodyPr/>
          <a:lstStyle/>
          <a:p>
            <a:r>
              <a:rPr lang="ru-RU" dirty="0"/>
              <a:t>Обратная связь</a:t>
            </a:r>
          </a:p>
        </p:txBody>
      </p:sp>
      <p:pic>
        <p:nvPicPr>
          <p:cNvPr id="5" name="Рисунок 4" descr="Речь">
            <a:extLst>
              <a:ext uri="{FF2B5EF4-FFF2-40B4-BE49-F238E27FC236}">
                <a16:creationId xmlns:a16="http://schemas.microsoft.com/office/drawing/2014/main" id="{4CD964C9-55F6-450A-94E0-4A3D7D08BC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183290" y="1622285"/>
            <a:ext cx="1825352" cy="1825352"/>
          </a:xfrm>
          <a:prstGeom prst="rect">
            <a:avLst/>
          </a:prstGeom>
        </p:spPr>
      </p:pic>
    </p:spTree>
    <p:extLst>
      <p:ext uri="{BB962C8B-B14F-4D97-AF65-F5344CB8AC3E}">
        <p14:creationId xmlns:p14="http://schemas.microsoft.com/office/powerpoint/2010/main" val="1635517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i="1" dirty="0" smtClean="0">
                <a:latin typeface="+mn-lt"/>
              </a:rPr>
              <a:t>Контрольное число для </a:t>
            </a:r>
            <a:r>
              <a:rPr lang="en-US" sz="2800" i="1" dirty="0" smtClean="0">
                <a:latin typeface="+mn-lt"/>
              </a:rPr>
              <a:t>UPC</a:t>
            </a:r>
            <a:r>
              <a:rPr lang="ru-RU" sz="2800" i="1" dirty="0" smtClean="0">
                <a:latin typeface="+mn-lt"/>
              </a:rPr>
              <a:t>:</a:t>
            </a:r>
          </a:p>
          <a:p>
            <a:pPr marL="514350" indent="-514350">
              <a:buFont typeface="+mj-lt"/>
              <a:buAutoNum type="arabicPeriod"/>
            </a:pPr>
            <a:r>
              <a:rPr lang="ru-RU" sz="2800" dirty="0" smtClean="0">
                <a:latin typeface="+mn-lt"/>
              </a:rPr>
              <a:t>Цифры на нечетных позициях (начиная с наименьшего разряда) умножаются на 3 и суммируются</a:t>
            </a:r>
            <a:endParaRPr lang="en-US" sz="2800" dirty="0" smtClean="0">
              <a:latin typeface="+mn-lt"/>
            </a:endParaRPr>
          </a:p>
          <a:p>
            <a:pPr marL="514350" indent="-514350">
              <a:buFont typeface="+mj-lt"/>
              <a:buAutoNum type="arabicPeriod"/>
            </a:pPr>
            <a:r>
              <a:rPr lang="ru-RU" sz="2800" dirty="0" smtClean="0">
                <a:latin typeface="+mn-lt"/>
              </a:rPr>
              <a:t>К результату первого шага прибавляются цифры четных позиций</a:t>
            </a:r>
            <a:endParaRPr lang="en-US" sz="2800" dirty="0" smtClean="0">
              <a:latin typeface="+mn-lt"/>
            </a:endParaRPr>
          </a:p>
          <a:p>
            <a:pPr marL="914371" lvl="1" indent="-514350">
              <a:buFont typeface="+mj-lt"/>
              <a:buAutoNum type="arabicPeriod"/>
            </a:pPr>
            <a:r>
              <a:rPr lang="ru-RU" sz="2400" dirty="0" smtClean="0">
                <a:latin typeface="+mn-lt"/>
              </a:rPr>
              <a:t>Считается остаток от деления на 10, результат назовем </a:t>
            </a:r>
            <a:r>
              <a:rPr lang="en-US" sz="2400" dirty="0" smtClean="0">
                <a:latin typeface="+mn-lt"/>
              </a:rPr>
              <a:t>M</a:t>
            </a:r>
          </a:p>
          <a:p>
            <a:pPr marL="914371" lvl="1" indent="-514350">
              <a:buFont typeface="+mj-lt"/>
              <a:buAutoNum type="arabicPeriod"/>
            </a:pPr>
            <a:r>
              <a:rPr lang="ru-RU" sz="2400" dirty="0" smtClean="0">
                <a:latin typeface="+mn-lt"/>
              </a:rPr>
              <a:t>Если </a:t>
            </a:r>
            <a:r>
              <a:rPr lang="en-US" sz="2400" dirty="0" smtClean="0">
                <a:latin typeface="+mn-lt"/>
              </a:rPr>
              <a:t>M </a:t>
            </a:r>
            <a:r>
              <a:rPr lang="ru-RU" sz="2400" dirty="0" smtClean="0">
                <a:latin typeface="+mn-lt"/>
              </a:rPr>
              <a:t>— ноль, то контрольное число 0, иначе контрольное число = 10 - М</a:t>
            </a:r>
            <a:endParaRPr lang="en-US" sz="2400" dirty="0" smtClean="0">
              <a:latin typeface="+mn-lt"/>
            </a:endParaRP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328" y="1484784"/>
            <a:ext cx="2870101" cy="1179582"/>
          </a:xfrm>
          <a:prstGeom prst="rect">
            <a:avLst/>
          </a:prstGeom>
        </p:spPr>
      </p:pic>
    </p:spTree>
    <p:extLst>
      <p:ext uri="{BB962C8B-B14F-4D97-AF65-F5344CB8AC3E}">
        <p14:creationId xmlns:p14="http://schemas.microsoft.com/office/powerpoint/2010/main" val="374253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800" dirty="0" smtClean="0">
                <a:latin typeface="+mn-lt"/>
              </a:rPr>
              <a:t>UPC: </a:t>
            </a:r>
            <a:r>
              <a:rPr lang="ru-RU" dirty="0"/>
              <a:t>03600029145</a:t>
            </a:r>
            <a:r>
              <a:rPr lang="ru-RU" sz="2800" dirty="0" smtClean="0">
                <a:latin typeface="+mn-lt"/>
              </a:rPr>
              <a:t>. Находим значение контрольного числа:</a:t>
            </a:r>
            <a:endParaRPr lang="en-US" sz="2800" dirty="0" smtClean="0">
              <a:latin typeface="+mn-lt"/>
            </a:endParaRPr>
          </a:p>
          <a:p>
            <a:pPr marL="0" indent="0">
              <a:buNone/>
            </a:pPr>
            <a:endParaRPr lang="ru-RU" sz="1400" dirty="0">
              <a:latin typeface="+mn-lt"/>
            </a:endParaRPr>
          </a:p>
          <a:p>
            <a:pPr marL="0" indent="0">
              <a:buNone/>
            </a:pPr>
            <a:r>
              <a:rPr lang="ru-RU" sz="2800" dirty="0">
                <a:latin typeface="Consolas" panose="020B0609020204030204" pitchFamily="49" charset="0"/>
              </a:rPr>
              <a:t>Ц</a:t>
            </a:r>
            <a:r>
              <a:rPr lang="ru-RU" sz="2800" dirty="0" smtClean="0">
                <a:latin typeface="Consolas" panose="020B0609020204030204" pitchFamily="49" charset="0"/>
              </a:rPr>
              <a:t>ифры номера</a:t>
            </a:r>
            <a:r>
              <a:rPr lang="en-US"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6</a:t>
            </a:r>
            <a:r>
              <a:rPr lang="ru-RU"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2</a:t>
            </a:r>
            <a:r>
              <a:rPr lang="ru-RU" sz="2800" dirty="0" smtClean="0">
                <a:latin typeface="Consolas" panose="020B0609020204030204" pitchFamily="49" charset="0"/>
              </a:rPr>
              <a:t> 9 1 4 5</a:t>
            </a:r>
            <a:endParaRPr lang="ru-RU" sz="2800" dirty="0">
              <a:latin typeface="Consolas" panose="020B0609020204030204" pitchFamily="49" charset="0"/>
            </a:endParaRPr>
          </a:p>
          <a:p>
            <a:pPr marL="0" indent="0">
              <a:buNone/>
            </a:pPr>
            <a:r>
              <a:rPr lang="ru-RU" sz="2800" dirty="0" smtClean="0">
                <a:latin typeface="Consolas" panose="020B0609020204030204" pitchFamily="49" charset="0"/>
              </a:rPr>
              <a:t>Множитель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1 3</a:t>
            </a:r>
            <a:endParaRPr lang="ru-RU" sz="2800" dirty="0">
              <a:latin typeface="Consolas" panose="020B0609020204030204" pitchFamily="49" charset="0"/>
            </a:endParaRPr>
          </a:p>
          <a:p>
            <a:pPr marL="0" indent="0">
              <a:buNone/>
            </a:pPr>
            <a:endParaRPr lang="en-US" sz="1400" dirty="0" smtClean="0">
              <a:latin typeface="+mn-lt"/>
            </a:endParaRPr>
          </a:p>
          <a:p>
            <a:pPr marL="0" indent="0">
              <a:buNone/>
            </a:pPr>
            <a:r>
              <a:rPr lang="en-US" sz="2800" dirty="0">
                <a:latin typeface="+mn-lt"/>
              </a:rPr>
              <a:t>s</a:t>
            </a:r>
            <a:r>
              <a:rPr lang="en-US" sz="2800" dirty="0" smtClean="0">
                <a:latin typeface="+mn-lt"/>
              </a:rPr>
              <a:t>um</a:t>
            </a:r>
            <a:r>
              <a:rPr lang="ru-RU" sz="2800" dirty="0" smtClean="0">
                <a:latin typeface="+mn-lt"/>
              </a:rPr>
              <a:t> </a:t>
            </a:r>
            <a:r>
              <a:rPr lang="ru-RU" sz="2800" dirty="0">
                <a:latin typeface="+mn-lt"/>
              </a:rPr>
              <a:t>= </a:t>
            </a:r>
            <a:r>
              <a:rPr lang="ru-RU" sz="2800" dirty="0" smtClean="0">
                <a:latin typeface="Consolas" panose="020B0609020204030204" pitchFamily="49" charset="0"/>
              </a:rPr>
              <a:t>0×3 + 3×1 </a:t>
            </a:r>
            <a:r>
              <a:rPr lang="ru-RU" sz="2800" dirty="0">
                <a:latin typeface="Consolas" panose="020B0609020204030204" pitchFamily="49" charset="0"/>
              </a:rPr>
              <a:t>+ </a:t>
            </a:r>
            <a:r>
              <a:rPr lang="ru-RU" sz="2800" dirty="0" smtClean="0">
                <a:latin typeface="Consolas" panose="020B0609020204030204" pitchFamily="49" charset="0"/>
              </a:rPr>
              <a:t>6×3 </a:t>
            </a:r>
            <a:r>
              <a:rPr lang="ru-RU" sz="2800" dirty="0">
                <a:latin typeface="Consolas" panose="020B0609020204030204" pitchFamily="49" charset="0"/>
              </a:rPr>
              <a:t>+ </a:t>
            </a:r>
            <a:r>
              <a:rPr lang="ru-RU" sz="2800" dirty="0" smtClean="0">
                <a:latin typeface="Consolas" panose="020B0609020204030204" pitchFamily="49" charset="0"/>
              </a:rPr>
              <a:t>0×1 </a:t>
            </a:r>
            <a:r>
              <a:rPr lang="ru-RU" sz="2800" dirty="0">
                <a:latin typeface="Consolas" panose="020B0609020204030204" pitchFamily="49" charset="0"/>
              </a:rPr>
              <a:t>+ </a:t>
            </a:r>
            <a:r>
              <a:rPr lang="ru-RU" sz="2800" dirty="0" smtClean="0">
                <a:latin typeface="Consolas" panose="020B0609020204030204" pitchFamily="49" charset="0"/>
              </a:rPr>
              <a:t>0×3 </a:t>
            </a:r>
            <a:r>
              <a:rPr lang="ru-RU" sz="2800" dirty="0">
                <a:latin typeface="Consolas" panose="020B0609020204030204" pitchFamily="49" charset="0"/>
              </a:rPr>
              <a:t>+ </a:t>
            </a:r>
            <a:r>
              <a:rPr lang="ru-RU" sz="2800" dirty="0" smtClean="0">
                <a:latin typeface="Consolas" panose="020B0609020204030204" pitchFamily="49" charset="0"/>
              </a:rPr>
              <a:t>0×1 </a:t>
            </a:r>
            <a:r>
              <a:rPr lang="ru-RU" sz="2800" dirty="0">
                <a:latin typeface="Consolas" panose="020B0609020204030204" pitchFamily="49" charset="0"/>
              </a:rPr>
              <a:t>+ </a:t>
            </a:r>
            <a:r>
              <a:rPr lang="ru-RU" sz="2800" dirty="0" smtClean="0">
                <a:latin typeface="Consolas" panose="020B0609020204030204" pitchFamily="49" charset="0"/>
              </a:rPr>
              <a:t>2×3 </a:t>
            </a:r>
            <a:r>
              <a:rPr lang="ru-RU" sz="2800" dirty="0">
                <a:latin typeface="Consolas" panose="020B0609020204030204" pitchFamily="49" charset="0"/>
              </a:rPr>
              <a:t>+ </a:t>
            </a:r>
            <a:r>
              <a:rPr lang="ru-RU" sz="2800" dirty="0" smtClean="0">
                <a:latin typeface="Consolas" panose="020B0609020204030204" pitchFamily="49" charset="0"/>
              </a:rPr>
              <a:t>9×1 </a:t>
            </a:r>
            <a:r>
              <a:rPr lang="ru-RU" sz="2800" dirty="0">
                <a:latin typeface="Consolas" panose="020B0609020204030204" pitchFamily="49" charset="0"/>
              </a:rPr>
              <a:t>+ </a:t>
            </a:r>
            <a:r>
              <a:rPr lang="ru-RU" sz="2800" dirty="0" smtClean="0">
                <a:latin typeface="Consolas" panose="020B0609020204030204" pitchFamily="49" charset="0"/>
              </a:rPr>
              <a:t>1×3 </a:t>
            </a:r>
            <a:r>
              <a:rPr lang="ru-RU" sz="2800" dirty="0">
                <a:latin typeface="Consolas" panose="020B0609020204030204" pitchFamily="49" charset="0"/>
              </a:rPr>
              <a:t>+ </a:t>
            </a:r>
            <a:r>
              <a:rPr lang="ru-RU" sz="2800" dirty="0" smtClean="0">
                <a:latin typeface="Consolas" panose="020B0609020204030204" pitchFamily="49" charset="0"/>
              </a:rPr>
              <a:t>4×1 + 5×3 </a:t>
            </a:r>
            <a:r>
              <a:rPr lang="ru-RU" sz="2800" dirty="0">
                <a:latin typeface="Consolas" panose="020B0609020204030204" pitchFamily="49" charset="0"/>
              </a:rPr>
              <a:t>= </a:t>
            </a:r>
            <a:r>
              <a:rPr lang="en-US" sz="2800" dirty="0" smtClean="0">
                <a:latin typeface="Consolas" panose="020B0609020204030204" pitchFamily="49" charset="0"/>
              </a:rPr>
              <a:t>58</a:t>
            </a:r>
          </a:p>
          <a:p>
            <a:pPr marL="0" indent="0">
              <a:buNone/>
            </a:pPr>
            <a:r>
              <a:rPr lang="en-US" sz="2800" dirty="0" smtClean="0">
                <a:latin typeface="Consolas" panose="020B0609020204030204" pitchFamily="49" charset="0"/>
              </a:rPr>
              <a:t>M = 58 % 10 = 8</a:t>
            </a:r>
          </a:p>
          <a:p>
            <a:pPr marL="0" indent="0">
              <a:buNone/>
            </a:pPr>
            <a:r>
              <a:rPr lang="en-US" sz="2800" dirty="0" smtClean="0">
                <a:latin typeface="Consolas" panose="020B0609020204030204" pitchFamily="49" charset="0"/>
              </a:rPr>
              <a:t>M ≠</a:t>
            </a:r>
            <a:r>
              <a:rPr lang="ru-RU" sz="2800" dirty="0" smtClean="0">
                <a:latin typeface="Consolas" panose="020B0609020204030204" pitchFamily="49" charset="0"/>
              </a:rPr>
              <a:t> 0 </a:t>
            </a:r>
            <a:r>
              <a:rPr lang="en-US" sz="2800" dirty="0" smtClean="0">
                <a:latin typeface="Consolas" panose="020B0609020204030204" pitchFamily="49" charset="0"/>
              </a:rPr>
              <a:t>=&gt; res</a:t>
            </a:r>
            <a:r>
              <a:rPr lang="ru-RU" sz="2800" dirty="0" smtClean="0">
                <a:latin typeface="Consolas" panose="020B0609020204030204" pitchFamily="49" charset="0"/>
              </a:rPr>
              <a:t> = </a:t>
            </a:r>
            <a:r>
              <a:rPr lang="en-US" sz="2800" dirty="0" smtClean="0">
                <a:latin typeface="Consolas" panose="020B0609020204030204" pitchFamily="49" charset="0"/>
              </a:rPr>
              <a:t>10 – 8 = 2</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244603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E346D4429ECB76409F7994AE89987FCA" ma:contentTypeVersion="0" ma:contentTypeDescription="Создание документа." ma:contentTypeScope="" ma:versionID="3cbcf180bdc4db4d624f0fe699415cfd">
  <xsd:schema xmlns:xsd="http://www.w3.org/2001/XMLSchema" xmlns:xs="http://www.w3.org/2001/XMLSchema" xmlns:p="http://schemas.microsoft.com/office/2006/metadata/properties" xmlns:ns2="0c9149cd-f996-4d9e-91c9-ce8e5945528f" targetNamespace="http://schemas.microsoft.com/office/2006/metadata/properties" ma:root="true" ma:fieldsID="8c6f0fecba2eaac0d733b3b653b3f5ff" ns2:_="">
    <xsd:import namespace="0c9149cd-f996-4d9e-91c9-ce8e5945528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49cd-f996-4d9e-91c9-ce8e5945528f"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0c9149cd-f996-4d9e-91c9-ce8e5945528f">KQK76PRV35WE-1143-163</_dlc_DocId>
    <_dlc_DocIdUrl xmlns="0c9149cd-f996-4d9e-91c9-ce8e5945528f">
      <Url>https://sps.skbkontur.ru/Services/officespace/_layouts/DocIdRedir.aspx?ID=KQK76PRV35WE-1143-163</Url>
      <Description>KQK76PRV35WE-1143-163</Description>
    </_dlc_DocIdUrl>
  </documentManagement>
</p:properties>
</file>

<file path=customXml/itemProps1.xml><?xml version="1.0" encoding="utf-8"?>
<ds:datastoreItem xmlns:ds="http://schemas.openxmlformats.org/officeDocument/2006/customXml" ds:itemID="{392A0E88-C45E-4035-ACB1-85AF74E6A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49cd-f996-4d9e-91c9-ce8e59455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7F3B4-626C-48E6-A3BF-29668BFEB3E8}">
  <ds:schemaRefs>
    <ds:schemaRef ds:uri="http://schemas.microsoft.com/sharepoint/events"/>
  </ds:schemaRefs>
</ds:datastoreItem>
</file>

<file path=customXml/itemProps3.xml><?xml version="1.0" encoding="utf-8"?>
<ds:datastoreItem xmlns:ds="http://schemas.openxmlformats.org/officeDocument/2006/customXml" ds:itemID="{3C9FC0A9-D1C6-450E-992B-D3422A85EAB3}">
  <ds:schemaRefs>
    <ds:schemaRef ds:uri="http://schemas.microsoft.com/sharepoint/v3/contenttype/forms"/>
  </ds:schemaRefs>
</ds:datastoreItem>
</file>

<file path=customXml/itemProps4.xml><?xml version="1.0" encoding="utf-8"?>
<ds:datastoreItem xmlns:ds="http://schemas.openxmlformats.org/officeDocument/2006/customXml" ds:itemID="{45CE6859-96AE-4F55-91FD-B1143C1F920F}">
  <ds:schemaRefs>
    <ds:schemaRef ds:uri="http://schemas.microsoft.com/office/2006/documentManagement/types"/>
    <ds:schemaRef ds:uri="http://schemas.microsoft.com/office/infopath/2007/PartnerControls"/>
    <ds:schemaRef ds:uri="0c9149cd-f996-4d9e-91c9-ce8e5945528f"/>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Kontur Edu</Template>
  <TotalTime>3712</TotalTime>
  <Words>2901</Words>
  <Application>Microsoft Office PowerPoint</Application>
  <PresentationFormat>Широкоэкранный</PresentationFormat>
  <Paragraphs>591</Paragraphs>
  <Slides>77</Slides>
  <Notes>48</Notes>
  <HiddenSlides>4</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77</vt:i4>
      </vt:variant>
    </vt:vector>
  </HeadingPairs>
  <TitlesOfParts>
    <vt:vector size="87" baseType="lpstr">
      <vt:lpstr>Arial</vt:lpstr>
      <vt:lpstr>Calibri</vt:lpstr>
      <vt:lpstr>Consolas</vt:lpstr>
      <vt:lpstr>Courier New</vt:lpstr>
      <vt:lpstr>Fira Code</vt:lpstr>
      <vt:lpstr>Segoe UI</vt:lpstr>
      <vt:lpstr>Segoe UI Light</vt:lpstr>
      <vt:lpstr>Wingdings</vt:lpstr>
      <vt:lpstr>Макеты слайдов с основной цветовой темой</vt:lpstr>
      <vt:lpstr>Макеты слайдов для демонстрации кода</vt:lpstr>
      <vt:lpstr>CLEAN CODE</vt:lpstr>
      <vt:lpstr>Зачем заботиться о качестве кода?</vt:lpstr>
      <vt:lpstr>Как заботиться о качестве кода?</vt:lpstr>
      <vt:lpstr>Зачем нужен чистый код?</vt:lpstr>
      <vt:lpstr>Гигиенический минимум</vt:lpstr>
      <vt:lpstr>Что такое SRP?</vt:lpstr>
      <vt:lpstr>Задача controldigit</vt:lpstr>
      <vt:lpstr>Задача controldigit</vt:lpstr>
      <vt:lpstr>Задача controldigit</vt:lpstr>
      <vt:lpstr>Задача controldigit</vt:lpstr>
      <vt:lpstr>Задача controldigit</vt:lpstr>
      <vt:lpstr>ControlDigit / Isbn13</vt:lpstr>
      <vt:lpstr>Разбор задачи controldigit</vt:lpstr>
      <vt:lpstr>Modular Design Principles?</vt:lpstr>
      <vt:lpstr>Помогает ли модульность?</vt:lpstr>
      <vt:lpstr>Маркер dry</vt:lpstr>
      <vt:lpstr>decomposition</vt:lpstr>
      <vt:lpstr>Задача разбить на поля csv</vt:lpstr>
      <vt:lpstr>No Decomposition</vt:lpstr>
      <vt:lpstr>Маркеры плохой декомпозиции</vt:lpstr>
      <vt:lpstr>Вернемся к задаче</vt:lpstr>
      <vt:lpstr>Введем понятие токена</vt:lpstr>
      <vt:lpstr>Как использовать токены</vt:lpstr>
      <vt:lpstr>decomposition</vt:lpstr>
      <vt:lpstr>composability</vt:lpstr>
      <vt:lpstr>composability</vt:lpstr>
      <vt:lpstr>composability</vt:lpstr>
      <vt:lpstr>Методы расширения в C#</vt:lpstr>
      <vt:lpstr>Monkey Patching в JS</vt:lpstr>
      <vt:lpstr>Методы расширения в python</vt:lpstr>
      <vt:lpstr>задача циклический сдвиг</vt:lpstr>
      <vt:lpstr>задача циклический сдвиг</vt:lpstr>
      <vt:lpstr>задача циклический сдвиг</vt:lpstr>
      <vt:lpstr>Циклический сдвиг массива</vt:lpstr>
      <vt:lpstr>Циклический сдвиг массива</vt:lpstr>
      <vt:lpstr>Маркеры плохой компонуемости</vt:lpstr>
      <vt:lpstr>Общие компоненты</vt:lpstr>
      <vt:lpstr>Задача controldigit</vt:lpstr>
      <vt:lpstr>Задача controldigit</vt:lpstr>
      <vt:lpstr>Задача controldigit</vt:lpstr>
      <vt:lpstr>Задача controldigit</vt:lpstr>
      <vt:lpstr>Разбор задачи controldigit</vt:lpstr>
      <vt:lpstr>readability</vt:lpstr>
      <vt:lpstr>C#: Samples / pathfinder.cs python: Samples / path_finder.PY</vt:lpstr>
      <vt:lpstr>Маркер статически изменяемые данные</vt:lpstr>
      <vt:lpstr>Samples / pathfinder.JS</vt:lpstr>
      <vt:lpstr>Маркер статически изменяемые данные</vt:lpstr>
      <vt:lpstr>Маркер скрыт поток данных</vt:lpstr>
      <vt:lpstr>Маркер скрыт поток данных</vt:lpstr>
      <vt:lpstr>Презентация PowerPoint</vt:lpstr>
      <vt:lpstr>Презентация PowerPoint</vt:lpstr>
      <vt:lpstr>Презентация PowerPoint</vt:lpstr>
      <vt:lpstr>Презентация PowerPoint</vt:lpstr>
      <vt:lpstr>Маркер я так не объясняю</vt:lpstr>
      <vt:lpstr>Презентация PowerPoint</vt:lpstr>
      <vt:lpstr>Презентация PowerPoint</vt:lpstr>
      <vt:lpstr>Презентация PowerPoint</vt:lpstr>
      <vt:lpstr>Immutable style</vt:lpstr>
      <vt:lpstr>Immutable style</vt:lpstr>
      <vt:lpstr>Immutable style</vt:lpstr>
      <vt:lpstr>Презентация PowerPoint</vt:lpstr>
      <vt:lpstr>Презентация PowerPoint</vt:lpstr>
      <vt:lpstr>Презентация PowerPoint</vt:lpstr>
      <vt:lpstr>Маркер ох, хочу кофе</vt:lpstr>
      <vt:lpstr>Презентация PowerPoint</vt:lpstr>
      <vt:lpstr>Презентация PowerPoint</vt:lpstr>
      <vt:lpstr>Презентация PowerPoint</vt:lpstr>
      <vt:lpstr>Маркеры плохой читаемости</vt:lpstr>
      <vt:lpstr>Задача chess</vt:lpstr>
      <vt:lpstr>Какие маркеры заметили?</vt:lpstr>
      <vt:lpstr>Разбор задачи Chess</vt:lpstr>
      <vt:lpstr>Чистый код</vt:lpstr>
      <vt:lpstr>Реальный код</vt:lpstr>
      <vt:lpstr>Правило бойскаута</vt:lpstr>
      <vt:lpstr>Следуйте Правилу бойскаута в течение МЕСЯЦА</vt:lpstr>
      <vt:lpstr>Спецзадание bad composability</vt:lpstr>
      <vt:lpstr>Обратная связь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Артём Дюбков</cp:lastModifiedBy>
  <cp:revision>417</cp:revision>
  <dcterms:created xsi:type="dcterms:W3CDTF">2014-03-14T10:29:29Z</dcterms:created>
  <dcterms:modified xsi:type="dcterms:W3CDTF">2022-09-15T13:00:47Z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0x010100E346D4429ECB76409F7994AE89987FCA</vt:lpwstr>
  </property>
  <property fmtid="{D5CDD505-2E9C-101B-9397-08002B2CF9AE}" pid="3" name="_dlc_DocIdItemGuid">
    <vt:lpwstr>fdaee2e1-41f4-4505-bceb-4523d90ad3f1</vt:lpwstr>
  </property>
</Properties>
</file>