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12192000" cy="6858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Geologica Medium"/>
      <p:regular r:id="rId42"/>
      <p:bold r:id="rId43"/>
    </p:embeddedFont>
    <p:embeddedFont>
      <p:font typeface="Geologica"/>
      <p:regular r:id="rId44"/>
      <p:bold r:id="rId45"/>
    </p:embeddedFont>
    <p:embeddedFont>
      <p:font typeface="Geologica Light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257">
          <p15:clr>
            <a:srgbClr val="000000"/>
          </p15:clr>
        </p15:guide>
        <p15:guide id="2" orient="horz" pos="36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57"/>
        <p:guide pos="3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GeologicaMedium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Geologica-regular.fntdata"/><Relationship Id="rId21" Type="http://schemas.openxmlformats.org/officeDocument/2006/relationships/slide" Target="slides/slide16.xml"/><Relationship Id="rId43" Type="http://schemas.openxmlformats.org/officeDocument/2006/relationships/font" Target="fonts/GeologicaMedium-bold.fntdata"/><Relationship Id="rId24" Type="http://schemas.openxmlformats.org/officeDocument/2006/relationships/slide" Target="slides/slide19.xml"/><Relationship Id="rId46" Type="http://schemas.openxmlformats.org/officeDocument/2006/relationships/font" Target="fonts/GeologicaLight-regular.fntdata"/><Relationship Id="rId23" Type="http://schemas.openxmlformats.org/officeDocument/2006/relationships/slide" Target="slides/slide18.xml"/><Relationship Id="rId45" Type="http://schemas.openxmlformats.org/officeDocument/2006/relationships/font" Target="fonts/Geolog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GeologicaLigh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Попросить скачать репозиторий, там преза и задача</a:t>
            </a:r>
            <a:endParaRPr/>
          </a:p>
        </p:txBody>
      </p:sp>
      <p:sp>
        <p:nvSpPr>
          <p:cNvPr id="284" name="Google Shape;284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f2c07794f5_0_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Все же где-то все зависимости придется создать. Поэтому где-то «наверху» получится «загончик операторов new()».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А по научному – Composition Root.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Соединять зависимости лучше ближе к точке входа в приложения: понятно где искать, все можно сконфигурировать в одном месте.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f2c07794f5_0_2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f2c07794f5_0_3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Вопрос к залу. Ответы на слайде.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Донести, что не всё подряд стоит делать явными зависимостями.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2f2c07794f5_0_3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f2c07794f5_0_5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Вопрос к залу. Если аудитория дает правильный ответ – подтверждаем. Если нет – идем дальше и даем правильный ответ на слайде «Dependency Inversion…»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Правильный ответ: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DIP дает рекомендации о том, какими должны быть зависимости: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Модули верхних уровней не должны зависеть от модулей нижних уровней.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Оба типа модулей должны зависеть от абстракций.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Абстракции не должны зависеть от деталей. Детали должны зависеть от абстракций.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DI это механизм передачи классу его зависимостей. Это способ реализации принципа явных зависимостей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f2c07794f5_0_5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f2c07794f5_0_7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Мы уже знаем, что с этим делать!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Применим SRP - разобьем наши модули на отдельные компоненты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А затем применим DIP – заменим конкретику на абстракции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f2c07794f5_0_7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f2c07794f5_0_6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Вернёмся к примеру и посмотрим, как здесь инвертировать зависимость.</a:t>
            </a:r>
            <a:endParaRPr/>
          </a:p>
        </p:txBody>
      </p:sp>
      <p:sp>
        <p:nvSpPr>
          <p:cNvPr id="403" name="Google Shape;403;g2f2c07794f5_0_6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f2c07794f5_0_9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Формулировка DIP: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High-level modules should not depend on low-level modules. Both should depend on abstractions (e.g., interfaces).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Abstractions should not depend on details. Details (concrete implementations) should depend on abstractions.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На первой картинке стрелка – это и использование высокоуровневым Robot низкоуровневого OpticalSensor, и «знание» первого о втором (без компиляции OpticalSensor не скомпилировать Robot).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На второй картинке инвертируем стрелку во втором значении. Высокоуровневый Robot всё ещё использует низкоуровневый Sensor, но теперь и Robot, и OpticalSensor «знают» только об абстракции ISensor.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2f2c07794f5_0_9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f2c07794f5_0_1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получить это в примере? Просто передаём в конструктор не конкретную реализацию сенсора, а абстракцию.</a:t>
            </a:r>
            <a:endParaRPr/>
          </a:p>
        </p:txBody>
      </p:sp>
      <p:sp>
        <p:nvSpPr>
          <p:cNvPr id="418" name="Google Shape;418;g2f2c07794f5_0_11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2c07794f5_0_10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Первая группа преимуществ такая же, как у явных зависимостей, только ещё сильнее: можно подменять не только экземпляры, но и типы.</a:t>
            </a:r>
            <a:endParaRPr/>
          </a:p>
        </p:txBody>
      </p:sp>
      <p:sp>
        <p:nvSpPr>
          <p:cNvPr id="424" name="Google Shape;424;g2f2c07794f5_0_10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f2c07794f5_0_1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Сравнительная таблица применения явных зависимостей (инъекции зависимостей) и инвертированных зависимостей.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Вопрос аудитории: что будет в правом верхнем углу? Можно ли соблюсти DIP с неявными зависимостями? Можно ли зависеть от абстракции неявно?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Ответ знают те, кто смотрел видео к блоку. Это Service Locator.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f2c07794f5_0_11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f2c07794f5_0_15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2f2c07794f5_0_15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Можно сначала поговорить об определении зависимости.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Вопрос аудитории: Какие есть зависимости у Chessboard?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Сказать, что такие зависимости называются неявными.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Вопрос аудитории: Как думаете, почему они называются неявными? (Неявные зависимости – те, которые не являются частью публичного интерфейса модуля)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Что здесь плохо?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Chessboard знает откуда надо читать содержимое доски, как нужно парсить содержимое файлы. Если потребуется изменить путь до файла или придется работать с несколькими форматами - нужно будет лезть в код Chessboard.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2c07794f5_0_13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 это DIP? Почему? Это Dependency Injection? Почему?</a:t>
            </a:r>
            <a:endParaRPr/>
          </a:p>
        </p:txBody>
      </p:sp>
      <p:sp>
        <p:nvSpPr>
          <p:cNvPr id="460" name="Google Shape;460;g2f2c07794f5_0_13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f2c07794f5_0_18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2f2c07794f5_0_18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f2c07794f5_0_16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А это DIP? Почему? Это Dependency Injection? Почему?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2f2c07794f5_0_16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f2c07794f5_0_20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f2c07794f5_0_20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f2c07794f5_0_2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2f2c07794f5_0_21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f2c07794f5_0_2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Чтобы избежать ручной инициализации всех классов.</a:t>
            </a:r>
            <a:endParaRPr/>
          </a:p>
        </p:txBody>
      </p:sp>
      <p:sp>
        <p:nvSpPr>
          <p:cNvPr id="503" name="Google Shape;503;g2f2c07794f5_0_22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f2c07794f5_0_23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Контейнер будет строить граф зависимостей и создавать все что нужно.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Рассказать примерно алгоритм работы: понять, какая конкретная реализация нужна, посмотреть в её конструктор, запуститься рекурсивно для каждого параметра,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f2c07794f5_0_23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f2c07794f5_0_16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А если зависимостей много?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Вернет коллекцией (список, массив, IEnumerable)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А если бы попросили 1, а реализаций много?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Все зависит от контейнера, но в данной ситуации появляется непредсказуемое поведение и лучше всего явно упасть.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f2c07794f5_0_16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f2c07794f5_0_25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А если зависимости циклические? Как разрулить?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Использовать Lazy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2f2c07794f5_0_25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f2c07794f5_0_26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2f2c07794f5_0_26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14986eed7_0_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 этом варианте все зависимости передаются явно через конструктор.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Вспомните, что инъекция – это укол, впрыскивание. Укол зависимостями.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Зависимости как бы «впрыскиваются» в класс через конструктор.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Теперь из кода, который использует Chessboard их можно легко подменить.</a:t>
            </a:r>
            <a:endParaRPr/>
          </a:p>
        </p:txBody>
      </p:sp>
      <p:sp>
        <p:nvSpPr>
          <p:cNvPr id="299" name="Google Shape;299;g2f14986eed7_0_1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f2c07794f5_0_27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Можно отправить всех делать задачу и периодически синхронизироваться. Спрашивать, кто какой пункт делает и разбирать всеми вместе пункты, которые большинство уже сделали, чтобы подтягивать отстающих.</a:t>
            </a:r>
            <a:endParaRPr/>
          </a:p>
        </p:txBody>
      </p:sp>
      <p:sp>
        <p:nvSpPr>
          <p:cNvPr id="543" name="Google Shape;543;g2f2c07794f5_0_27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f2c07794f5_0_30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Дополнительно: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Авторегистрация - круто.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Позволяет сразу добавить новую реализацию интерфейса, вжух и все работает.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Почти все контейнеры умеют почти все, контекст, константы, циклические зависимости - этим стоит пользоваться.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Контейнер не должен заражать код, должен использоваться в одном месте (заражение может идти через атрибуты)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Ninject (к примеру) разбит на куски, если необходимы фабрики или конвенции - нужно их подключить через NuGet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2f2c07794f5_0_30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f2c07794f5_0_3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f2c07794f5_0_3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14986eed7_0_3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Больше информации – видно, что какой класс требует. Кто лезет в БД, а кто в файлы. Плюс к пониманию кода.</a:t>
            </a:r>
            <a:endParaRPr/>
          </a:p>
        </p:txBody>
      </p:sp>
      <p:sp>
        <p:nvSpPr>
          <p:cNvPr id="307" name="Google Shape;307;g2f14986eed7_0_3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f14986eed7_0_9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f14986eed7_0_91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14986eed7_0_6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Неявные зависимости: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DateTime.Now – можно передавать текущее время в метод или передавать в конструктор какой-нибудь IDateTimeProvider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long.Parse – можно передавать парсер в конструктор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$"Can't find banner with key: [{bannerKey}]» - даже фабрику строк ошибки можно в передать извне, например если захотим сделать локализацию ошибок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f14986eed7_0_62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f2c07794f5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Явное управление зависимостями = они часть публичного контракта.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Чтобы управление зависимостями оставалось явным мы не должны использовать какие либо статические методы.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Конструкторы тоже под запретом, ведь это по сути тоже статические методы.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Пример: DateTime.Now - процесс создание никак не контролируется, неизвестно что там внутри. В тестах никак не повлиять не генерацию даты.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Все зависимости должны передаваться через конструктор - тогда при создании экземпляра класса потребуются удовлетворить их все.</a:t>
            </a:r>
            <a:endParaRPr/>
          </a:p>
        </p:txBody>
      </p:sp>
      <p:sp>
        <p:nvSpPr>
          <p:cNvPr id="335" name="Google Shape;335;g2f2c07794f5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f2c07794f5_0_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Ещё один пример, к которому ещё вернёмся.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Здесь есть неявная зависимость от OpticalSensor. Давайте сделаем её явной.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f2c07794f5_0_1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f2c07794f5_0_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Теперь классу, создающему Robot, нужно создавать и OpticalSensor.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Но конструкторы под запретом, поэтому ему придется перекинуть эту ответственность еще выше.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Так мы доберемся до точки входа в приложение.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f2c07794f5_0_1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1">
  <p:cSld name="Титул 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94749" y="584200"/>
            <a:ext cx="5400000" cy="3013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94748" y="4218108"/>
            <a:ext cx="5400000" cy="3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94748" y="4598572"/>
            <a:ext cx="5399999" cy="675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8183217" y="5875893"/>
            <a:ext cx="3421408" cy="291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7105925" y="1143250"/>
            <a:ext cx="3959400" cy="3959400"/>
          </a:xfrm>
          <a:prstGeom prst="roundRect">
            <a:avLst>
              <a:gd fmla="val 16667" name="adj"/>
            </a:avLst>
          </a:prstGeom>
          <a:solidFill>
            <a:srgbClr val="262626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37939" y="604401"/>
            <a:ext cx="3959400" cy="3959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рупный тезис">
  <p:cSld name="Крупный тезис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587375" y="5075583"/>
            <a:ext cx="7200000" cy="10902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587375" y="584200"/>
            <a:ext cx="7200000" cy="3608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цифры крупно">
  <p:cSld name="2 цифры крупно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" type="subTitle"/>
          </p:nvPr>
        </p:nvSpPr>
        <p:spPr>
          <a:xfrm>
            <a:off x="587375" y="4332747"/>
            <a:ext cx="4679284" cy="128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587374" y="2882349"/>
            <a:ext cx="4679285" cy="1203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b="1" sz="1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116209" y="2882349"/>
            <a:ext cx="4679284" cy="1203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b="1" sz="1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116208" y="4332748"/>
            <a:ext cx="4679283" cy="128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в">
  <p:cSld name="6 важных цифр 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1488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8148863" y="3809879"/>
            <a:ext cx="3239996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1488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8148863" y="1382737"/>
            <a:ext cx="3239997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587375" y="584200"/>
            <a:ext cx="11017249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5" type="body"/>
          </p:nvPr>
        </p:nvSpPr>
        <p:spPr>
          <a:xfrm>
            <a:off x="58601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6" type="body"/>
          </p:nvPr>
        </p:nvSpPr>
        <p:spPr>
          <a:xfrm>
            <a:off x="586012" y="1382737"/>
            <a:ext cx="3239999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64" name="Google Shape;64;p13"/>
          <p:cNvSpPr txBox="1"/>
          <p:nvPr>
            <p:ph idx="7" type="body"/>
          </p:nvPr>
        </p:nvSpPr>
        <p:spPr>
          <a:xfrm>
            <a:off x="58601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8" type="body"/>
          </p:nvPr>
        </p:nvSpPr>
        <p:spPr>
          <a:xfrm>
            <a:off x="586013" y="3809879"/>
            <a:ext cx="3239997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66" name="Google Shape;66;p13"/>
          <p:cNvSpPr txBox="1"/>
          <p:nvPr>
            <p:ph idx="9" type="body"/>
          </p:nvPr>
        </p:nvSpPr>
        <p:spPr>
          <a:xfrm>
            <a:off x="43769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3" type="body"/>
          </p:nvPr>
        </p:nvSpPr>
        <p:spPr>
          <a:xfrm>
            <a:off x="4376962" y="1382737"/>
            <a:ext cx="3239999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68" name="Google Shape;68;p13"/>
          <p:cNvSpPr txBox="1"/>
          <p:nvPr>
            <p:ph idx="14" type="body"/>
          </p:nvPr>
        </p:nvSpPr>
        <p:spPr>
          <a:xfrm>
            <a:off x="43769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5" type="body"/>
          </p:nvPr>
        </p:nvSpPr>
        <p:spPr>
          <a:xfrm>
            <a:off x="4376962" y="3809879"/>
            <a:ext cx="3239997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аймлайн">
  <p:cSld name="1_таймлайн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375" y="2966453"/>
            <a:ext cx="11017248" cy="7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акта">
  <p:cSld name="3 факта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87375" y="3485314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75" name="Google Shape;75;p15"/>
          <p:cNvSpPr txBox="1"/>
          <p:nvPr>
            <p:ph idx="2" type="subTitle"/>
          </p:nvPr>
        </p:nvSpPr>
        <p:spPr>
          <a:xfrm>
            <a:off x="587375" y="4536369"/>
            <a:ext cx="2884941" cy="162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15"/>
          <p:cNvSpPr txBox="1"/>
          <p:nvPr>
            <p:ph idx="3" type="body"/>
          </p:nvPr>
        </p:nvSpPr>
        <p:spPr>
          <a:xfrm>
            <a:off x="4195798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4" type="body"/>
          </p:nvPr>
        </p:nvSpPr>
        <p:spPr>
          <a:xfrm>
            <a:off x="7793104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5" type="body"/>
          </p:nvPr>
        </p:nvSpPr>
        <p:spPr>
          <a:xfrm>
            <a:off x="4195798" y="3489182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79" name="Google Shape;79;p15"/>
          <p:cNvSpPr txBox="1"/>
          <p:nvPr>
            <p:ph idx="6" type="body"/>
          </p:nvPr>
        </p:nvSpPr>
        <p:spPr>
          <a:xfrm>
            <a:off x="7804221" y="3489182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а классика">
  <p:cSld name="4 карточки факта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917625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917625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85" name="Google Shape;85;p16"/>
          <p:cNvSpPr txBox="1"/>
          <p:nvPr>
            <p:ph idx="3" type="body"/>
          </p:nvPr>
        </p:nvSpPr>
        <p:spPr>
          <a:xfrm>
            <a:off x="6574122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86" name="Google Shape;86;p16"/>
          <p:cNvSpPr txBox="1"/>
          <p:nvPr>
            <p:ph idx="4" type="subTitle"/>
          </p:nvPr>
        </p:nvSpPr>
        <p:spPr>
          <a:xfrm>
            <a:off x="1716374" y="2528888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6"/>
          <p:cNvSpPr txBox="1"/>
          <p:nvPr>
            <p:ph idx="5" type="body"/>
          </p:nvPr>
        </p:nvSpPr>
        <p:spPr>
          <a:xfrm>
            <a:off x="6574122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88" name="Google Shape;88;p16"/>
          <p:cNvSpPr txBox="1"/>
          <p:nvPr/>
        </p:nvSpPr>
        <p:spPr>
          <a:xfrm>
            <a:off x="7427625" y="2528888"/>
            <a:ext cx="3840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logica Ligh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6"/>
          <p:cNvSpPr txBox="1"/>
          <p:nvPr>
            <p:ph idx="6" type="body"/>
          </p:nvPr>
        </p:nvSpPr>
        <p:spPr>
          <a:xfrm>
            <a:off x="7360170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7" type="body"/>
          </p:nvPr>
        </p:nvSpPr>
        <p:spPr>
          <a:xfrm>
            <a:off x="7360170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8" type="body"/>
          </p:nvPr>
        </p:nvSpPr>
        <p:spPr>
          <a:xfrm>
            <a:off x="1716374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фактов">
  <p:cSld name="5 фактов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362301" y="3533709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81488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3" type="body"/>
          </p:nvPr>
        </p:nvSpPr>
        <p:spPr>
          <a:xfrm>
            <a:off x="4362302" y="2550355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96" name="Google Shape;96;p17"/>
          <p:cNvSpPr txBox="1"/>
          <p:nvPr>
            <p:ph idx="4" type="body"/>
          </p:nvPr>
        </p:nvSpPr>
        <p:spPr>
          <a:xfrm>
            <a:off x="8148863" y="3809879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logica"/>
              <a:buNone/>
              <a:defRPr sz="6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5" type="body"/>
          </p:nvPr>
        </p:nvSpPr>
        <p:spPr>
          <a:xfrm>
            <a:off x="81488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6" type="body"/>
          </p:nvPr>
        </p:nvSpPr>
        <p:spPr>
          <a:xfrm>
            <a:off x="8148863" y="1382737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587375" y="584200"/>
            <a:ext cx="11017249" cy="660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7" type="body"/>
          </p:nvPr>
        </p:nvSpPr>
        <p:spPr>
          <a:xfrm>
            <a:off x="58601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8" type="body"/>
          </p:nvPr>
        </p:nvSpPr>
        <p:spPr>
          <a:xfrm>
            <a:off x="586013" y="1382737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2" name="Google Shape;102;p17"/>
          <p:cNvSpPr txBox="1"/>
          <p:nvPr>
            <p:ph idx="9" type="body"/>
          </p:nvPr>
        </p:nvSpPr>
        <p:spPr>
          <a:xfrm>
            <a:off x="58601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3" type="body"/>
          </p:nvPr>
        </p:nvSpPr>
        <p:spPr>
          <a:xfrm>
            <a:off x="586013" y="3809879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logica"/>
              <a:buNone/>
              <a:defRPr sz="6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иконки">
  <p:cSld name="3 иконки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587375" y="4536369"/>
            <a:ext cx="2884941" cy="162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195798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7" name="Google Shape;107;p18"/>
          <p:cNvSpPr txBox="1"/>
          <p:nvPr>
            <p:ph idx="3" type="body"/>
          </p:nvPr>
        </p:nvSpPr>
        <p:spPr>
          <a:xfrm>
            <a:off x="7793104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8" name="Google Shape;108;p18"/>
          <p:cNvSpPr/>
          <p:nvPr>
            <p:ph idx="4" type="pic"/>
          </p:nvPr>
        </p:nvSpPr>
        <p:spPr>
          <a:xfrm>
            <a:off x="587375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8"/>
          <p:cNvSpPr/>
          <p:nvPr>
            <p:ph idx="5" type="pic"/>
          </p:nvPr>
        </p:nvSpPr>
        <p:spPr>
          <a:xfrm>
            <a:off x="4185341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8"/>
          <p:cNvSpPr/>
          <p:nvPr>
            <p:ph idx="6" type="pic"/>
          </p:nvPr>
        </p:nvSpPr>
        <p:spPr>
          <a:xfrm>
            <a:off x="7770054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иконки на слайде">
  <p:cSld name="4 иконки на слайде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378204" y="3089950"/>
            <a:ext cx="4006827" cy="408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14" name="Google Shape;114;p19"/>
          <p:cNvSpPr/>
          <p:nvPr>
            <p:ph idx="2" type="pic"/>
          </p:nvPr>
        </p:nvSpPr>
        <p:spPr>
          <a:xfrm>
            <a:off x="587375" y="30899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9"/>
          <p:cNvSpPr txBox="1"/>
          <p:nvPr>
            <p:ph idx="3" type="body"/>
          </p:nvPr>
        </p:nvSpPr>
        <p:spPr>
          <a:xfrm>
            <a:off x="1378204" y="4647081"/>
            <a:ext cx="4006827" cy="408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16" name="Google Shape;116;p19"/>
          <p:cNvSpPr/>
          <p:nvPr>
            <p:ph idx="4" type="pic"/>
          </p:nvPr>
        </p:nvSpPr>
        <p:spPr>
          <a:xfrm>
            <a:off x="587375" y="464708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9"/>
          <p:cNvSpPr txBox="1"/>
          <p:nvPr>
            <p:ph idx="5" type="body"/>
          </p:nvPr>
        </p:nvSpPr>
        <p:spPr>
          <a:xfrm>
            <a:off x="1379533" y="5098643"/>
            <a:ext cx="400549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6" type="body"/>
          </p:nvPr>
        </p:nvSpPr>
        <p:spPr>
          <a:xfrm>
            <a:off x="7162778" y="3089950"/>
            <a:ext cx="4006827" cy="408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19" name="Google Shape;119;p19"/>
          <p:cNvSpPr/>
          <p:nvPr>
            <p:ph idx="7" type="pic"/>
          </p:nvPr>
        </p:nvSpPr>
        <p:spPr>
          <a:xfrm>
            <a:off x="6371949" y="30899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9"/>
          <p:cNvSpPr txBox="1"/>
          <p:nvPr>
            <p:ph idx="8" type="body"/>
          </p:nvPr>
        </p:nvSpPr>
        <p:spPr>
          <a:xfrm>
            <a:off x="7162778" y="4647081"/>
            <a:ext cx="4006827" cy="408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1" name="Google Shape;121;p19"/>
          <p:cNvSpPr/>
          <p:nvPr>
            <p:ph idx="9" type="pic"/>
          </p:nvPr>
        </p:nvSpPr>
        <p:spPr>
          <a:xfrm>
            <a:off x="6371949" y="464708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9"/>
          <p:cNvSpPr txBox="1"/>
          <p:nvPr>
            <p:ph idx="13" type="body"/>
          </p:nvPr>
        </p:nvSpPr>
        <p:spPr>
          <a:xfrm>
            <a:off x="7164107" y="5098643"/>
            <a:ext cx="400549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4" type="body"/>
          </p:nvPr>
        </p:nvSpPr>
        <p:spPr>
          <a:xfrm>
            <a:off x="7164107" y="3541015"/>
            <a:ext cx="400549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5" type="body"/>
          </p:nvPr>
        </p:nvSpPr>
        <p:spPr>
          <a:xfrm>
            <a:off x="1375198" y="3541015"/>
            <a:ext cx="400549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линейных иконок на слайде">
  <p:cSld name="6 иконок на слайде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>
            <p:ph idx="2" type="pic"/>
          </p:nvPr>
        </p:nvSpPr>
        <p:spPr>
          <a:xfrm>
            <a:off x="587375" y="2904623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0"/>
          <p:cNvSpPr/>
          <p:nvPr>
            <p:ph idx="3" type="pic"/>
          </p:nvPr>
        </p:nvSpPr>
        <p:spPr>
          <a:xfrm>
            <a:off x="587375" y="4242236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1379533" y="4242236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0" name="Google Shape;130;p20"/>
          <p:cNvSpPr/>
          <p:nvPr>
            <p:ph idx="4" type="pic"/>
          </p:nvPr>
        </p:nvSpPr>
        <p:spPr>
          <a:xfrm>
            <a:off x="6371949" y="2904623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0"/>
          <p:cNvSpPr/>
          <p:nvPr>
            <p:ph idx="5" type="pic"/>
          </p:nvPr>
        </p:nvSpPr>
        <p:spPr>
          <a:xfrm>
            <a:off x="6371949" y="4242236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0"/>
          <p:cNvSpPr txBox="1"/>
          <p:nvPr>
            <p:ph idx="6" type="body"/>
          </p:nvPr>
        </p:nvSpPr>
        <p:spPr>
          <a:xfrm>
            <a:off x="7164107" y="4242236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20"/>
          <p:cNvSpPr txBox="1"/>
          <p:nvPr>
            <p:ph idx="7" type="body"/>
          </p:nvPr>
        </p:nvSpPr>
        <p:spPr>
          <a:xfrm>
            <a:off x="7164107" y="2904623"/>
            <a:ext cx="400549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20"/>
          <p:cNvSpPr/>
          <p:nvPr>
            <p:ph idx="8" type="pic"/>
          </p:nvPr>
        </p:nvSpPr>
        <p:spPr>
          <a:xfrm>
            <a:off x="587375" y="55562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0"/>
          <p:cNvSpPr txBox="1"/>
          <p:nvPr>
            <p:ph idx="9" type="body"/>
          </p:nvPr>
        </p:nvSpPr>
        <p:spPr>
          <a:xfrm>
            <a:off x="1379533" y="5556250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20"/>
          <p:cNvSpPr/>
          <p:nvPr>
            <p:ph idx="13" type="pic"/>
          </p:nvPr>
        </p:nvSpPr>
        <p:spPr>
          <a:xfrm>
            <a:off x="6371949" y="55562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0"/>
          <p:cNvSpPr txBox="1"/>
          <p:nvPr>
            <p:ph idx="14" type="body"/>
          </p:nvPr>
        </p:nvSpPr>
        <p:spPr>
          <a:xfrm>
            <a:off x="7164107" y="5556250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5" type="body"/>
          </p:nvPr>
        </p:nvSpPr>
        <p:spPr>
          <a:xfrm>
            <a:off x="1388949" y="2904623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1">
  <p:cSld name="Отбивка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87375" y="584200"/>
            <a:ext cx="6118225" cy="558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">
  <p:cSld name="Фото навылет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587375" y="2528888"/>
            <a:ext cx="5941015" cy="362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1"/>
          <p:cNvSpPr/>
          <p:nvPr>
            <p:ph idx="2" type="pic"/>
          </p:nvPr>
        </p:nvSpPr>
        <p:spPr>
          <a:xfrm>
            <a:off x="7104624" y="0"/>
            <a:ext cx="50873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587375" y="584200"/>
            <a:ext cx="5941016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">
  <p:cSld name="Фото квадратное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587375" y="2528888"/>
            <a:ext cx="4556997" cy="362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587375" y="584200"/>
            <a:ext cx="4556998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/>
          <p:nvPr>
            <p:ph idx="2" type="pic"/>
          </p:nvPr>
        </p:nvSpPr>
        <p:spPr>
          <a:xfrm>
            <a:off x="6039748" y="584200"/>
            <a:ext cx="5564877" cy="556643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">
  <p:cSld name="Фото в маске_3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587375" y="2528888"/>
            <a:ext cx="5941015" cy="362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587375" y="584200"/>
            <a:ext cx="5941016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/>
          <p:nvPr>
            <p:ph idx="2" type="pic"/>
          </p:nvPr>
        </p:nvSpPr>
        <p:spPr>
          <a:xfrm>
            <a:off x="7464056" y="584200"/>
            <a:ext cx="4140569" cy="62738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ото">
  <p:cSld name="3 фото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>
            <p:ph idx="2" type="pic"/>
          </p:nvPr>
        </p:nvSpPr>
        <p:spPr>
          <a:xfrm>
            <a:off x="603401" y="592250"/>
            <a:ext cx="3491999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4" name="Google Shape;154;p24"/>
          <p:cNvSpPr/>
          <p:nvPr>
            <p:ph idx="3" type="pic"/>
          </p:nvPr>
        </p:nvSpPr>
        <p:spPr>
          <a:xfrm>
            <a:off x="4350001" y="587200"/>
            <a:ext cx="3491999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24"/>
          <p:cNvSpPr/>
          <p:nvPr>
            <p:ph idx="4" type="pic"/>
          </p:nvPr>
        </p:nvSpPr>
        <p:spPr>
          <a:xfrm>
            <a:off x="8112626" y="587200"/>
            <a:ext cx="3491999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ото 1">
  <p:cSld name="2 фото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>
            <p:ph idx="2" type="pic"/>
          </p:nvPr>
        </p:nvSpPr>
        <p:spPr>
          <a:xfrm>
            <a:off x="603401" y="587376"/>
            <a:ext cx="3491999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8" name="Google Shape;158;p25"/>
          <p:cNvSpPr/>
          <p:nvPr>
            <p:ph idx="3" type="pic"/>
          </p:nvPr>
        </p:nvSpPr>
        <p:spPr>
          <a:xfrm>
            <a:off x="4349750" y="587376"/>
            <a:ext cx="7238849" cy="5573700"/>
          </a:xfrm>
          <a:prstGeom prst="roundRect">
            <a:avLst>
              <a:gd fmla="val 1059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на весь слайд">
  <p:cSld name="Фото на весь слайд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>
            <p:ph idx="2" type="pic"/>
          </p:nvPr>
        </p:nvSpPr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карточки факта">
  <p:cSld name="3 карточки факта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037"/>
            <a:ext cx="11016000" cy="384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879482" y="2533491"/>
            <a:ext cx="648208" cy="714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4645159" y="2533491"/>
            <a:ext cx="648208" cy="714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8399240" y="2530940"/>
            <a:ext cx="648208" cy="714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4" type="subTitle"/>
          </p:nvPr>
        </p:nvSpPr>
        <p:spPr>
          <a:xfrm>
            <a:off x="879482" y="4218550"/>
            <a:ext cx="2893471" cy="1635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7"/>
          <p:cNvSpPr txBox="1"/>
          <p:nvPr>
            <p:ph idx="5" type="body"/>
          </p:nvPr>
        </p:nvSpPr>
        <p:spPr>
          <a:xfrm>
            <a:off x="4649508" y="4217010"/>
            <a:ext cx="2868059" cy="1636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9" name="Google Shape;169;p27"/>
          <p:cNvSpPr txBox="1"/>
          <p:nvPr>
            <p:ph idx="6" type="body"/>
          </p:nvPr>
        </p:nvSpPr>
        <p:spPr>
          <a:xfrm>
            <a:off x="8419534" y="4217010"/>
            <a:ext cx="2868059" cy="1636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0" name="Google Shape;170;p27"/>
          <p:cNvSpPr txBox="1"/>
          <p:nvPr>
            <p:ph idx="7" type="body"/>
          </p:nvPr>
        </p:nvSpPr>
        <p:spPr>
          <a:xfrm>
            <a:off x="879482" y="3406533"/>
            <a:ext cx="2868059" cy="646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171" name="Google Shape;171;p27"/>
          <p:cNvSpPr txBox="1"/>
          <p:nvPr>
            <p:ph idx="8" type="body"/>
          </p:nvPr>
        </p:nvSpPr>
        <p:spPr>
          <a:xfrm>
            <a:off x="4649509" y="3406533"/>
            <a:ext cx="2868059" cy="646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172" name="Google Shape;172;p27"/>
          <p:cNvSpPr txBox="1"/>
          <p:nvPr>
            <p:ph idx="9" type="body"/>
          </p:nvPr>
        </p:nvSpPr>
        <p:spPr>
          <a:xfrm>
            <a:off x="8419535" y="3406533"/>
            <a:ext cx="2868059" cy="646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карточки факта">
  <p:cSld name="4 карточки факта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037"/>
            <a:ext cx="11016000" cy="384929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917625" y="2528888"/>
            <a:ext cx="648208" cy="78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2" type="body"/>
          </p:nvPr>
        </p:nvSpPr>
        <p:spPr>
          <a:xfrm>
            <a:off x="917625" y="4605025"/>
            <a:ext cx="648208" cy="78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78" name="Google Shape;178;p28"/>
          <p:cNvSpPr txBox="1"/>
          <p:nvPr>
            <p:ph idx="3" type="body"/>
          </p:nvPr>
        </p:nvSpPr>
        <p:spPr>
          <a:xfrm>
            <a:off x="6574122" y="4605025"/>
            <a:ext cx="648208" cy="78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79" name="Google Shape;179;p28"/>
          <p:cNvSpPr txBox="1"/>
          <p:nvPr>
            <p:ph idx="4" type="subTitle"/>
          </p:nvPr>
        </p:nvSpPr>
        <p:spPr>
          <a:xfrm>
            <a:off x="1716374" y="2528888"/>
            <a:ext cx="3851999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28"/>
          <p:cNvSpPr txBox="1"/>
          <p:nvPr>
            <p:ph idx="5" type="body"/>
          </p:nvPr>
        </p:nvSpPr>
        <p:spPr>
          <a:xfrm>
            <a:off x="6574122" y="2528888"/>
            <a:ext cx="648208" cy="78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81" name="Google Shape;181;p28"/>
          <p:cNvSpPr txBox="1"/>
          <p:nvPr/>
        </p:nvSpPr>
        <p:spPr>
          <a:xfrm>
            <a:off x="7427625" y="2528888"/>
            <a:ext cx="3840517" cy="1066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logica Ligh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8"/>
          <p:cNvSpPr txBox="1"/>
          <p:nvPr>
            <p:ph idx="6" type="body"/>
          </p:nvPr>
        </p:nvSpPr>
        <p:spPr>
          <a:xfrm>
            <a:off x="7360170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7" type="body"/>
          </p:nvPr>
        </p:nvSpPr>
        <p:spPr>
          <a:xfrm>
            <a:off x="7360170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8" type="body"/>
          </p:nvPr>
        </p:nvSpPr>
        <p:spPr>
          <a:xfrm>
            <a:off x="1716374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карточки иконки">
  <p:cSld name="2 карточки иконки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400"/>
            <a:ext cx="11017200" cy="384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" type="subTitle"/>
          </p:nvPr>
        </p:nvSpPr>
        <p:spPr>
          <a:xfrm>
            <a:off x="1665318" y="2537225"/>
            <a:ext cx="3534300" cy="3249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29"/>
          <p:cNvSpPr txBox="1"/>
          <p:nvPr>
            <p:ph idx="2" type="body"/>
          </p:nvPr>
        </p:nvSpPr>
        <p:spPr>
          <a:xfrm>
            <a:off x="7299951" y="2536669"/>
            <a:ext cx="3567000" cy="3249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9"/>
          <p:cNvSpPr/>
          <p:nvPr>
            <p:ph idx="3" type="pic"/>
          </p:nvPr>
        </p:nvSpPr>
        <p:spPr>
          <a:xfrm>
            <a:off x="892225" y="2537225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9"/>
          <p:cNvSpPr/>
          <p:nvPr>
            <p:ph idx="4" type="pic"/>
          </p:nvPr>
        </p:nvSpPr>
        <p:spPr>
          <a:xfrm>
            <a:off x="6526844" y="2536669"/>
            <a:ext cx="540000" cy="54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карточки иконки">
  <p:cSld name="3 карточки иконки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374" y="2318400"/>
            <a:ext cx="11017249" cy="384781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>
            <p:ph idx="2" type="pic"/>
          </p:nvPr>
        </p:nvSpPr>
        <p:spPr>
          <a:xfrm>
            <a:off x="879482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/>
          <p:nvPr>
            <p:ph idx="3" type="pic"/>
          </p:nvPr>
        </p:nvSpPr>
        <p:spPr>
          <a:xfrm>
            <a:off x="4649509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0"/>
          <p:cNvSpPr/>
          <p:nvPr>
            <p:ph idx="4" type="pic"/>
          </p:nvPr>
        </p:nvSpPr>
        <p:spPr>
          <a:xfrm>
            <a:off x="8419535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0"/>
          <p:cNvSpPr txBox="1"/>
          <p:nvPr>
            <p:ph idx="1" type="subTitle"/>
          </p:nvPr>
        </p:nvSpPr>
        <p:spPr>
          <a:xfrm>
            <a:off x="879482" y="4061618"/>
            <a:ext cx="2893471" cy="1792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30"/>
          <p:cNvSpPr txBox="1"/>
          <p:nvPr>
            <p:ph idx="5" type="body"/>
          </p:nvPr>
        </p:nvSpPr>
        <p:spPr>
          <a:xfrm>
            <a:off x="4649508" y="4059936"/>
            <a:ext cx="2868059" cy="1793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0" name="Google Shape;200;p30"/>
          <p:cNvSpPr txBox="1"/>
          <p:nvPr>
            <p:ph idx="6" type="body"/>
          </p:nvPr>
        </p:nvSpPr>
        <p:spPr>
          <a:xfrm>
            <a:off x="8419534" y="4059936"/>
            <a:ext cx="2868059" cy="1793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1" name="Google Shape;201;p30"/>
          <p:cNvSpPr txBox="1"/>
          <p:nvPr>
            <p:ph idx="7" type="body"/>
          </p:nvPr>
        </p:nvSpPr>
        <p:spPr>
          <a:xfrm>
            <a:off x="879482" y="3333381"/>
            <a:ext cx="2868059" cy="487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02" name="Google Shape;202;p30"/>
          <p:cNvSpPr txBox="1"/>
          <p:nvPr>
            <p:ph idx="8" type="body"/>
          </p:nvPr>
        </p:nvSpPr>
        <p:spPr>
          <a:xfrm>
            <a:off x="4649509" y="3333381"/>
            <a:ext cx="2868059" cy="487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03" name="Google Shape;203;p30"/>
          <p:cNvSpPr txBox="1"/>
          <p:nvPr>
            <p:ph idx="9" type="body"/>
          </p:nvPr>
        </p:nvSpPr>
        <p:spPr>
          <a:xfrm>
            <a:off x="8419535" y="3333381"/>
            <a:ext cx="2868059" cy="487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">
  <p:cSld name="Таблица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карточки иконки 1">
  <p:cSld name="4 карточки с иконками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400"/>
            <a:ext cx="11016000" cy="38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" type="subTitle"/>
          </p:nvPr>
        </p:nvSpPr>
        <p:spPr>
          <a:xfrm>
            <a:off x="1753849" y="2528888"/>
            <a:ext cx="3851999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8" name="Google Shape;208;p31"/>
          <p:cNvSpPr txBox="1"/>
          <p:nvPr>
            <p:ph idx="2" type="body"/>
          </p:nvPr>
        </p:nvSpPr>
        <p:spPr>
          <a:xfrm>
            <a:off x="7397645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9" name="Google Shape;209;p31"/>
          <p:cNvSpPr txBox="1"/>
          <p:nvPr>
            <p:ph idx="3" type="body"/>
          </p:nvPr>
        </p:nvSpPr>
        <p:spPr>
          <a:xfrm>
            <a:off x="7397645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0" name="Google Shape;210;p31"/>
          <p:cNvSpPr txBox="1"/>
          <p:nvPr>
            <p:ph idx="4" type="body"/>
          </p:nvPr>
        </p:nvSpPr>
        <p:spPr>
          <a:xfrm>
            <a:off x="1753849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1" name="Google Shape;211;p31"/>
          <p:cNvSpPr/>
          <p:nvPr>
            <p:ph idx="5" type="pic"/>
          </p:nvPr>
        </p:nvSpPr>
        <p:spPr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31"/>
          <p:cNvSpPr/>
          <p:nvPr>
            <p:ph idx="6" type="pic"/>
          </p:nvPr>
        </p:nvSpPr>
        <p:spPr>
          <a:xfrm>
            <a:off x="879482" y="458254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31"/>
          <p:cNvSpPr/>
          <p:nvPr>
            <p:ph idx="7" type="pic"/>
          </p:nvPr>
        </p:nvSpPr>
        <p:spPr>
          <a:xfrm>
            <a:off x="6523279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31"/>
          <p:cNvSpPr/>
          <p:nvPr>
            <p:ph idx="8" type="pic"/>
          </p:nvPr>
        </p:nvSpPr>
        <p:spPr>
          <a:xfrm>
            <a:off x="6523279" y="4590035"/>
            <a:ext cx="540000" cy="54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карточек">
  <p:cSld name="5 карточек с иконками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400"/>
            <a:ext cx="11017763" cy="38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type="title"/>
          </p:nvPr>
        </p:nvSpPr>
        <p:spPr>
          <a:xfrm>
            <a:off x="587375" y="584200"/>
            <a:ext cx="1101724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879481" y="5310750"/>
            <a:ext cx="2827200" cy="57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9" name="Google Shape;219;p32"/>
          <p:cNvSpPr txBox="1"/>
          <p:nvPr>
            <p:ph idx="2" type="body"/>
          </p:nvPr>
        </p:nvSpPr>
        <p:spPr>
          <a:xfrm>
            <a:off x="8329592" y="5310750"/>
            <a:ext cx="2844000" cy="57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20" name="Google Shape;220;p32"/>
          <p:cNvSpPr txBox="1"/>
          <p:nvPr>
            <p:ph idx="3" type="body"/>
          </p:nvPr>
        </p:nvSpPr>
        <p:spPr>
          <a:xfrm>
            <a:off x="4612033" y="3270225"/>
            <a:ext cx="28440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21" name="Google Shape;221;p32"/>
          <p:cNvSpPr txBox="1"/>
          <p:nvPr>
            <p:ph idx="4" type="body"/>
          </p:nvPr>
        </p:nvSpPr>
        <p:spPr>
          <a:xfrm>
            <a:off x="8329592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22" name="Google Shape;222;p32"/>
          <p:cNvSpPr/>
          <p:nvPr>
            <p:ph idx="5" type="pic"/>
          </p:nvPr>
        </p:nvSpPr>
        <p:spPr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2"/>
          <p:cNvSpPr/>
          <p:nvPr>
            <p:ph idx="6" type="pic"/>
          </p:nvPr>
        </p:nvSpPr>
        <p:spPr>
          <a:xfrm>
            <a:off x="879482" y="459753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32"/>
          <p:cNvSpPr/>
          <p:nvPr>
            <p:ph idx="7" type="pic"/>
          </p:nvPr>
        </p:nvSpPr>
        <p:spPr>
          <a:xfrm>
            <a:off x="4612033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32"/>
          <p:cNvSpPr/>
          <p:nvPr>
            <p:ph idx="8" type="pic"/>
          </p:nvPr>
        </p:nvSpPr>
        <p:spPr>
          <a:xfrm>
            <a:off x="8329594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2"/>
          <p:cNvSpPr/>
          <p:nvPr>
            <p:ph idx="9" type="pic"/>
          </p:nvPr>
        </p:nvSpPr>
        <p:spPr>
          <a:xfrm>
            <a:off x="8329594" y="459753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2"/>
          <p:cNvSpPr txBox="1"/>
          <p:nvPr>
            <p:ph idx="13" type="body"/>
          </p:nvPr>
        </p:nvSpPr>
        <p:spPr>
          <a:xfrm>
            <a:off x="879481" y="3261944"/>
            <a:ext cx="2827200" cy="57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карточек 1">
  <p:cSld name="6 карточек с иконками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038"/>
            <a:ext cx="11016000" cy="384787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type="title"/>
          </p:nvPr>
        </p:nvSpPr>
        <p:spPr>
          <a:xfrm>
            <a:off x="587375" y="584200"/>
            <a:ext cx="1101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latin typeface="Geologica Medium"/>
                <a:ea typeface="Geologica Medium"/>
                <a:cs typeface="Geologica Medium"/>
                <a:sym typeface="Geologi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231" name="Google Shape;231;p33"/>
          <p:cNvSpPr/>
          <p:nvPr>
            <p:ph idx="2" type="pic"/>
          </p:nvPr>
        </p:nvSpPr>
        <p:spPr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33"/>
          <p:cNvSpPr/>
          <p:nvPr>
            <p:ph idx="3" type="pic"/>
          </p:nvPr>
        </p:nvSpPr>
        <p:spPr>
          <a:xfrm>
            <a:off x="4612033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33"/>
          <p:cNvSpPr/>
          <p:nvPr>
            <p:ph idx="4" type="pic"/>
          </p:nvPr>
        </p:nvSpPr>
        <p:spPr>
          <a:xfrm>
            <a:off x="8329594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8329592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5" type="body"/>
          </p:nvPr>
        </p:nvSpPr>
        <p:spPr>
          <a:xfrm>
            <a:off x="4612031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33"/>
          <p:cNvSpPr/>
          <p:nvPr>
            <p:ph idx="6" type="pic"/>
          </p:nvPr>
        </p:nvSpPr>
        <p:spPr>
          <a:xfrm>
            <a:off x="879482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33"/>
          <p:cNvSpPr/>
          <p:nvPr>
            <p:ph idx="7" type="pic"/>
          </p:nvPr>
        </p:nvSpPr>
        <p:spPr>
          <a:xfrm>
            <a:off x="4612033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33"/>
          <p:cNvSpPr/>
          <p:nvPr>
            <p:ph idx="8" type="pic"/>
          </p:nvPr>
        </p:nvSpPr>
        <p:spPr>
          <a:xfrm>
            <a:off x="8329594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33"/>
          <p:cNvSpPr txBox="1"/>
          <p:nvPr>
            <p:ph idx="9" type="body"/>
          </p:nvPr>
        </p:nvSpPr>
        <p:spPr>
          <a:xfrm>
            <a:off x="8329592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13" type="body"/>
          </p:nvPr>
        </p:nvSpPr>
        <p:spPr>
          <a:xfrm>
            <a:off x="879480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33"/>
          <p:cNvSpPr txBox="1"/>
          <p:nvPr>
            <p:ph idx="14" type="body"/>
          </p:nvPr>
        </p:nvSpPr>
        <p:spPr>
          <a:xfrm>
            <a:off x="4612031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33"/>
          <p:cNvSpPr txBox="1"/>
          <p:nvPr>
            <p:ph idx="15" type="body"/>
          </p:nvPr>
        </p:nvSpPr>
        <p:spPr>
          <a:xfrm>
            <a:off x="879481" y="3261944"/>
            <a:ext cx="2827200" cy="57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 qr">
  <p:cSld name="Финальный слайд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7997251" y="586452"/>
            <a:ext cx="3600000" cy="3600000"/>
          </a:xfrm>
          <a:prstGeom prst="roundRect">
            <a:avLst>
              <a:gd fmla="val 839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587375" y="4171415"/>
            <a:ext cx="6531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34"/>
          <p:cNvSpPr txBox="1"/>
          <p:nvPr>
            <p:ph type="title"/>
          </p:nvPr>
        </p:nvSpPr>
        <p:spPr>
          <a:xfrm>
            <a:off x="587376" y="586452"/>
            <a:ext cx="6531000" cy="28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pic>
        <p:nvPicPr>
          <p:cNvPr id="247" name="Google Shape;24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7" cy="29976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>
            <p:ph idx="2" type="body"/>
          </p:nvPr>
        </p:nvSpPr>
        <p:spPr>
          <a:xfrm>
            <a:off x="8183217" y="5870781"/>
            <a:ext cx="3421500" cy="29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34"/>
          <p:cNvSpPr/>
          <p:nvPr>
            <p:ph idx="3" type="pic"/>
          </p:nvPr>
        </p:nvSpPr>
        <p:spPr>
          <a:xfrm>
            <a:off x="8192551" y="781752"/>
            <a:ext cx="3209400" cy="3209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250" name="Google Shape;250;p34"/>
          <p:cNvSpPr txBox="1"/>
          <p:nvPr>
            <p:ph idx="4" type="body"/>
          </p:nvPr>
        </p:nvSpPr>
        <p:spPr>
          <a:xfrm>
            <a:off x="594748" y="4598572"/>
            <a:ext cx="6523627" cy="675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+скриншот">
  <p:cSld name="Заголовок+скриншот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/>
          <p:nvPr>
            <p:ph idx="2" type="pic"/>
          </p:nvPr>
        </p:nvSpPr>
        <p:spPr>
          <a:xfrm>
            <a:off x="587375" y="2020957"/>
            <a:ext cx="11017250" cy="4144892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35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ноформатные скрины">
  <p:cSld name="Разноформатные скрины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/>
          <p:nvPr>
            <p:ph idx="2" type="pic"/>
          </p:nvPr>
        </p:nvSpPr>
        <p:spPr>
          <a:xfrm>
            <a:off x="7004304" y="584200"/>
            <a:ext cx="4600320" cy="5581649"/>
          </a:xfrm>
          <a:prstGeom prst="roundRect">
            <a:avLst>
              <a:gd fmla="val 3731" name="adj"/>
            </a:avLst>
          </a:prstGeom>
          <a:solidFill>
            <a:schemeClr val="lt1"/>
          </a:solidFill>
          <a:ln cap="flat" cmpd="sng" w="19050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rotWithShape="0" algn="ctr" dir="5400000" dist="63500">
              <a:srgbClr val="595959">
                <a:alpha val="20000"/>
              </a:srgbClr>
            </a:outerShdw>
          </a:effectLst>
        </p:spPr>
      </p:sp>
      <p:sp>
        <p:nvSpPr>
          <p:cNvPr id="256" name="Google Shape;256;p36"/>
          <p:cNvSpPr/>
          <p:nvPr>
            <p:ph idx="3" type="pic"/>
          </p:nvPr>
        </p:nvSpPr>
        <p:spPr>
          <a:xfrm>
            <a:off x="587374" y="584200"/>
            <a:ext cx="6069458" cy="3603752"/>
          </a:xfrm>
          <a:prstGeom prst="roundRect">
            <a:avLst>
              <a:gd fmla="val 5374" name="adj"/>
            </a:avLst>
          </a:prstGeom>
          <a:solidFill>
            <a:schemeClr val="lt1"/>
          </a:solidFill>
          <a:ln cap="flat" cmpd="sng" w="19050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rotWithShape="0" algn="ctr" dir="5400000" dist="63500">
              <a:srgbClr val="595959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езиса на слайде">
  <p:cSld name="2 тезиса на слайде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587375" y="1115711"/>
            <a:ext cx="6943247" cy="1588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7"/>
          <p:cNvSpPr txBox="1"/>
          <p:nvPr>
            <p:ph idx="2" type="body"/>
          </p:nvPr>
        </p:nvSpPr>
        <p:spPr>
          <a:xfrm>
            <a:off x="4663429" y="3429000"/>
            <a:ext cx="6943247" cy="1588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в">
  <p:cSld name="4 факта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idx="1" type="subTitle"/>
          </p:nvPr>
        </p:nvSpPr>
        <p:spPr>
          <a:xfrm>
            <a:off x="600231" y="4328998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2" name="Google Shape;262;p38"/>
          <p:cNvSpPr txBox="1"/>
          <p:nvPr>
            <p:ph idx="2" type="body"/>
          </p:nvPr>
        </p:nvSpPr>
        <p:spPr>
          <a:xfrm>
            <a:off x="4362301" y="3533709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38"/>
          <p:cNvSpPr txBox="1"/>
          <p:nvPr>
            <p:ph idx="3" type="body"/>
          </p:nvPr>
        </p:nvSpPr>
        <p:spPr>
          <a:xfrm>
            <a:off x="81488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idx="4" type="body"/>
          </p:nvPr>
        </p:nvSpPr>
        <p:spPr>
          <a:xfrm>
            <a:off x="600231" y="3358933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65" name="Google Shape;265;p38"/>
          <p:cNvSpPr txBox="1"/>
          <p:nvPr>
            <p:ph idx="5" type="body"/>
          </p:nvPr>
        </p:nvSpPr>
        <p:spPr>
          <a:xfrm>
            <a:off x="4362302" y="2550355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66" name="Google Shape;266;p38"/>
          <p:cNvSpPr txBox="1"/>
          <p:nvPr>
            <p:ph idx="6" type="body"/>
          </p:nvPr>
        </p:nvSpPr>
        <p:spPr>
          <a:xfrm>
            <a:off x="8148863" y="3809879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67" name="Google Shape;267;p38"/>
          <p:cNvSpPr txBox="1"/>
          <p:nvPr>
            <p:ph idx="7" type="body"/>
          </p:nvPr>
        </p:nvSpPr>
        <p:spPr>
          <a:xfrm>
            <a:off x="81488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38"/>
          <p:cNvSpPr txBox="1"/>
          <p:nvPr>
            <p:ph idx="8" type="body"/>
          </p:nvPr>
        </p:nvSpPr>
        <p:spPr>
          <a:xfrm>
            <a:off x="8148863" y="1382737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69" name="Google Shape;269;p38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 фото вертик">
  <p:cSld name="1_ фото вертик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587376" y="2528888"/>
            <a:ext cx="7127874" cy="362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72" name="Google Shape;272;p39"/>
          <p:cNvSpPr txBox="1"/>
          <p:nvPr>
            <p:ph type="title"/>
          </p:nvPr>
        </p:nvSpPr>
        <p:spPr>
          <a:xfrm>
            <a:off x="587376" y="584200"/>
            <a:ext cx="7127874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273" name="Google Shape;273;p39"/>
          <p:cNvSpPr/>
          <p:nvPr>
            <p:ph idx="2" type="pic"/>
          </p:nvPr>
        </p:nvSpPr>
        <p:spPr>
          <a:xfrm>
            <a:off x="8112626" y="587200"/>
            <a:ext cx="3491999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ото 1 1">
  <p:cSld name="2 фото_2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/>
          <p:nvPr>
            <p:ph idx="2" type="pic"/>
          </p:nvPr>
        </p:nvSpPr>
        <p:spPr>
          <a:xfrm>
            <a:off x="8112626" y="587200"/>
            <a:ext cx="3491999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6" name="Google Shape;276;p40"/>
          <p:cNvSpPr/>
          <p:nvPr>
            <p:ph idx="3" type="pic"/>
          </p:nvPr>
        </p:nvSpPr>
        <p:spPr>
          <a:xfrm>
            <a:off x="587375" y="587376"/>
            <a:ext cx="7238849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">
  <p:cSld name="Текстовый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587375" y="584200"/>
            <a:ext cx="11017250" cy="5581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 в 3 колонки">
  <p:cSld name="Заголовок + текст в 3 колонки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4195798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80" name="Google Shape;280;p41"/>
          <p:cNvSpPr txBox="1"/>
          <p:nvPr>
            <p:ph idx="2" type="body"/>
          </p:nvPr>
        </p:nvSpPr>
        <p:spPr>
          <a:xfrm>
            <a:off x="7793104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81" name="Google Shape;281;p41"/>
          <p:cNvSpPr txBox="1"/>
          <p:nvPr>
            <p:ph idx="3" type="body"/>
          </p:nvPr>
        </p:nvSpPr>
        <p:spPr>
          <a:xfrm>
            <a:off x="586324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1 строку + список">
  <p:cSld name="Заголовок в 1 строку + спис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587375" y="2528889"/>
            <a:ext cx="11017250" cy="363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587375" y="584200"/>
            <a:ext cx="11017249" cy="122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 2 колонки">
  <p:cSld name="Заголовок + текст 2 колонки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587374" y="2528888"/>
            <a:ext cx="5220000" cy="3636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6384624" y="2528888"/>
            <a:ext cx="5220000" cy="3636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587375" y="584200"/>
            <a:ext cx="11017249" cy="122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3">
  <p:cSld name="Титул 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94749" y="584200"/>
            <a:ext cx="54000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4" name="Google Shape;34;p8"/>
          <p:cNvSpPr/>
          <p:nvPr>
            <p:ph idx="2" type="pic"/>
          </p:nvPr>
        </p:nvSpPr>
        <p:spPr>
          <a:xfrm>
            <a:off x="7098224" y="584200"/>
            <a:ext cx="4500000" cy="558164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594748" y="4218108"/>
            <a:ext cx="5400000" cy="3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594748" y="4598572"/>
            <a:ext cx="5399999" cy="675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Титул 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594749" y="584200"/>
            <a:ext cx="7588468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8183217" y="5875893"/>
            <a:ext cx="3421408" cy="291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594748" y="4218108"/>
            <a:ext cx="5400000" cy="3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594748" y="4598572"/>
            <a:ext cx="5399999" cy="675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1 строку + текст">
  <p:cSld name="Заголовок в 1 строку + текст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587375" y="584200"/>
            <a:ext cx="11017249" cy="122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587375" y="2528888"/>
            <a:ext cx="11017250" cy="3636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7375" y="584200"/>
            <a:ext cx="11017249" cy="1106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1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7375" y="1825625"/>
            <a:ext cx="11017249" cy="4340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⏤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⏤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⏤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8737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8614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hyperlink" Target="https://github.com/kontur-courses/di-update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594750" y="584200"/>
            <a:ext cx="54000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DEPENDENCY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INJECTION</a:t>
            </a:r>
            <a:endParaRPr/>
          </a:p>
        </p:txBody>
      </p:sp>
      <p:sp>
        <p:nvSpPr>
          <p:cNvPr id="287" name="Google Shape;287;p42"/>
          <p:cNvSpPr txBox="1"/>
          <p:nvPr>
            <p:ph idx="3" type="body"/>
          </p:nvPr>
        </p:nvSpPr>
        <p:spPr>
          <a:xfrm>
            <a:off x="8183217" y="5961666"/>
            <a:ext cx="3421408" cy="291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kontur.ru</a:t>
            </a:r>
            <a:endParaRPr/>
          </a:p>
        </p:txBody>
      </p:sp>
      <p:pic>
        <p:nvPicPr>
          <p:cNvPr id="288" name="Google Shape;288;p42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5214" y="584201"/>
            <a:ext cx="3959400" cy="3959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89" name="Google Shape;289;p42"/>
          <p:cNvSpPr txBox="1"/>
          <p:nvPr/>
        </p:nvSpPr>
        <p:spPr>
          <a:xfrm>
            <a:off x="594750" y="2753100"/>
            <a:ext cx="65229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https://github.com/kontur-courses/di-updated</a:t>
            </a:r>
            <a:endParaRPr b="1"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Точка входа - место сбора зависимостей</a:t>
            </a:r>
            <a:endParaRPr/>
          </a:p>
        </p:txBody>
      </p:sp>
      <p:pic>
        <p:nvPicPr>
          <p:cNvPr id="362" name="Google Shape;3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562" y="2632543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562" y="3163256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 txBox="1"/>
          <p:nvPr/>
        </p:nvSpPr>
        <p:spPr>
          <a:xfrm>
            <a:off x="1129700" y="2618600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 вызывать статические методы</a:t>
            </a:r>
            <a:endParaRPr/>
          </a:p>
        </p:txBody>
      </p:sp>
      <p:sp>
        <p:nvSpPr>
          <p:cNvPr id="365" name="Google Shape;365;p51"/>
          <p:cNvSpPr txBox="1"/>
          <p:nvPr/>
        </p:nvSpPr>
        <p:spPr>
          <a:xfrm>
            <a:off x="1129700" y="3149325"/>
            <a:ext cx="619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 вызывать конструкторы</a:t>
            </a:r>
            <a:endParaRPr b="1"/>
          </a:p>
        </p:txBody>
      </p:sp>
      <p:sp>
        <p:nvSpPr>
          <p:cNvPr id="366" name="Google Shape;366;p51"/>
          <p:cNvSpPr txBox="1"/>
          <p:nvPr/>
        </p:nvSpPr>
        <p:spPr>
          <a:xfrm>
            <a:off x="1052125" y="2045825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Composition Root</a:t>
            </a:r>
            <a:endParaRPr/>
          </a:p>
        </p:txBody>
      </p:sp>
      <p:pic>
        <p:nvPicPr>
          <p:cNvPr id="367" name="Google Shape;36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37" y="4432118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37" y="4962831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1"/>
          <p:cNvSpPr txBox="1"/>
          <p:nvPr/>
        </p:nvSpPr>
        <p:spPr>
          <a:xfrm>
            <a:off x="1145875" y="4418175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void Main()</a:t>
            </a: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для консольного приложения</a:t>
            </a:r>
            <a:endParaRPr/>
          </a:p>
        </p:txBody>
      </p:sp>
      <p:sp>
        <p:nvSpPr>
          <p:cNvPr id="370" name="Google Shape;370;p51"/>
          <p:cNvSpPr txBox="1"/>
          <p:nvPr/>
        </p:nvSpPr>
        <p:spPr>
          <a:xfrm>
            <a:off x="1145875" y="4948900"/>
            <a:ext cx="619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HttpHandler для веб-сервиса</a:t>
            </a:r>
            <a:endParaRPr b="1"/>
          </a:p>
        </p:txBody>
      </p:sp>
      <p:sp>
        <p:nvSpPr>
          <p:cNvPr id="371" name="Google Shape;371;p51"/>
          <p:cNvSpPr txBox="1"/>
          <p:nvPr/>
        </p:nvSpPr>
        <p:spPr>
          <a:xfrm>
            <a:off x="1068300" y="3845400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Чем ближе к точке входа - тем лучше</a:t>
            </a:r>
            <a:endParaRPr/>
          </a:p>
        </p:txBody>
      </p:sp>
      <p:pic>
        <p:nvPicPr>
          <p:cNvPr id="372" name="Google Shape;37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9802">
            <a:off x="6903481" y="5479921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9802">
            <a:off x="6978840" y="6005257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1"/>
          <p:cNvSpPr txBox="1"/>
          <p:nvPr/>
        </p:nvSpPr>
        <p:spPr>
          <a:xfrm rot="-489638">
            <a:off x="7392611" y="4949688"/>
            <a:ext cx="668691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либо пусть собирает пользователь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1"/>
          <p:cNvSpPr txBox="1"/>
          <p:nvPr/>
        </p:nvSpPr>
        <p:spPr>
          <a:xfrm rot="-489761">
            <a:off x="7492507" y="5508399"/>
            <a:ext cx="6192941" cy="8004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либо создать фасад для сборки зависимостей</a:t>
            </a:r>
            <a:endParaRPr b="1"/>
          </a:p>
        </p:txBody>
      </p:sp>
      <p:sp>
        <p:nvSpPr>
          <p:cNvPr id="376" name="Google Shape;376;p51"/>
          <p:cNvSpPr txBox="1"/>
          <p:nvPr/>
        </p:nvSpPr>
        <p:spPr>
          <a:xfrm rot="-489638">
            <a:off x="8384540" y="4207236"/>
            <a:ext cx="6686912" cy="492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библиотеках</a:t>
            </a:r>
            <a:endParaRPr/>
          </a:p>
        </p:txBody>
      </p:sp>
      <p:pic>
        <p:nvPicPr>
          <p:cNvPr id="377" name="Google Shape;37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2829">
            <a:off x="7771944" y="4741279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Какие зависимости делать явными?</a:t>
            </a:r>
            <a:endParaRPr/>
          </a:p>
        </p:txBody>
      </p:sp>
      <p:pic>
        <p:nvPicPr>
          <p:cNvPr id="383" name="Google Shape;38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2943318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3474031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2"/>
          <p:cNvSpPr txBox="1"/>
          <p:nvPr/>
        </p:nvSpPr>
        <p:spPr>
          <a:xfrm>
            <a:off x="1113525" y="2929375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Имена файлов, пути, порты…</a:t>
            </a:r>
            <a:endParaRPr/>
          </a:p>
        </p:txBody>
      </p:sp>
      <p:sp>
        <p:nvSpPr>
          <p:cNvPr id="386" name="Google Shape;386;p52"/>
          <p:cNvSpPr txBox="1"/>
          <p:nvPr/>
        </p:nvSpPr>
        <p:spPr>
          <a:xfrm>
            <a:off x="1113525" y="3460100"/>
            <a:ext cx="801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Неудобные зависимости (файлы, консоль, ui, сеть, БД…)</a:t>
            </a:r>
            <a:endParaRPr b="1"/>
          </a:p>
        </p:txBody>
      </p:sp>
      <p:pic>
        <p:nvPicPr>
          <p:cNvPr id="387" name="Google Shape;38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2408743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2"/>
          <p:cNvSpPr txBox="1"/>
          <p:nvPr/>
        </p:nvSpPr>
        <p:spPr>
          <a:xfrm>
            <a:off x="1113525" y="2394813"/>
            <a:ext cx="619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Другие сервисы</a:t>
            </a:r>
            <a:endParaRPr b="1"/>
          </a:p>
        </p:txBody>
      </p:sp>
      <p:pic>
        <p:nvPicPr>
          <p:cNvPr id="389" name="Google Shape;38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4018693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2"/>
          <p:cNvSpPr txBox="1"/>
          <p:nvPr/>
        </p:nvSpPr>
        <p:spPr>
          <a:xfrm>
            <a:off x="1113525" y="4004750"/>
            <a:ext cx="783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Алгоритмы, структуры данных (если есть вероятность, что они могут поменяться)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566650" y="1636350"/>
            <a:ext cx="10862400" cy="3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В чем разница между Dependency </a:t>
            </a:r>
            <a:r>
              <a:rPr i="1" lang="ru-RU">
                <a:solidFill>
                  <a:schemeClr val="accent4"/>
                </a:solidFill>
              </a:rPr>
              <a:t>Injection </a:t>
            </a:r>
            <a:br>
              <a:rPr lang="ru-RU"/>
            </a:br>
            <a:r>
              <a:rPr lang="ru-RU"/>
              <a:t>и </a:t>
            </a:r>
            <a:br>
              <a:rPr lang="ru-RU"/>
            </a:br>
            <a:r>
              <a:rPr lang="ru-RU"/>
              <a:t>Dependency </a:t>
            </a:r>
            <a:r>
              <a:rPr i="1" lang="ru-RU">
                <a:solidFill>
                  <a:schemeClr val="accent4"/>
                </a:solidFill>
              </a:rPr>
              <a:t>Inversion </a:t>
            </a:r>
            <a:r>
              <a:rPr lang="ru-RU"/>
              <a:t>Principle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375" y="152400"/>
            <a:ext cx="10005300" cy="6553200"/>
          </a:xfrm>
          <a:prstGeom prst="roundRect">
            <a:avLst>
              <a:gd fmla="val 671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Пример</a:t>
            </a:r>
            <a:endParaRPr/>
          </a:p>
        </p:txBody>
      </p:sp>
      <p:pic>
        <p:nvPicPr>
          <p:cNvPr id="406" name="Google Shape;4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" y="1714975"/>
            <a:ext cx="9381900" cy="4745100"/>
          </a:xfrm>
          <a:prstGeom prst="roundRect">
            <a:avLst>
              <a:gd fmla="val 814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Dependency Inversion Principle</a:t>
            </a:r>
            <a:endParaRPr/>
          </a:p>
        </p:txBody>
      </p:sp>
      <p:pic>
        <p:nvPicPr>
          <p:cNvPr id="412" name="Google Shape;4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088" y="1808200"/>
            <a:ext cx="7031100" cy="4745100"/>
          </a:xfrm>
          <a:prstGeom prst="roundRect">
            <a:avLst>
              <a:gd fmla="val 8160" name="adj"/>
            </a:avLst>
          </a:prstGeom>
          <a:noFill/>
          <a:ln>
            <a:noFill/>
          </a:ln>
        </p:spPr>
      </p:pic>
      <p:sp>
        <p:nvSpPr>
          <p:cNvPr id="413" name="Google Shape;413;p56"/>
          <p:cNvSpPr/>
          <p:nvPr/>
        </p:nvSpPr>
        <p:spPr>
          <a:xfrm>
            <a:off x="5438750" y="1916500"/>
            <a:ext cx="3853800" cy="109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6"/>
          <p:cNvSpPr/>
          <p:nvPr/>
        </p:nvSpPr>
        <p:spPr>
          <a:xfrm>
            <a:off x="5438750" y="3249875"/>
            <a:ext cx="3853800" cy="21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6"/>
          <p:cNvSpPr/>
          <p:nvPr/>
        </p:nvSpPr>
        <p:spPr>
          <a:xfrm>
            <a:off x="2760000" y="5438675"/>
            <a:ext cx="4823100" cy="109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Пример</a:t>
            </a:r>
            <a:endParaRPr/>
          </a:p>
        </p:txBody>
      </p:sp>
      <p:pic>
        <p:nvPicPr>
          <p:cNvPr id="421" name="Google Shape;42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" y="1808200"/>
            <a:ext cx="9471900" cy="4745100"/>
          </a:xfrm>
          <a:prstGeom prst="roundRect">
            <a:avLst>
              <a:gd fmla="val 748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Плюсы инверсии зависимостей</a:t>
            </a:r>
            <a:endParaRPr/>
          </a:p>
        </p:txBody>
      </p:sp>
      <p:pic>
        <p:nvPicPr>
          <p:cNvPr id="427" name="Google Shape;4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562" y="2187068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4582481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8"/>
          <p:cNvSpPr txBox="1"/>
          <p:nvPr/>
        </p:nvSpPr>
        <p:spPr>
          <a:xfrm>
            <a:off x="1129700" y="2173125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Можно передавать разные подтипы</a:t>
            </a:r>
            <a:endParaRPr/>
          </a:p>
        </p:txBody>
      </p:sp>
      <p:sp>
        <p:nvSpPr>
          <p:cNvPr id="430" name="Google Shape;430;p58"/>
          <p:cNvSpPr txBox="1"/>
          <p:nvPr/>
        </p:nvSpPr>
        <p:spPr>
          <a:xfrm>
            <a:off x="1113525" y="4568550"/>
            <a:ext cx="619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Гибкость: чтобы заменить детали, не нужно трогать систему в целом</a:t>
            </a:r>
            <a:endParaRPr b="1"/>
          </a:p>
        </p:txBody>
      </p:sp>
      <p:pic>
        <p:nvPicPr>
          <p:cNvPr id="431" name="Google Shape;43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5500081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8"/>
          <p:cNvSpPr txBox="1"/>
          <p:nvPr/>
        </p:nvSpPr>
        <p:spPr>
          <a:xfrm>
            <a:off x="1113525" y="5486150"/>
            <a:ext cx="619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Стабильность: редко изменяемые модули изолированы от часто изменяемых</a:t>
            </a:r>
            <a:endParaRPr b="1"/>
          </a:p>
        </p:txBody>
      </p:sp>
      <p:pic>
        <p:nvPicPr>
          <p:cNvPr id="433" name="Google Shape;43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712" y="2722193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8"/>
          <p:cNvSpPr txBox="1"/>
          <p:nvPr/>
        </p:nvSpPr>
        <p:spPr>
          <a:xfrm>
            <a:off x="1655850" y="2708250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Переиспользуемость</a:t>
            </a:r>
            <a:endParaRPr/>
          </a:p>
        </p:txBody>
      </p:sp>
      <p:pic>
        <p:nvPicPr>
          <p:cNvPr id="435" name="Google Shape;43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712" y="3279393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8"/>
          <p:cNvSpPr txBox="1"/>
          <p:nvPr/>
        </p:nvSpPr>
        <p:spPr>
          <a:xfrm>
            <a:off x="1655850" y="3265450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Open-Closed Principle</a:t>
            </a:r>
            <a:endParaRPr/>
          </a:p>
        </p:txBody>
      </p:sp>
      <p:pic>
        <p:nvPicPr>
          <p:cNvPr id="437" name="Google Shape;43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537" y="38505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8"/>
          <p:cNvSpPr txBox="1"/>
          <p:nvPr/>
        </p:nvSpPr>
        <p:spPr>
          <a:xfrm>
            <a:off x="1639675" y="3836575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Тестируемость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8" y="257175"/>
            <a:ext cx="11134800" cy="6343800"/>
          </a:xfrm>
          <a:prstGeom prst="roundRect">
            <a:avLst>
              <a:gd fmla="val 6037" name="adj"/>
            </a:avLst>
          </a:prstGeom>
          <a:noFill/>
          <a:ln>
            <a:noFill/>
          </a:ln>
        </p:spPr>
      </p:pic>
      <p:sp>
        <p:nvSpPr>
          <p:cNvPr id="444" name="Google Shape;444;p59"/>
          <p:cNvSpPr/>
          <p:nvPr/>
        </p:nvSpPr>
        <p:spPr>
          <a:xfrm>
            <a:off x="2372325" y="1108475"/>
            <a:ext cx="4092000" cy="224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59"/>
          <p:cNvSpPr/>
          <p:nvPr/>
        </p:nvSpPr>
        <p:spPr>
          <a:xfrm>
            <a:off x="2372325" y="3488175"/>
            <a:ext cx="4092000" cy="303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9"/>
          <p:cNvSpPr/>
          <p:nvPr/>
        </p:nvSpPr>
        <p:spPr>
          <a:xfrm>
            <a:off x="6699600" y="3488175"/>
            <a:ext cx="4092000" cy="303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9"/>
          <p:cNvSpPr/>
          <p:nvPr/>
        </p:nvSpPr>
        <p:spPr>
          <a:xfrm>
            <a:off x="6855025" y="1108475"/>
            <a:ext cx="4092000" cy="224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Dependency Inversion</a:t>
            </a:r>
            <a:endParaRPr/>
          </a:p>
        </p:txBody>
      </p:sp>
      <p:pic>
        <p:nvPicPr>
          <p:cNvPr id="453" name="Google Shape;45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3474031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0"/>
          <p:cNvSpPr txBox="1"/>
          <p:nvPr/>
        </p:nvSpPr>
        <p:spPr>
          <a:xfrm>
            <a:off x="587375" y="2929375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Обеспечивается разными способами</a:t>
            </a:r>
            <a:endParaRPr/>
          </a:p>
        </p:txBody>
      </p:sp>
      <p:sp>
        <p:nvSpPr>
          <p:cNvPr id="455" name="Google Shape;455;p60"/>
          <p:cNvSpPr txBox="1"/>
          <p:nvPr/>
        </p:nvSpPr>
        <p:spPr>
          <a:xfrm>
            <a:off x="1113525" y="3460100"/>
            <a:ext cx="619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Dependency Injection</a:t>
            </a:r>
            <a:endParaRPr b="1"/>
          </a:p>
        </p:txBody>
      </p:sp>
      <p:pic>
        <p:nvPicPr>
          <p:cNvPr id="456" name="Google Shape;45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4004756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0"/>
          <p:cNvSpPr txBox="1"/>
          <p:nvPr/>
        </p:nvSpPr>
        <p:spPr>
          <a:xfrm>
            <a:off x="1113525" y="3990825"/>
            <a:ext cx="619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Service Locator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Зависимости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" y="1504750"/>
            <a:ext cx="10032900" cy="4745100"/>
          </a:xfrm>
          <a:prstGeom prst="roundRect">
            <a:avLst>
              <a:gd fmla="val 8144" name="adj"/>
            </a:avLst>
          </a:prstGeom>
          <a:noFill/>
          <a:ln>
            <a:noFill/>
          </a:ln>
        </p:spPr>
      </p:pic>
      <p:sp>
        <p:nvSpPr>
          <p:cNvPr id="296" name="Google Shape;296;p43"/>
          <p:cNvSpPr/>
          <p:nvPr/>
        </p:nvSpPr>
        <p:spPr>
          <a:xfrm>
            <a:off x="5262625" y="3843375"/>
            <a:ext cx="4568700" cy="19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1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DIP через Service Locator</a:t>
            </a:r>
            <a:endParaRPr/>
          </a:p>
        </p:txBody>
      </p:sp>
      <p:pic>
        <p:nvPicPr>
          <p:cNvPr id="463" name="Google Shape;46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" y="1808200"/>
            <a:ext cx="9934500" cy="3876600"/>
          </a:xfrm>
          <a:prstGeom prst="roundRect">
            <a:avLst>
              <a:gd fmla="val 756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2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Почему Service Locator – антипаттерн?</a:t>
            </a:r>
            <a:endParaRPr/>
          </a:p>
        </p:txBody>
      </p:sp>
      <p:pic>
        <p:nvPicPr>
          <p:cNvPr id="469" name="Google Shape;46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562" y="2187068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562" y="4114831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2"/>
          <p:cNvSpPr txBox="1"/>
          <p:nvPr/>
        </p:nvSpPr>
        <p:spPr>
          <a:xfrm>
            <a:off x="1129700" y="2173125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Скрывает реальные зависимости класса</a:t>
            </a:r>
            <a:endParaRPr/>
          </a:p>
        </p:txBody>
      </p:sp>
      <p:sp>
        <p:nvSpPr>
          <p:cNvPr id="472" name="Google Shape;472;p62"/>
          <p:cNvSpPr txBox="1"/>
          <p:nvPr/>
        </p:nvSpPr>
        <p:spPr>
          <a:xfrm>
            <a:off x="1129700" y="4100900"/>
            <a:ext cx="619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Заражает весь код, в котором используется</a:t>
            </a:r>
            <a:endParaRPr b="1"/>
          </a:p>
        </p:txBody>
      </p:sp>
      <p:pic>
        <p:nvPicPr>
          <p:cNvPr id="473" name="Google Shape;47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712" y="4679956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2"/>
          <p:cNvSpPr txBox="1"/>
          <p:nvPr/>
        </p:nvSpPr>
        <p:spPr>
          <a:xfrm>
            <a:off x="1655850" y="4666025"/>
            <a:ext cx="619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Наркотик, с которого трудно слезть</a:t>
            </a:r>
            <a:endParaRPr b="1"/>
          </a:p>
        </p:txBody>
      </p:sp>
      <p:pic>
        <p:nvPicPr>
          <p:cNvPr id="475" name="Google Shape;47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712" y="2722193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2"/>
          <p:cNvSpPr txBox="1"/>
          <p:nvPr/>
        </p:nvSpPr>
        <p:spPr>
          <a:xfrm>
            <a:off x="1655850" y="2708250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Ухудшается читабельность</a:t>
            </a:r>
            <a:endParaRPr/>
          </a:p>
        </p:txBody>
      </p:sp>
      <p:pic>
        <p:nvPicPr>
          <p:cNvPr id="477" name="Google Shape;47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712" y="3279393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2"/>
          <p:cNvSpPr txBox="1"/>
          <p:nvPr/>
        </p:nvSpPr>
        <p:spPr>
          <a:xfrm>
            <a:off x="1655850" y="3265450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Увеличивается хрупкость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3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Ч</a:t>
            </a:r>
            <a:r>
              <a:rPr lang="ru-RU"/>
              <a:t>ерез Dependency Injection</a:t>
            </a:r>
            <a:endParaRPr/>
          </a:p>
        </p:txBody>
      </p:sp>
      <p:pic>
        <p:nvPicPr>
          <p:cNvPr id="484" name="Google Shape;48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" y="1808200"/>
            <a:ext cx="9972600" cy="4619700"/>
          </a:xfrm>
          <a:prstGeom prst="roundRect">
            <a:avLst>
              <a:gd fmla="val 769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3" y="271463"/>
            <a:ext cx="11115600" cy="6315000"/>
          </a:xfrm>
          <a:prstGeom prst="roundRect">
            <a:avLst>
              <a:gd fmla="val 542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5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DI container</a:t>
            </a:r>
            <a:endParaRPr/>
          </a:p>
        </p:txBody>
      </p:sp>
      <p:pic>
        <p:nvPicPr>
          <p:cNvPr id="495" name="Google Shape;49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299" y="2935356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5"/>
          <p:cNvSpPr txBox="1"/>
          <p:nvPr/>
        </p:nvSpPr>
        <p:spPr>
          <a:xfrm>
            <a:off x="587375" y="2162775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Когда?</a:t>
            </a:r>
            <a:endParaRPr/>
          </a:p>
        </p:txBody>
      </p:sp>
      <p:sp>
        <p:nvSpPr>
          <p:cNvPr id="497" name="Google Shape;497;p65"/>
          <p:cNvSpPr txBox="1"/>
          <p:nvPr/>
        </p:nvSpPr>
        <p:spPr>
          <a:xfrm>
            <a:off x="1105438" y="2921425"/>
            <a:ext cx="619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Когда используем Dependency Injection</a:t>
            </a:r>
            <a:endParaRPr b="1"/>
          </a:p>
        </p:txBody>
      </p:sp>
      <p:pic>
        <p:nvPicPr>
          <p:cNvPr id="498" name="Google Shape;49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124" y="3600731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5"/>
          <p:cNvSpPr txBox="1"/>
          <p:nvPr/>
        </p:nvSpPr>
        <p:spPr>
          <a:xfrm>
            <a:off x="1089263" y="3586800"/>
            <a:ext cx="619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DIP не обязателен, но с DIP контейнер даёт дополнительные плюшки</a:t>
            </a:r>
            <a:endParaRPr b="1"/>
          </a:p>
        </p:txBody>
      </p:sp>
      <p:pic>
        <p:nvPicPr>
          <p:cNvPr id="500" name="Google Shape;500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7873" y="149726"/>
            <a:ext cx="4968086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6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DI</a:t>
            </a:r>
            <a:r>
              <a:rPr lang="ru-RU"/>
              <a:t> container</a:t>
            </a:r>
            <a:endParaRPr/>
          </a:p>
        </p:txBody>
      </p:sp>
      <p:sp>
        <p:nvSpPr>
          <p:cNvPr id="506" name="Google Shape;506;p66"/>
          <p:cNvSpPr txBox="1"/>
          <p:nvPr/>
        </p:nvSpPr>
        <p:spPr>
          <a:xfrm>
            <a:off x="2752650" y="3457725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Зачем?</a:t>
            </a:r>
            <a:endParaRPr/>
          </a:p>
        </p:txBody>
      </p:sp>
      <p:pic>
        <p:nvPicPr>
          <p:cNvPr id="507" name="Google Shape;50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550" y="1300575"/>
            <a:ext cx="9132900" cy="5340000"/>
          </a:xfrm>
          <a:prstGeom prst="roundRect">
            <a:avLst>
              <a:gd fmla="val 7166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8" y="381000"/>
            <a:ext cx="10639500" cy="6096000"/>
          </a:xfrm>
          <a:prstGeom prst="roundRect">
            <a:avLst>
              <a:gd fmla="val 612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8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А если реализаций много?</a:t>
            </a:r>
            <a:endParaRPr/>
          </a:p>
        </p:txBody>
      </p:sp>
      <p:pic>
        <p:nvPicPr>
          <p:cNvPr id="518" name="Google Shape;51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1808200"/>
            <a:ext cx="10029900" cy="4248300"/>
          </a:xfrm>
          <a:prstGeom prst="roundRect">
            <a:avLst>
              <a:gd fmla="val 649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9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А е</a:t>
            </a:r>
            <a:r>
              <a:rPr lang="ru-RU"/>
              <a:t>сли зависимости циклические?</a:t>
            </a:r>
            <a:endParaRPr/>
          </a:p>
        </p:txBody>
      </p:sp>
      <p:pic>
        <p:nvPicPr>
          <p:cNvPr id="524" name="Google Shape;52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713" y="1929525"/>
            <a:ext cx="9176700" cy="4745100"/>
          </a:xfrm>
          <a:prstGeom prst="roundRect">
            <a:avLst>
              <a:gd fmla="val 7524" name="adj"/>
            </a:avLst>
          </a:prstGeom>
          <a:noFill/>
          <a:ln>
            <a:noFill/>
          </a:ln>
        </p:spPr>
      </p:pic>
      <p:sp>
        <p:nvSpPr>
          <p:cNvPr id="525" name="Google Shape;525;p69"/>
          <p:cNvSpPr/>
          <p:nvPr/>
        </p:nvSpPr>
        <p:spPr>
          <a:xfrm>
            <a:off x="1709325" y="4941500"/>
            <a:ext cx="8650200" cy="14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0"/>
          <p:cNvSpPr txBox="1"/>
          <p:nvPr>
            <p:ph type="title"/>
          </p:nvPr>
        </p:nvSpPr>
        <p:spPr>
          <a:xfrm>
            <a:off x="587375" y="584200"/>
            <a:ext cx="80007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О</a:t>
            </a:r>
            <a:r>
              <a:rPr lang="ru-RU"/>
              <a:t>собенности Microsoft.Extensions.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DependencyInjection</a:t>
            </a:r>
            <a:endParaRPr/>
          </a:p>
        </p:txBody>
      </p:sp>
      <p:pic>
        <p:nvPicPr>
          <p:cNvPr id="531" name="Google Shape;53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3026168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3556881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70"/>
          <p:cNvSpPr txBox="1"/>
          <p:nvPr/>
        </p:nvSpPr>
        <p:spPr>
          <a:xfrm>
            <a:off x="1113525" y="3012225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Время жизни (Singletone, Scoped, Transient)</a:t>
            </a:r>
            <a:endParaRPr/>
          </a:p>
        </p:txBody>
      </p:sp>
      <p:sp>
        <p:nvSpPr>
          <p:cNvPr id="534" name="Google Shape;534;p70"/>
          <p:cNvSpPr txBox="1"/>
          <p:nvPr/>
        </p:nvSpPr>
        <p:spPr>
          <a:xfrm>
            <a:off x="1113525" y="3542950"/>
            <a:ext cx="619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Методы расширения</a:t>
            </a:r>
            <a:endParaRPr b="1"/>
          </a:p>
        </p:txBody>
      </p:sp>
      <p:pic>
        <p:nvPicPr>
          <p:cNvPr id="535" name="Google Shape;53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4101531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70"/>
          <p:cNvSpPr txBox="1"/>
          <p:nvPr/>
        </p:nvSpPr>
        <p:spPr>
          <a:xfrm>
            <a:off x="1113525" y="4087600"/>
            <a:ext cx="913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Регистрация по ключам (AddKeyedSingleton, FromKeyedServices)</a:t>
            </a:r>
            <a:endParaRPr b="1"/>
          </a:p>
        </p:txBody>
      </p:sp>
      <p:pic>
        <p:nvPicPr>
          <p:cNvPr id="537" name="Google Shape;53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4632256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70"/>
          <p:cNvSpPr txBox="1"/>
          <p:nvPr/>
        </p:nvSpPr>
        <p:spPr>
          <a:xfrm>
            <a:off x="1113525" y="4618325"/>
            <a:ext cx="1024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Одна реализация для нескольких интерфейсов</a:t>
            </a:r>
            <a:endParaRPr b="1"/>
          </a:p>
        </p:txBody>
      </p:sp>
      <p:pic>
        <p:nvPicPr>
          <p:cNvPr id="539" name="Google Shape;53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5176906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0"/>
          <p:cNvSpPr txBox="1"/>
          <p:nvPr/>
        </p:nvSpPr>
        <p:spPr>
          <a:xfrm>
            <a:off x="1113525" y="5162975"/>
            <a:ext cx="619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IDisposable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Явные зависимости</a:t>
            </a:r>
            <a:endParaRPr/>
          </a:p>
        </p:txBody>
      </p:sp>
      <p:pic>
        <p:nvPicPr>
          <p:cNvPr id="302" name="Google Shape;3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" y="1598025"/>
            <a:ext cx="9984900" cy="4745100"/>
          </a:xfrm>
          <a:prstGeom prst="roundRect">
            <a:avLst>
              <a:gd fmla="val 7489" name="adj"/>
            </a:avLst>
          </a:prstGeom>
          <a:noFill/>
          <a:ln>
            <a:noFill/>
          </a:ln>
        </p:spPr>
      </p:pic>
      <p:sp>
        <p:nvSpPr>
          <p:cNvPr id="303" name="Google Shape;303;p44"/>
          <p:cNvSpPr/>
          <p:nvPr/>
        </p:nvSpPr>
        <p:spPr>
          <a:xfrm>
            <a:off x="5086525" y="1957950"/>
            <a:ext cx="5200500" cy="12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6163900" y="3128575"/>
            <a:ext cx="1740300" cy="5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1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Задача Fractal Painter</a:t>
            </a:r>
            <a:endParaRPr/>
          </a:p>
        </p:txBody>
      </p:sp>
      <p:sp>
        <p:nvSpPr>
          <p:cNvPr id="546" name="Google Shape;546;p71"/>
          <p:cNvSpPr txBox="1"/>
          <p:nvPr/>
        </p:nvSpPr>
        <p:spPr>
          <a:xfrm>
            <a:off x="587375" y="2336100"/>
            <a:ext cx="66867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программе </a:t>
            </a:r>
            <a:r>
              <a:rPr lang="ru-RU" sz="2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FractalPainter </a:t>
            </a: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странно реализован Dependency Inversion…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Необходимо произвести рефакторинг по списку в </a:t>
            </a:r>
            <a:r>
              <a:rPr lang="ru-RU" sz="2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README.md</a:t>
            </a:r>
            <a:endParaRPr sz="20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2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Разбор задачи </a:t>
            </a:r>
            <a:r>
              <a:rPr lang="ru-RU"/>
              <a:t>Fractal Painter</a:t>
            </a:r>
            <a:endParaRPr/>
          </a:p>
        </p:txBody>
      </p:sp>
      <p:pic>
        <p:nvPicPr>
          <p:cNvPr id="552" name="Google Shape;55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1938443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2469156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2"/>
          <p:cNvSpPr txBox="1"/>
          <p:nvPr/>
        </p:nvSpPr>
        <p:spPr>
          <a:xfrm>
            <a:off x="1113525" y="1924500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Можно внедрять контейнер постепенно</a:t>
            </a:r>
            <a:endParaRPr/>
          </a:p>
        </p:txBody>
      </p:sp>
      <p:sp>
        <p:nvSpPr>
          <p:cNvPr id="555" name="Google Shape;555;p72"/>
          <p:cNvSpPr txBox="1"/>
          <p:nvPr/>
        </p:nvSpPr>
        <p:spPr>
          <a:xfrm>
            <a:off x="1113525" y="2455225"/>
            <a:ext cx="1025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Контейнер должен использоваться в одном месте, а не заражать код</a:t>
            </a:r>
            <a:endParaRPr b="1"/>
          </a:p>
        </p:txBody>
      </p:sp>
      <p:pic>
        <p:nvPicPr>
          <p:cNvPr id="556" name="Google Shape;55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2999881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2"/>
          <p:cNvSpPr txBox="1"/>
          <p:nvPr/>
        </p:nvSpPr>
        <p:spPr>
          <a:xfrm>
            <a:off x="1113525" y="2985950"/>
            <a:ext cx="619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Контейнер подходит для разных ситуаций</a:t>
            </a:r>
            <a:endParaRPr b="1"/>
          </a:p>
        </p:txBody>
      </p:sp>
      <p:pic>
        <p:nvPicPr>
          <p:cNvPr id="558" name="Google Shape;55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537" y="3530618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537" y="4061331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72"/>
          <p:cNvSpPr txBox="1"/>
          <p:nvPr/>
        </p:nvSpPr>
        <p:spPr>
          <a:xfrm>
            <a:off x="1639675" y="3516675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Bind to Class, Bind to Constant, Bind to Method</a:t>
            </a:r>
            <a:endParaRPr/>
          </a:p>
        </p:txBody>
      </p:sp>
      <p:sp>
        <p:nvSpPr>
          <p:cNvPr id="561" name="Google Shape;561;p72"/>
          <p:cNvSpPr txBox="1"/>
          <p:nvPr/>
        </p:nvSpPr>
        <p:spPr>
          <a:xfrm>
            <a:off x="1639675" y="4047400"/>
            <a:ext cx="1025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Singleton Scope, Factory, Lazy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3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Обратная связь</a:t>
            </a:r>
            <a:endParaRPr/>
          </a:p>
        </p:txBody>
      </p:sp>
      <p:sp>
        <p:nvSpPr>
          <p:cNvPr id="567" name="Google Shape;567;p73"/>
          <p:cNvSpPr txBox="1"/>
          <p:nvPr/>
        </p:nvSpPr>
        <p:spPr>
          <a:xfrm>
            <a:off x="2752650" y="2105250"/>
            <a:ext cx="6686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Заполни форму обратной связи по ссылке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http://bit.ly/kontur-courses-feedback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или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 ярлыку </a:t>
            </a:r>
            <a:r>
              <a:rPr lang="ru-RU" sz="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feedback </a:t>
            </a: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корне репозитория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917625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</a:pPr>
            <a:r>
              <a:rPr lang="ru-RU"/>
              <a:t>1</a:t>
            </a:r>
            <a:endParaRPr/>
          </a:p>
        </p:txBody>
      </p:sp>
      <p:sp>
        <p:nvSpPr>
          <p:cNvPr id="310" name="Google Shape;310;p45"/>
          <p:cNvSpPr txBox="1"/>
          <p:nvPr>
            <p:ph idx="2" type="body"/>
          </p:nvPr>
        </p:nvSpPr>
        <p:spPr>
          <a:xfrm>
            <a:off x="917625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ru-RU"/>
              <a:t>3</a:t>
            </a:r>
            <a:endParaRPr/>
          </a:p>
        </p:txBody>
      </p:sp>
      <p:sp>
        <p:nvSpPr>
          <p:cNvPr id="311" name="Google Shape;311;p45"/>
          <p:cNvSpPr txBox="1"/>
          <p:nvPr>
            <p:ph idx="3" type="body"/>
          </p:nvPr>
        </p:nvSpPr>
        <p:spPr>
          <a:xfrm>
            <a:off x="6574122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ru-RU"/>
              <a:t>4</a:t>
            </a:r>
            <a:endParaRPr/>
          </a:p>
        </p:txBody>
      </p:sp>
      <p:sp>
        <p:nvSpPr>
          <p:cNvPr id="312" name="Google Shape;312;p45"/>
          <p:cNvSpPr txBox="1"/>
          <p:nvPr>
            <p:ph idx="4" type="subTitle"/>
          </p:nvPr>
        </p:nvSpPr>
        <p:spPr>
          <a:xfrm>
            <a:off x="1716374" y="2528888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ru-RU" sz="2000"/>
              <a:t>Больше информации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000"/>
              <a:t>Зависимости собраны в конструкторе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000"/>
          </a:p>
        </p:txBody>
      </p:sp>
      <p:sp>
        <p:nvSpPr>
          <p:cNvPr id="313" name="Google Shape;313;p45"/>
          <p:cNvSpPr txBox="1"/>
          <p:nvPr>
            <p:ph idx="5" type="body"/>
          </p:nvPr>
        </p:nvSpPr>
        <p:spPr>
          <a:xfrm>
            <a:off x="6574122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2</a:t>
            </a:r>
            <a:endParaRPr/>
          </a:p>
        </p:txBody>
      </p:sp>
      <p:sp>
        <p:nvSpPr>
          <p:cNvPr id="314" name="Google Shape;314;p45"/>
          <p:cNvSpPr txBox="1"/>
          <p:nvPr>
            <p:ph idx="6" type="body"/>
          </p:nvPr>
        </p:nvSpPr>
        <p:spPr>
          <a:xfrm>
            <a:off x="7360170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ru-RU" sz="2000"/>
              <a:t>Переиспользуемость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/>
              <a:t>Логика не завязана на конкретные реализации</a:t>
            </a:r>
            <a:endParaRPr sz="2000"/>
          </a:p>
        </p:txBody>
      </p:sp>
      <p:sp>
        <p:nvSpPr>
          <p:cNvPr id="315" name="Google Shape;315;p45"/>
          <p:cNvSpPr txBox="1"/>
          <p:nvPr>
            <p:ph idx="7" type="body"/>
          </p:nvPr>
        </p:nvSpPr>
        <p:spPr>
          <a:xfrm>
            <a:off x="7360170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ru-RU" sz="2000"/>
              <a:t>Тестируемость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ru-RU" sz="2000"/>
              <a:t>Возможность использовать mocks</a:t>
            </a:r>
            <a:endParaRPr sz="2000"/>
          </a:p>
        </p:txBody>
      </p:sp>
      <p:sp>
        <p:nvSpPr>
          <p:cNvPr id="316" name="Google Shape;316;p45"/>
          <p:cNvSpPr txBox="1"/>
          <p:nvPr>
            <p:ph idx="8" type="body"/>
          </p:nvPr>
        </p:nvSpPr>
        <p:spPr>
          <a:xfrm>
            <a:off x="1716374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ru-RU" sz="2000"/>
              <a:t>Open-closed principle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000"/>
              <a:t>Поведение расширяется</a:t>
            </a:r>
            <a:r>
              <a:rPr lang="ru-RU" sz="2000"/>
              <a:t> </a:t>
            </a:r>
            <a:r>
              <a:rPr lang="ru-RU" sz="2000"/>
              <a:t>через зависимости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sp>
        <p:nvSpPr>
          <p:cNvPr id="317" name="Google Shape;317;p45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Плюсы явных зависимостей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Где искать неявные зависимости</a:t>
            </a:r>
            <a:endParaRPr/>
          </a:p>
        </p:txBody>
      </p:sp>
      <p:pic>
        <p:nvPicPr>
          <p:cNvPr id="323" name="Google Shape;32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2943318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3474031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6"/>
          <p:cNvSpPr txBox="1"/>
          <p:nvPr/>
        </p:nvSpPr>
        <p:spPr>
          <a:xfrm>
            <a:off x="1113525" y="2929375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Вызовы статических методов</a:t>
            </a:r>
            <a:endParaRPr/>
          </a:p>
        </p:txBody>
      </p:sp>
      <p:sp>
        <p:nvSpPr>
          <p:cNvPr id="326" name="Google Shape;326;p46"/>
          <p:cNvSpPr txBox="1"/>
          <p:nvPr/>
        </p:nvSpPr>
        <p:spPr>
          <a:xfrm>
            <a:off x="1113525" y="3460100"/>
            <a:ext cx="619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объектов через </a:t>
            </a:r>
            <a:r>
              <a:rPr b="1"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Пример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pic>
        <p:nvPicPr>
          <p:cNvPr id="332" name="Google Shape;3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075" y="1566925"/>
            <a:ext cx="7867800" cy="5048700"/>
          </a:xfrm>
          <a:prstGeom prst="roundRect">
            <a:avLst>
              <a:gd fmla="val 727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587375" y="584200"/>
            <a:ext cx="10862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Явное управление зависимостями</a:t>
            </a:r>
            <a:endParaRPr/>
          </a:p>
        </p:txBody>
      </p:sp>
      <p:pic>
        <p:nvPicPr>
          <p:cNvPr id="338" name="Google Shape;33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2943318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3474031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8"/>
          <p:cNvSpPr txBox="1"/>
          <p:nvPr/>
        </p:nvSpPr>
        <p:spPr>
          <a:xfrm>
            <a:off x="1113525" y="2929375"/>
            <a:ext cx="66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 вызывать статические методы</a:t>
            </a:r>
            <a:endParaRPr/>
          </a:p>
        </p:txBody>
      </p:sp>
      <p:sp>
        <p:nvSpPr>
          <p:cNvPr id="341" name="Google Shape;341;p48"/>
          <p:cNvSpPr txBox="1"/>
          <p:nvPr/>
        </p:nvSpPr>
        <p:spPr>
          <a:xfrm>
            <a:off x="1113525" y="3460100"/>
            <a:ext cx="619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 вызывать конструкторы</a:t>
            </a:r>
            <a:endParaRPr b="1"/>
          </a:p>
        </p:txBody>
      </p:sp>
      <p:pic>
        <p:nvPicPr>
          <p:cNvPr id="342" name="Google Shape;34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4004756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8"/>
          <p:cNvSpPr txBox="1"/>
          <p:nvPr/>
        </p:nvSpPr>
        <p:spPr>
          <a:xfrm>
            <a:off x="1113525" y="3990825"/>
            <a:ext cx="619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Ссылки на объекты передавать в конструктор и методы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Пример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" y="1808200"/>
            <a:ext cx="9839400" cy="4438800"/>
          </a:xfrm>
          <a:prstGeom prst="roundRect">
            <a:avLst>
              <a:gd fmla="val 987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Пример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pic>
        <p:nvPicPr>
          <p:cNvPr id="355" name="Google Shape;3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" y="1808200"/>
            <a:ext cx="9695100" cy="4745100"/>
          </a:xfrm>
          <a:prstGeom prst="roundRect">
            <a:avLst>
              <a:gd fmla="val 9017" name="adj"/>
            </a:avLst>
          </a:prstGeom>
          <a:noFill/>
          <a:ln>
            <a:noFill/>
          </a:ln>
        </p:spPr>
      </p:pic>
      <p:sp>
        <p:nvSpPr>
          <p:cNvPr id="356" name="Google Shape;356;p50"/>
          <p:cNvSpPr/>
          <p:nvPr/>
        </p:nvSpPr>
        <p:spPr>
          <a:xfrm>
            <a:off x="4786100" y="1906150"/>
            <a:ext cx="5127900" cy="238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heme Montserrat">
  <a:themeElements>
    <a:clrScheme name="Шаблон 2023">
      <a:dk1>
        <a:srgbClr val="FEFFFE"/>
      </a:dk1>
      <a:lt1>
        <a:srgbClr val="000000"/>
      </a:lt1>
      <a:dk2>
        <a:srgbClr val="F1F1F1"/>
      </a:dk2>
      <a:lt2>
        <a:srgbClr val="000000"/>
      </a:lt2>
      <a:accent1>
        <a:srgbClr val="00C5A7"/>
      </a:accent1>
      <a:accent2>
        <a:srgbClr val="FF8126"/>
      </a:accent2>
      <a:accent3>
        <a:srgbClr val="26AD50"/>
      </a:accent3>
      <a:accent4>
        <a:srgbClr val="FE5948"/>
      </a:accent4>
      <a:accent5>
        <a:srgbClr val="2191FE"/>
      </a:accent5>
      <a:accent6>
        <a:srgbClr val="B850CF"/>
      </a:accent6>
      <a:hlink>
        <a:srgbClr val="0671F6"/>
      </a:hlink>
      <a:folHlink>
        <a:srgbClr val="0570F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