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46"/>
  </p:notesMasterIdLst>
  <p:sldIdLst>
    <p:sldId id="362" r:id="rId3"/>
    <p:sldId id="387" r:id="rId4"/>
    <p:sldId id="368" r:id="rId5"/>
    <p:sldId id="388" r:id="rId6"/>
    <p:sldId id="390" r:id="rId7"/>
    <p:sldId id="373" r:id="rId8"/>
    <p:sldId id="375" r:id="rId9"/>
    <p:sldId id="374" r:id="rId10"/>
    <p:sldId id="369" r:id="rId11"/>
    <p:sldId id="380" r:id="rId12"/>
    <p:sldId id="376" r:id="rId13"/>
    <p:sldId id="379" r:id="rId14"/>
    <p:sldId id="370" r:id="rId15"/>
    <p:sldId id="386" r:id="rId16"/>
    <p:sldId id="385" r:id="rId17"/>
    <p:sldId id="384" r:id="rId18"/>
    <p:sldId id="383" r:id="rId19"/>
    <p:sldId id="382" r:id="rId20"/>
    <p:sldId id="409" r:id="rId21"/>
    <p:sldId id="378" r:id="rId22"/>
    <p:sldId id="377" r:id="rId23"/>
    <p:sldId id="367" r:id="rId24"/>
    <p:sldId id="391" r:id="rId25"/>
    <p:sldId id="392" r:id="rId26"/>
    <p:sldId id="321" r:id="rId27"/>
    <p:sldId id="37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10" r:id="rId43"/>
    <p:sldId id="407" r:id="rId44"/>
    <p:sldId id="408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  <p14:sldId id="387"/>
          </p14:sldIdLst>
        </p14:section>
        <p14:section name="Делай ошибки видимыми" id="{1EF8EB9B-AD84-4DC7-8D5A-96DF2B1D22DE}">
          <p14:sldIdLst>
            <p14:sldId id="368"/>
            <p14:sldId id="388"/>
            <p14:sldId id="390"/>
            <p14:sldId id="373"/>
            <p14:sldId id="375"/>
            <p14:sldId id="374"/>
          </p14:sldIdLst>
        </p14:section>
        <p14:section name="Исключения для исключительного" id="{0164B610-A696-4235-B877-F09DF8AA7F93}">
          <p14:sldIdLst>
            <p14:sldId id="369"/>
            <p14:sldId id="380"/>
            <p14:sldId id="376"/>
            <p14:sldId id="379"/>
          </p14:sldIdLst>
        </p14:section>
        <p14:section name="Логируй все" id="{C137DA47-95A3-4B0E-87C4-9E1B857D8DA8}">
          <p14:sldIdLst>
            <p14:sldId id="370"/>
            <p14:sldId id="386"/>
            <p14:sldId id="385"/>
            <p14:sldId id="384"/>
            <p14:sldId id="383"/>
            <p14:sldId id="382"/>
            <p14:sldId id="409"/>
            <p14:sldId id="378"/>
            <p14:sldId id="377"/>
            <p14:sldId id="367"/>
            <p14:sldId id="391"/>
            <p14:sldId id="392"/>
          </p14:sldIdLst>
        </p14:section>
        <p14:section name="Резюме" id="{F7446589-7B0D-4AE0-901C-83B31913C0C7}">
          <p14:sldIdLst/>
        </p14:section>
        <p14:section name="Exceptions" id="{35EDF145-9637-4835-9446-D98F4D00875B}">
          <p14:sldIdLst>
            <p14:sldId id="321"/>
            <p14:sldId id="37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0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008000"/>
    <a:srgbClr val="00007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77358" autoAdjust="0"/>
  </p:normalViewPr>
  <p:slideViewPr>
    <p:cSldViewPr>
      <p:cViewPr varScale="1">
        <p:scale>
          <a:sx n="90" d="100"/>
          <a:sy n="90" d="100"/>
        </p:scale>
        <p:origin x="115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Уже немножко знают, что такое исключения, блок про </a:t>
            </a:r>
            <a:r>
              <a:rPr lang="en-US" dirty="0" smtClean="0"/>
              <a:t>best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practces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0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Представим,</a:t>
            </a:r>
            <a:r>
              <a:rPr lang="ru-RU" baseline="0" dirty="0" smtClean="0"/>
              <a:t> что в … куча кода, тогда какая тут проблема? </a:t>
            </a:r>
          </a:p>
          <a:p>
            <a:r>
              <a:rPr lang="ru-RU" baseline="0" dirty="0" smtClean="0"/>
              <a:t>Это будет нечестный </a:t>
            </a:r>
            <a:r>
              <a:rPr lang="en-US" baseline="0" dirty="0" err="1" smtClean="0"/>
              <a:t>FormatException</a:t>
            </a:r>
            <a:r>
              <a:rPr lang="en-US" baseline="0" dirty="0" smtClean="0"/>
              <a:t>, </a:t>
            </a:r>
            <a:r>
              <a:rPr lang="ru-RU" baseline="0" dirty="0" smtClean="0"/>
              <a:t>т.к. могло случиться все что угодно.</a:t>
            </a:r>
          </a:p>
          <a:p>
            <a:r>
              <a:rPr lang="ru-RU" baseline="0" dirty="0" smtClean="0"/>
              <a:t>Вы написали специфичный обработчик, а реагируете на все подряд, поэтому надо </a:t>
            </a:r>
            <a:r>
              <a:rPr lang="en-US" baseline="0" dirty="0" smtClean="0"/>
              <a:t>subj</a:t>
            </a:r>
            <a:endParaRPr lang="ru-RU" dirty="0" smtClean="0"/>
          </a:p>
          <a:p>
            <a:r>
              <a:rPr lang="ru-RU" baseline="0" dirty="0" smtClean="0"/>
              <a:t>Оставить большой </a:t>
            </a:r>
            <a:r>
              <a:rPr lang="en-US" baseline="0" dirty="0" smtClean="0"/>
              <a:t>try-catch </a:t>
            </a:r>
            <a:r>
              <a:rPr lang="ru-RU" baseline="0" dirty="0" smtClean="0"/>
              <a:t>и показать процесс конкретизации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Единственное исключение</a:t>
            </a:r>
            <a:r>
              <a:rPr lang="ru-RU" baseline="0" dirty="0" smtClean="0"/>
              <a:t> для правила «если не знаешь, что делать с исключением – кидай дальше» - глобальный обработчик.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для логов, для безопасности, для расследования, решить проблему пользователя (показать телефон техподдержки)</a:t>
            </a:r>
          </a:p>
          <a:p>
            <a:r>
              <a:rPr lang="ru-RU" baseline="0" dirty="0" smtClean="0"/>
              <a:t>Для </a:t>
            </a:r>
            <a:r>
              <a:rPr lang="en-US" baseline="0" dirty="0" smtClean="0"/>
              <a:t>MVC – </a:t>
            </a:r>
            <a:r>
              <a:rPr lang="en-US" baseline="0" dirty="0" err="1" smtClean="0"/>
              <a:t>BaseController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OnError</a:t>
            </a:r>
            <a:r>
              <a:rPr lang="ru-RU" baseline="0" dirty="0" smtClean="0"/>
              <a:t> </a:t>
            </a:r>
            <a:r>
              <a:rPr lang="en-US" baseline="0" dirty="0" smtClean="0"/>
              <a:t>action</a:t>
            </a:r>
          </a:p>
          <a:p>
            <a:r>
              <a:rPr lang="ru-RU" baseline="0" dirty="0" smtClean="0"/>
              <a:t>Для</a:t>
            </a:r>
            <a:r>
              <a:rPr lang="en-US" baseline="0" dirty="0" smtClean="0"/>
              <a:t> ASP.NET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AppDomain.CurrentDomain.UnhandledException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global.asax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т.д.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Logs!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6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-------------</a:t>
            </a:r>
            <a:endParaRPr lang="en-US" dirty="0" smtClean="0"/>
          </a:p>
          <a:p>
            <a:r>
              <a:rPr lang="ru-RU" dirty="0" smtClean="0"/>
              <a:t>Каждый</a:t>
            </a:r>
            <a:r>
              <a:rPr lang="ru-RU" baseline="0" dirty="0" smtClean="0"/>
              <a:t> поток или </a:t>
            </a:r>
            <a:r>
              <a:rPr lang="ru-RU" baseline="0" dirty="0" err="1" smtClean="0"/>
              <a:t>таск</a:t>
            </a:r>
            <a:r>
              <a:rPr lang="ru-RU" baseline="0" dirty="0" smtClean="0"/>
              <a:t> – свой обработчик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простой способ</a:t>
            </a:r>
            <a:r>
              <a:rPr lang="ru-RU" baseline="0" dirty="0" smtClean="0"/>
              <a:t> – сделать соответствующий примитив, чтобы не повторяться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UnhandledException</a:t>
            </a:r>
            <a:r>
              <a:rPr lang="en-US" baseline="0" dirty="0" smtClean="0"/>
              <a:t> - </a:t>
            </a:r>
            <a:r>
              <a:rPr lang="ru-RU" baseline="0" dirty="0" smtClean="0"/>
              <a:t>_очень полезное_ событие, позволяет </a:t>
            </a:r>
            <a:r>
              <a:rPr lang="ru-RU" baseline="0" dirty="0" err="1" smtClean="0"/>
              <a:t>залоггировать</a:t>
            </a:r>
            <a:r>
              <a:rPr lang="ru-RU" baseline="0" dirty="0" smtClean="0"/>
              <a:t> необработанные исключения приводящие к краху процесса (пример - из других потоков (если у них нет глобального обработчика, например запущены каким-то левым кодом))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приложение упало, а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не записались – можно поискать </a:t>
            </a:r>
            <a:r>
              <a:rPr lang="ru-RU" baseline="0" dirty="0" err="1" smtClean="0"/>
              <a:t>стектрейс</a:t>
            </a:r>
            <a:r>
              <a:rPr lang="ru-RU" baseline="0" dirty="0" smtClean="0"/>
              <a:t> в логах </a:t>
            </a:r>
            <a:r>
              <a:rPr lang="ru-RU" baseline="0" dirty="0" err="1" smtClean="0"/>
              <a:t>винды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2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Создавать потоки самим – неудобно, ещё это дорогая операция из-за вызовов </a:t>
            </a:r>
            <a:r>
              <a:rPr lang="en-US" baseline="0" dirty="0" smtClean="0"/>
              <a:t>API </a:t>
            </a:r>
            <a:r>
              <a:rPr lang="ru-RU" baseline="0" dirty="0" smtClean="0"/>
              <a:t>ОС</a:t>
            </a:r>
          </a:p>
          <a:p>
            <a:r>
              <a:rPr lang="ru-RU" baseline="0" dirty="0" smtClean="0"/>
              <a:t>Можно запускать свои задачи на потоках из </a:t>
            </a:r>
            <a:r>
              <a:rPr lang="ru-RU" baseline="0" dirty="0" err="1" smtClean="0"/>
              <a:t>тредпула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baseline="0" dirty="0" err="1" smtClean="0"/>
              <a:t>Таск</a:t>
            </a:r>
            <a:r>
              <a:rPr lang="ru-RU" baseline="0" dirty="0" smtClean="0"/>
              <a:t> может вернуть результат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Не на каждый </a:t>
            </a:r>
            <a:r>
              <a:rPr lang="ru-RU" baseline="0" dirty="0" err="1" smtClean="0"/>
              <a:t>таск</a:t>
            </a:r>
            <a:r>
              <a:rPr lang="ru-RU" baseline="0" dirty="0" smtClean="0"/>
              <a:t> создаётся новый поток. Таски выполняются на заранее созданных потоках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9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асинхронный метод – </a:t>
            </a:r>
            <a:r>
              <a:rPr lang="ru-RU" dirty="0" err="1" smtClean="0"/>
              <a:t>воид</a:t>
            </a:r>
            <a:r>
              <a:rPr lang="ru-RU" dirty="0" smtClean="0"/>
              <a:t>, то в кэтч</a:t>
            </a:r>
            <a:r>
              <a:rPr lang="ru-RU" baseline="0" dirty="0" smtClean="0"/>
              <a:t> мы уже не зайдем.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 таске есть возможность получить исключение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task.Exception</a:t>
            </a:r>
            <a:r>
              <a:rPr lang="en-US" baseline="0" dirty="0" smtClean="0"/>
              <a:t>)</a:t>
            </a:r>
            <a:r>
              <a:rPr lang="ru-RU" baseline="0" dirty="0" smtClean="0"/>
              <a:t>, но это </a:t>
            </a:r>
            <a:r>
              <a:rPr lang="en-US" baseline="0" dirty="0" err="1" smtClean="0"/>
              <a:t>AggregateException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7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Исправь</a:t>
            </a:r>
            <a:r>
              <a:rPr lang="ru-RU" altLang="ru-RU" baseline="0" dirty="0" smtClean="0">
                <a:latin typeface="Arial" panose="020B0604020202020204" pitchFamily="34" charset="0"/>
              </a:rPr>
              <a:t> как можно больше </a:t>
            </a:r>
            <a:r>
              <a:rPr lang="ru-RU" altLang="ru-RU" baseline="0" dirty="0" smtClean="0">
                <a:latin typeface="Arial" panose="020B0604020202020204" pitchFamily="34" charset="0"/>
              </a:rPr>
              <a:t>ошибок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 smtClean="0">
                <a:latin typeface="Arial" panose="020B0604020202020204" pitchFamily="34" charset="0"/>
              </a:rPr>
              <a:t>Вместе с фамилиями указать стол – в </a:t>
            </a:r>
            <a:r>
              <a:rPr lang="en-US" altLang="ru-RU" baseline="0" dirty="0" smtClean="0">
                <a:latin typeface="Arial" panose="020B0604020202020204" pitchFamily="34" charset="0"/>
              </a:rPr>
              <a:t>Names </a:t>
            </a:r>
            <a:r>
              <a:rPr lang="ru-RU" altLang="ru-RU" baseline="0" dirty="0" smtClean="0">
                <a:latin typeface="Arial" panose="020B0604020202020204" pitchFamily="34" charset="0"/>
              </a:rPr>
              <a:t>в </a:t>
            </a:r>
            <a:r>
              <a:rPr lang="en-US" altLang="ru-RU" baseline="0" dirty="0" err="1" smtClean="0">
                <a:latin typeface="Arial" panose="020B0604020202020204" pitchFamily="34" charset="0"/>
              </a:rPr>
              <a:t>ConvertersProgram_should</a:t>
            </a:r>
            <a:endParaRPr lang="ru-RU" altLang="ru-RU" baseline="0" dirty="0" smtClean="0">
              <a:latin typeface="Arial" panose="020B0604020202020204" pitchFamily="34" charset="0"/>
            </a:endParaRPr>
          </a:p>
          <a:p>
            <a:pPr eaLnBrk="1" hangingPunct="1"/>
            <a:endParaRPr lang="ru-RU" altLang="ru-RU" baseline="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baseline="0" dirty="0" err="1" smtClean="0">
                <a:latin typeface="Arial" panose="020B0604020202020204" pitchFamily="34" charset="0"/>
              </a:rPr>
              <a:t>progressBoard</a:t>
            </a:r>
            <a:r>
              <a:rPr lang="en-US" altLang="ru-RU" baseline="0" dirty="0" smtClean="0">
                <a:latin typeface="Arial" panose="020B0604020202020204" pitchFamily="34" charset="0"/>
              </a:rPr>
              <a:t> – </a:t>
            </a:r>
            <a:r>
              <a:rPr lang="ru-RU" altLang="ru-RU" baseline="0" dirty="0" err="1" smtClean="0">
                <a:latin typeface="Arial" panose="020B0604020202020204" pitchFamily="34" charset="0"/>
              </a:rPr>
              <a:t>мониторить</a:t>
            </a:r>
            <a:r>
              <a:rPr lang="ru-RU" altLang="ru-RU" baseline="0" dirty="0" smtClean="0">
                <a:latin typeface="Arial" panose="020B0604020202020204" pitchFamily="34" charset="0"/>
              </a:rPr>
              <a:t> и подсказывать по </a:t>
            </a:r>
            <a:r>
              <a:rPr lang="ru-RU" altLang="ru-RU" baseline="0" dirty="0" smtClean="0">
                <a:latin typeface="Arial" panose="020B0604020202020204" pitchFamily="34" charset="0"/>
              </a:rPr>
              <a:t>нему</a:t>
            </a:r>
            <a:endParaRPr lang="ru-RU" altLang="ru-RU" baseline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</a:t>
            </a:r>
            <a:r>
              <a:rPr lang="ru-RU" baseline="0" dirty="0" smtClean="0"/>
              <a:t> разбудим всех, подискутировать.</a:t>
            </a:r>
          </a:p>
          <a:p>
            <a:r>
              <a:rPr lang="ru-RU" baseline="0" dirty="0" smtClean="0"/>
              <a:t>Может, нормальный, а может, плохой: что именно пошло не так? Как отличить нормальную ситуацию от ненормально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99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baseline="0" dirty="0" smtClean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 smtClean="0"/>
              <a:t>try/catch</a:t>
            </a:r>
          </a:p>
          <a:p>
            <a:r>
              <a:rPr lang="en-US" baseline="0" dirty="0" smtClean="0"/>
              <a:t>SO </a:t>
            </a:r>
            <a:r>
              <a:rPr lang="ru-RU" baseline="0" dirty="0" smtClean="0"/>
              <a:t>можно перехватить, только если мы выбросили его сами, «настоящий» </a:t>
            </a:r>
            <a:r>
              <a:rPr lang="en-US" baseline="0" dirty="0" smtClean="0"/>
              <a:t>SO </a:t>
            </a:r>
            <a:r>
              <a:rPr lang="ru-RU" baseline="0" dirty="0" smtClean="0"/>
              <a:t>рушит процесс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Мораль:</a:t>
            </a:r>
          </a:p>
          <a:p>
            <a:r>
              <a:rPr lang="ru-RU" baseline="0" dirty="0" smtClean="0"/>
              <a:t>Не используйте </a:t>
            </a:r>
            <a:r>
              <a:rPr lang="en-US" baseline="0" dirty="0" err="1" smtClean="0"/>
              <a:t>StackOverflowException</a:t>
            </a:r>
            <a:r>
              <a:rPr lang="en-US" baseline="0" dirty="0" smtClean="0"/>
              <a:t> </a:t>
            </a:r>
            <a:r>
              <a:rPr lang="ru-RU" baseline="0" dirty="0" smtClean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72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baseline="0" dirty="0" smtClean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 smtClean="0"/>
              <a:t>try/catch</a:t>
            </a:r>
          </a:p>
          <a:p>
            <a:r>
              <a:rPr lang="en-US" baseline="0" dirty="0" smtClean="0"/>
              <a:t>SO </a:t>
            </a:r>
            <a:r>
              <a:rPr lang="ru-RU" baseline="0" dirty="0" smtClean="0"/>
              <a:t>можно перехватить, только если мы выбросили его сами, «настоящий» </a:t>
            </a:r>
            <a:r>
              <a:rPr lang="en-US" baseline="0" dirty="0" smtClean="0"/>
              <a:t>SO </a:t>
            </a:r>
            <a:r>
              <a:rPr lang="ru-RU" baseline="0" dirty="0" smtClean="0"/>
              <a:t>рушит процесс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Мораль:</a:t>
            </a:r>
          </a:p>
          <a:p>
            <a:r>
              <a:rPr lang="ru-RU" baseline="0" dirty="0" smtClean="0"/>
              <a:t>Не используйте </a:t>
            </a:r>
            <a:r>
              <a:rPr lang="en-US" baseline="0" dirty="0" err="1" smtClean="0"/>
              <a:t>StackOverflowException</a:t>
            </a:r>
            <a:r>
              <a:rPr lang="en-US" baseline="0" dirty="0" smtClean="0"/>
              <a:t> </a:t>
            </a:r>
            <a:r>
              <a:rPr lang="ru-RU" baseline="0" dirty="0" smtClean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25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baseline="0" dirty="0" smtClean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 smtClean="0"/>
              <a:t>try/catch</a:t>
            </a:r>
          </a:p>
          <a:p>
            <a:r>
              <a:rPr lang="en-US" baseline="0" dirty="0" smtClean="0"/>
              <a:t>SO </a:t>
            </a:r>
            <a:r>
              <a:rPr lang="ru-RU" baseline="0" dirty="0" smtClean="0"/>
              <a:t>можно перехватить, только если мы выбросили его сами, «настоящий» </a:t>
            </a:r>
            <a:r>
              <a:rPr lang="en-US" baseline="0" dirty="0" smtClean="0"/>
              <a:t>SO </a:t>
            </a:r>
            <a:r>
              <a:rPr lang="ru-RU" baseline="0" dirty="0" smtClean="0"/>
              <a:t>рушит процесс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Мораль:</a:t>
            </a:r>
          </a:p>
          <a:p>
            <a:r>
              <a:rPr lang="ru-RU" baseline="0" dirty="0" smtClean="0"/>
              <a:t>Не используйте </a:t>
            </a:r>
            <a:r>
              <a:rPr lang="en-US" baseline="0" dirty="0" err="1" smtClean="0"/>
              <a:t>StackOverflowException</a:t>
            </a:r>
            <a:r>
              <a:rPr lang="en-US" baseline="0" dirty="0" smtClean="0"/>
              <a:t> </a:t>
            </a:r>
            <a:r>
              <a:rPr lang="ru-RU" baseline="0" dirty="0" smtClean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39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12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ThreadAbortException</a:t>
            </a:r>
            <a:r>
              <a:rPr lang="en-US" baseline="0" dirty="0" smtClean="0"/>
              <a:t> </a:t>
            </a:r>
            <a:r>
              <a:rPr lang="ru-RU" baseline="0" dirty="0" smtClean="0"/>
              <a:t>может возникнуть в неожиданных местах</a:t>
            </a:r>
          </a:p>
          <a:p>
            <a:r>
              <a:rPr lang="ru-RU" baseline="0" dirty="0" smtClean="0"/>
              <a:t>После обработки </a:t>
            </a:r>
            <a:r>
              <a:rPr lang="ru-RU" baseline="0" dirty="0" err="1" smtClean="0"/>
              <a:t>перевыбрасывается</a:t>
            </a:r>
            <a:r>
              <a:rPr lang="ru-RU" baseline="0" dirty="0" smtClean="0"/>
              <a:t> снова, как будто в конце </a:t>
            </a:r>
            <a:r>
              <a:rPr lang="en-US" baseline="0" dirty="0" smtClean="0"/>
              <a:t>catch </a:t>
            </a:r>
            <a:r>
              <a:rPr lang="ru-RU" baseline="0" dirty="0" smtClean="0"/>
              <a:t>написан </a:t>
            </a:r>
            <a:r>
              <a:rPr lang="en-US" baseline="0" dirty="0" smtClean="0"/>
              <a:t>throw</a:t>
            </a:r>
            <a:endParaRPr lang="ru-RU" baseline="0" dirty="0" smtClean="0"/>
          </a:p>
          <a:p>
            <a:r>
              <a:rPr lang="ru-RU" baseline="0" dirty="0" smtClean="0"/>
              <a:t>Обрабатывается </a:t>
            </a:r>
            <a:r>
              <a:rPr lang="ru-RU" baseline="0" dirty="0" err="1" smtClean="0"/>
              <a:t>рантаймом</a:t>
            </a:r>
            <a:r>
              <a:rPr lang="ru-RU" baseline="0" dirty="0" smtClean="0"/>
              <a:t>, не валит процесс</a:t>
            </a:r>
            <a:r>
              <a:rPr lang="en-US" baseline="0" dirty="0" smtClean="0"/>
              <a:t>. </a:t>
            </a:r>
            <a:r>
              <a:rPr lang="ru-RU" baseline="0" dirty="0" smtClean="0"/>
              <a:t>Это свойство сохраняется, даже если исключение выброшено вручную.</a:t>
            </a:r>
          </a:p>
          <a:p>
            <a:endParaRPr lang="ru-RU" baseline="0" dirty="0" smtClean="0"/>
          </a:p>
          <a:p>
            <a:r>
              <a:rPr lang="ru-RU" dirty="0" smtClean="0"/>
              <a:t>(</a:t>
            </a:r>
            <a:r>
              <a:rPr lang="ru-RU" baseline="0" dirty="0" smtClean="0"/>
              <a:t>что будет, если в </a:t>
            </a:r>
            <a:r>
              <a:rPr lang="en-US" baseline="0" dirty="0" smtClean="0"/>
              <a:t>catch </a:t>
            </a:r>
            <a:r>
              <a:rPr lang="ru-RU" baseline="0" dirty="0" smtClean="0"/>
              <a:t>будет выброшено новое исключение?)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13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Отмену</a:t>
            </a:r>
            <a:r>
              <a:rPr lang="ru-RU" baseline="0" dirty="0" smtClean="0"/>
              <a:t> потока можно отменить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47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22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все иногда</a:t>
            </a:r>
            <a:r>
              <a:rPr lang="ru-RU" baseline="0" dirty="0" smtClean="0"/>
              <a:t> пишем код, который может выделить слишком много памяти. В </a:t>
            </a:r>
            <a:r>
              <a:rPr lang="ru-RU" baseline="0" dirty="0" err="1" smtClean="0"/>
              <a:t>дотнете</a:t>
            </a:r>
            <a:r>
              <a:rPr lang="ru-RU" baseline="0" dirty="0" smtClean="0"/>
              <a:t> это может закончиться </a:t>
            </a:r>
            <a:r>
              <a:rPr lang="en-US" baseline="0" dirty="0" err="1" smtClean="0"/>
              <a:t>OutOfMemoryException</a:t>
            </a:r>
            <a:r>
              <a:rPr lang="en-US" baseline="0" dirty="0" smtClean="0"/>
              <a:t>’</a:t>
            </a:r>
            <a:r>
              <a:rPr lang="ru-RU" baseline="0" dirty="0" smtClean="0"/>
              <a:t>ом</a:t>
            </a:r>
          </a:p>
          <a:p>
            <a:r>
              <a:rPr lang="ru-RU" baseline="0" dirty="0" smtClean="0"/>
              <a:t>Что же будет после </a:t>
            </a:r>
            <a:r>
              <a:rPr lang="en-US" baseline="0" dirty="0" err="1" smtClean="0"/>
              <a:t>OutOfMemory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24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1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первая стратегия работы с ними, дальше - уточним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11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55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</a:t>
            </a:r>
            <a:r>
              <a:rPr lang="ru-RU" baseline="0" dirty="0" smtClean="0"/>
              <a:t> варианты правильные, конкретный зависит больше от </a:t>
            </a:r>
            <a:r>
              <a:rPr lang="ru-RU" baseline="0" dirty="0" err="1" smtClean="0"/>
              <a:t>рандома</a:t>
            </a:r>
            <a:r>
              <a:rPr lang="ru-RU" baseline="0" dirty="0" smtClean="0"/>
              <a:t>.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AccessViolation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OutOfMemory</a:t>
            </a:r>
            <a:r>
              <a:rPr lang="en-US" baseline="0" dirty="0" smtClean="0"/>
              <a:t> </a:t>
            </a:r>
            <a:r>
              <a:rPr lang="ru-RU" baseline="0" dirty="0" smtClean="0"/>
              <a:t>могут превращаться друг в друга при обработке внутри </a:t>
            </a:r>
            <a:r>
              <a:rPr lang="ru-RU" baseline="0" dirty="0" err="1" smtClean="0"/>
              <a:t>рантайма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Стековерфлоу</a:t>
            </a:r>
            <a:r>
              <a:rPr lang="ru-RU" dirty="0" smtClean="0"/>
              <a:t> возникает из-за того, что память под стек</a:t>
            </a:r>
            <a:r>
              <a:rPr lang="ru-RU" baseline="0" dirty="0" smtClean="0"/>
              <a:t> выделяется не при запуске потока, а по необходимости. Можно либо сразу создать поток с нужным размером стека или настроить в </a:t>
            </a:r>
            <a:r>
              <a:rPr lang="ru-RU" baseline="0" dirty="0" err="1" smtClean="0"/>
              <a:t>апп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конфиге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Интересно, что в документации описано противоположное поведение</a:t>
            </a:r>
            <a:r>
              <a:rPr lang="en-US" baseline="0" dirty="0" smtClean="0"/>
              <a:t>. </a:t>
            </a:r>
            <a:r>
              <a:rPr lang="ru-RU" baseline="0" dirty="0" smtClean="0"/>
              <a:t>Документации можно верить не всегда, </a:t>
            </a:r>
            <a:r>
              <a:rPr lang="ru-RU" baseline="0" smtClean="0"/>
              <a:t>нужно проверять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42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Чем плох код?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63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– </a:t>
            </a:r>
            <a:r>
              <a:rPr lang="ru-RU" dirty="0" err="1" smtClean="0"/>
              <a:t>фича</a:t>
            </a:r>
            <a:r>
              <a:rPr lang="ru-RU" dirty="0" smtClean="0"/>
              <a:t> </a:t>
            </a:r>
            <a:r>
              <a:rPr lang="ru-RU" dirty="0" err="1" smtClean="0"/>
              <a:t>дотнета</a:t>
            </a:r>
            <a:r>
              <a:rPr lang="ru-RU" dirty="0" smtClean="0"/>
              <a:t>,</a:t>
            </a:r>
            <a:r>
              <a:rPr lang="ru-RU" baseline="0" dirty="0" smtClean="0"/>
              <a:t> ОС она безразлична</a:t>
            </a:r>
          </a:p>
          <a:p>
            <a:r>
              <a:rPr lang="en-US" baseline="0" dirty="0" smtClean="0"/>
              <a:t>finally </a:t>
            </a:r>
            <a:r>
              <a:rPr lang="ru-RU" baseline="0" dirty="0" smtClean="0"/>
              <a:t>работает, пока процесс и </a:t>
            </a:r>
            <a:r>
              <a:rPr lang="ru-RU" baseline="0" dirty="0" err="1" smtClean="0"/>
              <a:t>рантайм</a:t>
            </a:r>
            <a:r>
              <a:rPr lang="en-US" baseline="0" dirty="0" smtClean="0"/>
              <a:t> </a:t>
            </a:r>
            <a:r>
              <a:rPr lang="ru-RU" baseline="0" dirty="0" smtClean="0"/>
              <a:t>работают нормально</a:t>
            </a:r>
          </a:p>
          <a:p>
            <a:r>
              <a:rPr lang="ru-RU" baseline="0" dirty="0" smtClean="0"/>
              <a:t>Но </a:t>
            </a:r>
            <a:r>
              <a:rPr lang="en-US" baseline="0" dirty="0" smtClean="0"/>
              <a:t>finally </a:t>
            </a:r>
            <a:r>
              <a:rPr lang="ru-RU" baseline="0" dirty="0" smtClean="0"/>
              <a:t>имеет смысл использовать лишь для выполнения кода в независимости от наличия исключения</a:t>
            </a:r>
          </a:p>
          <a:p>
            <a:r>
              <a:rPr lang="ru-RU" baseline="0" dirty="0" smtClean="0"/>
              <a:t>Нестандартное применение – код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finally </a:t>
            </a:r>
            <a:r>
              <a:rPr lang="ru-RU" baseline="0" dirty="0" smtClean="0"/>
              <a:t>не прерывается </a:t>
            </a:r>
            <a:r>
              <a:rPr lang="en-US" baseline="0" dirty="0" err="1" smtClean="0"/>
              <a:t>ThreadAbortException</a:t>
            </a:r>
            <a:r>
              <a:rPr lang="en-US" baseline="0" dirty="0" smtClean="0"/>
              <a:t>’</a:t>
            </a:r>
            <a:r>
              <a:rPr lang="ru-RU" baseline="0" dirty="0" smtClean="0"/>
              <a:t>ом. Это иногда используется в самом </a:t>
            </a:r>
            <a:r>
              <a:rPr lang="ru-RU" baseline="0" dirty="0" err="1" smtClean="0"/>
              <a:t>дотнете</a:t>
            </a:r>
            <a:r>
              <a:rPr lang="ru-RU" baseline="0" dirty="0" smtClean="0"/>
              <a:t>. Не используйте это, пока не найдёте, где это написано в </a:t>
            </a:r>
            <a:r>
              <a:rPr lang="ru-RU" baseline="0" dirty="0" err="1" smtClean="0"/>
              <a:t>документаци</a:t>
            </a:r>
            <a:r>
              <a:rPr lang="ru-RU" baseline="0" dirty="0" smtClean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6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Прочитать,</a:t>
            </a:r>
            <a:r>
              <a:rPr lang="ru-RU" baseline="0" dirty="0" smtClean="0"/>
              <a:t> что делает программа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Кто видит проблему?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ru-RU" baseline="0" dirty="0" smtClean="0"/>
              <a:t>кидает исключения, если уже есть такое значение (</a:t>
            </a:r>
            <a:r>
              <a:rPr lang="en-US" baseline="0" dirty="0" err="1" smtClean="0"/>
              <a:t>ArgumentException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В</a:t>
            </a:r>
            <a:r>
              <a:rPr lang="ru-RU" baseline="0" dirty="0" smtClean="0"/>
              <a:t> одном </a:t>
            </a:r>
            <a:r>
              <a:rPr lang="ru-RU" baseline="0" dirty="0" err="1" smtClean="0"/>
              <a:t>кеше</a:t>
            </a:r>
            <a:r>
              <a:rPr lang="ru-RU" baseline="0" dirty="0" smtClean="0"/>
              <a:t> данные есть, в другом – нет, когда попробуем повторно добавить отчет – упадет уже первый </a:t>
            </a:r>
            <a:r>
              <a:rPr lang="en-US" baseline="0" dirty="0" smtClean="0"/>
              <a:t>Get</a:t>
            </a:r>
            <a:r>
              <a:rPr lang="ru-RU" baseline="0" dirty="0" smtClean="0"/>
              <a:t>, и будет непонятно, что происходит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Итого: если замолчал первую ошибку, во второй будет разобраться сложно</a:t>
            </a:r>
          </a:p>
          <a:p>
            <a:pPr marL="171450" indent="-171450">
              <a:buFontTx/>
              <a:buChar char="-"/>
            </a:pP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Нужно быть готовыми к тому, что код упадет – данные нужно оставить в консистентном состоянии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Варианты исправления: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локальные переменные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сначала записать все в них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Откатываться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Заменить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идемпотентную операцию (на скобочки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AddOrUpdate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структура данных для всего, а не раздельные кэши</a:t>
            </a:r>
          </a:p>
          <a:p>
            <a:pPr lvl="0"/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веб-приложениях про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консистентность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думать только в кэшах и других долгоживущих объектах (в десктопах – в больших моделях данных)</a:t>
            </a:r>
          </a:p>
          <a:p>
            <a:pPr lvl="0"/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наконфигуровано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–объекты в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про них уже должны знать) – попадает под эти риски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Самое распространенное исключение – </a:t>
            </a:r>
            <a:r>
              <a:rPr lang="en-US" dirty="0" smtClean="0"/>
              <a:t>NRE, </a:t>
            </a:r>
            <a:r>
              <a:rPr lang="ru-RU" dirty="0" smtClean="0"/>
              <a:t>поэтому</a:t>
            </a:r>
            <a:r>
              <a:rPr lang="ru-RU" baseline="0" dirty="0" smtClean="0"/>
              <a:t> обратим на него особое внимание.</a:t>
            </a:r>
            <a:endParaRPr lang="ru-RU" dirty="0" smtClean="0"/>
          </a:p>
          <a:p>
            <a:r>
              <a:rPr lang="en-US" dirty="0" smtClean="0"/>
              <a:t>Maybe</a:t>
            </a:r>
            <a:r>
              <a:rPr lang="en-US" baseline="0" dirty="0" smtClean="0"/>
              <a:t> – </a:t>
            </a:r>
            <a:r>
              <a:rPr lang="ru-RU" baseline="0" dirty="0" smtClean="0"/>
              <a:t>в следующем блоке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Именование – если </a:t>
            </a:r>
            <a:r>
              <a:rPr lang="en-US" baseline="0" dirty="0" smtClean="0"/>
              <a:t>Get – </a:t>
            </a:r>
            <a:r>
              <a:rPr lang="ru-RU" baseline="0" dirty="0" smtClean="0"/>
              <a:t>он не должен вернуть нал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Никогда</a:t>
            </a:r>
            <a:r>
              <a:rPr lang="ru-RU" baseline="0" dirty="0" smtClean="0"/>
              <a:t> не возвращай </a:t>
            </a:r>
            <a:r>
              <a:rPr lang="en-US" baseline="0" dirty="0" smtClean="0"/>
              <a:t>null! </a:t>
            </a:r>
            <a:r>
              <a:rPr lang="ru-RU" baseline="0" dirty="0" smtClean="0"/>
              <a:t>Но если очень хочется – давайте явно отражать это в названии метода.</a:t>
            </a:r>
            <a:endParaRPr lang="ru-RU" dirty="0" smtClean="0"/>
          </a:p>
          <a:p>
            <a:r>
              <a:rPr lang="ru-RU" dirty="0" smtClean="0"/>
              <a:t>Давайте придумаем, как называть методы, чтобы понимать,</a:t>
            </a:r>
            <a:r>
              <a:rPr lang="ru-RU" baseline="0" dirty="0" smtClean="0"/>
              <a:t> ошибка это или нет.</a:t>
            </a:r>
            <a:endParaRPr lang="ru-RU" dirty="0" smtClean="0"/>
          </a:p>
          <a:p>
            <a:r>
              <a:rPr lang="ru-RU" dirty="0" smtClean="0"/>
              <a:t>Правильные параметры помогают  предусмотреть такие исключения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1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endParaRPr lang="ru-RU" dirty="0" smtClean="0"/>
          </a:p>
          <a:p>
            <a:r>
              <a:rPr lang="ru-RU" dirty="0" smtClean="0"/>
              <a:t>Бывает, бизнес-логика или реальный мир предполагает исключения, тогда быстро</a:t>
            </a:r>
            <a:r>
              <a:rPr lang="ru-RU" baseline="0" dirty="0" smtClean="0"/>
              <a:t> перехватываем и обрабатываем их</a:t>
            </a:r>
          </a:p>
          <a:p>
            <a:r>
              <a:rPr lang="ru-RU" baseline="0" dirty="0" smtClean="0"/>
              <a:t>Пример кода с конкретизированными исключениями?</a:t>
            </a:r>
          </a:p>
          <a:p>
            <a:r>
              <a:rPr lang="ru-RU" baseline="0" dirty="0" smtClean="0"/>
              <a:t>Особые виды исключений, которые разработчику захочется обрабатывать общим образом?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Х300</a:t>
            </a:r>
            <a:r>
              <a:rPr lang="ru-RU" baseline="0" dirty="0" smtClean="0"/>
              <a:t> – медленнее в 300 раз</a:t>
            </a:r>
          </a:p>
          <a:p>
            <a:r>
              <a:rPr lang="ru-RU" baseline="0" dirty="0" smtClean="0"/>
              <a:t>То есть, если ситуация частая – это очень дорого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Потому что прерывание скомпилированного кода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Потому что нужно генерировать килобайтный стек-</a:t>
            </a:r>
            <a:r>
              <a:rPr lang="ru-RU" baseline="0" dirty="0" err="1" smtClean="0"/>
              <a:t>трейс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excep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exceptions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r>
              <a:rPr lang="ru-RU" dirty="0" smtClean="0"/>
              <a:t>Полина Зонова</a:t>
            </a:r>
          </a:p>
          <a:p>
            <a:r>
              <a:rPr lang="ru-RU" dirty="0" smtClean="0"/>
              <a:t>Евгений Пешков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#3 </a:t>
            </a:r>
            <a:r>
              <a:rPr lang="ru-RU" sz="3600" dirty="0"/>
              <a:t>обработай Ожидаемые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Некорректный ввод</a:t>
            </a:r>
          </a:p>
          <a:p>
            <a:r>
              <a:rPr lang="ru-RU" sz="2800" dirty="0"/>
              <a:t>Ошибка сети</a:t>
            </a:r>
          </a:p>
          <a:p>
            <a:r>
              <a:rPr lang="ru-RU" sz="2800" dirty="0"/>
              <a:t>Файл настроек не найден</a:t>
            </a:r>
          </a:p>
          <a:p>
            <a:r>
              <a:rPr lang="ru-RU" sz="2800" dirty="0"/>
              <a:t>Нарушение формата файла</a:t>
            </a:r>
          </a:p>
          <a:p>
            <a:endParaRPr lang="ru-RU" sz="2800" dirty="0"/>
          </a:p>
          <a:p>
            <a:endParaRPr lang="en-US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2"/>
          </p:nvPr>
        </p:nvSpPr>
        <p:spPr>
          <a:xfrm>
            <a:off x="60960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Обратись к пользователю</a:t>
            </a:r>
            <a:endParaRPr lang="en-US" sz="2800" dirty="0"/>
          </a:p>
          <a:p>
            <a:r>
              <a:rPr lang="ru-RU" sz="2800" dirty="0"/>
              <a:t>Повтори попытку</a:t>
            </a:r>
          </a:p>
          <a:p>
            <a:r>
              <a:rPr lang="ru-RU" sz="2800" dirty="0"/>
              <a:t>Примени другой метод</a:t>
            </a:r>
            <a:endParaRPr lang="en-US" sz="2800" dirty="0"/>
          </a:p>
          <a:p>
            <a:r>
              <a:rPr lang="ru-RU" sz="2800" dirty="0"/>
              <a:t>Уточни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#4 </a:t>
            </a:r>
            <a:r>
              <a:rPr lang="ru-RU" sz="3600" dirty="0"/>
              <a:t>Не строй логику на исключениях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4528" y="1628775"/>
            <a:ext cx="47814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1040" y="1628775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2591" y="3905786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"Incorrect number format"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#5 </a:t>
            </a:r>
            <a:r>
              <a:rPr lang="ru-RU" sz="3200" dirty="0"/>
              <a:t>Минимизируй </a:t>
            </a:r>
            <a:r>
              <a:rPr lang="en-US" sz="3200" dirty="0"/>
              <a:t>try, </a:t>
            </a:r>
            <a:r>
              <a:rPr lang="ru-RU" sz="3200" dirty="0"/>
              <a:t>конкретизируй </a:t>
            </a:r>
            <a:r>
              <a:rPr lang="en-US" sz="3200" dirty="0"/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6547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Логируй</a:t>
            </a:r>
            <a:r>
              <a:rPr lang="ru-RU" dirty="0"/>
              <a:t> все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#6 </a:t>
            </a:r>
            <a:r>
              <a:rPr lang="ru-RU" sz="4000" dirty="0"/>
              <a:t>Создай глобальный обработчик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4"/>
            <a:ext cx="9601200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залогировать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5"/>
            <a:ext cx="962513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том числе на каждый поток!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3143672" y="2852936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7832" y="2789576"/>
                <a:ext cx="26352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И, возможно, в действиях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9601132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2B91AF"/>
                </a:solidFill>
                <a:latin typeface="+mn-lt"/>
              </a:rPr>
              <a:t>AppDomain</a:t>
            </a:r>
            <a:r>
              <a:rPr lang="en-US" dirty="0" err="1" smtClean="0">
                <a:latin typeface="+mn-lt"/>
              </a:rPr>
              <a:t>.CurrentDomain.</a:t>
            </a:r>
            <a:r>
              <a:rPr lang="en-US" dirty="0" err="1" smtClean="0">
                <a:solidFill>
                  <a:srgbClr val="FF5DFF"/>
                </a:solidFill>
                <a:latin typeface="+mn-lt"/>
              </a:rPr>
              <a:t>UnhandledException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                        	</a:t>
            </a:r>
            <a:r>
              <a:rPr lang="en-US" dirty="0" smtClean="0">
                <a:latin typeface="+mn-lt"/>
              </a:rPr>
              <a:t>+= </a:t>
            </a:r>
            <a:r>
              <a:rPr lang="en-US" dirty="0">
                <a:latin typeface="+mn-lt"/>
              </a:rPr>
              <a:t>(_, </a:t>
            </a:r>
            <a:r>
              <a:rPr lang="en-US" dirty="0" err="1">
                <a:latin typeface="+mn-lt"/>
              </a:rPr>
              <a:t>args</a:t>
            </a:r>
            <a:r>
              <a:rPr lang="en-US" dirty="0">
                <a:latin typeface="+mn-lt"/>
              </a:rPr>
              <a:t>) =&gt; </a:t>
            </a:r>
            <a:r>
              <a:rPr lang="en-US" dirty="0" smtClean="0">
                <a:latin typeface="+mn-lt"/>
              </a:rPr>
              <a:t>Log(</a:t>
            </a:r>
            <a:r>
              <a:rPr lang="en-US" dirty="0" err="1" smtClean="0">
                <a:latin typeface="+mn-lt"/>
              </a:rPr>
              <a:t>args.ExceptionObject</a:t>
            </a:r>
            <a:r>
              <a:rPr lang="en-US" dirty="0" smtClean="0">
                <a:latin typeface="+mn-lt"/>
              </a:rPr>
              <a:t>);</a:t>
            </a:r>
            <a:endParaRPr lang="en-US" b="1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Windows Event Log Viewer </a:t>
            </a:r>
            <a:r>
              <a:rPr lang="en-US" dirty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eventvwr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001" y="677377"/>
            <a:ext cx="9601067" cy="792163"/>
          </a:xfrm>
        </p:spPr>
        <p:txBody>
          <a:bodyPr/>
          <a:lstStyle/>
          <a:p>
            <a:r>
              <a:rPr lang="ru-RU" sz="3200" dirty="0" smtClean="0"/>
              <a:t>Как узнать о необработанном исключении</a:t>
            </a:r>
            <a:endParaRPr lang="ru-RU" sz="3200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GetTheMainAnswer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 ли код?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</p:spTree>
    <p:extLst>
      <p:ext uri="{BB962C8B-B14F-4D97-AF65-F5344CB8AC3E}">
        <p14:creationId xmlns:p14="http://schemas.microsoft.com/office/powerpoint/2010/main" val="19834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dirty="0"/>
              <a:t>Добавь подробностей</a:t>
            </a:r>
            <a:br>
              <a:rPr lang="ru-RU" sz="4000" dirty="0"/>
            </a:br>
            <a:r>
              <a:rPr lang="ru-RU" sz="4000" dirty="0"/>
              <a:t>– быстрее найдешь ошибку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336360" y="4941168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6202" y="4820895"/>
                <a:ext cx="686956" cy="350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Делай ошибки видимыми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для исключительного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Логируй</a:t>
            </a:r>
            <a:r>
              <a:rPr lang="ru-RU" dirty="0"/>
              <a:t> все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thread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</a:p>
          <a:p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thread.Start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Task&lt;T&gt;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task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Task </a:t>
            </a:r>
            <a:r>
              <a:rPr lang="ru-RU" dirty="0"/>
              <a:t>следует помнить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4"/>
            <a:ext cx="10201132" cy="50405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Process(d));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&lt;-- Task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HandleExceptions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(task));</a:t>
            </a:r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Найдите все проблемы с исключениями в этом коде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022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StackOverflowException</a:t>
            </a:r>
            <a:endParaRPr lang="en-US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AccessViolationException</a:t>
            </a:r>
            <a:endParaRPr lang="en-US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OutOfMemoryException</a:t>
            </a:r>
            <a:endParaRPr lang="ru-RU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ThreadAbortException</a:t>
            </a:r>
            <a:endParaRPr lang="en-US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UnobservedTaskException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ExecutionEngineException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исключения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7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79376" y="1341439"/>
            <a:ext cx="5016623" cy="432050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MaxValue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  <a: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  <a:t>//Do something</a:t>
            </a:r>
            <a:b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 - 1) + 1;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</a:t>
            </a:r>
            <a:r>
              <a:rPr lang="en-US" dirty="0" smtClean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 new </a:t>
            </a:r>
            <a:r>
              <a:rPr lang="en-US" sz="24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StackOverflowException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5231904" y="1484784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(child);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</a:t>
            </a:r>
            <a:r>
              <a:rPr lang="en-US" dirty="0" smtClean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Делай ошибки видимыми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depth=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MaxDepth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(depth == 0)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(child, 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depth - 1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</a:t>
            </a:r>
            <a:r>
              <a:rPr lang="en-US" dirty="0" smtClean="0"/>
              <a:t>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4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9805559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Возникает при некорректной работе с памятью</a:t>
            </a:r>
          </a:p>
          <a:p>
            <a:pPr marL="514350" indent="-514350">
              <a:buAutoNum type="arabicPeriod"/>
            </a:pPr>
            <a:r>
              <a:rPr lang="ru-RU" dirty="0" smtClean="0"/>
              <a:t>Ан</a:t>
            </a:r>
            <a:r>
              <a:rPr lang="ru-RU" dirty="0"/>
              <a:t>а</a:t>
            </a:r>
            <a:r>
              <a:rPr lang="ru-RU" dirty="0" smtClean="0"/>
              <a:t>логично </a:t>
            </a:r>
            <a:r>
              <a:rPr lang="en-US" dirty="0" err="1" smtClean="0"/>
              <a:t>StackOverflow</a:t>
            </a:r>
            <a:r>
              <a:rPr lang="en-US" dirty="0" smtClean="0"/>
              <a:t> – </a:t>
            </a:r>
            <a:r>
              <a:rPr lang="ru-RU" dirty="0" smtClean="0"/>
              <a:t>поведение зависит от кода, выбросившего исключение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Можно перехватить:</a:t>
            </a:r>
          </a:p>
          <a:p>
            <a:pPr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HandleProcessCorruptedStateExceptions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</a:t>
            </a:r>
            <a:r>
              <a:rPr lang="en-US" dirty="0" smtClean="0"/>
              <a:t> VIOLATION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41439"/>
            <a:ext cx="9649072" cy="4751857"/>
          </a:xfrm>
        </p:spPr>
        <p:txBody>
          <a:bodyPr>
            <a:noAutofit/>
          </a:bodyPr>
          <a:lstStyle/>
          <a:p>
            <a:r>
              <a:rPr lang="en-US" sz="26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6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{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latin typeface="Consolas" panose="020B0609020204030204" pitchFamily="49" charset="0"/>
              </a:rPr>
              <a:t>...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6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throw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0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39500"/>
            <a:ext cx="9649072" cy="4751857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4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 err="1" smtClean="0">
                <a:latin typeface="Consolas" panose="020B0609020204030204" pitchFamily="49" charset="0"/>
              </a:rPr>
              <a:t>.ResetAbort</a:t>
            </a:r>
            <a:r>
              <a:rPr lang="en-US" sz="2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Избегайте отмены потоков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Синхронизируйте потоки</a:t>
            </a:r>
            <a:endParaRPr lang="en-US" dirty="0" smtClean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ABORT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1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LimitMemory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(64.Mb());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list.</a:t>
            </a:r>
            <a:r>
              <a:rPr lang="en-US" sz="2800" dirty="0" err="1" smtClean="0">
                <a:latin typeface="Consolas" panose="020B0609020204030204" pitchFamily="49" charset="0"/>
              </a:rPr>
              <a:t>Add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new byte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[SIZE]);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OutOfMemoryException</a:t>
            </a:r>
            <a:r>
              <a:rPr lang="en-US" sz="2800" dirty="0" smtClean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</a:rPr>
              <a:t>WriteLine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latin typeface="+mn-lt"/>
              </a:rPr>
              <a:t>Процесс упадёт</a:t>
            </a:r>
          </a:p>
          <a:p>
            <a:pPr marL="514350" indent="-514350">
              <a:buAutoNum type="arabicPeriod"/>
            </a:pPr>
            <a:r>
              <a:rPr lang="ru-RU" dirty="0">
                <a:latin typeface="+mn-lt"/>
              </a:rPr>
              <a:t>И</a:t>
            </a:r>
            <a:r>
              <a:rPr lang="ru-RU" dirty="0" smtClean="0">
                <a:latin typeface="+mn-lt"/>
              </a:rPr>
              <a:t>сключение обработается</a:t>
            </a:r>
          </a:p>
          <a:p>
            <a:pPr marL="514350" indent="-514350">
              <a:buAutoNum type="arabicPeriod"/>
            </a:pPr>
            <a:r>
              <a:rPr lang="ru-RU" dirty="0"/>
              <a:t>Зайдём в </a:t>
            </a:r>
            <a:r>
              <a:rPr lang="en-US" dirty="0"/>
              <a:t>catch</a:t>
            </a:r>
            <a:r>
              <a:rPr lang="ru-RU" dirty="0"/>
              <a:t>, но исключение вылетит снова</a:t>
            </a:r>
          </a:p>
          <a:p>
            <a:pPr marL="514350" indent="-514350">
              <a:buAutoNum type="arabicPeriod"/>
            </a:pPr>
            <a:r>
              <a:rPr lang="ru-RU" dirty="0"/>
              <a:t>Зайдём в </a:t>
            </a:r>
            <a:r>
              <a:rPr lang="en-US" dirty="0"/>
              <a:t>catch</a:t>
            </a:r>
            <a:r>
              <a:rPr lang="ru-RU" dirty="0"/>
              <a:t>, но вылетит </a:t>
            </a:r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8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+mn-lt"/>
              </a:rPr>
              <a:t>Ответ…</a:t>
            </a:r>
            <a:endParaRPr lang="ru-RU" sz="4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+mn-lt"/>
              </a:rPr>
              <a:t>Ответ…</a:t>
            </a:r>
            <a:endParaRPr lang="ru-RU" sz="4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+mn-lt"/>
              </a:rPr>
              <a:t>Ответ…</a:t>
            </a:r>
            <a:endParaRPr lang="ru-RU" sz="4400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Если что-то идет не так – падай!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Продолжение после ошибки может привести к другим ошибкам и нецелостным данным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 стратегией </a:t>
            </a:r>
            <a:r>
              <a:rPr lang="en-US" dirty="0"/>
              <a:t>Fail Fast</a:t>
            </a:r>
            <a:r>
              <a:rPr lang="ru-RU" dirty="0"/>
              <a:t> проще обнаруживать ошибки при разработке и тестировании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Fail Fast</a:t>
            </a:r>
          </a:p>
        </p:txBody>
      </p:sp>
    </p:spTree>
    <p:extLst>
      <p:ext uri="{BB962C8B-B14F-4D97-AF65-F5344CB8AC3E}">
        <p14:creationId xmlns:p14="http://schemas.microsoft.com/office/powerpoint/2010/main" val="31769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  <a:latin typeface="+mn-lt"/>
              </a:rPr>
              <a:t>Процесс упадёт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008000"/>
                </a:solidFill>
              </a:rPr>
              <a:t>И</a:t>
            </a:r>
            <a:r>
              <a:rPr lang="ru-RU" dirty="0" smtClean="0">
                <a:solidFill>
                  <a:srgbClr val="008000"/>
                </a:solidFill>
              </a:rPr>
              <a:t>сключение обработается</a:t>
            </a:r>
            <a:endParaRPr lang="ru-RU" dirty="0" smtClean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  <a:latin typeface="+mn-lt"/>
              </a:rPr>
              <a:t>Зайдём в </a:t>
            </a:r>
            <a:r>
              <a:rPr lang="en-US" dirty="0" smtClean="0">
                <a:solidFill>
                  <a:srgbClr val="008000"/>
                </a:solidFill>
                <a:latin typeface="+mn-lt"/>
              </a:rPr>
              <a:t>catch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, но исключение вылетит снова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  <a:latin typeface="+mn-lt"/>
              </a:rPr>
              <a:t>Зайдём в </a:t>
            </a:r>
            <a:r>
              <a:rPr lang="en-US" dirty="0" smtClean="0">
                <a:solidFill>
                  <a:srgbClr val="008000"/>
                </a:solidFill>
                <a:latin typeface="+mn-lt"/>
              </a:rPr>
              <a:t>catch</a:t>
            </a:r>
            <a:r>
              <a:rPr lang="ru-RU" dirty="0" smtClean="0">
                <a:solidFill>
                  <a:srgbClr val="008000"/>
                </a:solidFill>
                <a:latin typeface="+mn-lt"/>
              </a:rPr>
              <a:t>, но вылетит </a:t>
            </a:r>
            <a:r>
              <a:rPr lang="en-US" dirty="0" err="1" smtClean="0">
                <a:solidFill>
                  <a:srgbClr val="008000"/>
                </a:solidFill>
                <a:latin typeface="+mn-lt"/>
              </a:rPr>
              <a:t>StackOverflow</a:t>
            </a:r>
            <a:endParaRPr lang="en-US" dirty="0" smtClean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endParaRPr lang="ru-RU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MEMORY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7719" y="139334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719" y="197811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719" y="257673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719" y="310120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32" y="3935952"/>
            <a:ext cx="10745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Unhandled Exception:</a:t>
            </a:r>
          </a:p>
          <a:p>
            <a:r>
              <a:rPr lang="en-US" sz="2800" dirty="0"/>
              <a:t>   Cannot print exception string because </a:t>
            </a:r>
            <a:r>
              <a:rPr lang="en-US" sz="2800" dirty="0" err="1"/>
              <a:t>Exception.ToString</a:t>
            </a:r>
            <a:r>
              <a:rPr lang="en-US" sz="2800" dirty="0"/>
              <a:t>() failed.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b="27975"/>
          <a:stretch/>
        </p:blipFill>
        <p:spPr>
          <a:xfrm>
            <a:off x="2309156" y="4817989"/>
            <a:ext cx="7573692" cy="20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96752"/>
            <a:ext cx="11261965" cy="54006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</a:t>
            </a:r>
            <a:r>
              <a:rPr lang="en-US" dirty="0" err="1" smtClean="0"/>
              <a:t>stackoverflow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79776" y="3284984"/>
            <a:ext cx="8280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«</a:t>
            </a:r>
            <a:r>
              <a:rPr lang="en-US" sz="3600" dirty="0" smtClean="0"/>
              <a:t>The </a:t>
            </a:r>
            <a:r>
              <a:rPr lang="en-US" sz="3600" dirty="0"/>
              <a:t>default behavior of the </a:t>
            </a:r>
            <a:r>
              <a:rPr lang="en-US" sz="3600" dirty="0" smtClean="0"/>
              <a:t>CLR is </a:t>
            </a:r>
            <a:r>
              <a:rPr lang="en-US" sz="3600" dirty="0"/>
              <a:t>to commit the full thread stack when a thread is started</a:t>
            </a:r>
            <a:r>
              <a:rPr lang="en-US" sz="3600" dirty="0" smtClean="0"/>
              <a:t>.</a:t>
            </a:r>
            <a:r>
              <a:rPr lang="ru-RU" sz="3600" dirty="0" smtClean="0"/>
              <a:t>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1841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try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bigFile.WriteRandomData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(2.Gb());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ExecuteTests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A9A9A9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finally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bigFile.Delete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5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913168" cy="4679951"/>
          </a:xfrm>
        </p:spPr>
        <p:txBody>
          <a:bodyPr>
            <a:normAutofit/>
          </a:bodyPr>
          <a:lstStyle/>
          <a:p>
            <a:r>
              <a:rPr lang="ru-RU" dirty="0" smtClean="0"/>
              <a:t>Блок </a:t>
            </a:r>
            <a:r>
              <a:rPr lang="en-US" dirty="0"/>
              <a:t>f</a:t>
            </a:r>
            <a:r>
              <a:rPr lang="en-US" dirty="0" smtClean="0"/>
              <a:t>inally </a:t>
            </a:r>
            <a:r>
              <a:rPr lang="ru-RU" dirty="0" smtClean="0"/>
              <a:t>выполняется не всегда: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Необрабатываемые исключения (</a:t>
            </a:r>
            <a:r>
              <a:rPr lang="en-US" dirty="0" err="1" smtClean="0"/>
              <a:t>StackOverflow</a:t>
            </a:r>
            <a:r>
              <a:rPr lang="en-US" dirty="0" smtClean="0"/>
              <a:t>)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Завершение процесса (</a:t>
            </a:r>
            <a:r>
              <a:rPr lang="en-US" dirty="0" err="1" smtClean="0"/>
              <a:t>Environment.Exit</a:t>
            </a:r>
            <a:r>
              <a:rPr lang="en-US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Другие случаи</a:t>
            </a:r>
          </a:p>
          <a:p>
            <a:r>
              <a:rPr lang="ru-RU" dirty="0" smtClean="0"/>
              <a:t>Когда работает ожидаемо: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Стандартное использование – </a:t>
            </a:r>
            <a:r>
              <a:rPr lang="en-US" dirty="0" smtClean="0"/>
              <a:t>try/catch/finally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ThreadAbortException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1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5"/>
          <p:cNvSpPr txBox="1">
            <a:spLocks/>
          </p:cNvSpPr>
          <p:nvPr/>
        </p:nvSpPr>
        <p:spPr>
          <a:xfrm>
            <a:off x="767408" y="1916113"/>
            <a:ext cx="10729192" cy="4392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0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767408" y="1916113"/>
            <a:ext cx="10729192" cy="4392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помни о </a:t>
            </a:r>
            <a:r>
              <a:rPr lang="ru-RU" dirty="0" err="1"/>
              <a:t>консистентности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долгоживущих объектов</a:t>
            </a:r>
          </a:p>
        </p:txBody>
      </p:sp>
      <p:sp>
        <p:nvSpPr>
          <p:cNvPr id="2" name="TextBox 1"/>
          <p:cNvSpPr txBox="1"/>
          <p:nvPr/>
        </p:nvSpPr>
        <p:spPr>
          <a:xfrm rot="21346362">
            <a:off x="1781037" y="5525407"/>
            <a:ext cx="870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Fail Fast </a:t>
            </a:r>
            <a:r>
              <a:rPr lang="ru-RU" sz="2800" b="1" dirty="0"/>
              <a:t>тоже может нарушить </a:t>
            </a:r>
            <a:r>
              <a:rPr lang="ru-RU" sz="2800" b="1" dirty="0" err="1"/>
              <a:t>консистентность</a:t>
            </a:r>
            <a:r>
              <a:rPr lang="ru-RU" sz="2800" b="1" dirty="0"/>
              <a:t>!</a:t>
            </a:r>
            <a:endParaRPr lang="en-US" sz="2800" b="1" dirty="0"/>
          </a:p>
          <a:p>
            <a:r>
              <a:rPr lang="ru-RU" sz="2800" b="1" dirty="0"/>
              <a:t>Но замалчивание проблем еще опаснее…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Старайся не возвращать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/>
              <a:t> никогда!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en-US" sz="3200" dirty="0" err="1"/>
              <a:t>NotFoundException</a:t>
            </a:r>
            <a:r>
              <a:rPr lang="en-US" sz="3200" dirty="0"/>
              <a:t>();</a:t>
            </a:r>
          </a:p>
          <a:p>
            <a:pPr lvl="1"/>
            <a:r>
              <a:rPr lang="ru-RU" sz="3200" dirty="0"/>
              <a:t>Паттерн </a:t>
            </a:r>
            <a:r>
              <a:rPr lang="en-US" sz="3200" dirty="0"/>
              <a:t>Maybe</a:t>
            </a:r>
            <a:r>
              <a:rPr lang="ru-RU" sz="3200" dirty="0"/>
              <a:t> /</a:t>
            </a:r>
            <a:r>
              <a:rPr lang="en-US" sz="3200" dirty="0"/>
              <a:t> Result&lt;T&gt;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Но если очень хочется, то </a:t>
            </a:r>
            <a:r>
              <a:rPr lang="en-US" dirty="0"/>
              <a:t>[</a:t>
            </a:r>
            <a:r>
              <a:rPr lang="en-US" dirty="0" err="1"/>
              <a:t>CanBeNull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 err="1"/>
              <a:t>Resharper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нет </a:t>
            </a:r>
            <a:r>
              <a:rPr lang="ru-RU" dirty="0" err="1"/>
              <a:t>решарпера</a:t>
            </a:r>
            <a:r>
              <a:rPr lang="ru-RU" dirty="0"/>
              <a:t>, то используй конвенции именования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Сделай </a:t>
            </a:r>
            <a:r>
              <a:rPr lang="en-US" sz="3200" dirty="0" err="1"/>
              <a:t>NullReferenceException</a:t>
            </a:r>
            <a:r>
              <a:rPr lang="ru-RU" sz="3200" dirty="0"/>
              <a:t> заметным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94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ru-RU" dirty="0"/>
              <a:t>Конвенции именования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1295400" y="1628775"/>
            <a:ext cx="9601136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400" dirty="0"/>
              <a:t> разрешено возвращать только методам </a:t>
            </a:r>
            <a:r>
              <a:rPr lang="en-US" sz="2400" dirty="0" err="1"/>
              <a:t>FindXXX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TryXXX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(id).Name;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(id)?.Name ?? 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>
                <a:solidFill>
                  <a:srgbClr val="C00000"/>
                </a:solidFill>
              </a:rPr>
              <a:t>NA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/>
              <a:t>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ok</a:t>
            </a:r>
            <a:endParaRPr lang="ru-RU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(filename));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  <a:endParaRPr 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 ?? </a:t>
            </a:r>
            <a:r>
              <a:rPr lang="en-US" sz="2400" dirty="0" err="1"/>
              <a:t>defaultSettings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sz="2400" dirty="0" err="1"/>
              <a:t>GetConvertor</a:t>
            </a:r>
            <a:r>
              <a:rPr lang="en-US" sz="2400" dirty="0"/>
              <a:t>(</a:t>
            </a:r>
            <a:r>
              <a:rPr lang="en-US" sz="2400" dirty="0" err="1"/>
              <a:t>formatType</a:t>
            </a:r>
            <a:r>
              <a:rPr lang="en-US" sz="2400" dirty="0"/>
              <a:t>).Convert(</a:t>
            </a:r>
            <a:r>
              <a:rPr lang="en-US" sz="2400" dirty="0" err="1"/>
              <a:t>ReadData</a:t>
            </a:r>
            <a:r>
              <a:rPr lang="en-US" sz="2400" dirty="0"/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для исключительного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21448</TotalTime>
  <Words>1910</Words>
  <Application>Microsoft Office PowerPoint</Application>
  <PresentationFormat>Широкоэкранный</PresentationFormat>
  <Paragraphs>456</Paragraphs>
  <Slides>43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EXCEPTIONS</vt:lpstr>
      <vt:lpstr>Хорош ли код?</vt:lpstr>
      <vt:lpstr>Делай ошибки видимыми</vt:lpstr>
      <vt:lpstr>#1 Fail Fast</vt:lpstr>
      <vt:lpstr>Презентация PowerPoint</vt:lpstr>
      <vt:lpstr>помни о консистентности долгоживущих объектов</vt:lpstr>
      <vt:lpstr>Сделай NullReferenceException заметным</vt:lpstr>
      <vt:lpstr>#2 Конвенции именования</vt:lpstr>
      <vt:lpstr>Исключения для исключительного</vt:lpstr>
      <vt:lpstr>#3 обработай Ожидаемые проблемы</vt:lpstr>
      <vt:lpstr>#4 Не строй логику на исключениях</vt:lpstr>
      <vt:lpstr>#5 Минимизируй try, конкретизируй catch</vt:lpstr>
      <vt:lpstr>Логируй все</vt:lpstr>
      <vt:lpstr>#6 Создай глобальный обработчик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Как узнать о необработанном исключении</vt:lpstr>
      <vt:lpstr>#7 Добавь подробностей – быстрее найдешь ошибку</vt:lpstr>
      <vt:lpstr>#7 Добавь подробностей – быстрее найдешь ошибку</vt:lpstr>
      <vt:lpstr>Резюме</vt:lpstr>
      <vt:lpstr>Про Async и Task следует помнить</vt:lpstr>
      <vt:lpstr>Про Async и Task следует помнить</vt:lpstr>
      <vt:lpstr>Задача exceptions</vt:lpstr>
      <vt:lpstr>Разбор задачи exceptions</vt:lpstr>
      <vt:lpstr>Особые исключения</vt:lpstr>
      <vt:lpstr>StACK OVERFLOW</vt:lpstr>
      <vt:lpstr>StACK OVERFLOW</vt:lpstr>
      <vt:lpstr>StACK OVERFLOW</vt:lpstr>
      <vt:lpstr>AcCeSS VIOLATION</vt:lpstr>
      <vt:lpstr>THREAD ABORT</vt:lpstr>
      <vt:lpstr>THREAD ABORT</vt:lpstr>
      <vt:lpstr>THREAD ABORT</vt:lpstr>
      <vt:lpstr>OUT OF MEMORY</vt:lpstr>
      <vt:lpstr>OUT OF MEMORY</vt:lpstr>
      <vt:lpstr>OUT OF MEMORY</vt:lpstr>
      <vt:lpstr>OUT OF MEMORY</vt:lpstr>
      <vt:lpstr>OUT OF MEMORY</vt:lpstr>
      <vt:lpstr>OUT OF MEMORY</vt:lpstr>
      <vt:lpstr>Откуда stackoverflow</vt:lpstr>
      <vt:lpstr>Finally</vt:lpstr>
      <vt:lpstr>Finally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Зонова Полина Олеговна</cp:lastModifiedBy>
  <cp:revision>235</cp:revision>
  <dcterms:created xsi:type="dcterms:W3CDTF">2013-06-28T10:07:11Z</dcterms:created>
  <dcterms:modified xsi:type="dcterms:W3CDTF">2017-12-06T11:01:34Z</dcterms:modified>
</cp:coreProperties>
</file>