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ink/ink1.xml" ContentType="application/inkml+xml"/>
  <Override PartName="/ppt/notesSlides/notesSlide14.xml" ContentType="application/vnd.openxmlformats-officedocument.presentationml.notesSlide+xml"/>
  <Override PartName="/ppt/ink/ink2.xml" ContentType="application/inkml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  <p:sldMasterId id="2147483812" r:id="rId2"/>
  </p:sldMasterIdLst>
  <p:notesMasterIdLst>
    <p:notesMasterId r:id="rId47"/>
  </p:notesMasterIdLst>
  <p:sldIdLst>
    <p:sldId id="362" r:id="rId3"/>
    <p:sldId id="387" r:id="rId4"/>
    <p:sldId id="368" r:id="rId5"/>
    <p:sldId id="388" r:id="rId6"/>
    <p:sldId id="390" r:id="rId7"/>
    <p:sldId id="373" r:id="rId8"/>
    <p:sldId id="375" r:id="rId9"/>
    <p:sldId id="374" r:id="rId10"/>
    <p:sldId id="369" r:id="rId11"/>
    <p:sldId id="380" r:id="rId12"/>
    <p:sldId id="376" r:id="rId13"/>
    <p:sldId id="379" r:id="rId14"/>
    <p:sldId id="370" r:id="rId15"/>
    <p:sldId id="386" r:id="rId16"/>
    <p:sldId id="385" r:id="rId17"/>
    <p:sldId id="384" r:id="rId18"/>
    <p:sldId id="383" r:id="rId19"/>
    <p:sldId id="382" r:id="rId20"/>
    <p:sldId id="409" r:id="rId21"/>
    <p:sldId id="378" r:id="rId22"/>
    <p:sldId id="377" r:id="rId23"/>
    <p:sldId id="367" r:id="rId24"/>
    <p:sldId id="391" r:id="rId25"/>
    <p:sldId id="392" r:id="rId26"/>
    <p:sldId id="321" r:id="rId27"/>
    <p:sldId id="372" r:id="rId28"/>
    <p:sldId id="393" r:id="rId29"/>
    <p:sldId id="394" r:id="rId30"/>
    <p:sldId id="395" r:id="rId31"/>
    <p:sldId id="396" r:id="rId32"/>
    <p:sldId id="397" r:id="rId33"/>
    <p:sldId id="398" r:id="rId34"/>
    <p:sldId id="399" r:id="rId35"/>
    <p:sldId id="400" r:id="rId36"/>
    <p:sldId id="401" r:id="rId37"/>
    <p:sldId id="402" r:id="rId38"/>
    <p:sldId id="403" r:id="rId39"/>
    <p:sldId id="404" r:id="rId40"/>
    <p:sldId id="405" r:id="rId41"/>
    <p:sldId id="406" r:id="rId42"/>
    <p:sldId id="410" r:id="rId43"/>
    <p:sldId id="407" r:id="rId44"/>
    <p:sldId id="408" r:id="rId45"/>
    <p:sldId id="327" r:id="rId4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ступление" id="{62CAC42D-E869-428B-9DF5-40B71DF82385}">
          <p14:sldIdLst>
            <p14:sldId id="362"/>
            <p14:sldId id="387"/>
          </p14:sldIdLst>
        </p14:section>
        <p14:section name="Делай ошибки видимыми" id="{1EF8EB9B-AD84-4DC7-8D5A-96DF2B1D22DE}">
          <p14:sldIdLst>
            <p14:sldId id="368"/>
            <p14:sldId id="388"/>
            <p14:sldId id="390"/>
            <p14:sldId id="373"/>
            <p14:sldId id="375"/>
            <p14:sldId id="374"/>
          </p14:sldIdLst>
        </p14:section>
        <p14:section name="Исключения для исключительного" id="{0164B610-A696-4235-B877-F09DF8AA7F93}">
          <p14:sldIdLst>
            <p14:sldId id="369"/>
            <p14:sldId id="380"/>
            <p14:sldId id="376"/>
            <p14:sldId id="379"/>
          </p14:sldIdLst>
        </p14:section>
        <p14:section name="Логируй все" id="{C137DA47-95A3-4B0E-87C4-9E1B857D8DA8}">
          <p14:sldIdLst>
            <p14:sldId id="370"/>
            <p14:sldId id="386"/>
            <p14:sldId id="385"/>
            <p14:sldId id="384"/>
            <p14:sldId id="383"/>
            <p14:sldId id="382"/>
            <p14:sldId id="409"/>
            <p14:sldId id="378"/>
            <p14:sldId id="377"/>
            <p14:sldId id="367"/>
            <p14:sldId id="391"/>
            <p14:sldId id="392"/>
          </p14:sldIdLst>
        </p14:section>
        <p14:section name="Резюме" id="{F7446589-7B0D-4AE0-901C-83B31913C0C7}">
          <p14:sldIdLst/>
        </p14:section>
        <p14:section name="Exceptions" id="{35EDF145-9637-4835-9446-D98F4D00875B}">
          <p14:sldIdLst>
            <p14:sldId id="321"/>
            <p14:sldId id="372"/>
            <p14:sldId id="393"/>
            <p14:sldId id="394"/>
            <p14:sldId id="395"/>
            <p14:sldId id="396"/>
            <p14:sldId id="397"/>
            <p14:sldId id="398"/>
            <p14:sldId id="399"/>
            <p14:sldId id="400"/>
            <p14:sldId id="401"/>
            <p14:sldId id="402"/>
            <p14:sldId id="403"/>
            <p14:sldId id="404"/>
            <p14:sldId id="405"/>
            <p14:sldId id="406"/>
            <p14:sldId id="410"/>
            <p14:sldId id="407"/>
            <p14:sldId id="408"/>
            <p14:sldId id="32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91AF"/>
    <a:srgbClr val="0000FF"/>
    <a:srgbClr val="008000"/>
    <a:srgbClr val="00007F"/>
    <a:srgbClr val="027E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99" autoAdjust="0"/>
    <p:restoredTop sz="77358" autoAdjust="0"/>
  </p:normalViewPr>
  <p:slideViewPr>
    <p:cSldViewPr>
      <p:cViewPr varScale="1">
        <p:scale>
          <a:sx n="88" d="100"/>
          <a:sy n="88" d="100"/>
        </p:scale>
        <p:origin x="1242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105" d="100"/>
          <a:sy n="105" d="100"/>
        </p:scale>
        <p:origin x="-316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B81984-5B84-4970-8447-2B456B8C58DF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75F6A3A-9A51-4DF3-8A57-9AEB0739425C}">
      <dgm:prSet phldrT="[Текст]"/>
      <dgm:spPr/>
      <dgm:t>
        <a:bodyPr anchor="t" anchorCtr="0"/>
        <a:lstStyle/>
        <a:p>
          <a:r>
            <a:rPr lang="ru-RU" dirty="0"/>
            <a:t> </a:t>
          </a:r>
        </a:p>
      </dgm:t>
    </dgm:pt>
    <dgm:pt modelId="{203596AF-4F49-40BA-B1E1-11BDD34B512E}" type="parTrans" cxnId="{017518C9-1619-4B19-AA03-86BA999BA287}">
      <dgm:prSet/>
      <dgm:spPr/>
      <dgm:t>
        <a:bodyPr/>
        <a:lstStyle/>
        <a:p>
          <a:endParaRPr lang="ru-RU"/>
        </a:p>
      </dgm:t>
    </dgm:pt>
    <dgm:pt modelId="{A056157B-3867-49A4-9195-F3A4F3FBBA8E}" type="sibTrans" cxnId="{017518C9-1619-4B19-AA03-86BA999BA287}">
      <dgm:prSet/>
      <dgm:spPr/>
      <dgm:t>
        <a:bodyPr/>
        <a:lstStyle/>
        <a:p>
          <a:endParaRPr lang="ru-RU"/>
        </a:p>
      </dgm:t>
    </dgm:pt>
    <dgm:pt modelId="{3A252E36-3D7E-49E5-B812-EE4CACF0D5CF}" type="pres">
      <dgm:prSet presAssocID="{EAB81984-5B84-4970-8447-2B456B8C58DF}" presName="Name0" presStyleCnt="0">
        <dgm:presLayoutVars>
          <dgm:dir/>
        </dgm:presLayoutVars>
      </dgm:prSet>
      <dgm:spPr/>
    </dgm:pt>
    <dgm:pt modelId="{CF6D50B3-578A-4EA0-A5A0-492FA729F6ED}" type="pres">
      <dgm:prSet presAssocID="{B75F6A3A-9A51-4DF3-8A57-9AEB0739425C}" presName="composite" presStyleCnt="0"/>
      <dgm:spPr/>
    </dgm:pt>
    <dgm:pt modelId="{B29ABF60-EC0F-45AD-A90E-9C76D15C2F14}" type="pres">
      <dgm:prSet presAssocID="{B75F6A3A-9A51-4DF3-8A57-9AEB0739425C}" presName="rect2" presStyleLbl="revTx" presStyleIdx="0" presStyleCnt="1" custScaleX="52906" custScaleY="78168" custLinFactY="194313" custLinFactNeighborX="90322" custLinFactNeighborY="200000">
        <dgm:presLayoutVars>
          <dgm:bulletEnabled val="1"/>
        </dgm:presLayoutVars>
      </dgm:prSet>
      <dgm:spPr/>
    </dgm:pt>
    <dgm:pt modelId="{61EB78D8-69FF-471D-8FEB-71388C442F55}" type="pres">
      <dgm:prSet presAssocID="{B75F6A3A-9A51-4DF3-8A57-9AEB0739425C}" presName="rect1" presStyleLbl="alignImgPlace1" presStyleIdx="0" presStyleCnt="1" custScaleX="596594" custScaleY="114980" custLinFactX="-64576" custLinFactNeighborX="-100000" custLinFactNeighborY="-1306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</dgm:ptLst>
  <dgm:cxnLst>
    <dgm:cxn modelId="{1CEAA455-5BF4-4666-95B8-390900AB8124}" type="presOf" srcId="{EAB81984-5B84-4970-8447-2B456B8C58DF}" destId="{3A252E36-3D7E-49E5-B812-EE4CACF0D5CF}" srcOrd="0" destOrd="0" presId="urn:microsoft.com/office/officeart/2008/layout/PictureGrid"/>
    <dgm:cxn modelId="{147A14B3-96E8-4139-969B-9DB1BCB4D95E}" type="presOf" srcId="{B75F6A3A-9A51-4DF3-8A57-9AEB0739425C}" destId="{B29ABF60-EC0F-45AD-A90E-9C76D15C2F14}" srcOrd="0" destOrd="0" presId="urn:microsoft.com/office/officeart/2008/layout/PictureGrid"/>
    <dgm:cxn modelId="{017518C9-1619-4B19-AA03-86BA999BA287}" srcId="{EAB81984-5B84-4970-8447-2B456B8C58DF}" destId="{B75F6A3A-9A51-4DF3-8A57-9AEB0739425C}" srcOrd="0" destOrd="0" parTransId="{203596AF-4F49-40BA-B1E1-11BDD34B512E}" sibTransId="{A056157B-3867-49A4-9195-F3A4F3FBBA8E}"/>
    <dgm:cxn modelId="{D3458AFA-605E-43EE-8C8A-0E0C1E3CD931}" type="presParOf" srcId="{3A252E36-3D7E-49E5-B812-EE4CACF0D5CF}" destId="{CF6D50B3-578A-4EA0-A5A0-492FA729F6ED}" srcOrd="0" destOrd="0" presId="urn:microsoft.com/office/officeart/2008/layout/PictureGrid"/>
    <dgm:cxn modelId="{9835F3F3-3E30-4AC4-AD89-BC095FA9A878}" type="presParOf" srcId="{CF6D50B3-578A-4EA0-A5A0-492FA729F6ED}" destId="{B29ABF60-EC0F-45AD-A90E-9C76D15C2F14}" srcOrd="0" destOrd="0" presId="urn:microsoft.com/office/officeart/2008/layout/PictureGrid"/>
    <dgm:cxn modelId="{70FA379F-7827-49B9-806E-1FD72CAE8F89}" type="presParOf" srcId="{CF6D50B3-578A-4EA0-A5A0-492FA729F6ED}" destId="{61EB78D8-69FF-471D-8FEB-71388C442F55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B81984-5B84-4970-8447-2B456B8C58DF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75F6A3A-9A51-4DF3-8A57-9AEB0739425C}">
      <dgm:prSet phldrT="[Текст]"/>
      <dgm:spPr/>
      <dgm:t>
        <a:bodyPr anchor="t" anchorCtr="0"/>
        <a:lstStyle/>
        <a:p>
          <a:r>
            <a:rPr lang="ru-RU" dirty="0"/>
            <a:t> </a:t>
          </a:r>
        </a:p>
      </dgm:t>
    </dgm:pt>
    <dgm:pt modelId="{203596AF-4F49-40BA-B1E1-11BDD34B512E}" type="parTrans" cxnId="{017518C9-1619-4B19-AA03-86BA999BA287}">
      <dgm:prSet/>
      <dgm:spPr/>
      <dgm:t>
        <a:bodyPr/>
        <a:lstStyle/>
        <a:p>
          <a:endParaRPr lang="ru-RU"/>
        </a:p>
      </dgm:t>
    </dgm:pt>
    <dgm:pt modelId="{A056157B-3867-49A4-9195-F3A4F3FBBA8E}" type="sibTrans" cxnId="{017518C9-1619-4B19-AA03-86BA999BA287}">
      <dgm:prSet/>
      <dgm:spPr/>
      <dgm:t>
        <a:bodyPr/>
        <a:lstStyle/>
        <a:p>
          <a:endParaRPr lang="ru-RU"/>
        </a:p>
      </dgm:t>
    </dgm:pt>
    <dgm:pt modelId="{3A252E36-3D7E-49E5-B812-EE4CACF0D5CF}" type="pres">
      <dgm:prSet presAssocID="{EAB81984-5B84-4970-8447-2B456B8C58DF}" presName="Name0" presStyleCnt="0">
        <dgm:presLayoutVars>
          <dgm:dir/>
        </dgm:presLayoutVars>
      </dgm:prSet>
      <dgm:spPr/>
    </dgm:pt>
    <dgm:pt modelId="{CF6D50B3-578A-4EA0-A5A0-492FA729F6ED}" type="pres">
      <dgm:prSet presAssocID="{B75F6A3A-9A51-4DF3-8A57-9AEB0739425C}" presName="composite" presStyleCnt="0"/>
      <dgm:spPr/>
    </dgm:pt>
    <dgm:pt modelId="{B29ABF60-EC0F-45AD-A90E-9C76D15C2F14}" type="pres">
      <dgm:prSet presAssocID="{B75F6A3A-9A51-4DF3-8A57-9AEB0739425C}" presName="rect2" presStyleLbl="revTx" presStyleIdx="0" presStyleCnt="1" custScaleX="52906" custScaleY="78168" custLinFactY="194313" custLinFactNeighborX="90322" custLinFactNeighborY="200000">
        <dgm:presLayoutVars>
          <dgm:bulletEnabled val="1"/>
        </dgm:presLayoutVars>
      </dgm:prSet>
      <dgm:spPr/>
    </dgm:pt>
    <dgm:pt modelId="{61EB78D8-69FF-471D-8FEB-71388C442F55}" type="pres">
      <dgm:prSet presAssocID="{B75F6A3A-9A51-4DF3-8A57-9AEB0739425C}" presName="rect1" presStyleLbl="alignImgPlace1" presStyleIdx="0" presStyleCnt="1" custScaleX="596594" custScaleY="114980" custLinFactX="-64576" custLinFactNeighborX="-100000" custLinFactNeighborY="-1306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</dgm:ptLst>
  <dgm:cxnLst>
    <dgm:cxn modelId="{1CEAA455-5BF4-4666-95B8-390900AB8124}" type="presOf" srcId="{EAB81984-5B84-4970-8447-2B456B8C58DF}" destId="{3A252E36-3D7E-49E5-B812-EE4CACF0D5CF}" srcOrd="0" destOrd="0" presId="urn:microsoft.com/office/officeart/2008/layout/PictureGrid"/>
    <dgm:cxn modelId="{147A14B3-96E8-4139-969B-9DB1BCB4D95E}" type="presOf" srcId="{B75F6A3A-9A51-4DF3-8A57-9AEB0739425C}" destId="{B29ABF60-EC0F-45AD-A90E-9C76D15C2F14}" srcOrd="0" destOrd="0" presId="urn:microsoft.com/office/officeart/2008/layout/PictureGrid"/>
    <dgm:cxn modelId="{017518C9-1619-4B19-AA03-86BA999BA287}" srcId="{EAB81984-5B84-4970-8447-2B456B8C58DF}" destId="{B75F6A3A-9A51-4DF3-8A57-9AEB0739425C}" srcOrd="0" destOrd="0" parTransId="{203596AF-4F49-40BA-B1E1-11BDD34B512E}" sibTransId="{A056157B-3867-49A4-9195-F3A4F3FBBA8E}"/>
    <dgm:cxn modelId="{D3458AFA-605E-43EE-8C8A-0E0C1E3CD931}" type="presParOf" srcId="{3A252E36-3D7E-49E5-B812-EE4CACF0D5CF}" destId="{CF6D50B3-578A-4EA0-A5A0-492FA729F6ED}" srcOrd="0" destOrd="0" presId="urn:microsoft.com/office/officeart/2008/layout/PictureGrid"/>
    <dgm:cxn modelId="{9835F3F3-3E30-4AC4-AD89-BC095FA9A878}" type="presParOf" srcId="{CF6D50B3-578A-4EA0-A5A0-492FA729F6ED}" destId="{B29ABF60-EC0F-45AD-A90E-9C76D15C2F14}" srcOrd="0" destOrd="0" presId="urn:microsoft.com/office/officeart/2008/layout/PictureGrid"/>
    <dgm:cxn modelId="{70FA379F-7827-49B9-806E-1FD72CAE8F89}" type="presParOf" srcId="{CF6D50B3-578A-4EA0-A5A0-492FA729F6ED}" destId="{61EB78D8-69FF-471D-8FEB-71388C442F55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F66C165-B39F-46D3-B19F-623799541DD3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C9C0585-42CE-4F34-A2BB-F1377DA03788}">
      <dgm:prSet phldrT="[Текст]" custT="1"/>
      <dgm:spPr/>
      <dgm:t>
        <a:bodyPr/>
        <a:lstStyle/>
        <a:p>
          <a:pPr algn="ctr"/>
          <a:r>
            <a:rPr lang="ru-RU" sz="4000" dirty="0">
              <a:solidFill>
                <a:schemeClr val="accent1"/>
              </a:solidFill>
            </a:rPr>
            <a:t>ВОПРОСЫ</a:t>
          </a:r>
          <a:r>
            <a:rPr lang="en-US" sz="4000" dirty="0">
              <a:solidFill>
                <a:schemeClr val="accent1"/>
              </a:solidFill>
            </a:rPr>
            <a:t>?</a:t>
          </a:r>
          <a:endParaRPr lang="ru-RU" sz="4000" dirty="0">
            <a:solidFill>
              <a:schemeClr val="accent1"/>
            </a:solidFill>
          </a:endParaRPr>
        </a:p>
      </dgm:t>
    </dgm:pt>
    <dgm:pt modelId="{4E5DCF2B-AAE7-41E2-837F-518128C03597}" type="parTrans" cxnId="{A177C822-7566-4410-A889-706A6CE15148}">
      <dgm:prSet/>
      <dgm:spPr/>
      <dgm:t>
        <a:bodyPr/>
        <a:lstStyle/>
        <a:p>
          <a:endParaRPr lang="ru-RU"/>
        </a:p>
      </dgm:t>
    </dgm:pt>
    <dgm:pt modelId="{56F70C7F-1925-4DBA-9BD6-AF5E91799A59}" type="sibTrans" cxnId="{A177C822-7566-4410-A889-706A6CE15148}">
      <dgm:prSet/>
      <dgm:spPr/>
      <dgm:t>
        <a:bodyPr/>
        <a:lstStyle/>
        <a:p>
          <a:endParaRPr lang="ru-RU"/>
        </a:p>
      </dgm:t>
    </dgm:pt>
    <dgm:pt modelId="{B6F028CB-F170-4FEF-BC3A-25F0E90D434A}" type="pres">
      <dgm:prSet presAssocID="{8F66C165-B39F-46D3-B19F-623799541DD3}" presName="Name0" presStyleCnt="0">
        <dgm:presLayoutVars>
          <dgm:dir/>
        </dgm:presLayoutVars>
      </dgm:prSet>
      <dgm:spPr/>
    </dgm:pt>
    <dgm:pt modelId="{65D73C51-61AB-436D-8191-975603FC9C68}" type="pres">
      <dgm:prSet presAssocID="{9C9C0585-42CE-4F34-A2BB-F1377DA03788}" presName="composite" presStyleCnt="0"/>
      <dgm:spPr/>
    </dgm:pt>
    <dgm:pt modelId="{A30F2283-C0A4-4A69-BCBE-833D967155A2}" type="pres">
      <dgm:prSet presAssocID="{9C9C0585-42CE-4F34-A2BB-F1377DA03788}" presName="rect2" presStyleLbl="revTx" presStyleIdx="0" presStyleCnt="1" custScaleX="215057" custScaleY="249385" custLinFactY="200000" custLinFactNeighborX="105" custLinFactNeighborY="288506">
        <dgm:presLayoutVars>
          <dgm:bulletEnabled val="1"/>
        </dgm:presLayoutVars>
      </dgm:prSet>
      <dgm:spPr/>
    </dgm:pt>
    <dgm:pt modelId="{DFDA3CA3-5C68-4A2F-A4A8-285063A35D87}" type="pres">
      <dgm:prSet presAssocID="{9C9C0585-42CE-4F34-A2BB-F1377DA03788}" presName="rect1" presStyleLbl="alignImgPlace1" presStyleIdx="0" presStyleCnt="1" custScaleX="62421" custScaleY="62421" custLinFactNeighborX="1076" custLinFactNeighborY="-5220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0">
          <a:noFill/>
        </a:ln>
      </dgm:spPr>
    </dgm:pt>
  </dgm:ptLst>
  <dgm:cxnLst>
    <dgm:cxn modelId="{A9E27516-E8E4-42A7-A155-024D48E79559}" type="presOf" srcId="{8F66C165-B39F-46D3-B19F-623799541DD3}" destId="{B6F028CB-F170-4FEF-BC3A-25F0E90D434A}" srcOrd="0" destOrd="0" presId="urn:microsoft.com/office/officeart/2008/layout/PictureGrid"/>
    <dgm:cxn modelId="{A177C822-7566-4410-A889-706A6CE15148}" srcId="{8F66C165-B39F-46D3-B19F-623799541DD3}" destId="{9C9C0585-42CE-4F34-A2BB-F1377DA03788}" srcOrd="0" destOrd="0" parTransId="{4E5DCF2B-AAE7-41E2-837F-518128C03597}" sibTransId="{56F70C7F-1925-4DBA-9BD6-AF5E91799A59}"/>
    <dgm:cxn modelId="{ACD53F50-5BA1-48C9-B5DF-09BF6DA4DE65}" type="presOf" srcId="{9C9C0585-42CE-4F34-A2BB-F1377DA03788}" destId="{A30F2283-C0A4-4A69-BCBE-833D967155A2}" srcOrd="0" destOrd="0" presId="urn:microsoft.com/office/officeart/2008/layout/PictureGrid"/>
    <dgm:cxn modelId="{CC189C1C-06A1-4F03-B886-67BF46A53703}" type="presParOf" srcId="{B6F028CB-F170-4FEF-BC3A-25F0E90D434A}" destId="{65D73C51-61AB-436D-8191-975603FC9C68}" srcOrd="0" destOrd="0" presId="urn:microsoft.com/office/officeart/2008/layout/PictureGrid"/>
    <dgm:cxn modelId="{CD7DB92E-B84F-43A0-AC2D-FBBFB40722EE}" type="presParOf" srcId="{65D73C51-61AB-436D-8191-975603FC9C68}" destId="{A30F2283-C0A4-4A69-BCBE-833D967155A2}" srcOrd="0" destOrd="0" presId="urn:microsoft.com/office/officeart/2008/layout/PictureGrid"/>
    <dgm:cxn modelId="{493A200B-9465-4436-B6FC-AD5199FEBBE6}" type="presParOf" srcId="{65D73C51-61AB-436D-8191-975603FC9C68}" destId="{DFDA3CA3-5C68-4A2F-A4A8-285063A35D87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ABF60-EC0F-45AD-A90E-9C76D15C2F14}">
      <dsp:nvSpPr>
        <dsp:cNvPr id="0" name=""/>
        <dsp:cNvSpPr/>
      </dsp:nvSpPr>
      <dsp:spPr>
        <a:xfrm>
          <a:off x="1748174" y="210303"/>
          <a:ext cx="175586" cy="38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00" kern="1200" dirty="0"/>
            <a:t> </a:t>
          </a:r>
        </a:p>
      </dsp:txBody>
      <dsp:txXfrm>
        <a:off x="1748174" y="210303"/>
        <a:ext cx="175586" cy="38914"/>
      </dsp:txXfrm>
    </dsp:sp>
    <dsp:sp modelId="{61EB78D8-69FF-471D-8FEB-71388C442F55}">
      <dsp:nvSpPr>
        <dsp:cNvPr id="0" name=""/>
        <dsp:cNvSpPr/>
      </dsp:nvSpPr>
      <dsp:spPr>
        <a:xfrm>
          <a:off x="0" y="0"/>
          <a:ext cx="1980001" cy="3816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ABF60-EC0F-45AD-A90E-9C76D15C2F14}">
      <dsp:nvSpPr>
        <dsp:cNvPr id="0" name=""/>
        <dsp:cNvSpPr/>
      </dsp:nvSpPr>
      <dsp:spPr>
        <a:xfrm>
          <a:off x="1748174" y="210303"/>
          <a:ext cx="175586" cy="38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00" kern="1200" dirty="0"/>
            <a:t> </a:t>
          </a:r>
        </a:p>
      </dsp:txBody>
      <dsp:txXfrm>
        <a:off x="1748174" y="210303"/>
        <a:ext cx="175586" cy="38914"/>
      </dsp:txXfrm>
    </dsp:sp>
    <dsp:sp modelId="{61EB78D8-69FF-471D-8FEB-71388C442F55}">
      <dsp:nvSpPr>
        <dsp:cNvPr id="0" name=""/>
        <dsp:cNvSpPr/>
      </dsp:nvSpPr>
      <dsp:spPr>
        <a:xfrm>
          <a:off x="0" y="0"/>
          <a:ext cx="1980001" cy="3816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0F2283-C0A4-4A69-BCBE-833D967155A2}">
      <dsp:nvSpPr>
        <dsp:cNvPr id="0" name=""/>
        <dsp:cNvSpPr/>
      </dsp:nvSpPr>
      <dsp:spPr>
        <a:xfrm>
          <a:off x="469735" y="1146225"/>
          <a:ext cx="2927097" cy="509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52400" rIns="152400" bIns="0" numCol="1" spcCol="1270" anchor="b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000" kern="1200" dirty="0">
              <a:solidFill>
                <a:schemeClr val="accent1"/>
              </a:solidFill>
            </a:rPr>
            <a:t>ВОПРОСЫ</a:t>
          </a:r>
          <a:r>
            <a:rPr lang="en-US" sz="4000" kern="1200" dirty="0">
              <a:solidFill>
                <a:schemeClr val="accent1"/>
              </a:solidFill>
            </a:rPr>
            <a:t>?</a:t>
          </a:r>
          <a:endParaRPr lang="ru-RU" sz="4000" kern="1200" dirty="0">
            <a:solidFill>
              <a:schemeClr val="accent1"/>
            </a:solidFill>
          </a:endParaRPr>
        </a:p>
      </dsp:txBody>
      <dsp:txXfrm>
        <a:off x="469735" y="1146225"/>
        <a:ext cx="2927097" cy="509149"/>
      </dsp:txXfrm>
    </dsp:sp>
    <dsp:sp modelId="{DFDA3CA3-5C68-4A2F-A4A8-285063A35D87}">
      <dsp:nvSpPr>
        <dsp:cNvPr id="0" name=""/>
        <dsp:cNvSpPr/>
      </dsp:nvSpPr>
      <dsp:spPr>
        <a:xfrm>
          <a:off x="1521700" y="91137"/>
          <a:ext cx="849599" cy="8495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1.71429" units="1/cm"/>
          <inkml:channelProperty channel="T" name="resolution" value="1" units="1/dev"/>
        </inkml:channelProperties>
      </inkml:inkSource>
      <inkml:timestamp xml:id="ts0" timeString="2016-11-17T18:04:30.92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7779 8255 0,'17'0'141,"36"0"-126,18 0-15,88 0 16,17-18-1,-17-35-15,0 53 16,-36-35 0,-52 35-16,52 0 15,-52 0 1,-1 0-16,36-35 16,-35 35-16,52 0 15,36 0 1,-36 0-16,-70 0 15,71 0 1,-54 0-16,1 0 16,-1 0-1,-34 0-15,16 0 16,72 0-16,-18 0 16,70 0-1,-70 0-15,53 0 16,-36 0-1,-17 0-15,-35 0 16,52 0-16,1 0 16,-72 0-1,72 0-15,35 0 16,-1 0 0,19 0-16,-71 0 15,17 0 1,-52 0-16,35 0 15,-36 0-15,54 0 16,-19 0 0,19 18-16,35 17 15,-36-35 1,36 53-16,-71-18 16,-17-35-1,-19 0-15,-16 35 16,-1-35-16,0 18 15,-17-18 1,17 0 0,-35 35 890,36-35-687,-1 0-79,-18 0-140,54 0 16,52 0 0,-52 0-16,35 0 15,-36 0-15,-34 0 16,-1 0-1,-17 0 64,17 0-79,0 0 15,0 0 1,-17 0-16,17 0 15,1 0 1,-1 0 47,-17 0-48,52 0-15,1 0 16,-1 0-1,1 0-15,35 0 16,-71 0 0,35 0-16,-34 0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37.06564" units="1/cm"/>
          <inkml:channelProperty channel="Y" name="resolution" value="37.03704" units="1/cm"/>
          <inkml:channelProperty channel="T" name="resolution" value="1" units="1/dev"/>
        </inkml:channelProperties>
      </inkml:inkSource>
      <inkml:timestamp xml:id="ts0" timeString="2016-07-06T19:40:23.494"/>
    </inkml:context>
    <inkml:brush xml:id="br0">
      <inkml:brushProperty name="width" value="0.33333" units="cm"/>
      <inkml:brushProperty name="height" value="0.66667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0 305 0,'28'-28'47,"-1"28"-32,1-27 1,-1 27-1,1 0-15,0 0 16,-1 0 0,56-28-16,-55 28 0,-1 0 15,29-28-15,-29 28 16,1-27-16,27 27 16,-27-28-16,-1 28 0,28 0 15,-27 0-15,55 0 16,-56 0-16,1-27 15,0 27-15,-1 0 16,1-28-16,-1 28 16,1 0-1,0 0-15,27 0 16,-27 0-16,27-28 16,-28 28-16,1 0 15,27-27-15,-27 27 16,-1 0 31,1 0-32,0 0 17,-28-28-17,27 28 16,1 0-15,27 0-16,-27 0 16,-1 0-1,1 0-15,-1 0 16,1 0 46,0 28-30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E5F246-0B7D-44DF-8C1B-EDFCA5DA626A}" type="datetimeFigureOut">
              <a:rPr lang="ru-RU" smtClean="0"/>
              <a:t>16.04.2018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ECB10-9972-4830-A584-02C41DAFD4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9603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Уже немножко знают, что такое исключения, блок про </a:t>
            </a:r>
            <a:r>
              <a:rPr lang="en-US" dirty="0"/>
              <a:t>best</a:t>
            </a:r>
            <a:r>
              <a:rPr lang="en-US" baseline="0" dirty="0"/>
              <a:t> </a:t>
            </a:r>
            <a:r>
              <a:rPr lang="en-US" baseline="0" dirty="0" err="1"/>
              <a:t>practces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79057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Представим,</a:t>
            </a:r>
            <a:r>
              <a:rPr lang="ru-RU" baseline="0" dirty="0"/>
              <a:t> что в … куча кода, тогда какая тут проблема? </a:t>
            </a:r>
          </a:p>
          <a:p>
            <a:r>
              <a:rPr lang="ru-RU" baseline="0" dirty="0"/>
              <a:t>Это будет нечестный </a:t>
            </a:r>
            <a:r>
              <a:rPr lang="en-US" baseline="0" dirty="0" err="1"/>
              <a:t>FormatException</a:t>
            </a:r>
            <a:r>
              <a:rPr lang="en-US" baseline="0" dirty="0"/>
              <a:t>, </a:t>
            </a:r>
            <a:r>
              <a:rPr lang="ru-RU" baseline="0" dirty="0"/>
              <a:t>т.к. могло случиться все что угодно.</a:t>
            </a:r>
          </a:p>
          <a:p>
            <a:r>
              <a:rPr lang="ru-RU" baseline="0" dirty="0"/>
              <a:t>Вы написали специфичный обработчик, а реагируете на все подряд, поэтому надо </a:t>
            </a:r>
            <a:r>
              <a:rPr lang="en-US" baseline="0" dirty="0"/>
              <a:t>subj</a:t>
            </a:r>
            <a:endParaRPr lang="ru-RU" dirty="0"/>
          </a:p>
          <a:p>
            <a:r>
              <a:rPr lang="ru-RU" baseline="0" dirty="0"/>
              <a:t>Оставить большой </a:t>
            </a:r>
            <a:r>
              <a:rPr lang="en-US" baseline="0" dirty="0"/>
              <a:t>try-catch </a:t>
            </a:r>
            <a:r>
              <a:rPr lang="ru-RU" baseline="0" dirty="0"/>
              <a:t>и показать процесс конкретизации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01608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Единственное исключение</a:t>
            </a:r>
            <a:r>
              <a:rPr lang="ru-RU" baseline="0" dirty="0"/>
              <a:t> для правила «если не знаешь, что делать с исключением – кидай дальше» - глобальный обработчик.</a:t>
            </a:r>
          </a:p>
          <a:p>
            <a:endParaRPr lang="ru-RU" baseline="0" dirty="0"/>
          </a:p>
          <a:p>
            <a:r>
              <a:rPr lang="ru-RU" baseline="0" dirty="0"/>
              <a:t>Это для логов, для безопасности, для расследования, решить проблему пользователя (показать телефон техподдержки)</a:t>
            </a:r>
          </a:p>
          <a:p>
            <a:r>
              <a:rPr lang="ru-RU" baseline="0" dirty="0"/>
              <a:t>Для </a:t>
            </a:r>
            <a:r>
              <a:rPr lang="en-US" baseline="0" dirty="0"/>
              <a:t>MVC – </a:t>
            </a:r>
            <a:r>
              <a:rPr lang="en-US" baseline="0" dirty="0" err="1"/>
              <a:t>BaseController</a:t>
            </a:r>
            <a:r>
              <a:rPr lang="en-US" baseline="0" dirty="0"/>
              <a:t> c </a:t>
            </a:r>
            <a:r>
              <a:rPr lang="en-US" baseline="0" dirty="0" err="1"/>
              <a:t>OnError</a:t>
            </a:r>
            <a:r>
              <a:rPr lang="ru-RU" baseline="0" dirty="0"/>
              <a:t> </a:t>
            </a:r>
            <a:r>
              <a:rPr lang="en-US" baseline="0" dirty="0"/>
              <a:t>action</a:t>
            </a:r>
          </a:p>
          <a:p>
            <a:r>
              <a:rPr lang="ru-RU" baseline="0" dirty="0"/>
              <a:t>Для</a:t>
            </a:r>
            <a:r>
              <a:rPr lang="en-US" baseline="0" dirty="0"/>
              <a:t> ASP.NET -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AppDomain.CurrentDomain.UnhandledException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global.asax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т.д.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 Logs!</a:t>
            </a:r>
            <a:endParaRPr lang="ru-RU" baseline="0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96612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-------------</a:t>
            </a:r>
            <a:endParaRPr lang="en-US" dirty="0"/>
          </a:p>
          <a:p>
            <a:r>
              <a:rPr lang="ru-RU" dirty="0"/>
              <a:t>Каждый</a:t>
            </a:r>
            <a:r>
              <a:rPr lang="ru-RU" baseline="0" dirty="0"/>
              <a:t> поток или </a:t>
            </a:r>
            <a:r>
              <a:rPr lang="ru-RU" baseline="0" dirty="0" err="1"/>
              <a:t>таск</a:t>
            </a:r>
            <a:r>
              <a:rPr lang="ru-RU" baseline="0" dirty="0"/>
              <a:t> – свой обработчик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16680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Самый простой способ</a:t>
            </a:r>
            <a:r>
              <a:rPr lang="ru-RU" baseline="0" dirty="0"/>
              <a:t> – сделать соответствующий примитив, чтобы не повторяться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61366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UnhandledException</a:t>
            </a:r>
            <a:r>
              <a:rPr lang="en-US" baseline="0" dirty="0"/>
              <a:t> - </a:t>
            </a:r>
            <a:r>
              <a:rPr lang="ru-RU" baseline="0" dirty="0"/>
              <a:t>_очень полезное_ событие, позволяет </a:t>
            </a:r>
            <a:r>
              <a:rPr lang="ru-RU" baseline="0" dirty="0" err="1"/>
              <a:t>залоггировать</a:t>
            </a:r>
            <a:r>
              <a:rPr lang="ru-RU" baseline="0" dirty="0"/>
              <a:t> необработанные исключения приводящие к краху процесса (пример - из других потоков (если у них нет глобального обработчика, например запущены каким-то левым кодом))</a:t>
            </a:r>
          </a:p>
          <a:p>
            <a:endParaRPr lang="ru-RU" baseline="0" dirty="0"/>
          </a:p>
          <a:p>
            <a:r>
              <a:rPr lang="ru-RU" baseline="0" dirty="0"/>
              <a:t>Если приложение упало, а </a:t>
            </a:r>
            <a:r>
              <a:rPr lang="ru-RU" baseline="0" dirty="0" err="1"/>
              <a:t>логи</a:t>
            </a:r>
            <a:r>
              <a:rPr lang="ru-RU" baseline="0" dirty="0"/>
              <a:t> не записались – можно поискать </a:t>
            </a:r>
            <a:r>
              <a:rPr lang="ru-RU" baseline="0" dirty="0" err="1"/>
              <a:t>стектрейс</a:t>
            </a:r>
            <a:r>
              <a:rPr lang="ru-RU" baseline="0" dirty="0"/>
              <a:t> в логах </a:t>
            </a:r>
            <a:r>
              <a:rPr lang="ru-RU" baseline="0" dirty="0" err="1"/>
              <a:t>винды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52043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23240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/>
              <a:t>Создавать потоки самим – неудобно, ещё это дорогая операция из-за вызовов </a:t>
            </a:r>
            <a:r>
              <a:rPr lang="en-US" baseline="0" dirty="0"/>
              <a:t>API </a:t>
            </a:r>
            <a:r>
              <a:rPr lang="ru-RU" baseline="0" dirty="0"/>
              <a:t>ОС</a:t>
            </a:r>
          </a:p>
          <a:p>
            <a:r>
              <a:rPr lang="ru-RU" baseline="0" dirty="0"/>
              <a:t>Можно запускать свои задачи на потоках из </a:t>
            </a:r>
            <a:r>
              <a:rPr lang="ru-RU" baseline="0" dirty="0" err="1"/>
              <a:t>тредпула</a:t>
            </a:r>
            <a:endParaRPr lang="en-US" baseline="0" dirty="0"/>
          </a:p>
          <a:p>
            <a:endParaRPr lang="en-US" baseline="0" dirty="0"/>
          </a:p>
          <a:p>
            <a:pPr marL="228600" indent="-228600">
              <a:buAutoNum type="arabicParenR"/>
            </a:pPr>
            <a:r>
              <a:rPr lang="ru-RU" baseline="0" dirty="0" err="1"/>
              <a:t>Таск</a:t>
            </a:r>
            <a:r>
              <a:rPr lang="ru-RU" baseline="0" dirty="0"/>
              <a:t> может вернуть результат</a:t>
            </a:r>
          </a:p>
          <a:p>
            <a:pPr marL="228600" indent="-228600">
              <a:buAutoNum type="arabicParenR"/>
            </a:pPr>
            <a:r>
              <a:rPr lang="ru-RU" baseline="0" dirty="0"/>
              <a:t>Не на каждый </a:t>
            </a:r>
            <a:r>
              <a:rPr lang="ru-RU" baseline="0" dirty="0" err="1"/>
              <a:t>таск</a:t>
            </a:r>
            <a:r>
              <a:rPr lang="ru-RU" baseline="0" dirty="0"/>
              <a:t> создаётся новый поток. Таски выполняются на заранее созданных потоках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36943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Если асинхронный метод – </a:t>
            </a:r>
            <a:r>
              <a:rPr lang="ru-RU" dirty="0" err="1"/>
              <a:t>воид</a:t>
            </a:r>
            <a:r>
              <a:rPr lang="ru-RU" dirty="0"/>
              <a:t>, то в кэтч</a:t>
            </a:r>
            <a:r>
              <a:rPr lang="ru-RU" baseline="0" dirty="0"/>
              <a:t> мы уже не зайдем.</a:t>
            </a:r>
          </a:p>
          <a:p>
            <a:endParaRPr lang="en-US" baseline="0" dirty="0"/>
          </a:p>
          <a:p>
            <a:r>
              <a:rPr lang="ru-RU" baseline="0" dirty="0"/>
              <a:t>В таске есть возможность получить исключение </a:t>
            </a:r>
            <a:r>
              <a:rPr lang="en-US" baseline="0" dirty="0"/>
              <a:t>(</a:t>
            </a:r>
            <a:r>
              <a:rPr lang="en-US" baseline="0" dirty="0" err="1"/>
              <a:t>task.Exception</a:t>
            </a:r>
            <a:r>
              <a:rPr lang="en-US" baseline="0" dirty="0"/>
              <a:t>)</a:t>
            </a:r>
            <a:r>
              <a:rPr lang="ru-RU" baseline="0" dirty="0"/>
              <a:t>, но это </a:t>
            </a:r>
            <a:r>
              <a:rPr lang="en-US" baseline="0" dirty="0" err="1"/>
              <a:t>AggregateException</a:t>
            </a:r>
            <a:endParaRPr lang="ru-RU" baseline="0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14733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fld id="{4EE84575-FB5A-4E66-BE13-24D1E32BFF31}" type="slidenum">
              <a:rPr lang="en-US" altLang="ru-RU">
                <a:latin typeface="Arial" panose="020B0604020202020204" pitchFamily="34" charset="0"/>
              </a:rPr>
              <a:pPr eaLnBrk="1" hangingPunct="1"/>
              <a:t>25</a:t>
            </a:fld>
            <a:endParaRPr lang="en-US" altLang="ru-RU">
              <a:latin typeface="Arial" panose="020B0604020202020204" pitchFamily="34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ru-RU" altLang="ru-RU" dirty="0">
                <a:latin typeface="Arial" panose="020B0604020202020204" pitchFamily="34" charset="0"/>
              </a:rPr>
              <a:t>Исправь</a:t>
            </a:r>
            <a:r>
              <a:rPr lang="ru-RU" altLang="ru-RU" baseline="0" dirty="0">
                <a:latin typeface="Arial" panose="020B0604020202020204" pitchFamily="34" charset="0"/>
              </a:rPr>
              <a:t> как можно больше ошибок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altLang="ru-RU" baseline="0" dirty="0">
                <a:latin typeface="Arial" panose="020B0604020202020204" pitchFamily="34" charset="0"/>
              </a:rPr>
              <a:t>Вместе с фамилиями указать стол – в </a:t>
            </a:r>
            <a:r>
              <a:rPr lang="en-US" altLang="ru-RU" baseline="0" dirty="0">
                <a:latin typeface="Arial" panose="020B0604020202020204" pitchFamily="34" charset="0"/>
              </a:rPr>
              <a:t>Names </a:t>
            </a:r>
            <a:r>
              <a:rPr lang="ru-RU" altLang="ru-RU" baseline="0" dirty="0">
                <a:latin typeface="Arial" panose="020B0604020202020204" pitchFamily="34" charset="0"/>
              </a:rPr>
              <a:t>в </a:t>
            </a:r>
            <a:r>
              <a:rPr lang="en-US" altLang="ru-RU" baseline="0" dirty="0" err="1">
                <a:latin typeface="Arial" panose="020B0604020202020204" pitchFamily="34" charset="0"/>
              </a:rPr>
              <a:t>ConvertersProgram_should</a:t>
            </a:r>
            <a:endParaRPr lang="ru-RU" altLang="ru-RU" baseline="0" dirty="0">
              <a:latin typeface="Arial" panose="020B0604020202020204" pitchFamily="34" charset="0"/>
            </a:endParaRPr>
          </a:p>
          <a:p>
            <a:pPr eaLnBrk="1" hangingPunct="1"/>
            <a:endParaRPr lang="ru-RU" altLang="ru-RU" baseline="0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ru-RU" baseline="0" dirty="0" err="1">
                <a:latin typeface="Arial" panose="020B0604020202020204" pitchFamily="34" charset="0"/>
              </a:rPr>
              <a:t>progressBoard</a:t>
            </a:r>
            <a:r>
              <a:rPr lang="en-US" altLang="ru-RU" baseline="0" dirty="0">
                <a:latin typeface="Arial" panose="020B0604020202020204" pitchFamily="34" charset="0"/>
              </a:rPr>
              <a:t> – </a:t>
            </a:r>
            <a:r>
              <a:rPr lang="ru-RU" altLang="ru-RU" baseline="0" dirty="0" err="1">
                <a:latin typeface="Arial" panose="020B0604020202020204" pitchFamily="34" charset="0"/>
              </a:rPr>
              <a:t>мониторить</a:t>
            </a:r>
            <a:r>
              <a:rPr lang="ru-RU" altLang="ru-RU" baseline="0" dirty="0">
                <a:latin typeface="Arial" panose="020B0604020202020204" pitchFamily="34" charset="0"/>
              </a:rPr>
              <a:t> и подсказывать по нему</a:t>
            </a:r>
          </a:p>
        </p:txBody>
      </p:sp>
    </p:spTree>
    <p:extLst>
      <p:ext uri="{BB962C8B-B14F-4D97-AF65-F5344CB8AC3E}">
        <p14:creationId xmlns:p14="http://schemas.microsoft.com/office/powerpoint/2010/main" val="32594515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fld id="{4EE84575-FB5A-4E66-BE13-24D1E32BFF31}" type="slidenum">
              <a:rPr lang="en-US" altLang="ru-RU">
                <a:latin typeface="Arial" panose="020B0604020202020204" pitchFamily="34" charset="0"/>
              </a:rPr>
              <a:pPr eaLnBrk="1" hangingPunct="1"/>
              <a:t>26</a:t>
            </a:fld>
            <a:endParaRPr lang="en-US" altLang="ru-RU">
              <a:latin typeface="Arial" panose="020B0604020202020204" pitchFamily="34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altLang="ru-RU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945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Просто</a:t>
            </a:r>
            <a:r>
              <a:rPr lang="ru-RU" baseline="0" dirty="0"/>
              <a:t> разбудим всех, подискутировать.</a:t>
            </a:r>
          </a:p>
          <a:p>
            <a:r>
              <a:rPr lang="ru-RU" baseline="0" dirty="0"/>
              <a:t>Может, нормальный, а может, плохой: что именно пошло не так? Как отличить нормальную ситуацию от ненормально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1862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53995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</a:t>
            </a:r>
            <a:r>
              <a:rPr lang="ru-RU" baseline="0" dirty="0"/>
              <a:t>е все исключения ведут себя одинаково, давайте посмотрим на случаи необычного поведения </a:t>
            </a:r>
            <a:r>
              <a:rPr lang="en-US" baseline="0" dirty="0"/>
              <a:t>try/catch</a:t>
            </a:r>
          </a:p>
          <a:p>
            <a:r>
              <a:rPr lang="en-US" baseline="0" dirty="0"/>
              <a:t>SO </a:t>
            </a:r>
            <a:r>
              <a:rPr lang="ru-RU" baseline="0" dirty="0"/>
              <a:t>можно перехватить, только если мы выбросили его сами, «настоящий» </a:t>
            </a:r>
            <a:r>
              <a:rPr lang="en-US" baseline="0" dirty="0"/>
              <a:t>SO </a:t>
            </a:r>
            <a:r>
              <a:rPr lang="ru-RU" baseline="0" dirty="0"/>
              <a:t>рушит процесс</a:t>
            </a:r>
            <a:endParaRPr lang="en-US" baseline="0" dirty="0"/>
          </a:p>
          <a:p>
            <a:endParaRPr lang="en-US" baseline="0" dirty="0"/>
          </a:p>
          <a:p>
            <a:r>
              <a:rPr lang="ru-RU" baseline="0" dirty="0"/>
              <a:t>Мораль:</a:t>
            </a:r>
          </a:p>
          <a:p>
            <a:r>
              <a:rPr lang="ru-RU" baseline="0" dirty="0"/>
              <a:t>Не используйте </a:t>
            </a:r>
            <a:r>
              <a:rPr lang="en-US" baseline="0" dirty="0" err="1"/>
              <a:t>StackOverflowException</a:t>
            </a:r>
            <a:r>
              <a:rPr lang="en-US" baseline="0" dirty="0"/>
              <a:t> </a:t>
            </a:r>
            <a:r>
              <a:rPr lang="ru-RU" baseline="0" dirty="0"/>
              <a:t>в логике своей программы. Вызывая рекурсивный метод – оценивайте глубину рекурсии или передавайте глубину рекурсии в параметрах метода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41724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</a:t>
            </a:r>
            <a:r>
              <a:rPr lang="ru-RU" baseline="0" dirty="0"/>
              <a:t>е все исключения ведут себя одинаково, давайте посмотрим на случаи необычного поведения </a:t>
            </a:r>
            <a:r>
              <a:rPr lang="en-US" baseline="0" dirty="0"/>
              <a:t>try/catch</a:t>
            </a:r>
          </a:p>
          <a:p>
            <a:r>
              <a:rPr lang="en-US" baseline="0" dirty="0"/>
              <a:t>SO </a:t>
            </a:r>
            <a:r>
              <a:rPr lang="ru-RU" baseline="0" dirty="0"/>
              <a:t>можно перехватить, только если мы выбросили его сами, «настоящий» </a:t>
            </a:r>
            <a:r>
              <a:rPr lang="en-US" baseline="0" dirty="0"/>
              <a:t>SO </a:t>
            </a:r>
            <a:r>
              <a:rPr lang="ru-RU" baseline="0" dirty="0"/>
              <a:t>рушит процесс</a:t>
            </a:r>
            <a:endParaRPr lang="en-US" baseline="0" dirty="0"/>
          </a:p>
          <a:p>
            <a:endParaRPr lang="en-US" baseline="0" dirty="0"/>
          </a:p>
          <a:p>
            <a:r>
              <a:rPr lang="ru-RU" baseline="0" dirty="0"/>
              <a:t>Мораль:</a:t>
            </a:r>
          </a:p>
          <a:p>
            <a:r>
              <a:rPr lang="ru-RU" baseline="0" dirty="0"/>
              <a:t>Не используйте </a:t>
            </a:r>
            <a:r>
              <a:rPr lang="en-US" baseline="0" dirty="0" err="1"/>
              <a:t>StackOverflowException</a:t>
            </a:r>
            <a:r>
              <a:rPr lang="en-US" baseline="0" dirty="0"/>
              <a:t> </a:t>
            </a:r>
            <a:r>
              <a:rPr lang="ru-RU" baseline="0" dirty="0"/>
              <a:t>в логике своей программы. Вызывая рекурсивный метод – оценивайте глубину рекурсии или передавайте глубину рекурсии в параметрах метода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42255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</a:t>
            </a:r>
            <a:r>
              <a:rPr lang="ru-RU" baseline="0" dirty="0"/>
              <a:t>е все исключения ведут себя одинаково, давайте посмотрим на случаи необычного поведения </a:t>
            </a:r>
            <a:r>
              <a:rPr lang="en-US" baseline="0" dirty="0"/>
              <a:t>try/catch</a:t>
            </a:r>
          </a:p>
          <a:p>
            <a:r>
              <a:rPr lang="en-US" baseline="0" dirty="0"/>
              <a:t>SO </a:t>
            </a:r>
            <a:r>
              <a:rPr lang="ru-RU" baseline="0" dirty="0"/>
              <a:t>можно перехватить, только если мы выбросили его сами, «настоящий» </a:t>
            </a:r>
            <a:r>
              <a:rPr lang="en-US" baseline="0" dirty="0"/>
              <a:t>SO </a:t>
            </a:r>
            <a:r>
              <a:rPr lang="ru-RU" baseline="0" dirty="0"/>
              <a:t>рушит процесс</a:t>
            </a:r>
            <a:endParaRPr lang="en-US" baseline="0" dirty="0"/>
          </a:p>
          <a:p>
            <a:endParaRPr lang="en-US" baseline="0" dirty="0"/>
          </a:p>
          <a:p>
            <a:r>
              <a:rPr lang="ru-RU" baseline="0" dirty="0"/>
              <a:t>Мораль:</a:t>
            </a:r>
          </a:p>
          <a:p>
            <a:r>
              <a:rPr lang="ru-RU" baseline="0" dirty="0"/>
              <a:t>Не используйте </a:t>
            </a:r>
            <a:r>
              <a:rPr lang="en-US" baseline="0" dirty="0" err="1"/>
              <a:t>StackOverflowException</a:t>
            </a:r>
            <a:r>
              <a:rPr lang="en-US" baseline="0" dirty="0"/>
              <a:t> </a:t>
            </a:r>
            <a:r>
              <a:rPr lang="ru-RU" baseline="0" dirty="0"/>
              <a:t>в логике своей программы. Вызывая рекурсивный метод – оценивайте глубину рекурсии или передавайте глубину рекурсии в параметрах метода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48398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38121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ThreadAbortException</a:t>
            </a:r>
            <a:r>
              <a:rPr lang="en-US" baseline="0" dirty="0"/>
              <a:t> </a:t>
            </a:r>
            <a:r>
              <a:rPr lang="ru-RU" baseline="0" dirty="0"/>
              <a:t>может возникнуть в неожиданных местах</a:t>
            </a:r>
          </a:p>
          <a:p>
            <a:r>
              <a:rPr lang="ru-RU" baseline="0" dirty="0"/>
              <a:t>После обработки </a:t>
            </a:r>
            <a:r>
              <a:rPr lang="ru-RU" baseline="0" dirty="0" err="1"/>
              <a:t>перевыбрасывается</a:t>
            </a:r>
            <a:r>
              <a:rPr lang="ru-RU" baseline="0" dirty="0"/>
              <a:t> снова, как будто в конце </a:t>
            </a:r>
            <a:r>
              <a:rPr lang="en-US" baseline="0" dirty="0"/>
              <a:t>catch </a:t>
            </a:r>
            <a:r>
              <a:rPr lang="ru-RU" baseline="0" dirty="0"/>
              <a:t>написан </a:t>
            </a:r>
            <a:r>
              <a:rPr lang="en-US" baseline="0" dirty="0"/>
              <a:t>throw</a:t>
            </a:r>
            <a:endParaRPr lang="ru-RU" baseline="0" dirty="0"/>
          </a:p>
          <a:p>
            <a:r>
              <a:rPr lang="ru-RU" baseline="0" dirty="0"/>
              <a:t>Обрабатывается </a:t>
            </a:r>
            <a:r>
              <a:rPr lang="ru-RU" baseline="0" dirty="0" err="1"/>
              <a:t>рантаймом</a:t>
            </a:r>
            <a:r>
              <a:rPr lang="ru-RU" baseline="0" dirty="0"/>
              <a:t>, не валит процесс</a:t>
            </a:r>
            <a:r>
              <a:rPr lang="en-US" baseline="0" dirty="0"/>
              <a:t>. </a:t>
            </a:r>
            <a:r>
              <a:rPr lang="ru-RU" baseline="0" dirty="0"/>
              <a:t>Это свойство сохраняется, даже если исключение выброшено вручную.</a:t>
            </a:r>
          </a:p>
          <a:p>
            <a:endParaRPr lang="ru-RU" baseline="0" dirty="0"/>
          </a:p>
          <a:p>
            <a:r>
              <a:rPr lang="ru-RU" dirty="0"/>
              <a:t>(</a:t>
            </a:r>
            <a:r>
              <a:rPr lang="ru-RU" baseline="0" dirty="0"/>
              <a:t>что будет, если в </a:t>
            </a:r>
            <a:r>
              <a:rPr lang="en-US" baseline="0" dirty="0"/>
              <a:t>catch </a:t>
            </a:r>
            <a:r>
              <a:rPr lang="ru-RU" baseline="0" dirty="0"/>
              <a:t>будет выброшено новое исключение?)</a:t>
            </a:r>
            <a:endParaRPr lang="en-US" baseline="0" dirty="0"/>
          </a:p>
          <a:p>
            <a:endParaRPr lang="en-US" baseline="0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671351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Отмену</a:t>
            </a:r>
            <a:r>
              <a:rPr lang="ru-RU" baseline="0" dirty="0"/>
              <a:t> потока можно отменить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27470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242272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Мы все иногда</a:t>
            </a:r>
            <a:r>
              <a:rPr lang="ru-RU" baseline="0" dirty="0"/>
              <a:t> пишем код, который может выделить слишком много памяти. В </a:t>
            </a:r>
            <a:r>
              <a:rPr lang="ru-RU" baseline="0" dirty="0" err="1"/>
              <a:t>дотнете</a:t>
            </a:r>
            <a:r>
              <a:rPr lang="ru-RU" baseline="0" dirty="0"/>
              <a:t> это может закончиться </a:t>
            </a:r>
            <a:r>
              <a:rPr lang="en-US" baseline="0" dirty="0" err="1"/>
              <a:t>OutOfMemoryException</a:t>
            </a:r>
            <a:r>
              <a:rPr lang="en-US" baseline="0" dirty="0"/>
              <a:t>’</a:t>
            </a:r>
            <a:r>
              <a:rPr lang="ru-RU" baseline="0" dirty="0"/>
              <a:t>ом</a:t>
            </a:r>
          </a:p>
          <a:p>
            <a:r>
              <a:rPr lang="ru-RU" baseline="0" dirty="0"/>
              <a:t>Что же будет после </a:t>
            </a:r>
            <a:r>
              <a:rPr lang="en-US" baseline="0" dirty="0" err="1"/>
              <a:t>OutOfMemory</a:t>
            </a: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472412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74105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Как</a:t>
            </a:r>
            <a:r>
              <a:rPr lang="ru-RU" baseline="0" dirty="0"/>
              <a:t> первая стратегия работы с ними, дальше - уточним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551140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015574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Все</a:t>
            </a:r>
            <a:r>
              <a:rPr lang="ru-RU" baseline="0" dirty="0"/>
              <a:t> варианты правильные, конкретный зависит больше от </a:t>
            </a:r>
            <a:r>
              <a:rPr lang="ru-RU" baseline="0" dirty="0" err="1"/>
              <a:t>рандома</a:t>
            </a:r>
            <a:r>
              <a:rPr lang="ru-RU" baseline="0" dirty="0"/>
              <a:t>.</a:t>
            </a:r>
          </a:p>
          <a:p>
            <a:r>
              <a:rPr lang="en-US" baseline="0" dirty="0"/>
              <a:t> </a:t>
            </a:r>
            <a:r>
              <a:rPr lang="en-US" baseline="0" dirty="0" err="1"/>
              <a:t>StackOverflow</a:t>
            </a:r>
            <a:r>
              <a:rPr lang="en-US" baseline="0" dirty="0"/>
              <a:t>, </a:t>
            </a:r>
            <a:r>
              <a:rPr lang="en-US" baseline="0" dirty="0" err="1"/>
              <a:t>AccessViolation</a:t>
            </a:r>
            <a:r>
              <a:rPr lang="en-US" baseline="0" dirty="0"/>
              <a:t> </a:t>
            </a:r>
            <a:r>
              <a:rPr lang="ru-RU" baseline="0" dirty="0"/>
              <a:t>и </a:t>
            </a:r>
            <a:r>
              <a:rPr lang="en-US" baseline="0" dirty="0" err="1"/>
              <a:t>OutOfMemory</a:t>
            </a:r>
            <a:r>
              <a:rPr lang="en-US" baseline="0" dirty="0"/>
              <a:t> </a:t>
            </a:r>
            <a:r>
              <a:rPr lang="ru-RU" baseline="0" dirty="0"/>
              <a:t>могут превращаться друг в друга при обработке внутри </a:t>
            </a:r>
            <a:r>
              <a:rPr lang="ru-RU" baseline="0" dirty="0" err="1"/>
              <a:t>рантайма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426014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/>
              <a:t>Стековерфлоу</a:t>
            </a:r>
            <a:r>
              <a:rPr lang="ru-RU" dirty="0"/>
              <a:t> возникает из-за того, что память под стек</a:t>
            </a:r>
            <a:r>
              <a:rPr lang="ru-RU" baseline="0" dirty="0"/>
              <a:t> выделяется не при запуске потока, а по необходимости. Можно либо сразу создать поток с нужным размером стека или настроить в </a:t>
            </a:r>
            <a:r>
              <a:rPr lang="ru-RU" baseline="0" dirty="0" err="1"/>
              <a:t>апп</a:t>
            </a:r>
            <a:r>
              <a:rPr lang="ru-RU" baseline="0" dirty="0"/>
              <a:t> </a:t>
            </a:r>
            <a:r>
              <a:rPr lang="ru-RU" baseline="0" dirty="0" err="1"/>
              <a:t>конфиге</a:t>
            </a:r>
            <a:endParaRPr lang="ru-RU" baseline="0" dirty="0"/>
          </a:p>
          <a:p>
            <a:endParaRPr lang="ru-RU" baseline="0" dirty="0"/>
          </a:p>
          <a:p>
            <a:r>
              <a:rPr lang="ru-RU" baseline="0" dirty="0"/>
              <a:t>Интересно, что в документации описано противоположное поведение</a:t>
            </a:r>
            <a:r>
              <a:rPr lang="en-US" baseline="0" dirty="0"/>
              <a:t>. </a:t>
            </a:r>
            <a:r>
              <a:rPr lang="ru-RU" baseline="0" dirty="0"/>
              <a:t>Документации можно верить не всегда, </a:t>
            </a:r>
            <a:r>
              <a:rPr lang="ru-RU" baseline="0"/>
              <a:t>нужно проверять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734256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Чем плох код?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56326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Finally – </a:t>
            </a:r>
            <a:r>
              <a:rPr lang="ru-RU" dirty="0" err="1"/>
              <a:t>фича</a:t>
            </a:r>
            <a:r>
              <a:rPr lang="ru-RU" dirty="0"/>
              <a:t> </a:t>
            </a:r>
            <a:r>
              <a:rPr lang="ru-RU" dirty="0" err="1"/>
              <a:t>дотнета</a:t>
            </a:r>
            <a:r>
              <a:rPr lang="ru-RU" dirty="0"/>
              <a:t>,</a:t>
            </a:r>
            <a:r>
              <a:rPr lang="ru-RU" baseline="0" dirty="0"/>
              <a:t> ОС она безразлична</a:t>
            </a:r>
          </a:p>
          <a:p>
            <a:r>
              <a:rPr lang="en-US" baseline="0" dirty="0"/>
              <a:t>finally </a:t>
            </a:r>
            <a:r>
              <a:rPr lang="ru-RU" baseline="0" dirty="0"/>
              <a:t>работает, пока процесс и </a:t>
            </a:r>
            <a:r>
              <a:rPr lang="ru-RU" baseline="0" dirty="0" err="1"/>
              <a:t>рантайм</a:t>
            </a:r>
            <a:r>
              <a:rPr lang="en-US" baseline="0" dirty="0"/>
              <a:t> </a:t>
            </a:r>
            <a:r>
              <a:rPr lang="ru-RU" baseline="0" dirty="0"/>
              <a:t>работают нормально</a:t>
            </a:r>
          </a:p>
          <a:p>
            <a:r>
              <a:rPr lang="ru-RU" baseline="0" dirty="0"/>
              <a:t>Но </a:t>
            </a:r>
            <a:r>
              <a:rPr lang="en-US" baseline="0" dirty="0"/>
              <a:t>finally </a:t>
            </a:r>
            <a:r>
              <a:rPr lang="ru-RU" baseline="0" dirty="0"/>
              <a:t>имеет смысл использовать лишь для выполнения кода в независимости от наличия исключения</a:t>
            </a:r>
          </a:p>
          <a:p>
            <a:r>
              <a:rPr lang="ru-RU" baseline="0" dirty="0"/>
              <a:t>Нестандартное применение – код</a:t>
            </a:r>
            <a:r>
              <a:rPr lang="en-US" baseline="0" dirty="0"/>
              <a:t> </a:t>
            </a:r>
            <a:r>
              <a:rPr lang="ru-RU" baseline="0" dirty="0"/>
              <a:t>в </a:t>
            </a:r>
            <a:r>
              <a:rPr lang="en-US" baseline="0" dirty="0"/>
              <a:t>finally </a:t>
            </a:r>
            <a:r>
              <a:rPr lang="ru-RU" baseline="0" dirty="0"/>
              <a:t>не прерывается </a:t>
            </a:r>
            <a:r>
              <a:rPr lang="en-US" baseline="0" dirty="0" err="1"/>
              <a:t>ThreadAbortException</a:t>
            </a:r>
            <a:r>
              <a:rPr lang="en-US" baseline="0" dirty="0"/>
              <a:t>’</a:t>
            </a:r>
            <a:r>
              <a:rPr lang="ru-RU" baseline="0" dirty="0"/>
              <a:t>ом. Это иногда используется в самом </a:t>
            </a:r>
            <a:r>
              <a:rPr lang="ru-RU" baseline="0" dirty="0" err="1"/>
              <a:t>дотнете</a:t>
            </a:r>
            <a:r>
              <a:rPr lang="ru-RU" baseline="0" dirty="0"/>
              <a:t>. Не используйте это, пока не найдёте, где это написано в </a:t>
            </a:r>
            <a:r>
              <a:rPr lang="ru-RU" baseline="0" dirty="0" err="1"/>
              <a:t>документаци</a:t>
            </a:r>
            <a:r>
              <a:rPr lang="ru-RU" baseline="0" dirty="0"/>
              <a:t>!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53649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ru-RU" dirty="0"/>
              <a:t>Прочитать,</a:t>
            </a:r>
            <a:r>
              <a:rPr lang="ru-RU" baseline="0" dirty="0"/>
              <a:t> что делает программа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ru-RU" dirty="0"/>
              <a:t>Кто видит проблему?</a:t>
            </a:r>
          </a:p>
          <a:p>
            <a:pPr marL="171450" indent="-171450">
              <a:buFontTx/>
              <a:buChar char="-"/>
            </a:pPr>
            <a:r>
              <a:rPr lang="en-US" dirty="0"/>
              <a:t>Add</a:t>
            </a:r>
            <a:r>
              <a:rPr lang="en-US" baseline="0" dirty="0"/>
              <a:t> </a:t>
            </a:r>
            <a:r>
              <a:rPr lang="ru-RU" baseline="0" dirty="0"/>
              <a:t>кидает исключения, если уже есть такое значение (</a:t>
            </a:r>
            <a:r>
              <a:rPr lang="en-US" baseline="0" dirty="0" err="1"/>
              <a:t>ArgumentException</a:t>
            </a:r>
            <a:r>
              <a:rPr lang="en-US" baseline="0" dirty="0"/>
              <a:t>)</a:t>
            </a:r>
            <a:r>
              <a:rPr lang="ru-RU" baseline="0" dirty="0"/>
              <a:t>.</a:t>
            </a:r>
            <a:endParaRPr lang="ru-RU" dirty="0"/>
          </a:p>
          <a:p>
            <a:pPr marL="171450" indent="-171450">
              <a:buFontTx/>
              <a:buChar char="-"/>
            </a:pPr>
            <a:r>
              <a:rPr lang="ru-RU" dirty="0"/>
              <a:t>В</a:t>
            </a:r>
            <a:r>
              <a:rPr lang="ru-RU" baseline="0" dirty="0"/>
              <a:t> одном </a:t>
            </a:r>
            <a:r>
              <a:rPr lang="ru-RU" baseline="0" dirty="0" err="1"/>
              <a:t>кеше</a:t>
            </a:r>
            <a:r>
              <a:rPr lang="ru-RU" baseline="0" dirty="0"/>
              <a:t> данные есть, в другом – нет, когда попробуем повторно добавить отчет – упадет уже первый </a:t>
            </a:r>
            <a:r>
              <a:rPr lang="en-US" baseline="0" dirty="0"/>
              <a:t>Get</a:t>
            </a:r>
            <a:r>
              <a:rPr lang="ru-RU" baseline="0" dirty="0"/>
              <a:t>, и будет непонятно, что происходит</a:t>
            </a:r>
          </a:p>
          <a:p>
            <a:pPr marL="171450" indent="-171450">
              <a:buFontTx/>
              <a:buChar char="-"/>
            </a:pPr>
            <a:endParaRPr lang="ru-RU" baseline="0" dirty="0"/>
          </a:p>
          <a:p>
            <a:pPr marL="171450" indent="-171450">
              <a:buFontTx/>
              <a:buChar char="-"/>
            </a:pPr>
            <a:r>
              <a:rPr lang="ru-RU" baseline="0" dirty="0"/>
              <a:t>Итого: если замолчал первую ошибку, во второй будет разобраться сложно</a:t>
            </a:r>
          </a:p>
          <a:p>
            <a:pPr marL="171450" indent="-171450">
              <a:buFontTx/>
              <a:buChar char="-"/>
            </a:pPr>
            <a:endParaRPr lang="ru-RU" baseline="0" dirty="0"/>
          </a:p>
          <a:p>
            <a:pPr marL="171450" indent="-171450">
              <a:buFontTx/>
              <a:buChar char="-"/>
            </a:pPr>
            <a:r>
              <a:rPr lang="ru-RU" baseline="0" dirty="0"/>
              <a:t>Нужно быть готовыми к тому, что код упадет – данные нужно оставить в консистентном состоянии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91776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ru-RU" dirty="0"/>
              <a:t>Варианты исправления: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Завести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локальные переменные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сначала записать все в них</a:t>
            </a:r>
          </a:p>
          <a:p>
            <a:pPr lvl="0"/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Откатываться в 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</a:t>
            </a:r>
          </a:p>
          <a:p>
            <a:pPr lvl="0"/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Заменить 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идемпотентную операцию (на скобочки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или </a:t>
            </a:r>
            <a:r>
              <a:rPr lang="en-US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AddOrUpdate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US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Одна структура данных для всего, а не раздельные кэши</a:t>
            </a:r>
          </a:p>
          <a:p>
            <a:pPr lvl="0"/>
            <a:endParaRPr lang="ru-RU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веб-приложениях про </a:t>
            </a:r>
            <a:r>
              <a:rPr lang="ru-R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консистентность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нужно думать только в кэшах и других долгоживущих объектах (в десктопах – в больших моделях данных)</a:t>
            </a:r>
          </a:p>
          <a:p>
            <a:pPr lvl="0"/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То, что </a:t>
            </a:r>
            <a:r>
              <a:rPr lang="ru-R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наконфигуровано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как 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Singleton 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или 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Lifetime 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–объекты в 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 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контейнере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 про них уже должны знать) – попадает под эти риски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45844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Самое распространенное исключение – </a:t>
            </a:r>
            <a:r>
              <a:rPr lang="en-US" dirty="0"/>
              <a:t>NRE, </a:t>
            </a:r>
            <a:r>
              <a:rPr lang="ru-RU" dirty="0"/>
              <a:t>поэтому</a:t>
            </a:r>
            <a:r>
              <a:rPr lang="ru-RU" baseline="0" dirty="0"/>
              <a:t> обратим на него особое внимание.</a:t>
            </a:r>
            <a:endParaRPr lang="ru-RU" dirty="0"/>
          </a:p>
          <a:p>
            <a:r>
              <a:rPr lang="en-US" dirty="0"/>
              <a:t>Maybe</a:t>
            </a:r>
            <a:r>
              <a:rPr lang="en-US" baseline="0" dirty="0"/>
              <a:t> – </a:t>
            </a:r>
            <a:r>
              <a:rPr lang="ru-RU" baseline="0" dirty="0"/>
              <a:t>в следующем блоке</a:t>
            </a:r>
          </a:p>
          <a:p>
            <a:endParaRPr lang="ru-RU" baseline="0" dirty="0"/>
          </a:p>
          <a:p>
            <a:r>
              <a:rPr lang="ru-RU" baseline="0" dirty="0"/>
              <a:t>Именование – если </a:t>
            </a:r>
            <a:r>
              <a:rPr lang="en-US" baseline="0" dirty="0"/>
              <a:t>Get – </a:t>
            </a:r>
            <a:r>
              <a:rPr lang="ru-RU" baseline="0" dirty="0"/>
              <a:t>он не должен вернуть нал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01675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Никогда</a:t>
            </a:r>
            <a:r>
              <a:rPr lang="ru-RU" baseline="0" dirty="0"/>
              <a:t> не возвращай </a:t>
            </a:r>
            <a:r>
              <a:rPr lang="en-US" baseline="0" dirty="0"/>
              <a:t>null! </a:t>
            </a:r>
            <a:r>
              <a:rPr lang="ru-RU" baseline="0" dirty="0"/>
              <a:t>Но если очень хочется – давайте явно отражать это в названии метода.</a:t>
            </a:r>
            <a:endParaRPr lang="ru-RU" dirty="0"/>
          </a:p>
          <a:p>
            <a:r>
              <a:rPr lang="ru-RU" dirty="0"/>
              <a:t>Давайте придумаем, как называть методы, чтобы понимать,</a:t>
            </a:r>
            <a:r>
              <a:rPr lang="ru-RU" baseline="0" dirty="0"/>
              <a:t> ошибка это или нет.</a:t>
            </a:r>
            <a:endParaRPr lang="ru-RU" dirty="0"/>
          </a:p>
          <a:p>
            <a:r>
              <a:rPr lang="ru-RU" dirty="0"/>
              <a:t>Правильные параметры помогают  предусмотреть такие исключения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65131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/>
              <a:t>Интерактив</a:t>
            </a:r>
            <a:endParaRPr lang="ru-RU" dirty="0"/>
          </a:p>
          <a:p>
            <a:r>
              <a:rPr lang="ru-RU" dirty="0"/>
              <a:t>Бывает, бизнес-логика или реальный мир предполагает исключения, тогда быстро</a:t>
            </a:r>
            <a:r>
              <a:rPr lang="ru-RU" baseline="0" dirty="0"/>
              <a:t> перехватываем и обрабатываем их</a:t>
            </a:r>
          </a:p>
          <a:p>
            <a:r>
              <a:rPr lang="ru-RU" baseline="0" dirty="0"/>
              <a:t>Пример кода с конкретизированными исключениями?</a:t>
            </a:r>
          </a:p>
          <a:p>
            <a:r>
              <a:rPr lang="ru-RU" baseline="0" dirty="0"/>
              <a:t>Особые виды исключений, которые разработчику захочется обрабатывать общим образом?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11825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Х300</a:t>
            </a:r>
            <a:r>
              <a:rPr lang="ru-RU" baseline="0" dirty="0"/>
              <a:t> – медленнее в 300 раз</a:t>
            </a:r>
          </a:p>
          <a:p>
            <a:r>
              <a:rPr lang="ru-RU" baseline="0" dirty="0"/>
              <a:t>То есть, если ситуация частая – это очень дорого</a:t>
            </a:r>
          </a:p>
          <a:p>
            <a:pPr marL="228600" indent="-228600">
              <a:buAutoNum type="arabicPeriod"/>
            </a:pPr>
            <a:r>
              <a:rPr lang="ru-RU" baseline="0" dirty="0"/>
              <a:t>Потому что прерывание скомпилированного кода</a:t>
            </a:r>
          </a:p>
          <a:p>
            <a:pPr marL="228600" indent="-228600">
              <a:buAutoNum type="arabicPeriod"/>
            </a:pPr>
            <a:r>
              <a:rPr lang="ru-RU" baseline="0" dirty="0"/>
              <a:t>Потому что нужно генерировать килобайтный стек-</a:t>
            </a:r>
            <a:r>
              <a:rPr lang="ru-RU" baseline="0" dirty="0" err="1"/>
              <a:t>трейс</a:t>
            </a:r>
            <a:endParaRPr lang="ru-RU" baseline="0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5657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hyperlink" Target="http://www.kontur.ru/" TargetMode="External"/><Relationship Id="rId1" Type="http://schemas.openxmlformats.org/officeDocument/2006/relationships/slideMaster" Target="../slideMasters/slideMaster1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95400" y="549275"/>
            <a:ext cx="9601200" cy="2879725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ru-RU" dirty="0"/>
              <a:t>Заголовок презентации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95400" y="3429000"/>
            <a:ext cx="9601200" cy="18002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ПОДЗАГОЛОВОК</a:t>
            </a:r>
            <a:endParaRPr lang="en-US" dirty="0"/>
          </a:p>
        </p:txBody>
      </p:sp>
      <p:sp>
        <p:nvSpPr>
          <p:cNvPr id="7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4367809" y="5229272"/>
            <a:ext cx="6528795" cy="438941"/>
          </a:xfrm>
        </p:spPr>
        <p:txBody>
          <a:bodyPr lIns="0" tIns="0" rIns="0" bIns="0" anchor="t" anchorCtr="0">
            <a:noAutofit/>
          </a:bodyPr>
          <a:lstStyle>
            <a:lvl1pPr marL="0" indent="0" algn="r">
              <a:buNone/>
              <a:defRPr sz="2400" b="1" baseline="0"/>
            </a:lvl1pPr>
          </a:lstStyle>
          <a:p>
            <a:pPr lvl="0"/>
            <a:r>
              <a:rPr lang="ru-RU" dirty="0"/>
              <a:t>Имя Фамилия</a:t>
            </a:r>
          </a:p>
        </p:txBody>
      </p:sp>
      <p:graphicFrame>
        <p:nvGraphicFramePr>
          <p:cNvPr id="8" name="Схема 7"/>
          <p:cNvGraphicFramePr/>
          <p:nvPr>
            <p:extLst>
              <p:ext uri="{D42A27DB-BD31-4B8C-83A1-F6EECF244321}">
                <p14:modId xmlns:p14="http://schemas.microsoft.com/office/powerpoint/2010/main" val="2827560371"/>
              </p:ext>
            </p:extLst>
          </p:nvPr>
        </p:nvGraphicFramePr>
        <p:xfrm>
          <a:off x="1295427" y="5221845"/>
          <a:ext cx="3072407" cy="438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31260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Многострочный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1295400" y="1916113"/>
            <a:ext cx="9601133" cy="4392612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 marL="457165" indent="0">
              <a:buClr>
                <a:schemeClr val="accent1"/>
              </a:buClr>
              <a:buNone/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>
          <a:xfrm>
            <a:off x="1295533" y="552147"/>
            <a:ext cx="9601067" cy="1076628"/>
          </a:xfrm>
        </p:spPr>
        <p:txBody>
          <a:bodyPr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Многострочный</a:t>
            </a:r>
            <a:br>
              <a:rPr lang="ru-RU" dirty="0"/>
            </a:br>
            <a:r>
              <a:rPr lang="ru-RU" dirty="0"/>
              <a:t>заголовок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68" y="1628775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59303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orient="horz" pos="1207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Без подчеркив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Без подчеркивания</a:t>
            </a:r>
          </a:p>
        </p:txBody>
      </p:sp>
      <p:sp>
        <p:nvSpPr>
          <p:cNvPr id="3" name="Объект 5"/>
          <p:cNvSpPr>
            <a:spLocks noGrp="1"/>
          </p:cNvSpPr>
          <p:nvPr>
            <p:ph sz="quarter" idx="13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7708895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 центр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533" y="1628775"/>
            <a:ext cx="9601067" cy="3600450"/>
          </a:xfrm>
        </p:spPr>
        <p:txBody>
          <a:bodyPr anchor="ctr" anchorCtr="1">
            <a:normAutofit/>
          </a:bodyPr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в центре</a:t>
            </a:r>
          </a:p>
        </p:txBody>
      </p:sp>
    </p:spTree>
    <p:extLst>
      <p:ext uri="{BB962C8B-B14F-4D97-AF65-F5344CB8AC3E}">
        <p14:creationId xmlns:p14="http://schemas.microsoft.com/office/powerpoint/2010/main" val="18370234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верху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1318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407600"/>
            <a:ext cx="10896600" cy="1079500"/>
          </a:xfrm>
          <a:solidFill>
            <a:schemeClr val="accent1">
              <a:alpha val="80000"/>
            </a:schemeClr>
          </a:solidFill>
        </p:spPr>
        <p:txBody>
          <a:bodyPr lIns="0" tIns="61200" rIns="720000" anchor="ctr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заголовок вверху</a:t>
            </a:r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1" hasCustomPrompt="1"/>
          </p:nvPr>
        </p:nvSpPr>
        <p:spPr>
          <a:xfrm>
            <a:off x="4329" y="499928"/>
            <a:ext cx="1291075" cy="98438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 </a:t>
            </a:r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408262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36773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935">
          <p15:clr>
            <a:srgbClr val="FBAE40"/>
          </p15:clr>
        </p15:guide>
        <p15:guide id="2" orient="horz" pos="25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низу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376249"/>
            <a:ext cx="10896600" cy="1076961"/>
          </a:xfrm>
          <a:solidFill>
            <a:schemeClr val="accent1">
              <a:alpha val="80000"/>
            </a:schemeClr>
          </a:solidFill>
        </p:spPr>
        <p:txBody>
          <a:bodyPr lIns="0" tIns="61200" rIns="720000" anchor="ctr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Заголовок внизу</a:t>
            </a:r>
          </a:p>
        </p:txBody>
      </p:sp>
      <p:sp>
        <p:nvSpPr>
          <p:cNvPr id="7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373688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02291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65">
          <p15:clr>
            <a:srgbClr val="FBAE40"/>
          </p15:clr>
        </p15:guide>
        <p15:guide id="2" orient="horz" pos="3385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екст на подложк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373216"/>
            <a:ext cx="10896600" cy="1079972"/>
          </a:xfrm>
          <a:solidFill>
            <a:schemeClr val="accent1">
              <a:alpha val="80000"/>
            </a:schemeClr>
          </a:solidFill>
        </p:spPr>
        <p:txBody>
          <a:bodyPr lIns="0" rIns="3960000" anchor="ctr" anchorCtr="0">
            <a:normAutofit/>
          </a:bodyPr>
          <a:lstStyle>
            <a:lvl1pPr marL="0" indent="0">
              <a:buNone/>
              <a:tabLst/>
              <a:defRPr sz="1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ru-RU" dirty="0"/>
              <a:t>Поясняющий текст к рисунку</a:t>
            </a:r>
          </a:p>
        </p:txBody>
      </p:sp>
      <p:sp>
        <p:nvSpPr>
          <p:cNvPr id="7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373688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399144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385">
          <p15:clr>
            <a:srgbClr val="FBAE40"/>
          </p15:clr>
        </p15:guide>
        <p15:guide id="2" orient="horz" pos="4065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15678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 и спис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Рисунок и список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1295367" y="1631117"/>
            <a:ext cx="4800600" cy="4679950"/>
          </a:xfrm>
        </p:spPr>
        <p:txBody>
          <a:bodyPr anchor="ctr" anchorCtr="0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" name="Текст 5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1628775"/>
            <a:ext cx="4800600" cy="4679950"/>
          </a:xfrm>
        </p:spPr>
        <p:txBody>
          <a:bodyPr anchor="ctr" anchorCtr="0">
            <a:normAutofit/>
          </a:bodyPr>
          <a:lstStyle>
            <a:lvl1pPr marL="285730" indent="-285730">
              <a:buFont typeface="Arial" panose="020B0604020202020204" pitchFamily="34" charset="0"/>
              <a:buChar char="•"/>
              <a:defRPr sz="1800" baseline="0"/>
            </a:lvl1pPr>
          </a:lstStyle>
          <a:p>
            <a:pPr lvl="0"/>
            <a:r>
              <a:rPr lang="ru-RU" dirty="0"/>
              <a:t>Список надо центрировать</a:t>
            </a:r>
          </a:p>
        </p:txBody>
      </p:sp>
    </p:spTree>
    <p:extLst>
      <p:ext uri="{BB962C8B-B14F-4D97-AF65-F5344CB8AC3E}">
        <p14:creationId xmlns:p14="http://schemas.microsoft.com/office/powerpoint/2010/main" val="40119937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Вопрос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9"/>
          <p:cNvSpPr txBox="1">
            <a:spLocks/>
          </p:cNvSpPr>
          <p:nvPr/>
        </p:nvSpPr>
        <p:spPr>
          <a:xfrm>
            <a:off x="1295469" y="5678265"/>
            <a:ext cx="3856171" cy="355128"/>
          </a:xfrm>
          <a:prstGeom prst="rect">
            <a:avLst/>
          </a:prstGeom>
        </p:spPr>
        <p:txBody>
          <a:bodyPr lIns="0" rIns="0" anchor="b">
            <a:normAutofit lnSpcReduction="10000"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800" b="0" kern="1200" baseline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hlinkClick r:id="rId2"/>
              </a:rPr>
              <a:t>www.kontur.ru</a:t>
            </a:r>
            <a:endParaRPr lang="ru-RU" sz="1800" dirty="0"/>
          </a:p>
        </p:txBody>
      </p:sp>
      <p:sp>
        <p:nvSpPr>
          <p:cNvPr id="11" name="Объект 10"/>
          <p:cNvSpPr>
            <a:spLocks noGrp="1"/>
          </p:cNvSpPr>
          <p:nvPr>
            <p:ph sz="quarter" idx="12" hasCustomPrompt="1"/>
          </p:nvPr>
        </p:nvSpPr>
        <p:spPr>
          <a:xfrm>
            <a:off x="4367825" y="5668165"/>
            <a:ext cx="6512983" cy="365228"/>
          </a:xfrm>
        </p:spPr>
        <p:txBody>
          <a:bodyPr lIns="0" rIns="0" anchor="b" anchorCtr="0">
            <a:normAutofit/>
          </a:bodyPr>
          <a:lstStyle>
            <a:lvl1pPr marL="0" indent="0" algn="r">
              <a:buNone/>
              <a:defRPr sz="1800" baseline="0"/>
            </a:lvl1pPr>
          </a:lstStyle>
          <a:p>
            <a:pPr lvl="0"/>
            <a:r>
              <a:rPr lang="en-US" dirty="0"/>
              <a:t>login@skbkontur.ru</a:t>
            </a:r>
            <a:endParaRPr lang="ru-RU" dirty="0"/>
          </a:p>
        </p:txBody>
      </p:sp>
      <p:graphicFrame>
        <p:nvGraphicFramePr>
          <p:cNvPr id="10" name="Схема 9"/>
          <p:cNvGraphicFramePr/>
          <p:nvPr>
            <p:extLst>
              <p:ext uri="{D42A27DB-BD31-4B8C-83A1-F6EECF244321}">
                <p14:modId xmlns:p14="http://schemas.microsoft.com/office/powerpoint/2010/main" val="1425066831"/>
              </p:ext>
            </p:extLst>
          </p:nvPr>
        </p:nvGraphicFramePr>
        <p:xfrm>
          <a:off x="1295427" y="5221845"/>
          <a:ext cx="3072407" cy="438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4367809" y="5229272"/>
            <a:ext cx="6528795" cy="438941"/>
          </a:xfrm>
        </p:spPr>
        <p:txBody>
          <a:bodyPr lIns="0" tIns="0" rIns="0" bIns="0" anchor="t" anchorCtr="0">
            <a:noAutofit/>
          </a:bodyPr>
          <a:lstStyle>
            <a:lvl1pPr marL="0" indent="0" algn="r">
              <a:buNone/>
              <a:defRPr sz="2400" b="1" baseline="0"/>
            </a:lvl1pPr>
          </a:lstStyle>
          <a:p>
            <a:pPr lvl="0"/>
            <a:r>
              <a:rPr lang="ru-RU" dirty="0"/>
              <a:t>Имя Фамилия</a:t>
            </a:r>
          </a:p>
        </p:txBody>
      </p:sp>
      <p:graphicFrame>
        <p:nvGraphicFramePr>
          <p:cNvPr id="14" name="Схема 13"/>
          <p:cNvGraphicFramePr/>
          <p:nvPr>
            <p:extLst>
              <p:ext uri="{D42A27DB-BD31-4B8C-83A1-F6EECF244321}">
                <p14:modId xmlns:p14="http://schemas.microsoft.com/office/powerpoint/2010/main" val="1082209205"/>
              </p:ext>
            </p:extLst>
          </p:nvPr>
        </p:nvGraphicFramePr>
        <p:xfrm>
          <a:off x="4148418" y="1621383"/>
          <a:ext cx="3863711" cy="1800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5420599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>
                <a:latin typeface="+mn-lt"/>
              </a:defRPr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и объект</a:t>
            </a:r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2721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И ОБЪЕКТ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47901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ногострочный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916113"/>
            <a:ext cx="9601133" cy="4392612"/>
          </a:xfrm>
        </p:spPr>
        <p:txBody>
          <a:bodyPr/>
          <a:lstStyle>
            <a:lvl1pPr>
              <a:buClr>
                <a:schemeClr val="accent1"/>
              </a:buClr>
              <a:defRPr baseline="0">
                <a:latin typeface="+mn-lt"/>
              </a:defRPr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>
          <a:xfrm>
            <a:off x="1295533" y="552147"/>
            <a:ext cx="9601067" cy="1076628"/>
          </a:xfrm>
        </p:spPr>
        <p:txBody>
          <a:bodyPr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Многострочный</a:t>
            </a:r>
            <a:br>
              <a:rPr lang="ru-RU" dirty="0"/>
            </a:br>
            <a:r>
              <a:rPr lang="ru-RU" dirty="0"/>
              <a:t>заголовок</a:t>
            </a:r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>
            <a:off x="1295468" y="1628775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153004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orient="horz" pos="1207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ез подчеркив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Без подчеркивания</a:t>
            </a:r>
          </a:p>
        </p:txBody>
      </p:sp>
      <p:sp>
        <p:nvSpPr>
          <p:cNvPr id="3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code there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48663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00501" y="3429047"/>
            <a:ext cx="9601067" cy="1800225"/>
          </a:xfrm>
        </p:spPr>
        <p:txBody>
          <a:bodyPr anchor="t" anchorCtr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раздела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300500" y="3429000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Текст 6"/>
          <p:cNvSpPr>
            <a:spLocks noGrp="1"/>
          </p:cNvSpPr>
          <p:nvPr>
            <p:ph type="body" sz="quarter" idx="10" hasCustomPrompt="1"/>
          </p:nvPr>
        </p:nvSpPr>
        <p:spPr>
          <a:xfrm>
            <a:off x="1300500" y="1636293"/>
            <a:ext cx="9596101" cy="1792753"/>
          </a:xfrm>
        </p:spPr>
        <p:txBody>
          <a:bodyPr lIns="0" rIns="0" anchor="b" anchorCtr="0">
            <a:normAutofit/>
          </a:bodyPr>
          <a:lstStyle>
            <a:lvl1pPr marL="0" indent="0" algn="l">
              <a:buNone/>
              <a:defRPr sz="2400" baseline="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042117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ДВА ОБЪЕКТА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1295400" y="1628775"/>
            <a:ext cx="4800600" cy="4679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Объект 6"/>
          <p:cNvSpPr>
            <a:spLocks noGrp="1"/>
          </p:cNvSpPr>
          <p:nvPr>
            <p:ph sz="quarter" idx="12"/>
          </p:nvPr>
        </p:nvSpPr>
        <p:spPr>
          <a:xfrm>
            <a:off x="6096000" y="1628775"/>
            <a:ext cx="4800600" cy="4679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609553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сравнение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1295400" y="2420938"/>
            <a:ext cx="4800600" cy="38877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8" name="Объект 6"/>
          <p:cNvSpPr>
            <a:spLocks noGrp="1"/>
          </p:cNvSpPr>
          <p:nvPr>
            <p:ph sz="quarter" idx="12"/>
          </p:nvPr>
        </p:nvSpPr>
        <p:spPr>
          <a:xfrm>
            <a:off x="6096000" y="2420938"/>
            <a:ext cx="4800600" cy="38877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3"/>
          </p:nvPr>
        </p:nvSpPr>
        <p:spPr>
          <a:xfrm>
            <a:off x="1295400" y="1628775"/>
            <a:ext cx="4800600" cy="792163"/>
          </a:xfrm>
        </p:spPr>
        <p:txBody>
          <a:bodyPr anchor="b" anchorCtr="0"/>
          <a:lstStyle>
            <a:lvl1pPr marL="0" indent="0">
              <a:buNone/>
              <a:defRPr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Текст 8"/>
          <p:cNvSpPr>
            <a:spLocks noGrp="1"/>
          </p:cNvSpPr>
          <p:nvPr>
            <p:ph type="body" sz="quarter" idx="14"/>
          </p:nvPr>
        </p:nvSpPr>
        <p:spPr>
          <a:xfrm>
            <a:off x="6095933" y="1628774"/>
            <a:ext cx="4800600" cy="792163"/>
          </a:xfrm>
        </p:spPr>
        <p:txBody>
          <a:bodyPr anchor="b" anchorCtr="0"/>
          <a:lstStyle>
            <a:lvl1pPr marL="0" indent="0">
              <a:buNone/>
              <a:defRPr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10744696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525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Только заголовок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280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3095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229226"/>
            <a:ext cx="9601133" cy="576038"/>
          </a:xfrm>
        </p:spPr>
        <p:txBody>
          <a:bodyPr/>
          <a:lstStyle>
            <a:lvl1pPr>
              <a:defRPr sz="2800"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ПОДПИСЬ ПОД объектом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817335"/>
            <a:ext cx="9601200" cy="491390"/>
          </a:xfrm>
        </p:spPr>
        <p:txBody>
          <a:bodyPr lIns="0" rIns="0">
            <a:no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ru-RU" dirty="0"/>
              <a:t>Описание объекта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12"/>
          </p:nvPr>
        </p:nvSpPr>
        <p:spPr>
          <a:xfrm>
            <a:off x="1295400" y="549275"/>
            <a:ext cx="9601200" cy="466787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03261290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229226"/>
            <a:ext cx="9601133" cy="576038"/>
          </a:xfrm>
        </p:spPr>
        <p:txBody>
          <a:bodyPr/>
          <a:lstStyle>
            <a:lvl1pPr>
              <a:defRPr sz="2800"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ПОДПИСЬ ПОД РИСУНКОМ</a:t>
            </a:r>
          </a:p>
        </p:txBody>
      </p:sp>
      <p:sp>
        <p:nvSpPr>
          <p:cNvPr id="3" name="Рисунок 3"/>
          <p:cNvSpPr>
            <a:spLocks noGrp="1"/>
          </p:cNvSpPr>
          <p:nvPr>
            <p:ph type="pic" sz="quarter" idx="10"/>
          </p:nvPr>
        </p:nvSpPr>
        <p:spPr>
          <a:xfrm>
            <a:off x="1295400" y="549320"/>
            <a:ext cx="9601200" cy="4679951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817335"/>
            <a:ext cx="9601200" cy="491390"/>
          </a:xfrm>
        </p:spPr>
        <p:txBody>
          <a:bodyPr lIns="0" rIns="0">
            <a:no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ru-RU" dirty="0"/>
              <a:t>Описание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381156134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69" y="1628775"/>
            <a:ext cx="9601067" cy="4679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69" y="549276"/>
            <a:ext cx="9601067" cy="792163"/>
          </a:xfrm>
          <a:prstGeom prst="rect">
            <a:avLst/>
          </a:prstGeom>
          <a:noFill/>
        </p:spPr>
        <p:txBody>
          <a:bodyPr vert="horz" lIns="0" tIns="61200" rIns="0" bIns="61200" rtlCol="0" anchor="b" anchorCtr="0">
            <a:noAutofit/>
          </a:bodyPr>
          <a:lstStyle/>
          <a:p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3273193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806" r:id="rId14"/>
    <p:sldLayoutId id="2147483807" r:id="rId15"/>
    <p:sldLayoutId id="2147483808" r:id="rId16"/>
    <p:sldLayoutId id="2147483809" r:id="rId17"/>
    <p:sldLayoutId id="2147483810" r:id="rId18"/>
  </p:sldLayoutIdLst>
  <p:txStyles>
    <p:titleStyle>
      <a:lvl1pPr algn="l" defTabSz="914332" rtl="0" eaLnBrk="1" latinLnBrk="0" hangingPunct="1">
        <a:spcBef>
          <a:spcPct val="0"/>
        </a:spcBef>
        <a:buNone/>
        <a:defRPr sz="4400" kern="1200" cap="all" baseline="0">
          <a:ln>
            <a:noFill/>
          </a:ln>
          <a:solidFill>
            <a:schemeClr val="accent1"/>
          </a:solidFill>
          <a:latin typeface="Segoe UI Light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0" indent="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None/>
        <a:defRPr sz="32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742895" indent="-28573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2914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080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247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46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1026">
          <p15:clr>
            <a:srgbClr val="F26B43"/>
          </p15:clr>
        </p15:guide>
        <p15:guide id="4" orient="horz" pos="3294">
          <p15:clr>
            <a:srgbClr val="F26B43"/>
          </p15:clr>
        </p15:guide>
        <p15:guide id="5" pos="6864">
          <p15:clr>
            <a:srgbClr val="F26B43"/>
          </p15:clr>
        </p15:guide>
        <p15:guide id="6" pos="816">
          <p15:clr>
            <a:srgbClr val="F26B43"/>
          </p15:clr>
        </p15:guide>
        <p15:guide id="8" orient="horz" pos="2160">
          <p15:clr>
            <a:srgbClr val="F26B43"/>
          </p15:clr>
        </p15:guide>
        <p15:guide id="11" orient="horz" pos="3974">
          <p15:clr>
            <a:srgbClr val="F26B43"/>
          </p15:clr>
        </p15:guide>
        <p15:guide id="12" pos="1572">
          <p15:clr>
            <a:srgbClr val="FDE53C"/>
          </p15:clr>
        </p15:guide>
        <p15:guide id="13" pos="6108">
          <p15:clr>
            <a:srgbClr val="FDE53C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69" y="1628775"/>
            <a:ext cx="9601067" cy="4679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69" y="549276"/>
            <a:ext cx="9601067" cy="792163"/>
          </a:xfrm>
          <a:prstGeom prst="rect">
            <a:avLst/>
          </a:prstGeom>
          <a:noFill/>
        </p:spPr>
        <p:txBody>
          <a:bodyPr vert="horz" lIns="0" tIns="61200" rIns="0" bIns="61200" rtlCol="0" anchor="b" anchorCtr="0">
            <a:noAutofit/>
          </a:bodyPr>
          <a:lstStyle/>
          <a:p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2941111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</p:sldLayoutIdLst>
  <p:txStyles>
    <p:titleStyle>
      <a:lvl1pPr algn="l" defTabSz="914332" rtl="0" eaLnBrk="1" latinLnBrk="0" hangingPunct="1">
        <a:spcBef>
          <a:spcPct val="0"/>
        </a:spcBef>
        <a:buNone/>
        <a:defRPr sz="4400" kern="1200" cap="all" baseline="0">
          <a:ln>
            <a:noFill/>
          </a:ln>
          <a:solidFill>
            <a:schemeClr val="accent1"/>
          </a:solidFill>
          <a:latin typeface="Segoe UI Light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0" indent="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None/>
        <a:defRPr sz="3200" kern="1200" baseline="0">
          <a:solidFill>
            <a:schemeClr val="tx1"/>
          </a:solidFill>
          <a:latin typeface="+mn-lt"/>
          <a:ea typeface="Segoe UI" panose="020B0502040204020203" pitchFamily="34" charset="0"/>
          <a:cs typeface="Segoe UI" panose="020B0502040204020203" pitchFamily="34" charset="0"/>
        </a:defRPr>
      </a:lvl1pPr>
      <a:lvl2pPr marL="742895" indent="-28573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2914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080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247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46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1026">
          <p15:clr>
            <a:srgbClr val="F26B43"/>
          </p15:clr>
        </p15:guide>
        <p15:guide id="4" orient="horz" pos="3294">
          <p15:clr>
            <a:srgbClr val="F26B43"/>
          </p15:clr>
        </p15:guide>
        <p15:guide id="5" pos="6864">
          <p15:clr>
            <a:srgbClr val="F26B43"/>
          </p15:clr>
        </p15:guide>
        <p15:guide id="6" pos="816">
          <p15:clr>
            <a:srgbClr val="F26B43"/>
          </p15:clr>
        </p15:guide>
        <p15:guide id="8" orient="horz" pos="2160">
          <p15:clr>
            <a:srgbClr val="F26B43"/>
          </p15:clr>
        </p15:guide>
        <p15:guide id="11" orient="horz" pos="397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ontur-csharper/exception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github.com/kontur-courses/di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bit.ly/kontur-courses-feedback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</a:t>
            </a:r>
          </a:p>
        </p:txBody>
      </p:sp>
      <p:sp>
        <p:nvSpPr>
          <p:cNvPr id="7" name="Подзаголовок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https://github.com/</a:t>
            </a:r>
            <a:r>
              <a:rPr lang="en-US" dirty="0">
                <a:hlinkClick r:id="rId4"/>
              </a:rPr>
              <a:t>kontur-courses</a:t>
            </a:r>
            <a:r>
              <a:rPr lang="en-US" dirty="0">
                <a:hlinkClick r:id="rId3"/>
              </a:rPr>
              <a:t>/</a:t>
            </a:r>
            <a:r>
              <a:rPr lang="en-US" b="1" dirty="0">
                <a:hlinkClick r:id="rId3"/>
              </a:rPr>
              <a:t>exceptions</a:t>
            </a:r>
            <a:endParaRPr lang="en-US" b="1" dirty="0"/>
          </a:p>
          <a:p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48" y="5013176"/>
            <a:ext cx="628591" cy="650592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760944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#3 </a:t>
            </a:r>
            <a:r>
              <a:rPr lang="ru-RU" sz="3600" dirty="0"/>
              <a:t>обработай Ожидаемые проблемы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1"/>
          </p:nvPr>
        </p:nvSpPr>
        <p:spPr>
          <a:xfrm>
            <a:off x="1295400" y="1628775"/>
            <a:ext cx="4800600" cy="4679950"/>
          </a:xfrm>
        </p:spPr>
        <p:txBody>
          <a:bodyPr>
            <a:normAutofit/>
          </a:bodyPr>
          <a:lstStyle/>
          <a:p>
            <a:r>
              <a:rPr lang="ru-RU" sz="2800" dirty="0"/>
              <a:t>Некорректный ввод</a:t>
            </a:r>
          </a:p>
          <a:p>
            <a:r>
              <a:rPr lang="ru-RU" sz="2800" dirty="0"/>
              <a:t>Ошибка сети</a:t>
            </a:r>
          </a:p>
          <a:p>
            <a:r>
              <a:rPr lang="ru-RU" sz="2800" dirty="0"/>
              <a:t>Файл настроек не найден</a:t>
            </a:r>
          </a:p>
          <a:p>
            <a:r>
              <a:rPr lang="ru-RU" sz="2800" dirty="0"/>
              <a:t>Нарушение формата файла</a:t>
            </a:r>
          </a:p>
          <a:p>
            <a:endParaRPr lang="ru-RU" sz="2800" dirty="0"/>
          </a:p>
          <a:p>
            <a:endParaRPr lang="en-US" sz="28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12"/>
          </p:nvPr>
        </p:nvSpPr>
        <p:spPr>
          <a:xfrm>
            <a:off x="6096000" y="1628775"/>
            <a:ext cx="4800600" cy="4679950"/>
          </a:xfrm>
        </p:spPr>
        <p:txBody>
          <a:bodyPr>
            <a:normAutofit/>
          </a:bodyPr>
          <a:lstStyle/>
          <a:p>
            <a:r>
              <a:rPr lang="ru-RU" sz="2800" dirty="0"/>
              <a:t>Обратись к пользователю</a:t>
            </a:r>
            <a:endParaRPr lang="en-US" sz="2800" dirty="0"/>
          </a:p>
          <a:p>
            <a:r>
              <a:rPr lang="ru-RU" sz="2800" dirty="0"/>
              <a:t>Повтори попытку</a:t>
            </a:r>
          </a:p>
          <a:p>
            <a:r>
              <a:rPr lang="ru-RU" sz="2800" dirty="0"/>
              <a:t>Примени другой метод</a:t>
            </a:r>
            <a:endParaRPr lang="en-US" sz="2800" dirty="0"/>
          </a:p>
          <a:p>
            <a:r>
              <a:rPr lang="ru-RU" sz="2800" dirty="0"/>
              <a:t>Уточни сообщение об ошибке</a:t>
            </a:r>
          </a:p>
        </p:txBody>
      </p:sp>
    </p:spTree>
    <p:extLst>
      <p:ext uri="{BB962C8B-B14F-4D97-AF65-F5344CB8AC3E}">
        <p14:creationId xmlns:p14="http://schemas.microsoft.com/office/powerpoint/2010/main" val="1620119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#4 </a:t>
            </a:r>
            <a:r>
              <a:rPr lang="ru-RU" sz="3600" dirty="0"/>
              <a:t>Не строй логику на исключениях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314528" y="1628775"/>
            <a:ext cx="4781472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(s);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51040" y="1628775"/>
            <a:ext cx="4545496" cy="39492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.TryParse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v)</a:t>
            </a:r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002591" y="3905786"/>
            <a:ext cx="218681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solidFill>
                  <a:srgbClr val="C00000"/>
                </a:solidFill>
              </a:rPr>
              <a:t>x300</a:t>
            </a:r>
            <a:endParaRPr lang="ru-RU" sz="8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5287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try </a:t>
            </a:r>
            <a:r>
              <a:rPr lang="ru-RU" sz="2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2800" dirty="0">
                <a:solidFill>
                  <a:srgbClr val="008000"/>
                </a:solidFill>
                <a:latin typeface="Consolas" panose="020B0609020204030204" pitchFamily="49" charset="0"/>
              </a:rPr>
              <a:t>//...</a:t>
            </a:r>
            <a:endParaRPr lang="ru-RU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v = </a:t>
            </a:r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.Parse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(s);</a:t>
            </a:r>
          </a:p>
          <a:p>
            <a:r>
              <a:rPr lang="ru-RU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2800" dirty="0">
                <a:solidFill>
                  <a:srgbClr val="008000"/>
                </a:solidFill>
                <a:latin typeface="Consolas" panose="020B0609020204030204" pitchFamily="49" charset="0"/>
              </a:rPr>
              <a:t>//...</a:t>
            </a:r>
            <a:endParaRPr lang="ru-RU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800" dirty="0">
                <a:solidFill>
                  <a:srgbClr val="2B91AF"/>
                </a:solidFill>
                <a:latin typeface="Consolas" panose="020B0609020204030204" pitchFamily="49" charset="0"/>
              </a:rPr>
              <a:t>Exception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e) </a:t>
            </a:r>
            <a:r>
              <a:rPr lang="ru-RU" sz="2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2B91AF"/>
                </a:solidFill>
                <a:latin typeface="Consolas" panose="020B0609020204030204" pitchFamily="49" charset="0"/>
              </a:rPr>
              <a:t>FormatException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"Incorrect number format"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e);</a:t>
            </a:r>
          </a:p>
          <a:p>
            <a:r>
              <a:rPr lang="ru-RU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28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#5 </a:t>
            </a:r>
            <a:r>
              <a:rPr lang="ru-RU" sz="3200" dirty="0"/>
              <a:t>Минимизируй </a:t>
            </a:r>
            <a:r>
              <a:rPr lang="en-US" sz="3200" dirty="0"/>
              <a:t>try, </a:t>
            </a:r>
            <a:r>
              <a:rPr lang="ru-RU" sz="3200" dirty="0"/>
              <a:t>конкретизируй </a:t>
            </a:r>
            <a:r>
              <a:rPr lang="en-US" sz="3200" dirty="0"/>
              <a:t>catch</a:t>
            </a:r>
          </a:p>
        </p:txBody>
      </p:sp>
    </p:spTree>
    <p:extLst>
      <p:ext uri="{BB962C8B-B14F-4D97-AF65-F5344CB8AC3E}">
        <p14:creationId xmlns:p14="http://schemas.microsoft.com/office/powerpoint/2010/main" val="2654707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Логируй</a:t>
            </a:r>
            <a:r>
              <a:rPr lang="ru-RU" dirty="0"/>
              <a:t> все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3326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#6 </a:t>
            </a:r>
            <a:r>
              <a:rPr lang="ru-RU" sz="4000" dirty="0"/>
              <a:t>Создай глобальный обработчик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95400" y="1628774"/>
            <a:ext cx="9601200" cy="46799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DoEverything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Exception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2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залогировать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 для отладки и расследований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показать грустного котёнка пользователю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477700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 том числе на каждый поток!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95468" y="1628775"/>
            <a:ext cx="9601067" cy="46799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StartProcessing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(Data d)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Thread(()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ProcessData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(d));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t.Start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5847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95400" y="1628775"/>
            <a:ext cx="9625136" cy="46799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HandleErrors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(Action action)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action();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Exception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залогировать e для отладки и расследований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показать грустного котёнка пользователю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400" dirty="0"/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805998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 том числе на каждый поток!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95468" y="1628775"/>
            <a:ext cx="9601067" cy="46799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StartProcessing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(Data d) 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 =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 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Thread(() =&gt; </a:t>
            </a:r>
            <a:b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HandleErrors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(() =&gt;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ProcessData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(d)));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t.Start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Рукописный ввод 3"/>
              <p14:cNvContentPartPr/>
              <p14:nvPr/>
            </p14:nvContentPartPr>
            <p14:xfrm>
              <a:off x="3143672" y="2852936"/>
              <a:ext cx="2603880" cy="82800"/>
            </p14:xfrm>
          </p:contentPart>
        </mc:Choice>
        <mc:Fallback xmlns="">
          <p:pic>
            <p:nvPicPr>
              <p:cNvPr id="4" name="Рукописный ввод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27832" y="2789576"/>
                <a:ext cx="2635200" cy="20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355982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И, возможно, в действиях </a:t>
            </a:r>
            <a:r>
              <a:rPr lang="en-US" dirty="0"/>
              <a:t>GUI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95469" y="1628775"/>
            <a:ext cx="9601132" cy="46799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OnClick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(object sender,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MouseEvent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HandleErrors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(()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PerformUnsafeAction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5824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>
          <a:xfrm>
            <a:off x="1331001" y="1393340"/>
            <a:ext cx="11809312" cy="5183905"/>
          </a:xfrm>
        </p:spPr>
        <p:txBody>
          <a:bodyPr>
            <a:norm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2B91AF"/>
                </a:solidFill>
                <a:latin typeface="+mn-lt"/>
              </a:rPr>
              <a:t>AppDomain</a:t>
            </a:r>
            <a:r>
              <a:rPr lang="en-US" dirty="0" err="1">
                <a:latin typeface="+mn-lt"/>
              </a:rPr>
              <a:t>.CurrentDomain.</a:t>
            </a:r>
            <a:r>
              <a:rPr lang="en-US" dirty="0" err="1">
                <a:solidFill>
                  <a:srgbClr val="FF5DFF"/>
                </a:solidFill>
                <a:latin typeface="+mn-lt"/>
              </a:rPr>
              <a:t>UnhandledException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+mn-lt"/>
              </a:rPr>
              <a:t>                         	</a:t>
            </a:r>
            <a:r>
              <a:rPr lang="en-US" dirty="0">
                <a:latin typeface="+mn-lt"/>
              </a:rPr>
              <a:t>+= (_, </a:t>
            </a:r>
            <a:r>
              <a:rPr lang="en-US" dirty="0" err="1">
                <a:latin typeface="+mn-lt"/>
              </a:rPr>
              <a:t>args</a:t>
            </a:r>
            <a:r>
              <a:rPr lang="en-US" dirty="0">
                <a:latin typeface="+mn-lt"/>
              </a:rPr>
              <a:t>) =&gt; Log(</a:t>
            </a:r>
            <a:r>
              <a:rPr lang="en-US" dirty="0" err="1">
                <a:latin typeface="+mn-lt"/>
              </a:rPr>
              <a:t>args.ExceptionObject</a:t>
            </a:r>
            <a:r>
              <a:rPr lang="en-US" dirty="0">
                <a:latin typeface="+mn-lt"/>
              </a:rPr>
              <a:t>);</a:t>
            </a:r>
            <a:endParaRPr lang="en-US" b="1" dirty="0">
              <a:latin typeface="+mn-lt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Windows Event Log Viewer (</a:t>
            </a:r>
            <a:r>
              <a:rPr lang="en-US" dirty="0" err="1">
                <a:latin typeface="+mn-lt"/>
              </a:rPr>
              <a:t>eventvwr</a:t>
            </a:r>
            <a:r>
              <a:rPr lang="en-US" dirty="0">
                <a:latin typeface="+mn-lt"/>
              </a:rPr>
              <a:t>)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331001" y="677377"/>
            <a:ext cx="9601067" cy="792163"/>
          </a:xfrm>
        </p:spPr>
        <p:txBody>
          <a:bodyPr/>
          <a:lstStyle/>
          <a:p>
            <a:r>
              <a:rPr lang="ru-RU" sz="3200" dirty="0"/>
              <a:t>Как узнать о необработанном исключении</a:t>
            </a:r>
          </a:p>
        </p:txBody>
      </p:sp>
      <p:sp>
        <p:nvSpPr>
          <p:cNvPr id="5" name="Объект 1"/>
          <p:cNvSpPr txBox="1">
            <a:spLocks/>
          </p:cNvSpPr>
          <p:nvPr/>
        </p:nvSpPr>
        <p:spPr>
          <a:xfrm>
            <a:off x="5257882" y="1341439"/>
            <a:ext cx="6934117" cy="4320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895" indent="-28573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2914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080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247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412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ru-RU" dirty="0"/>
          </a:p>
        </p:txBody>
      </p:sp>
      <p:sp>
        <p:nvSpPr>
          <p:cNvPr id="6" name="Объект 1"/>
          <p:cNvSpPr txBox="1">
            <a:spLocks/>
          </p:cNvSpPr>
          <p:nvPr/>
        </p:nvSpPr>
        <p:spPr>
          <a:xfrm>
            <a:off x="1483401" y="1545740"/>
            <a:ext cx="11809312" cy="5183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895" indent="-28573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2914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080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247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412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8382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GetTheMainAnswer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try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CalculateValue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Exception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e)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return 0;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Хорош ли код?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0891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295400" y="1916113"/>
            <a:ext cx="9601200" cy="439261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ParseLine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line)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line.Split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.Select(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ToArray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FormatException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FormatException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$"Incorrect value in line [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{line}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#7 </a:t>
            </a:r>
            <a:r>
              <a:rPr lang="ru-RU" sz="4000" dirty="0"/>
              <a:t>Добавь подробностей</a:t>
            </a:r>
            <a:br>
              <a:rPr lang="ru-RU" sz="4000" dirty="0"/>
            </a:br>
            <a:r>
              <a:rPr lang="ru-RU" sz="4000" dirty="0"/>
              <a:t>– быстрее найдешь ошибку</a:t>
            </a:r>
          </a:p>
        </p:txBody>
      </p:sp>
    </p:spTree>
    <p:extLst>
      <p:ext uri="{BB962C8B-B14F-4D97-AF65-F5344CB8AC3E}">
        <p14:creationId xmlns:p14="http://schemas.microsoft.com/office/powerpoint/2010/main" val="19834163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295400" y="1916113"/>
            <a:ext cx="9601200" cy="439261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ParseLine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line)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line.Split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.Select(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ToArray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FormatException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FormatException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$"Incorrect value in line [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{line}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e);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#7 </a:t>
            </a:r>
            <a:r>
              <a:rPr lang="ru-RU" sz="4000" dirty="0"/>
              <a:t>Добавь подробностей</a:t>
            </a:r>
            <a:br>
              <a:rPr lang="ru-RU" sz="4000" dirty="0"/>
            </a:br>
            <a:r>
              <a:rPr lang="ru-RU" sz="4000" dirty="0"/>
              <a:t>– быстрее найдешь ошибку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Рукописный ввод 3"/>
              <p14:cNvContentPartPr/>
              <p14:nvPr/>
            </p14:nvContentPartPr>
            <p14:xfrm>
              <a:off x="9336360" y="4941168"/>
              <a:ext cx="567360" cy="110160"/>
            </p14:xfrm>
          </p:contentPart>
        </mc:Choice>
        <mc:Fallback xmlns="">
          <p:pic>
            <p:nvPicPr>
              <p:cNvPr id="4" name="Рукописный ввод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76202" y="4820895"/>
                <a:ext cx="686956" cy="35070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472345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Делай ошибки видимыми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Исключения для исключительного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err="1"/>
              <a:t>Логируй</a:t>
            </a:r>
            <a:r>
              <a:rPr lang="ru-RU" dirty="0"/>
              <a:t> все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Резюме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9610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Про </a:t>
            </a:r>
            <a:r>
              <a:rPr lang="en-US" dirty="0" err="1"/>
              <a:t>Async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/>
              <a:t>Task </a:t>
            </a:r>
            <a:r>
              <a:rPr lang="ru-RU" dirty="0"/>
              <a:t>следует помнить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1295468" y="1628775"/>
            <a:ext cx="9601067" cy="467995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Thread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thread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Thread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(() =&gt; Work());</a:t>
            </a:r>
          </a:p>
          <a:p>
            <a:r>
              <a:rPr lang="en-US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thread.Start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sz="24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task =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.Run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(() =&gt; Work());</a:t>
            </a:r>
            <a:endParaRPr lang="en-US" sz="24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Task&lt;T&gt;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task =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.Run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(() =&gt; </a:t>
            </a:r>
            <a:r>
              <a:rPr lang="en-US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GetValue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endParaRPr lang="en-US" sz="2400" dirty="0"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185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Про </a:t>
            </a:r>
            <a:r>
              <a:rPr lang="en-US" dirty="0" err="1"/>
              <a:t>Async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/>
              <a:t>Task </a:t>
            </a:r>
            <a:r>
              <a:rPr lang="ru-RU" dirty="0"/>
              <a:t>следует помнить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1295468" y="1628774"/>
            <a:ext cx="10201132" cy="5040585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Work(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d)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.Run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(() =&gt; Process(d));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&lt;-- Task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}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Exception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}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Work(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d)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.Run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(() =&gt; Process(d))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ContinueWith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(task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HandleExceptions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(task));</a:t>
            </a:r>
            <a:endParaRPr lang="en-US" sz="24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020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/>
              <a:t>Найдите все проблемы с исключениями в этом коде</a:t>
            </a:r>
            <a:endParaRPr lang="en-US" dirty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>
                <a:solidFill>
                  <a:schemeClr val="tx1"/>
                </a:solidFill>
              </a:rPr>
              <a:t>Задача</a:t>
            </a:r>
            <a:r>
              <a:rPr lang="ru-RU" altLang="ru-RU" dirty="0"/>
              <a:t> </a:t>
            </a:r>
            <a:r>
              <a:rPr lang="en-US" altLang="ru-RU" dirty="0"/>
              <a:t>exceptions</a:t>
            </a:r>
          </a:p>
        </p:txBody>
      </p:sp>
    </p:spTree>
    <p:extLst>
      <p:ext uri="{BB962C8B-B14F-4D97-AF65-F5344CB8AC3E}">
        <p14:creationId xmlns:p14="http://schemas.microsoft.com/office/powerpoint/2010/main" val="42540691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>
                <a:solidFill>
                  <a:schemeClr val="tx1"/>
                </a:solidFill>
              </a:rPr>
              <a:t>Разбор задачи</a:t>
            </a:r>
            <a:r>
              <a:rPr lang="ru-RU" altLang="ru-RU" dirty="0"/>
              <a:t> </a:t>
            </a:r>
            <a:r>
              <a:rPr lang="en-US" altLang="ru-RU" dirty="0"/>
              <a:t>exceptions</a:t>
            </a:r>
          </a:p>
        </p:txBody>
      </p:sp>
    </p:spTree>
    <p:extLst>
      <p:ext uri="{BB962C8B-B14F-4D97-AF65-F5344CB8AC3E}">
        <p14:creationId xmlns:p14="http://schemas.microsoft.com/office/powerpoint/2010/main" val="31022455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>
          <a:xfrm>
            <a:off x="1331001" y="1393340"/>
            <a:ext cx="11809312" cy="5183905"/>
          </a:xfrm>
        </p:spPr>
        <p:txBody>
          <a:bodyPr>
            <a:norm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dirty="0" err="1">
                <a:latin typeface="+mn-lt"/>
              </a:rPr>
              <a:t>StackOverflowException</a:t>
            </a:r>
            <a:endParaRPr lang="en-US" dirty="0">
              <a:latin typeface="+mn-lt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dirty="0" err="1">
                <a:latin typeface="+mn-lt"/>
              </a:rPr>
              <a:t>AccessViolationException</a:t>
            </a:r>
            <a:endParaRPr lang="en-US" dirty="0">
              <a:latin typeface="+mn-lt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dirty="0" err="1">
                <a:latin typeface="+mn-lt"/>
              </a:rPr>
              <a:t>OutOfMemoryException</a:t>
            </a:r>
            <a:endParaRPr lang="ru-RU" dirty="0">
              <a:latin typeface="+mn-lt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dirty="0" err="1"/>
              <a:t>ThreadAbortException</a:t>
            </a:r>
            <a:endParaRPr lang="en-US" dirty="0">
              <a:latin typeface="+mn-lt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+mn-lt"/>
              </a:rPr>
              <a:t>UnobservedTaskException</a:t>
            </a:r>
            <a:endParaRPr lang="en-US" dirty="0">
              <a:solidFill>
                <a:schemeClr val="bg2">
                  <a:lumMod val="75000"/>
                </a:schemeClr>
              </a:solidFill>
              <a:latin typeface="+mn-lt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+mn-lt"/>
              </a:rPr>
              <a:t>ExecutionEngineException</a:t>
            </a:r>
            <a:endParaRPr lang="en-US" dirty="0">
              <a:solidFill>
                <a:schemeClr val="bg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Особые исключения</a:t>
            </a:r>
          </a:p>
        </p:txBody>
      </p:sp>
      <p:sp>
        <p:nvSpPr>
          <p:cNvPr id="5" name="Объект 1"/>
          <p:cNvSpPr txBox="1">
            <a:spLocks/>
          </p:cNvSpPr>
          <p:nvPr/>
        </p:nvSpPr>
        <p:spPr>
          <a:xfrm>
            <a:off x="5257882" y="1341439"/>
            <a:ext cx="6934117" cy="4320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895" indent="-28573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2914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080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247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412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ru-RU" dirty="0"/>
          </a:p>
        </p:txBody>
      </p:sp>
      <p:sp>
        <p:nvSpPr>
          <p:cNvPr id="6" name="Объект 1"/>
          <p:cNvSpPr txBox="1">
            <a:spLocks/>
          </p:cNvSpPr>
          <p:nvPr/>
        </p:nvSpPr>
        <p:spPr>
          <a:xfrm>
            <a:off x="1483401" y="1545740"/>
            <a:ext cx="11809312" cy="5183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895" indent="-28573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2914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080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247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412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6715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>
          <a:xfrm>
            <a:off x="479376" y="1341439"/>
            <a:ext cx="5016623" cy="4320501"/>
          </a:xfrm>
        </p:spPr>
        <p:txBody>
          <a:bodyPr>
            <a:normAutofit lnSpcReduction="10000"/>
          </a:bodyPr>
          <a:lstStyle/>
          <a:p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E0"/>
                </a:solidFill>
                <a:latin typeface="Consolas" panose="020B0609020204030204" pitchFamily="49" charset="0"/>
              </a:rPr>
              <a:t>try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8B8B"/>
                </a:solidFill>
                <a:latin typeface="Consolas" panose="020B0609020204030204" pitchFamily="49" charset="0"/>
              </a:rPr>
              <a:t>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E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b="1" dirty="0" err="1">
                <a:latin typeface="Consolas" panose="020B0609020204030204" pitchFamily="49" charset="0"/>
              </a:rPr>
              <a:t>MaxValue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E0"/>
                </a:solidFill>
                <a:latin typeface="Consolas" panose="020B0609020204030204" pitchFamily="49" charset="0"/>
              </a:rPr>
              <a:t>catch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Exception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latin typeface="Consolas" panose="020B0609020204030204" pitchFamily="49" charset="0"/>
              </a:rPr>
              <a:t>WriteLine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"!"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E0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0000E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00E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E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B8B"/>
                </a:solidFill>
                <a:latin typeface="Consolas" panose="020B0609020204030204" pitchFamily="49" charset="0"/>
              </a:rPr>
              <a:t>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E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E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... </a:t>
            </a:r>
            <a:r>
              <a:rPr lang="en-US" sz="2400" dirty="0">
                <a:solidFill>
                  <a:srgbClr val="027E17"/>
                </a:solidFill>
                <a:latin typeface="Consolas" panose="020B0609020204030204" pitchFamily="49" charset="0"/>
              </a:rPr>
              <a:t>//Do something</a:t>
            </a:r>
            <a:br>
              <a:rPr lang="en-US" sz="2400" dirty="0">
                <a:solidFill>
                  <a:srgbClr val="027E17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E0"/>
                </a:solidFill>
                <a:latin typeface="Consolas" panose="020B0609020204030204" pitchFamily="49" charset="0"/>
              </a:rPr>
              <a:t>return </a:t>
            </a:r>
            <a:r>
              <a:rPr lang="en-US" sz="2400" dirty="0">
                <a:latin typeface="Consolas" panose="020B0609020204030204" pitchFamily="49" charset="0"/>
              </a:rPr>
              <a:t>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(n - 1) + 1;</a:t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StACK</a:t>
            </a:r>
            <a:r>
              <a:rPr lang="en-US" dirty="0"/>
              <a:t> OVERFLOW</a:t>
            </a:r>
            <a:endParaRPr lang="ru-RU" dirty="0"/>
          </a:p>
        </p:txBody>
      </p:sp>
      <p:sp>
        <p:nvSpPr>
          <p:cNvPr id="5" name="Объект 1"/>
          <p:cNvSpPr txBox="1">
            <a:spLocks/>
          </p:cNvSpPr>
          <p:nvPr/>
        </p:nvSpPr>
        <p:spPr>
          <a:xfrm>
            <a:off x="5257882" y="1341439"/>
            <a:ext cx="6934117" cy="4320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895" indent="-28573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2914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080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247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412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E0"/>
                </a:solidFill>
                <a:latin typeface="Consolas" panose="020B0609020204030204" pitchFamily="49" charset="0"/>
              </a:rPr>
              <a:t>try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throw new </a:t>
            </a:r>
            <a:r>
              <a:rPr lang="en-US" sz="2400" dirty="0" err="1">
                <a:solidFill>
                  <a:srgbClr val="008B8B"/>
                </a:solidFill>
                <a:latin typeface="Consolas" panose="020B0609020204030204" pitchFamily="49" charset="0"/>
              </a:rPr>
              <a:t>StackOverflowException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E0"/>
                </a:solidFill>
                <a:latin typeface="Consolas" panose="020B0609020204030204" pitchFamily="49" charset="0"/>
              </a:rPr>
              <a:t>catch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Exception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latin typeface="Consolas" panose="020B0609020204030204" pitchFamily="49" charset="0"/>
              </a:rPr>
              <a:t>WriteLine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"!"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dirty="0"/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 flipV="1">
            <a:off x="5231904" y="1484784"/>
            <a:ext cx="0" cy="44644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34907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>
          <a:xfrm>
            <a:off x="1295469" y="1484784"/>
            <a:ext cx="9433048" cy="4320501"/>
          </a:xfrm>
        </p:spPr>
        <p:txBody>
          <a:bodyPr>
            <a:normAutofit/>
          </a:bodyPr>
          <a:lstStyle/>
          <a:p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PrintObject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o) 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Do something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child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GetChilds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(o))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PrintObject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(child);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StACK</a:t>
            </a:r>
            <a:r>
              <a:rPr lang="en-US" dirty="0"/>
              <a:t> OVERFLOW</a:t>
            </a:r>
            <a:endParaRPr lang="ru-RU" dirty="0"/>
          </a:p>
        </p:txBody>
      </p:sp>
      <p:sp>
        <p:nvSpPr>
          <p:cNvPr id="5" name="Объект 1"/>
          <p:cNvSpPr txBox="1">
            <a:spLocks/>
          </p:cNvSpPr>
          <p:nvPr/>
        </p:nvSpPr>
        <p:spPr>
          <a:xfrm>
            <a:off x="5257882" y="1341439"/>
            <a:ext cx="6934117" cy="4320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895" indent="-28573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2914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080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247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412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83782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Делай ошибки видимыми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5909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>
          <a:xfrm>
            <a:off x="1295469" y="1484784"/>
            <a:ext cx="9433048" cy="4320501"/>
          </a:xfrm>
        </p:spPr>
        <p:txBody>
          <a:bodyPr>
            <a:normAutofit lnSpcReduction="10000"/>
          </a:bodyPr>
          <a:lstStyle/>
          <a:p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PrintObject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o,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depth=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MaxDepth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Do something</a:t>
            </a:r>
            <a:endParaRPr lang="ru-RU" sz="24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endParaRPr lang="ru-RU" sz="2400" b="1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ru-RU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(depth == 0)</a:t>
            </a:r>
          </a:p>
          <a:p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24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child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GetChilds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(o))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PrintObject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(child, </a:t>
            </a:r>
            <a:r>
              <a:rPr lang="en-US" sz="2600" b="1" dirty="0">
                <a:solidFill>
                  <a:srgbClr val="000000"/>
                </a:solidFill>
                <a:latin typeface="Consolas" panose="020B0609020204030204" pitchFamily="49" charset="0"/>
              </a:rPr>
              <a:t>depth - 1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StACK</a:t>
            </a:r>
            <a:r>
              <a:rPr lang="en-US" dirty="0"/>
              <a:t> OVERFLOW</a:t>
            </a:r>
            <a:endParaRPr lang="ru-RU" dirty="0"/>
          </a:p>
        </p:txBody>
      </p:sp>
      <p:sp>
        <p:nvSpPr>
          <p:cNvPr id="5" name="Объект 1"/>
          <p:cNvSpPr txBox="1">
            <a:spLocks/>
          </p:cNvSpPr>
          <p:nvPr/>
        </p:nvSpPr>
        <p:spPr>
          <a:xfrm>
            <a:off x="5257882" y="1341439"/>
            <a:ext cx="6934117" cy="4320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895" indent="-28573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2914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080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247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412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94339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>
          <a:xfrm>
            <a:off x="1331001" y="1393340"/>
            <a:ext cx="9805559" cy="5183905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endParaRPr lang="ru-RU" dirty="0"/>
          </a:p>
          <a:p>
            <a:pPr marL="514350" indent="-514350">
              <a:buAutoNum type="arabicPeriod"/>
            </a:pPr>
            <a:r>
              <a:rPr lang="ru-RU" dirty="0"/>
              <a:t>Возникает при некорректной работе с памятью</a:t>
            </a:r>
          </a:p>
          <a:p>
            <a:pPr marL="514350" indent="-514350">
              <a:buAutoNum type="arabicPeriod"/>
            </a:pPr>
            <a:r>
              <a:rPr lang="ru-RU" dirty="0"/>
              <a:t>Аналогично </a:t>
            </a:r>
            <a:r>
              <a:rPr lang="en-US" dirty="0" err="1"/>
              <a:t>StackOverflow</a:t>
            </a:r>
            <a:r>
              <a:rPr lang="en-US" dirty="0"/>
              <a:t> – </a:t>
            </a:r>
            <a:r>
              <a:rPr lang="ru-RU" dirty="0"/>
              <a:t>поведение зависит от кода, выбросившего исключение</a:t>
            </a:r>
          </a:p>
          <a:p>
            <a:pPr marL="514350" indent="-514350">
              <a:buAutoNum type="arabicPeriod"/>
            </a:pPr>
            <a:r>
              <a:rPr lang="ru-RU" dirty="0"/>
              <a:t>Можно перехватить:</a:t>
            </a:r>
          </a:p>
          <a:p>
            <a:pPr lvl="1" indent="0">
              <a:buNone/>
            </a:pP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HandleProcessCorruptedStateExceptions</a:t>
            </a:r>
            <a:r>
              <a:rPr lang="en-US" dirty="0"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AcCeSS</a:t>
            </a:r>
            <a:r>
              <a:rPr lang="en-US" dirty="0"/>
              <a:t> VIOLATION</a:t>
            </a:r>
            <a:endParaRPr lang="ru-RU" dirty="0"/>
          </a:p>
        </p:txBody>
      </p:sp>
      <p:sp>
        <p:nvSpPr>
          <p:cNvPr id="5" name="Объект 1"/>
          <p:cNvSpPr txBox="1">
            <a:spLocks/>
          </p:cNvSpPr>
          <p:nvPr/>
        </p:nvSpPr>
        <p:spPr>
          <a:xfrm>
            <a:off x="5257882" y="1341439"/>
            <a:ext cx="6934117" cy="4320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895" indent="-28573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2914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080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247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412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ru-RU" dirty="0"/>
          </a:p>
        </p:txBody>
      </p:sp>
      <p:sp>
        <p:nvSpPr>
          <p:cNvPr id="6" name="Объект 1"/>
          <p:cNvSpPr txBox="1">
            <a:spLocks/>
          </p:cNvSpPr>
          <p:nvPr/>
        </p:nvSpPr>
        <p:spPr>
          <a:xfrm>
            <a:off x="1483401" y="1545740"/>
            <a:ext cx="11809312" cy="5183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895" indent="-28573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2914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080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247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412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7868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>
          <a:xfrm>
            <a:off x="1295469" y="1341439"/>
            <a:ext cx="9649072" cy="4751857"/>
          </a:xfrm>
        </p:spPr>
        <p:txBody>
          <a:bodyPr>
            <a:noAutofit/>
          </a:bodyPr>
          <a:lstStyle/>
          <a:p>
            <a:r>
              <a:rPr lang="en-US" sz="2600" dirty="0" err="1">
                <a:solidFill>
                  <a:srgbClr val="0000E0"/>
                </a:solidFill>
                <a:latin typeface="Consolas" panose="020B0609020204030204" pitchFamily="49" charset="0"/>
              </a:rPr>
              <a:t>var</a:t>
            </a:r>
            <a:r>
              <a:rPr lang="en-US" sz="2600" dirty="0">
                <a:solidFill>
                  <a:srgbClr val="0000E0"/>
                </a:solidFill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thread = </a:t>
            </a:r>
            <a:r>
              <a:rPr lang="en-US" sz="2600" dirty="0">
                <a:solidFill>
                  <a:srgbClr val="0000E0"/>
                </a:solidFill>
                <a:latin typeface="Consolas" panose="020B0609020204030204" pitchFamily="49" charset="0"/>
              </a:rPr>
              <a:t>new </a:t>
            </a:r>
            <a:r>
              <a:rPr lang="en-US" sz="2600" dirty="0">
                <a:solidFill>
                  <a:srgbClr val="2B91AF"/>
                </a:solidFill>
                <a:latin typeface="Consolas" panose="020B0609020204030204" pitchFamily="49" charset="0"/>
              </a:rPr>
              <a:t>Thread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(() =&gt; {</a:t>
            </a:r>
            <a:b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600" dirty="0">
                <a:solidFill>
                  <a:srgbClr val="0000E0"/>
                </a:solidFill>
                <a:latin typeface="Consolas" panose="020B0609020204030204" pitchFamily="49" charset="0"/>
              </a:rPr>
              <a:t>try 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600" dirty="0">
                <a:latin typeface="Consolas" panose="020B0609020204030204" pitchFamily="49" charset="0"/>
              </a:rPr>
              <a:t>...</a:t>
            </a:r>
            <a:b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b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600" dirty="0">
                <a:solidFill>
                  <a:srgbClr val="0000E0"/>
                </a:solidFill>
                <a:latin typeface="Consolas" panose="020B0609020204030204" pitchFamily="49" charset="0"/>
              </a:rPr>
              <a:t>catch 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600" dirty="0" err="1">
                <a:solidFill>
                  <a:srgbClr val="2B91AF"/>
                </a:solidFill>
                <a:latin typeface="Consolas" panose="020B0609020204030204" pitchFamily="49" charset="0"/>
              </a:rPr>
              <a:t>ThreadAbortException</a:t>
            </a:r>
            <a:r>
              <a:rPr lang="en-US" sz="2600" dirty="0">
                <a:solidFill>
                  <a:srgbClr val="00008B"/>
                </a:solidFill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e) {</a:t>
            </a:r>
            <a:b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   ...</a:t>
            </a:r>
          </a:p>
          <a:p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</a:rPr>
              <a:t>    throw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b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sz="2600" dirty="0" err="1">
                <a:solidFill>
                  <a:srgbClr val="000000"/>
                </a:solidFill>
                <a:latin typeface="Consolas" panose="020B0609020204030204" pitchFamily="49" charset="0"/>
              </a:rPr>
              <a:t>thread.Abort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ABORT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2013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>
          <a:xfrm>
            <a:off x="1295469" y="1339500"/>
            <a:ext cx="9649072" cy="4751857"/>
          </a:xfrm>
        </p:spPr>
        <p:txBody>
          <a:bodyPr>
            <a:normAutofit lnSpcReduction="10000"/>
          </a:bodyPr>
          <a:lstStyle/>
          <a:p>
            <a:r>
              <a:rPr lang="en-US" sz="2400" dirty="0" err="1">
                <a:solidFill>
                  <a:srgbClr val="0000E0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E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thread = </a:t>
            </a:r>
            <a:r>
              <a:rPr lang="en-US" sz="2400" dirty="0">
                <a:solidFill>
                  <a:srgbClr val="0000E0"/>
                </a:solidFill>
                <a:latin typeface="Consolas" panose="020B0609020204030204" pitchFamily="49" charset="0"/>
              </a:rPr>
              <a:t>new 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Thread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(() =&gt;</a:t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>
                <a:solidFill>
                  <a:srgbClr val="0000E0"/>
                </a:solidFill>
                <a:latin typeface="Consolas" panose="020B0609020204030204" pitchFamily="49" charset="0"/>
              </a:rPr>
              <a:t>try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8B"/>
                </a:solidFill>
                <a:latin typeface="Consolas" panose="020B0609020204030204" pitchFamily="49" charset="0"/>
              </a:rPr>
              <a:t>...</a:t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>
                <a:solidFill>
                  <a:srgbClr val="0000E0"/>
                </a:solidFill>
                <a:latin typeface="Consolas" panose="020B0609020204030204" pitchFamily="49" charset="0"/>
              </a:rPr>
              <a:t>catch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ThreadAbortException</a:t>
            </a:r>
            <a:r>
              <a:rPr lang="en-US" sz="2400" dirty="0">
                <a:solidFill>
                  <a:srgbClr val="00008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e) {</a:t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...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Thread</a:t>
            </a:r>
            <a:r>
              <a:rPr lang="en-US" sz="2400" dirty="0" err="1">
                <a:latin typeface="Consolas" panose="020B0609020204030204" pitchFamily="49" charset="0"/>
              </a:rPr>
              <a:t>.ResetAbort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thread.Abort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ABORT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79365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>
          <a:xfrm>
            <a:off x="1331001" y="1393340"/>
            <a:ext cx="11809312" cy="5183905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endParaRPr lang="ru-RU" dirty="0"/>
          </a:p>
          <a:p>
            <a:pPr marL="514350" indent="-514350">
              <a:buAutoNum type="arabicPeriod"/>
            </a:pPr>
            <a:r>
              <a:rPr lang="ru-RU" dirty="0"/>
              <a:t>Избегайте отмены потоков</a:t>
            </a:r>
          </a:p>
          <a:p>
            <a:pPr marL="514350" indent="-514350">
              <a:buAutoNum type="arabicPeriod"/>
            </a:pPr>
            <a:r>
              <a:rPr lang="ru-RU" dirty="0"/>
              <a:t>Синхронизируйте потоки</a:t>
            </a:r>
            <a:endParaRPr lang="en-US" dirty="0">
              <a:latin typeface="+mn-lt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ABORT</a:t>
            </a:r>
            <a:endParaRPr lang="ru-RU" dirty="0"/>
          </a:p>
        </p:txBody>
      </p:sp>
      <p:sp>
        <p:nvSpPr>
          <p:cNvPr id="5" name="Объект 1"/>
          <p:cNvSpPr txBox="1">
            <a:spLocks/>
          </p:cNvSpPr>
          <p:nvPr/>
        </p:nvSpPr>
        <p:spPr>
          <a:xfrm>
            <a:off x="5257882" y="1341439"/>
            <a:ext cx="6934117" cy="4320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895" indent="-28573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2914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080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247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412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ru-RU" dirty="0"/>
          </a:p>
        </p:txBody>
      </p:sp>
      <p:sp>
        <p:nvSpPr>
          <p:cNvPr id="6" name="Объект 1"/>
          <p:cNvSpPr txBox="1">
            <a:spLocks/>
          </p:cNvSpPr>
          <p:nvPr/>
        </p:nvSpPr>
        <p:spPr>
          <a:xfrm>
            <a:off x="1483401" y="1545740"/>
            <a:ext cx="11809312" cy="5183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895" indent="-28573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2914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080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247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412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3165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>
          <a:xfrm>
            <a:off x="1331001" y="1393340"/>
            <a:ext cx="11809312" cy="5183905"/>
          </a:xfrm>
        </p:spPr>
        <p:txBody>
          <a:bodyPr>
            <a:normAutofit/>
          </a:bodyPr>
          <a:lstStyle/>
          <a:p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LimitMemory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(64.Mb());</a:t>
            </a:r>
          </a:p>
          <a:p>
            <a:b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800" dirty="0">
                <a:solidFill>
                  <a:srgbClr val="0000E0"/>
                </a:solidFill>
                <a:latin typeface="Consolas" panose="020B0609020204030204" pitchFamily="49" charset="0"/>
              </a:rPr>
              <a:t>try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800" dirty="0">
                <a:solidFill>
                  <a:srgbClr val="0000E0"/>
                </a:solidFill>
                <a:latin typeface="Consolas" panose="020B0609020204030204" pitchFamily="49" charset="0"/>
              </a:rPr>
              <a:t>while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0000E0"/>
                </a:solidFill>
                <a:latin typeface="Consolas" panose="020B0609020204030204" pitchFamily="49" charset="0"/>
              </a:rPr>
              <a:t>true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list.</a:t>
            </a:r>
            <a:r>
              <a:rPr lang="en-US" sz="2800" dirty="0" err="1">
                <a:latin typeface="Consolas" panose="020B0609020204030204" pitchFamily="49" charset="0"/>
              </a:rPr>
              <a:t>Add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0000E0"/>
                </a:solidFill>
                <a:latin typeface="Consolas" panose="020B0609020204030204" pitchFamily="49" charset="0"/>
              </a:rPr>
              <a:t>new byte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[SIZE]);</a:t>
            </a:r>
            <a:b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800" dirty="0">
                <a:solidFill>
                  <a:srgbClr val="0000E0"/>
                </a:solidFill>
                <a:latin typeface="Consolas" panose="020B0609020204030204" pitchFamily="49" charset="0"/>
              </a:rPr>
              <a:t>catch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rgbClr val="2B91AF"/>
                </a:solidFill>
                <a:latin typeface="Consolas" panose="020B0609020204030204" pitchFamily="49" charset="0"/>
              </a:rPr>
              <a:t>OutOfMemoryException</a:t>
            </a:r>
            <a:r>
              <a:rPr lang="en-US" sz="2800" dirty="0">
                <a:solidFill>
                  <a:srgbClr val="00008B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e) {</a:t>
            </a:r>
            <a:b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8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800" dirty="0" err="1">
                <a:latin typeface="Consolas" panose="020B0609020204030204" pitchFamily="49" charset="0"/>
              </a:rPr>
              <a:t>WriteLine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latin typeface="Consolas" panose="020B0609020204030204" pitchFamily="49" charset="0"/>
              </a:rPr>
              <a:t>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8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800" dirty="0" err="1">
                <a:latin typeface="Consolas" panose="020B0609020204030204" pitchFamily="49" charset="0"/>
              </a:rPr>
              <a:t>WriteLine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"!"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sz="28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 OF MEMORY</a:t>
            </a:r>
            <a:endParaRPr lang="ru-RU" dirty="0"/>
          </a:p>
        </p:txBody>
      </p:sp>
      <p:sp>
        <p:nvSpPr>
          <p:cNvPr id="5" name="Объект 1"/>
          <p:cNvSpPr txBox="1">
            <a:spLocks/>
          </p:cNvSpPr>
          <p:nvPr/>
        </p:nvSpPr>
        <p:spPr>
          <a:xfrm>
            <a:off x="5257882" y="1341439"/>
            <a:ext cx="6934117" cy="4320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895" indent="-28573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2914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080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247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412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15834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>
          <a:xfrm>
            <a:off x="1331001" y="1393340"/>
            <a:ext cx="11809312" cy="5183905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ru-RU" dirty="0">
                <a:latin typeface="+mn-lt"/>
              </a:rPr>
              <a:t>Процесс упадёт</a:t>
            </a:r>
          </a:p>
          <a:p>
            <a:pPr marL="514350" indent="-514350">
              <a:buAutoNum type="arabicPeriod"/>
            </a:pPr>
            <a:r>
              <a:rPr lang="ru-RU" dirty="0">
                <a:latin typeface="+mn-lt"/>
              </a:rPr>
              <a:t>Исключение обработается</a:t>
            </a:r>
          </a:p>
          <a:p>
            <a:pPr marL="514350" indent="-514350">
              <a:buAutoNum type="arabicPeriod"/>
            </a:pPr>
            <a:r>
              <a:rPr lang="ru-RU" dirty="0"/>
              <a:t>Зайдём в </a:t>
            </a:r>
            <a:r>
              <a:rPr lang="en-US" dirty="0"/>
              <a:t>catch</a:t>
            </a:r>
            <a:r>
              <a:rPr lang="ru-RU" dirty="0"/>
              <a:t>, но исключение вылетит снова</a:t>
            </a:r>
          </a:p>
          <a:p>
            <a:pPr marL="514350" indent="-514350">
              <a:buAutoNum type="arabicPeriod"/>
            </a:pPr>
            <a:r>
              <a:rPr lang="ru-RU" dirty="0"/>
              <a:t>Зайдём в </a:t>
            </a:r>
            <a:r>
              <a:rPr lang="en-US" dirty="0"/>
              <a:t>catch</a:t>
            </a:r>
            <a:r>
              <a:rPr lang="ru-RU" dirty="0"/>
              <a:t>, но вылетит </a:t>
            </a:r>
            <a:r>
              <a:rPr lang="en-US" dirty="0" err="1"/>
              <a:t>StackOverflow</a:t>
            </a:r>
            <a:endParaRPr lang="en-US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 OF MEMORY</a:t>
            </a:r>
            <a:endParaRPr lang="ru-RU" dirty="0"/>
          </a:p>
        </p:txBody>
      </p:sp>
      <p:sp>
        <p:nvSpPr>
          <p:cNvPr id="5" name="Объект 1"/>
          <p:cNvSpPr txBox="1">
            <a:spLocks/>
          </p:cNvSpPr>
          <p:nvPr/>
        </p:nvSpPr>
        <p:spPr>
          <a:xfrm>
            <a:off x="5257882" y="1341439"/>
            <a:ext cx="6934117" cy="4320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895" indent="-28573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2914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080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247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412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ru-RU" dirty="0"/>
          </a:p>
        </p:txBody>
      </p:sp>
      <p:sp>
        <p:nvSpPr>
          <p:cNvPr id="6" name="Объект 1"/>
          <p:cNvSpPr txBox="1">
            <a:spLocks/>
          </p:cNvSpPr>
          <p:nvPr/>
        </p:nvSpPr>
        <p:spPr>
          <a:xfrm>
            <a:off x="1483401" y="1545740"/>
            <a:ext cx="11809312" cy="5183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895" indent="-28573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2914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080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247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412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7856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>
          <a:xfrm>
            <a:off x="5015880" y="3429000"/>
            <a:ext cx="2160240" cy="864096"/>
          </a:xfrm>
        </p:spPr>
        <p:txBody>
          <a:bodyPr>
            <a:normAutofit/>
          </a:bodyPr>
          <a:lstStyle/>
          <a:p>
            <a:r>
              <a:rPr lang="ru-RU" sz="4400" dirty="0">
                <a:latin typeface="+mn-lt"/>
              </a:rPr>
              <a:t>Ответ…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 OF MEMORY</a:t>
            </a:r>
            <a:endParaRPr lang="ru-RU" dirty="0"/>
          </a:p>
        </p:txBody>
      </p:sp>
      <p:sp>
        <p:nvSpPr>
          <p:cNvPr id="5" name="Объект 1"/>
          <p:cNvSpPr txBox="1">
            <a:spLocks/>
          </p:cNvSpPr>
          <p:nvPr/>
        </p:nvSpPr>
        <p:spPr>
          <a:xfrm>
            <a:off x="5257882" y="1341439"/>
            <a:ext cx="6934117" cy="4320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895" indent="-28573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2914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080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247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412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ru-RU" dirty="0"/>
          </a:p>
        </p:txBody>
      </p:sp>
      <p:sp>
        <p:nvSpPr>
          <p:cNvPr id="6" name="Объект 1"/>
          <p:cNvSpPr txBox="1">
            <a:spLocks/>
          </p:cNvSpPr>
          <p:nvPr/>
        </p:nvSpPr>
        <p:spPr>
          <a:xfrm>
            <a:off x="1483401" y="1545740"/>
            <a:ext cx="11809312" cy="5183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895" indent="-28573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2914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080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247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412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711624" y="5085184"/>
            <a:ext cx="1847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3647728" y="5157192"/>
            <a:ext cx="1847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4367808" y="4869160"/>
            <a:ext cx="1847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5911269" y="4797152"/>
            <a:ext cx="1847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7794872" y="5136976"/>
            <a:ext cx="1847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9051634" y="4293096"/>
            <a:ext cx="1847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2063552" y="4797152"/>
            <a:ext cx="360040" cy="6480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81286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>
          <a:xfrm>
            <a:off x="5015880" y="3429000"/>
            <a:ext cx="2160240" cy="864096"/>
          </a:xfrm>
        </p:spPr>
        <p:txBody>
          <a:bodyPr>
            <a:normAutofit/>
          </a:bodyPr>
          <a:lstStyle/>
          <a:p>
            <a:r>
              <a:rPr lang="ru-RU" sz="4400" dirty="0">
                <a:latin typeface="+mn-lt"/>
              </a:rPr>
              <a:t>Ответ…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 OF MEMORY</a:t>
            </a:r>
            <a:endParaRPr lang="ru-RU" dirty="0"/>
          </a:p>
        </p:txBody>
      </p:sp>
      <p:sp>
        <p:nvSpPr>
          <p:cNvPr id="5" name="Объект 1"/>
          <p:cNvSpPr txBox="1">
            <a:spLocks/>
          </p:cNvSpPr>
          <p:nvPr/>
        </p:nvSpPr>
        <p:spPr>
          <a:xfrm>
            <a:off x="5257882" y="1341439"/>
            <a:ext cx="6934117" cy="4320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895" indent="-28573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2914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080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247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412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ru-RU" dirty="0"/>
          </a:p>
        </p:txBody>
      </p:sp>
      <p:sp>
        <p:nvSpPr>
          <p:cNvPr id="6" name="Объект 1"/>
          <p:cNvSpPr txBox="1">
            <a:spLocks/>
          </p:cNvSpPr>
          <p:nvPr/>
        </p:nvSpPr>
        <p:spPr>
          <a:xfrm>
            <a:off x="1483401" y="1545740"/>
            <a:ext cx="11809312" cy="5183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895" indent="-28573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2914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080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247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412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711624" y="5085184"/>
            <a:ext cx="1847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3647728" y="5157192"/>
            <a:ext cx="1847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4367808" y="4869160"/>
            <a:ext cx="1847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5911269" y="4797152"/>
            <a:ext cx="1847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7794872" y="5136976"/>
            <a:ext cx="1847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9051634" y="4293096"/>
            <a:ext cx="1847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2063552" y="4797152"/>
            <a:ext cx="360040" cy="6480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93616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>
          <a:xfrm>
            <a:off x="5015880" y="3429000"/>
            <a:ext cx="2160240" cy="864096"/>
          </a:xfrm>
        </p:spPr>
        <p:txBody>
          <a:bodyPr>
            <a:normAutofit/>
          </a:bodyPr>
          <a:lstStyle/>
          <a:p>
            <a:r>
              <a:rPr lang="ru-RU" sz="4400" dirty="0">
                <a:latin typeface="+mn-lt"/>
              </a:rPr>
              <a:t>Ответ…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 OF MEMORY</a:t>
            </a:r>
            <a:endParaRPr lang="ru-RU" dirty="0"/>
          </a:p>
        </p:txBody>
      </p:sp>
      <p:sp>
        <p:nvSpPr>
          <p:cNvPr id="5" name="Объект 1"/>
          <p:cNvSpPr txBox="1">
            <a:spLocks/>
          </p:cNvSpPr>
          <p:nvPr/>
        </p:nvSpPr>
        <p:spPr>
          <a:xfrm>
            <a:off x="5257882" y="1341439"/>
            <a:ext cx="6934117" cy="4320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895" indent="-28573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2914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080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247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412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ru-RU" dirty="0"/>
          </a:p>
        </p:txBody>
      </p:sp>
      <p:sp>
        <p:nvSpPr>
          <p:cNvPr id="6" name="Объект 1"/>
          <p:cNvSpPr txBox="1">
            <a:spLocks/>
          </p:cNvSpPr>
          <p:nvPr/>
        </p:nvSpPr>
        <p:spPr>
          <a:xfrm>
            <a:off x="1483401" y="1545740"/>
            <a:ext cx="11809312" cy="5183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895" indent="-28573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2914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080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247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412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711624" y="5085184"/>
            <a:ext cx="1847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3647728" y="5157192"/>
            <a:ext cx="1847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4367808" y="4869160"/>
            <a:ext cx="1847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5911269" y="4797152"/>
            <a:ext cx="1847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7794872" y="5136976"/>
            <a:ext cx="1847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9051634" y="4293096"/>
            <a:ext cx="1847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2063552" y="4797152"/>
            <a:ext cx="360040" cy="6480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9544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/>
              <a:t>Если что-то идет не так – падай!</a:t>
            </a:r>
          </a:p>
          <a:p>
            <a:endParaRPr lang="ru-RU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Продолжение после ошибки может привести к другим ошибкам и нецелостным данным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Со стратегией </a:t>
            </a:r>
            <a:r>
              <a:rPr lang="en-US" dirty="0"/>
              <a:t>Fail Fast</a:t>
            </a:r>
            <a:r>
              <a:rPr lang="ru-RU" dirty="0"/>
              <a:t> проще обнаруживать ошибки при разработке и тестировании</a:t>
            </a:r>
            <a:endParaRPr lang="en-US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#1 Fail Fast</a:t>
            </a:r>
          </a:p>
        </p:txBody>
      </p:sp>
    </p:spTree>
    <p:extLst>
      <p:ext uri="{BB962C8B-B14F-4D97-AF65-F5344CB8AC3E}">
        <p14:creationId xmlns:p14="http://schemas.microsoft.com/office/powerpoint/2010/main" val="31769502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>
          <a:xfrm>
            <a:off x="1331001" y="1393340"/>
            <a:ext cx="11809312" cy="5183905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ru-RU" dirty="0">
                <a:solidFill>
                  <a:srgbClr val="008000"/>
                </a:solidFill>
                <a:latin typeface="+mn-lt"/>
              </a:rPr>
              <a:t>Процесс упадёт</a:t>
            </a:r>
          </a:p>
          <a:p>
            <a:pPr marL="514350" indent="-514350">
              <a:buAutoNum type="arabicPeriod"/>
            </a:pPr>
            <a:r>
              <a:rPr lang="ru-RU" dirty="0">
                <a:solidFill>
                  <a:srgbClr val="008000"/>
                </a:solidFill>
              </a:rPr>
              <a:t>Исключение обработается</a:t>
            </a:r>
            <a:endParaRPr lang="ru-RU" dirty="0">
              <a:solidFill>
                <a:srgbClr val="008000"/>
              </a:solidFill>
              <a:latin typeface="+mn-lt"/>
            </a:endParaRPr>
          </a:p>
          <a:p>
            <a:pPr marL="514350" indent="-514350">
              <a:buAutoNum type="arabicPeriod"/>
            </a:pPr>
            <a:r>
              <a:rPr lang="ru-RU" dirty="0">
                <a:solidFill>
                  <a:srgbClr val="008000"/>
                </a:solidFill>
                <a:latin typeface="+mn-lt"/>
              </a:rPr>
              <a:t>Зайдём в </a:t>
            </a:r>
            <a:r>
              <a:rPr lang="en-US" dirty="0">
                <a:solidFill>
                  <a:srgbClr val="008000"/>
                </a:solidFill>
                <a:latin typeface="+mn-lt"/>
              </a:rPr>
              <a:t>catch</a:t>
            </a:r>
            <a:r>
              <a:rPr lang="ru-RU" dirty="0">
                <a:solidFill>
                  <a:srgbClr val="008000"/>
                </a:solidFill>
                <a:latin typeface="+mn-lt"/>
              </a:rPr>
              <a:t>, но исключение вылетит снова</a:t>
            </a:r>
          </a:p>
          <a:p>
            <a:pPr marL="514350" indent="-514350">
              <a:buAutoNum type="arabicPeriod"/>
            </a:pPr>
            <a:r>
              <a:rPr lang="ru-RU" dirty="0">
                <a:solidFill>
                  <a:srgbClr val="008000"/>
                </a:solidFill>
                <a:latin typeface="+mn-lt"/>
              </a:rPr>
              <a:t>Зайдём в </a:t>
            </a:r>
            <a:r>
              <a:rPr lang="en-US" dirty="0">
                <a:solidFill>
                  <a:srgbClr val="008000"/>
                </a:solidFill>
                <a:latin typeface="+mn-lt"/>
              </a:rPr>
              <a:t>catch</a:t>
            </a:r>
            <a:r>
              <a:rPr lang="ru-RU" dirty="0">
                <a:solidFill>
                  <a:srgbClr val="008000"/>
                </a:solidFill>
                <a:latin typeface="+mn-lt"/>
              </a:rPr>
              <a:t>, но вылетит </a:t>
            </a:r>
            <a:r>
              <a:rPr lang="en-US" dirty="0" err="1">
                <a:solidFill>
                  <a:srgbClr val="008000"/>
                </a:solidFill>
                <a:latin typeface="+mn-lt"/>
              </a:rPr>
              <a:t>StackOverflow</a:t>
            </a:r>
            <a:endParaRPr lang="en-US" dirty="0">
              <a:solidFill>
                <a:srgbClr val="008000"/>
              </a:solidFill>
              <a:latin typeface="+mn-lt"/>
            </a:endParaRPr>
          </a:p>
          <a:p>
            <a:pPr marL="514350" indent="-514350">
              <a:buAutoNum type="arabicPeriod"/>
            </a:pPr>
            <a:endParaRPr lang="ru-RU" dirty="0">
              <a:solidFill>
                <a:srgbClr val="008000"/>
              </a:solidFill>
              <a:latin typeface="+mn-lt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 OF MEMORY</a:t>
            </a:r>
            <a:endParaRPr lang="ru-RU" dirty="0"/>
          </a:p>
        </p:txBody>
      </p:sp>
      <p:sp>
        <p:nvSpPr>
          <p:cNvPr id="5" name="Объект 1"/>
          <p:cNvSpPr txBox="1">
            <a:spLocks/>
          </p:cNvSpPr>
          <p:nvPr/>
        </p:nvSpPr>
        <p:spPr>
          <a:xfrm>
            <a:off x="5257882" y="1341439"/>
            <a:ext cx="6934117" cy="4320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895" indent="-28573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2914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080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247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412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ru-RU" dirty="0"/>
          </a:p>
        </p:txBody>
      </p:sp>
      <p:sp>
        <p:nvSpPr>
          <p:cNvPr id="6" name="Объект 1"/>
          <p:cNvSpPr txBox="1">
            <a:spLocks/>
          </p:cNvSpPr>
          <p:nvPr/>
        </p:nvSpPr>
        <p:spPr>
          <a:xfrm>
            <a:off x="1483401" y="1545740"/>
            <a:ext cx="11809312" cy="5183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895" indent="-28573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2914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080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247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412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17719" y="1393340"/>
            <a:ext cx="513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solidFill>
                  <a:srgbClr val="008000"/>
                </a:solidFill>
              </a:rPr>
              <a:t>✔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17719" y="1978115"/>
            <a:ext cx="513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solidFill>
                  <a:srgbClr val="008000"/>
                </a:solidFill>
              </a:rPr>
              <a:t>✔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17719" y="2576738"/>
            <a:ext cx="513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solidFill>
                  <a:srgbClr val="008000"/>
                </a:solidFill>
              </a:rPr>
              <a:t>✔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7719" y="3101205"/>
            <a:ext cx="513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solidFill>
                  <a:srgbClr val="008000"/>
                </a:solidFill>
              </a:rPr>
              <a:t>✔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83432" y="3935952"/>
            <a:ext cx="1074557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Unhandled Exception:</a:t>
            </a:r>
          </a:p>
          <a:p>
            <a:r>
              <a:rPr lang="en-US" sz="2800" dirty="0"/>
              <a:t>   Cannot print exception string because </a:t>
            </a:r>
            <a:r>
              <a:rPr lang="en-US" sz="2800" dirty="0" err="1"/>
              <a:t>Exception.ToString</a:t>
            </a:r>
            <a:r>
              <a:rPr lang="en-US" sz="2800" dirty="0"/>
              <a:t>() failed.</a:t>
            </a:r>
            <a:endParaRPr lang="ru-RU" sz="2800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3"/>
          <a:srcRect b="27975"/>
          <a:stretch/>
        </p:blipFill>
        <p:spPr>
          <a:xfrm>
            <a:off x="2309156" y="4817989"/>
            <a:ext cx="7573692" cy="200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112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400" y="1196752"/>
            <a:ext cx="11261965" cy="5400600"/>
          </a:xfrm>
          <a:prstGeom prst="rect">
            <a:avLst/>
          </a:prstGeo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Откуда </a:t>
            </a:r>
            <a:r>
              <a:rPr lang="en-US" dirty="0" err="1"/>
              <a:t>stackoverflow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4079776" y="3284984"/>
            <a:ext cx="828092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«</a:t>
            </a:r>
            <a:r>
              <a:rPr lang="en-US" sz="3600" dirty="0"/>
              <a:t>The default behavior of the CLR is to commit the full thread stack when a thread is started.</a:t>
            </a:r>
            <a:r>
              <a:rPr lang="ru-RU" sz="3600" dirty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718412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File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bigFile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CreateFile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E0"/>
                </a:solidFill>
                <a:latin typeface="Consolas" panose="020B0609020204030204" pitchFamily="49" charset="0"/>
              </a:rPr>
              <a:t>try</a:t>
            </a:r>
            <a:br>
              <a:rPr lang="en-US" dirty="0">
                <a:solidFill>
                  <a:srgbClr val="0000E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bigFile.WriteRandomData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(2.Gb());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ExecuteTests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bigFile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A9A9A9"/>
                </a:solidFill>
                <a:latin typeface="Consolas" panose="020B0609020204030204" pitchFamily="49" charset="0"/>
              </a:rPr>
              <a:t>;</a:t>
            </a:r>
            <a:br>
              <a:rPr lang="en-US" dirty="0">
                <a:solidFill>
                  <a:srgbClr val="A9A9A9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E0"/>
                </a:solidFill>
                <a:latin typeface="Consolas" panose="020B0609020204030204" pitchFamily="49" charset="0"/>
              </a:rPr>
              <a:t>finally</a:t>
            </a:r>
            <a:br>
              <a:rPr lang="en-US" dirty="0">
                <a:solidFill>
                  <a:srgbClr val="0000E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bigFile.Delete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Finally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25130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>
          <a:xfrm>
            <a:off x="1295400" y="1628779"/>
            <a:ext cx="9913168" cy="4679951"/>
          </a:xfrm>
        </p:spPr>
        <p:txBody>
          <a:bodyPr>
            <a:normAutofit/>
          </a:bodyPr>
          <a:lstStyle/>
          <a:p>
            <a:r>
              <a:rPr lang="ru-RU" dirty="0"/>
              <a:t>Блок </a:t>
            </a:r>
            <a:r>
              <a:rPr lang="en-US" dirty="0"/>
              <a:t>finally </a:t>
            </a:r>
            <a:r>
              <a:rPr lang="ru-RU" dirty="0"/>
              <a:t>выполняется не всегда: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Необрабатываемые исключения (</a:t>
            </a:r>
            <a:r>
              <a:rPr lang="en-US" dirty="0" err="1"/>
              <a:t>StackOverflow</a:t>
            </a:r>
            <a:r>
              <a:rPr lang="en-US" dirty="0"/>
              <a:t>)</a:t>
            </a:r>
            <a:endParaRPr lang="ru-RU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Завершение процесса (</a:t>
            </a:r>
            <a:r>
              <a:rPr lang="en-US" dirty="0" err="1"/>
              <a:t>Environment.Exit</a:t>
            </a:r>
            <a:r>
              <a:rPr lang="en-US" dirty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Другие случаи</a:t>
            </a:r>
          </a:p>
          <a:p>
            <a:r>
              <a:rPr lang="ru-RU" dirty="0"/>
              <a:t>Когда работает ожидаемо: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Стандартное использование – </a:t>
            </a:r>
            <a:r>
              <a:rPr lang="en-US" dirty="0"/>
              <a:t>try/catch/finally</a:t>
            </a:r>
            <a:endParaRPr lang="ru-RU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ThreadAbortException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Finally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2158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4E05C4A9-0667-45B8-AC59-85FD9C81BD2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ru-RU" sz="2800" dirty="0"/>
              <a:t>Заполни форму обратной связи по ссылке</a:t>
            </a:r>
          </a:p>
          <a:p>
            <a:pPr marL="0" indent="0" algn="ctr">
              <a:buNone/>
            </a:pPr>
            <a:r>
              <a:rPr lang="en-US" sz="2800" dirty="0">
                <a:hlinkClick r:id="rId2"/>
              </a:rPr>
              <a:t>http://bit.ly/kontur-courses-feedback</a:t>
            </a:r>
            <a:endParaRPr lang="ru-RU" sz="2800" dirty="0"/>
          </a:p>
          <a:p>
            <a:pPr marL="0" indent="0" algn="ctr">
              <a:buNone/>
            </a:pPr>
            <a:r>
              <a:rPr lang="ru-RU" sz="2800" dirty="0"/>
              <a:t>или</a:t>
            </a:r>
            <a:endParaRPr lang="en-US" sz="2800" dirty="0"/>
          </a:p>
          <a:p>
            <a:pPr marL="0" indent="0" algn="ctr">
              <a:buNone/>
            </a:pPr>
            <a:r>
              <a:rPr lang="ru-RU" sz="2800" dirty="0"/>
              <a:t>по ярлыку </a:t>
            </a:r>
            <a:r>
              <a:rPr lang="en-US" sz="2800" i="1" dirty="0">
                <a:solidFill>
                  <a:schemeClr val="accent1"/>
                </a:solidFill>
              </a:rPr>
              <a:t>feedback</a:t>
            </a:r>
            <a:r>
              <a:rPr lang="en-US" sz="2800" dirty="0"/>
              <a:t> </a:t>
            </a:r>
            <a:r>
              <a:rPr lang="ru-RU" sz="2800" dirty="0"/>
              <a:t>в корне репозитория</a:t>
            </a: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B72F5E6-5086-4A59-ADDF-28C342BF7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Обратная связь</a:t>
            </a:r>
          </a:p>
        </p:txBody>
      </p:sp>
      <p:pic>
        <p:nvPicPr>
          <p:cNvPr id="5" name="Рисунок 4" descr="Речь">
            <a:extLst>
              <a:ext uri="{FF2B5EF4-FFF2-40B4-BE49-F238E27FC236}">
                <a16:creationId xmlns:a16="http://schemas.microsoft.com/office/drawing/2014/main" id="{4CD964C9-55F6-450A-94E0-4A3D7D08BC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83290" y="1622285"/>
            <a:ext cx="1825352" cy="1825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517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5"/>
          <p:cNvSpPr txBox="1">
            <a:spLocks/>
          </p:cNvSpPr>
          <p:nvPr/>
        </p:nvSpPr>
        <p:spPr>
          <a:xfrm>
            <a:off x="767408" y="1916113"/>
            <a:ext cx="10729192" cy="439261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895" indent="-28573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2914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080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247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412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ReportReceiver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Dictionary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Guid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reportsCache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Dictionary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Guid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Organization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sendersCache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Dictionary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Guid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Organization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receiversCache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OrganizationRepo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organizationsRepo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ru-RU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public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ReceiveReport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report) </a:t>
            </a: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(!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reportsCache.ContainsKey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report.Id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 </a:t>
            </a: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sendersCache.Add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report.Id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organizationsRepo.Get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report.SenderId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receiversCache.Add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report.Id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organizationsRepo.Get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report.ReceiverId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reportsCache.Add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report.Id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report);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387084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767408" y="1916113"/>
            <a:ext cx="10729192" cy="4392612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ReportReceiver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Dictionary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Guid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reportsCache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Dictionary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Guid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Organization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sendersCache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Dictionary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Guid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Organization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receiversCache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OrganizationRepo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organizationsRepo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ru-RU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public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ReceiveReport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report) </a:t>
            </a: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(!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reportsCache.ContainsKey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report.Id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 </a:t>
            </a: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sendersCache.Add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report.Id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organizationsRepo.Get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report.SenderId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receiversCache.Add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report.Id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organizationsRepo.Get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report.ReceiverId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reportsCache.Add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report.Id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report);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1800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помни о </a:t>
            </a:r>
            <a:r>
              <a:rPr lang="ru-RU" dirty="0" err="1"/>
              <a:t>консистентности</a:t>
            </a:r>
            <a:br>
              <a:rPr lang="ru-RU" dirty="0"/>
            </a:br>
            <a:r>
              <a:rPr lang="ru-RU" dirty="0"/>
              <a:t>долгоживущих объектов</a:t>
            </a:r>
          </a:p>
        </p:txBody>
      </p:sp>
      <p:sp>
        <p:nvSpPr>
          <p:cNvPr id="2" name="TextBox 1"/>
          <p:cNvSpPr txBox="1"/>
          <p:nvPr/>
        </p:nvSpPr>
        <p:spPr>
          <a:xfrm rot="21346362">
            <a:off x="1781037" y="5525407"/>
            <a:ext cx="870193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Fail Fast </a:t>
            </a:r>
            <a:r>
              <a:rPr lang="ru-RU" sz="2800" b="1" dirty="0"/>
              <a:t>тоже может нарушить </a:t>
            </a:r>
            <a:r>
              <a:rPr lang="ru-RU" sz="2800" b="1" dirty="0" err="1"/>
              <a:t>консистентность</a:t>
            </a:r>
            <a:r>
              <a:rPr lang="ru-RU" sz="2800" b="1" dirty="0"/>
              <a:t>!</a:t>
            </a:r>
            <a:endParaRPr lang="en-US" sz="2800" b="1" dirty="0"/>
          </a:p>
          <a:p>
            <a:r>
              <a:rPr lang="ru-RU" sz="2800" b="1" dirty="0"/>
              <a:t>Но замалчивание проблем еще опаснее…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533091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ru-RU" dirty="0"/>
              <a:t>Старайся не возвращать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ru-RU" dirty="0"/>
              <a:t> никогда!</a:t>
            </a:r>
          </a:p>
          <a:p>
            <a:pPr lvl="1"/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n-US" sz="3200" dirty="0"/>
              <a:t> </a:t>
            </a:r>
            <a:r>
              <a:rPr lang="en-US" sz="3200" dirty="0" err="1"/>
              <a:t>NotFoundException</a:t>
            </a:r>
            <a:r>
              <a:rPr lang="en-US" sz="3200" dirty="0"/>
              <a:t>();</a:t>
            </a:r>
          </a:p>
          <a:p>
            <a:pPr lvl="1"/>
            <a:r>
              <a:rPr lang="ru-RU" sz="3200" dirty="0"/>
              <a:t>Паттерн </a:t>
            </a:r>
            <a:r>
              <a:rPr lang="en-US" sz="3200" dirty="0"/>
              <a:t>Maybe</a:t>
            </a:r>
            <a:r>
              <a:rPr lang="ru-RU" sz="3200" dirty="0"/>
              <a:t> /</a:t>
            </a:r>
            <a:r>
              <a:rPr lang="en-US" sz="3200" dirty="0"/>
              <a:t> Result&lt;T&gt;</a:t>
            </a:r>
            <a:endParaRPr lang="ru-RU" sz="3200" dirty="0"/>
          </a:p>
          <a:p>
            <a:endParaRPr lang="ru-RU" dirty="0"/>
          </a:p>
          <a:p>
            <a:r>
              <a:rPr lang="ru-RU" dirty="0"/>
              <a:t>Но если очень хочется, то </a:t>
            </a:r>
            <a:r>
              <a:rPr lang="en-US" dirty="0"/>
              <a:t>[</a:t>
            </a:r>
            <a:r>
              <a:rPr lang="en-US" dirty="0" err="1"/>
              <a:t>CanBeNull</a:t>
            </a:r>
            <a:r>
              <a:rPr lang="en-US" dirty="0"/>
              <a:t>]</a:t>
            </a:r>
            <a:r>
              <a:rPr lang="ru-RU" dirty="0"/>
              <a:t> + </a:t>
            </a:r>
            <a:r>
              <a:rPr lang="en-US" dirty="0" err="1"/>
              <a:t>Resharper</a:t>
            </a:r>
            <a:endParaRPr lang="ru-RU" dirty="0"/>
          </a:p>
          <a:p>
            <a:endParaRPr lang="ru-RU" dirty="0"/>
          </a:p>
          <a:p>
            <a:r>
              <a:rPr lang="ru-RU" dirty="0"/>
              <a:t>Если нет </a:t>
            </a:r>
            <a:r>
              <a:rPr lang="ru-RU" dirty="0" err="1"/>
              <a:t>решарпера</a:t>
            </a:r>
            <a:r>
              <a:rPr lang="ru-RU" dirty="0"/>
              <a:t>, то используй конвенции именования</a:t>
            </a:r>
          </a:p>
          <a:p>
            <a:endParaRPr lang="en-US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/>
              <a:t>Сделай </a:t>
            </a:r>
            <a:r>
              <a:rPr lang="en-US" sz="3200" dirty="0" err="1"/>
              <a:t>NullReferenceException</a:t>
            </a:r>
            <a:r>
              <a:rPr lang="ru-RU" sz="3200" dirty="0"/>
              <a:t> заметным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39466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#2 </a:t>
            </a:r>
            <a:r>
              <a:rPr lang="ru-RU" dirty="0"/>
              <a:t>Конвенции именования</a:t>
            </a:r>
            <a:endParaRPr lang="en-US" dirty="0"/>
          </a:p>
        </p:txBody>
      </p:sp>
      <p:sp>
        <p:nvSpPr>
          <p:cNvPr id="4" name="Объект 2"/>
          <p:cNvSpPr>
            <a:spLocks noGrp="1"/>
          </p:cNvSpPr>
          <p:nvPr>
            <p:ph idx="4294967295"/>
          </p:nvPr>
        </p:nvSpPr>
        <p:spPr>
          <a:xfrm>
            <a:off x="1295400" y="1628775"/>
            <a:ext cx="9601136" cy="467995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ru-RU" sz="2400" dirty="0"/>
              <a:t> разрешено возвращать только методам </a:t>
            </a:r>
            <a:r>
              <a:rPr lang="en-US" sz="2400" dirty="0" err="1"/>
              <a:t>FindXXX</a:t>
            </a:r>
            <a:r>
              <a:rPr lang="en-US" sz="2400" dirty="0"/>
              <a:t> </a:t>
            </a:r>
            <a:r>
              <a:rPr lang="ru-RU" sz="2400" dirty="0"/>
              <a:t>или </a:t>
            </a:r>
            <a:r>
              <a:rPr lang="en-US" sz="2400" dirty="0" err="1"/>
              <a:t>TryXXX</a:t>
            </a:r>
            <a:endParaRPr lang="en-US" sz="2400" dirty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400" dirty="0"/>
              <a:t> name = </a:t>
            </a:r>
            <a:r>
              <a:rPr lang="en-US" sz="2400" dirty="0" err="1"/>
              <a:t>FindPerson</a:t>
            </a:r>
            <a:r>
              <a:rPr lang="en-US" sz="2400" dirty="0"/>
              <a:t>(id).Name; </a:t>
            </a:r>
            <a:r>
              <a:rPr lang="en-US" sz="2400" i="1" dirty="0">
                <a:solidFill>
                  <a:schemeClr val="accent2"/>
                </a:solidFill>
              </a:rPr>
              <a:t>// NPE</a:t>
            </a:r>
            <a:r>
              <a:rPr lang="ru-RU" sz="2400" i="1" dirty="0">
                <a:solidFill>
                  <a:schemeClr val="accent2"/>
                </a:solidFill>
              </a:rPr>
              <a:t>!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400" dirty="0"/>
              <a:t> name = </a:t>
            </a:r>
            <a:r>
              <a:rPr lang="en-US" sz="2400" dirty="0" err="1"/>
              <a:t>FindPerson</a:t>
            </a:r>
            <a:r>
              <a:rPr lang="en-US" sz="2400" dirty="0"/>
              <a:t>(id)?.Name ?? </a:t>
            </a:r>
            <a:r>
              <a:rPr lang="ru-RU" sz="2400" dirty="0">
                <a:solidFill>
                  <a:srgbClr val="C00000"/>
                </a:solidFill>
              </a:rPr>
              <a:t>"</a:t>
            </a:r>
            <a:r>
              <a:rPr lang="en-US" sz="2400" dirty="0">
                <a:solidFill>
                  <a:srgbClr val="C00000"/>
                </a:solidFill>
              </a:rPr>
              <a:t>NA</a:t>
            </a:r>
            <a:r>
              <a:rPr lang="ru-RU" sz="2400" dirty="0">
                <a:solidFill>
                  <a:srgbClr val="C00000"/>
                </a:solidFill>
              </a:rPr>
              <a:t>"</a:t>
            </a:r>
            <a:r>
              <a:rPr lang="en-US" sz="2400" dirty="0"/>
              <a:t>; </a:t>
            </a:r>
            <a:r>
              <a:rPr lang="en-US" sz="2400" i="1" dirty="0">
                <a:solidFill>
                  <a:schemeClr val="accent2"/>
                </a:solidFill>
              </a:rPr>
              <a:t>//</a:t>
            </a:r>
            <a:r>
              <a:rPr lang="ru-RU" sz="2400" i="1" dirty="0">
                <a:solidFill>
                  <a:schemeClr val="accent2"/>
                </a:solidFill>
              </a:rPr>
              <a:t> </a:t>
            </a:r>
            <a:r>
              <a:rPr lang="en-US" sz="2400" i="1" dirty="0">
                <a:solidFill>
                  <a:schemeClr val="accent2"/>
                </a:solidFill>
              </a:rPr>
              <a:t>ok</a:t>
            </a:r>
            <a:endParaRPr lang="ru-RU" sz="2400" i="1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sz="2400" dirty="0"/>
              <a:t>Run(</a:t>
            </a:r>
            <a:r>
              <a:rPr lang="en-US" sz="2400" dirty="0" err="1"/>
              <a:t>TryReadSettings</a:t>
            </a:r>
            <a:r>
              <a:rPr lang="en-US" sz="2400" dirty="0"/>
              <a:t>(filename)); </a:t>
            </a:r>
            <a:r>
              <a:rPr lang="en-US" sz="2400" i="1" dirty="0">
                <a:solidFill>
                  <a:schemeClr val="accent2"/>
                </a:solidFill>
              </a:rPr>
              <a:t>// NPE</a:t>
            </a:r>
            <a:r>
              <a:rPr lang="ru-RU" sz="2400" i="1" dirty="0">
                <a:solidFill>
                  <a:schemeClr val="accent2"/>
                </a:solidFill>
              </a:rPr>
              <a:t>!</a:t>
            </a:r>
            <a:endParaRPr lang="en-US" sz="2400" i="1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sz="2400" dirty="0"/>
              <a:t>Run(</a:t>
            </a:r>
            <a:r>
              <a:rPr lang="en-US" sz="2400" dirty="0" err="1"/>
              <a:t>TryReadSettings</a:t>
            </a:r>
            <a:r>
              <a:rPr lang="en-US" sz="2400" dirty="0"/>
              <a:t>(filename) ?? </a:t>
            </a:r>
            <a:r>
              <a:rPr lang="en-US" sz="2400" dirty="0" err="1"/>
              <a:t>defaultSettings</a:t>
            </a:r>
            <a:r>
              <a:rPr lang="en-US" sz="2400" dirty="0"/>
              <a:t>); </a:t>
            </a:r>
            <a:r>
              <a:rPr lang="en-US" sz="2400" i="1" dirty="0">
                <a:solidFill>
                  <a:schemeClr val="accent2"/>
                </a:solidFill>
              </a:rPr>
              <a:t>// ok</a:t>
            </a:r>
          </a:p>
          <a:p>
            <a:pPr marL="0" indent="0">
              <a:buNone/>
            </a:pPr>
            <a:r>
              <a:rPr lang="en-US" sz="2400" dirty="0" err="1"/>
              <a:t>GetConvertor</a:t>
            </a:r>
            <a:r>
              <a:rPr lang="en-US" sz="2400" dirty="0"/>
              <a:t>(</a:t>
            </a:r>
            <a:r>
              <a:rPr lang="en-US" sz="2400" dirty="0" err="1"/>
              <a:t>formatType</a:t>
            </a:r>
            <a:r>
              <a:rPr lang="en-US" sz="2400" dirty="0"/>
              <a:t>).Convert(</a:t>
            </a:r>
            <a:r>
              <a:rPr lang="en-US" sz="2400" dirty="0" err="1"/>
              <a:t>ReadData</a:t>
            </a:r>
            <a:r>
              <a:rPr lang="en-US" sz="2400" dirty="0"/>
              <a:t>()); </a:t>
            </a:r>
            <a:r>
              <a:rPr lang="en-US" sz="2400" i="1" dirty="0">
                <a:solidFill>
                  <a:schemeClr val="accent2"/>
                </a:solidFill>
              </a:rPr>
              <a:t>// ok</a:t>
            </a:r>
          </a:p>
          <a:p>
            <a:pPr marL="0" indent="0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883953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Исключения для исключительного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85532"/>
      </p:ext>
    </p:extLst>
  </p:cSld>
  <p:clrMapOvr>
    <a:masterClrMapping/>
  </p:clrMapOvr>
</p:sld>
</file>

<file path=ppt/theme/theme1.xml><?xml version="1.0" encoding="utf-8"?>
<a:theme xmlns:a="http://schemas.openxmlformats.org/drawingml/2006/main" name="Макеты слайдов с основной цветовой темой">
  <a:themeElements>
    <a:clrScheme name="Контур.Продукты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D94440"/>
      </a:accent1>
      <a:accent2>
        <a:srgbClr val="51926C"/>
      </a:accent2>
      <a:accent3>
        <a:srgbClr val="1E78BE"/>
      </a:accent3>
      <a:accent4>
        <a:srgbClr val="A23A99"/>
      </a:accent4>
      <a:accent5>
        <a:srgbClr val="00AA90"/>
      </a:accent5>
      <a:accent6>
        <a:srgbClr val="FF5500"/>
      </a:accent6>
      <a:hlink>
        <a:srgbClr val="0070C0"/>
      </a:hlink>
      <a:folHlink>
        <a:srgbClr val="800080"/>
      </a:folHlink>
    </a:clrScheme>
    <a:fontScheme name="Презентация.Контур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 Контур" id="{4067044D-D054-491A-90D6-90A5D5C1CB05}" vid="{68FB259E-9B00-42DE-997A-2C43CE1FA053}"/>
    </a:ext>
  </a:extLst>
</a:theme>
</file>

<file path=ppt/theme/theme2.xml><?xml version="1.0" encoding="utf-8"?>
<a:theme xmlns:a="http://schemas.openxmlformats.org/drawingml/2006/main" name="Макеты слайдов для демонстрации кода">
  <a:themeElements>
    <a:clrScheme name="Контур.Код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D94440"/>
      </a:accent1>
      <a:accent2>
        <a:srgbClr val="008000"/>
      </a:accent2>
      <a:accent3>
        <a:srgbClr val="0000FF"/>
      </a:accent3>
      <a:accent4>
        <a:srgbClr val="800080"/>
      </a:accent4>
      <a:accent5>
        <a:srgbClr val="2B91AF"/>
      </a:accent5>
      <a:accent6>
        <a:srgbClr val="A31515"/>
      </a:accent6>
      <a:hlink>
        <a:srgbClr val="0070C0"/>
      </a:hlink>
      <a:folHlink>
        <a:srgbClr val="800080"/>
      </a:folHlink>
    </a:clrScheme>
    <a:fontScheme name="Segoe and Consolas">
      <a:majorFont>
        <a:latin typeface="Segoe UI Light"/>
        <a:ea typeface=""/>
        <a:cs typeface=""/>
      </a:majorFont>
      <a:minorFont>
        <a:latin typeface="Consola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 Контур" id="{4067044D-D054-491A-90D6-90A5D5C1CB05}" vid="{68FB259E-9B00-42DE-997A-2C43CE1FA053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Контур</Template>
  <TotalTime>21455</TotalTime>
  <Words>2120</Words>
  <Application>Microsoft Office PowerPoint</Application>
  <PresentationFormat>Широкоэкранный</PresentationFormat>
  <Paragraphs>462</Paragraphs>
  <Slides>44</Slides>
  <Notes>34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44</vt:i4>
      </vt:variant>
    </vt:vector>
  </HeadingPairs>
  <TitlesOfParts>
    <vt:vector size="51" baseType="lpstr">
      <vt:lpstr>Arial</vt:lpstr>
      <vt:lpstr>Calibri</vt:lpstr>
      <vt:lpstr>Consolas</vt:lpstr>
      <vt:lpstr>Segoe UI</vt:lpstr>
      <vt:lpstr>Segoe UI Light</vt:lpstr>
      <vt:lpstr>Макеты слайдов с основной цветовой темой</vt:lpstr>
      <vt:lpstr>Макеты слайдов для демонстрации кода</vt:lpstr>
      <vt:lpstr>EXCEPTIONS</vt:lpstr>
      <vt:lpstr>Хорош ли код?</vt:lpstr>
      <vt:lpstr>Делай ошибки видимыми</vt:lpstr>
      <vt:lpstr>#1 Fail Fast</vt:lpstr>
      <vt:lpstr>Презентация PowerPoint</vt:lpstr>
      <vt:lpstr>помни о консистентности долгоживущих объектов</vt:lpstr>
      <vt:lpstr>Сделай NullReferenceException заметным</vt:lpstr>
      <vt:lpstr>#2 Конвенции именования</vt:lpstr>
      <vt:lpstr>Исключения для исключительного</vt:lpstr>
      <vt:lpstr>#3 обработай Ожидаемые проблемы</vt:lpstr>
      <vt:lpstr>#4 Не строй логику на исключениях</vt:lpstr>
      <vt:lpstr>#5 Минимизируй try, конкретизируй catch</vt:lpstr>
      <vt:lpstr>Логируй все</vt:lpstr>
      <vt:lpstr>#6 Создай глобальный обработчик</vt:lpstr>
      <vt:lpstr>В том числе на каждый поток!</vt:lpstr>
      <vt:lpstr>DRY</vt:lpstr>
      <vt:lpstr>В том числе на каждый поток!</vt:lpstr>
      <vt:lpstr>И, возможно, в действиях GUI</vt:lpstr>
      <vt:lpstr>Как узнать о необработанном исключении</vt:lpstr>
      <vt:lpstr>#7 Добавь подробностей – быстрее найдешь ошибку</vt:lpstr>
      <vt:lpstr>#7 Добавь подробностей – быстрее найдешь ошибку</vt:lpstr>
      <vt:lpstr>Резюме</vt:lpstr>
      <vt:lpstr>Про Async и Task следует помнить</vt:lpstr>
      <vt:lpstr>Про Async и Task следует помнить</vt:lpstr>
      <vt:lpstr>Задача exceptions</vt:lpstr>
      <vt:lpstr>Разбор задачи exceptions</vt:lpstr>
      <vt:lpstr>Особые исключения</vt:lpstr>
      <vt:lpstr>StACK OVERFLOW</vt:lpstr>
      <vt:lpstr>StACK OVERFLOW</vt:lpstr>
      <vt:lpstr>StACK OVERFLOW</vt:lpstr>
      <vt:lpstr>AcCeSS VIOLATION</vt:lpstr>
      <vt:lpstr>THREAD ABORT</vt:lpstr>
      <vt:lpstr>THREAD ABORT</vt:lpstr>
      <vt:lpstr>THREAD ABORT</vt:lpstr>
      <vt:lpstr>OUT OF MEMORY</vt:lpstr>
      <vt:lpstr>OUT OF MEMORY</vt:lpstr>
      <vt:lpstr>OUT OF MEMORY</vt:lpstr>
      <vt:lpstr>OUT OF MEMORY</vt:lpstr>
      <vt:lpstr>OUT OF MEMORY</vt:lpstr>
      <vt:lpstr>OUT OF MEMORY</vt:lpstr>
      <vt:lpstr>Откуда stackoverflow</vt:lpstr>
      <vt:lpstr>Finally</vt:lpstr>
      <vt:lpstr>Finally</vt:lpstr>
      <vt:lpstr>Обратная связь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Тестирование</dc:title>
  <dc:creator>xoposhiy</dc:creator>
  <cp:lastModifiedBy>Иван Домашних</cp:lastModifiedBy>
  <cp:revision>238</cp:revision>
  <dcterms:created xsi:type="dcterms:W3CDTF">2013-06-28T10:07:11Z</dcterms:created>
  <dcterms:modified xsi:type="dcterms:W3CDTF">2018-04-16T14:04:52Z</dcterms:modified>
</cp:coreProperties>
</file>