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Geologica Medium"/>
      <p:regular r:id="rId34"/>
      <p:bold r:id="rId35"/>
    </p:embeddedFont>
    <p:embeddedFont>
      <p:font typeface="Geologica"/>
      <p:regular r:id="rId36"/>
      <p:bold r:id="rId37"/>
    </p:embeddedFont>
    <p:embeddedFont>
      <p:font typeface="Geologica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GeologicaMedium-bold.fntdata"/><Relationship Id="rId12" Type="http://schemas.openxmlformats.org/officeDocument/2006/relationships/slide" Target="slides/slide7.xml"/><Relationship Id="rId34" Type="http://schemas.openxmlformats.org/officeDocument/2006/relationships/font" Target="fonts/GeologicaMedium-regular.fntdata"/><Relationship Id="rId15" Type="http://schemas.openxmlformats.org/officeDocument/2006/relationships/slide" Target="slides/slide10.xml"/><Relationship Id="rId37" Type="http://schemas.openxmlformats.org/officeDocument/2006/relationships/font" Target="fonts/Geologica-bold.fntdata"/><Relationship Id="rId14" Type="http://schemas.openxmlformats.org/officeDocument/2006/relationships/slide" Target="slides/slide9.xml"/><Relationship Id="rId36" Type="http://schemas.openxmlformats.org/officeDocument/2006/relationships/font" Target="fonts/Geologica-regular.fntdata"/><Relationship Id="rId17" Type="http://schemas.openxmlformats.org/officeDocument/2006/relationships/slide" Target="slides/slide12.xml"/><Relationship Id="rId39" Type="http://schemas.openxmlformats.org/officeDocument/2006/relationships/font" Target="fonts/GeologicaLight-bold.fntdata"/><Relationship Id="rId16" Type="http://schemas.openxmlformats.org/officeDocument/2006/relationships/slide" Target="slides/slide11.xml"/><Relationship Id="rId38" Type="http://schemas.openxmlformats.org/officeDocument/2006/relationships/font" Target="fonts/Geologic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776a34e8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Попросить всех скачать репозиторий, подождать пару минут</a:t>
            </a:r>
            <a:endParaRPr/>
          </a:p>
        </p:txBody>
      </p:sp>
      <p:sp>
        <p:nvSpPr>
          <p:cNvPr id="288" name="Google Shape;288;g2f776a34e85_1_2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6002e2c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6002e2c3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3fec63a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d3fec63ab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47cd01d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d47cd01d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47cd01d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47cd01d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47cd01d7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d47cd01d7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77af0bec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77af0bec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77af0bec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2. Е3: 10 пробелов и символ. Что должно произойти? Не всегда очевидно, как взаимодействуют отдельные требования.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3. 998, 999 -&gt; Вот где спасёт таймаут. Ну и код ревью. Опытный инженер сразу увидит дорогие операции для List’а.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Нужно создать цикл 10_000 повторений.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4. string.</a:t>
            </a:r>
            <a:r>
              <a:rPr b="1" lang="ru" sz="1200">
                <a:solidFill>
                  <a:schemeClr val="dk1"/>
                </a:solidFill>
              </a:rPr>
              <a:t>IsNullOrEmpty</a:t>
            </a:r>
            <a:r>
              <a:rPr lang="ru" sz="1200">
                <a:solidFill>
                  <a:schemeClr val="dk1"/>
                </a:solidFill>
              </a:rPr>
              <a:t>(word): при ревью возможно, что на это не обратят внимания. Потому что «</a:t>
            </a:r>
            <a:r>
              <a:rPr b="1" lang="ru" sz="1200">
                <a:solidFill>
                  <a:schemeClr val="dk1"/>
                </a:solidFill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rPr lang="ru" sz="1200">
                <a:solidFill>
                  <a:schemeClr val="dk1"/>
                </a:solidFill>
              </a:rPr>
              <a:t>»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5. private </a:t>
            </a:r>
            <a:r>
              <a:rPr b="1" lang="ru" sz="1200">
                <a:solidFill>
                  <a:schemeClr val="dk1"/>
                </a:solidFill>
              </a:rPr>
              <a:t>static</a:t>
            </a:r>
            <a:r>
              <a:rPr lang="ru" sz="1200">
                <a:solidFill>
                  <a:schemeClr val="dk1"/>
                </a:solidFill>
              </a:rPr>
              <a:t> readonly IDictionary&lt;string, int&gt; stats = new Dictionary&lt;string, int&gt;();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Как это отловить?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200">
                <a:solidFill>
                  <a:schemeClr val="dk1"/>
                </a:solidFill>
              </a:rPr>
            </a:br>
            <a:r>
              <a:rPr lang="ru" sz="1200">
                <a:solidFill>
                  <a:schemeClr val="dk1"/>
                </a:solidFill>
              </a:rPr>
              <a:t> 6. Много тестов, проверяющих одно и то же – это признак Overspecification из Антипаттернов, что не есть хорошо.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Почему?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Подытожим: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•Легко писать тесты по существующему проверенному коду и/или спецификации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•Не всегда очевидно взаимодействие требований.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•Тесты не заменяют CR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•CR не заменяет тестов. И то, и другое – инструменты, которыми можно предотвратить </a:t>
            </a:r>
            <a:r>
              <a:rPr b="1" lang="ru" sz="1200">
                <a:solidFill>
                  <a:schemeClr val="dk1"/>
                </a:solidFill>
              </a:rPr>
              <a:t>почти</a:t>
            </a:r>
            <a:r>
              <a:rPr lang="ru" sz="1200">
                <a:solidFill>
                  <a:schemeClr val="dk1"/>
                </a:solidFill>
              </a:rPr>
              <a:t> все проблемы при использовании их вместе.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•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f77af0bec2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47cd01d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47cd01d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77af0be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f77af0be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это надо?</a:t>
            </a:r>
            <a:br>
              <a:rPr lang="ru"/>
            </a:br>
            <a:r>
              <a:rPr lang="ru"/>
              <a:t>Сначала мы пишем код. Потом нужно написать, но времени нет, да и желания тоже.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Начинайте с теста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Двигайтесь маленькими шажками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Добавьте простейший красный тест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AAA и один Assert на тест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Добавьте простейший код, проходящий тест.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Например, заглушку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Один красный тест в каждый момент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Планируйте шажки наперед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 забывайте про рефакторинг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Перед рефакторингом тесты должны проходить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47cd01d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d47cd01d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это надо?</a:t>
            </a:r>
            <a:br>
              <a:rPr lang="ru"/>
            </a:br>
            <a:r>
              <a:rPr lang="ru"/>
              <a:t>Сначала мы пишем код. Потом нужно написать, но времени нет, да и желания тоже.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Начинайте с теста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Двигайтесь маленькими шажками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Добавьте простейший красный тест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AAA и один Assert на тест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Добавьте простейший код, проходящий тест.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Например, заглушку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Один красный тест в каждый момент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Планируйте шажки наперед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 забывайте про рефакторинг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Перед рефакторингом тесты должны проходить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77af0b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f77af0bec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6002e2c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06002e2c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6002e2c3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06002e2c3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6002e2c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06002e2c3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2b4a4b5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d2b4a4b55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f9b4895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ff9b48954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77af0bec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ответят, что “запустить приложение, проверить ручками”, то объяснить плюсы и минусы ручного тестирования.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ответят, что “нужно написать тесты”, то спросить, почему просто не проверить ручками.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всегда сводится к тому, что нужны автоматизированные тесты.</a:t>
            </a:r>
            <a:endParaRPr/>
          </a:p>
        </p:txBody>
      </p:sp>
      <p:sp>
        <p:nvSpPr>
          <p:cNvPr id="306" name="Google Shape;306;g2f77af0bec2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77af0be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f77af0bec2_0_2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47cd01d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47cd01d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6002e2c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06002e2c3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3ee7e29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Пройтись буквально по каждой строчке кода: от Атрибутов до Вызываемых методов</a:t>
            </a:r>
            <a:endParaRPr/>
          </a:p>
        </p:txBody>
      </p:sp>
      <p:sp>
        <p:nvSpPr>
          <p:cNvPr id="334" name="Google Shape;334;g2d3ee7e29c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77af0bec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 временем тесты могут устаревать, поэтому их тоже приходится поддерживать.</a:t>
            </a:r>
            <a:br>
              <a:rPr lang="ru"/>
            </a:br>
            <a:r>
              <a:rPr lang="ru"/>
              <a:t>Также по тестам можно понять, как приложение должно работать, что очень  важно для новичков в команде.</a:t>
            </a:r>
            <a:endParaRPr/>
          </a:p>
        </p:txBody>
      </p:sp>
      <p:sp>
        <p:nvSpPr>
          <p:cNvPr id="341" name="Google Shape;341;g2f77af0bec2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6002e2c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Исконно единственно верная структура тестов</a:t>
            </a:r>
            <a:endParaRPr/>
          </a:p>
        </p:txBody>
      </p:sp>
      <p:sp>
        <p:nvSpPr>
          <p:cNvPr id="351" name="Google Shape;351;g306002e2c3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46062" y="438150"/>
            <a:ext cx="4050000" cy="2260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46061" y="3163581"/>
            <a:ext cx="4050000" cy="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446061" y="3448929"/>
            <a:ext cx="4049999" cy="506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6137413" y="4406920"/>
            <a:ext cx="2566056" cy="21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5329444" y="857438"/>
            <a:ext cx="2969550" cy="296955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5728454" y="453301"/>
            <a:ext cx="2969550" cy="29695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53" y="4451372"/>
            <a:ext cx="848189" cy="22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40531" y="3806687"/>
            <a:ext cx="5400000" cy="8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40531" y="438150"/>
            <a:ext cx="5400000" cy="2706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3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440531" y="3249560"/>
            <a:ext cx="3509463" cy="96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40531" y="2161762"/>
            <a:ext cx="3509464" cy="902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87157" y="2161762"/>
            <a:ext cx="3509463" cy="902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587156" y="3249561"/>
            <a:ext cx="3509462" cy="96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111647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6111647" y="2857409"/>
            <a:ext cx="2429997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11647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11647" y="1037053"/>
            <a:ext cx="2429998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40531" y="438150"/>
            <a:ext cx="8262937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body"/>
          </p:nvPr>
        </p:nvSpPr>
        <p:spPr>
          <a:xfrm>
            <a:off x="439510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body"/>
          </p:nvPr>
        </p:nvSpPr>
        <p:spPr>
          <a:xfrm>
            <a:off x="439509" y="1037053"/>
            <a:ext cx="2429999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64" name="Google Shape;64;p13"/>
          <p:cNvSpPr txBox="1"/>
          <p:nvPr>
            <p:ph idx="7" type="body"/>
          </p:nvPr>
        </p:nvSpPr>
        <p:spPr>
          <a:xfrm>
            <a:off x="439510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8" type="body"/>
          </p:nvPr>
        </p:nvSpPr>
        <p:spPr>
          <a:xfrm>
            <a:off x="439510" y="2857409"/>
            <a:ext cx="2429998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66" name="Google Shape;66;p13"/>
          <p:cNvSpPr txBox="1"/>
          <p:nvPr>
            <p:ph idx="9" type="body"/>
          </p:nvPr>
        </p:nvSpPr>
        <p:spPr>
          <a:xfrm>
            <a:off x="3282722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3" type="body"/>
          </p:nvPr>
        </p:nvSpPr>
        <p:spPr>
          <a:xfrm>
            <a:off x="3282722" y="1037053"/>
            <a:ext cx="2429999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68" name="Google Shape;68;p13"/>
          <p:cNvSpPr txBox="1"/>
          <p:nvPr>
            <p:ph idx="14" type="body"/>
          </p:nvPr>
        </p:nvSpPr>
        <p:spPr>
          <a:xfrm>
            <a:off x="3282722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5" type="body"/>
          </p:nvPr>
        </p:nvSpPr>
        <p:spPr>
          <a:xfrm>
            <a:off x="3282721" y="2857409"/>
            <a:ext cx="2429998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531" y="2224840"/>
            <a:ext cx="8262936" cy="5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40531" y="2613986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75" name="Google Shape;75;p15"/>
          <p:cNvSpPr txBox="1"/>
          <p:nvPr>
            <p:ph idx="2" type="subTitle"/>
          </p:nvPr>
        </p:nvSpPr>
        <p:spPr>
          <a:xfrm>
            <a:off x="440531" y="3402277"/>
            <a:ext cx="2163706" cy="1221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3146849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5844828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5" type="body"/>
          </p:nvPr>
        </p:nvSpPr>
        <p:spPr>
          <a:xfrm>
            <a:off x="3146849" y="2616887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79" name="Google Shape;79;p15"/>
          <p:cNvSpPr txBox="1"/>
          <p:nvPr>
            <p:ph idx="6" type="body"/>
          </p:nvPr>
        </p:nvSpPr>
        <p:spPr>
          <a:xfrm>
            <a:off x="5853166" y="2616887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88219" y="1896666"/>
            <a:ext cx="486225" cy="5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40531" y="438150"/>
            <a:ext cx="8262900" cy="9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688219" y="3453769"/>
            <a:ext cx="486225" cy="5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4930592" y="3453769"/>
            <a:ext cx="486225" cy="5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1287280" y="1896666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4930592" y="1896666"/>
            <a:ext cx="486225" cy="5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88" name="Google Shape;88;p16"/>
          <p:cNvSpPr txBox="1"/>
          <p:nvPr/>
        </p:nvSpPr>
        <p:spPr>
          <a:xfrm>
            <a:off x="5570719" y="1896666"/>
            <a:ext cx="2880450" cy="799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logica Ligh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>
            <p:ph idx="6" type="body"/>
          </p:nvPr>
        </p:nvSpPr>
        <p:spPr>
          <a:xfrm>
            <a:off x="5520127" y="1902502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7" type="body"/>
          </p:nvPr>
        </p:nvSpPr>
        <p:spPr>
          <a:xfrm>
            <a:off x="5520127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8" type="body"/>
          </p:nvPr>
        </p:nvSpPr>
        <p:spPr>
          <a:xfrm>
            <a:off x="1287280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271726" y="2650282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111647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3271727" y="1912766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96" name="Google Shape;96;p17"/>
          <p:cNvSpPr txBox="1"/>
          <p:nvPr>
            <p:ph idx="4" type="body"/>
          </p:nvPr>
        </p:nvSpPr>
        <p:spPr>
          <a:xfrm>
            <a:off x="6111647" y="2857409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logica"/>
              <a:buNone/>
              <a:defRPr sz="4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body"/>
          </p:nvPr>
        </p:nvSpPr>
        <p:spPr>
          <a:xfrm>
            <a:off x="6111647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6" type="body"/>
          </p:nvPr>
        </p:nvSpPr>
        <p:spPr>
          <a:xfrm>
            <a:off x="6111647" y="1037053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440531" y="438150"/>
            <a:ext cx="8262937" cy="495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7" type="body"/>
          </p:nvPr>
        </p:nvSpPr>
        <p:spPr>
          <a:xfrm>
            <a:off x="439510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8" type="body"/>
          </p:nvPr>
        </p:nvSpPr>
        <p:spPr>
          <a:xfrm>
            <a:off x="439510" y="1037053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02" name="Google Shape;102;p17"/>
          <p:cNvSpPr txBox="1"/>
          <p:nvPr>
            <p:ph idx="9" type="body"/>
          </p:nvPr>
        </p:nvSpPr>
        <p:spPr>
          <a:xfrm>
            <a:off x="439510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3" type="body"/>
          </p:nvPr>
        </p:nvSpPr>
        <p:spPr>
          <a:xfrm>
            <a:off x="439510" y="2857409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logica"/>
              <a:buNone/>
              <a:defRPr sz="4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440531" y="3402277"/>
            <a:ext cx="2163706" cy="1221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3146849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5844828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8" name="Google Shape;108;p18"/>
          <p:cNvSpPr/>
          <p:nvPr>
            <p:ph idx="4" type="pic"/>
          </p:nvPr>
        </p:nvSpPr>
        <p:spPr>
          <a:xfrm>
            <a:off x="440531" y="2739095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/>
          <p:nvPr>
            <p:ph idx="5" type="pic"/>
          </p:nvPr>
        </p:nvSpPr>
        <p:spPr>
          <a:xfrm>
            <a:off x="3139006" y="2739095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8"/>
          <p:cNvSpPr/>
          <p:nvPr>
            <p:ph idx="6" type="pic"/>
          </p:nvPr>
        </p:nvSpPr>
        <p:spPr>
          <a:xfrm>
            <a:off x="5827541" y="2739095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033653" y="2317463"/>
            <a:ext cx="3005120" cy="306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14" name="Google Shape;114;p19"/>
          <p:cNvSpPr/>
          <p:nvPr>
            <p:ph idx="2" type="pic"/>
          </p:nvPr>
        </p:nvSpPr>
        <p:spPr>
          <a:xfrm>
            <a:off x="440531" y="2317463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1033653" y="3485311"/>
            <a:ext cx="3005120" cy="306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16" name="Google Shape;116;p19"/>
          <p:cNvSpPr/>
          <p:nvPr>
            <p:ph idx="4" type="pic"/>
          </p:nvPr>
        </p:nvSpPr>
        <p:spPr>
          <a:xfrm>
            <a:off x="440531" y="3485311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9"/>
          <p:cNvSpPr txBox="1"/>
          <p:nvPr>
            <p:ph idx="5" type="body"/>
          </p:nvPr>
        </p:nvSpPr>
        <p:spPr>
          <a:xfrm>
            <a:off x="1034650" y="3823982"/>
            <a:ext cx="3004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6" type="body"/>
          </p:nvPr>
        </p:nvSpPr>
        <p:spPr>
          <a:xfrm>
            <a:off x="5372084" y="2317463"/>
            <a:ext cx="3005120" cy="306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19" name="Google Shape;119;p19"/>
          <p:cNvSpPr/>
          <p:nvPr>
            <p:ph idx="7" type="pic"/>
          </p:nvPr>
        </p:nvSpPr>
        <p:spPr>
          <a:xfrm>
            <a:off x="4778962" y="2317463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8" type="body"/>
          </p:nvPr>
        </p:nvSpPr>
        <p:spPr>
          <a:xfrm>
            <a:off x="5372084" y="3485311"/>
            <a:ext cx="3005120" cy="306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21" name="Google Shape;121;p19"/>
          <p:cNvSpPr/>
          <p:nvPr>
            <p:ph idx="9" type="pic"/>
          </p:nvPr>
        </p:nvSpPr>
        <p:spPr>
          <a:xfrm>
            <a:off x="4778962" y="3485311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idx="13" type="body"/>
          </p:nvPr>
        </p:nvSpPr>
        <p:spPr>
          <a:xfrm>
            <a:off x="5373080" y="3823982"/>
            <a:ext cx="3004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4" type="body"/>
          </p:nvPr>
        </p:nvSpPr>
        <p:spPr>
          <a:xfrm>
            <a:off x="5373080" y="2655761"/>
            <a:ext cx="3004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5" type="body"/>
          </p:nvPr>
        </p:nvSpPr>
        <p:spPr>
          <a:xfrm>
            <a:off x="1031399" y="2655761"/>
            <a:ext cx="3004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>
            <p:ph idx="2" type="pic"/>
          </p:nvPr>
        </p:nvSpPr>
        <p:spPr>
          <a:xfrm>
            <a:off x="440531" y="2178467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0"/>
          <p:cNvSpPr/>
          <p:nvPr>
            <p:ph idx="3" type="pic"/>
          </p:nvPr>
        </p:nvSpPr>
        <p:spPr>
          <a:xfrm>
            <a:off x="440531" y="3181677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034650" y="3181677"/>
            <a:ext cx="30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30" name="Google Shape;130;p20"/>
          <p:cNvSpPr/>
          <p:nvPr>
            <p:ph idx="4" type="pic"/>
          </p:nvPr>
        </p:nvSpPr>
        <p:spPr>
          <a:xfrm>
            <a:off x="4778962" y="2178467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0"/>
          <p:cNvSpPr/>
          <p:nvPr>
            <p:ph idx="5" type="pic"/>
          </p:nvPr>
        </p:nvSpPr>
        <p:spPr>
          <a:xfrm>
            <a:off x="4778962" y="3181677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0"/>
          <p:cNvSpPr txBox="1"/>
          <p:nvPr>
            <p:ph idx="6" type="body"/>
          </p:nvPr>
        </p:nvSpPr>
        <p:spPr>
          <a:xfrm>
            <a:off x="5373080" y="3181677"/>
            <a:ext cx="30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33" name="Google Shape;133;p20"/>
          <p:cNvSpPr txBox="1"/>
          <p:nvPr>
            <p:ph idx="7" type="body"/>
          </p:nvPr>
        </p:nvSpPr>
        <p:spPr>
          <a:xfrm>
            <a:off x="5373080" y="2178467"/>
            <a:ext cx="30041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34" name="Google Shape;134;p20"/>
          <p:cNvSpPr/>
          <p:nvPr>
            <p:ph idx="8" type="pic"/>
          </p:nvPr>
        </p:nvSpPr>
        <p:spPr>
          <a:xfrm>
            <a:off x="440531" y="416718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0"/>
          <p:cNvSpPr txBox="1"/>
          <p:nvPr>
            <p:ph idx="9" type="body"/>
          </p:nvPr>
        </p:nvSpPr>
        <p:spPr>
          <a:xfrm>
            <a:off x="1034650" y="4167188"/>
            <a:ext cx="30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36" name="Google Shape;136;p20"/>
          <p:cNvSpPr/>
          <p:nvPr>
            <p:ph idx="13" type="pic"/>
          </p:nvPr>
        </p:nvSpPr>
        <p:spPr>
          <a:xfrm>
            <a:off x="4778962" y="416718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0"/>
          <p:cNvSpPr txBox="1"/>
          <p:nvPr>
            <p:ph idx="14" type="body"/>
          </p:nvPr>
        </p:nvSpPr>
        <p:spPr>
          <a:xfrm>
            <a:off x="5373080" y="4167188"/>
            <a:ext cx="30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5" type="body"/>
          </p:nvPr>
        </p:nvSpPr>
        <p:spPr>
          <a:xfrm>
            <a:off x="1041712" y="2178467"/>
            <a:ext cx="300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40531" y="438150"/>
            <a:ext cx="4588669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40531" y="1896666"/>
            <a:ext cx="4455761" cy="27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1"/>
          <p:cNvSpPr/>
          <p:nvPr>
            <p:ph idx="2" type="pic"/>
          </p:nvPr>
        </p:nvSpPr>
        <p:spPr>
          <a:xfrm>
            <a:off x="5328468" y="0"/>
            <a:ext cx="381553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440531" y="438150"/>
            <a:ext cx="4455762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квадратное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40531" y="1896666"/>
            <a:ext cx="3417748" cy="27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440531" y="438150"/>
            <a:ext cx="3417749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>
            <p:ph idx="2" type="pic"/>
          </p:nvPr>
        </p:nvSpPr>
        <p:spPr>
          <a:xfrm>
            <a:off x="4529811" y="438150"/>
            <a:ext cx="4173658" cy="417482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в маске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40531" y="1896666"/>
            <a:ext cx="4455761" cy="27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40531" y="438150"/>
            <a:ext cx="4455762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>
            <p:ph idx="2" type="pic"/>
          </p:nvPr>
        </p:nvSpPr>
        <p:spPr>
          <a:xfrm>
            <a:off x="5598042" y="438150"/>
            <a:ext cx="3105427" cy="470535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>
            <p:ph idx="2" type="pic"/>
          </p:nvPr>
        </p:nvSpPr>
        <p:spPr>
          <a:xfrm>
            <a:off x="452551" y="444188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4" name="Google Shape;154;p24"/>
          <p:cNvSpPr/>
          <p:nvPr>
            <p:ph idx="3" type="pic"/>
          </p:nvPr>
        </p:nvSpPr>
        <p:spPr>
          <a:xfrm>
            <a:off x="3262501" y="440400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4" type="pic"/>
          </p:nvPr>
        </p:nvSpPr>
        <p:spPr>
          <a:xfrm>
            <a:off x="6084469" y="440400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>
            <p:ph idx="2" type="pic"/>
          </p:nvPr>
        </p:nvSpPr>
        <p:spPr>
          <a:xfrm>
            <a:off x="452551" y="440532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8" name="Google Shape;158;p25"/>
          <p:cNvSpPr/>
          <p:nvPr>
            <p:ph idx="3" type="pic"/>
          </p:nvPr>
        </p:nvSpPr>
        <p:spPr>
          <a:xfrm>
            <a:off x="3262313" y="440532"/>
            <a:ext cx="5429137" cy="4180275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>
            <p:ph idx="2" type="pic"/>
          </p:nvPr>
        </p:nvSpPr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528"/>
            <a:ext cx="8262000" cy="288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59612" y="1900118"/>
            <a:ext cx="486156" cy="535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3483869" y="1900118"/>
            <a:ext cx="486156" cy="535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6299430" y="1898205"/>
            <a:ext cx="486156" cy="535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659611" y="3163913"/>
            <a:ext cx="2170103" cy="122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27"/>
          <p:cNvSpPr txBox="1"/>
          <p:nvPr>
            <p:ph idx="5" type="body"/>
          </p:nvPr>
        </p:nvSpPr>
        <p:spPr>
          <a:xfrm>
            <a:off x="3487131" y="3162758"/>
            <a:ext cx="2151044" cy="12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69" name="Google Shape;169;p27"/>
          <p:cNvSpPr txBox="1"/>
          <p:nvPr>
            <p:ph idx="6" type="body"/>
          </p:nvPr>
        </p:nvSpPr>
        <p:spPr>
          <a:xfrm>
            <a:off x="6314650" y="3162758"/>
            <a:ext cx="2151044" cy="12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70" name="Google Shape;170;p27"/>
          <p:cNvSpPr txBox="1"/>
          <p:nvPr>
            <p:ph idx="7" type="body"/>
          </p:nvPr>
        </p:nvSpPr>
        <p:spPr>
          <a:xfrm>
            <a:off x="659611" y="2554900"/>
            <a:ext cx="2151044" cy="48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  <p:sp>
        <p:nvSpPr>
          <p:cNvPr id="171" name="Google Shape;171;p27"/>
          <p:cNvSpPr txBox="1"/>
          <p:nvPr>
            <p:ph idx="8" type="body"/>
          </p:nvPr>
        </p:nvSpPr>
        <p:spPr>
          <a:xfrm>
            <a:off x="3487132" y="2554900"/>
            <a:ext cx="2151044" cy="48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  <p:sp>
        <p:nvSpPr>
          <p:cNvPr id="172" name="Google Shape;172;p27"/>
          <p:cNvSpPr txBox="1"/>
          <p:nvPr>
            <p:ph idx="9" type="body"/>
          </p:nvPr>
        </p:nvSpPr>
        <p:spPr>
          <a:xfrm>
            <a:off x="6314651" y="2554900"/>
            <a:ext cx="2151044" cy="48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528"/>
            <a:ext cx="8262000" cy="28869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688219" y="1896666"/>
            <a:ext cx="486156" cy="590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688219" y="3453769"/>
            <a:ext cx="486156" cy="590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78" name="Google Shape;178;p28"/>
          <p:cNvSpPr txBox="1"/>
          <p:nvPr>
            <p:ph idx="3" type="body"/>
          </p:nvPr>
        </p:nvSpPr>
        <p:spPr>
          <a:xfrm>
            <a:off x="4930592" y="3453769"/>
            <a:ext cx="486156" cy="590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79" name="Google Shape;179;p28"/>
          <p:cNvSpPr txBox="1"/>
          <p:nvPr>
            <p:ph idx="4" type="subTitle"/>
          </p:nvPr>
        </p:nvSpPr>
        <p:spPr>
          <a:xfrm>
            <a:off x="1287281" y="1896666"/>
            <a:ext cx="2888999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28"/>
          <p:cNvSpPr txBox="1"/>
          <p:nvPr>
            <p:ph idx="5" type="body"/>
          </p:nvPr>
        </p:nvSpPr>
        <p:spPr>
          <a:xfrm>
            <a:off x="4930592" y="1896666"/>
            <a:ext cx="486156" cy="590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181" name="Google Shape;181;p28"/>
          <p:cNvSpPr txBox="1"/>
          <p:nvPr/>
        </p:nvSpPr>
        <p:spPr>
          <a:xfrm>
            <a:off x="5570719" y="1896666"/>
            <a:ext cx="2880388" cy="7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logica Ligh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8"/>
          <p:cNvSpPr txBox="1"/>
          <p:nvPr>
            <p:ph idx="6" type="body"/>
          </p:nvPr>
        </p:nvSpPr>
        <p:spPr>
          <a:xfrm>
            <a:off x="5520127" y="1902502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7" type="body"/>
          </p:nvPr>
        </p:nvSpPr>
        <p:spPr>
          <a:xfrm>
            <a:off x="5520127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8" type="body"/>
          </p:nvPr>
        </p:nvSpPr>
        <p:spPr>
          <a:xfrm>
            <a:off x="1287280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800"/>
            <a:ext cx="8262900" cy="2885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440531" y="438150"/>
            <a:ext cx="8262900" cy="9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1248989" y="1902919"/>
            <a:ext cx="2650725" cy="24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5474963" y="1902502"/>
            <a:ext cx="2675250" cy="24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9"/>
          <p:cNvSpPr/>
          <p:nvPr>
            <p:ph idx="3" type="pic"/>
          </p:nvPr>
        </p:nvSpPr>
        <p:spPr>
          <a:xfrm>
            <a:off x="669169" y="1902919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9"/>
          <p:cNvSpPr/>
          <p:nvPr>
            <p:ph idx="4" type="pic"/>
          </p:nvPr>
        </p:nvSpPr>
        <p:spPr>
          <a:xfrm>
            <a:off x="4895133" y="1902502"/>
            <a:ext cx="405000" cy="40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531" y="1738800"/>
            <a:ext cx="8262937" cy="288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>
            <p:ph idx="2" type="pic"/>
          </p:nvPr>
        </p:nvSpPr>
        <p:spPr>
          <a:xfrm>
            <a:off x="659612" y="1910954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>
            <p:ph idx="3" type="pic"/>
          </p:nvPr>
        </p:nvSpPr>
        <p:spPr>
          <a:xfrm>
            <a:off x="3487132" y="1910954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0"/>
          <p:cNvSpPr/>
          <p:nvPr>
            <p:ph idx="4" type="pic"/>
          </p:nvPr>
        </p:nvSpPr>
        <p:spPr>
          <a:xfrm>
            <a:off x="6314651" y="1910954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659611" y="3046214"/>
            <a:ext cx="2170103" cy="134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3487131" y="3044952"/>
            <a:ext cx="2151044" cy="1345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00" name="Google Shape;200;p30"/>
          <p:cNvSpPr txBox="1"/>
          <p:nvPr>
            <p:ph idx="6" type="body"/>
          </p:nvPr>
        </p:nvSpPr>
        <p:spPr>
          <a:xfrm>
            <a:off x="6314650" y="3044952"/>
            <a:ext cx="2151044" cy="1345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01" name="Google Shape;201;p30"/>
          <p:cNvSpPr txBox="1"/>
          <p:nvPr>
            <p:ph idx="7" type="body"/>
          </p:nvPr>
        </p:nvSpPr>
        <p:spPr>
          <a:xfrm>
            <a:off x="659611" y="2500036"/>
            <a:ext cx="2151044" cy="36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  <p:sp>
        <p:nvSpPr>
          <p:cNvPr id="202" name="Google Shape;202;p30"/>
          <p:cNvSpPr txBox="1"/>
          <p:nvPr>
            <p:ph idx="8" type="body"/>
          </p:nvPr>
        </p:nvSpPr>
        <p:spPr>
          <a:xfrm>
            <a:off x="3487132" y="2500036"/>
            <a:ext cx="2151044" cy="36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  <p:sp>
        <p:nvSpPr>
          <p:cNvPr id="203" name="Google Shape;203;p30"/>
          <p:cNvSpPr txBox="1"/>
          <p:nvPr>
            <p:ph idx="9" type="body"/>
          </p:nvPr>
        </p:nvSpPr>
        <p:spPr>
          <a:xfrm>
            <a:off x="6314651" y="2500036"/>
            <a:ext cx="2151044" cy="36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b="1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800"/>
            <a:ext cx="8262000" cy="2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type="title"/>
          </p:nvPr>
        </p:nvSpPr>
        <p:spPr>
          <a:xfrm>
            <a:off x="440531" y="438150"/>
            <a:ext cx="8262900" cy="9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1315387" y="1896666"/>
            <a:ext cx="2888999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5548234" y="1902502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09" name="Google Shape;209;p31"/>
          <p:cNvSpPr txBox="1"/>
          <p:nvPr>
            <p:ph idx="3" type="body"/>
          </p:nvPr>
        </p:nvSpPr>
        <p:spPr>
          <a:xfrm>
            <a:off x="5548234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10" name="Google Shape;210;p31"/>
          <p:cNvSpPr txBox="1"/>
          <p:nvPr>
            <p:ph idx="4" type="body"/>
          </p:nvPr>
        </p:nvSpPr>
        <p:spPr>
          <a:xfrm>
            <a:off x="1315387" y="3453983"/>
            <a:ext cx="288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11" name="Google Shape;211;p31"/>
          <p:cNvSpPr/>
          <p:nvPr>
            <p:ph idx="5" type="pic"/>
          </p:nvPr>
        </p:nvSpPr>
        <p:spPr>
          <a:xfrm>
            <a:off x="659612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1"/>
          <p:cNvSpPr/>
          <p:nvPr>
            <p:ph idx="6" type="pic"/>
          </p:nvPr>
        </p:nvSpPr>
        <p:spPr>
          <a:xfrm>
            <a:off x="659612" y="3436905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1"/>
          <p:cNvSpPr/>
          <p:nvPr>
            <p:ph idx="7" type="pic"/>
          </p:nvPr>
        </p:nvSpPr>
        <p:spPr>
          <a:xfrm>
            <a:off x="4892459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1"/>
          <p:cNvSpPr/>
          <p:nvPr>
            <p:ph idx="8" type="pic"/>
          </p:nvPr>
        </p:nvSpPr>
        <p:spPr>
          <a:xfrm>
            <a:off x="4892459" y="3442526"/>
            <a:ext cx="405000" cy="40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800"/>
            <a:ext cx="8263322" cy="2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440531" y="438150"/>
            <a:ext cx="82629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659611" y="3983063"/>
            <a:ext cx="2120400" cy="434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6247194" y="3983063"/>
            <a:ext cx="2133000" cy="434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20" name="Google Shape;220;p32"/>
          <p:cNvSpPr txBox="1"/>
          <p:nvPr>
            <p:ph idx="3" type="body"/>
          </p:nvPr>
        </p:nvSpPr>
        <p:spPr>
          <a:xfrm>
            <a:off x="3459025" y="2452669"/>
            <a:ext cx="2133000" cy="196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21" name="Google Shape;221;p32"/>
          <p:cNvSpPr txBox="1"/>
          <p:nvPr>
            <p:ph idx="4" type="body"/>
          </p:nvPr>
        </p:nvSpPr>
        <p:spPr>
          <a:xfrm>
            <a:off x="6247194" y="2452669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22" name="Google Shape;222;p32"/>
          <p:cNvSpPr/>
          <p:nvPr>
            <p:ph idx="5" type="pic"/>
          </p:nvPr>
        </p:nvSpPr>
        <p:spPr>
          <a:xfrm>
            <a:off x="659612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2"/>
          <p:cNvSpPr/>
          <p:nvPr>
            <p:ph idx="6" type="pic"/>
          </p:nvPr>
        </p:nvSpPr>
        <p:spPr>
          <a:xfrm>
            <a:off x="659612" y="344814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2"/>
          <p:cNvSpPr/>
          <p:nvPr>
            <p:ph idx="7" type="pic"/>
          </p:nvPr>
        </p:nvSpPr>
        <p:spPr>
          <a:xfrm>
            <a:off x="3459025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2"/>
          <p:cNvSpPr/>
          <p:nvPr>
            <p:ph idx="8" type="pic"/>
          </p:nvPr>
        </p:nvSpPr>
        <p:spPr>
          <a:xfrm>
            <a:off x="6247196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2"/>
          <p:cNvSpPr/>
          <p:nvPr>
            <p:ph idx="9" type="pic"/>
          </p:nvPr>
        </p:nvSpPr>
        <p:spPr>
          <a:xfrm>
            <a:off x="6247196" y="344814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2"/>
          <p:cNvSpPr txBox="1"/>
          <p:nvPr>
            <p:ph idx="13" type="body"/>
          </p:nvPr>
        </p:nvSpPr>
        <p:spPr>
          <a:xfrm>
            <a:off x="659611" y="2446458"/>
            <a:ext cx="2120400" cy="434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100" y="1738528"/>
            <a:ext cx="8262000" cy="288590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440531" y="438150"/>
            <a:ext cx="8262900" cy="4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31" name="Google Shape;231;p33"/>
          <p:cNvSpPr/>
          <p:nvPr>
            <p:ph idx="2" type="pic"/>
          </p:nvPr>
        </p:nvSpPr>
        <p:spPr>
          <a:xfrm>
            <a:off x="659612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3"/>
          <p:cNvSpPr/>
          <p:nvPr>
            <p:ph idx="3" type="pic"/>
          </p:nvPr>
        </p:nvSpPr>
        <p:spPr>
          <a:xfrm>
            <a:off x="3459025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3"/>
          <p:cNvSpPr/>
          <p:nvPr>
            <p:ph idx="4" type="pic"/>
          </p:nvPr>
        </p:nvSpPr>
        <p:spPr>
          <a:xfrm>
            <a:off x="6247196" y="1896666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247194" y="2452669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5" type="body"/>
          </p:nvPr>
        </p:nvSpPr>
        <p:spPr>
          <a:xfrm>
            <a:off x="3459023" y="2452669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6" type="pic"/>
          </p:nvPr>
        </p:nvSpPr>
        <p:spPr>
          <a:xfrm>
            <a:off x="659612" y="344814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3"/>
          <p:cNvSpPr/>
          <p:nvPr>
            <p:ph idx="7" type="pic"/>
          </p:nvPr>
        </p:nvSpPr>
        <p:spPr>
          <a:xfrm>
            <a:off x="3459025" y="344814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33"/>
          <p:cNvSpPr/>
          <p:nvPr>
            <p:ph idx="8" type="pic"/>
          </p:nvPr>
        </p:nvSpPr>
        <p:spPr>
          <a:xfrm>
            <a:off x="6247196" y="3448148"/>
            <a:ext cx="405000" cy="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3"/>
          <p:cNvSpPr txBox="1"/>
          <p:nvPr>
            <p:ph idx="9" type="body"/>
          </p:nvPr>
        </p:nvSpPr>
        <p:spPr>
          <a:xfrm>
            <a:off x="6247194" y="3983577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3" type="body"/>
          </p:nvPr>
        </p:nvSpPr>
        <p:spPr>
          <a:xfrm>
            <a:off x="659610" y="3983577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4" type="body"/>
          </p:nvPr>
        </p:nvSpPr>
        <p:spPr>
          <a:xfrm>
            <a:off x="3459023" y="3983577"/>
            <a:ext cx="2133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5" type="body"/>
          </p:nvPr>
        </p:nvSpPr>
        <p:spPr>
          <a:xfrm>
            <a:off x="659611" y="2446458"/>
            <a:ext cx="2120400" cy="434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5997938" y="439839"/>
            <a:ext cx="2700000" cy="27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40531" y="3128561"/>
            <a:ext cx="4898250" cy="26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440532" y="439839"/>
            <a:ext cx="4898250" cy="21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53" y="4451372"/>
            <a:ext cx="848188" cy="2248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2" type="body"/>
          </p:nvPr>
        </p:nvSpPr>
        <p:spPr>
          <a:xfrm>
            <a:off x="6137413" y="4403086"/>
            <a:ext cx="2566125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34"/>
          <p:cNvSpPr/>
          <p:nvPr>
            <p:ph idx="3" type="pic"/>
          </p:nvPr>
        </p:nvSpPr>
        <p:spPr>
          <a:xfrm>
            <a:off x="6144413" y="586314"/>
            <a:ext cx="2407050" cy="240705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0" name="Google Shape;250;p34"/>
          <p:cNvSpPr txBox="1"/>
          <p:nvPr>
            <p:ph idx="4" type="body"/>
          </p:nvPr>
        </p:nvSpPr>
        <p:spPr>
          <a:xfrm>
            <a:off x="446061" y="3448929"/>
            <a:ext cx="4892720" cy="50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/>
            </a:lvl3pPr>
            <a:lvl4pPr indent="-3238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>
            <p:ph idx="2" type="pic"/>
          </p:nvPr>
        </p:nvSpPr>
        <p:spPr>
          <a:xfrm>
            <a:off x="440531" y="1515718"/>
            <a:ext cx="8262938" cy="3108669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5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>
            <p:ph idx="2" type="pic"/>
          </p:nvPr>
        </p:nvSpPr>
        <p:spPr>
          <a:xfrm>
            <a:off x="5253228" y="438150"/>
            <a:ext cx="3450240" cy="4186237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56" name="Google Shape;256;p36"/>
          <p:cNvSpPr/>
          <p:nvPr>
            <p:ph idx="3" type="pic"/>
          </p:nvPr>
        </p:nvSpPr>
        <p:spPr>
          <a:xfrm>
            <a:off x="440531" y="438150"/>
            <a:ext cx="4552094" cy="2702814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езиса на слайде">
  <p:cSld name="2 тезиса на слайде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440531" y="836783"/>
            <a:ext cx="5207435" cy="11915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3497572" y="2571750"/>
            <a:ext cx="5207435" cy="11915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в">
  <p:cSld name="4 факта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450173" y="3246749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3271726" y="2650282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6111647" y="3592997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4" type="body"/>
          </p:nvPr>
        </p:nvSpPr>
        <p:spPr>
          <a:xfrm>
            <a:off x="450173" y="2519200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265" name="Google Shape;265;p38"/>
          <p:cNvSpPr txBox="1"/>
          <p:nvPr>
            <p:ph idx="5" type="body"/>
          </p:nvPr>
        </p:nvSpPr>
        <p:spPr>
          <a:xfrm>
            <a:off x="3271727" y="1912766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266" name="Google Shape;266;p38"/>
          <p:cNvSpPr txBox="1"/>
          <p:nvPr>
            <p:ph idx="6" type="body"/>
          </p:nvPr>
        </p:nvSpPr>
        <p:spPr>
          <a:xfrm>
            <a:off x="6111647" y="2857409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267" name="Google Shape;267;p38"/>
          <p:cNvSpPr txBox="1"/>
          <p:nvPr>
            <p:ph idx="7" type="body"/>
          </p:nvPr>
        </p:nvSpPr>
        <p:spPr>
          <a:xfrm>
            <a:off x="6111647" y="1762785"/>
            <a:ext cx="243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8" type="body"/>
          </p:nvPr>
        </p:nvSpPr>
        <p:spPr>
          <a:xfrm>
            <a:off x="6111647" y="1037053"/>
            <a:ext cx="486156" cy="6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b="1"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 b="1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440531" y="438150"/>
            <a:ext cx="8262937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 фото вертик">
  <p:cSld name="1_ фото вертик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40532" y="1896666"/>
            <a:ext cx="5345906" cy="27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/>
            </a:lvl3pPr>
            <a:lvl4pPr indent="-3238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⏤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440532" y="438150"/>
            <a:ext cx="5345906" cy="94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3" name="Google Shape;273;p39"/>
          <p:cNvSpPr/>
          <p:nvPr>
            <p:ph idx="2" type="pic"/>
          </p:nvPr>
        </p:nvSpPr>
        <p:spPr>
          <a:xfrm>
            <a:off x="6084469" y="440400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 1">
  <p:cSld name="2 фото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/>
          <p:nvPr>
            <p:ph idx="2" type="pic"/>
          </p:nvPr>
        </p:nvSpPr>
        <p:spPr>
          <a:xfrm>
            <a:off x="6084469" y="440400"/>
            <a:ext cx="2618999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6" name="Google Shape;276;p40"/>
          <p:cNvSpPr/>
          <p:nvPr>
            <p:ph idx="3" type="pic"/>
          </p:nvPr>
        </p:nvSpPr>
        <p:spPr>
          <a:xfrm>
            <a:off x="440531" y="440532"/>
            <a:ext cx="5429137" cy="41802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40531" y="438150"/>
            <a:ext cx="8262938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в 3 колонки">
  <p:cSld name="Заголовок + текст в 3 колонки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440531" y="438150"/>
            <a:ext cx="8262900" cy="9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46849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80" name="Google Shape;280;p41"/>
          <p:cNvSpPr txBox="1"/>
          <p:nvPr>
            <p:ph idx="2" type="body"/>
          </p:nvPr>
        </p:nvSpPr>
        <p:spPr>
          <a:xfrm>
            <a:off x="5844828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81" name="Google Shape;281;p41"/>
          <p:cNvSpPr txBox="1"/>
          <p:nvPr>
            <p:ph idx="3" type="body"/>
          </p:nvPr>
        </p:nvSpPr>
        <p:spPr>
          <a:xfrm>
            <a:off x="439743" y="3397263"/>
            <a:ext cx="2163366" cy="12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⏤"/>
              <a:defRPr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40531" y="1896667"/>
            <a:ext cx="8262938" cy="27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440531" y="438150"/>
            <a:ext cx="826293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40531" y="1896666"/>
            <a:ext cx="3915000" cy="27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788468" y="1896666"/>
            <a:ext cx="3915000" cy="27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440531" y="438150"/>
            <a:ext cx="826293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46062" y="438150"/>
            <a:ext cx="4050000" cy="2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5323668" y="438150"/>
            <a:ext cx="3375000" cy="41862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46061" y="3163581"/>
            <a:ext cx="4050000" cy="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46061" y="3448929"/>
            <a:ext cx="4049999" cy="506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53" y="4451372"/>
            <a:ext cx="848189" cy="22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53" y="4451372"/>
            <a:ext cx="848189" cy="22482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446062" y="438150"/>
            <a:ext cx="5691351" cy="2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137413" y="4406920"/>
            <a:ext cx="2566056" cy="21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46061" y="3163581"/>
            <a:ext cx="4050000" cy="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46061" y="3448929"/>
            <a:ext cx="4049999" cy="506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40531" y="438150"/>
            <a:ext cx="826293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40531" y="1896666"/>
            <a:ext cx="8262938" cy="27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⏤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0531" y="438150"/>
            <a:ext cx="8262937" cy="829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b="1" i="0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0531" y="1369219"/>
            <a:ext cx="8262937" cy="3255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⏤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⏤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⏤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4053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6460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446062" y="438150"/>
            <a:ext cx="4050000" cy="2260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/>
              <a:t>Тестирование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/>
              <a:t>Basic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446061" y="3163581"/>
            <a:ext cx="4050000" cy="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 txBox="1"/>
          <p:nvPr>
            <p:ph idx="2" type="body"/>
          </p:nvPr>
        </p:nvSpPr>
        <p:spPr>
          <a:xfrm>
            <a:off x="446061" y="3448929"/>
            <a:ext cx="4049999" cy="506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3" type="body"/>
          </p:nvPr>
        </p:nvSpPr>
        <p:spPr>
          <a:xfrm>
            <a:off x="6137413" y="4471250"/>
            <a:ext cx="2566056" cy="21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"/>
              <a:t>kontur.ru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10339" l="0" r="0" t="-10340"/>
          <a:stretch/>
        </p:blipFill>
        <p:spPr>
          <a:xfrm>
            <a:off x="5195250" y="438152"/>
            <a:ext cx="3146125" cy="31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AAA - 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996626" y="1918252"/>
            <a:ext cx="83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Samples/2. AAA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800" y="1011226"/>
            <a:ext cx="3040050" cy="3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Антипаттерны - 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659651" y="1895175"/>
            <a:ext cx="4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Samples/3. Antipatterns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800" y="1011226"/>
            <a:ext cx="3040050" cy="3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теста как спецификация</a:t>
            </a:r>
            <a:endParaRPr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440531" y="1896666"/>
            <a:ext cx="8262900" cy="27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System Under Test</a:t>
            </a:r>
            <a:br>
              <a:rPr lang="ru" sz="2000"/>
            </a:br>
            <a:r>
              <a:rPr lang="ru" sz="2000"/>
              <a:t>	имя класса, имя метода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Условия </a:t>
            </a:r>
            <a:br>
              <a:rPr lang="ru" sz="2000"/>
            </a:br>
            <a:r>
              <a:rPr lang="ru" sz="2000"/>
              <a:t>	вход, состояние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Результат</a:t>
            </a:r>
            <a:br>
              <a:rPr lang="ru" sz="2000"/>
            </a:br>
            <a:r>
              <a:rPr lang="ru" sz="2000"/>
              <a:t>	ожидаемое поведение или требования для проверки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теста как спецификация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440525" y="1503851"/>
            <a:ext cx="8262900" cy="31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ParserTests</a:t>
            </a:r>
            <a:r>
              <a:rPr lang="ru" sz="1900"/>
              <a:t>.</a:t>
            </a:r>
            <a:r>
              <a:rPr lang="ru" sz="1900">
                <a:solidFill>
                  <a:srgbClr val="DCDCAA"/>
                </a:solidFill>
              </a:rPr>
              <a:t>TestParse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ParserTests</a:t>
            </a:r>
            <a:r>
              <a:rPr lang="ru" sz="1900"/>
              <a:t>.</a:t>
            </a:r>
            <a:r>
              <a:rPr lang="ru" sz="1900">
                <a:solidFill>
                  <a:srgbClr val="DCDCAA"/>
                </a:solidFill>
              </a:rPr>
              <a:t>Parse_Fails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ParserTests</a:t>
            </a:r>
            <a:r>
              <a:rPr lang="ru" sz="1900"/>
              <a:t>.</a:t>
            </a:r>
            <a:r>
              <a:rPr lang="ru" sz="1900">
                <a:solidFill>
                  <a:srgbClr val="DCDCAA"/>
                </a:solidFill>
              </a:rPr>
              <a:t>Parse_BigNumbers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ParserTests</a:t>
            </a:r>
            <a:r>
              <a:rPr lang="ru" sz="1900"/>
              <a:t>.</a:t>
            </a:r>
            <a:r>
              <a:rPr lang="ru" sz="1900">
                <a:solidFill>
                  <a:srgbClr val="DCDCAA"/>
                </a:solidFill>
              </a:rPr>
              <a:t>Parse_NumbersGreaterThanMaxInt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ParserTests</a:t>
            </a:r>
            <a:r>
              <a:rPr lang="ru" sz="1900"/>
              <a:t>.</a:t>
            </a:r>
            <a:r>
              <a:rPr lang="ru" sz="1900">
                <a:solidFill>
                  <a:srgbClr val="DCDCAA"/>
                </a:solidFill>
              </a:rPr>
              <a:t>Fails_OnNegativeNumbers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DCDCAA"/>
                </a:solidFill>
              </a:rPr>
              <a:t>IsAdult_AgeLessThan18_False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ParseInt_Should</a:t>
            </a:r>
            <a:r>
              <a:rPr lang="ru" sz="1900">
                <a:solidFill>
                  <a:srgbClr val="DCDCAA"/>
                </a:solidFill>
              </a:rPr>
              <a:t>.Fails_OnNonNumber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EC9B0"/>
                </a:solidFill>
              </a:rPr>
              <a:t>Stack_Should</a:t>
            </a:r>
            <a:r>
              <a:rPr lang="ru" sz="1900">
                <a:solidFill>
                  <a:srgbClr val="DCDCAA"/>
                </a:solidFill>
              </a:rPr>
              <a:t>.BeEmpty_AfterCreation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DCDCAA"/>
                </a:solidFill>
              </a:rPr>
              <a:t>When_MandatoryFieldsAreMissing_Expect_StudentAdmissionToFail</a:t>
            </a:r>
            <a:endParaRPr sz="1900"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CDCA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/>
              <a:t>Имя теста как спецификация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 - 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659651" y="1895175"/>
            <a:ext cx="4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 /4. Specifications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800" y="1011226"/>
            <a:ext cx="3040050" cy="3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</a:t>
            </a:r>
            <a:r>
              <a:rPr lang="ru">
                <a:solidFill>
                  <a:srgbClr val="4EC9B0"/>
                </a:solidFill>
              </a:rPr>
              <a:t>WordStatistics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440531" y="1896667"/>
            <a:ext cx="8262900" cy="27276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Есть интерфейс </a:t>
            </a:r>
            <a:r>
              <a:rPr lang="ru" sz="2000">
                <a:solidFill>
                  <a:srgbClr val="4EC9B0"/>
                </a:solidFill>
              </a:rPr>
              <a:t>IWordsStatistics</a:t>
            </a:r>
            <a:r>
              <a:rPr lang="ru" sz="2000"/>
              <a:t> и его реализация </a:t>
            </a:r>
            <a:r>
              <a:rPr lang="ru" sz="2000">
                <a:solidFill>
                  <a:srgbClr val="4EC9B0"/>
                </a:solidFill>
              </a:rPr>
              <a:t>WordsStatistics</a:t>
            </a:r>
            <a:r>
              <a:rPr lang="ru" sz="2000"/>
              <a:t>, которая умеет принимать слова и отдавать их в порядке повышения кол-ва вхождений.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 дикой природе его называют Частотным словарём.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Напишите тесты, которые помогут убедиться, что реализация работает корректно.</a:t>
            </a:r>
            <a:endParaRPr sz="2000">
              <a:solidFill>
                <a:srgbClr val="4EC9B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Разбор задачи 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402" name="Google Shape;40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918251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657273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8"/>
          <p:cNvSpPr txBox="1"/>
          <p:nvPr/>
        </p:nvSpPr>
        <p:spPr>
          <a:xfrm>
            <a:off x="873750" y="1918250"/>
            <a:ext cx="44265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Тесты 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заменяют </a:t>
            </a: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Code review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b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</a:t>
            </a: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Code review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заменяет </a:t>
            </a: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т</a:t>
            </a: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есты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Осторожно, </a:t>
            </a:r>
            <a:r>
              <a:rPr lang="ru" sz="2000">
                <a:solidFill>
                  <a:srgbClr val="4EC9B0"/>
                </a:solidFill>
                <a:latin typeface="Montserrat"/>
                <a:ea typeface="Montserrat"/>
                <a:cs typeface="Montserrat"/>
                <a:sym typeface="Montserrat"/>
              </a:rPr>
              <a:t>Overspecification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000">
              <a:solidFill>
                <a:srgbClr val="4EC9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4779" y="1644525"/>
            <a:ext cx="2221696" cy="22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TDD</a:t>
            </a:r>
            <a:endParaRPr/>
          </a:p>
        </p:txBody>
      </p:sp>
      <p:pic>
        <p:nvPicPr>
          <p:cNvPr id="411" name="Google Shape;4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74" y="1356150"/>
            <a:ext cx="7016800" cy="31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881106" y="1308642"/>
            <a:ext cx="8262900" cy="27276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Пишем тест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Пишем реализацию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Рефакторим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7" name="Google Shape;417;p60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TDD</a:t>
            </a:r>
            <a:endParaRPr/>
          </a:p>
        </p:txBody>
      </p:sp>
      <p:pic>
        <p:nvPicPr>
          <p:cNvPr id="418" name="Google Shape;4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918251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537598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3188320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526" y="842738"/>
            <a:ext cx="3530424" cy="345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881106" y="1308642"/>
            <a:ext cx="8262900" cy="27276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Ping pong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Devil's advocate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3 min timeframe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27" name="Google Shape;427;p61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Парное TDD</a:t>
            </a:r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918251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537598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3188320"/>
            <a:ext cx="348550" cy="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На этом занятии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279948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743755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873750" y="1015575"/>
            <a:ext cx="686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тесты?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писать тесты?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TDD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011861"/>
            <a:ext cx="348550" cy="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</a:t>
            </a:r>
            <a:r>
              <a:rPr lang="ru">
                <a:solidFill>
                  <a:srgbClr val="4EC9B0"/>
                </a:solidFill>
              </a:rPr>
              <a:t>ScoringBowling</a:t>
            </a:r>
            <a:endParaRPr/>
          </a:p>
        </p:txBody>
      </p:sp>
      <p:sp>
        <p:nvSpPr>
          <p:cNvPr id="436" name="Google Shape;436;p62"/>
          <p:cNvSpPr txBox="1"/>
          <p:nvPr>
            <p:ph idx="1" type="body"/>
          </p:nvPr>
        </p:nvSpPr>
        <p:spPr>
          <a:xfrm>
            <a:off x="440525" y="1896675"/>
            <a:ext cx="8521500" cy="27276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Игра состоит из 10 фреймов, в каждом фрейме у игрока есть две попытки, чтобы выбить 10 кеглей. Счет за фрейм – это количество сбитых кеглей плюс бонусы за страйки и спэры.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Спэр (spare) – это ситуация, когда игрок выбивает 10 кеглей двумя бросками. Бонус в этом фрейме равен количеству кеглей, сбитых следующим броском.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Счет за 3 фрейм равен 10 плюс бонус в 5.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Страйк (strike) – это ситуация, когда игрок выбивает 10 кеглей первым броском. Бонус в этом фрейме равен количеству кеглей, сбитых следующими двумя бросками.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Счет за 5 фрейм равен 10, плюс бонус в 0 + 1.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В десятом фрейме игрок, выбивающий спэр или страйк, получает дополнительный бросок, чтобы закончить фрейм. Максимальное число бросков в десятом фрейме – 3. Бонусные очки в этом фрейме не начисляются.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В 9 фрейме счет за фрейм равен 10 + 2 + 8. За 10 фрейм счет равен 2 + 8 + 6.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106800"/>
            <a:ext cx="61912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Разбор задачи 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443" name="Google Shape;4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918251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397473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876695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3"/>
          <p:cNvSpPr txBox="1"/>
          <p:nvPr/>
        </p:nvSpPr>
        <p:spPr>
          <a:xfrm>
            <a:off x="873750" y="1918250"/>
            <a:ext cx="7829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Получалось писать простые тесты?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Сколько тестов написали?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Был ли рефакторинг?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4779" y="1644525"/>
            <a:ext cx="2221696" cy="22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936" y="76200"/>
            <a:ext cx="3726063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4"/>
          <p:cNvSpPr txBox="1"/>
          <p:nvPr>
            <p:ph type="title"/>
          </p:nvPr>
        </p:nvSpPr>
        <p:spPr>
          <a:xfrm>
            <a:off x="1074681" y="1495475"/>
            <a:ext cx="4588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 sz="4400"/>
              <a:t>А какие еще бывают тесты?</a:t>
            </a:r>
            <a:endParaRPr sz="4400">
              <a:latin typeface="Geologica Medium"/>
              <a:ea typeface="Geologica Medium"/>
              <a:cs typeface="Geologica Medium"/>
              <a:sym typeface="Geologica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/>
          <p:nvPr>
            <p:ph type="title"/>
          </p:nvPr>
        </p:nvSpPr>
        <p:spPr>
          <a:xfrm>
            <a:off x="440525" y="438150"/>
            <a:ext cx="4936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/>
              <a:t>Другие виды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/>
              <a:t>тестирования</a:t>
            </a:r>
            <a:endParaRPr/>
          </a:p>
        </p:txBody>
      </p:sp>
      <p:pic>
        <p:nvPicPr>
          <p:cNvPr id="459" name="Google Shape;459;p65"/>
          <p:cNvPicPr preferRelativeResize="0"/>
          <p:nvPr/>
        </p:nvPicPr>
        <p:blipFill rotWithShape="1">
          <a:blip r:embed="rId3">
            <a:alphaModFix/>
          </a:blip>
          <a:srcRect b="10339" l="0" r="0" t="-10340"/>
          <a:stretch/>
        </p:blipFill>
        <p:spPr>
          <a:xfrm>
            <a:off x="5933325" y="673502"/>
            <a:ext cx="3146125" cy="31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5"/>
          <p:cNvSpPr txBox="1"/>
          <p:nvPr/>
        </p:nvSpPr>
        <p:spPr>
          <a:xfrm>
            <a:off x="489550" y="2177000"/>
            <a:ext cx="7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5"/>
          <p:cNvSpPr txBox="1"/>
          <p:nvPr>
            <p:ph idx="4294967295" type="body"/>
          </p:nvPr>
        </p:nvSpPr>
        <p:spPr>
          <a:xfrm>
            <a:off x="881106" y="2131942"/>
            <a:ext cx="8262900" cy="27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Функциональные тесты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Интеграционные тесты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Approval тесты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/>
              <a:t>e2e тесты</a:t>
            </a:r>
            <a:endParaRPr sz="2000"/>
          </a:p>
        </p:txBody>
      </p:sp>
      <p:pic>
        <p:nvPicPr>
          <p:cNvPr id="462" name="Google Shape;46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53" y="2131951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53" y="2484798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53" y="2837645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853" y="3225270"/>
            <a:ext cx="348550" cy="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Итоги занятия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471" name="Google Shape;4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1852776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303386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697945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6"/>
          <p:cNvSpPr txBox="1"/>
          <p:nvPr/>
        </p:nvSpPr>
        <p:spPr>
          <a:xfrm>
            <a:off x="873760" y="1918242"/>
            <a:ext cx="66207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Разобрались, зачем нужны тесты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Научились писать тесты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Узнали, как не надо писать тесты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Попрактиковались в TDD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5" name="Google Shape;47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3140470"/>
            <a:ext cx="348550" cy="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936" y="76200"/>
            <a:ext cx="3726063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>
            <p:ph type="title"/>
          </p:nvPr>
        </p:nvSpPr>
        <p:spPr>
          <a:xfrm>
            <a:off x="440531" y="438150"/>
            <a:ext cx="4588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 sz="2000"/>
              <a:t>У нас написано приложение.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ru" sz="2000"/>
              <a:t>Как понять, что оно корректно работает?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440525" y="438150"/>
            <a:ext cx="8331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ru"/>
              <a:t>Зачем писать тесты?</a:t>
            </a:r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873750" y="1403475"/>
            <a:ext cx="686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кода - ответственность разработчика!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Чего 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 вас </a:t>
            </a: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хотят?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Предсказуемость по времени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Скорость разработки менее важна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 дают качество и более предсказуемую фазу тестирования и стабилизации.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6" name="Google Shape;316;p46"/>
          <p:cNvCxnSpPr/>
          <p:nvPr/>
        </p:nvCxnSpPr>
        <p:spPr>
          <a:xfrm>
            <a:off x="846800" y="1819050"/>
            <a:ext cx="63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21" y="1526899"/>
            <a:ext cx="5223152" cy="32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Как писать тесты?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Как писать тесты?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071623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540820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3059430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/>
          <p:nvPr/>
        </p:nvSpPr>
        <p:spPr>
          <a:xfrm>
            <a:off x="859648" y="2073700"/>
            <a:ext cx="7697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NUnit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XUnit vs NUnit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FluentAssertions, чтобы жизнь была проще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Тестирование - пример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873760" y="1918242"/>
            <a:ext cx="662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Samples/1. Libraries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800" y="1011226"/>
            <a:ext cx="3040050" cy="3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Код-стайл тестов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376423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2845620"/>
            <a:ext cx="348550" cy="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3" y="3364230"/>
            <a:ext cx="348550" cy="3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0"/>
          <p:cNvSpPr txBox="1"/>
          <p:nvPr/>
        </p:nvSpPr>
        <p:spPr>
          <a:xfrm>
            <a:off x="859648" y="1356150"/>
            <a:ext cx="76977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Тесты тоже код, который нужно поддерживать!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Понятные названия тестов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Чистота кода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дублирование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50"/>
          <p:cNvCxnSpPr/>
          <p:nvPr/>
        </p:nvCxnSpPr>
        <p:spPr>
          <a:xfrm>
            <a:off x="877375" y="1938250"/>
            <a:ext cx="74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440531" y="438150"/>
            <a:ext cx="82629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ru"/>
              <a:t>AAA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996626" y="1918252"/>
            <a:ext cx="83817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Arrange - настройка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 - выполнение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Assert - проверка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49" y="1918264"/>
            <a:ext cx="441267" cy="4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49" y="2530101"/>
            <a:ext cx="441267" cy="4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49" y="3141938"/>
            <a:ext cx="441267" cy="44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heme Montserrat">
  <a:themeElements>
    <a:clrScheme name="Шаблон 2023">
      <a:dk1>
        <a:srgbClr val="FEFFFE"/>
      </a:dk1>
      <a:lt1>
        <a:srgbClr val="000000"/>
      </a:lt1>
      <a:dk2>
        <a:srgbClr val="F1F1F1"/>
      </a:dk2>
      <a:lt2>
        <a:srgbClr val="000000"/>
      </a:lt2>
      <a:accent1>
        <a:srgbClr val="00C5A7"/>
      </a:accent1>
      <a:accent2>
        <a:srgbClr val="FF8126"/>
      </a:accent2>
      <a:accent3>
        <a:srgbClr val="26AD50"/>
      </a:accent3>
      <a:accent4>
        <a:srgbClr val="FE5948"/>
      </a:accent4>
      <a:accent5>
        <a:srgbClr val="2191FE"/>
      </a:accent5>
      <a:accent6>
        <a:srgbClr val="B850CF"/>
      </a:accent6>
      <a:hlink>
        <a:srgbClr val="0671F6"/>
      </a:hlink>
      <a:folHlink>
        <a:srgbClr val="0570F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