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53" r:id="rId6"/>
    <p:sldId id="454" r:id="rId7"/>
    <p:sldId id="455" r:id="rId8"/>
    <p:sldId id="456" r:id="rId9"/>
    <p:sldId id="457" r:id="rId10"/>
    <p:sldId id="458" r:id="rId11"/>
    <p:sldId id="459" r:id="rId12"/>
    <p:sldId id="461" r:id="rId13"/>
    <p:sldId id="4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7"/>
  </p:normalViewPr>
  <p:slideViewPr>
    <p:cSldViewPr snapToGrid="0">
      <p:cViewPr varScale="1">
        <p:scale>
          <a:sx n="130" d="100"/>
          <a:sy n="130" d="100"/>
        </p:scale>
        <p:origin x="208" y="19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1/8/23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43613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10145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222397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42174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420418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60804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390992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1/8/23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1/8/23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1/8/23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1/8/23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t>Interview An Engineer</a:t>
            </a:r>
            <a:br>
              <a:rPr lang="en-US" dirty="0"/>
            </a:br>
            <a:r>
              <a:rPr lang="en-US" dirty="0"/>
              <a:t>Alex Walsh</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A1E82-FE53-DE7F-B549-4728ACB956BE}"/>
              </a:ext>
            </a:extLst>
          </p:cNvPr>
          <p:cNvSpPr>
            <a:spLocks noGrp="1"/>
          </p:cNvSpPr>
          <p:nvPr>
            <p:ph type="title"/>
          </p:nvPr>
        </p:nvSpPr>
        <p:spPr>
          <a:xfrm>
            <a:off x="4439264" y="2977116"/>
            <a:ext cx="2610466" cy="903767"/>
          </a:xfrm>
        </p:spPr>
        <p:txBody>
          <a:bodyPr/>
          <a:lstStyle/>
          <a:p>
            <a:r>
              <a:rPr lang="en-US" dirty="0">
                <a:solidFill>
                  <a:schemeClr val="tx1"/>
                </a:solidFill>
              </a:rPr>
              <a:t>Thank You</a:t>
            </a:r>
          </a:p>
        </p:txBody>
      </p:sp>
    </p:spTree>
    <p:extLst>
      <p:ext uri="{BB962C8B-B14F-4D97-AF65-F5344CB8AC3E}">
        <p14:creationId xmlns:p14="http://schemas.microsoft.com/office/powerpoint/2010/main" val="262778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4374-AE2E-B8E1-A167-0D21A040C9BC}"/>
              </a:ext>
            </a:extLst>
          </p:cNvPr>
          <p:cNvSpPr>
            <a:spLocks noGrp="1"/>
          </p:cNvSpPr>
          <p:nvPr>
            <p:ph type="title"/>
          </p:nvPr>
        </p:nvSpPr>
        <p:spPr/>
        <p:txBody>
          <a:bodyPr/>
          <a:lstStyle/>
          <a:p>
            <a:r>
              <a:rPr lang="en-US" dirty="0"/>
              <a:t>Preface</a:t>
            </a:r>
          </a:p>
        </p:txBody>
      </p:sp>
      <p:sp>
        <p:nvSpPr>
          <p:cNvPr id="3" name="Text Placeholder 2">
            <a:extLst>
              <a:ext uri="{FF2B5EF4-FFF2-40B4-BE49-F238E27FC236}">
                <a16:creationId xmlns:a16="http://schemas.microsoft.com/office/drawing/2014/main" id="{12BEB473-F533-64EF-BD1F-A19015D7C570}"/>
              </a:ext>
            </a:extLst>
          </p:cNvPr>
          <p:cNvSpPr>
            <a:spLocks noGrp="1"/>
          </p:cNvSpPr>
          <p:nvPr>
            <p:ph type="body" sz="quarter" idx="14"/>
          </p:nvPr>
        </p:nvSpPr>
        <p:spPr/>
        <p:txBody>
          <a:bodyPr/>
          <a:lstStyle/>
          <a:p>
            <a:pPr marL="285750" indent="-285750">
              <a:buFontTx/>
              <a:buChar char="-"/>
            </a:pPr>
            <a:r>
              <a:rPr lang="en-US" dirty="0"/>
              <a:t>Brian Eldridge</a:t>
            </a:r>
          </a:p>
          <a:p>
            <a:pPr marL="285750" indent="-285750">
              <a:buFontTx/>
              <a:buChar char="-"/>
            </a:pPr>
            <a:r>
              <a:rPr lang="en-US" dirty="0"/>
              <a:t>Electrical Engineer</a:t>
            </a:r>
          </a:p>
          <a:p>
            <a:pPr marL="285750" indent="-285750">
              <a:buFontTx/>
              <a:buChar char="-"/>
            </a:pPr>
            <a:r>
              <a:rPr lang="en-US" dirty="0"/>
              <a:t>Newbridge, Cisco, Nokia, and is currently working for Crypto4A</a:t>
            </a:r>
          </a:p>
          <a:p>
            <a:pPr marL="285750" indent="-285750">
              <a:buFontTx/>
              <a:buChar char="-"/>
            </a:pPr>
            <a:r>
              <a:rPr lang="en-US" dirty="0"/>
              <a:t>Principal Hardware Engineer</a:t>
            </a:r>
          </a:p>
        </p:txBody>
      </p:sp>
      <p:pic>
        <p:nvPicPr>
          <p:cNvPr id="6" name="Picture Placeholder 5" descr="A person smiling for the camera&#10;&#10;Description automatically generated with medium confidence">
            <a:extLst>
              <a:ext uri="{FF2B5EF4-FFF2-40B4-BE49-F238E27FC236}">
                <a16:creationId xmlns:a16="http://schemas.microsoft.com/office/drawing/2014/main" id="{845D7ED9-89CE-27EC-4E0A-B976C121D318}"/>
              </a:ext>
            </a:extLst>
          </p:cNvPr>
          <p:cNvPicPr>
            <a:picLocks noGrp="1" noChangeAspect="1"/>
          </p:cNvPicPr>
          <p:nvPr>
            <p:ph type="pic" sz="quarter" idx="15"/>
          </p:nvPr>
        </p:nvPicPr>
        <p:blipFill>
          <a:blip r:embed="rId2"/>
          <a:srcRect t="4160" b="4160"/>
          <a:stretch>
            <a:fillRect/>
          </a:stretch>
        </p:blipFill>
        <p:spPr>
          <a:xfrm>
            <a:off x="6379514" y="1931503"/>
            <a:ext cx="3266762" cy="2994994"/>
          </a:xfrm>
        </p:spPr>
      </p:pic>
    </p:spTree>
    <p:extLst>
      <p:ext uri="{BB962C8B-B14F-4D97-AF65-F5344CB8AC3E}">
        <p14:creationId xmlns:p14="http://schemas.microsoft.com/office/powerpoint/2010/main" val="20895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Question 1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28255F-F1E3-0FCC-EAA8-72DD4569B1BF}"/>
              </a:ext>
            </a:extLst>
          </p:cNvPr>
          <p:cNvSpPr txBox="1"/>
          <p:nvPr/>
        </p:nvSpPr>
        <p:spPr>
          <a:xfrm>
            <a:off x="6336406" y="1782981"/>
            <a:ext cx="5370490" cy="3970318"/>
          </a:xfrm>
          <a:prstGeom prst="rect">
            <a:avLst/>
          </a:prstGeom>
          <a:noFill/>
        </p:spPr>
        <p:txBody>
          <a:bodyPr wrap="square" rtlCol="0">
            <a:spAutoFit/>
          </a:bodyPr>
          <a:lstStyle/>
          <a:p>
            <a:pPr marL="285750" indent="-285750">
              <a:buFontTx/>
              <a:buChar char="-"/>
            </a:pPr>
            <a:r>
              <a:rPr lang="en-CA" dirty="0">
                <a:latin typeface="Arial" panose="020B0604020202020204" pitchFamily="34" charset="0"/>
                <a:ea typeface="Calibri" panose="020F0502020204030204" pitchFamily="34" charset="0"/>
                <a:cs typeface="Times New Roman" panose="02020603050405020304" pitchFamily="18" charset="0"/>
              </a:rPr>
              <a:t>D</a:t>
            </a:r>
            <a:r>
              <a:rPr lang="en-CA" sz="1800" dirty="0">
                <a:effectLst/>
                <a:latin typeface="Arial" panose="020B0604020202020204" pitchFamily="34" charset="0"/>
                <a:ea typeface="Calibri" panose="020F0502020204030204" pitchFamily="34" charset="0"/>
                <a:cs typeface="Times New Roman" panose="02020603050405020304" pitchFamily="18" charset="0"/>
              </a:rPr>
              <a:t>egree in electrical engineering from the university of Waterloo in 1994</a:t>
            </a:r>
          </a:p>
          <a:p>
            <a:pPr marL="285750" indent="-285750">
              <a:buFontTx/>
              <a:buChar char="-"/>
            </a:pPr>
            <a:r>
              <a:rPr lang="en-CA" dirty="0">
                <a:latin typeface="Arial" panose="020B0604020202020204" pitchFamily="34" charset="0"/>
                <a:ea typeface="Calibri" panose="020F0502020204030204" pitchFamily="34" charset="0"/>
                <a:cs typeface="Times New Roman" panose="02020603050405020304" pitchFamily="18" charset="0"/>
              </a:rPr>
              <a:t>F</a:t>
            </a:r>
            <a:r>
              <a:rPr lang="en-CA" sz="1800" dirty="0">
                <a:effectLst/>
                <a:latin typeface="Arial" panose="020B0604020202020204" pitchFamily="34" charset="0"/>
                <a:ea typeface="Calibri" panose="020F0502020204030204" pitchFamily="34" charset="0"/>
                <a:cs typeface="Times New Roman" panose="02020603050405020304" pitchFamily="18" charset="0"/>
              </a:rPr>
              <a:t>irst job was with Newbridge where he did hardware design</a:t>
            </a:r>
          </a:p>
          <a:p>
            <a:pPr marL="285750" indent="-285750">
              <a:buFontTx/>
              <a:buChar char="-"/>
            </a:pPr>
            <a:r>
              <a:rPr lang="en-CA" sz="1800" dirty="0">
                <a:effectLst/>
                <a:latin typeface="Arial" panose="020B0604020202020204" pitchFamily="34" charset="0"/>
                <a:ea typeface="Calibri" panose="020F0502020204030204" pitchFamily="34" charset="0"/>
                <a:cs typeface="Times New Roman" panose="02020603050405020304" pitchFamily="18" charset="0"/>
              </a:rPr>
              <a:t>Cisco was growing their Ottawa design team in 1999 when the .com boom was taking off</a:t>
            </a:r>
          </a:p>
          <a:p>
            <a:pPr marL="285750" indent="-285750">
              <a:buFontTx/>
              <a:buChar char="-"/>
            </a:pPr>
            <a:r>
              <a:rPr lang="en-CA" dirty="0">
                <a:latin typeface="Arial" panose="020B0604020202020204" pitchFamily="34" charset="0"/>
                <a:ea typeface="Calibri" panose="020F0502020204030204" pitchFamily="34" charset="0"/>
                <a:cs typeface="Times New Roman" panose="02020603050405020304" pitchFamily="18" charset="0"/>
              </a:rPr>
              <a:t>C</a:t>
            </a:r>
            <a:r>
              <a:rPr lang="en-CA" sz="1800" dirty="0">
                <a:effectLst/>
                <a:latin typeface="Arial" panose="020B0604020202020204" pitchFamily="34" charset="0"/>
                <a:ea typeface="Calibri" panose="020F0502020204030204" pitchFamily="34" charset="0"/>
                <a:cs typeface="Times New Roman" panose="02020603050405020304" pitchFamily="18" charset="0"/>
              </a:rPr>
              <a:t>isco was aggressive in hiring, cisco was locally growing their team, and they were paying well and they were a big name at the time, it was easy to get a job back then. </a:t>
            </a:r>
          </a:p>
          <a:p>
            <a:pPr marL="285750" indent="-285750">
              <a:buFontTx/>
              <a:buChar char="-"/>
            </a:pPr>
            <a:r>
              <a:rPr lang="en-CA" sz="1800" dirty="0">
                <a:effectLst/>
                <a:latin typeface="Arial" panose="020B0604020202020204" pitchFamily="34" charset="0"/>
                <a:ea typeface="Calibri" panose="020F0502020204030204" pitchFamily="34" charset="0"/>
                <a:cs typeface="Times New Roman" panose="02020603050405020304" pitchFamily="18" charset="0"/>
              </a:rPr>
              <a:t>Brian’s job was hardware design and he really enjoyed cisco, so he stayed there for a long time.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1477328"/>
          </a:xfrm>
          <a:prstGeom prst="rect">
            <a:avLst/>
          </a:prstGeom>
          <a:noFill/>
        </p:spPr>
        <p:txBody>
          <a:bodyPr wrap="square" rtlCol="0">
            <a:spAutoFit/>
          </a:bodyPr>
          <a:lstStyle/>
          <a:p>
            <a:r>
              <a:rPr lang="en-CA" dirty="0">
                <a:latin typeface="Arial" panose="020B0604020202020204" pitchFamily="34" charset="0"/>
                <a:ea typeface="Calibri" panose="020F0502020204030204" pitchFamily="34" charset="0"/>
                <a:cs typeface="Times New Roman" panose="02020603050405020304" pitchFamily="18" charset="0"/>
              </a:rPr>
              <a:t>Y</a:t>
            </a:r>
            <a:r>
              <a:rPr lang="en-CA" sz="1800" dirty="0">
                <a:effectLst/>
                <a:latin typeface="Arial" panose="020B0604020202020204" pitchFamily="34" charset="0"/>
                <a:ea typeface="Calibri" panose="020F0502020204030204" pitchFamily="34" charset="0"/>
                <a:cs typeface="Times New Roman" panose="02020603050405020304" pitchFamily="18" charset="0"/>
              </a:rPr>
              <a:t>ou were at cisco for a very long time (15 years)…could you go a little in depth as to how you ended up working there, what you did there and how you got there in terms of education?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5109783F-21F1-6BF8-8B05-5B3E6A3D7AE7}"/>
              </a:ext>
            </a:extLst>
          </p:cNvPr>
          <p:cNvSpPr txBox="1"/>
          <p:nvPr/>
        </p:nvSpPr>
        <p:spPr>
          <a:xfrm>
            <a:off x="725510" y="3429000"/>
            <a:ext cx="5370490" cy="1754326"/>
          </a:xfrm>
          <a:prstGeom prst="rect">
            <a:avLst/>
          </a:prstGeom>
          <a:noFill/>
        </p:spPr>
        <p:txBody>
          <a:bodyPr wrap="square" rtlCol="0">
            <a:spAutoFit/>
          </a:bodyPr>
          <a:lstStyle/>
          <a:p>
            <a:r>
              <a:rPr lang="en-US" dirty="0"/>
              <a:t>Brian Mentioned:</a:t>
            </a:r>
            <a:br>
              <a:rPr lang="en-US" dirty="0"/>
            </a:br>
            <a:r>
              <a:rPr lang="en-US" dirty="0"/>
              <a:t>	Eventually </a:t>
            </a:r>
            <a:r>
              <a:rPr lang="en-CA" dirty="0">
                <a:latin typeface="Arial" panose="020B0604020202020204" pitchFamily="34" charset="0"/>
                <a:cs typeface="Times New Roman" panose="02020603050405020304" pitchFamily="18" charset="0"/>
              </a:rPr>
              <a:t>y</a:t>
            </a:r>
            <a:r>
              <a:rPr lang="en-CA" sz="1800" dirty="0">
                <a:effectLst/>
                <a:latin typeface="Arial" panose="020B0604020202020204" pitchFamily="34" charset="0"/>
                <a:ea typeface="Calibri" panose="020F0502020204030204" pitchFamily="34" charset="0"/>
                <a:cs typeface="Times New Roman" panose="02020603050405020304" pitchFamily="18" charset="0"/>
              </a:rPr>
              <a:t>ou’ll need to decide what kind of electrical engineer you want to be. If you go into software you’re locked into software, but if you go into hardware the software stream is still open later down the line.</a:t>
            </a:r>
            <a:endParaRPr lang="en-US" dirty="0"/>
          </a:p>
        </p:txBody>
      </p:sp>
    </p:spTree>
    <p:extLst>
      <p:ext uri="{BB962C8B-B14F-4D97-AF65-F5344CB8AC3E}">
        <p14:creationId xmlns:p14="http://schemas.microsoft.com/office/powerpoint/2010/main" val="258176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Question 2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28255F-F1E3-0FCC-EAA8-72DD4569B1BF}"/>
              </a:ext>
            </a:extLst>
          </p:cNvPr>
          <p:cNvSpPr txBox="1"/>
          <p:nvPr/>
        </p:nvSpPr>
        <p:spPr>
          <a:xfrm>
            <a:off x="6336406" y="1782981"/>
            <a:ext cx="5370490" cy="3970318"/>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cs typeface="Times New Roman" panose="02020603050405020304" pitchFamily="18" charset="0"/>
              </a:rPr>
              <a:t>Basically, everyone can problem solve, but do you understand what you did?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“If you’ve had a job before, what is one of the more interesting projects?”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You can tell as you ask more questions if they really understand it. And what their level of attention to detail is. People can easily do what they are told to do. What you understand is very important because at the end of the day you’ll always figure out the problem.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923330"/>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cs typeface="Times New Roman" panose="02020603050405020304" pitchFamily="18" charset="0"/>
              </a:rPr>
              <a:t>What do you look for in engineers when hiring aside from the ability to problem solve?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87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Question </a:t>
            </a:r>
            <a:r>
              <a:rPr lang="en-US" dirty="0"/>
              <a:t>3</a:t>
            </a:r>
            <a:endParaRPr lang="en-US"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28255F-F1E3-0FCC-EAA8-72DD4569B1BF}"/>
              </a:ext>
            </a:extLst>
          </p:cNvPr>
          <p:cNvSpPr txBox="1"/>
          <p:nvPr/>
        </p:nvSpPr>
        <p:spPr>
          <a:xfrm>
            <a:off x="6336406" y="1782981"/>
            <a:ext cx="5370490" cy="2585323"/>
          </a:xfrm>
          <a:prstGeom prst="rect">
            <a:avLst/>
          </a:prstGeom>
          <a:noFill/>
        </p:spPr>
        <p:txBody>
          <a:bodyPr wrap="square" rtlCol="0">
            <a:spAutoFit/>
          </a:bodyPr>
          <a:lstStyle/>
          <a:p>
            <a:r>
              <a:rPr lang="en-CA" dirty="0">
                <a:latin typeface="Arial" panose="020B0604020202020204" pitchFamily="34" charset="0"/>
                <a:ea typeface="Calibri" panose="020F0502020204030204" pitchFamily="34" charset="0"/>
                <a:cs typeface="Times New Roman" panose="02020603050405020304" pitchFamily="18" charset="0"/>
              </a:rPr>
              <a:t>Right now, t</a:t>
            </a:r>
            <a:r>
              <a:rPr lang="en-CA" sz="1800" dirty="0">
                <a:effectLst/>
                <a:latin typeface="Arial" panose="020B0604020202020204" pitchFamily="34" charset="0"/>
                <a:ea typeface="Calibri" panose="020F0502020204030204" pitchFamily="34" charset="0"/>
                <a:cs typeface="Times New Roman" panose="02020603050405020304" pitchFamily="18" charset="0"/>
              </a:rPr>
              <a:t>he most difficult part is getting components. You need to take cost and availability into account, So supply is the biggest issue. Recently most of the jobs are redesigning and </a:t>
            </a:r>
            <a:r>
              <a:rPr lang="en-CA" dirty="0">
                <a:latin typeface="Arial" panose="020B0604020202020204" pitchFamily="34" charset="0"/>
                <a:ea typeface="Calibri" panose="020F0502020204030204" pitchFamily="34" charset="0"/>
                <a:cs typeface="Times New Roman" panose="02020603050405020304" pitchFamily="18" charset="0"/>
              </a:rPr>
              <a:t>p</a:t>
            </a:r>
            <a:r>
              <a:rPr lang="en-CA" sz="1800" dirty="0">
                <a:effectLst/>
                <a:latin typeface="Arial" panose="020B0604020202020204" pitchFamily="34" charset="0"/>
                <a:ea typeface="Calibri" panose="020F0502020204030204" pitchFamily="34" charset="0"/>
                <a:cs typeface="Times New Roman" panose="02020603050405020304" pitchFamily="18" charset="0"/>
              </a:rPr>
              <a:t>lanning for the supply chain. </a:t>
            </a:r>
            <a:br>
              <a:rPr lang="en-CA" sz="1800" dirty="0">
                <a:effectLst/>
                <a:latin typeface="Arial" panose="020B0604020202020204" pitchFamily="34" charset="0"/>
                <a:ea typeface="Calibri" panose="020F0502020204030204" pitchFamily="34" charset="0"/>
                <a:cs typeface="Times New Roman" panose="02020603050405020304" pitchFamily="18" charset="0"/>
              </a:rPr>
            </a:b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Also finding the right people with the right amount of experience is important.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923330"/>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cs typeface="Times New Roman" panose="02020603050405020304" pitchFamily="18" charset="0"/>
              </a:rPr>
              <a:t>At your current job, what are the largest issues in terms of engineering.</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26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Question 4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28255F-F1E3-0FCC-EAA8-72DD4569B1BF}"/>
              </a:ext>
            </a:extLst>
          </p:cNvPr>
          <p:cNvSpPr txBox="1"/>
          <p:nvPr/>
        </p:nvSpPr>
        <p:spPr>
          <a:xfrm>
            <a:off x="6336406" y="1782981"/>
            <a:ext cx="5370490" cy="1477328"/>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cs typeface="Times New Roman" panose="02020603050405020304" pitchFamily="18" charset="0"/>
              </a:rPr>
              <a:t>Telecom and hardware engineering always goes through safety compliance, they get tested for accidental electrocution. </a:t>
            </a:r>
          </a:p>
          <a:p>
            <a:r>
              <a:rPr lang="en-CA" sz="1800" dirty="0">
                <a:effectLst/>
                <a:latin typeface="Arial" panose="020B0604020202020204" pitchFamily="34" charset="0"/>
                <a:ea typeface="Calibri" panose="020F0502020204030204" pitchFamily="34" charset="0"/>
                <a:cs typeface="Times New Roman" panose="02020603050405020304" pitchFamily="18" charset="0"/>
              </a:rPr>
              <a:t>He hasn’t really had to deal with safety.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1754326"/>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cs typeface="Times New Roman" panose="02020603050405020304" pitchFamily="18" charset="0"/>
              </a:rPr>
              <a:t>There are many safety standards in engineering, have you ever had experiences where these safety measures saved a life, or prevented injury, or where more safety measures should have been implemented?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82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Question 5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28255F-F1E3-0FCC-EAA8-72DD4569B1BF}"/>
              </a:ext>
            </a:extLst>
          </p:cNvPr>
          <p:cNvSpPr txBox="1"/>
          <p:nvPr/>
        </p:nvSpPr>
        <p:spPr>
          <a:xfrm>
            <a:off x="6336406" y="1782981"/>
            <a:ext cx="5370490" cy="4247317"/>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cs typeface="Times New Roman" panose="02020603050405020304" pitchFamily="18" charset="0"/>
              </a:rPr>
              <a:t>Ethics are really just common sense, </a:t>
            </a:r>
            <a:r>
              <a:rPr lang="en-CA" dirty="0">
                <a:latin typeface="Arial" panose="020B0604020202020204" pitchFamily="34" charset="0"/>
                <a:ea typeface="Calibri" panose="020F0502020204030204" pitchFamily="34" charset="0"/>
                <a:cs typeface="Times New Roman" panose="02020603050405020304" pitchFamily="18" charset="0"/>
              </a:rPr>
              <a:t>W</a:t>
            </a:r>
            <a:r>
              <a:rPr lang="en-CA" sz="1800" dirty="0">
                <a:effectLst/>
                <a:latin typeface="Arial" panose="020B0604020202020204" pitchFamily="34" charset="0"/>
                <a:ea typeface="Calibri" panose="020F0502020204030204" pitchFamily="34" charset="0"/>
                <a:cs typeface="Times New Roman" panose="02020603050405020304" pitchFamily="18" charset="0"/>
              </a:rPr>
              <a:t>e always try to do things in an ethical way but that’s just common sense. It’s never a major concern but that’s just because we doesn’t act in an unethical way. </a:t>
            </a:r>
          </a:p>
          <a:p>
            <a:endParaRPr lang="en-CA" dirty="0">
              <a:latin typeface="Arial" panose="020B060402020202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They are important but they don’t come into play among people who are ethical.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You’re not going to use a cheap material to build a bridge. It’s not something that comes up much.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Arial" panose="020B0604020202020204" pitchFamily="34" charset="0"/>
                <a:ea typeface="Calibri" panose="020F0502020204030204" pitchFamily="34" charset="0"/>
                <a:cs typeface="Times New Roman" panose="02020603050405020304" pitchFamily="18" charset="0"/>
              </a:rPr>
              <a:t>But if you don’t talk about these things, acting incorrectly becomes normalized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1477328"/>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rPr>
              <a:t>Are engineering ethics actually used in engineering today? Are ethics considered when making decisions? I feel my profs live in an idealistic world because everything is so fast paced that there’s no time to really weigh ethics.</a:t>
            </a:r>
            <a:r>
              <a:rPr lang="en-CA" dirty="0">
                <a:effectLst/>
              </a:rPr>
              <a:t> </a:t>
            </a:r>
            <a:endParaRPr lang="en-US" dirty="0"/>
          </a:p>
        </p:txBody>
      </p:sp>
    </p:spTree>
    <p:extLst>
      <p:ext uri="{BB962C8B-B14F-4D97-AF65-F5344CB8AC3E}">
        <p14:creationId xmlns:p14="http://schemas.microsoft.com/office/powerpoint/2010/main" val="12836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Question 6 </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928255F-F1E3-0FCC-EAA8-72DD4569B1BF}"/>
              </a:ext>
            </a:extLst>
          </p:cNvPr>
          <p:cNvSpPr txBox="1"/>
          <p:nvPr/>
        </p:nvSpPr>
        <p:spPr>
          <a:xfrm>
            <a:off x="6336406" y="1782981"/>
            <a:ext cx="5370490" cy="3416320"/>
          </a:xfrm>
          <a:prstGeom prst="rect">
            <a:avLst/>
          </a:prstGeom>
          <a:noFill/>
        </p:spPr>
        <p:txBody>
          <a:bodyPr wrap="square" rtlCol="0">
            <a:sp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Supply Chain - we don’t want to have to redesign</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Design margins, Newbridge was a quick and dirty ship it mentality, cisco put a lot more effort into testing. You had to test the product against higher margins. If you’re shipping in high volume, the last thing you need is  corner cases failing.</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You always try to over design.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Has to work and be cheap.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646331"/>
          </a:xfrm>
          <a:prstGeom prst="rect">
            <a:avLst/>
          </a:prstGeom>
          <a:noFill/>
        </p:spPr>
        <p:txBody>
          <a:bodyPr wrap="square" rtlCol="0">
            <a:spAutoFit/>
          </a:bodyPr>
          <a:lstStyle/>
          <a:p>
            <a:r>
              <a:rPr lang="en-CA" sz="1800" dirty="0">
                <a:effectLst/>
                <a:latin typeface="Arial" panose="020B0604020202020204" pitchFamily="34" charset="0"/>
                <a:ea typeface="Calibri" panose="020F0502020204030204" pitchFamily="34" charset="0"/>
              </a:rPr>
              <a:t>What would you say are the largest factors that you consider when making engineering decisions. </a:t>
            </a:r>
            <a:endParaRPr lang="en-US" dirty="0"/>
          </a:p>
        </p:txBody>
      </p:sp>
    </p:spTree>
    <p:extLst>
      <p:ext uri="{BB962C8B-B14F-4D97-AF65-F5344CB8AC3E}">
        <p14:creationId xmlns:p14="http://schemas.microsoft.com/office/powerpoint/2010/main" val="108823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2126B5C-60C7-98A8-E734-FD747F1B4100}"/>
              </a:ext>
            </a:extLst>
          </p:cNvPr>
          <p:cNvSpPr>
            <a:spLocks noGrp="1"/>
          </p:cNvSpPr>
          <p:nvPr>
            <p:ph type="title"/>
          </p:nvPr>
        </p:nvSpPr>
        <p:spPr>
          <a:xfrm>
            <a:off x="643467" y="321734"/>
            <a:ext cx="5452533" cy="1135737"/>
          </a:xfrm>
        </p:spPr>
        <p:txBody>
          <a:bodyPr vert="horz" lIns="91440" tIns="45720" rIns="91440" bIns="45720" rtlCol="0" anchor="ctr">
            <a:normAutofit/>
          </a:bodyPr>
          <a:lstStyle/>
          <a:p>
            <a:pPr>
              <a:lnSpc>
                <a:spcPct val="90000"/>
              </a:lnSpc>
            </a:pPr>
            <a:r>
              <a:rPr lang="en-US" kern="1200" dirty="0">
                <a:solidFill>
                  <a:schemeClr val="tx1"/>
                </a:solidFill>
                <a:latin typeface="+mj-lt"/>
                <a:ea typeface="+mj-ea"/>
                <a:cs typeface="+mj-cs"/>
              </a:rPr>
              <a:t>What I learned about engineering</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A741523-0750-29EC-38A3-984A83BC6B94}"/>
              </a:ext>
            </a:extLst>
          </p:cNvPr>
          <p:cNvSpPr txBox="1"/>
          <p:nvPr/>
        </p:nvSpPr>
        <p:spPr>
          <a:xfrm>
            <a:off x="725510" y="1779205"/>
            <a:ext cx="5370490" cy="646331"/>
          </a:xfrm>
          <a:prstGeom prst="rect">
            <a:avLst/>
          </a:prstGeom>
          <a:noFill/>
        </p:spPr>
        <p:txBody>
          <a:bodyPr wrap="square" rtlCol="0">
            <a:spAutoFit/>
          </a:bodyPr>
          <a:lstStyle/>
          <a:p>
            <a:r>
              <a:rPr lang="en-CA" dirty="0">
                <a:latin typeface="Arial" panose="020B0604020202020204" pitchFamily="34" charset="0"/>
              </a:rPr>
              <a:t>School can only teach you so much and is only so valuable, experience trumps all.</a:t>
            </a:r>
            <a:endParaRPr lang="en-US" dirty="0"/>
          </a:p>
        </p:txBody>
      </p:sp>
      <p:sp>
        <p:nvSpPr>
          <p:cNvPr id="2" name="TextBox 1">
            <a:extLst>
              <a:ext uri="{FF2B5EF4-FFF2-40B4-BE49-F238E27FC236}">
                <a16:creationId xmlns:a16="http://schemas.microsoft.com/office/drawing/2014/main" id="{005DE253-D1DB-BF5A-099B-E80F421C976A}"/>
              </a:ext>
            </a:extLst>
          </p:cNvPr>
          <p:cNvSpPr txBox="1"/>
          <p:nvPr/>
        </p:nvSpPr>
        <p:spPr>
          <a:xfrm>
            <a:off x="725510" y="2484115"/>
            <a:ext cx="5370490" cy="646331"/>
          </a:xfrm>
          <a:prstGeom prst="rect">
            <a:avLst/>
          </a:prstGeom>
          <a:noFill/>
        </p:spPr>
        <p:txBody>
          <a:bodyPr wrap="square" rtlCol="0">
            <a:spAutoFit/>
          </a:bodyPr>
          <a:lstStyle/>
          <a:p>
            <a:r>
              <a:rPr lang="en-US" dirty="0"/>
              <a:t>Many of the content taught in school is never used in real engineering.</a:t>
            </a:r>
          </a:p>
        </p:txBody>
      </p:sp>
      <p:sp>
        <p:nvSpPr>
          <p:cNvPr id="7" name="TextBox 6">
            <a:extLst>
              <a:ext uri="{FF2B5EF4-FFF2-40B4-BE49-F238E27FC236}">
                <a16:creationId xmlns:a16="http://schemas.microsoft.com/office/drawing/2014/main" id="{49961046-3A4B-B332-50DD-1A10E643D2FD}"/>
              </a:ext>
            </a:extLst>
          </p:cNvPr>
          <p:cNvSpPr txBox="1"/>
          <p:nvPr/>
        </p:nvSpPr>
        <p:spPr>
          <a:xfrm>
            <a:off x="725510" y="3895155"/>
            <a:ext cx="5370490" cy="646331"/>
          </a:xfrm>
          <a:prstGeom prst="rect">
            <a:avLst/>
          </a:prstGeom>
          <a:noFill/>
        </p:spPr>
        <p:txBody>
          <a:bodyPr wrap="square" rtlCol="0">
            <a:spAutoFit/>
          </a:bodyPr>
          <a:lstStyle/>
          <a:p>
            <a:r>
              <a:rPr lang="en-US" dirty="0"/>
              <a:t>How you make decisions changes based on where you work.</a:t>
            </a:r>
          </a:p>
        </p:txBody>
      </p:sp>
      <p:sp>
        <p:nvSpPr>
          <p:cNvPr id="12" name="TextBox 11">
            <a:extLst>
              <a:ext uri="{FF2B5EF4-FFF2-40B4-BE49-F238E27FC236}">
                <a16:creationId xmlns:a16="http://schemas.microsoft.com/office/drawing/2014/main" id="{4243036D-D804-6CCE-182F-99F6C2BC3BAA}"/>
              </a:ext>
            </a:extLst>
          </p:cNvPr>
          <p:cNvSpPr txBox="1"/>
          <p:nvPr/>
        </p:nvSpPr>
        <p:spPr>
          <a:xfrm>
            <a:off x="725510" y="3187559"/>
            <a:ext cx="5370490" cy="646331"/>
          </a:xfrm>
          <a:prstGeom prst="rect">
            <a:avLst/>
          </a:prstGeom>
          <a:noFill/>
        </p:spPr>
        <p:txBody>
          <a:bodyPr wrap="square" rtlCol="0">
            <a:spAutoFit/>
          </a:bodyPr>
          <a:lstStyle/>
          <a:p>
            <a:r>
              <a:rPr lang="en-US" dirty="0"/>
              <a:t>Engineering issues differ from discipline to discipline.</a:t>
            </a:r>
          </a:p>
        </p:txBody>
      </p:sp>
      <p:sp>
        <p:nvSpPr>
          <p:cNvPr id="14" name="TextBox 13">
            <a:extLst>
              <a:ext uri="{FF2B5EF4-FFF2-40B4-BE49-F238E27FC236}">
                <a16:creationId xmlns:a16="http://schemas.microsoft.com/office/drawing/2014/main" id="{8AECD2BE-D982-BDFF-4619-A04A2A57990E}"/>
              </a:ext>
            </a:extLst>
          </p:cNvPr>
          <p:cNvSpPr txBox="1"/>
          <p:nvPr/>
        </p:nvSpPr>
        <p:spPr>
          <a:xfrm>
            <a:off x="6184994" y="1779205"/>
            <a:ext cx="5370490" cy="923330"/>
          </a:xfrm>
          <a:prstGeom prst="rect">
            <a:avLst/>
          </a:prstGeom>
          <a:noFill/>
        </p:spPr>
        <p:txBody>
          <a:bodyPr wrap="square" rtlCol="0">
            <a:spAutoFit/>
          </a:bodyPr>
          <a:lstStyle/>
          <a:p>
            <a:r>
              <a:rPr lang="en-US" dirty="0"/>
              <a:t>Safety measures are not typically the first consideration in engineering, however they are considered.</a:t>
            </a:r>
          </a:p>
        </p:txBody>
      </p:sp>
      <p:sp>
        <p:nvSpPr>
          <p:cNvPr id="16" name="TextBox 15">
            <a:extLst>
              <a:ext uri="{FF2B5EF4-FFF2-40B4-BE49-F238E27FC236}">
                <a16:creationId xmlns:a16="http://schemas.microsoft.com/office/drawing/2014/main" id="{61A18A42-FE48-54B7-41CE-D0A365901BAB}"/>
              </a:ext>
            </a:extLst>
          </p:cNvPr>
          <p:cNvSpPr txBox="1"/>
          <p:nvPr/>
        </p:nvSpPr>
        <p:spPr>
          <a:xfrm>
            <a:off x="6184994" y="2697887"/>
            <a:ext cx="5370490" cy="646331"/>
          </a:xfrm>
          <a:prstGeom prst="rect">
            <a:avLst/>
          </a:prstGeom>
          <a:noFill/>
        </p:spPr>
        <p:txBody>
          <a:bodyPr wrap="square" rtlCol="0">
            <a:spAutoFit/>
          </a:bodyPr>
          <a:lstStyle/>
          <a:p>
            <a:r>
              <a:rPr lang="en-US" dirty="0"/>
              <a:t>In the real world, engineering ethics are just common sense.</a:t>
            </a:r>
          </a:p>
        </p:txBody>
      </p:sp>
      <p:sp>
        <p:nvSpPr>
          <p:cNvPr id="18" name="TextBox 17">
            <a:extLst>
              <a:ext uri="{FF2B5EF4-FFF2-40B4-BE49-F238E27FC236}">
                <a16:creationId xmlns:a16="http://schemas.microsoft.com/office/drawing/2014/main" id="{499DF378-E5E2-3D22-31DB-F5F9D3E3FEF4}"/>
              </a:ext>
            </a:extLst>
          </p:cNvPr>
          <p:cNvSpPr txBox="1"/>
          <p:nvPr/>
        </p:nvSpPr>
        <p:spPr>
          <a:xfrm>
            <a:off x="6184994" y="3510724"/>
            <a:ext cx="5370490" cy="646331"/>
          </a:xfrm>
          <a:prstGeom prst="rect">
            <a:avLst/>
          </a:prstGeom>
          <a:noFill/>
        </p:spPr>
        <p:txBody>
          <a:bodyPr wrap="square" rtlCol="0">
            <a:spAutoFit/>
          </a:bodyPr>
          <a:lstStyle/>
          <a:p>
            <a:r>
              <a:rPr lang="en-US" dirty="0"/>
              <a:t>Understanding what you did and how you did it is just as important as the ability to problem solve.</a:t>
            </a:r>
          </a:p>
        </p:txBody>
      </p:sp>
    </p:spTree>
    <p:extLst>
      <p:ext uri="{BB962C8B-B14F-4D97-AF65-F5344CB8AC3E}">
        <p14:creationId xmlns:p14="http://schemas.microsoft.com/office/powerpoint/2010/main" val="893225253"/>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802</Words>
  <Application>Microsoft Macintosh PowerPoint</Application>
  <PresentationFormat>Widescreen</PresentationFormat>
  <Paragraphs>65</Paragraphs>
  <Slides>10</Slides>
  <Notes>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10</vt:i4>
      </vt:variant>
    </vt:vector>
  </HeadingPairs>
  <TitlesOfParts>
    <vt:vector size="18" baseType="lpstr">
      <vt:lpstr>Arial</vt:lpstr>
      <vt:lpstr>Calibri</vt:lpstr>
      <vt:lpstr>Segoe UI</vt:lpstr>
      <vt:lpstr>Segoe UI Light</vt:lpstr>
      <vt:lpstr>Balancing Act</vt:lpstr>
      <vt:lpstr>Wellspring</vt:lpstr>
      <vt:lpstr>Star of the show</vt:lpstr>
      <vt:lpstr>Amusements</vt:lpstr>
      <vt:lpstr>Interview An Engineer Alex Walsh</vt:lpstr>
      <vt:lpstr>Preface</vt:lpstr>
      <vt:lpstr>Question 1 </vt:lpstr>
      <vt:lpstr>Question 2 </vt:lpstr>
      <vt:lpstr>Question 3</vt:lpstr>
      <vt:lpstr>Question 4 </vt:lpstr>
      <vt:lpstr>Question 5 </vt:lpstr>
      <vt:lpstr>Question 6 </vt:lpstr>
      <vt:lpstr>What I learned about engineering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2023-01-08T21:28:11Z</dcterms:modified>
</cp:coreProperties>
</file>