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F3B"/>
    <a:srgbClr val="CC0000"/>
    <a:srgbClr val="999999"/>
    <a:srgbClr val="CCCCCC"/>
    <a:srgbClr val="202020"/>
    <a:srgbClr val="5A5A59"/>
    <a:srgbClr val="1D9BF0"/>
    <a:srgbClr val="F6AB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varScale="1">
        <p:scale>
          <a:sx n="80" d="100"/>
          <a:sy n="80" d="100"/>
        </p:scale>
        <p:origin x="30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6534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333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88495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23944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2645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10967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08/11/2022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82233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08/11/2022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11020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08/11/2022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7927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260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44007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08/11/2022</a:t>
            </a:fld>
            <a:endParaRPr lang="en-GB"/>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5866084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sv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6.jpeg"/><Relationship Id="rId13" Type="http://schemas.openxmlformats.org/officeDocument/2006/relationships/image" Target="../media/image30.jpg"/><Relationship Id="rId18" Type="http://schemas.openxmlformats.org/officeDocument/2006/relationships/image" Target="../media/image34.jpg"/><Relationship Id="rId3" Type="http://schemas.openxmlformats.org/officeDocument/2006/relationships/image" Target="../media/image21.jpg"/><Relationship Id="rId7" Type="http://schemas.openxmlformats.org/officeDocument/2006/relationships/image" Target="../media/image25.jpg"/><Relationship Id="rId12" Type="http://schemas.openxmlformats.org/officeDocument/2006/relationships/hyperlink" Target="https://t.co/1m6CIWpZyV" TargetMode="External"/><Relationship Id="rId17" Type="http://schemas.openxmlformats.org/officeDocument/2006/relationships/image" Target="../media/image33.jfif"/><Relationship Id="rId2" Type="http://schemas.openxmlformats.org/officeDocument/2006/relationships/image" Target="../media/image20.png"/><Relationship Id="rId16" Type="http://schemas.openxmlformats.org/officeDocument/2006/relationships/image" Target="../media/image32.jfif"/><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4.jpg"/><Relationship Id="rId11" Type="http://schemas.openxmlformats.org/officeDocument/2006/relationships/image" Target="../media/image29.jpg"/><Relationship Id="rId5" Type="http://schemas.openxmlformats.org/officeDocument/2006/relationships/image" Target="../media/image23.jpg"/><Relationship Id="rId15" Type="http://schemas.openxmlformats.org/officeDocument/2006/relationships/image" Target="../media/image31.jpg"/><Relationship Id="rId10" Type="http://schemas.openxmlformats.org/officeDocument/2006/relationships/image" Target="../media/image28.jpg"/><Relationship Id="rId19" Type="http://schemas.openxmlformats.org/officeDocument/2006/relationships/image" Target="../media/image35.jfif"/><Relationship Id="rId4" Type="http://schemas.openxmlformats.org/officeDocument/2006/relationships/image" Target="../media/image22.jpg"/><Relationship Id="rId9" Type="http://schemas.openxmlformats.org/officeDocument/2006/relationships/image" Target="../media/image27.jpg"/><Relationship Id="rId14" Type="http://schemas.openxmlformats.org/officeDocument/2006/relationships/hyperlink" Target="https://twitter.com/RealGeneKim/status/13307802660680212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6CFEC76-8FEB-21AA-DBDE-41A6BF6046DA}"/>
              </a:ext>
            </a:extLst>
          </p:cNvPr>
          <p:cNvGrpSpPr/>
          <p:nvPr/>
        </p:nvGrpSpPr>
        <p:grpSpPr>
          <a:xfrm>
            <a:off x="2246100" y="4585578"/>
            <a:ext cx="4271935" cy="4349307"/>
            <a:chOff x="2550912" y="4909418"/>
            <a:chExt cx="4271935" cy="4349307"/>
          </a:xfrm>
        </p:grpSpPr>
        <p:pic>
          <p:nvPicPr>
            <p:cNvPr id="7" name="Picture 6">
              <a:extLst>
                <a:ext uri="{FF2B5EF4-FFF2-40B4-BE49-F238E27FC236}">
                  <a16:creationId xmlns:a16="http://schemas.microsoft.com/office/drawing/2014/main" id="{3045501D-CCFB-1CDD-82B3-DF3E2D1588EA}"/>
                </a:ext>
              </a:extLst>
            </p:cNvPr>
            <p:cNvPicPr>
              <a:picLocks noChangeAspect="1"/>
            </p:cNvPicPr>
            <p:nvPr/>
          </p:nvPicPr>
          <p:blipFill rotWithShape="1">
            <a:blip r:embed="rId2"/>
            <a:srcRect l="64" t="48489" r="81799"/>
            <a:stretch/>
          </p:blipFill>
          <p:spPr>
            <a:xfrm>
              <a:off x="2550912" y="6934189"/>
              <a:ext cx="801888" cy="2323755"/>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06505967-849A-9F86-AEE1-64AB8B843529}"/>
                </a:ext>
              </a:extLst>
            </p:cNvPr>
            <p:cNvPicPr>
              <a:picLocks noChangeAspect="1"/>
            </p:cNvPicPr>
            <p:nvPr/>
          </p:nvPicPr>
          <p:blipFill rotWithShape="1">
            <a:blip r:embed="rId3">
              <a:extLst>
                <a:ext uri="{28A0092B-C50C-407E-A947-70E740481C1C}">
                  <a14:useLocalDpi xmlns:a14="http://schemas.microsoft.com/office/drawing/2010/main" val="0"/>
                </a:ext>
              </a:extLst>
            </a:blip>
            <a:srcRect l="62942" t="73941" r="36058" b="24743"/>
            <a:stretch/>
          </p:blipFill>
          <p:spPr>
            <a:xfrm>
              <a:off x="5061502" y="8213789"/>
              <a:ext cx="45719" cy="62481"/>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BC14B967-952D-B0CB-50F7-DF1F8EE3EED7}"/>
                </a:ext>
              </a:extLst>
            </p:cNvPr>
            <p:cNvPicPr>
              <a:picLocks noChangeAspect="1"/>
            </p:cNvPicPr>
            <p:nvPr/>
          </p:nvPicPr>
          <p:blipFill rotWithShape="1">
            <a:blip r:embed="rId3">
              <a:extLst>
                <a:ext uri="{28A0092B-C50C-407E-A947-70E740481C1C}">
                  <a14:useLocalDpi xmlns:a14="http://schemas.microsoft.com/office/drawing/2010/main" val="0"/>
                </a:ext>
              </a:extLst>
            </a:blip>
            <a:srcRect l="85817" t="82311" r="8038" b="15181"/>
            <a:stretch/>
          </p:blipFill>
          <p:spPr>
            <a:xfrm>
              <a:off x="4935929" y="8266222"/>
              <a:ext cx="162718" cy="97844"/>
            </a:xfrm>
            <a:prstGeom prst="rect">
              <a:avLst/>
            </a:prstGeom>
          </p:spPr>
        </p:pic>
        <p:grpSp>
          <p:nvGrpSpPr>
            <p:cNvPr id="10" name="Group 9">
              <a:extLst>
                <a:ext uri="{FF2B5EF4-FFF2-40B4-BE49-F238E27FC236}">
                  <a16:creationId xmlns:a16="http://schemas.microsoft.com/office/drawing/2014/main" id="{43FFC155-2282-2E85-935F-36BBDA4EDED3}"/>
                </a:ext>
              </a:extLst>
            </p:cNvPr>
            <p:cNvGrpSpPr/>
            <p:nvPr/>
          </p:nvGrpSpPr>
          <p:grpSpPr>
            <a:xfrm>
              <a:off x="3352800" y="4909418"/>
              <a:ext cx="3470047" cy="4349307"/>
              <a:chOff x="3400789" y="4791720"/>
              <a:chExt cx="3470047" cy="4349307"/>
            </a:xfrm>
          </p:grpSpPr>
          <p:pic>
            <p:nvPicPr>
              <p:cNvPr id="20" name="Picture 19">
                <a:extLst>
                  <a:ext uri="{FF2B5EF4-FFF2-40B4-BE49-F238E27FC236}">
                    <a16:creationId xmlns:a16="http://schemas.microsoft.com/office/drawing/2014/main" id="{EA61B028-BBF6-181B-B1FA-1016C30F26E4}"/>
                  </a:ext>
                </a:extLst>
              </p:cNvPr>
              <p:cNvPicPr>
                <a:picLocks noChangeAspect="1"/>
              </p:cNvPicPr>
              <p:nvPr/>
            </p:nvPicPr>
            <p:blipFill rotWithShape="1">
              <a:blip r:embed="rId2"/>
              <a:srcRect l="21516" t="3588"/>
              <a:stretch/>
            </p:blipFill>
            <p:spPr>
              <a:xfrm>
                <a:off x="3400789" y="4791720"/>
                <a:ext cx="3470047" cy="4349307"/>
              </a:xfrm>
              <a:prstGeom prst="rect">
                <a:avLst/>
              </a:prstGeom>
            </p:spPr>
          </p:pic>
          <p:pic>
            <p:nvPicPr>
              <p:cNvPr id="22" name="Picture 21">
                <a:extLst>
                  <a:ext uri="{FF2B5EF4-FFF2-40B4-BE49-F238E27FC236}">
                    <a16:creationId xmlns:a16="http://schemas.microsoft.com/office/drawing/2014/main" id="{9C8B8810-1756-2EDA-D883-FB2E8390A5C1}"/>
                  </a:ext>
                </a:extLst>
              </p:cNvPr>
              <p:cNvPicPr>
                <a:picLocks noChangeAspect="1"/>
              </p:cNvPicPr>
              <p:nvPr/>
            </p:nvPicPr>
            <p:blipFill rotWithShape="1">
              <a:blip r:embed="rId4"/>
              <a:srcRect l="21763" t="6744" b="34757"/>
              <a:stretch/>
            </p:blipFill>
            <p:spPr>
              <a:xfrm>
                <a:off x="3400789" y="4957370"/>
                <a:ext cx="3387756" cy="2616008"/>
              </a:xfrm>
              <a:prstGeom prst="rect">
                <a:avLst/>
              </a:prstGeom>
            </p:spPr>
          </p:pic>
        </p:grpSp>
        <p:pic>
          <p:nvPicPr>
            <p:cNvPr id="14" name="Picture 13">
              <a:extLst>
                <a:ext uri="{FF2B5EF4-FFF2-40B4-BE49-F238E27FC236}">
                  <a16:creationId xmlns:a16="http://schemas.microsoft.com/office/drawing/2014/main" id="{CF262152-771B-CA39-15D4-6EF548F37891}"/>
                </a:ext>
              </a:extLst>
            </p:cNvPr>
            <p:cNvPicPr>
              <a:picLocks noChangeAspect="1"/>
            </p:cNvPicPr>
            <p:nvPr/>
          </p:nvPicPr>
          <p:blipFill rotWithShape="1">
            <a:blip r:embed="rId4"/>
            <a:srcRect l="307" t="3067" r="81604" b="34757"/>
            <a:stretch/>
          </p:blipFill>
          <p:spPr>
            <a:xfrm>
              <a:off x="2569164" y="4909418"/>
              <a:ext cx="783636" cy="2781659"/>
            </a:xfrm>
            <a:prstGeom prst="rect">
              <a:avLst/>
            </a:prstGeom>
          </p:spPr>
        </p:pic>
      </p:grpSp>
      <p:sp>
        <p:nvSpPr>
          <p:cNvPr id="4" name="TextBox 3">
            <a:extLst>
              <a:ext uri="{FF2B5EF4-FFF2-40B4-BE49-F238E27FC236}">
                <a16:creationId xmlns:a16="http://schemas.microsoft.com/office/drawing/2014/main" id="{C67FA802-C741-D801-FED8-3F7CA1E0BEA2}"/>
              </a:ext>
            </a:extLst>
          </p:cNvPr>
          <p:cNvSpPr txBox="1"/>
          <p:nvPr/>
        </p:nvSpPr>
        <p:spPr>
          <a:xfrm>
            <a:off x="170180" y="19509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119733" y="1894849"/>
            <a:ext cx="6592217"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60FC469-D767-94A8-E312-FA358931A5BA}"/>
              </a:ext>
            </a:extLst>
          </p:cNvPr>
          <p:cNvSpPr txBox="1"/>
          <p:nvPr/>
        </p:nvSpPr>
        <p:spPr>
          <a:xfrm>
            <a:off x="170180" y="623286"/>
            <a:ext cx="4686792" cy="1231106"/>
          </a:xfrm>
          <a:prstGeom prst="rect">
            <a:avLst/>
          </a:prstGeom>
          <a:noFill/>
        </p:spPr>
        <p:txBody>
          <a:bodyPr wrap="square" rtlCol="0">
            <a:spAutoFit/>
          </a:bodyPr>
          <a:lstStyle/>
          <a:p>
            <a:r>
              <a:rPr lang="en-GB" sz="1100" b="1" dirty="0">
                <a:solidFill>
                  <a:srgbClr val="262F3B"/>
                </a:solidFill>
              </a:rPr>
              <a:t>12 years of DevOps experience</a:t>
            </a:r>
            <a:r>
              <a:rPr lang="en-GB" sz="1100" dirty="0">
                <a:solidFill>
                  <a:srgbClr val="262F3B"/>
                </a:solidFill>
              </a:rPr>
              <a:t>. Helps folks to iterate tooling, process, and culture, to improve </a:t>
            </a:r>
            <a:r>
              <a:rPr lang="en-GB" sz="1100" b="1" dirty="0">
                <a:solidFill>
                  <a:srgbClr val="262F3B"/>
                </a:solidFill>
              </a:rPr>
              <a:t>DORA metrics </a:t>
            </a:r>
            <a:r>
              <a:rPr lang="en-GB" sz="1100" dirty="0">
                <a:solidFill>
                  <a:srgbClr val="262F3B"/>
                </a:solidFill>
              </a:rPr>
              <a:t>and deliver </a:t>
            </a:r>
            <a:r>
              <a:rPr lang="en-GB" sz="1100" b="1" dirty="0">
                <a:solidFill>
                  <a:srgbClr val="262F3B"/>
                </a:solidFill>
              </a:rPr>
              <a:t>better business outcomes</a:t>
            </a:r>
            <a:r>
              <a:rPr lang="en-GB" sz="1100" dirty="0">
                <a:solidFill>
                  <a:srgbClr val="262F3B"/>
                </a:solidFill>
              </a:rPr>
              <a:t>.</a:t>
            </a:r>
            <a:br>
              <a:rPr lang="en-GB" sz="1100" dirty="0">
                <a:solidFill>
                  <a:srgbClr val="262F3B"/>
                </a:solidFill>
              </a:rPr>
            </a:br>
            <a:r>
              <a:rPr lang="en-GB" sz="400" dirty="0">
                <a:solidFill>
                  <a:srgbClr val="262F3B"/>
                </a:solidFill>
              </a:rPr>
              <a:t> </a:t>
            </a:r>
          </a:p>
          <a:p>
            <a:r>
              <a:rPr lang="en-GB" sz="1100" dirty="0">
                <a:solidFill>
                  <a:srgbClr val="262F3B"/>
                </a:solidFill>
              </a:rPr>
              <a:t>Broad experience across</a:t>
            </a:r>
            <a:r>
              <a:rPr lang="en-GB" sz="1100" b="1" dirty="0">
                <a:solidFill>
                  <a:srgbClr val="262F3B"/>
                </a:solidFill>
              </a:rPr>
              <a:t> DevOps engineering</a:t>
            </a:r>
            <a:r>
              <a:rPr lang="en-GB" sz="1100" dirty="0">
                <a:solidFill>
                  <a:srgbClr val="262F3B"/>
                </a:solidFill>
              </a:rPr>
              <a:t>, </a:t>
            </a:r>
            <a:r>
              <a:rPr lang="en-GB" sz="1100" b="1" dirty="0">
                <a:solidFill>
                  <a:srgbClr val="262F3B"/>
                </a:solidFill>
              </a:rPr>
              <a:t>consulting</a:t>
            </a:r>
            <a:r>
              <a:rPr lang="en-GB" sz="1100" dirty="0">
                <a:solidFill>
                  <a:srgbClr val="262F3B"/>
                </a:solidFill>
              </a:rPr>
              <a:t>,</a:t>
            </a:r>
            <a:r>
              <a:rPr lang="en-GB" sz="1100" b="1" dirty="0">
                <a:solidFill>
                  <a:srgbClr val="262F3B"/>
                </a:solidFill>
              </a:rPr>
              <a:t> training</a:t>
            </a:r>
            <a:r>
              <a:rPr lang="en-GB" sz="1100" dirty="0">
                <a:solidFill>
                  <a:srgbClr val="262F3B"/>
                </a:solidFill>
              </a:rPr>
              <a:t>, </a:t>
            </a:r>
            <a:r>
              <a:rPr lang="en-GB" sz="1100" b="1" dirty="0">
                <a:solidFill>
                  <a:srgbClr val="262F3B"/>
                </a:solidFill>
              </a:rPr>
              <a:t>coaching</a:t>
            </a:r>
            <a:r>
              <a:rPr lang="en-GB" sz="1100" dirty="0">
                <a:solidFill>
                  <a:srgbClr val="262F3B"/>
                </a:solidFill>
              </a:rPr>
              <a:t>,</a:t>
            </a:r>
            <a:r>
              <a:rPr lang="en-GB" sz="1100" b="1" dirty="0">
                <a:solidFill>
                  <a:srgbClr val="262F3B"/>
                </a:solidFill>
              </a:rPr>
              <a:t> sales/solutions engineering</a:t>
            </a:r>
            <a:r>
              <a:rPr lang="en-GB" sz="1100" dirty="0">
                <a:solidFill>
                  <a:srgbClr val="262F3B"/>
                </a:solidFill>
              </a:rPr>
              <a:t>, </a:t>
            </a:r>
            <a:r>
              <a:rPr lang="en-GB" sz="1100" b="1" dirty="0">
                <a:solidFill>
                  <a:srgbClr val="262F3B"/>
                </a:solidFill>
              </a:rPr>
              <a:t>public speaking</a:t>
            </a:r>
            <a:r>
              <a:rPr lang="en-GB" sz="1100" dirty="0">
                <a:solidFill>
                  <a:srgbClr val="262F3B"/>
                </a:solidFill>
              </a:rPr>
              <a:t>, and </a:t>
            </a:r>
            <a:r>
              <a:rPr lang="en-GB" sz="1100" b="1" dirty="0">
                <a:solidFill>
                  <a:srgbClr val="262F3B"/>
                </a:solidFill>
              </a:rPr>
              <a:t>directing companies</a:t>
            </a:r>
            <a:r>
              <a:rPr lang="en-GB" sz="1100" dirty="0">
                <a:solidFill>
                  <a:srgbClr val="262F3B"/>
                </a:solidFill>
              </a:rPr>
              <a:t>.</a:t>
            </a:r>
          </a:p>
          <a:p>
            <a:r>
              <a:rPr lang="en-GB" sz="400" dirty="0">
                <a:solidFill>
                  <a:srgbClr val="262F3B"/>
                </a:solidFill>
              </a:rPr>
              <a:t> </a:t>
            </a:r>
          </a:p>
          <a:p>
            <a:r>
              <a:rPr lang="en-GB" sz="1100" b="1" dirty="0">
                <a:solidFill>
                  <a:srgbClr val="262F3B"/>
                </a:solidFill>
              </a:rPr>
              <a:t>Passionate learner, </a:t>
            </a:r>
            <a:r>
              <a:rPr lang="en-GB" sz="1100" dirty="0">
                <a:solidFill>
                  <a:srgbClr val="262F3B"/>
                </a:solidFill>
              </a:rPr>
              <a:t>who works best in </a:t>
            </a:r>
            <a:r>
              <a:rPr lang="en-GB" sz="1100" b="1" dirty="0">
                <a:solidFill>
                  <a:srgbClr val="262F3B"/>
                </a:solidFill>
              </a:rPr>
              <a:t>cross-functional</a:t>
            </a:r>
            <a:r>
              <a:rPr lang="en-GB" sz="1100" dirty="0">
                <a:solidFill>
                  <a:srgbClr val="262F3B"/>
                </a:solidFill>
              </a:rPr>
              <a:t> </a:t>
            </a:r>
            <a:r>
              <a:rPr lang="en-GB" sz="1100" b="1" dirty="0">
                <a:solidFill>
                  <a:srgbClr val="262F3B"/>
                </a:solidFill>
              </a:rPr>
              <a:t>teams</a:t>
            </a:r>
            <a:r>
              <a:rPr lang="en-GB" sz="1100" dirty="0">
                <a:solidFill>
                  <a:srgbClr val="262F3B"/>
                </a:solidFill>
              </a:rPr>
              <a:t> where ideas are more easily shared, optimised, and implemented.</a:t>
            </a:r>
          </a:p>
        </p:txBody>
      </p:sp>
      <p:grpSp>
        <p:nvGrpSpPr>
          <p:cNvPr id="32" name="Group 31">
            <a:extLst>
              <a:ext uri="{FF2B5EF4-FFF2-40B4-BE49-F238E27FC236}">
                <a16:creationId xmlns:a16="http://schemas.microsoft.com/office/drawing/2014/main" id="{24EA7FE3-3D14-3EAA-6D34-65CEBB3A983E}"/>
              </a:ext>
            </a:extLst>
          </p:cNvPr>
          <p:cNvGrpSpPr/>
          <p:nvPr/>
        </p:nvGrpSpPr>
        <p:grpSpPr>
          <a:xfrm>
            <a:off x="119732" y="1991219"/>
            <a:ext cx="2129396" cy="6909545"/>
            <a:chOff x="272132" y="1915018"/>
            <a:chExt cx="2129396" cy="6909545"/>
          </a:xfrm>
        </p:grpSpPr>
        <p:sp>
          <p:nvSpPr>
            <p:cNvPr id="35" name="Rectangle 34">
              <a:extLst>
                <a:ext uri="{FF2B5EF4-FFF2-40B4-BE49-F238E27FC236}">
                  <a16:creationId xmlns:a16="http://schemas.microsoft.com/office/drawing/2014/main" id="{A4033BB7-CE2A-933E-53AE-EF43399D0B0C}"/>
                </a:ext>
              </a:extLst>
            </p:cNvPr>
            <p:cNvSpPr/>
            <p:nvPr/>
          </p:nvSpPr>
          <p:spPr>
            <a:xfrm>
              <a:off x="272132" y="1915018"/>
              <a:ext cx="2129396" cy="6909545"/>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2017 – present</a:t>
              </a:r>
            </a:p>
            <a:p>
              <a:pPr>
                <a:lnSpc>
                  <a:spcPct val="107000"/>
                </a:lnSpc>
              </a:pPr>
              <a:r>
                <a:rPr lang="en-GB" sz="400" i="1" dirty="0">
                  <a:latin typeface="Calibri" panose="020F0502020204030204" pitchFamily="34" charset="0"/>
                  <a:ea typeface="Calibri" panose="020F0502020204030204" pitchFamily="34" charset="0"/>
                  <a:cs typeface="Times New Roman" panose="02020603050405020304" pitchFamily="18" charset="0"/>
                </a:rPr>
                <a:t> </a:t>
              </a:r>
              <a:endParaRPr lang="en-GB" sz="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pPr>
              <a:r>
                <a:rPr lang="en-GB" sz="400" i="1"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br>
                <a:rPr lang="en-GB" sz="1000" i="1" dirty="0">
                  <a:latin typeface="Calibri" panose="020F0502020204030204" pitchFamily="34" charset="0"/>
                  <a:ea typeface="Calibri" panose="020F0502020204030204" pitchFamily="34" charset="0"/>
                  <a:cs typeface="Times New Roman" panose="02020603050405020304" pitchFamily="18" charset="0"/>
                </a:rPr>
              </a:br>
              <a:r>
                <a:rPr lang="en-GB" sz="500" i="1" dirty="0">
                  <a:latin typeface="Calibri" panose="020F0502020204030204" pitchFamily="34" charset="0"/>
                  <a:ea typeface="Calibri" panose="020F0502020204030204" pitchFamily="34" charset="0"/>
                  <a:cs typeface="Times New Roman" panose="02020603050405020304" pitchFamily="18" charset="0"/>
                </a:rPr>
                <a:t> </a:t>
              </a:r>
              <a:endParaRPr lang="en-GB" sz="1000" dirty="0">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Writing</a:t>
              </a:r>
            </a:p>
            <a:p>
              <a:r>
                <a:rPr lang="en-GB" sz="1100" dirty="0"/>
                <a:t>Sales</a:t>
              </a:r>
            </a:p>
            <a:p>
              <a:pPr>
                <a:spcBef>
                  <a:spcPts val="600"/>
                </a:spcBef>
              </a:pPr>
              <a:r>
                <a:rPr lang="en-GB" sz="1100" dirty="0"/>
                <a:t>SDLC and CI/CD tools</a:t>
              </a:r>
            </a:p>
            <a:p>
              <a:r>
                <a:rPr lang="en-GB" sz="1100" dirty="0"/>
                <a:t>Database delivery</a:t>
              </a:r>
            </a:p>
            <a:p>
              <a:r>
                <a:rPr lang="en-GB" sz="1100" dirty="0"/>
                <a:t>T-SQL, PowerShell</a:t>
              </a:r>
            </a:p>
            <a:p>
              <a:r>
                <a:rPr lang="en-GB" sz="1100" dirty="0"/>
                <a:t>C#, Git</a:t>
              </a:r>
            </a:p>
            <a:p>
              <a:r>
                <a:rPr lang="en-GB" sz="1100" dirty="0"/>
                <a:t>AWS, Azure</a:t>
              </a:r>
            </a:p>
            <a:p>
              <a:r>
                <a:rPr lang="en-GB" sz="1100" dirty="0"/>
                <a:t>C#, Java, JavaScript</a:t>
              </a:r>
            </a:p>
            <a:p>
              <a:r>
                <a:rPr lang="en-GB" sz="500" dirty="0"/>
                <a:t> </a:t>
              </a:r>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latin typeface="Calibri" panose="020F0502020204030204" pitchFamily="34" charset="0"/>
                  <a:ea typeface="Calibri" panose="020F0502020204030204" pitchFamily="34" charset="0"/>
                  <a:cs typeface="Times New Roman" panose="02020603050405020304" pitchFamily="18" charset="0"/>
                </a:rPr>
                <a:t>BA (Hons) 2:1</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500" dirty="0">
                  <a:latin typeface="Calibri" panose="020F0502020204030204" pitchFamily="34" charset="0"/>
                  <a:ea typeface="Calibri" panose="020F0502020204030204" pitchFamily="34" charset="0"/>
                  <a:cs typeface="Times New Roman" panose="02020603050405020304" pitchFamily="18" charset="0"/>
                </a:rPr>
                <a:t> </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dirty="0">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Paused to focus on business.)</a:t>
              </a:r>
            </a:p>
            <a:p>
              <a:r>
                <a:rPr lang="en-GB" sz="500" i="1" dirty="0">
                  <a:latin typeface="Calibri" panose="020F0502020204030204" pitchFamily="34" charset="0"/>
                  <a:ea typeface="Calibri" panose="020F0502020204030204" pitchFamily="34" charset="0"/>
                  <a:cs typeface="Times New Roman" panose="02020603050405020304" pitchFamily="18" charset="0"/>
                </a:rPr>
                <a:t> </a:t>
              </a:r>
              <a:endParaRPr lang="en-GB" sz="1100" i="1" dirty="0">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PERSONAL INTEREST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84222" y="8330085"/>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20606" y="8330085"/>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5164" y="8330085"/>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9695" y="8330085"/>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64226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58113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598034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14700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8313" y="2323658"/>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65406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382310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39921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16118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32784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56832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473498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490164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070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4765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64561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58051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31303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1" name="TextBox 220">
            <a:extLst>
              <a:ext uri="{FF2B5EF4-FFF2-40B4-BE49-F238E27FC236}">
                <a16:creationId xmlns:a16="http://schemas.microsoft.com/office/drawing/2014/main" id="{CACFD753-EE57-8D90-555D-47E0EBE20918}"/>
              </a:ext>
            </a:extLst>
          </p:cNvPr>
          <p:cNvSpPr txBox="1"/>
          <p:nvPr/>
        </p:nvSpPr>
        <p:spPr>
          <a:xfrm>
            <a:off x="2287108" y="1961128"/>
            <a:ext cx="5047142" cy="2816156"/>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More detailed customer testimonials on the following page.</a:t>
            </a:r>
          </a:p>
          <a:p>
            <a:r>
              <a:rPr lang="en-GB" sz="400" dirty="0">
                <a:solidFill>
                  <a:srgbClr val="262F3B"/>
                </a:solidFill>
              </a:rPr>
              <a:t>  </a:t>
            </a: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100" dirty="0">
                <a:solidFill>
                  <a:srgbClr val="262F3B"/>
                </a:solidFill>
              </a:rPr>
              <a:t>Doubled revenue in 12 months. Tripled revenue in 36 months.</a:t>
            </a:r>
          </a:p>
          <a:p>
            <a:pPr marL="171450" indent="-171450">
              <a:buFont typeface="Arial" panose="020B0604020202020204" pitchFamily="34" charset="0"/>
              <a:buChar char="•"/>
            </a:pPr>
            <a:r>
              <a:rPr lang="en-GB" sz="1100" dirty="0">
                <a:solidFill>
                  <a:srgbClr val="262F3B"/>
                </a:solidFill>
              </a:rPr>
              <a:t>Promoted to director for showing success, responsibility, and leadership.</a:t>
            </a:r>
          </a:p>
          <a:p>
            <a:r>
              <a:rPr lang="en-GB" sz="400" dirty="0">
                <a:solidFill>
                  <a:srgbClr val="262F3B"/>
                </a:solidFill>
              </a:rPr>
              <a:t> </a:t>
            </a:r>
          </a:p>
          <a:p>
            <a:r>
              <a:rPr lang="en-GB" sz="1100" b="1" dirty="0">
                <a:solidFill>
                  <a:srgbClr val="262F3B"/>
                </a:solidFill>
                <a:latin typeface="Gill Sans Nova" panose="020B0602020104020203" pitchFamily="34" charset="0"/>
              </a:rPr>
              <a:t>Sales Person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100" dirty="0">
                <a:solidFill>
                  <a:srgbClr val="262F3B"/>
                </a:solidFill>
              </a:rPr>
              <a:t>Flourished in x-functional collaboration and tech sales/implementation.</a:t>
            </a:r>
          </a:p>
          <a:p>
            <a:pPr marL="171450" indent="-171450">
              <a:buFont typeface="Arial" panose="020B0604020202020204" pitchFamily="34" charset="0"/>
              <a:buChar char="•"/>
            </a:pPr>
            <a:r>
              <a:rPr lang="en-GB" sz="1100" dirty="0">
                <a:solidFill>
                  <a:srgbClr val="262F3B"/>
                </a:solidFill>
              </a:rPr>
              <a:t>Hit sales target 11 months in a row with record average order size.</a:t>
            </a:r>
          </a:p>
          <a:p>
            <a:pPr marL="171450" indent="-171450">
              <a:buFont typeface="Arial" panose="020B0604020202020204" pitchFamily="34" charset="0"/>
              <a:buChar char="•"/>
            </a:pPr>
            <a:r>
              <a:rPr lang="en-GB" sz="1100" dirty="0">
                <a:solidFill>
                  <a:srgbClr val="262F3B"/>
                </a:solidFill>
              </a:rPr>
              <a:t>Promoted to Solutions Engineer. Worked with dev team on new products.</a:t>
            </a:r>
          </a:p>
          <a:p>
            <a:pPr marL="171450" indent="-171450">
              <a:buFont typeface="Arial" panose="020B0604020202020204" pitchFamily="34" charset="0"/>
              <a:buChar char="•"/>
            </a:pPr>
            <a:r>
              <a:rPr lang="en-GB" sz="1100" dirty="0">
                <a:solidFill>
                  <a:srgbClr val="262F3B"/>
                </a:solidFill>
              </a:rPr>
              <a:t>Won company award for dev advocacy/public speaking/blogging.</a:t>
            </a:r>
          </a:p>
          <a:p>
            <a:r>
              <a:rPr lang="en-GB" sz="400" dirty="0">
                <a:solidFill>
                  <a:srgbClr val="262F3B"/>
                </a:solidFill>
              </a:rPr>
              <a:t> </a:t>
            </a:r>
            <a:endParaRPr lang="en-GB" sz="1050" dirty="0">
              <a:solidFill>
                <a:srgbClr val="262F3B"/>
              </a:solidFill>
            </a:endParaRPr>
          </a:p>
          <a:p>
            <a:r>
              <a:rPr lang="en-GB" sz="1400" b="1" dirty="0">
                <a:solidFill>
                  <a:srgbClr val="262F3B"/>
                </a:solidFill>
                <a:latin typeface="Gill Sans Nova" panose="020B0602020104020203" pitchFamily="34" charset="0"/>
              </a:rPr>
              <a:t>CAREER HIGHLIGHTS:</a:t>
            </a:r>
          </a:p>
        </p:txBody>
      </p:sp>
      <p:pic>
        <p:nvPicPr>
          <p:cNvPr id="25" name="Graphic 24" descr="Open envelope with solid fill">
            <a:extLst>
              <a:ext uri="{FF2B5EF4-FFF2-40B4-BE49-F238E27FC236}">
                <a16:creationId xmlns:a16="http://schemas.microsoft.com/office/drawing/2014/main" id="{B8A90CCF-45CE-459E-F14C-1A01FAEDE57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923251" y="498269"/>
            <a:ext cx="250836" cy="250836"/>
          </a:xfrm>
          <a:prstGeom prst="rect">
            <a:avLst/>
          </a:prstGeom>
        </p:spPr>
      </p:pic>
      <p:pic>
        <p:nvPicPr>
          <p:cNvPr id="26" name="Graphic 25" descr="Receiver with solid fill">
            <a:extLst>
              <a:ext uri="{FF2B5EF4-FFF2-40B4-BE49-F238E27FC236}">
                <a16:creationId xmlns:a16="http://schemas.microsoft.com/office/drawing/2014/main" id="{286A3A2E-38AE-1DB8-3BC0-7202D01AB67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946685" y="1158976"/>
            <a:ext cx="221269" cy="221269"/>
          </a:xfrm>
          <a:prstGeom prst="rect">
            <a:avLst/>
          </a:prstGeom>
        </p:spPr>
      </p:pic>
      <p:pic>
        <p:nvPicPr>
          <p:cNvPr id="27" name="Graphic 26" descr="Marker with solid fill">
            <a:extLst>
              <a:ext uri="{FF2B5EF4-FFF2-40B4-BE49-F238E27FC236}">
                <a16:creationId xmlns:a16="http://schemas.microsoft.com/office/drawing/2014/main" id="{C63B20D0-14E8-0C67-0009-1C6348367EF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946685" y="1468773"/>
            <a:ext cx="221270" cy="221270"/>
          </a:xfrm>
          <a:prstGeom prst="rect">
            <a:avLst/>
          </a:prstGeom>
        </p:spPr>
      </p:pic>
      <p:pic>
        <p:nvPicPr>
          <p:cNvPr id="29" name="Picture 28" descr="A picture containing clipart&#10;&#10;Description automatically generated">
            <a:extLst>
              <a:ext uri="{FF2B5EF4-FFF2-40B4-BE49-F238E27FC236}">
                <a16:creationId xmlns:a16="http://schemas.microsoft.com/office/drawing/2014/main" id="{CBDF3207-95B7-1B44-B4FC-1ED54C6FB61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946685" y="848164"/>
            <a:ext cx="221270" cy="221270"/>
          </a:xfrm>
          <a:prstGeom prst="rect">
            <a:avLst/>
          </a:prstGeom>
        </p:spPr>
      </p:pic>
      <p:sp>
        <p:nvSpPr>
          <p:cNvPr id="31" name="TextBox 30">
            <a:extLst>
              <a:ext uri="{FF2B5EF4-FFF2-40B4-BE49-F238E27FC236}">
                <a16:creationId xmlns:a16="http://schemas.microsoft.com/office/drawing/2014/main" id="{7F398568-2928-65A9-4B00-EE2C2E78B376}"/>
              </a:ext>
            </a:extLst>
          </p:cNvPr>
          <p:cNvSpPr txBox="1"/>
          <p:nvPr/>
        </p:nvSpPr>
        <p:spPr>
          <a:xfrm>
            <a:off x="5167954" y="499663"/>
            <a:ext cx="1623078" cy="1338828"/>
          </a:xfrm>
          <a:prstGeom prst="rect">
            <a:avLst/>
          </a:prstGeom>
          <a:noFill/>
        </p:spPr>
        <p:txBody>
          <a:bodyPr wrap="square" rtlCol="0">
            <a:spAutoFit/>
          </a:bodyPr>
          <a:lstStyle/>
          <a:p>
            <a:pPr>
              <a:spcAft>
                <a:spcPts val="600"/>
              </a:spcAft>
            </a:pPr>
            <a:r>
              <a:rPr lang="en-GB" sz="1100" dirty="0">
                <a:solidFill>
                  <a:srgbClr val="262F3B"/>
                </a:solidFill>
                <a:latin typeface="Gill Sans Nova" panose="020B0602020104020203" pitchFamily="34" charset="0"/>
              </a:rPr>
              <a:t>ajy.mail@gmail.com</a:t>
            </a:r>
          </a:p>
          <a:p>
            <a:pPr>
              <a:spcAft>
                <a:spcPts val="600"/>
              </a:spcAft>
            </a:pPr>
            <a:r>
              <a:rPr lang="en-GB" sz="1100" dirty="0">
                <a:solidFill>
                  <a:srgbClr val="262F3B"/>
                </a:solidFill>
                <a:latin typeface="Gill Sans Nova" panose="020B0602020104020203" pitchFamily="34" charset="0"/>
              </a:rPr>
              <a:t>github.com/Alex-Yates/curriculum-vitae</a:t>
            </a:r>
          </a:p>
          <a:p>
            <a:pPr>
              <a:spcAft>
                <a:spcPts val="600"/>
              </a:spcAft>
            </a:pPr>
            <a:r>
              <a:rPr lang="en-GB" sz="1100" dirty="0">
                <a:solidFill>
                  <a:srgbClr val="262F3B"/>
                </a:solidFill>
                <a:latin typeface="Gill Sans Nova" panose="020B0602020104020203" pitchFamily="34" charset="0"/>
              </a:rPr>
              <a:t>07762618250</a:t>
            </a:r>
          </a:p>
          <a:p>
            <a:pPr>
              <a:spcAft>
                <a:spcPts val="600"/>
              </a:spcAft>
            </a:pPr>
            <a:r>
              <a:rPr lang="en-GB" sz="1100" dirty="0">
                <a:solidFill>
                  <a:srgbClr val="262F3B"/>
                </a:solidFill>
                <a:latin typeface="Gill Sans Nova" panose="020B0602020104020203" pitchFamily="34" charset="0"/>
              </a:rPr>
              <a:t>38 North Lodge Park, Milton, CB24 6UB, UK</a:t>
            </a:r>
          </a:p>
        </p:txBody>
      </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U-Turn 3">
            <a:extLst>
              <a:ext uri="{FF2B5EF4-FFF2-40B4-BE49-F238E27FC236}">
                <a16:creationId xmlns:a16="http://schemas.microsoft.com/office/drawing/2014/main" id="{21B23683-59B4-5AF7-4057-78886CE14CB2}"/>
              </a:ext>
            </a:extLst>
          </p:cNvPr>
          <p:cNvSpPr/>
          <p:nvPr/>
        </p:nvSpPr>
        <p:spPr>
          <a:xfrm rot="10800000" flipH="1" flipV="1">
            <a:off x="3267612" y="34285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Box 4">
            <a:extLst>
              <a:ext uri="{FF2B5EF4-FFF2-40B4-BE49-F238E27FC236}">
                <a16:creationId xmlns:a16="http://schemas.microsoft.com/office/drawing/2014/main" id="{99889BB8-CAC6-DCDD-8BAA-556E442897AC}"/>
              </a:ext>
            </a:extLst>
          </p:cNvPr>
          <p:cNvSpPr txBox="1"/>
          <p:nvPr/>
        </p:nvSpPr>
        <p:spPr>
          <a:xfrm>
            <a:off x="183987" y="19294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6" name="Group 5">
            <a:extLst>
              <a:ext uri="{FF2B5EF4-FFF2-40B4-BE49-F238E27FC236}">
                <a16:creationId xmlns:a16="http://schemas.microsoft.com/office/drawing/2014/main" id="{AAF19498-9387-FBE6-AA1D-3E5541490433}"/>
              </a:ext>
            </a:extLst>
          </p:cNvPr>
          <p:cNvGrpSpPr/>
          <p:nvPr/>
        </p:nvGrpSpPr>
        <p:grpSpPr>
          <a:xfrm>
            <a:off x="3468533" y="2709149"/>
            <a:ext cx="3222153" cy="975360"/>
            <a:chOff x="206847" y="681427"/>
            <a:chExt cx="3222153" cy="975360"/>
          </a:xfrm>
        </p:grpSpPr>
        <p:sp>
          <p:nvSpPr>
            <p:cNvPr id="7" name="Rectangle 6">
              <a:extLst>
                <a:ext uri="{FF2B5EF4-FFF2-40B4-BE49-F238E27FC236}">
                  <a16:creationId xmlns:a16="http://schemas.microsoft.com/office/drawing/2014/main" id="{57932DAD-246E-7F3C-CAE9-4ECD6FC762B7}"/>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8" name="Oval 7">
              <a:extLst>
                <a:ext uri="{FF2B5EF4-FFF2-40B4-BE49-F238E27FC236}">
                  <a16:creationId xmlns:a16="http://schemas.microsoft.com/office/drawing/2014/main" id="{F30D503E-DABC-60F5-DA92-C36B1E83B582}"/>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ECBED8FC-CBE1-99AA-53FA-C89CDEC09042}"/>
              </a:ext>
            </a:extLst>
          </p:cNvPr>
          <p:cNvGrpSpPr/>
          <p:nvPr/>
        </p:nvGrpSpPr>
        <p:grpSpPr>
          <a:xfrm>
            <a:off x="119217" y="4825737"/>
            <a:ext cx="3222153" cy="975360"/>
            <a:chOff x="3429000" y="681427"/>
            <a:chExt cx="3222153" cy="975360"/>
          </a:xfrm>
        </p:grpSpPr>
        <p:sp>
          <p:nvSpPr>
            <p:cNvPr id="10" name="Rectangle 9">
              <a:extLst>
                <a:ext uri="{FF2B5EF4-FFF2-40B4-BE49-F238E27FC236}">
                  <a16:creationId xmlns:a16="http://schemas.microsoft.com/office/drawing/2014/main" id="{AD832675-6A6E-0EEB-6E0D-FECDE186CE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t>
              </a:r>
              <a:r>
                <a:rPr lang="en-GB" sz="1000" dirty="0">
                  <a:solidFill>
                    <a:srgbClr val="F6AB25"/>
                  </a:solidFill>
                </a:rPr>
                <a:t>and Farm Credit Mid-America</a:t>
              </a:r>
            </a:p>
          </p:txBody>
        </p:sp>
        <p:sp>
          <p:nvSpPr>
            <p:cNvPr id="11" name="Oval 10">
              <a:extLst>
                <a:ext uri="{FF2B5EF4-FFF2-40B4-BE49-F238E27FC236}">
                  <a16:creationId xmlns:a16="http://schemas.microsoft.com/office/drawing/2014/main" id="{2520814A-350C-9788-FB24-3D1151265C43}"/>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5ED6C419-89D6-2FB9-E2BA-45E9B4F9AAB7}"/>
              </a:ext>
            </a:extLst>
          </p:cNvPr>
          <p:cNvGrpSpPr/>
          <p:nvPr/>
        </p:nvGrpSpPr>
        <p:grpSpPr>
          <a:xfrm>
            <a:off x="3468533" y="3774177"/>
            <a:ext cx="3222153" cy="975360"/>
            <a:chOff x="206847" y="681427"/>
            <a:chExt cx="3222153" cy="975360"/>
          </a:xfrm>
        </p:grpSpPr>
        <p:sp>
          <p:nvSpPr>
            <p:cNvPr id="13" name="Rectangle 12">
              <a:extLst>
                <a:ext uri="{FF2B5EF4-FFF2-40B4-BE49-F238E27FC236}">
                  <a16:creationId xmlns:a16="http://schemas.microsoft.com/office/drawing/2014/main" id="{CC83A9AD-86E9-0AEE-06BF-AF3DC371355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4" name="Oval 13">
              <a:extLst>
                <a:ext uri="{FF2B5EF4-FFF2-40B4-BE49-F238E27FC236}">
                  <a16:creationId xmlns:a16="http://schemas.microsoft.com/office/drawing/2014/main" id="{5F765AD2-764D-4B22-B2FB-406C792508B1}"/>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5" name="Group 14">
            <a:extLst>
              <a:ext uri="{FF2B5EF4-FFF2-40B4-BE49-F238E27FC236}">
                <a16:creationId xmlns:a16="http://schemas.microsoft.com/office/drawing/2014/main" id="{BFF8766E-3D66-26F3-BF6C-C3DF8086ACD5}"/>
              </a:ext>
            </a:extLst>
          </p:cNvPr>
          <p:cNvGrpSpPr/>
          <p:nvPr/>
        </p:nvGrpSpPr>
        <p:grpSpPr>
          <a:xfrm>
            <a:off x="119217" y="2709149"/>
            <a:ext cx="3222153" cy="975360"/>
            <a:chOff x="3429000" y="681427"/>
            <a:chExt cx="3222153" cy="975360"/>
          </a:xfrm>
        </p:grpSpPr>
        <p:sp>
          <p:nvSpPr>
            <p:cNvPr id="16" name="Rectangle 15">
              <a:extLst>
                <a:ext uri="{FF2B5EF4-FFF2-40B4-BE49-F238E27FC236}">
                  <a16:creationId xmlns:a16="http://schemas.microsoft.com/office/drawing/2014/main" id="{9731DC6C-13C8-9673-275C-FDCA8CD358E8}"/>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Dev Advocate, Redgate</a:t>
              </a:r>
              <a:endParaRPr lang="en-GB" sz="1000" dirty="0">
                <a:solidFill>
                  <a:srgbClr val="F6AB25"/>
                </a:solidFill>
              </a:endParaRPr>
            </a:p>
          </p:txBody>
        </p:sp>
        <p:sp>
          <p:nvSpPr>
            <p:cNvPr id="17" name="Oval 16">
              <a:extLst>
                <a:ext uri="{FF2B5EF4-FFF2-40B4-BE49-F238E27FC236}">
                  <a16:creationId xmlns:a16="http://schemas.microsoft.com/office/drawing/2014/main" id="{A7994F21-EF53-E3EC-5D66-5EB158B22431}"/>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0D256C2B-915F-9CE4-E1A5-F9DA7AAF0038}"/>
              </a:ext>
            </a:extLst>
          </p:cNvPr>
          <p:cNvGrpSpPr/>
          <p:nvPr/>
        </p:nvGrpSpPr>
        <p:grpSpPr>
          <a:xfrm>
            <a:off x="119217" y="7985763"/>
            <a:ext cx="6573846" cy="975360"/>
            <a:chOff x="206847" y="681427"/>
            <a:chExt cx="6573846" cy="975360"/>
          </a:xfrm>
        </p:grpSpPr>
        <p:grpSp>
          <p:nvGrpSpPr>
            <p:cNvPr id="19" name="Group 18">
              <a:extLst>
                <a:ext uri="{FF2B5EF4-FFF2-40B4-BE49-F238E27FC236}">
                  <a16:creationId xmlns:a16="http://schemas.microsoft.com/office/drawing/2014/main" id="{FCD05BBC-48A8-776E-46CA-228D99AE4328}"/>
                </a:ext>
              </a:extLst>
            </p:cNvPr>
            <p:cNvGrpSpPr/>
            <p:nvPr/>
          </p:nvGrpSpPr>
          <p:grpSpPr>
            <a:xfrm>
              <a:off x="206847" y="681427"/>
              <a:ext cx="3222153" cy="975360"/>
              <a:chOff x="206847" y="681427"/>
              <a:chExt cx="3222153" cy="975360"/>
            </a:xfrm>
          </p:grpSpPr>
          <p:sp>
            <p:nvSpPr>
              <p:cNvPr id="23" name="Rectangle 22">
                <a:extLst>
                  <a:ext uri="{FF2B5EF4-FFF2-40B4-BE49-F238E27FC236}">
                    <a16:creationId xmlns:a16="http://schemas.microsoft.com/office/drawing/2014/main" id="{32B8C55F-B6C9-76A4-2523-EA0EF2BD3BA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4" name="Oval 23">
                <a:extLst>
                  <a:ext uri="{FF2B5EF4-FFF2-40B4-BE49-F238E27FC236}">
                    <a16:creationId xmlns:a16="http://schemas.microsoft.com/office/drawing/2014/main" id="{E5413CD0-EF35-58C8-AF1F-146AD50D6B0E}"/>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0" name="Group 19">
              <a:extLst>
                <a:ext uri="{FF2B5EF4-FFF2-40B4-BE49-F238E27FC236}">
                  <a16:creationId xmlns:a16="http://schemas.microsoft.com/office/drawing/2014/main" id="{82152306-2E5C-FE69-00F7-30CA55B6C582}"/>
                </a:ext>
              </a:extLst>
            </p:cNvPr>
            <p:cNvGrpSpPr/>
            <p:nvPr/>
          </p:nvGrpSpPr>
          <p:grpSpPr>
            <a:xfrm>
              <a:off x="3558540" y="681427"/>
              <a:ext cx="3222153" cy="975360"/>
              <a:chOff x="3429000" y="681427"/>
              <a:chExt cx="3222153" cy="975360"/>
            </a:xfrm>
          </p:grpSpPr>
          <p:sp>
            <p:nvSpPr>
              <p:cNvPr id="21" name="Rectangle 20">
                <a:extLst>
                  <a:ext uri="{FF2B5EF4-FFF2-40B4-BE49-F238E27FC236}">
                    <a16:creationId xmlns:a16="http://schemas.microsoft.com/office/drawing/2014/main" id="{594ABCFF-8A90-B167-C6DB-04DFFA061188}"/>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2" name="Oval 21">
                <a:extLst>
                  <a:ext uri="{FF2B5EF4-FFF2-40B4-BE49-F238E27FC236}">
                    <a16:creationId xmlns:a16="http://schemas.microsoft.com/office/drawing/2014/main" id="{90946234-3C8C-879E-6C4B-A1C75D511E54}"/>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5" name="Group 24">
            <a:extLst>
              <a:ext uri="{FF2B5EF4-FFF2-40B4-BE49-F238E27FC236}">
                <a16:creationId xmlns:a16="http://schemas.microsoft.com/office/drawing/2014/main" id="{544625D2-F4DA-D79D-70C7-7EFC9F1665B4}"/>
              </a:ext>
            </a:extLst>
          </p:cNvPr>
          <p:cNvGrpSpPr/>
          <p:nvPr/>
        </p:nvGrpSpPr>
        <p:grpSpPr>
          <a:xfrm>
            <a:off x="119217" y="6942325"/>
            <a:ext cx="3222153" cy="975360"/>
            <a:chOff x="206847" y="681427"/>
            <a:chExt cx="3222153" cy="975360"/>
          </a:xfrm>
        </p:grpSpPr>
        <p:sp>
          <p:nvSpPr>
            <p:cNvPr id="26" name="Rectangle 25">
              <a:extLst>
                <a:ext uri="{FF2B5EF4-FFF2-40B4-BE49-F238E27FC236}">
                  <a16:creationId xmlns:a16="http://schemas.microsoft.com/office/drawing/2014/main" id="{F077A767-2B47-B229-7D50-0FC78DA93E4F}"/>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27" name="Oval 26">
              <a:extLst>
                <a:ext uri="{FF2B5EF4-FFF2-40B4-BE49-F238E27FC236}">
                  <a16:creationId xmlns:a16="http://schemas.microsoft.com/office/drawing/2014/main" id="{8FEF1117-7A53-C8CF-D6FA-2500652A9B62}"/>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A33A51D0-E1F4-7982-8ADE-B7D65986F95A}"/>
              </a:ext>
            </a:extLst>
          </p:cNvPr>
          <p:cNvGrpSpPr/>
          <p:nvPr/>
        </p:nvGrpSpPr>
        <p:grpSpPr>
          <a:xfrm>
            <a:off x="3468533" y="4825737"/>
            <a:ext cx="3222153" cy="975360"/>
            <a:chOff x="3429000" y="681427"/>
            <a:chExt cx="3222153" cy="975360"/>
          </a:xfrm>
        </p:grpSpPr>
        <p:sp>
          <p:nvSpPr>
            <p:cNvPr id="29" name="Rectangle 28">
              <a:extLst>
                <a:ext uri="{FF2B5EF4-FFF2-40B4-BE49-F238E27FC236}">
                  <a16:creationId xmlns:a16="http://schemas.microsoft.com/office/drawing/2014/main" id="{B03DD2DA-AACC-DF18-FFF0-A0CD318BF87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9C68F112-B890-2C75-74CF-AB8D0E8D307E}"/>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1" name="Group 30">
            <a:extLst>
              <a:ext uri="{FF2B5EF4-FFF2-40B4-BE49-F238E27FC236}">
                <a16:creationId xmlns:a16="http://schemas.microsoft.com/office/drawing/2014/main" id="{8FD91D8F-4B8E-6D0B-9121-1FBE7480C082}"/>
              </a:ext>
            </a:extLst>
          </p:cNvPr>
          <p:cNvGrpSpPr/>
          <p:nvPr/>
        </p:nvGrpSpPr>
        <p:grpSpPr>
          <a:xfrm>
            <a:off x="3456940" y="6942325"/>
            <a:ext cx="3222153" cy="975360"/>
            <a:chOff x="206847" y="681427"/>
            <a:chExt cx="3222153" cy="975360"/>
          </a:xfrm>
        </p:grpSpPr>
        <p:sp>
          <p:nvSpPr>
            <p:cNvPr id="32" name="Rectangle 31">
              <a:extLst>
                <a:ext uri="{FF2B5EF4-FFF2-40B4-BE49-F238E27FC236}">
                  <a16:creationId xmlns:a16="http://schemas.microsoft.com/office/drawing/2014/main" id="{CB931353-6388-FAEC-897E-F7506625890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3" name="Oval 32">
              <a:extLst>
                <a:ext uri="{FF2B5EF4-FFF2-40B4-BE49-F238E27FC236}">
                  <a16:creationId xmlns:a16="http://schemas.microsoft.com/office/drawing/2014/main" id="{52707739-B11B-709C-F419-25E2E8B49B87}"/>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ECE0F5B1-93C4-647B-0CCD-A945A7955499}"/>
              </a:ext>
            </a:extLst>
          </p:cNvPr>
          <p:cNvGrpSpPr/>
          <p:nvPr/>
        </p:nvGrpSpPr>
        <p:grpSpPr>
          <a:xfrm>
            <a:off x="3468533" y="5884031"/>
            <a:ext cx="3222153" cy="975360"/>
            <a:chOff x="3429000" y="681427"/>
            <a:chExt cx="3222153" cy="975360"/>
          </a:xfrm>
        </p:grpSpPr>
        <p:sp>
          <p:nvSpPr>
            <p:cNvPr id="35" name="Rectangle 34">
              <a:extLst>
                <a:ext uri="{FF2B5EF4-FFF2-40B4-BE49-F238E27FC236}">
                  <a16:creationId xmlns:a16="http://schemas.microsoft.com/office/drawing/2014/main" id="{CC46121B-8A16-84B9-42E9-E918342F4226}"/>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6" name="Oval 35">
              <a:extLst>
                <a:ext uri="{FF2B5EF4-FFF2-40B4-BE49-F238E27FC236}">
                  <a16:creationId xmlns:a16="http://schemas.microsoft.com/office/drawing/2014/main" id="{ECE87947-95B4-7398-B8A8-3C5BD6AFD0C2}"/>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42A678E3-6E24-3D77-8B3C-FEC7E7B93E48}"/>
              </a:ext>
            </a:extLst>
          </p:cNvPr>
          <p:cNvGrpSpPr/>
          <p:nvPr/>
        </p:nvGrpSpPr>
        <p:grpSpPr>
          <a:xfrm>
            <a:off x="119217" y="592561"/>
            <a:ext cx="6573846" cy="975360"/>
            <a:chOff x="206847" y="681427"/>
            <a:chExt cx="6573846" cy="975360"/>
          </a:xfrm>
        </p:grpSpPr>
        <p:grpSp>
          <p:nvGrpSpPr>
            <p:cNvPr id="44" name="Group 43">
              <a:extLst>
                <a:ext uri="{FF2B5EF4-FFF2-40B4-BE49-F238E27FC236}">
                  <a16:creationId xmlns:a16="http://schemas.microsoft.com/office/drawing/2014/main" id="{ED21D940-98C8-A788-E608-ECD8C2BC7718}"/>
                </a:ext>
              </a:extLst>
            </p:cNvPr>
            <p:cNvGrpSpPr/>
            <p:nvPr/>
          </p:nvGrpSpPr>
          <p:grpSpPr>
            <a:xfrm>
              <a:off x="206847" y="681427"/>
              <a:ext cx="3222153" cy="975360"/>
              <a:chOff x="206847" y="681427"/>
              <a:chExt cx="3222153" cy="975360"/>
            </a:xfrm>
          </p:grpSpPr>
          <p:sp>
            <p:nvSpPr>
              <p:cNvPr id="48" name="Rectangle 47">
                <a:extLst>
                  <a:ext uri="{FF2B5EF4-FFF2-40B4-BE49-F238E27FC236}">
                    <a16:creationId xmlns:a16="http://schemas.microsoft.com/office/drawing/2014/main" id="{33FEEC18-8468-8D30-B5D8-467BF0BD52ED}"/>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2">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49" name="Oval 48">
                <a:extLst>
                  <a:ext uri="{FF2B5EF4-FFF2-40B4-BE49-F238E27FC236}">
                    <a16:creationId xmlns:a16="http://schemas.microsoft.com/office/drawing/2014/main" id="{28F8E120-C27A-255C-1098-64AD0A595C4D}"/>
                  </a:ext>
                </a:extLst>
              </p:cNvPr>
              <p:cNvSpPr/>
              <p:nvPr/>
            </p:nvSpPr>
            <p:spPr>
              <a:xfrm>
                <a:off x="206847"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5" name="Group 44">
              <a:extLst>
                <a:ext uri="{FF2B5EF4-FFF2-40B4-BE49-F238E27FC236}">
                  <a16:creationId xmlns:a16="http://schemas.microsoft.com/office/drawing/2014/main" id="{E8C51BA5-A8A6-55E1-4C36-478C57DA3894}"/>
                </a:ext>
              </a:extLst>
            </p:cNvPr>
            <p:cNvGrpSpPr/>
            <p:nvPr/>
          </p:nvGrpSpPr>
          <p:grpSpPr>
            <a:xfrm>
              <a:off x="3558540" y="681427"/>
              <a:ext cx="3222153" cy="975360"/>
              <a:chOff x="3429000" y="681427"/>
              <a:chExt cx="3222153" cy="975360"/>
            </a:xfrm>
          </p:grpSpPr>
          <p:sp>
            <p:nvSpPr>
              <p:cNvPr id="46" name="Rectangle 45">
                <a:extLst>
                  <a:ext uri="{FF2B5EF4-FFF2-40B4-BE49-F238E27FC236}">
                    <a16:creationId xmlns:a16="http://schemas.microsoft.com/office/drawing/2014/main" id="{06D8616A-8BDC-D5F7-0971-B5BB0B2EA8C3}"/>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47" name="Oval 46">
                <a:extLst>
                  <a:ext uri="{FF2B5EF4-FFF2-40B4-BE49-F238E27FC236}">
                    <a16:creationId xmlns:a16="http://schemas.microsoft.com/office/drawing/2014/main" id="{05166576-B3BA-F575-28B5-AEF5380A11B3}"/>
                  </a:ext>
                </a:extLst>
              </p:cNvPr>
              <p:cNvSpPr/>
              <p:nvPr/>
            </p:nvSpPr>
            <p:spPr>
              <a:xfrm>
                <a:off x="3429000"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0" name="Group 49">
            <a:extLst>
              <a:ext uri="{FF2B5EF4-FFF2-40B4-BE49-F238E27FC236}">
                <a16:creationId xmlns:a16="http://schemas.microsoft.com/office/drawing/2014/main" id="{47C7FE52-5039-6470-7E9D-1142AA5EAC90}"/>
              </a:ext>
            </a:extLst>
          </p:cNvPr>
          <p:cNvGrpSpPr/>
          <p:nvPr/>
        </p:nvGrpSpPr>
        <p:grpSpPr>
          <a:xfrm>
            <a:off x="119217" y="3767443"/>
            <a:ext cx="3222153" cy="975360"/>
            <a:chOff x="206847" y="681427"/>
            <a:chExt cx="3222153" cy="975360"/>
          </a:xfrm>
        </p:grpSpPr>
        <p:sp>
          <p:nvSpPr>
            <p:cNvPr id="51" name="Rectangle 50">
              <a:extLst>
                <a:ext uri="{FF2B5EF4-FFF2-40B4-BE49-F238E27FC236}">
                  <a16:creationId xmlns:a16="http://schemas.microsoft.com/office/drawing/2014/main" id="{6EF2EAED-97FB-DCEB-FD95-DB7E1E034F0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52" name="Oval 51">
              <a:extLst>
                <a:ext uri="{FF2B5EF4-FFF2-40B4-BE49-F238E27FC236}">
                  <a16:creationId xmlns:a16="http://schemas.microsoft.com/office/drawing/2014/main" id="{BF6028B1-A0C6-8681-64CC-87EB9613184D}"/>
                </a:ext>
              </a:extLst>
            </p:cNvPr>
            <p:cNvSpPr/>
            <p:nvPr/>
          </p:nvSpPr>
          <p:spPr>
            <a:xfrm>
              <a:off x="206847" y="681427"/>
              <a:ext cx="975360" cy="975360"/>
            </a:xfrm>
            <a:prstGeom prst="ellipse">
              <a:avLst/>
            </a:prstGeom>
            <a:blipFill dpi="0" rotWithShape="1">
              <a:blip r:embed="rId16">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3" name="Group 52">
            <a:extLst>
              <a:ext uri="{FF2B5EF4-FFF2-40B4-BE49-F238E27FC236}">
                <a16:creationId xmlns:a16="http://schemas.microsoft.com/office/drawing/2014/main" id="{EBC8EFA7-B771-F354-9B99-3F9155E3FB3E}"/>
              </a:ext>
            </a:extLst>
          </p:cNvPr>
          <p:cNvGrpSpPr/>
          <p:nvPr/>
        </p:nvGrpSpPr>
        <p:grpSpPr>
          <a:xfrm>
            <a:off x="119217" y="5884031"/>
            <a:ext cx="3222153" cy="975360"/>
            <a:chOff x="3429000" y="681427"/>
            <a:chExt cx="3222153" cy="975360"/>
          </a:xfrm>
        </p:grpSpPr>
        <p:sp>
          <p:nvSpPr>
            <p:cNvPr id="54" name="Rectangle 53">
              <a:extLst>
                <a:ext uri="{FF2B5EF4-FFF2-40B4-BE49-F238E27FC236}">
                  <a16:creationId xmlns:a16="http://schemas.microsoft.com/office/drawing/2014/main" id="{499193AF-010A-041E-84F9-22122A1266D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5" name="Oval 54">
              <a:extLst>
                <a:ext uri="{FF2B5EF4-FFF2-40B4-BE49-F238E27FC236}">
                  <a16:creationId xmlns:a16="http://schemas.microsoft.com/office/drawing/2014/main" id="{81DA4F43-6B30-7E5C-3C04-B02C495E7D9A}"/>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6" name="Group 55">
            <a:extLst>
              <a:ext uri="{FF2B5EF4-FFF2-40B4-BE49-F238E27FC236}">
                <a16:creationId xmlns:a16="http://schemas.microsoft.com/office/drawing/2014/main" id="{ECFC5BA2-094C-1583-80BD-A854F55DE312}"/>
              </a:ext>
            </a:extLst>
          </p:cNvPr>
          <p:cNvGrpSpPr/>
          <p:nvPr/>
        </p:nvGrpSpPr>
        <p:grpSpPr>
          <a:xfrm>
            <a:off x="3470910" y="1650855"/>
            <a:ext cx="3222153" cy="975360"/>
            <a:chOff x="206847" y="681427"/>
            <a:chExt cx="3222153" cy="975360"/>
          </a:xfrm>
        </p:grpSpPr>
        <p:sp>
          <p:nvSpPr>
            <p:cNvPr id="57" name="Rectangle 56">
              <a:extLst>
                <a:ext uri="{FF2B5EF4-FFF2-40B4-BE49-F238E27FC236}">
                  <a16:creationId xmlns:a16="http://schemas.microsoft.com/office/drawing/2014/main" id="{82A41E4E-8D27-8EDC-892A-2A30C56082B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58" name="Oval 57">
              <a:extLst>
                <a:ext uri="{FF2B5EF4-FFF2-40B4-BE49-F238E27FC236}">
                  <a16:creationId xmlns:a16="http://schemas.microsoft.com/office/drawing/2014/main" id="{1B907D57-FDA0-7B08-42E0-C000D304FA79}"/>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9" name="Group 58">
            <a:extLst>
              <a:ext uri="{FF2B5EF4-FFF2-40B4-BE49-F238E27FC236}">
                <a16:creationId xmlns:a16="http://schemas.microsoft.com/office/drawing/2014/main" id="{0AD08BFE-5D20-ED24-56C7-455D97E7C4B6}"/>
              </a:ext>
            </a:extLst>
          </p:cNvPr>
          <p:cNvGrpSpPr/>
          <p:nvPr/>
        </p:nvGrpSpPr>
        <p:grpSpPr>
          <a:xfrm>
            <a:off x="119217" y="1650855"/>
            <a:ext cx="3222153" cy="975360"/>
            <a:chOff x="3429000" y="681427"/>
            <a:chExt cx="3222153" cy="975360"/>
          </a:xfrm>
        </p:grpSpPr>
        <p:sp>
          <p:nvSpPr>
            <p:cNvPr id="60" name="Rectangle 59">
              <a:extLst>
                <a:ext uri="{FF2B5EF4-FFF2-40B4-BE49-F238E27FC236}">
                  <a16:creationId xmlns:a16="http://schemas.microsoft.com/office/drawing/2014/main" id="{80973116-C63D-414F-7414-5BD406B2DAB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1" name="Oval 60">
              <a:extLst>
                <a:ext uri="{FF2B5EF4-FFF2-40B4-BE49-F238E27FC236}">
                  <a16:creationId xmlns:a16="http://schemas.microsoft.com/office/drawing/2014/main" id="{2F8D0E66-6720-D96E-297D-BF60A9FA83EA}"/>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62" name="Picture 2">
            <a:extLst>
              <a:ext uri="{FF2B5EF4-FFF2-40B4-BE49-F238E27FC236}">
                <a16:creationId xmlns:a16="http://schemas.microsoft.com/office/drawing/2014/main" id="{C03D8BCB-1493-A2A3-0ADA-E215FB1E0E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59776" y="137262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a:extLst>
              <a:ext uri="{FF2B5EF4-FFF2-40B4-BE49-F238E27FC236}">
                <a16:creationId xmlns:a16="http://schemas.microsoft.com/office/drawing/2014/main" id="{B6774AF2-72E2-F53F-4C2F-4830310CFD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11469" y="137262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448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1549</TotalTime>
  <Words>1051</Words>
  <Application>Microsoft Office PowerPoint</Application>
  <PresentationFormat>Letter Paper (8.5x11 in)</PresentationFormat>
  <Paragraphs>87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80</cp:revision>
  <dcterms:created xsi:type="dcterms:W3CDTF">2022-05-23T13:25:00Z</dcterms:created>
  <dcterms:modified xsi:type="dcterms:W3CDTF">2022-11-08T14:00:19Z</dcterms:modified>
</cp:coreProperties>
</file>