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6AB25"/>
    <a:srgbClr val="1D9BF0"/>
    <a:srgbClr val="262F3B"/>
    <a:srgbClr val="202020"/>
    <a:srgbClr val="999999"/>
    <a:srgbClr val="CCCCCC"/>
    <a:srgbClr val="5A5A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6" autoAdjust="0"/>
  </p:normalViewPr>
  <p:slideViewPr>
    <p:cSldViewPr snapToGrid="0">
      <p:cViewPr>
        <p:scale>
          <a:sx n="100" d="100"/>
          <a:sy n="100" d="100"/>
        </p:scale>
        <p:origin x="261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335876D0-9B75-44B5-9404-8FDAD3FB528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0667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130721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5876D0-9B75-44B5-9404-8FDAD3FB528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3414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vl2pPr marL="357188" indent="-176213">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5876D0-9B75-44B5-9404-8FDAD3FB528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41938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876D0-9B75-44B5-9404-8FDAD3FB5281}" type="datetimeFigureOut">
              <a:rPr lang="en-GB" smtClean="0"/>
              <a:t>11/08/2022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15946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5876D0-9B75-44B5-9404-8FDAD3FB5281}"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95550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876D0-9B75-44B5-9404-8FDAD3FB5281}" type="datetimeFigureOut">
              <a:rPr lang="en-GB" smtClean="0"/>
              <a:t>11/08/2022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40274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5876D0-9B75-44B5-9404-8FDAD3FB5281}" type="datetimeFigureOut">
              <a:rPr lang="en-GB" smtClean="0"/>
              <a:t>11/08/2022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90513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5876D0-9B75-44B5-9404-8FDAD3FB5281}" type="datetimeFigureOut">
              <a:rPr lang="en-GB" smtClean="0"/>
              <a:t>11/08/2022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85681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352251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35876D0-9B75-44B5-9404-8FDAD3FB5281}" type="datetimeFigureOut">
              <a:rPr lang="en-GB" smtClean="0"/>
              <a:t>11/08/2022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A65471-04BB-4AC4-8DE4-7A28696AB9B1}" type="slidenum">
              <a:rPr lang="en-GB" smtClean="0"/>
              <a:t>‹#›</a:t>
            </a:fld>
            <a:endParaRPr lang="en-GB"/>
          </a:p>
        </p:txBody>
      </p:sp>
    </p:spTree>
    <p:extLst>
      <p:ext uri="{BB962C8B-B14F-4D97-AF65-F5344CB8AC3E}">
        <p14:creationId xmlns:p14="http://schemas.microsoft.com/office/powerpoint/2010/main" val="215989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335876D0-9B75-44B5-9404-8FDAD3FB5281}" type="datetimeFigureOut">
              <a:rPr lang="en-GB" smtClean="0"/>
              <a:t>11/08/2022</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DA65471-04BB-4AC4-8DE4-7A28696AB9B1}" type="slidenum">
              <a:rPr lang="en-GB" smtClean="0"/>
              <a:t>‹#›</a:t>
            </a:fld>
            <a:endParaRPr lang="en-GB"/>
          </a:p>
        </p:txBody>
      </p:sp>
    </p:spTree>
    <p:extLst>
      <p:ext uri="{BB962C8B-B14F-4D97-AF65-F5344CB8AC3E}">
        <p14:creationId xmlns:p14="http://schemas.microsoft.com/office/powerpoint/2010/main" val="28164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tmp"/><Relationship Id="rId7" Type="http://schemas.openxmlformats.org/officeDocument/2006/relationships/image" Target="../media/image6.svg"/><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svg"/><Relationship Id="rId19" Type="http://schemas.openxmlformats.org/officeDocument/2006/relationships/image" Target="../media/image18.tm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tmp"/></Relationships>
</file>

<file path=ppt/slides/_rels/slide2.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jpg"/><Relationship Id="rId18" Type="http://schemas.openxmlformats.org/officeDocument/2006/relationships/image" Target="../media/image36.jfif"/><Relationship Id="rId3" Type="http://schemas.openxmlformats.org/officeDocument/2006/relationships/image" Target="../media/image23.jpg"/><Relationship Id="rId21" Type="http://schemas.openxmlformats.org/officeDocument/2006/relationships/image" Target="../media/image39.jfif"/><Relationship Id="rId7" Type="http://schemas.openxmlformats.org/officeDocument/2006/relationships/image" Target="../media/image27.jpg"/><Relationship Id="rId12" Type="http://schemas.openxmlformats.org/officeDocument/2006/relationships/image" Target="../media/image32.jpg"/><Relationship Id="rId17" Type="http://schemas.openxmlformats.org/officeDocument/2006/relationships/image" Target="../media/image35.jpg"/><Relationship Id="rId2" Type="http://schemas.openxmlformats.org/officeDocument/2006/relationships/image" Target="../media/image22.png"/><Relationship Id="rId16" Type="http://schemas.openxmlformats.org/officeDocument/2006/relationships/hyperlink" Target="https://twitter.com/RealGeneKim/status/1330780266068021248" TargetMode="External"/><Relationship Id="rId20" Type="http://schemas.openxmlformats.org/officeDocument/2006/relationships/image" Target="../media/image38.jpg"/><Relationship Id="rId1" Type="http://schemas.openxmlformats.org/officeDocument/2006/relationships/slideLayout" Target="../slideLayouts/slideLayout2.xml"/><Relationship Id="rId6" Type="http://schemas.openxmlformats.org/officeDocument/2006/relationships/image" Target="../media/image26.jpg"/><Relationship Id="rId11" Type="http://schemas.openxmlformats.org/officeDocument/2006/relationships/image" Target="../media/image31.jpg"/><Relationship Id="rId5" Type="http://schemas.openxmlformats.org/officeDocument/2006/relationships/image" Target="../media/image25.jpg"/><Relationship Id="rId15" Type="http://schemas.openxmlformats.org/officeDocument/2006/relationships/image" Target="../media/image34.jpg"/><Relationship Id="rId10" Type="http://schemas.openxmlformats.org/officeDocument/2006/relationships/image" Target="../media/image30.jpg"/><Relationship Id="rId19" Type="http://schemas.openxmlformats.org/officeDocument/2006/relationships/image" Target="../media/image37.jfif"/><Relationship Id="rId4" Type="http://schemas.openxmlformats.org/officeDocument/2006/relationships/image" Target="../media/image24.jpg"/><Relationship Id="rId9" Type="http://schemas.openxmlformats.org/officeDocument/2006/relationships/image" Target="../media/image29.jpg"/><Relationship Id="rId14" Type="http://schemas.openxmlformats.org/officeDocument/2006/relationships/hyperlink" Target="https://t.co/1m6CIWpZyV" TargetMode="External"/><Relationship Id="rId22"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A802-C741-D801-FED8-3F7CA1E0BEA2}"/>
              </a:ext>
            </a:extLst>
          </p:cNvPr>
          <p:cNvSpPr txBox="1"/>
          <p:nvPr/>
        </p:nvSpPr>
        <p:spPr>
          <a:xfrm>
            <a:off x="182879" y="294881"/>
            <a:ext cx="6434063" cy="523220"/>
          </a:xfrm>
          <a:prstGeom prst="rect">
            <a:avLst/>
          </a:prstGeom>
          <a:noFill/>
        </p:spPr>
        <p:txBody>
          <a:bodyPr wrap="square" rtlCol="0">
            <a:spAutoFit/>
          </a:bodyPr>
          <a:lstStyle/>
          <a:p>
            <a:r>
              <a:rPr lang="en-GB" sz="2800" dirty="0">
                <a:solidFill>
                  <a:srgbClr val="F6AB25"/>
                </a:solidFill>
                <a:latin typeface="Gill Sans Nova" panose="020B0602020104020203" pitchFamily="34" charset="0"/>
              </a:rPr>
              <a:t>ALEX YATES</a:t>
            </a:r>
          </a:p>
        </p:txBody>
      </p:sp>
      <p:cxnSp>
        <p:nvCxnSpPr>
          <p:cNvPr id="5" name="Straight Connector 4">
            <a:extLst>
              <a:ext uri="{FF2B5EF4-FFF2-40B4-BE49-F238E27FC236}">
                <a16:creationId xmlns:a16="http://schemas.microsoft.com/office/drawing/2014/main" id="{33593D98-AB93-40FA-2EC1-4BA7C6D9A67D}"/>
              </a:ext>
            </a:extLst>
          </p:cNvPr>
          <p:cNvCxnSpPr>
            <a:cxnSpLocks/>
          </p:cNvCxnSpPr>
          <p:nvPr/>
        </p:nvCxnSpPr>
        <p:spPr>
          <a:xfrm>
            <a:off x="272132" y="1998824"/>
            <a:ext cx="624886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pic>
        <p:nvPicPr>
          <p:cNvPr id="11" name="Graphic 10" descr="Open envelope with solid fill">
            <a:extLst>
              <a:ext uri="{FF2B5EF4-FFF2-40B4-BE49-F238E27FC236}">
                <a16:creationId xmlns:a16="http://schemas.microsoft.com/office/drawing/2014/main" id="{B88A5ABC-8834-A46C-1A56-E5511BC546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72451" y="764972"/>
            <a:ext cx="250836" cy="250836"/>
          </a:xfrm>
          <a:prstGeom prst="rect">
            <a:avLst/>
          </a:prstGeom>
        </p:spPr>
      </p:pic>
      <p:pic>
        <p:nvPicPr>
          <p:cNvPr id="13" name="Graphic 12" descr="Receiver with solid fill">
            <a:extLst>
              <a:ext uri="{FF2B5EF4-FFF2-40B4-BE49-F238E27FC236}">
                <a16:creationId xmlns:a16="http://schemas.microsoft.com/office/drawing/2014/main" id="{748DFA56-3FD4-5B77-96B0-F36907F243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885" y="1258995"/>
            <a:ext cx="221269" cy="221269"/>
          </a:xfrm>
          <a:prstGeom prst="rect">
            <a:avLst/>
          </a:prstGeom>
        </p:spPr>
      </p:pic>
      <p:pic>
        <p:nvPicPr>
          <p:cNvPr id="15" name="Graphic 14" descr="Marker with solid fill">
            <a:extLst>
              <a:ext uri="{FF2B5EF4-FFF2-40B4-BE49-F238E27FC236}">
                <a16:creationId xmlns:a16="http://schemas.microsoft.com/office/drawing/2014/main" id="{FFEA4D61-965F-AE9C-7FE5-DD4FA04FAE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95885" y="1483058"/>
            <a:ext cx="221270" cy="221270"/>
          </a:xfrm>
          <a:prstGeom prst="rect">
            <a:avLst/>
          </a:prstGeom>
        </p:spPr>
      </p:pic>
      <p:sp>
        <p:nvSpPr>
          <p:cNvPr id="17" name="TextBox 16">
            <a:extLst>
              <a:ext uri="{FF2B5EF4-FFF2-40B4-BE49-F238E27FC236}">
                <a16:creationId xmlns:a16="http://schemas.microsoft.com/office/drawing/2014/main" id="{C4B7188A-B424-FA4F-DA98-CA0308C7324E}"/>
              </a:ext>
            </a:extLst>
          </p:cNvPr>
          <p:cNvSpPr txBox="1"/>
          <p:nvPr/>
        </p:nvSpPr>
        <p:spPr>
          <a:xfrm>
            <a:off x="5118521" y="774367"/>
            <a:ext cx="1431429"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ajy.mail@gmail.com</a:t>
            </a:r>
          </a:p>
        </p:txBody>
      </p:sp>
      <p:sp>
        <p:nvSpPr>
          <p:cNvPr id="18" name="TextBox 17">
            <a:extLst>
              <a:ext uri="{FF2B5EF4-FFF2-40B4-BE49-F238E27FC236}">
                <a16:creationId xmlns:a16="http://schemas.microsoft.com/office/drawing/2014/main" id="{FF104B62-D4AE-4F0E-D516-6BEF1791D1E0}"/>
              </a:ext>
            </a:extLst>
          </p:cNvPr>
          <p:cNvSpPr txBox="1"/>
          <p:nvPr/>
        </p:nvSpPr>
        <p:spPr>
          <a:xfrm>
            <a:off x="5117151" y="1246720"/>
            <a:ext cx="1431429"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07762618250</a:t>
            </a:r>
          </a:p>
        </p:txBody>
      </p:sp>
      <p:sp>
        <p:nvSpPr>
          <p:cNvPr id="19" name="TextBox 18">
            <a:extLst>
              <a:ext uri="{FF2B5EF4-FFF2-40B4-BE49-F238E27FC236}">
                <a16:creationId xmlns:a16="http://schemas.microsoft.com/office/drawing/2014/main" id="{22842C04-5C5D-9489-6B41-623F13E700F6}"/>
              </a:ext>
            </a:extLst>
          </p:cNvPr>
          <p:cNvSpPr txBox="1"/>
          <p:nvPr/>
        </p:nvSpPr>
        <p:spPr>
          <a:xfrm>
            <a:off x="5117152" y="1467064"/>
            <a:ext cx="1532209" cy="430887"/>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38 North Lodge Park,</a:t>
            </a:r>
          </a:p>
          <a:p>
            <a:r>
              <a:rPr lang="en-GB" sz="1100" dirty="0">
                <a:solidFill>
                  <a:srgbClr val="262F3B"/>
                </a:solidFill>
                <a:latin typeface="Gill Sans Nova" panose="020B0602020104020203" pitchFamily="34" charset="0"/>
              </a:rPr>
              <a:t>Milton, CB24 6UB, UK</a:t>
            </a:r>
          </a:p>
        </p:txBody>
      </p:sp>
      <p:sp>
        <p:nvSpPr>
          <p:cNvPr id="21" name="TextBox 20">
            <a:extLst>
              <a:ext uri="{FF2B5EF4-FFF2-40B4-BE49-F238E27FC236}">
                <a16:creationId xmlns:a16="http://schemas.microsoft.com/office/drawing/2014/main" id="{660FC469-D767-94A8-E312-FA358931A5BA}"/>
              </a:ext>
            </a:extLst>
          </p:cNvPr>
          <p:cNvSpPr txBox="1"/>
          <p:nvPr/>
        </p:nvSpPr>
        <p:spPr>
          <a:xfrm>
            <a:off x="182880" y="723076"/>
            <a:ext cx="4686792" cy="1231106"/>
          </a:xfrm>
          <a:prstGeom prst="rect">
            <a:avLst/>
          </a:prstGeom>
          <a:noFill/>
        </p:spPr>
        <p:txBody>
          <a:bodyPr wrap="square" rtlCol="0">
            <a:spAutoFit/>
          </a:bodyPr>
          <a:lstStyle/>
          <a:p>
            <a:r>
              <a:rPr lang="en-GB" sz="1100" dirty="0">
                <a:solidFill>
                  <a:srgbClr val="262F3B"/>
                </a:solidFill>
              </a:rPr>
              <a:t>DevOps professional with </a:t>
            </a:r>
            <a:r>
              <a:rPr lang="en-GB" sz="1100" b="1" dirty="0">
                <a:solidFill>
                  <a:srgbClr val="262F3B"/>
                </a:solidFill>
              </a:rPr>
              <a:t>12 years of experience </a:t>
            </a:r>
            <a:r>
              <a:rPr lang="en-GB" sz="1100" dirty="0">
                <a:solidFill>
                  <a:srgbClr val="262F3B"/>
                </a:solidFill>
              </a:rPr>
              <a:t>supporting customers to adopt </a:t>
            </a:r>
            <a:r>
              <a:rPr lang="en-GB" sz="1100" b="1" dirty="0">
                <a:solidFill>
                  <a:srgbClr val="262F3B"/>
                </a:solidFill>
              </a:rPr>
              <a:t>DevOps tooling</a:t>
            </a:r>
            <a:r>
              <a:rPr lang="en-GB" sz="1100" dirty="0">
                <a:solidFill>
                  <a:srgbClr val="262F3B"/>
                </a:solidFill>
              </a:rPr>
              <a:t>, </a:t>
            </a:r>
            <a:r>
              <a:rPr lang="en-GB" sz="1100" b="1" dirty="0">
                <a:solidFill>
                  <a:srgbClr val="262F3B"/>
                </a:solidFill>
              </a:rPr>
              <a:t>process</a:t>
            </a:r>
            <a:r>
              <a:rPr lang="en-GB" sz="1100" dirty="0">
                <a:solidFill>
                  <a:srgbClr val="262F3B"/>
                </a:solidFill>
              </a:rPr>
              <a:t>, and </a:t>
            </a:r>
            <a:r>
              <a:rPr lang="en-GB" sz="1100" b="1" dirty="0">
                <a:solidFill>
                  <a:srgbClr val="262F3B"/>
                </a:solidFill>
              </a:rPr>
              <a:t>culture</a:t>
            </a:r>
            <a:r>
              <a:rPr lang="en-GB" sz="1100" dirty="0">
                <a:solidFill>
                  <a:srgbClr val="262F3B"/>
                </a:solidFill>
              </a:rPr>
              <a:t>.</a:t>
            </a:r>
            <a:br>
              <a:rPr lang="en-GB" sz="1100" dirty="0">
                <a:solidFill>
                  <a:srgbClr val="262F3B"/>
                </a:solidFill>
              </a:rPr>
            </a:br>
            <a:r>
              <a:rPr lang="en-GB" sz="400" dirty="0">
                <a:solidFill>
                  <a:srgbClr val="262F3B"/>
                </a:solidFill>
              </a:rPr>
              <a:t> </a:t>
            </a:r>
          </a:p>
          <a:p>
            <a:r>
              <a:rPr lang="en-GB" sz="1100" dirty="0">
                <a:solidFill>
                  <a:srgbClr val="262F3B"/>
                </a:solidFill>
              </a:rPr>
              <a:t>Broad experience across</a:t>
            </a:r>
            <a:r>
              <a:rPr lang="en-GB" sz="1100" b="1" dirty="0">
                <a:solidFill>
                  <a:srgbClr val="262F3B"/>
                </a:solidFill>
              </a:rPr>
              <a:t> DevOps engineering</a:t>
            </a:r>
            <a:r>
              <a:rPr lang="en-GB" sz="1100" dirty="0">
                <a:solidFill>
                  <a:srgbClr val="262F3B"/>
                </a:solidFill>
              </a:rPr>
              <a:t>,</a:t>
            </a:r>
            <a:r>
              <a:rPr lang="en-GB" sz="1100" b="1" dirty="0">
                <a:solidFill>
                  <a:srgbClr val="262F3B"/>
                </a:solidFill>
              </a:rPr>
              <a:t> businesses</a:t>
            </a:r>
            <a:r>
              <a:rPr lang="en-GB" sz="1100" dirty="0">
                <a:solidFill>
                  <a:srgbClr val="262F3B"/>
                </a:solidFill>
              </a:rPr>
              <a:t>, </a:t>
            </a:r>
            <a:r>
              <a:rPr lang="en-GB" sz="1100" b="1" dirty="0">
                <a:solidFill>
                  <a:srgbClr val="262F3B"/>
                </a:solidFill>
              </a:rPr>
              <a:t>consulting</a:t>
            </a:r>
            <a:r>
              <a:rPr lang="en-GB" sz="1100" dirty="0">
                <a:solidFill>
                  <a:srgbClr val="262F3B"/>
                </a:solidFill>
              </a:rPr>
              <a:t>,</a:t>
            </a:r>
            <a:r>
              <a:rPr lang="en-GB" sz="1100" b="1" dirty="0">
                <a:solidFill>
                  <a:srgbClr val="262F3B"/>
                </a:solidFill>
              </a:rPr>
              <a:t> training</a:t>
            </a:r>
            <a:r>
              <a:rPr lang="en-GB" sz="1100" dirty="0">
                <a:solidFill>
                  <a:srgbClr val="262F3B"/>
                </a:solidFill>
              </a:rPr>
              <a:t>, </a:t>
            </a:r>
            <a:r>
              <a:rPr lang="en-GB" sz="1100" b="1" dirty="0">
                <a:solidFill>
                  <a:srgbClr val="262F3B"/>
                </a:solidFill>
              </a:rPr>
              <a:t>coaching</a:t>
            </a:r>
            <a:r>
              <a:rPr lang="en-GB" sz="1100" dirty="0">
                <a:solidFill>
                  <a:srgbClr val="262F3B"/>
                </a:solidFill>
              </a:rPr>
              <a:t>,</a:t>
            </a:r>
            <a:r>
              <a:rPr lang="en-GB" sz="1100" b="1" dirty="0">
                <a:solidFill>
                  <a:srgbClr val="262F3B"/>
                </a:solidFill>
              </a:rPr>
              <a:t> sales engineering</a:t>
            </a:r>
            <a:r>
              <a:rPr lang="en-GB" sz="1100" dirty="0">
                <a:solidFill>
                  <a:srgbClr val="262F3B"/>
                </a:solidFill>
              </a:rPr>
              <a:t>, and </a:t>
            </a:r>
            <a:r>
              <a:rPr lang="en-GB" sz="1100" b="1" dirty="0">
                <a:solidFill>
                  <a:srgbClr val="262F3B"/>
                </a:solidFill>
              </a:rPr>
              <a:t>public speaking</a:t>
            </a:r>
            <a:r>
              <a:rPr lang="en-GB" sz="1100" dirty="0">
                <a:solidFill>
                  <a:srgbClr val="262F3B"/>
                </a:solidFill>
              </a:rPr>
              <a:t>.</a:t>
            </a:r>
          </a:p>
          <a:p>
            <a:r>
              <a:rPr lang="en-GB" sz="400" dirty="0">
                <a:solidFill>
                  <a:srgbClr val="262F3B"/>
                </a:solidFill>
              </a:rPr>
              <a:t> </a:t>
            </a:r>
          </a:p>
          <a:p>
            <a:r>
              <a:rPr lang="en-GB" sz="1100" b="1" dirty="0">
                <a:solidFill>
                  <a:srgbClr val="262F3B"/>
                </a:solidFill>
              </a:rPr>
              <a:t>A passionate learner </a:t>
            </a:r>
            <a:r>
              <a:rPr lang="en-GB" sz="1100" dirty="0">
                <a:solidFill>
                  <a:srgbClr val="262F3B"/>
                </a:solidFill>
              </a:rPr>
              <a:t>who works best in </a:t>
            </a:r>
            <a:r>
              <a:rPr lang="en-GB" sz="1100" b="1" dirty="0">
                <a:solidFill>
                  <a:srgbClr val="262F3B"/>
                </a:solidFill>
              </a:rPr>
              <a:t>cross-functional</a:t>
            </a:r>
            <a:r>
              <a:rPr lang="en-GB" sz="1100" dirty="0">
                <a:solidFill>
                  <a:srgbClr val="262F3B"/>
                </a:solidFill>
              </a:rPr>
              <a:t> </a:t>
            </a:r>
            <a:r>
              <a:rPr lang="en-GB" sz="1100" b="1" dirty="0">
                <a:solidFill>
                  <a:srgbClr val="262F3B"/>
                </a:solidFill>
              </a:rPr>
              <a:t>teams</a:t>
            </a:r>
            <a:r>
              <a:rPr lang="en-GB" sz="1100" dirty="0">
                <a:solidFill>
                  <a:srgbClr val="262F3B"/>
                </a:solidFill>
              </a:rPr>
              <a:t> where ideas are more easily shared and implemented.</a:t>
            </a:r>
          </a:p>
        </p:txBody>
      </p:sp>
      <p:pic>
        <p:nvPicPr>
          <p:cNvPr id="23" name="Picture 22" descr="A picture containing clipart&#10;&#10;Description automatically generated">
            <a:extLst>
              <a:ext uri="{FF2B5EF4-FFF2-40B4-BE49-F238E27FC236}">
                <a16:creationId xmlns:a16="http://schemas.microsoft.com/office/drawing/2014/main" id="{657C3401-BF25-AD5E-AF89-D21AB83D87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5885" y="1024379"/>
            <a:ext cx="221270" cy="221270"/>
          </a:xfrm>
          <a:prstGeom prst="rect">
            <a:avLst/>
          </a:prstGeom>
        </p:spPr>
      </p:pic>
      <p:sp>
        <p:nvSpPr>
          <p:cNvPr id="24" name="TextBox 23">
            <a:extLst>
              <a:ext uri="{FF2B5EF4-FFF2-40B4-BE49-F238E27FC236}">
                <a16:creationId xmlns:a16="http://schemas.microsoft.com/office/drawing/2014/main" id="{011FF1A1-B259-EE84-B4C7-410A241C3F81}"/>
              </a:ext>
            </a:extLst>
          </p:cNvPr>
          <p:cNvSpPr txBox="1"/>
          <p:nvPr/>
        </p:nvSpPr>
        <p:spPr>
          <a:xfrm>
            <a:off x="5117151" y="1005337"/>
            <a:ext cx="1623078" cy="261610"/>
          </a:xfrm>
          <a:prstGeom prst="rect">
            <a:avLst/>
          </a:prstGeom>
          <a:noFill/>
        </p:spPr>
        <p:txBody>
          <a:bodyPr wrap="square" rtlCol="0">
            <a:spAutoFit/>
          </a:bodyPr>
          <a:lstStyle/>
          <a:p>
            <a:r>
              <a:rPr lang="en-GB" sz="1100" dirty="0">
                <a:solidFill>
                  <a:srgbClr val="262F3B"/>
                </a:solidFill>
                <a:latin typeface="Gill Sans Nova" panose="020B0602020104020203" pitchFamily="34" charset="0"/>
              </a:rPr>
              <a:t>github.com/Alex-Yates</a:t>
            </a:r>
          </a:p>
        </p:txBody>
      </p:sp>
      <p:sp>
        <p:nvSpPr>
          <p:cNvPr id="35" name="Rectangle 34">
            <a:extLst>
              <a:ext uri="{FF2B5EF4-FFF2-40B4-BE49-F238E27FC236}">
                <a16:creationId xmlns:a16="http://schemas.microsoft.com/office/drawing/2014/main" id="{A4033BB7-CE2A-933E-53AE-EF43399D0B0C}"/>
              </a:ext>
            </a:extLst>
          </p:cNvPr>
          <p:cNvSpPr/>
          <p:nvPr/>
        </p:nvSpPr>
        <p:spPr>
          <a:xfrm>
            <a:off x="272132" y="2124345"/>
            <a:ext cx="2129396" cy="7320829"/>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400" b="1" dirty="0">
                <a:latin typeface="Gill Sans Nova" panose="020B0602020104020203" pitchFamily="34" charset="0"/>
              </a:rPr>
              <a:t>AWARDS + CERTS</a:t>
            </a: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6x Microsoft MVP Award</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2017 – present</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AWS Certified Cloud Practitioner</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000" i="1" dirty="0">
                <a:effectLst/>
                <a:latin typeface="Calibri" panose="020F0502020204030204" pitchFamily="34" charset="0"/>
                <a:ea typeface="Calibri" panose="020F0502020204030204" pitchFamily="34" charset="0"/>
                <a:cs typeface="Times New Roman" panose="02020603050405020304" pitchFamily="18" charset="0"/>
              </a:rPr>
              <a:t>2022</a:t>
            </a:r>
          </a:p>
          <a:p>
            <a:pPr>
              <a:lnSpc>
                <a:spcPct val="107000"/>
              </a:lnSpc>
              <a:spcAft>
                <a:spcPts val="800"/>
              </a:spcAft>
            </a:pPr>
            <a:r>
              <a:rPr lang="en-GB" sz="1100" dirty="0">
                <a:latin typeface="Calibri" panose="020F0502020204030204" pitchFamily="34" charset="0"/>
                <a:ea typeface="Calibri" panose="020F0502020204030204" pitchFamily="34" charset="0"/>
                <a:cs typeface="Times New Roman" panose="02020603050405020304" pitchFamily="18" charset="0"/>
              </a:rPr>
              <a:t>Redgate “Davidson” Award</a:t>
            </a:r>
            <a:br>
              <a:rPr lang="en-GB" sz="1100" i="1" dirty="0">
                <a:latin typeface="Calibri" panose="020F0502020204030204" pitchFamily="34" charset="0"/>
                <a:ea typeface="Calibri" panose="020F0502020204030204" pitchFamily="34" charset="0"/>
                <a:cs typeface="Times New Roman" panose="02020603050405020304" pitchFamily="18" charset="0"/>
              </a:rPr>
            </a:br>
            <a:r>
              <a:rPr lang="en-GB" sz="1000" i="1" dirty="0">
                <a:latin typeface="Calibri" panose="020F0502020204030204" pitchFamily="34" charset="0"/>
                <a:ea typeface="Calibri" panose="020F0502020204030204" pitchFamily="34" charset="0"/>
                <a:cs typeface="Times New Roman" panose="02020603050405020304" pitchFamily="18" charset="0"/>
              </a:rPr>
              <a:t>2015</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b="1" dirty="0">
                <a:latin typeface="Gill Sans Nova" panose="020B0602020104020203" pitchFamily="34" charset="0"/>
              </a:rPr>
              <a:t>SKILLS</a:t>
            </a:r>
          </a:p>
          <a:p>
            <a:r>
              <a:rPr lang="en-GB" sz="1100" dirty="0"/>
              <a:t>DevOps consulting</a:t>
            </a:r>
          </a:p>
          <a:p>
            <a:r>
              <a:rPr lang="en-GB" sz="1100" dirty="0"/>
              <a:t>Tech implementation</a:t>
            </a:r>
          </a:p>
          <a:p>
            <a:r>
              <a:rPr lang="en-GB" sz="1100" dirty="0"/>
              <a:t>X-functional comms</a:t>
            </a:r>
          </a:p>
          <a:p>
            <a:r>
              <a:rPr lang="en-GB" sz="1100" dirty="0"/>
              <a:t>Training</a:t>
            </a:r>
          </a:p>
          <a:p>
            <a:r>
              <a:rPr lang="en-GB" sz="1100" dirty="0"/>
              <a:t>Community building</a:t>
            </a:r>
          </a:p>
          <a:p>
            <a:pPr>
              <a:spcBef>
                <a:spcPts val="600"/>
              </a:spcBef>
            </a:pPr>
            <a:r>
              <a:rPr lang="en-GB" sz="1100" dirty="0"/>
              <a:t>Public speaking</a:t>
            </a:r>
          </a:p>
          <a:p>
            <a:r>
              <a:rPr lang="en-GB" sz="1100" dirty="0"/>
              <a:t>Learning quickly</a:t>
            </a:r>
          </a:p>
          <a:p>
            <a:r>
              <a:rPr lang="en-GB" sz="1100" dirty="0"/>
              <a:t>Writing</a:t>
            </a:r>
          </a:p>
          <a:p>
            <a:r>
              <a:rPr lang="en-GB" sz="1100" dirty="0"/>
              <a:t>Sales</a:t>
            </a:r>
          </a:p>
          <a:p>
            <a:pPr>
              <a:spcBef>
                <a:spcPts val="600"/>
              </a:spcBef>
            </a:pPr>
            <a:r>
              <a:rPr lang="en-GB" sz="1100" dirty="0"/>
              <a:t>SDLC and CI/CD tools</a:t>
            </a:r>
          </a:p>
          <a:p>
            <a:r>
              <a:rPr lang="en-GB" sz="1100" dirty="0"/>
              <a:t>Database delivery</a:t>
            </a:r>
          </a:p>
          <a:p>
            <a:r>
              <a:rPr lang="en-GB" sz="1100" dirty="0"/>
              <a:t>T-SQL, PowerShell</a:t>
            </a:r>
          </a:p>
          <a:p>
            <a:r>
              <a:rPr lang="en-GB" sz="1100" dirty="0"/>
              <a:t>C#, Git</a:t>
            </a:r>
          </a:p>
          <a:p>
            <a:r>
              <a:rPr lang="en-GB" sz="1100" dirty="0"/>
              <a:t>AWS, Azure</a:t>
            </a:r>
          </a:p>
          <a:p>
            <a:r>
              <a:rPr lang="en-GB" sz="1100" dirty="0"/>
              <a:t>Java, JavaScript</a:t>
            </a:r>
          </a:p>
          <a:p>
            <a:endParaRPr lang="en-GB" sz="1100" dirty="0"/>
          </a:p>
          <a:p>
            <a:r>
              <a:rPr lang="en-GB" sz="1400" b="1" dirty="0">
                <a:latin typeface="Gill Sans Nova" panose="020B0602020104020203" pitchFamily="34" charset="0"/>
              </a:rPr>
              <a:t>EDUCATION</a:t>
            </a:r>
            <a:br>
              <a:rPr lang="en-GB" sz="1400" b="1" dirty="0">
                <a:latin typeface="Gill Sans Nova" panose="020B0602020104020203" pitchFamily="34"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BA (Hons) 2:1</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Drama and Theatre Studies</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Royal Holloway Uni. London</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500" dirty="0">
                <a:effectLst/>
                <a:latin typeface="Calibri" panose="020F0502020204030204" pitchFamily="34" charset="0"/>
                <a:ea typeface="Calibri" panose="020F0502020204030204" pitchFamily="34" charset="0"/>
                <a:cs typeface="Times New Roman" panose="02020603050405020304" pitchFamily="18" charset="0"/>
              </a:rPr>
              <a:t> </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dirty="0">
                <a:effectLst/>
                <a:latin typeface="Calibri" panose="020F0502020204030204" pitchFamily="34" charset="0"/>
                <a:ea typeface="Calibri" panose="020F0502020204030204" pitchFamily="34" charset="0"/>
                <a:cs typeface="Times New Roman" panose="02020603050405020304" pitchFamily="18" charset="0"/>
              </a:rPr>
              <a:t>BSc (50% complete)</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Computer Science</a:t>
            </a:r>
            <a:br>
              <a:rPr lang="en-GB" sz="1100" i="1"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Open University</a:t>
            </a:r>
            <a:br>
              <a:rPr lang="en-GB" sz="1100" dirty="0">
                <a:effectLst/>
                <a:latin typeface="Calibri" panose="020F0502020204030204" pitchFamily="34" charset="0"/>
                <a:ea typeface="Calibri" panose="020F0502020204030204" pitchFamily="34" charset="0"/>
                <a:cs typeface="Times New Roman" panose="02020603050405020304" pitchFamily="18" charset="0"/>
              </a:rPr>
            </a:br>
            <a:r>
              <a:rPr lang="en-GB" sz="1100" i="1" dirty="0">
                <a:effectLst/>
                <a:latin typeface="Calibri" panose="020F0502020204030204" pitchFamily="34" charset="0"/>
                <a:ea typeface="Calibri" panose="020F0502020204030204" pitchFamily="34" charset="0"/>
                <a:cs typeface="Times New Roman" panose="02020603050405020304" pitchFamily="18" charset="0"/>
              </a:rPr>
              <a:t>(Distinction in all modules. </a:t>
            </a:r>
          </a:p>
          <a:p>
            <a:r>
              <a:rPr lang="en-GB" sz="1100" i="1" dirty="0">
                <a:latin typeface="Calibri" panose="020F0502020204030204" pitchFamily="34" charset="0"/>
                <a:ea typeface="Calibri" panose="020F0502020204030204" pitchFamily="34" charset="0"/>
                <a:cs typeface="Times New Roman" panose="02020603050405020304" pitchFamily="18" charset="0"/>
              </a:rPr>
              <a:t>P</a:t>
            </a:r>
            <a:r>
              <a:rPr lang="en-GB" sz="1100" i="1" dirty="0">
                <a:effectLst/>
                <a:latin typeface="Calibri" panose="020F0502020204030204" pitchFamily="34" charset="0"/>
                <a:ea typeface="Calibri" panose="020F0502020204030204" pitchFamily="34" charset="0"/>
                <a:cs typeface="Times New Roman" panose="02020603050405020304" pitchFamily="18" charset="0"/>
              </a:rPr>
              <a:t>aused to focus on business.)</a:t>
            </a:r>
          </a:p>
          <a:p>
            <a:r>
              <a:rPr lang="en-GB" sz="1100" i="1" dirty="0">
                <a:latin typeface="Calibri" panose="020F0502020204030204" pitchFamily="34" charset="0"/>
                <a:ea typeface="Calibri" panose="020F0502020204030204" pitchFamily="34" charset="0"/>
                <a:cs typeface="Times New Roman" panose="02020603050405020304" pitchFamily="18" charset="0"/>
              </a:rPr>
              <a:t> </a:t>
            </a:r>
          </a:p>
          <a:p>
            <a:r>
              <a:rPr lang="en-GB" sz="1400" b="1" dirty="0">
                <a:latin typeface="Gill Sans Nova" panose="020B0602020104020203" pitchFamily="34" charset="0"/>
              </a:rPr>
              <a:t>PERSONAL INTEREST</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Gill Sans Nova" panose="020B0602020104020203" pitchFamily="34" charset="0"/>
            </a:endParaRPr>
          </a:p>
        </p:txBody>
      </p:sp>
      <p:pic>
        <p:nvPicPr>
          <p:cNvPr id="37" name="Graphic 36" descr="Greek Pillar with solid fill">
            <a:extLst>
              <a:ext uri="{FF2B5EF4-FFF2-40B4-BE49-F238E27FC236}">
                <a16:creationId xmlns:a16="http://schemas.microsoft.com/office/drawing/2014/main" id="{C068A7E6-6089-951C-99FC-B636CFDCD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84222" y="8871319"/>
            <a:ext cx="445460" cy="445460"/>
          </a:xfrm>
          <a:prstGeom prst="rect">
            <a:avLst/>
          </a:prstGeom>
        </p:spPr>
      </p:pic>
      <p:pic>
        <p:nvPicPr>
          <p:cNvPr id="39" name="Graphic 38" descr="Downhill skiing with solid fill">
            <a:extLst>
              <a:ext uri="{FF2B5EF4-FFF2-40B4-BE49-F238E27FC236}">
                <a16:creationId xmlns:a16="http://schemas.microsoft.com/office/drawing/2014/main" id="{069DE097-935E-F53C-8E99-160809E9B04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20606" y="8871319"/>
            <a:ext cx="445460" cy="445460"/>
          </a:xfrm>
          <a:prstGeom prst="rect">
            <a:avLst/>
          </a:prstGeom>
        </p:spPr>
      </p:pic>
      <p:pic>
        <p:nvPicPr>
          <p:cNvPr id="41" name="Graphic 40" descr="Hike with solid fill">
            <a:extLst>
              <a:ext uri="{FF2B5EF4-FFF2-40B4-BE49-F238E27FC236}">
                <a16:creationId xmlns:a16="http://schemas.microsoft.com/office/drawing/2014/main" id="{4FEEA0AD-A875-0B8F-BA44-A603F9B4A2E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5164" y="8871319"/>
            <a:ext cx="445460" cy="445460"/>
          </a:xfrm>
          <a:prstGeom prst="rect">
            <a:avLst/>
          </a:prstGeom>
        </p:spPr>
      </p:pic>
      <p:pic>
        <p:nvPicPr>
          <p:cNvPr id="43" name="Graphic 42" descr="Run with solid fill">
            <a:extLst>
              <a:ext uri="{FF2B5EF4-FFF2-40B4-BE49-F238E27FC236}">
                <a16:creationId xmlns:a16="http://schemas.microsoft.com/office/drawing/2014/main" id="{B702DC1E-8C45-CEFE-DD77-2F4C39833D0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9695" y="8871319"/>
            <a:ext cx="445460" cy="445460"/>
          </a:xfrm>
          <a:prstGeom prst="rect">
            <a:avLst/>
          </a:prstGeom>
        </p:spPr>
      </p:pic>
      <p:sp>
        <p:nvSpPr>
          <p:cNvPr id="44" name="Oval 43">
            <a:extLst>
              <a:ext uri="{FF2B5EF4-FFF2-40B4-BE49-F238E27FC236}">
                <a16:creationId xmlns:a16="http://schemas.microsoft.com/office/drawing/2014/main" id="{D304D886-D79F-FD94-B292-1304515FAA2E}"/>
              </a:ext>
            </a:extLst>
          </p:cNvPr>
          <p:cNvSpPr/>
          <p:nvPr/>
        </p:nvSpPr>
        <p:spPr>
          <a:xfrm>
            <a:off x="1613306"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71C29ADA-7FEC-EFCB-3305-1C112D093253}"/>
              </a:ext>
            </a:extLst>
          </p:cNvPr>
          <p:cNvSpPr/>
          <p:nvPr/>
        </p:nvSpPr>
        <p:spPr>
          <a:xfrm>
            <a:off x="1753800"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A0EA165-0ABA-B642-87E5-EA64E74F2A01}"/>
              </a:ext>
            </a:extLst>
          </p:cNvPr>
          <p:cNvSpPr/>
          <p:nvPr/>
        </p:nvSpPr>
        <p:spPr>
          <a:xfrm>
            <a:off x="1894294"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810EF8A1-0BBC-5604-7CCB-F5E82C207B72}"/>
              </a:ext>
            </a:extLst>
          </p:cNvPr>
          <p:cNvSpPr/>
          <p:nvPr/>
        </p:nvSpPr>
        <p:spPr>
          <a:xfrm>
            <a:off x="2034788" y="395607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DA7498E9-E52B-D1DD-910B-27F7D8ECD841}"/>
              </a:ext>
            </a:extLst>
          </p:cNvPr>
          <p:cNvSpPr/>
          <p:nvPr/>
        </p:nvSpPr>
        <p:spPr>
          <a:xfrm>
            <a:off x="1613306"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2DDE6D85-D743-D726-CCF9-D78D38BA1064}"/>
              </a:ext>
            </a:extLst>
          </p:cNvPr>
          <p:cNvSpPr/>
          <p:nvPr/>
        </p:nvSpPr>
        <p:spPr>
          <a:xfrm>
            <a:off x="1753800"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A16FECDD-6794-294E-C1FA-B0324AEA3A2F}"/>
              </a:ext>
            </a:extLst>
          </p:cNvPr>
          <p:cNvSpPr/>
          <p:nvPr/>
        </p:nvSpPr>
        <p:spPr>
          <a:xfrm>
            <a:off x="1894294"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E19C6465-4208-9DD3-59B2-DCD05E657026}"/>
              </a:ext>
            </a:extLst>
          </p:cNvPr>
          <p:cNvSpPr/>
          <p:nvPr/>
        </p:nvSpPr>
        <p:spPr>
          <a:xfrm>
            <a:off x="2034788" y="412511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392926E1-2DDA-AC98-3BCE-F98E93F75B8A}"/>
              </a:ext>
            </a:extLst>
          </p:cNvPr>
          <p:cNvSpPr/>
          <p:nvPr/>
        </p:nvSpPr>
        <p:spPr>
          <a:xfrm>
            <a:off x="1613306"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E1A0BBF1-8DAB-4628-0971-2EF2A0B4F029}"/>
              </a:ext>
            </a:extLst>
          </p:cNvPr>
          <p:cNvSpPr/>
          <p:nvPr/>
        </p:nvSpPr>
        <p:spPr>
          <a:xfrm>
            <a:off x="1753800"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8B8267B1-4E8F-8F26-8DDA-4571DEF75B34}"/>
              </a:ext>
            </a:extLst>
          </p:cNvPr>
          <p:cNvSpPr/>
          <p:nvPr/>
        </p:nvSpPr>
        <p:spPr>
          <a:xfrm>
            <a:off x="1894294"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41DFE57-AA75-314F-11BE-0959C1F27658}"/>
              </a:ext>
            </a:extLst>
          </p:cNvPr>
          <p:cNvSpPr/>
          <p:nvPr/>
        </p:nvSpPr>
        <p:spPr>
          <a:xfrm>
            <a:off x="2034788" y="4294161"/>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99068330-597F-454F-13B7-4B4C6E3C3D12}"/>
              </a:ext>
            </a:extLst>
          </p:cNvPr>
          <p:cNvSpPr/>
          <p:nvPr/>
        </p:nvSpPr>
        <p:spPr>
          <a:xfrm>
            <a:off x="1613306"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C04FB32B-66E0-1C0C-E1F5-8BF050ED4FAF}"/>
              </a:ext>
            </a:extLst>
          </p:cNvPr>
          <p:cNvSpPr/>
          <p:nvPr/>
        </p:nvSpPr>
        <p:spPr>
          <a:xfrm>
            <a:off x="1753800"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58B21D23-AA1F-4509-3309-6D46ACC22267}"/>
              </a:ext>
            </a:extLst>
          </p:cNvPr>
          <p:cNvSpPr/>
          <p:nvPr/>
        </p:nvSpPr>
        <p:spPr>
          <a:xfrm>
            <a:off x="1894294"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2E588225-0F2C-9578-314B-0C2B7715A468}"/>
              </a:ext>
            </a:extLst>
          </p:cNvPr>
          <p:cNvSpPr/>
          <p:nvPr/>
        </p:nvSpPr>
        <p:spPr>
          <a:xfrm>
            <a:off x="2034788" y="446320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0A253E3D-E622-C1B1-862E-F161A201208F}"/>
              </a:ext>
            </a:extLst>
          </p:cNvPr>
          <p:cNvSpPr/>
          <p:nvPr/>
        </p:nvSpPr>
        <p:spPr>
          <a:xfrm>
            <a:off x="1613306"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1B08115F-38A7-07AB-7673-FBFEE11FEE0E}"/>
              </a:ext>
            </a:extLst>
          </p:cNvPr>
          <p:cNvSpPr/>
          <p:nvPr/>
        </p:nvSpPr>
        <p:spPr>
          <a:xfrm>
            <a:off x="1753800"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86C154B5-2B19-07AF-B855-301D14140FDD}"/>
              </a:ext>
            </a:extLst>
          </p:cNvPr>
          <p:cNvSpPr/>
          <p:nvPr/>
        </p:nvSpPr>
        <p:spPr>
          <a:xfrm>
            <a:off x="1894294"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2192D1E1-1F2E-C064-7282-1F6B31BFD1BC}"/>
              </a:ext>
            </a:extLst>
          </p:cNvPr>
          <p:cNvSpPr/>
          <p:nvPr/>
        </p:nvSpPr>
        <p:spPr>
          <a:xfrm>
            <a:off x="2034788" y="462986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Oval 100">
            <a:extLst>
              <a:ext uri="{FF2B5EF4-FFF2-40B4-BE49-F238E27FC236}">
                <a16:creationId xmlns:a16="http://schemas.microsoft.com/office/drawing/2014/main" id="{8324A301-6278-4B1F-27AA-BF40ED2B1821}"/>
              </a:ext>
            </a:extLst>
          </p:cNvPr>
          <p:cNvSpPr/>
          <p:nvPr/>
        </p:nvSpPr>
        <p:spPr>
          <a:xfrm>
            <a:off x="1613306"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Oval 101">
            <a:extLst>
              <a:ext uri="{FF2B5EF4-FFF2-40B4-BE49-F238E27FC236}">
                <a16:creationId xmlns:a16="http://schemas.microsoft.com/office/drawing/2014/main" id="{A0231442-0485-F262-C3B5-CDB3F0B99D74}"/>
              </a:ext>
            </a:extLst>
          </p:cNvPr>
          <p:cNvSpPr/>
          <p:nvPr/>
        </p:nvSpPr>
        <p:spPr>
          <a:xfrm>
            <a:off x="1753800"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Oval 102">
            <a:extLst>
              <a:ext uri="{FF2B5EF4-FFF2-40B4-BE49-F238E27FC236}">
                <a16:creationId xmlns:a16="http://schemas.microsoft.com/office/drawing/2014/main" id="{024C35E9-A3F8-330F-066D-EACC9785D5CA}"/>
              </a:ext>
            </a:extLst>
          </p:cNvPr>
          <p:cNvSpPr/>
          <p:nvPr/>
        </p:nvSpPr>
        <p:spPr>
          <a:xfrm>
            <a:off x="1894294"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Oval 103">
            <a:extLst>
              <a:ext uri="{FF2B5EF4-FFF2-40B4-BE49-F238E27FC236}">
                <a16:creationId xmlns:a16="http://schemas.microsoft.com/office/drawing/2014/main" id="{D4960646-B2BE-682D-FC01-0DDA0AB806DF}"/>
              </a:ext>
            </a:extLst>
          </p:cNvPr>
          <p:cNvSpPr/>
          <p:nvPr/>
        </p:nvSpPr>
        <p:spPr>
          <a:xfrm>
            <a:off x="2034788" y="487034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6D6F770F-7E1D-508A-6970-F12CB9B484AF}"/>
              </a:ext>
            </a:extLst>
          </p:cNvPr>
          <p:cNvSpPr/>
          <p:nvPr/>
        </p:nvSpPr>
        <p:spPr>
          <a:xfrm>
            <a:off x="1613306"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Oval 107">
            <a:extLst>
              <a:ext uri="{FF2B5EF4-FFF2-40B4-BE49-F238E27FC236}">
                <a16:creationId xmlns:a16="http://schemas.microsoft.com/office/drawing/2014/main" id="{168E5A0A-B1EC-61E2-B873-AFB01B3EB475}"/>
              </a:ext>
            </a:extLst>
          </p:cNvPr>
          <p:cNvSpPr/>
          <p:nvPr/>
        </p:nvSpPr>
        <p:spPr>
          <a:xfrm>
            <a:off x="1753800"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Oval 108">
            <a:extLst>
              <a:ext uri="{FF2B5EF4-FFF2-40B4-BE49-F238E27FC236}">
                <a16:creationId xmlns:a16="http://schemas.microsoft.com/office/drawing/2014/main" id="{42FF1FB9-E0EE-B809-BCE5-7AE6DE76B35C}"/>
              </a:ext>
            </a:extLst>
          </p:cNvPr>
          <p:cNvSpPr/>
          <p:nvPr/>
        </p:nvSpPr>
        <p:spPr>
          <a:xfrm>
            <a:off x="1894294"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Oval 109">
            <a:extLst>
              <a:ext uri="{FF2B5EF4-FFF2-40B4-BE49-F238E27FC236}">
                <a16:creationId xmlns:a16="http://schemas.microsoft.com/office/drawing/2014/main" id="{6881CAC6-5B47-8C3B-CCE3-61C6E77FD1E6}"/>
              </a:ext>
            </a:extLst>
          </p:cNvPr>
          <p:cNvSpPr/>
          <p:nvPr/>
        </p:nvSpPr>
        <p:spPr>
          <a:xfrm>
            <a:off x="2034788" y="5036999"/>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Oval 112">
            <a:extLst>
              <a:ext uri="{FF2B5EF4-FFF2-40B4-BE49-F238E27FC236}">
                <a16:creationId xmlns:a16="http://schemas.microsoft.com/office/drawing/2014/main" id="{D8BA93AD-7E04-24CB-35EB-326C5D9082C9}"/>
              </a:ext>
            </a:extLst>
          </p:cNvPr>
          <p:cNvSpPr/>
          <p:nvPr/>
        </p:nvSpPr>
        <p:spPr>
          <a:xfrm>
            <a:off x="1613306"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Oval 113">
            <a:extLst>
              <a:ext uri="{FF2B5EF4-FFF2-40B4-BE49-F238E27FC236}">
                <a16:creationId xmlns:a16="http://schemas.microsoft.com/office/drawing/2014/main" id="{B300526B-B64C-7B16-EC46-222815E5C046}"/>
              </a:ext>
            </a:extLst>
          </p:cNvPr>
          <p:cNvSpPr/>
          <p:nvPr/>
        </p:nvSpPr>
        <p:spPr>
          <a:xfrm>
            <a:off x="1753800"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Oval 114">
            <a:extLst>
              <a:ext uri="{FF2B5EF4-FFF2-40B4-BE49-F238E27FC236}">
                <a16:creationId xmlns:a16="http://schemas.microsoft.com/office/drawing/2014/main" id="{146855CA-5677-021A-F3B5-68F78CAC34D1}"/>
              </a:ext>
            </a:extLst>
          </p:cNvPr>
          <p:cNvSpPr/>
          <p:nvPr/>
        </p:nvSpPr>
        <p:spPr>
          <a:xfrm>
            <a:off x="1894294"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Oval 115">
            <a:extLst>
              <a:ext uri="{FF2B5EF4-FFF2-40B4-BE49-F238E27FC236}">
                <a16:creationId xmlns:a16="http://schemas.microsoft.com/office/drawing/2014/main" id="{B780D5E1-5365-AEE6-DFEB-25D0FEDFB4B6}"/>
              </a:ext>
            </a:extLst>
          </p:cNvPr>
          <p:cNvSpPr/>
          <p:nvPr/>
        </p:nvSpPr>
        <p:spPr>
          <a:xfrm>
            <a:off x="2034788" y="520366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Oval 118">
            <a:extLst>
              <a:ext uri="{FF2B5EF4-FFF2-40B4-BE49-F238E27FC236}">
                <a16:creationId xmlns:a16="http://schemas.microsoft.com/office/drawing/2014/main" id="{50A5C633-7B54-9918-596B-64FE28160F0D}"/>
              </a:ext>
            </a:extLst>
          </p:cNvPr>
          <p:cNvSpPr/>
          <p:nvPr/>
        </p:nvSpPr>
        <p:spPr>
          <a:xfrm>
            <a:off x="1613306"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id="{198C739E-14B0-43FC-A05F-CF51519321F9}"/>
              </a:ext>
            </a:extLst>
          </p:cNvPr>
          <p:cNvSpPr/>
          <p:nvPr/>
        </p:nvSpPr>
        <p:spPr>
          <a:xfrm>
            <a:off x="1753800"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id="{5DAA7DB4-0660-5345-0EB9-6EF075A5CEFC}"/>
              </a:ext>
            </a:extLst>
          </p:cNvPr>
          <p:cNvSpPr/>
          <p:nvPr/>
        </p:nvSpPr>
        <p:spPr>
          <a:xfrm>
            <a:off x="1894294"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id="{E94F3FA1-871A-B831-76CD-6AF0B43956B5}"/>
              </a:ext>
            </a:extLst>
          </p:cNvPr>
          <p:cNvSpPr/>
          <p:nvPr/>
        </p:nvSpPr>
        <p:spPr>
          <a:xfrm>
            <a:off x="2034788" y="537292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00A90A56-41E6-3AE2-3B48-17B9FAF8EE43}"/>
              </a:ext>
            </a:extLst>
          </p:cNvPr>
          <p:cNvSpPr/>
          <p:nvPr/>
        </p:nvSpPr>
        <p:spPr>
          <a:xfrm>
            <a:off x="1613306"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Oval 125">
            <a:extLst>
              <a:ext uri="{FF2B5EF4-FFF2-40B4-BE49-F238E27FC236}">
                <a16:creationId xmlns:a16="http://schemas.microsoft.com/office/drawing/2014/main" id="{00C4FFAB-769C-F82A-00AF-FAFFFE0FA0CE}"/>
              </a:ext>
            </a:extLst>
          </p:cNvPr>
          <p:cNvSpPr/>
          <p:nvPr/>
        </p:nvSpPr>
        <p:spPr>
          <a:xfrm>
            <a:off x="1753800"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94506665-6170-4851-37ED-A6C58E7F1396}"/>
              </a:ext>
            </a:extLst>
          </p:cNvPr>
          <p:cNvSpPr/>
          <p:nvPr/>
        </p:nvSpPr>
        <p:spPr>
          <a:xfrm>
            <a:off x="1894294"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A0AB06BC-9684-D732-D99D-96F93F5C5DB8}"/>
              </a:ext>
            </a:extLst>
          </p:cNvPr>
          <p:cNvSpPr/>
          <p:nvPr/>
        </p:nvSpPr>
        <p:spPr>
          <a:xfrm>
            <a:off x="2034788" y="5776213"/>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Oval 130">
            <a:extLst>
              <a:ext uri="{FF2B5EF4-FFF2-40B4-BE49-F238E27FC236}">
                <a16:creationId xmlns:a16="http://schemas.microsoft.com/office/drawing/2014/main" id="{003EC3E8-2A46-35A6-B46D-FB6C7C734704}"/>
              </a:ext>
            </a:extLst>
          </p:cNvPr>
          <p:cNvSpPr/>
          <p:nvPr/>
        </p:nvSpPr>
        <p:spPr>
          <a:xfrm>
            <a:off x="1613306"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Oval 131">
            <a:extLst>
              <a:ext uri="{FF2B5EF4-FFF2-40B4-BE49-F238E27FC236}">
                <a16:creationId xmlns:a16="http://schemas.microsoft.com/office/drawing/2014/main" id="{D5F6CFC7-7A62-35C0-897C-FE98B43423D0}"/>
              </a:ext>
            </a:extLst>
          </p:cNvPr>
          <p:cNvSpPr/>
          <p:nvPr/>
        </p:nvSpPr>
        <p:spPr>
          <a:xfrm>
            <a:off x="1753800"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Oval 132">
            <a:extLst>
              <a:ext uri="{FF2B5EF4-FFF2-40B4-BE49-F238E27FC236}">
                <a16:creationId xmlns:a16="http://schemas.microsoft.com/office/drawing/2014/main" id="{183CF6AB-6A50-010F-12F2-B2FD28C7396F}"/>
              </a:ext>
            </a:extLst>
          </p:cNvPr>
          <p:cNvSpPr/>
          <p:nvPr/>
        </p:nvSpPr>
        <p:spPr>
          <a:xfrm>
            <a:off x="1894294" y="5945255"/>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Oval 133">
            <a:extLst>
              <a:ext uri="{FF2B5EF4-FFF2-40B4-BE49-F238E27FC236}">
                <a16:creationId xmlns:a16="http://schemas.microsoft.com/office/drawing/2014/main" id="{11F362D2-C6CF-0253-9E02-3DDC8C8D3D53}"/>
              </a:ext>
            </a:extLst>
          </p:cNvPr>
          <p:cNvSpPr/>
          <p:nvPr/>
        </p:nvSpPr>
        <p:spPr>
          <a:xfrm>
            <a:off x="2034788" y="5945255"/>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D7527DC8-DD28-667E-C37A-A311DA5AEE17}"/>
              </a:ext>
            </a:extLst>
          </p:cNvPr>
          <p:cNvSpPr/>
          <p:nvPr/>
        </p:nvSpPr>
        <p:spPr>
          <a:xfrm>
            <a:off x="1613306"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525DDA89-CCB0-F0F3-FF78-897A6440475E}"/>
              </a:ext>
            </a:extLst>
          </p:cNvPr>
          <p:cNvSpPr/>
          <p:nvPr/>
        </p:nvSpPr>
        <p:spPr>
          <a:xfrm>
            <a:off x="1753800"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6C10FA12-0850-C3E0-B90E-CF691B3BD956}"/>
              </a:ext>
            </a:extLst>
          </p:cNvPr>
          <p:cNvSpPr/>
          <p:nvPr/>
        </p:nvSpPr>
        <p:spPr>
          <a:xfrm>
            <a:off x="1894294" y="611429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16FB6C36-F42C-4D6D-B1A8-18DB12A0A7FD}"/>
              </a:ext>
            </a:extLst>
          </p:cNvPr>
          <p:cNvSpPr/>
          <p:nvPr/>
        </p:nvSpPr>
        <p:spPr>
          <a:xfrm>
            <a:off x="2034788" y="61142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2" name="Group 141">
            <a:extLst>
              <a:ext uri="{FF2B5EF4-FFF2-40B4-BE49-F238E27FC236}">
                <a16:creationId xmlns:a16="http://schemas.microsoft.com/office/drawing/2014/main" id="{A80532DB-AE41-5E83-5BA9-B61E152DEF72}"/>
              </a:ext>
            </a:extLst>
          </p:cNvPr>
          <p:cNvGrpSpPr/>
          <p:nvPr/>
        </p:nvGrpSpPr>
        <p:grpSpPr>
          <a:xfrm>
            <a:off x="1613306" y="6283339"/>
            <a:ext cx="702470" cy="140494"/>
            <a:chOff x="1707228" y="4202907"/>
            <a:chExt cx="702470" cy="140494"/>
          </a:xfrm>
        </p:grpSpPr>
        <p:sp>
          <p:nvSpPr>
            <p:cNvPr id="143" name="Oval 142">
              <a:extLst>
                <a:ext uri="{FF2B5EF4-FFF2-40B4-BE49-F238E27FC236}">
                  <a16:creationId xmlns:a16="http://schemas.microsoft.com/office/drawing/2014/main" id="{840A53EE-F0FF-76D4-6F5E-E681C11100A2}"/>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Oval 143">
              <a:extLst>
                <a:ext uri="{FF2B5EF4-FFF2-40B4-BE49-F238E27FC236}">
                  <a16:creationId xmlns:a16="http://schemas.microsoft.com/office/drawing/2014/main" id="{B832909E-B735-79E9-E8DE-0EA3669EABFD}"/>
                </a:ext>
              </a:extLst>
            </p:cNvPr>
            <p:cNvSpPr/>
            <p:nvPr/>
          </p:nvSpPr>
          <p:spPr>
            <a:xfrm>
              <a:off x="1847722"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Oval 144">
              <a:extLst>
                <a:ext uri="{FF2B5EF4-FFF2-40B4-BE49-F238E27FC236}">
                  <a16:creationId xmlns:a16="http://schemas.microsoft.com/office/drawing/2014/main" id="{3EDEDCB3-5269-BDA4-0547-8C8A9A487F7F}"/>
                </a:ext>
              </a:extLst>
            </p:cNvPr>
            <p:cNvSpPr/>
            <p:nvPr/>
          </p:nvSpPr>
          <p:spPr>
            <a:xfrm>
              <a:off x="1988216"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Oval 145">
              <a:extLst>
                <a:ext uri="{FF2B5EF4-FFF2-40B4-BE49-F238E27FC236}">
                  <a16:creationId xmlns:a16="http://schemas.microsoft.com/office/drawing/2014/main" id="{A926AF20-3794-E991-2C2E-869AD9753144}"/>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Oval 146">
              <a:extLst>
                <a:ext uri="{FF2B5EF4-FFF2-40B4-BE49-F238E27FC236}">
                  <a16:creationId xmlns:a16="http://schemas.microsoft.com/office/drawing/2014/main" id="{A077E9EF-6BDE-FF92-A743-C1F22E22D3A5}"/>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8" name="Group 147">
            <a:extLst>
              <a:ext uri="{FF2B5EF4-FFF2-40B4-BE49-F238E27FC236}">
                <a16:creationId xmlns:a16="http://schemas.microsoft.com/office/drawing/2014/main" id="{C37E2EEA-2C8B-5B59-4266-79382A948F43}"/>
              </a:ext>
            </a:extLst>
          </p:cNvPr>
          <p:cNvGrpSpPr/>
          <p:nvPr/>
        </p:nvGrpSpPr>
        <p:grpSpPr>
          <a:xfrm>
            <a:off x="1613306" y="6449999"/>
            <a:ext cx="702470" cy="140494"/>
            <a:chOff x="1707228" y="4202907"/>
            <a:chExt cx="702470" cy="140494"/>
          </a:xfrm>
        </p:grpSpPr>
        <p:sp>
          <p:nvSpPr>
            <p:cNvPr id="149" name="Oval 148">
              <a:extLst>
                <a:ext uri="{FF2B5EF4-FFF2-40B4-BE49-F238E27FC236}">
                  <a16:creationId xmlns:a16="http://schemas.microsoft.com/office/drawing/2014/main" id="{4B65340B-8FED-BAC7-547E-D1C841138BF5}"/>
                </a:ext>
              </a:extLst>
            </p:cNvPr>
            <p:cNvSpPr/>
            <p:nvPr/>
          </p:nvSpPr>
          <p:spPr>
            <a:xfrm>
              <a:off x="1707228" y="420290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Oval 149">
              <a:extLst>
                <a:ext uri="{FF2B5EF4-FFF2-40B4-BE49-F238E27FC236}">
                  <a16:creationId xmlns:a16="http://schemas.microsoft.com/office/drawing/2014/main" id="{EFC86A63-BB24-B7C2-804A-54079B1AF717}"/>
                </a:ext>
              </a:extLst>
            </p:cNvPr>
            <p:cNvSpPr/>
            <p:nvPr/>
          </p:nvSpPr>
          <p:spPr>
            <a:xfrm>
              <a:off x="1847722"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Oval 150">
              <a:extLst>
                <a:ext uri="{FF2B5EF4-FFF2-40B4-BE49-F238E27FC236}">
                  <a16:creationId xmlns:a16="http://schemas.microsoft.com/office/drawing/2014/main" id="{9252E3D0-3C5A-A7A1-8CB5-0572FAE46F15}"/>
                </a:ext>
              </a:extLst>
            </p:cNvPr>
            <p:cNvSpPr/>
            <p:nvPr/>
          </p:nvSpPr>
          <p:spPr>
            <a:xfrm>
              <a:off x="1988216"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Oval 151">
              <a:extLst>
                <a:ext uri="{FF2B5EF4-FFF2-40B4-BE49-F238E27FC236}">
                  <a16:creationId xmlns:a16="http://schemas.microsoft.com/office/drawing/2014/main" id="{B7CC75D5-7973-65F1-49D5-B9D1B06DA5FD}"/>
                </a:ext>
              </a:extLst>
            </p:cNvPr>
            <p:cNvSpPr/>
            <p:nvPr/>
          </p:nvSpPr>
          <p:spPr>
            <a:xfrm>
              <a:off x="2128710"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Oval 152">
              <a:extLst>
                <a:ext uri="{FF2B5EF4-FFF2-40B4-BE49-F238E27FC236}">
                  <a16:creationId xmlns:a16="http://schemas.microsoft.com/office/drawing/2014/main" id="{D4D859D2-FAA7-C079-2FE5-CC3AF93EA7EB}"/>
                </a:ext>
              </a:extLst>
            </p:cNvPr>
            <p:cNvSpPr/>
            <p:nvPr/>
          </p:nvSpPr>
          <p:spPr>
            <a:xfrm>
              <a:off x="2269204" y="420290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5" name="Oval 154">
            <a:extLst>
              <a:ext uri="{FF2B5EF4-FFF2-40B4-BE49-F238E27FC236}">
                <a16:creationId xmlns:a16="http://schemas.microsoft.com/office/drawing/2014/main" id="{C7E07E85-47C2-7EEA-F7AC-8F5505F49021}"/>
              </a:ext>
            </a:extLst>
          </p:cNvPr>
          <p:cNvSpPr/>
          <p:nvPr/>
        </p:nvSpPr>
        <p:spPr>
          <a:xfrm>
            <a:off x="1613306"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Oval 155">
            <a:extLst>
              <a:ext uri="{FF2B5EF4-FFF2-40B4-BE49-F238E27FC236}">
                <a16:creationId xmlns:a16="http://schemas.microsoft.com/office/drawing/2014/main" id="{4A3DC72A-5090-36A8-920E-3AB1FBAE355A}"/>
              </a:ext>
            </a:extLst>
          </p:cNvPr>
          <p:cNvSpPr/>
          <p:nvPr/>
        </p:nvSpPr>
        <p:spPr>
          <a:xfrm>
            <a:off x="1753800"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Oval 156">
            <a:extLst>
              <a:ext uri="{FF2B5EF4-FFF2-40B4-BE49-F238E27FC236}">
                <a16:creationId xmlns:a16="http://schemas.microsoft.com/office/drawing/2014/main" id="{BCC49D8F-E4C3-F80A-220F-ABDA5B80E701}"/>
              </a:ext>
            </a:extLst>
          </p:cNvPr>
          <p:cNvSpPr/>
          <p:nvPr/>
        </p:nvSpPr>
        <p:spPr>
          <a:xfrm>
            <a:off x="1894294"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Oval 157">
            <a:extLst>
              <a:ext uri="{FF2B5EF4-FFF2-40B4-BE49-F238E27FC236}">
                <a16:creationId xmlns:a16="http://schemas.microsoft.com/office/drawing/2014/main" id="{BDE189F5-B3C4-A147-2B54-C7761A846FD6}"/>
              </a:ext>
            </a:extLst>
          </p:cNvPr>
          <p:cNvSpPr/>
          <p:nvPr/>
        </p:nvSpPr>
        <p:spPr>
          <a:xfrm>
            <a:off x="2034788" y="5612668"/>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2" name="Picture 8" descr="The Official Microsoft MVP Community - Home | Facebook">
            <a:extLst>
              <a:ext uri="{FF2B5EF4-FFF2-40B4-BE49-F238E27FC236}">
                <a16:creationId xmlns:a16="http://schemas.microsoft.com/office/drawing/2014/main" id="{316F8DC0-DE23-6BB8-747A-AE928E262F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9284" y="2399634"/>
            <a:ext cx="333985" cy="333985"/>
          </a:xfrm>
          <a:prstGeom prst="rect">
            <a:avLst/>
          </a:prstGeom>
          <a:noFill/>
          <a:extLst>
            <a:ext uri="{909E8E84-426E-40DD-AFC4-6F175D3DCCD1}">
              <a14:hiddenFill xmlns:a14="http://schemas.microsoft.com/office/drawing/2010/main">
                <a:solidFill>
                  <a:srgbClr val="FFFFFF"/>
                </a:solidFill>
              </a14:hiddenFill>
            </a:ext>
          </a:extLst>
        </p:spPr>
      </p:pic>
      <p:sp>
        <p:nvSpPr>
          <p:cNvPr id="179" name="Oval 178">
            <a:extLst>
              <a:ext uri="{FF2B5EF4-FFF2-40B4-BE49-F238E27FC236}">
                <a16:creationId xmlns:a16="http://schemas.microsoft.com/office/drawing/2014/main" id="{7D31CBD9-2A7B-D6AD-0245-B9854CABB945}"/>
              </a:ext>
            </a:extLst>
          </p:cNvPr>
          <p:cNvSpPr/>
          <p:nvPr/>
        </p:nvSpPr>
        <p:spPr>
          <a:xfrm>
            <a:off x="2175282" y="3957050"/>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Oval 179">
            <a:extLst>
              <a:ext uri="{FF2B5EF4-FFF2-40B4-BE49-F238E27FC236}">
                <a16:creationId xmlns:a16="http://schemas.microsoft.com/office/drawing/2014/main" id="{9C12A856-6D19-03BB-9D4B-00D932B4FB76}"/>
              </a:ext>
            </a:extLst>
          </p:cNvPr>
          <p:cNvSpPr/>
          <p:nvPr/>
        </p:nvSpPr>
        <p:spPr>
          <a:xfrm>
            <a:off x="2175282" y="412609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Oval 180">
            <a:extLst>
              <a:ext uri="{FF2B5EF4-FFF2-40B4-BE49-F238E27FC236}">
                <a16:creationId xmlns:a16="http://schemas.microsoft.com/office/drawing/2014/main" id="{41E954EA-7232-9C70-917C-AE106E23A42A}"/>
              </a:ext>
            </a:extLst>
          </p:cNvPr>
          <p:cNvSpPr/>
          <p:nvPr/>
        </p:nvSpPr>
        <p:spPr>
          <a:xfrm>
            <a:off x="2175282" y="4295134"/>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A2F0A46F-2200-B121-FCE3-82668F4D3C2C}"/>
              </a:ext>
            </a:extLst>
          </p:cNvPr>
          <p:cNvSpPr/>
          <p:nvPr/>
        </p:nvSpPr>
        <p:spPr>
          <a:xfrm>
            <a:off x="2175282" y="4464176"/>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55772BA7-6A9A-5F68-6B78-A98CC9E70430}"/>
              </a:ext>
            </a:extLst>
          </p:cNvPr>
          <p:cNvSpPr/>
          <p:nvPr/>
        </p:nvSpPr>
        <p:spPr>
          <a:xfrm>
            <a:off x="2175282" y="463083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Oval 192">
            <a:extLst>
              <a:ext uri="{FF2B5EF4-FFF2-40B4-BE49-F238E27FC236}">
                <a16:creationId xmlns:a16="http://schemas.microsoft.com/office/drawing/2014/main" id="{748EFFCF-ED68-68B1-7AAD-358A7A773E76}"/>
              </a:ext>
            </a:extLst>
          </p:cNvPr>
          <p:cNvSpPr/>
          <p:nvPr/>
        </p:nvSpPr>
        <p:spPr>
          <a:xfrm>
            <a:off x="2175282" y="487131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A780003F-09CA-0558-7B4B-61F195134B73}"/>
              </a:ext>
            </a:extLst>
          </p:cNvPr>
          <p:cNvSpPr/>
          <p:nvPr/>
        </p:nvSpPr>
        <p:spPr>
          <a:xfrm>
            <a:off x="2175282" y="503797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Oval 205">
            <a:extLst>
              <a:ext uri="{FF2B5EF4-FFF2-40B4-BE49-F238E27FC236}">
                <a16:creationId xmlns:a16="http://schemas.microsoft.com/office/drawing/2014/main" id="{EF4C0571-DCE9-54AF-C9CB-53996C20DBE0}"/>
              </a:ext>
            </a:extLst>
          </p:cNvPr>
          <p:cNvSpPr/>
          <p:nvPr/>
        </p:nvSpPr>
        <p:spPr>
          <a:xfrm>
            <a:off x="2175282" y="520463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Oval 206">
            <a:extLst>
              <a:ext uri="{FF2B5EF4-FFF2-40B4-BE49-F238E27FC236}">
                <a16:creationId xmlns:a16="http://schemas.microsoft.com/office/drawing/2014/main" id="{6BC415FA-175B-4815-603E-4E529CA58563}"/>
              </a:ext>
            </a:extLst>
          </p:cNvPr>
          <p:cNvSpPr/>
          <p:nvPr/>
        </p:nvSpPr>
        <p:spPr>
          <a:xfrm>
            <a:off x="2175282" y="5373897"/>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Oval 207">
            <a:extLst>
              <a:ext uri="{FF2B5EF4-FFF2-40B4-BE49-F238E27FC236}">
                <a16:creationId xmlns:a16="http://schemas.microsoft.com/office/drawing/2014/main" id="{9337FFF5-5B94-2C15-4D53-80C5BDB1995C}"/>
              </a:ext>
            </a:extLst>
          </p:cNvPr>
          <p:cNvSpPr/>
          <p:nvPr/>
        </p:nvSpPr>
        <p:spPr>
          <a:xfrm>
            <a:off x="2175282" y="5779567"/>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0BC475B2-F289-4916-FE65-759B2A153EE1}"/>
              </a:ext>
            </a:extLst>
          </p:cNvPr>
          <p:cNvSpPr/>
          <p:nvPr/>
        </p:nvSpPr>
        <p:spPr>
          <a:xfrm>
            <a:off x="2175282" y="5948609"/>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82181EDC-99FC-6A4A-9698-FFE0DC30A839}"/>
              </a:ext>
            </a:extLst>
          </p:cNvPr>
          <p:cNvSpPr/>
          <p:nvPr/>
        </p:nvSpPr>
        <p:spPr>
          <a:xfrm>
            <a:off x="2175282" y="6108126"/>
            <a:ext cx="140494" cy="14049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005DD845-1554-D7CE-B7AE-A3E15BEC2945}"/>
              </a:ext>
            </a:extLst>
          </p:cNvPr>
          <p:cNvSpPr/>
          <p:nvPr/>
        </p:nvSpPr>
        <p:spPr>
          <a:xfrm>
            <a:off x="2175282" y="5616022"/>
            <a:ext cx="140494" cy="14049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CACFD753-EE57-8D90-555D-47E0EBE20918}"/>
              </a:ext>
            </a:extLst>
          </p:cNvPr>
          <p:cNvSpPr txBox="1"/>
          <p:nvPr/>
        </p:nvSpPr>
        <p:spPr>
          <a:xfrm>
            <a:off x="2439507" y="2060917"/>
            <a:ext cx="4326479" cy="2769989"/>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EMPLOYMENT HISTORY:</a:t>
            </a:r>
          </a:p>
          <a:p>
            <a:r>
              <a:rPr lang="en-GB" sz="1100" b="1" dirty="0">
                <a:solidFill>
                  <a:srgbClr val="262F3B"/>
                </a:solidFill>
                <a:latin typeface="Gill Sans Nova" panose="020B0602020104020203" pitchFamily="34" charset="0"/>
              </a:rPr>
              <a:t>Founder / DevOps Consultant: </a:t>
            </a:r>
            <a:r>
              <a:rPr lang="en-GB" sz="1100" b="1" dirty="0">
                <a:solidFill>
                  <a:srgbClr val="F6AB25"/>
                </a:solidFill>
                <a:latin typeface="Gill Sans Nova" panose="020B0602020104020203" pitchFamily="34" charset="0"/>
              </a:rPr>
              <a:t>DLM Consultants </a:t>
            </a:r>
            <a:r>
              <a:rPr lang="en-GB" sz="1100" i="1" dirty="0">
                <a:solidFill>
                  <a:srgbClr val="262F3B"/>
                </a:solidFill>
                <a:latin typeface="Gill Sans Nova" panose="020B0602020104020203" pitchFamily="34" charset="0"/>
              </a:rPr>
              <a:t>(2016-present)</a:t>
            </a:r>
          </a:p>
          <a:p>
            <a:pPr marL="171450" indent="-171450">
              <a:buFont typeface="Arial" panose="020B0604020202020204" pitchFamily="34" charset="0"/>
              <a:buChar char="•"/>
            </a:pPr>
            <a:r>
              <a:rPr lang="en-GB" sz="1100" dirty="0">
                <a:solidFill>
                  <a:srgbClr val="262F3B"/>
                </a:solidFill>
              </a:rPr>
              <a:t>Significantly reduced SQL change risk and lead time for customers.</a:t>
            </a:r>
          </a:p>
          <a:p>
            <a:pPr marL="171450" indent="-171450">
              <a:buFont typeface="Arial" panose="020B0604020202020204" pitchFamily="34" charset="0"/>
              <a:buChar char="•"/>
            </a:pPr>
            <a:r>
              <a:rPr lang="en-GB" sz="1100" dirty="0">
                <a:solidFill>
                  <a:srgbClr val="262F3B"/>
                </a:solidFill>
              </a:rPr>
              <a:t>Focus on upskilling and coaching existing teams to practice DevOps.</a:t>
            </a:r>
          </a:p>
          <a:p>
            <a:pPr marL="171450" indent="-171450">
              <a:buFont typeface="Arial" panose="020B0604020202020204" pitchFamily="34" charset="0"/>
              <a:buChar char="•"/>
            </a:pPr>
            <a:r>
              <a:rPr lang="en-GB" sz="1100" dirty="0">
                <a:solidFill>
                  <a:srgbClr val="262F3B"/>
                </a:solidFill>
              </a:rPr>
              <a:t>More detailed customer testimonials available on following page.</a:t>
            </a: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Sponsorship Manager / Director: </a:t>
            </a:r>
            <a:r>
              <a:rPr lang="en-GB" sz="1100" b="1" dirty="0">
                <a:solidFill>
                  <a:schemeClr val="accent6">
                    <a:lumMod val="75000"/>
                  </a:schemeClr>
                </a:solidFill>
                <a:latin typeface="Gill Sans Nova" panose="020B0602020104020203" pitchFamily="34" charset="0"/>
              </a:rPr>
              <a:t>Data Relay </a:t>
            </a:r>
            <a:r>
              <a:rPr lang="en-GB" sz="1100" i="1" dirty="0">
                <a:solidFill>
                  <a:srgbClr val="262F3B"/>
                </a:solidFill>
                <a:latin typeface="Gill Sans Nova" panose="020B0602020104020203" pitchFamily="34" charset="0"/>
              </a:rPr>
              <a:t>(2016-2022)</a:t>
            </a:r>
          </a:p>
          <a:p>
            <a:pPr marL="171450" indent="-171450">
              <a:buFont typeface="Arial" panose="020B0604020202020204" pitchFamily="34" charset="0"/>
              <a:buChar char="•"/>
            </a:pPr>
            <a:r>
              <a:rPr lang="en-GB" sz="1050" dirty="0">
                <a:solidFill>
                  <a:srgbClr val="262F3B"/>
                </a:solidFill>
              </a:rPr>
              <a:t>Doubled revenue in 12 months. Tripled revenue 36 months.</a:t>
            </a:r>
          </a:p>
          <a:p>
            <a:pPr marL="171450" indent="-171450">
              <a:buFont typeface="Arial" panose="020B0604020202020204" pitchFamily="34" charset="0"/>
              <a:buChar char="•"/>
            </a:pPr>
            <a:r>
              <a:rPr lang="en-GB" sz="1050" dirty="0">
                <a:solidFill>
                  <a:srgbClr val="262F3B"/>
                </a:solidFill>
              </a:rPr>
              <a:t>Promoted to director for showing success, responsibility, and leadership.</a:t>
            </a:r>
            <a:endParaRPr lang="en-GB" sz="1100" dirty="0">
              <a:solidFill>
                <a:srgbClr val="262F3B"/>
              </a:solidFill>
            </a:endParaRPr>
          </a:p>
          <a:p>
            <a:r>
              <a:rPr lang="en-GB" sz="500" dirty="0">
                <a:solidFill>
                  <a:srgbClr val="262F3B"/>
                </a:solidFill>
              </a:rPr>
              <a:t> </a:t>
            </a:r>
            <a:endParaRPr lang="en-GB" sz="1100" dirty="0">
              <a:solidFill>
                <a:srgbClr val="262F3B"/>
              </a:solidFill>
            </a:endParaRPr>
          </a:p>
          <a:p>
            <a:r>
              <a:rPr lang="en-GB" sz="1100" b="1" dirty="0">
                <a:solidFill>
                  <a:srgbClr val="262F3B"/>
                </a:solidFill>
                <a:latin typeface="Gill Sans Nova" panose="020B0602020104020203" pitchFamily="34" charset="0"/>
              </a:rPr>
              <a:t>Sales / Sales Engineer: </a:t>
            </a:r>
            <a:r>
              <a:rPr lang="en-GB" sz="1100" b="1" dirty="0">
                <a:solidFill>
                  <a:srgbClr val="CC0000"/>
                </a:solidFill>
                <a:latin typeface="Gill Sans Nova" panose="020B0602020104020203" pitchFamily="34" charset="0"/>
              </a:rPr>
              <a:t>Redgate</a:t>
            </a:r>
            <a:r>
              <a:rPr lang="en-GB" sz="1100" b="1" dirty="0">
                <a:solidFill>
                  <a:srgbClr val="262F3B"/>
                </a:solidFill>
                <a:latin typeface="Gill Sans Nova" panose="020B0602020104020203" pitchFamily="34" charset="0"/>
              </a:rPr>
              <a:t> </a:t>
            </a:r>
            <a:r>
              <a:rPr lang="en-GB" sz="1100" i="1" dirty="0">
                <a:solidFill>
                  <a:srgbClr val="262F3B"/>
                </a:solidFill>
                <a:latin typeface="Gill Sans Nova" panose="020B0602020104020203" pitchFamily="34" charset="0"/>
              </a:rPr>
              <a:t>(2010-2016)</a:t>
            </a:r>
          </a:p>
          <a:p>
            <a:pPr marL="171450" indent="-171450">
              <a:buFont typeface="Arial" panose="020B0604020202020204" pitchFamily="34" charset="0"/>
              <a:buChar char="•"/>
            </a:pPr>
            <a:r>
              <a:rPr lang="en-GB" sz="1050" dirty="0">
                <a:solidFill>
                  <a:srgbClr val="262F3B"/>
                </a:solidFill>
              </a:rPr>
              <a:t>Flourished in x-functional collaboration and tech sales/implementation.</a:t>
            </a:r>
          </a:p>
          <a:p>
            <a:pPr marL="171450" indent="-171450">
              <a:buFont typeface="Arial" panose="020B0604020202020204" pitchFamily="34" charset="0"/>
              <a:buChar char="•"/>
            </a:pPr>
            <a:r>
              <a:rPr lang="en-GB" sz="1050" dirty="0">
                <a:solidFill>
                  <a:srgbClr val="262F3B"/>
                </a:solidFill>
              </a:rPr>
              <a:t>Promoted to Sales Engineer for sales performance and tech capability.</a:t>
            </a:r>
          </a:p>
          <a:p>
            <a:pPr marL="171450" indent="-171450">
              <a:buFont typeface="Arial" panose="020B0604020202020204" pitchFamily="34" charset="0"/>
              <a:buChar char="•"/>
            </a:pPr>
            <a:r>
              <a:rPr lang="en-GB" sz="1050" dirty="0">
                <a:solidFill>
                  <a:srgbClr val="262F3B"/>
                </a:solidFill>
              </a:rPr>
              <a:t>Most effective with new/prototype/experimental products.</a:t>
            </a:r>
          </a:p>
          <a:p>
            <a:pPr marL="171450" indent="-171450">
              <a:buFont typeface="Arial" panose="020B0604020202020204" pitchFamily="34" charset="0"/>
              <a:buChar char="•"/>
            </a:pPr>
            <a:r>
              <a:rPr lang="en-GB" sz="1050" dirty="0">
                <a:solidFill>
                  <a:srgbClr val="262F3B"/>
                </a:solidFill>
              </a:rPr>
              <a:t>Won company award for dev advocacy/public speaking/blogging.</a:t>
            </a:r>
          </a:p>
          <a:p>
            <a:r>
              <a:rPr lang="en-GB" sz="700" dirty="0">
                <a:solidFill>
                  <a:srgbClr val="262F3B"/>
                </a:solidFill>
              </a:rPr>
              <a:t> </a:t>
            </a:r>
            <a:endParaRPr lang="en-GB" sz="900" dirty="0">
              <a:solidFill>
                <a:srgbClr val="262F3B"/>
              </a:solidFill>
            </a:endParaRPr>
          </a:p>
          <a:p>
            <a:r>
              <a:rPr lang="en-GB" sz="1400" b="1" dirty="0">
                <a:solidFill>
                  <a:srgbClr val="262F3B"/>
                </a:solidFill>
                <a:latin typeface="Gill Sans Nova" panose="020B0602020104020203" pitchFamily="34" charset="0"/>
              </a:rPr>
              <a:t>CAREER HIGHLIGHTS:</a:t>
            </a:r>
          </a:p>
        </p:txBody>
      </p:sp>
      <p:pic>
        <p:nvPicPr>
          <p:cNvPr id="229" name="Picture 228" descr="A picture containing graphical user interface&#10;&#10;Description automatically generated">
            <a:extLst>
              <a:ext uri="{FF2B5EF4-FFF2-40B4-BE49-F238E27FC236}">
                <a16:creationId xmlns:a16="http://schemas.microsoft.com/office/drawing/2014/main" id="{1261B3D0-08BF-550A-447F-24233F77BB43}"/>
              </a:ext>
            </a:extLst>
          </p:cNvPr>
          <p:cNvPicPr>
            <a:picLocks noChangeAspect="1"/>
          </p:cNvPicPr>
          <p:nvPr/>
        </p:nvPicPr>
        <p:blipFill rotWithShape="1">
          <a:blip r:embed="rId18">
            <a:extLst>
              <a:ext uri="{28A0092B-C50C-407E-A947-70E740481C1C}">
                <a14:useLocalDpi xmlns:a14="http://schemas.microsoft.com/office/drawing/2010/main" val="0"/>
              </a:ext>
            </a:extLst>
          </a:blip>
          <a:srcRect l="62942" t="73941" r="36058" b="24743"/>
          <a:stretch/>
        </p:blipFill>
        <p:spPr>
          <a:xfrm>
            <a:off x="5061502" y="8213789"/>
            <a:ext cx="45719" cy="62481"/>
          </a:xfrm>
          <a:prstGeom prst="rect">
            <a:avLst/>
          </a:prstGeom>
        </p:spPr>
      </p:pic>
      <p:pic>
        <p:nvPicPr>
          <p:cNvPr id="230" name="Picture 229" descr="A picture containing graphical user interface&#10;&#10;Description automatically generated">
            <a:extLst>
              <a:ext uri="{FF2B5EF4-FFF2-40B4-BE49-F238E27FC236}">
                <a16:creationId xmlns:a16="http://schemas.microsoft.com/office/drawing/2014/main" id="{141FE177-05BE-8E33-61D2-3C4D6CB30E6A}"/>
              </a:ext>
            </a:extLst>
          </p:cNvPr>
          <p:cNvPicPr>
            <a:picLocks noChangeAspect="1"/>
          </p:cNvPicPr>
          <p:nvPr/>
        </p:nvPicPr>
        <p:blipFill rotWithShape="1">
          <a:blip r:embed="rId18">
            <a:extLst>
              <a:ext uri="{28A0092B-C50C-407E-A947-70E740481C1C}">
                <a14:useLocalDpi xmlns:a14="http://schemas.microsoft.com/office/drawing/2010/main" val="0"/>
              </a:ext>
            </a:extLst>
          </a:blip>
          <a:srcRect l="85817" t="82311" r="8038" b="15181"/>
          <a:stretch/>
        </p:blipFill>
        <p:spPr>
          <a:xfrm>
            <a:off x="4935929" y="8266222"/>
            <a:ext cx="162718" cy="97844"/>
          </a:xfrm>
          <a:prstGeom prst="rect">
            <a:avLst/>
          </a:prstGeom>
        </p:spPr>
      </p:pic>
      <p:cxnSp>
        <p:nvCxnSpPr>
          <p:cNvPr id="232" name="Straight Connector 231">
            <a:extLst>
              <a:ext uri="{FF2B5EF4-FFF2-40B4-BE49-F238E27FC236}">
                <a16:creationId xmlns:a16="http://schemas.microsoft.com/office/drawing/2014/main" id="{93962E01-C240-0F06-3DB5-516F01DBD9A3}"/>
              </a:ext>
            </a:extLst>
          </p:cNvPr>
          <p:cNvCxnSpPr>
            <a:cxnSpLocks/>
          </p:cNvCxnSpPr>
          <p:nvPr/>
        </p:nvCxnSpPr>
        <p:spPr>
          <a:xfrm>
            <a:off x="2527652" y="4491730"/>
            <a:ext cx="3993345" cy="0"/>
          </a:xfrm>
          <a:prstGeom prst="line">
            <a:avLst/>
          </a:prstGeom>
          <a:ln w="28575">
            <a:solidFill>
              <a:srgbClr val="F6AB25"/>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B8334E4-1074-31B9-5D24-C1EF16B301E3}"/>
              </a:ext>
            </a:extLst>
          </p:cNvPr>
          <p:cNvGrpSpPr/>
          <p:nvPr/>
        </p:nvGrpSpPr>
        <p:grpSpPr>
          <a:xfrm>
            <a:off x="2399636" y="4738620"/>
            <a:ext cx="4217307" cy="4727524"/>
            <a:chOff x="2399636" y="4723380"/>
            <a:chExt cx="4217307" cy="4727524"/>
          </a:xfrm>
        </p:grpSpPr>
        <p:grpSp>
          <p:nvGrpSpPr>
            <p:cNvPr id="2" name="Group 1">
              <a:extLst>
                <a:ext uri="{FF2B5EF4-FFF2-40B4-BE49-F238E27FC236}">
                  <a16:creationId xmlns:a16="http://schemas.microsoft.com/office/drawing/2014/main" id="{9F09BFEC-9058-6FB6-0F04-84EA40B63354}"/>
                </a:ext>
              </a:extLst>
            </p:cNvPr>
            <p:cNvGrpSpPr/>
            <p:nvPr/>
          </p:nvGrpSpPr>
          <p:grpSpPr>
            <a:xfrm>
              <a:off x="2399636" y="4723380"/>
              <a:ext cx="4217307" cy="4727524"/>
              <a:chOff x="2399636" y="4723380"/>
              <a:chExt cx="4217307" cy="4727524"/>
            </a:xfrm>
          </p:grpSpPr>
          <p:grpSp>
            <p:nvGrpSpPr>
              <p:cNvPr id="228" name="Group 227">
                <a:extLst>
                  <a:ext uri="{FF2B5EF4-FFF2-40B4-BE49-F238E27FC236}">
                    <a16:creationId xmlns:a16="http://schemas.microsoft.com/office/drawing/2014/main" id="{3653D48E-3711-5433-4C2E-496F83A7E3CA}"/>
                  </a:ext>
                </a:extLst>
              </p:cNvPr>
              <p:cNvGrpSpPr/>
              <p:nvPr/>
            </p:nvGrpSpPr>
            <p:grpSpPr>
              <a:xfrm>
                <a:off x="2399636" y="4723380"/>
                <a:ext cx="4217307" cy="4727524"/>
                <a:chOff x="2399636" y="2370427"/>
                <a:chExt cx="5140792" cy="5762735"/>
              </a:xfrm>
            </p:grpSpPr>
            <p:pic>
              <p:nvPicPr>
                <p:cNvPr id="161" name="Picture 160" descr="A picture containing graphical user interface&#10;&#10;Description automatically generated">
                  <a:extLst>
                    <a:ext uri="{FF2B5EF4-FFF2-40B4-BE49-F238E27FC236}">
                      <a16:creationId xmlns:a16="http://schemas.microsoft.com/office/drawing/2014/main" id="{D24397AB-388B-439E-5689-FA7693761F86}"/>
                    </a:ext>
                  </a:extLst>
                </p:cNvPr>
                <p:cNvPicPr>
                  <a:picLocks noChangeAspect="1"/>
                </p:cNvPicPr>
                <p:nvPr/>
              </p:nvPicPr>
              <p:blipFill rotWithShape="1">
                <a:blip r:embed="rId19">
                  <a:extLst>
                    <a:ext uri="{28A0092B-C50C-407E-A947-70E740481C1C}">
                      <a14:useLocalDpi xmlns:a14="http://schemas.microsoft.com/office/drawing/2010/main" val="0"/>
                    </a:ext>
                  </a:extLst>
                </a:blip>
                <a:srcRect l="839" t="-82" r="80452" b="96990"/>
                <a:stretch/>
              </p:blipFill>
              <p:spPr>
                <a:xfrm>
                  <a:off x="2460440" y="2370427"/>
                  <a:ext cx="1040086" cy="182986"/>
                </a:xfrm>
                <a:prstGeom prst="rect">
                  <a:avLst/>
                </a:prstGeom>
              </p:spPr>
            </p:pic>
            <p:pic>
              <p:nvPicPr>
                <p:cNvPr id="166" name="Picture 165" descr="A picture containing graphical user interface&#10;&#10;Description automatically generated">
                  <a:extLst>
                    <a:ext uri="{FF2B5EF4-FFF2-40B4-BE49-F238E27FC236}">
                      <a16:creationId xmlns:a16="http://schemas.microsoft.com/office/drawing/2014/main" id="{483DC90D-BEFB-1070-AB0C-433090BA22DA}"/>
                    </a:ext>
                  </a:extLst>
                </p:cNvPr>
                <p:cNvPicPr>
                  <a:picLocks noChangeAspect="1"/>
                </p:cNvPicPr>
                <p:nvPr/>
              </p:nvPicPr>
              <p:blipFill rotWithShape="1">
                <a:blip r:embed="rId19">
                  <a:extLst>
                    <a:ext uri="{28A0092B-C50C-407E-A947-70E740481C1C}">
                      <a14:useLocalDpi xmlns:a14="http://schemas.microsoft.com/office/drawing/2010/main" val="0"/>
                    </a:ext>
                  </a:extLst>
                </a:blip>
                <a:srcRect l="21803" t="-82" r="66028" b="96998"/>
                <a:stretch/>
              </p:blipFill>
              <p:spPr>
                <a:xfrm>
                  <a:off x="3434950" y="2370629"/>
                  <a:ext cx="676491" cy="182457"/>
                </a:xfrm>
                <a:prstGeom prst="rect">
                  <a:avLst/>
                </a:prstGeom>
              </p:spPr>
            </p:pic>
            <p:pic>
              <p:nvPicPr>
                <p:cNvPr id="168" name="Picture 167" descr="A picture containing graphical user interface&#10;&#10;Description automatically generated">
                  <a:extLst>
                    <a:ext uri="{FF2B5EF4-FFF2-40B4-BE49-F238E27FC236}">
                      <a16:creationId xmlns:a16="http://schemas.microsoft.com/office/drawing/2014/main" id="{543B711A-C743-9967-8553-D7788809C342}"/>
                    </a:ext>
                  </a:extLst>
                </p:cNvPr>
                <p:cNvPicPr>
                  <a:picLocks noChangeAspect="1"/>
                </p:cNvPicPr>
                <p:nvPr/>
              </p:nvPicPr>
              <p:blipFill rotWithShape="1">
                <a:blip r:embed="rId19">
                  <a:extLst>
                    <a:ext uri="{28A0092B-C50C-407E-A947-70E740481C1C}">
                      <a14:useLocalDpi xmlns:a14="http://schemas.microsoft.com/office/drawing/2010/main" val="0"/>
                    </a:ext>
                  </a:extLst>
                </a:blip>
                <a:srcRect l="37174" t="-82" r="13226" b="96909"/>
                <a:stretch/>
              </p:blipFill>
              <p:spPr>
                <a:xfrm>
                  <a:off x="4098741" y="2372645"/>
                  <a:ext cx="2757354" cy="187680"/>
                </a:xfrm>
                <a:prstGeom prst="rect">
                  <a:avLst/>
                </a:prstGeom>
              </p:spPr>
            </p:pic>
            <p:grpSp>
              <p:nvGrpSpPr>
                <p:cNvPr id="227" name="Group 226">
                  <a:extLst>
                    <a:ext uri="{FF2B5EF4-FFF2-40B4-BE49-F238E27FC236}">
                      <a16:creationId xmlns:a16="http://schemas.microsoft.com/office/drawing/2014/main" id="{7B9754FA-7AA3-36AC-6838-038ED517CD37}"/>
                    </a:ext>
                  </a:extLst>
                </p:cNvPr>
                <p:cNvGrpSpPr/>
                <p:nvPr/>
              </p:nvGrpSpPr>
              <p:grpSpPr>
                <a:xfrm>
                  <a:off x="2399636" y="2539592"/>
                  <a:ext cx="5140792" cy="5593570"/>
                  <a:chOff x="2392016" y="2539592"/>
                  <a:chExt cx="5140792" cy="5593570"/>
                </a:xfrm>
              </p:grpSpPr>
              <p:grpSp>
                <p:nvGrpSpPr>
                  <p:cNvPr id="30" name="Group 29">
                    <a:extLst>
                      <a:ext uri="{FF2B5EF4-FFF2-40B4-BE49-F238E27FC236}">
                        <a16:creationId xmlns:a16="http://schemas.microsoft.com/office/drawing/2014/main" id="{A0E261C0-BCC7-243F-00D4-F81C03B0A436}"/>
                      </a:ext>
                    </a:extLst>
                  </p:cNvPr>
                  <p:cNvGrpSpPr/>
                  <p:nvPr/>
                </p:nvGrpSpPr>
                <p:grpSpPr>
                  <a:xfrm>
                    <a:off x="2392016" y="2539592"/>
                    <a:ext cx="5140792" cy="5593570"/>
                    <a:chOff x="7824544" y="2495921"/>
                    <a:chExt cx="5269471" cy="5733583"/>
                  </a:xfrm>
                </p:grpSpPr>
                <p:pic>
                  <p:nvPicPr>
                    <p:cNvPr id="175" name="Picture 174" descr="A picture containing graphical user interface&#10;&#10;Description automatically generated">
                      <a:extLst>
                        <a:ext uri="{FF2B5EF4-FFF2-40B4-BE49-F238E27FC236}">
                          <a16:creationId xmlns:a16="http://schemas.microsoft.com/office/drawing/2014/main" id="{1303E28B-20B1-893A-972D-C78FC8BCF5F5}"/>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80010" r="8397" b="19332"/>
                    <a:stretch/>
                  </p:blipFill>
                  <p:spPr>
                    <a:xfrm>
                      <a:off x="8955473" y="6793801"/>
                      <a:ext cx="3776668" cy="80092"/>
                    </a:xfrm>
                    <a:prstGeom prst="rect">
                      <a:avLst/>
                    </a:prstGeom>
                  </p:spPr>
                </p:pic>
                <p:grpSp>
                  <p:nvGrpSpPr>
                    <p:cNvPr id="28" name="Group 27">
                      <a:extLst>
                        <a:ext uri="{FF2B5EF4-FFF2-40B4-BE49-F238E27FC236}">
                          <a16:creationId xmlns:a16="http://schemas.microsoft.com/office/drawing/2014/main" id="{3D37D205-C5CE-F081-360C-ED4060E4B4D9}"/>
                        </a:ext>
                      </a:extLst>
                    </p:cNvPr>
                    <p:cNvGrpSpPr/>
                    <p:nvPr/>
                  </p:nvGrpSpPr>
                  <p:grpSpPr>
                    <a:xfrm>
                      <a:off x="7824544" y="2495921"/>
                      <a:ext cx="1142997" cy="5733583"/>
                      <a:chOff x="2395889" y="2581661"/>
                      <a:chExt cx="1338018" cy="6711862"/>
                    </a:xfrm>
                  </p:grpSpPr>
                  <p:pic>
                    <p:nvPicPr>
                      <p:cNvPr id="12" name="Picture 11" descr="A picture containing graphical user interface&#10;&#10;Description automatically generated">
                        <a:extLst>
                          <a:ext uri="{FF2B5EF4-FFF2-40B4-BE49-F238E27FC236}">
                            <a16:creationId xmlns:a16="http://schemas.microsoft.com/office/drawing/2014/main" id="{BFFE1F61-5ACC-A673-2CB3-EF3EEE2AE75C}"/>
                          </a:ext>
                        </a:extLst>
                      </p:cNvPr>
                      <p:cNvPicPr>
                        <a:picLocks noChangeAspect="1"/>
                      </p:cNvPicPr>
                      <p:nvPr/>
                    </p:nvPicPr>
                    <p:blipFill rotWithShape="1">
                      <a:blip r:embed="rId20">
                        <a:extLst>
                          <a:ext uri="{28A0092B-C50C-407E-A947-70E740481C1C}">
                            <a14:useLocalDpi xmlns:a14="http://schemas.microsoft.com/office/drawing/2010/main" val="0"/>
                          </a:ext>
                        </a:extLst>
                      </a:blip>
                      <a:srcRect t="3086" r="79801" b="32134"/>
                      <a:stretch/>
                    </p:blipFill>
                    <p:spPr>
                      <a:xfrm>
                        <a:off x="2406207" y="2581661"/>
                        <a:ext cx="1327699" cy="4504939"/>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1032D7EE-8DF0-A5C2-E95E-0F9059F726C7}"/>
                          </a:ext>
                        </a:extLst>
                      </p:cNvPr>
                      <p:cNvPicPr>
                        <a:picLocks noChangeAspect="1"/>
                      </p:cNvPicPr>
                      <p:nvPr/>
                    </p:nvPicPr>
                    <p:blipFill rotWithShape="1">
                      <a:blip r:embed="rId18">
                        <a:extLst>
                          <a:ext uri="{28A0092B-C50C-407E-A947-70E740481C1C}">
                            <a14:useLocalDpi xmlns:a14="http://schemas.microsoft.com/office/drawing/2010/main" val="0"/>
                          </a:ext>
                        </a:extLst>
                      </a:blip>
                      <a:srcRect t="66787" r="79992" b="1"/>
                      <a:stretch/>
                    </p:blipFill>
                    <p:spPr>
                      <a:xfrm>
                        <a:off x="2395889" y="6987023"/>
                        <a:ext cx="1338018" cy="2306500"/>
                      </a:xfrm>
                      <a:prstGeom prst="rect">
                        <a:avLst/>
                      </a:prstGeom>
                    </p:spPr>
                  </p:pic>
                </p:grpSp>
                <p:pic>
                  <p:nvPicPr>
                    <p:cNvPr id="169" name="Picture 168" descr="A picture containing graphical user interface&#10;&#10;Description automatically generated">
                      <a:extLst>
                        <a:ext uri="{FF2B5EF4-FFF2-40B4-BE49-F238E27FC236}">
                          <a16:creationId xmlns:a16="http://schemas.microsoft.com/office/drawing/2014/main" id="{349798ED-BF6E-A8ED-4979-2677F5852E74}"/>
                        </a:ext>
                      </a:extLst>
                    </p:cNvPr>
                    <p:cNvPicPr>
                      <a:picLocks noChangeAspect="1"/>
                    </p:cNvPicPr>
                    <p:nvPr/>
                  </p:nvPicPr>
                  <p:blipFill rotWithShape="1">
                    <a:blip r:embed="rId20">
                      <a:extLst>
                        <a:ext uri="{28A0092B-C50C-407E-A947-70E740481C1C}">
                          <a14:useLocalDpi xmlns:a14="http://schemas.microsoft.com/office/drawing/2010/main" val="0"/>
                        </a:ext>
                      </a:extLst>
                    </a:blip>
                    <a:srcRect l="25609" t="3086" r="492" b="32134"/>
                    <a:stretch/>
                  </p:blipFill>
                  <p:spPr>
                    <a:xfrm>
                      <a:off x="8944508" y="2495921"/>
                      <a:ext cx="4149507" cy="3848327"/>
                    </a:xfrm>
                    <a:prstGeom prst="rect">
                      <a:avLst/>
                    </a:prstGeom>
                  </p:spPr>
                </p:pic>
                <p:pic>
                  <p:nvPicPr>
                    <p:cNvPr id="171" name="Picture 170" descr="A picture containing graphical user interface&#10;&#10;Description automatically generated">
                      <a:extLst>
                        <a:ext uri="{FF2B5EF4-FFF2-40B4-BE49-F238E27FC236}">
                          <a16:creationId xmlns:a16="http://schemas.microsoft.com/office/drawing/2014/main" id="{077A6687-0981-4BD8-17AA-5AAED6FC0B14}"/>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66787" r="8397" b="23998"/>
                    <a:stretch/>
                  </p:blipFill>
                  <p:spPr>
                    <a:xfrm>
                      <a:off x="8955357" y="6259189"/>
                      <a:ext cx="3776669" cy="546719"/>
                    </a:xfrm>
                    <a:prstGeom prst="rect">
                      <a:avLst/>
                    </a:prstGeom>
                  </p:spPr>
                </p:pic>
                <p:pic>
                  <p:nvPicPr>
                    <p:cNvPr id="172" name="Picture 171" descr="A picture containing graphical user interface&#10;&#10;Description automatically generated">
                      <a:extLst>
                        <a:ext uri="{FF2B5EF4-FFF2-40B4-BE49-F238E27FC236}">
                          <a16:creationId xmlns:a16="http://schemas.microsoft.com/office/drawing/2014/main" id="{78DA978C-8425-28BD-D7F7-8CB707FA8337}"/>
                        </a:ext>
                      </a:extLst>
                    </p:cNvPr>
                    <p:cNvPicPr>
                      <a:picLocks noChangeAspect="1"/>
                    </p:cNvPicPr>
                    <p:nvPr/>
                  </p:nvPicPr>
                  <p:blipFill rotWithShape="1">
                    <a:blip r:embed="rId18">
                      <a:extLst>
                        <a:ext uri="{28A0092B-C50C-407E-A947-70E740481C1C}">
                          <a14:useLocalDpi xmlns:a14="http://schemas.microsoft.com/office/drawing/2010/main" val="0"/>
                        </a:ext>
                      </a:extLst>
                    </a:blip>
                    <a:srcRect l="25493" t="76699" r="8397" b="3"/>
                    <a:stretch/>
                  </p:blipFill>
                  <p:spPr>
                    <a:xfrm>
                      <a:off x="8955358" y="6843303"/>
                      <a:ext cx="3776669" cy="1382237"/>
                    </a:xfrm>
                    <a:prstGeom prst="rect">
                      <a:avLst/>
                    </a:prstGeom>
                  </p:spPr>
                </p:pic>
                <p:pic>
                  <p:nvPicPr>
                    <p:cNvPr id="178" name="Picture 177" descr="A picture containing graphical user interface&#10;&#10;Description automatically generated">
                      <a:extLst>
                        <a:ext uri="{FF2B5EF4-FFF2-40B4-BE49-F238E27FC236}">
                          <a16:creationId xmlns:a16="http://schemas.microsoft.com/office/drawing/2014/main" id="{ECCD5C82-4D8C-0542-FAFF-AB1F31CA647C}"/>
                        </a:ext>
                      </a:extLst>
                    </p:cNvPr>
                    <p:cNvPicPr>
                      <a:picLocks noChangeAspect="1"/>
                    </p:cNvPicPr>
                    <p:nvPr/>
                  </p:nvPicPr>
                  <p:blipFill rotWithShape="1">
                    <a:blip r:embed="rId18">
                      <a:extLst>
                        <a:ext uri="{28A0092B-C50C-407E-A947-70E740481C1C}">
                          <a14:useLocalDpi xmlns:a14="http://schemas.microsoft.com/office/drawing/2010/main" val="0"/>
                        </a:ext>
                      </a:extLst>
                    </a:blip>
                    <a:srcRect t="73544" r="79992" b="24395"/>
                    <a:stretch/>
                  </p:blipFill>
                  <p:spPr>
                    <a:xfrm>
                      <a:off x="7855918" y="6793011"/>
                      <a:ext cx="1142997" cy="122253"/>
                    </a:xfrm>
                    <a:prstGeom prst="rect">
                      <a:avLst/>
                    </a:prstGeom>
                  </p:spPr>
                </p:pic>
              </p:grpSp>
              <p:pic>
                <p:nvPicPr>
                  <p:cNvPr id="224" name="Picture 223">
                    <a:extLst>
                      <a:ext uri="{FF2B5EF4-FFF2-40B4-BE49-F238E27FC236}">
                        <a16:creationId xmlns:a16="http://schemas.microsoft.com/office/drawing/2014/main" id="{5BABEF19-44DC-7AFC-B9F8-01E3FF8B048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27852" y="3619220"/>
                    <a:ext cx="896916" cy="323212"/>
                  </a:xfrm>
                  <a:prstGeom prst="rect">
                    <a:avLst/>
                  </a:prstGeom>
                </p:spPr>
              </p:pic>
              <p:pic>
                <p:nvPicPr>
                  <p:cNvPr id="226" name="Picture 225">
                    <a:extLst>
                      <a:ext uri="{FF2B5EF4-FFF2-40B4-BE49-F238E27FC236}">
                        <a16:creationId xmlns:a16="http://schemas.microsoft.com/office/drawing/2014/main" id="{53341757-A2A2-B2E4-13DB-8DE97F8B5F8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408338" y="2736234"/>
                    <a:ext cx="1115085" cy="258571"/>
                  </a:xfrm>
                  <a:prstGeom prst="rect">
                    <a:avLst/>
                  </a:prstGeom>
                </p:spPr>
              </p:pic>
            </p:grpSp>
          </p:grpSp>
          <p:pic>
            <p:nvPicPr>
              <p:cNvPr id="231" name="Picture 230" descr="A picture containing graphical user interface&#10;&#10;Description automatically generated">
                <a:extLst>
                  <a:ext uri="{FF2B5EF4-FFF2-40B4-BE49-F238E27FC236}">
                    <a16:creationId xmlns:a16="http://schemas.microsoft.com/office/drawing/2014/main" id="{4C60C858-D4C5-AD7E-DD76-700CE85228C9}"/>
                  </a:ext>
                </a:extLst>
              </p:cNvPr>
              <p:cNvPicPr>
                <a:picLocks noChangeAspect="1"/>
              </p:cNvPicPr>
              <p:nvPr/>
            </p:nvPicPr>
            <p:blipFill rotWithShape="1">
              <a:blip r:embed="rId19">
                <a:extLst>
                  <a:ext uri="{28A0092B-C50C-407E-A947-70E740481C1C}">
                    <a14:useLocalDpi xmlns:a14="http://schemas.microsoft.com/office/drawing/2010/main" val="0"/>
                  </a:ext>
                </a:extLst>
              </a:blip>
              <a:srcRect l="52628" t="-82" r="13226" b="96909"/>
              <a:stretch/>
            </p:blipFill>
            <p:spPr>
              <a:xfrm>
                <a:off x="5061502" y="4723477"/>
                <a:ext cx="1555441" cy="153965"/>
              </a:xfrm>
              <a:prstGeom prst="rect">
                <a:avLst/>
              </a:prstGeom>
            </p:spPr>
          </p:pic>
        </p:grpSp>
        <p:pic>
          <p:nvPicPr>
            <p:cNvPr id="118" name="Picture 117" descr="A picture containing graphical user interface&#10;&#10;Description automatically generated">
              <a:extLst>
                <a:ext uri="{FF2B5EF4-FFF2-40B4-BE49-F238E27FC236}">
                  <a16:creationId xmlns:a16="http://schemas.microsoft.com/office/drawing/2014/main" id="{C6D37CC5-A4B2-9CC9-F679-C6F32F956D18}"/>
                </a:ext>
              </a:extLst>
            </p:cNvPr>
            <p:cNvPicPr>
              <a:picLocks noChangeAspect="1"/>
            </p:cNvPicPr>
            <p:nvPr/>
          </p:nvPicPr>
          <p:blipFill rotWithShape="1">
            <a:blip r:embed="rId18">
              <a:extLst>
                <a:ext uri="{28A0092B-C50C-407E-A947-70E740481C1C}">
                  <a14:useLocalDpi xmlns:a14="http://schemas.microsoft.com/office/drawing/2010/main" val="0"/>
                </a:ext>
              </a:extLst>
            </a:blip>
            <a:srcRect l="62942" t="73941" r="36058" b="24743"/>
            <a:stretch/>
          </p:blipFill>
          <p:spPr>
            <a:xfrm>
              <a:off x="5062429" y="8214433"/>
              <a:ext cx="44218" cy="60429"/>
            </a:xfrm>
            <a:prstGeom prst="rect">
              <a:avLst/>
            </a:prstGeom>
          </p:spPr>
        </p:pic>
        <p:pic>
          <p:nvPicPr>
            <p:cNvPr id="123" name="Picture 122" descr="A picture containing graphical user interface&#10;&#10;Description automatically generated">
              <a:extLst>
                <a:ext uri="{FF2B5EF4-FFF2-40B4-BE49-F238E27FC236}">
                  <a16:creationId xmlns:a16="http://schemas.microsoft.com/office/drawing/2014/main" id="{30004AFE-2B25-0AE0-B1D1-1EC68D094B78}"/>
                </a:ext>
              </a:extLst>
            </p:cNvPr>
            <p:cNvPicPr>
              <a:picLocks noChangeAspect="1"/>
            </p:cNvPicPr>
            <p:nvPr/>
          </p:nvPicPr>
          <p:blipFill rotWithShape="1">
            <a:blip r:embed="rId18">
              <a:extLst>
                <a:ext uri="{28A0092B-C50C-407E-A947-70E740481C1C}">
                  <a14:useLocalDpi xmlns:a14="http://schemas.microsoft.com/office/drawing/2010/main" val="0"/>
                </a:ext>
              </a:extLst>
            </a:blip>
            <a:srcRect l="85817" t="82311" r="8038" b="15181"/>
            <a:stretch/>
          </p:blipFill>
          <p:spPr>
            <a:xfrm>
              <a:off x="4943360" y="8267524"/>
              <a:ext cx="157375" cy="94631"/>
            </a:xfrm>
            <a:prstGeom prst="rect">
              <a:avLst/>
            </a:prstGeom>
          </p:spPr>
        </p:pic>
      </p:grpSp>
    </p:spTree>
    <p:extLst>
      <p:ext uri="{BB962C8B-B14F-4D97-AF65-F5344CB8AC3E}">
        <p14:creationId xmlns:p14="http://schemas.microsoft.com/office/powerpoint/2010/main" val="320084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Arrow: U-Turn 53">
            <a:extLst>
              <a:ext uri="{FF2B5EF4-FFF2-40B4-BE49-F238E27FC236}">
                <a16:creationId xmlns:a16="http://schemas.microsoft.com/office/drawing/2014/main" id="{4620D140-B66E-8940-6AEA-3C970079A870}"/>
              </a:ext>
            </a:extLst>
          </p:cNvPr>
          <p:cNvSpPr/>
          <p:nvPr/>
        </p:nvSpPr>
        <p:spPr>
          <a:xfrm rot="10800000" flipH="1" flipV="1">
            <a:off x="3290472" y="144739"/>
            <a:ext cx="406595" cy="307776"/>
          </a:xfrm>
          <a:prstGeom prst="uturnArrow">
            <a:avLst>
              <a:gd name="adj1" fmla="val 25000"/>
              <a:gd name="adj2" fmla="val 25000"/>
              <a:gd name="adj3" fmla="val 42273"/>
              <a:gd name="adj4" fmla="val 57727"/>
              <a:gd name="adj5" fmla="val 100000"/>
            </a:avLst>
          </a:prstGeom>
          <a:solidFill>
            <a:srgbClr val="1D9B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Box 3">
            <a:extLst>
              <a:ext uri="{FF2B5EF4-FFF2-40B4-BE49-F238E27FC236}">
                <a16:creationId xmlns:a16="http://schemas.microsoft.com/office/drawing/2014/main" id="{342BF96F-B6A6-2ADD-6D6D-9D1D738E3927}"/>
              </a:ext>
            </a:extLst>
          </p:cNvPr>
          <p:cNvSpPr txBox="1"/>
          <p:nvPr/>
        </p:nvSpPr>
        <p:spPr>
          <a:xfrm>
            <a:off x="206847" y="93883"/>
            <a:ext cx="4326479" cy="307777"/>
          </a:xfrm>
          <a:prstGeom prst="rect">
            <a:avLst/>
          </a:prstGeom>
          <a:noFill/>
        </p:spPr>
        <p:txBody>
          <a:bodyPr wrap="square" rtlCol="0">
            <a:spAutoFit/>
          </a:bodyPr>
          <a:lstStyle/>
          <a:p>
            <a:r>
              <a:rPr lang="en-GB" sz="1400" b="1" dirty="0">
                <a:solidFill>
                  <a:srgbClr val="262F3B"/>
                </a:solidFill>
                <a:latin typeface="Gill Sans Nova" panose="020B0602020104020203" pitchFamily="34" charset="0"/>
              </a:rPr>
              <a:t>TESTIMONIALS:</a:t>
            </a:r>
          </a:p>
        </p:txBody>
      </p:sp>
      <p:grpSp>
        <p:nvGrpSpPr>
          <p:cNvPr id="11" name="Group 10">
            <a:extLst>
              <a:ext uri="{FF2B5EF4-FFF2-40B4-BE49-F238E27FC236}">
                <a16:creationId xmlns:a16="http://schemas.microsoft.com/office/drawing/2014/main" id="{DA00A155-7B0A-9A4D-4C54-C254E34434D1}"/>
              </a:ext>
            </a:extLst>
          </p:cNvPr>
          <p:cNvGrpSpPr/>
          <p:nvPr/>
        </p:nvGrpSpPr>
        <p:grpSpPr>
          <a:xfrm>
            <a:off x="142077" y="3569323"/>
            <a:ext cx="6573846" cy="975360"/>
            <a:chOff x="206847" y="681427"/>
            <a:chExt cx="6573846" cy="975360"/>
          </a:xfrm>
        </p:grpSpPr>
        <p:grpSp>
          <p:nvGrpSpPr>
            <p:cNvPr id="10" name="Group 9">
              <a:extLst>
                <a:ext uri="{FF2B5EF4-FFF2-40B4-BE49-F238E27FC236}">
                  <a16:creationId xmlns:a16="http://schemas.microsoft.com/office/drawing/2014/main" id="{C0C039CA-EE86-084C-2A90-C43AD9ECC9FC}"/>
                </a:ext>
              </a:extLst>
            </p:cNvPr>
            <p:cNvGrpSpPr/>
            <p:nvPr/>
          </p:nvGrpSpPr>
          <p:grpSpPr>
            <a:xfrm>
              <a:off x="206847" y="681427"/>
              <a:ext cx="3222153" cy="975360"/>
              <a:chOff x="206847" y="681427"/>
              <a:chExt cx="3222153" cy="975360"/>
            </a:xfrm>
          </p:grpSpPr>
          <p:sp>
            <p:nvSpPr>
              <p:cNvPr id="6" name="Rectangle 5">
                <a:extLst>
                  <a:ext uri="{FF2B5EF4-FFF2-40B4-BE49-F238E27FC236}">
                    <a16:creationId xmlns:a16="http://schemas.microsoft.com/office/drawing/2014/main" id="{D06B4550-FBDE-2B5B-0771-464E107EB4D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Adopting DevOps involves making difficult, hard-to-reverse changes. You need someone who’s done this before, listens well, and communicates the right information. That person is Alex Yates.</a:t>
                </a:r>
              </a:p>
              <a:p>
                <a:r>
                  <a:rPr lang="en-GB" sz="1000" b="1" dirty="0">
                    <a:solidFill>
                      <a:srgbClr val="F6AB25"/>
                    </a:solidFill>
                  </a:rPr>
                  <a:t>B. Ozar</a:t>
                </a:r>
                <a:r>
                  <a:rPr lang="en-GB" sz="1000" dirty="0">
                    <a:solidFill>
                      <a:srgbClr val="F6AB25"/>
                    </a:solidFill>
                  </a:rPr>
                  <a:t>, </a:t>
                </a:r>
                <a:r>
                  <a:rPr lang="en-GB" sz="900" dirty="0">
                    <a:solidFill>
                      <a:srgbClr val="F6AB25"/>
                    </a:solidFill>
                  </a:rPr>
                  <a:t>Consultant, </a:t>
                </a:r>
                <a:r>
                  <a:rPr lang="en-GB" sz="1000" dirty="0">
                    <a:solidFill>
                      <a:srgbClr val="F6AB25"/>
                    </a:solidFill>
                  </a:rPr>
                  <a:t>Brent Ozar Unlimited</a:t>
                </a:r>
              </a:p>
            </p:txBody>
          </p:sp>
          <p:sp>
            <p:nvSpPr>
              <p:cNvPr id="5" name="Oval 4">
                <a:extLst>
                  <a:ext uri="{FF2B5EF4-FFF2-40B4-BE49-F238E27FC236}">
                    <a16:creationId xmlns:a16="http://schemas.microsoft.com/office/drawing/2014/main" id="{A316EF94-07A4-74B9-F8BE-048FC94DC4BE}"/>
                  </a:ext>
                </a:extLst>
              </p:cNvPr>
              <p:cNvSpPr/>
              <p:nvPr/>
            </p:nvSpPr>
            <p:spPr>
              <a:xfrm>
                <a:off x="206847" y="681427"/>
                <a:ext cx="975360" cy="97536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9B3EA396-9A92-D29A-74FE-9715103ECB7A}"/>
                </a:ext>
              </a:extLst>
            </p:cNvPr>
            <p:cNvGrpSpPr/>
            <p:nvPr/>
          </p:nvGrpSpPr>
          <p:grpSpPr>
            <a:xfrm>
              <a:off x="3558540" y="681427"/>
              <a:ext cx="3222153" cy="975360"/>
              <a:chOff x="3429000" y="681427"/>
              <a:chExt cx="3222153" cy="975360"/>
            </a:xfrm>
          </p:grpSpPr>
          <p:sp>
            <p:nvSpPr>
              <p:cNvPr id="7" name="Rectangle 6">
                <a:extLst>
                  <a:ext uri="{FF2B5EF4-FFF2-40B4-BE49-F238E27FC236}">
                    <a16:creationId xmlns:a16="http://schemas.microsoft.com/office/drawing/2014/main" id="{9766F5E8-82CF-0E64-13A5-1FBEC72B72F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Our implementation of DLM ranks as the most beneficial infrastructure project of my 26-year IT career. DB deploys are no longer a bottleneck.</a:t>
                </a:r>
              </a:p>
              <a:p>
                <a:r>
                  <a:rPr lang="en-GB" sz="1000" b="1" dirty="0">
                    <a:solidFill>
                      <a:srgbClr val="F6AB25"/>
                    </a:solidFill>
                  </a:rPr>
                  <a:t>Steve Cornwell</a:t>
                </a:r>
                <a:r>
                  <a:rPr lang="en-GB" sz="1000" dirty="0">
                    <a:solidFill>
                      <a:srgbClr val="F6AB25"/>
                    </a:solidFill>
                  </a:rPr>
                  <a:t>, Architect,</a:t>
                </a:r>
                <a:r>
                  <a:rPr lang="en-GB" sz="1000" b="1" dirty="0">
                    <a:solidFill>
                      <a:srgbClr val="F6AB25"/>
                    </a:solidFill>
                  </a:rPr>
                  <a:t> Microsoft and </a:t>
                </a:r>
                <a:r>
                  <a:rPr lang="en-GB" sz="1000" dirty="0">
                    <a:solidFill>
                      <a:srgbClr val="F6AB25"/>
                    </a:solidFill>
                  </a:rPr>
                  <a:t>Farm Credit Mid-America</a:t>
                </a:r>
              </a:p>
            </p:txBody>
          </p:sp>
          <p:sp>
            <p:nvSpPr>
              <p:cNvPr id="8" name="Oval 7">
                <a:extLst>
                  <a:ext uri="{FF2B5EF4-FFF2-40B4-BE49-F238E27FC236}">
                    <a16:creationId xmlns:a16="http://schemas.microsoft.com/office/drawing/2014/main" id="{B31EC5BC-C341-CA19-7F8D-B1DB2CA517C7}"/>
                  </a:ext>
                </a:extLst>
              </p:cNvPr>
              <p:cNvSpPr/>
              <p:nvPr/>
            </p:nvSpPr>
            <p:spPr>
              <a:xfrm>
                <a:off x="3429000" y="681427"/>
                <a:ext cx="975360" cy="9753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3" name="Group 12">
            <a:extLst>
              <a:ext uri="{FF2B5EF4-FFF2-40B4-BE49-F238E27FC236}">
                <a16:creationId xmlns:a16="http://schemas.microsoft.com/office/drawing/2014/main" id="{E6C61E1F-388D-C490-5840-0C2C2A46F3C4}"/>
              </a:ext>
            </a:extLst>
          </p:cNvPr>
          <p:cNvGrpSpPr/>
          <p:nvPr/>
        </p:nvGrpSpPr>
        <p:grpSpPr>
          <a:xfrm>
            <a:off x="142077" y="4627617"/>
            <a:ext cx="3222153" cy="975360"/>
            <a:chOff x="206847" y="681427"/>
            <a:chExt cx="3222153" cy="975360"/>
          </a:xfrm>
        </p:grpSpPr>
        <p:sp>
          <p:nvSpPr>
            <p:cNvPr id="17" name="Rectangle 16">
              <a:extLst>
                <a:ext uri="{FF2B5EF4-FFF2-40B4-BE49-F238E27FC236}">
                  <a16:creationId xmlns:a16="http://schemas.microsoft.com/office/drawing/2014/main" id="{714AA06A-46B9-D419-E87D-BAE03F411B45}"/>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DLM's mentoring service was exactly what we needed. Alex coached from the side-lines, without taking over, while supporting our objectives with deep knowledge of the subject matter.</a:t>
              </a:r>
            </a:p>
            <a:p>
              <a:r>
                <a:rPr lang="en-GB" sz="1000" b="1" dirty="0">
                  <a:solidFill>
                    <a:srgbClr val="F6AB25"/>
                  </a:solidFill>
                </a:rPr>
                <a:t>Anna Brown</a:t>
              </a:r>
              <a:r>
                <a:rPr lang="en-GB" sz="1000" dirty="0">
                  <a:solidFill>
                    <a:srgbClr val="F6AB25"/>
                  </a:solidFill>
                </a:rPr>
                <a:t>, Director of BI, </a:t>
              </a:r>
              <a:r>
                <a:rPr lang="en-GB" sz="1000" dirty="0" err="1">
                  <a:solidFill>
                    <a:srgbClr val="F6AB25"/>
                  </a:solidFill>
                </a:rPr>
                <a:t>AllVue</a:t>
              </a:r>
              <a:endParaRPr lang="en-GB" sz="1000" dirty="0">
                <a:solidFill>
                  <a:srgbClr val="F6AB25"/>
                </a:solidFill>
              </a:endParaRPr>
            </a:p>
          </p:txBody>
        </p:sp>
        <p:sp>
          <p:nvSpPr>
            <p:cNvPr id="18" name="Oval 17">
              <a:extLst>
                <a:ext uri="{FF2B5EF4-FFF2-40B4-BE49-F238E27FC236}">
                  <a16:creationId xmlns:a16="http://schemas.microsoft.com/office/drawing/2014/main" id="{6E482B74-3B11-BF0C-0A97-08150AE22985}"/>
                </a:ext>
              </a:extLst>
            </p:cNvPr>
            <p:cNvSpPr/>
            <p:nvPr/>
          </p:nvSpPr>
          <p:spPr>
            <a:xfrm>
              <a:off x="206847" y="681427"/>
              <a:ext cx="975360" cy="9753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4" name="Group 13">
            <a:extLst>
              <a:ext uri="{FF2B5EF4-FFF2-40B4-BE49-F238E27FC236}">
                <a16:creationId xmlns:a16="http://schemas.microsoft.com/office/drawing/2014/main" id="{C3E4FDB1-F189-E8A5-CB8C-0462F95CFF6A}"/>
              </a:ext>
            </a:extLst>
          </p:cNvPr>
          <p:cNvGrpSpPr/>
          <p:nvPr/>
        </p:nvGrpSpPr>
        <p:grpSpPr>
          <a:xfrm>
            <a:off x="3493770" y="2511029"/>
            <a:ext cx="3222153" cy="975360"/>
            <a:chOff x="3429000" y="681427"/>
            <a:chExt cx="3222153" cy="975360"/>
          </a:xfrm>
        </p:grpSpPr>
        <p:sp>
          <p:nvSpPr>
            <p:cNvPr id="15" name="Rectangle 14">
              <a:extLst>
                <a:ext uri="{FF2B5EF4-FFF2-40B4-BE49-F238E27FC236}">
                  <a16:creationId xmlns:a16="http://schemas.microsoft.com/office/drawing/2014/main" id="{4A61260F-6EB7-51A6-A50D-0F97DD5BD46F}"/>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stood out for two reasons. First, he learned technology and its applications quickly. Second, he brought strong and passionate presentation skills. I'd happily work with him again.</a:t>
              </a:r>
              <a:endParaRPr lang="en-GB" sz="1000" dirty="0">
                <a:solidFill>
                  <a:srgbClr val="F6AB25"/>
                </a:solidFill>
              </a:endParaRPr>
            </a:p>
            <a:p>
              <a:r>
                <a:rPr lang="en-GB" sz="1000" b="1" i="0" dirty="0">
                  <a:solidFill>
                    <a:srgbClr val="F6AB25"/>
                  </a:solidFill>
                  <a:effectLst/>
                </a:rPr>
                <a:t>Grant Fritchey</a:t>
              </a:r>
              <a:r>
                <a:rPr lang="en-GB" sz="1000" b="0" i="0" dirty="0">
                  <a:solidFill>
                    <a:srgbClr val="F6AB25"/>
                  </a:solidFill>
                  <a:effectLst/>
                </a:rPr>
                <a:t>, PASS President, Redgate</a:t>
              </a:r>
              <a:endParaRPr lang="en-GB" sz="1000" dirty="0">
                <a:solidFill>
                  <a:srgbClr val="F6AB25"/>
                </a:solidFill>
              </a:endParaRPr>
            </a:p>
          </p:txBody>
        </p:sp>
        <p:sp>
          <p:nvSpPr>
            <p:cNvPr id="16" name="Oval 15">
              <a:extLst>
                <a:ext uri="{FF2B5EF4-FFF2-40B4-BE49-F238E27FC236}">
                  <a16:creationId xmlns:a16="http://schemas.microsoft.com/office/drawing/2014/main" id="{D0FCF6D1-4249-9E16-4F56-9B0C9E9BE69B}"/>
                </a:ext>
              </a:extLst>
            </p:cNvPr>
            <p:cNvSpPr/>
            <p:nvPr/>
          </p:nvSpPr>
          <p:spPr>
            <a:xfrm>
              <a:off x="3429000" y="681427"/>
              <a:ext cx="975360" cy="97536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35D593E0-0723-56D6-ACCE-895C531C2A19}"/>
              </a:ext>
            </a:extLst>
          </p:cNvPr>
          <p:cNvGrpSpPr/>
          <p:nvPr/>
        </p:nvGrpSpPr>
        <p:grpSpPr>
          <a:xfrm>
            <a:off x="142077" y="8860793"/>
            <a:ext cx="6573846" cy="975360"/>
            <a:chOff x="206847" y="681427"/>
            <a:chExt cx="6573846" cy="975360"/>
          </a:xfrm>
        </p:grpSpPr>
        <p:grpSp>
          <p:nvGrpSpPr>
            <p:cNvPr id="20" name="Group 19">
              <a:extLst>
                <a:ext uri="{FF2B5EF4-FFF2-40B4-BE49-F238E27FC236}">
                  <a16:creationId xmlns:a16="http://schemas.microsoft.com/office/drawing/2014/main" id="{C0D3BD89-2A05-F356-A7B7-502DDFD4583F}"/>
                </a:ext>
              </a:extLst>
            </p:cNvPr>
            <p:cNvGrpSpPr/>
            <p:nvPr/>
          </p:nvGrpSpPr>
          <p:grpSpPr>
            <a:xfrm>
              <a:off x="206847" y="681427"/>
              <a:ext cx="3222153" cy="975360"/>
              <a:chOff x="206847" y="681427"/>
              <a:chExt cx="3222153" cy="975360"/>
            </a:xfrm>
          </p:grpSpPr>
          <p:sp>
            <p:nvSpPr>
              <p:cNvPr id="24" name="Rectangle 23">
                <a:extLst>
                  <a:ext uri="{FF2B5EF4-FFF2-40B4-BE49-F238E27FC236}">
                    <a16:creationId xmlns:a16="http://schemas.microsoft.com/office/drawing/2014/main" id="{8EEEE8B3-2780-BD6E-9A07-B225B2F4CFE3}"/>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style of including the team in the design process enabled us to not only meet our goal but exceed it greatly. And his rational challenge to our timeline led to an eye-opening realization. </a:t>
                </a:r>
              </a:p>
              <a:p>
                <a:r>
                  <a:rPr lang="en-GB" sz="1000" b="1" dirty="0">
                    <a:solidFill>
                      <a:srgbClr val="F6AB25"/>
                    </a:solidFill>
                  </a:rPr>
                  <a:t>Brian Locke</a:t>
                </a:r>
                <a:r>
                  <a:rPr lang="en-GB" sz="1000" dirty="0">
                    <a:solidFill>
                      <a:srgbClr val="F6AB25"/>
                    </a:solidFill>
                  </a:rPr>
                  <a:t>, Systems Director, </a:t>
                </a:r>
                <a:r>
                  <a:rPr lang="en-GB" sz="1000" dirty="0" err="1">
                    <a:solidFill>
                      <a:srgbClr val="F6AB25"/>
                    </a:solidFill>
                  </a:rPr>
                  <a:t>DataScan</a:t>
                </a:r>
                <a:endParaRPr lang="en-GB" sz="1000" dirty="0">
                  <a:solidFill>
                    <a:srgbClr val="F6AB25"/>
                  </a:solidFill>
                </a:endParaRPr>
              </a:p>
            </p:txBody>
          </p:sp>
          <p:sp>
            <p:nvSpPr>
              <p:cNvPr id="25" name="Oval 24">
                <a:extLst>
                  <a:ext uri="{FF2B5EF4-FFF2-40B4-BE49-F238E27FC236}">
                    <a16:creationId xmlns:a16="http://schemas.microsoft.com/office/drawing/2014/main" id="{30C42A38-BFDB-AA0B-AAD6-2A2D543B9CBC}"/>
                  </a:ext>
                </a:extLst>
              </p:cNvPr>
              <p:cNvSpPr/>
              <p:nvPr/>
            </p:nvSpPr>
            <p:spPr>
              <a:xfrm>
                <a:off x="206847" y="681427"/>
                <a:ext cx="975360" cy="97536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1" name="Group 20">
              <a:extLst>
                <a:ext uri="{FF2B5EF4-FFF2-40B4-BE49-F238E27FC236}">
                  <a16:creationId xmlns:a16="http://schemas.microsoft.com/office/drawing/2014/main" id="{77003AEA-4342-FB90-97FD-F86E324F5B17}"/>
                </a:ext>
              </a:extLst>
            </p:cNvPr>
            <p:cNvGrpSpPr/>
            <p:nvPr/>
          </p:nvGrpSpPr>
          <p:grpSpPr>
            <a:xfrm>
              <a:off x="3558540" y="681427"/>
              <a:ext cx="3222153" cy="975360"/>
              <a:chOff x="3429000" y="681427"/>
              <a:chExt cx="3222153" cy="975360"/>
            </a:xfrm>
          </p:grpSpPr>
          <p:sp>
            <p:nvSpPr>
              <p:cNvPr id="22" name="Rectangle 21">
                <a:extLst>
                  <a:ext uri="{FF2B5EF4-FFF2-40B4-BE49-F238E27FC236}">
                    <a16:creationId xmlns:a16="http://schemas.microsoft.com/office/drawing/2014/main" id="{0268E54A-84F6-152C-AE4A-E5668885EF7B}"/>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tremendously valuable to have Alex pair with me as I got my head around Bamboo, </a:t>
                </a:r>
                <a:r>
                  <a:rPr lang="en-GB" sz="1000" b="0" i="0" dirty="0" err="1">
                    <a:solidFill>
                      <a:schemeClr val="bg1"/>
                    </a:solidFill>
                    <a:effectLst/>
                  </a:rPr>
                  <a:t>tSQLt</a:t>
                </a:r>
                <a:r>
                  <a:rPr lang="en-GB" sz="1000" b="0" i="0" dirty="0">
                    <a:solidFill>
                      <a:schemeClr val="bg1"/>
                    </a:solidFill>
                    <a:effectLst/>
                  </a:rPr>
                  <a:t> and the various DB automation tools. He was passionate about getting our PoC working.</a:t>
                </a:r>
              </a:p>
              <a:p>
                <a:r>
                  <a:rPr lang="en-GB" sz="1000" b="1" i="0" dirty="0">
                    <a:solidFill>
                      <a:srgbClr val="F6AB25"/>
                    </a:solidFill>
                    <a:effectLst/>
                  </a:rPr>
                  <a:t>Pencho </a:t>
                </a:r>
                <a:r>
                  <a:rPr lang="en-GB" sz="1000" b="1" i="0" dirty="0" err="1">
                    <a:solidFill>
                      <a:srgbClr val="F6AB25"/>
                    </a:solidFill>
                    <a:effectLst/>
                  </a:rPr>
                  <a:t>Belneyski</a:t>
                </a:r>
                <a:r>
                  <a:rPr lang="en-GB" sz="1000" i="0" dirty="0">
                    <a:solidFill>
                      <a:srgbClr val="F6AB25"/>
                    </a:solidFill>
                    <a:effectLst/>
                  </a:rPr>
                  <a:t>, Release </a:t>
                </a:r>
                <a:r>
                  <a:rPr lang="en-GB" sz="1000" i="0" dirty="0" err="1">
                    <a:solidFill>
                      <a:srgbClr val="F6AB25"/>
                    </a:solidFill>
                    <a:effectLst/>
                  </a:rPr>
                  <a:t>Mgr</a:t>
                </a:r>
                <a:r>
                  <a:rPr lang="en-GB" sz="1000" i="0" dirty="0">
                    <a:solidFill>
                      <a:srgbClr val="F6AB25"/>
                    </a:solidFill>
                    <a:effectLst/>
                  </a:rPr>
                  <a:t>, The UN</a:t>
                </a:r>
                <a:endParaRPr lang="en-GB" sz="1000" dirty="0">
                  <a:solidFill>
                    <a:srgbClr val="F6AB25"/>
                  </a:solidFill>
                </a:endParaRPr>
              </a:p>
            </p:txBody>
          </p:sp>
          <p:sp>
            <p:nvSpPr>
              <p:cNvPr id="23" name="Oval 22">
                <a:extLst>
                  <a:ext uri="{FF2B5EF4-FFF2-40B4-BE49-F238E27FC236}">
                    <a16:creationId xmlns:a16="http://schemas.microsoft.com/office/drawing/2014/main" id="{48CAE6D1-920E-4DBC-9967-B3D25A5D50DA}"/>
                  </a:ext>
                </a:extLst>
              </p:cNvPr>
              <p:cNvSpPr/>
              <p:nvPr/>
            </p:nvSpPr>
            <p:spPr>
              <a:xfrm>
                <a:off x="3429000" y="681427"/>
                <a:ext cx="975360" cy="9753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27" name="Group 26">
            <a:extLst>
              <a:ext uri="{FF2B5EF4-FFF2-40B4-BE49-F238E27FC236}">
                <a16:creationId xmlns:a16="http://schemas.microsoft.com/office/drawing/2014/main" id="{4CDD2CF5-B3FF-9636-22F6-D59E075CADD3}"/>
              </a:ext>
            </a:extLst>
          </p:cNvPr>
          <p:cNvGrpSpPr/>
          <p:nvPr/>
        </p:nvGrpSpPr>
        <p:grpSpPr>
          <a:xfrm>
            <a:off x="142077" y="7802499"/>
            <a:ext cx="3222153" cy="975360"/>
            <a:chOff x="206847" y="681427"/>
            <a:chExt cx="3222153" cy="975360"/>
          </a:xfrm>
        </p:grpSpPr>
        <p:sp>
          <p:nvSpPr>
            <p:cNvPr id="31" name="Rectangle 30">
              <a:extLst>
                <a:ext uri="{FF2B5EF4-FFF2-40B4-BE49-F238E27FC236}">
                  <a16:creationId xmlns:a16="http://schemas.microsoft.com/office/drawing/2014/main" id="{C67E0823-69FA-F950-967E-BD5C2D1DA64B}"/>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Within a few minutes, it was apparent Alex knew his stuff. Alex knew to ask the right questions to ensure the solution would work. He could easily have force fed a solution, but he didn’t.</a:t>
              </a:r>
            </a:p>
            <a:p>
              <a:r>
                <a:rPr lang="en-GB" sz="1000" b="1" dirty="0">
                  <a:solidFill>
                    <a:srgbClr val="F6AB25"/>
                  </a:solidFill>
                </a:rPr>
                <a:t>Bob Walker</a:t>
              </a:r>
              <a:r>
                <a:rPr lang="en-GB" sz="1000" dirty="0">
                  <a:solidFill>
                    <a:srgbClr val="F6AB25"/>
                  </a:solidFill>
                </a:rPr>
                <a:t>, FCSA and Octopus Deploy</a:t>
              </a:r>
            </a:p>
          </p:txBody>
        </p:sp>
        <p:sp>
          <p:nvSpPr>
            <p:cNvPr id="32" name="Oval 31">
              <a:extLst>
                <a:ext uri="{FF2B5EF4-FFF2-40B4-BE49-F238E27FC236}">
                  <a16:creationId xmlns:a16="http://schemas.microsoft.com/office/drawing/2014/main" id="{8BC5A496-35D7-92B0-7AF1-D05A95971DBA}"/>
                </a:ext>
              </a:extLst>
            </p:cNvPr>
            <p:cNvSpPr/>
            <p:nvPr/>
          </p:nvSpPr>
          <p:spPr>
            <a:xfrm>
              <a:off x="206847" y="681427"/>
              <a:ext cx="975360" cy="9753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8" name="Group 27">
            <a:extLst>
              <a:ext uri="{FF2B5EF4-FFF2-40B4-BE49-F238E27FC236}">
                <a16:creationId xmlns:a16="http://schemas.microsoft.com/office/drawing/2014/main" id="{61E9D7FC-D9E5-C212-16E1-A688324F6CDF}"/>
              </a:ext>
            </a:extLst>
          </p:cNvPr>
          <p:cNvGrpSpPr/>
          <p:nvPr/>
        </p:nvGrpSpPr>
        <p:grpSpPr>
          <a:xfrm>
            <a:off x="3493770" y="4627617"/>
            <a:ext cx="3222153" cy="975360"/>
            <a:chOff x="3429000" y="681427"/>
            <a:chExt cx="3222153" cy="975360"/>
          </a:xfrm>
        </p:grpSpPr>
        <p:sp>
          <p:nvSpPr>
            <p:cNvPr id="29" name="Rectangle 28">
              <a:extLst>
                <a:ext uri="{FF2B5EF4-FFF2-40B4-BE49-F238E27FC236}">
                  <a16:creationId xmlns:a16="http://schemas.microsoft.com/office/drawing/2014/main" id="{E94BB3F5-2E22-DBBB-B939-7B3A2CDC1952}"/>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extremely knowledgeable as well as very easy to work with. Regardless if he was dealing with DBAs, developers, or managers, he conveyed important concepts and key take aways.</a:t>
              </a:r>
            </a:p>
            <a:p>
              <a:r>
                <a:rPr lang="en-GB" sz="1000" b="1" i="0" dirty="0">
                  <a:solidFill>
                    <a:srgbClr val="F6AB25"/>
                  </a:solidFill>
                  <a:effectLst/>
                </a:rPr>
                <a:t>J. Morehouse</a:t>
              </a:r>
              <a:r>
                <a:rPr lang="en-GB" sz="1000" i="0" dirty="0">
                  <a:solidFill>
                    <a:srgbClr val="F6AB25"/>
                  </a:solidFill>
                  <a:effectLst/>
                </a:rPr>
                <a:t>, Prin. Consultant, DCAC</a:t>
              </a:r>
              <a:endParaRPr lang="en-GB" sz="1000" dirty="0">
                <a:solidFill>
                  <a:srgbClr val="F6AB25"/>
                </a:solidFill>
              </a:endParaRPr>
            </a:p>
          </p:txBody>
        </p:sp>
        <p:sp>
          <p:nvSpPr>
            <p:cNvPr id="30" name="Oval 29">
              <a:extLst>
                <a:ext uri="{FF2B5EF4-FFF2-40B4-BE49-F238E27FC236}">
                  <a16:creationId xmlns:a16="http://schemas.microsoft.com/office/drawing/2014/main" id="{C8B94777-DC1A-7ECD-7336-01E9C20AE649}"/>
                </a:ext>
              </a:extLst>
            </p:cNvPr>
            <p:cNvSpPr/>
            <p:nvPr/>
          </p:nvSpPr>
          <p:spPr>
            <a:xfrm>
              <a:off x="3429000" y="681427"/>
              <a:ext cx="975360" cy="975360"/>
            </a:xfrm>
            <a:prstGeom prst="ellipse">
              <a:avLst/>
            </a:prstGeom>
            <a:blipFill dpi="0" rotWithShape="1">
              <a:blip r:embed="rId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44EBA5B7-7C68-841C-FE0E-DABF84DB856E}"/>
              </a:ext>
            </a:extLst>
          </p:cNvPr>
          <p:cNvGrpSpPr/>
          <p:nvPr/>
        </p:nvGrpSpPr>
        <p:grpSpPr>
          <a:xfrm>
            <a:off x="3482177" y="6744205"/>
            <a:ext cx="3222153" cy="975360"/>
            <a:chOff x="206847" y="681427"/>
            <a:chExt cx="3222153" cy="975360"/>
          </a:xfrm>
        </p:grpSpPr>
        <p:sp>
          <p:nvSpPr>
            <p:cNvPr id="38" name="Rectangle 37">
              <a:extLst>
                <a:ext uri="{FF2B5EF4-FFF2-40B4-BE49-F238E27FC236}">
                  <a16:creationId xmlns:a16="http://schemas.microsoft.com/office/drawing/2014/main" id="{90165108-6B7B-CB45-D3B1-3377EDF279A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impressed me with his profound insight into a broad range of CI products on the market. He takes pride in his integrity and informed advice. True asset on any team.</a:t>
              </a:r>
            </a:p>
            <a:p>
              <a:r>
                <a:rPr lang="en-GB" sz="1000" b="1" dirty="0">
                  <a:solidFill>
                    <a:srgbClr val="F6AB25"/>
                  </a:solidFill>
                </a:rPr>
                <a:t>D. </a:t>
              </a:r>
              <a:r>
                <a:rPr lang="en-GB" sz="1000" b="1" dirty="0" err="1">
                  <a:solidFill>
                    <a:srgbClr val="F6AB25"/>
                  </a:solidFill>
                </a:rPr>
                <a:t>Andriychenko</a:t>
              </a:r>
              <a:r>
                <a:rPr lang="en-GB" sz="1000" dirty="0">
                  <a:solidFill>
                    <a:srgbClr val="F6AB25"/>
                  </a:solidFill>
                </a:rPr>
                <a:t>, Lead Dev, Rabobank</a:t>
              </a:r>
            </a:p>
          </p:txBody>
        </p:sp>
        <p:sp>
          <p:nvSpPr>
            <p:cNvPr id="39" name="Oval 38">
              <a:extLst>
                <a:ext uri="{FF2B5EF4-FFF2-40B4-BE49-F238E27FC236}">
                  <a16:creationId xmlns:a16="http://schemas.microsoft.com/office/drawing/2014/main" id="{D745EFBA-3F59-096F-D07B-AF26A6301E73}"/>
                </a:ext>
              </a:extLst>
            </p:cNvPr>
            <p:cNvSpPr/>
            <p:nvPr/>
          </p:nvSpPr>
          <p:spPr>
            <a:xfrm>
              <a:off x="206847" y="681427"/>
              <a:ext cx="975360" cy="975360"/>
            </a:xfrm>
            <a:prstGeom prst="ellipse">
              <a:avLst/>
            </a:prstGeom>
            <a:blipFill dpi="0" rotWithShape="1">
              <a:blip r:embed="rId10">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5" name="Group 34">
            <a:extLst>
              <a:ext uri="{FF2B5EF4-FFF2-40B4-BE49-F238E27FC236}">
                <a16:creationId xmlns:a16="http://schemas.microsoft.com/office/drawing/2014/main" id="{D6727DC3-C0CD-F24C-7FA5-B8FFFD615DAA}"/>
              </a:ext>
            </a:extLst>
          </p:cNvPr>
          <p:cNvGrpSpPr/>
          <p:nvPr/>
        </p:nvGrpSpPr>
        <p:grpSpPr>
          <a:xfrm>
            <a:off x="3493770" y="5685911"/>
            <a:ext cx="3222153" cy="975360"/>
            <a:chOff x="3429000" y="681427"/>
            <a:chExt cx="3222153" cy="975360"/>
          </a:xfrm>
        </p:grpSpPr>
        <p:sp>
          <p:nvSpPr>
            <p:cNvPr id="36" name="Rectangle 35">
              <a:extLst>
                <a:ext uri="{FF2B5EF4-FFF2-40B4-BE49-F238E27FC236}">
                  <a16:creationId xmlns:a16="http://schemas.microsoft.com/office/drawing/2014/main" id="{35D645A3-8DD3-0B6A-9E1C-ED78B8A1E66E}"/>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Alex’s knowledge and experience is exemplary. His workshop delivery is both enjoyable and educational. I met all my objectives, confidently reprising the exercises on my own systems.</a:t>
              </a:r>
            </a:p>
            <a:p>
              <a:r>
                <a:rPr lang="en-GB" sz="1000" b="1" i="0" dirty="0">
                  <a:solidFill>
                    <a:srgbClr val="F6AB25"/>
                  </a:solidFill>
                  <a:effectLst/>
                </a:rPr>
                <a:t>Rae Ellingham</a:t>
              </a:r>
              <a:r>
                <a:rPr lang="en-GB" sz="1000" i="0" dirty="0">
                  <a:solidFill>
                    <a:srgbClr val="F6AB25"/>
                  </a:solidFill>
                  <a:effectLst/>
                </a:rPr>
                <a:t>, Snr Dev, Car Care Plan</a:t>
              </a:r>
              <a:endParaRPr lang="en-GB" sz="1000" dirty="0">
                <a:solidFill>
                  <a:srgbClr val="F6AB25"/>
                </a:solidFill>
              </a:endParaRPr>
            </a:p>
          </p:txBody>
        </p:sp>
        <p:sp>
          <p:nvSpPr>
            <p:cNvPr id="37" name="Oval 36">
              <a:extLst>
                <a:ext uri="{FF2B5EF4-FFF2-40B4-BE49-F238E27FC236}">
                  <a16:creationId xmlns:a16="http://schemas.microsoft.com/office/drawing/2014/main" id="{09131D27-BEC7-E021-F0F2-2E93E48CBD76}"/>
                </a:ext>
              </a:extLst>
            </p:cNvPr>
            <p:cNvSpPr/>
            <p:nvPr/>
          </p:nvSpPr>
          <p:spPr>
            <a:xfrm>
              <a:off x="3429000" y="681427"/>
              <a:ext cx="975360" cy="975360"/>
            </a:xfrm>
            <a:prstGeom prst="ellipse">
              <a:avLst/>
            </a:prstGeom>
            <a:blipFill dpi="0" rotWithShape="1">
              <a:blip r:embed="rId11">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1" name="Group 40">
            <a:extLst>
              <a:ext uri="{FF2B5EF4-FFF2-40B4-BE49-F238E27FC236}">
                <a16:creationId xmlns:a16="http://schemas.microsoft.com/office/drawing/2014/main" id="{72408511-63F4-3417-EAC2-03B44B726F4B}"/>
              </a:ext>
            </a:extLst>
          </p:cNvPr>
          <p:cNvGrpSpPr/>
          <p:nvPr/>
        </p:nvGrpSpPr>
        <p:grpSpPr>
          <a:xfrm>
            <a:off x="3493770" y="7796270"/>
            <a:ext cx="3222153" cy="975360"/>
            <a:chOff x="206847" y="681427"/>
            <a:chExt cx="3222153" cy="975360"/>
          </a:xfrm>
        </p:grpSpPr>
        <p:sp>
          <p:nvSpPr>
            <p:cNvPr id="45" name="Rectangle 44">
              <a:extLst>
                <a:ext uri="{FF2B5EF4-FFF2-40B4-BE49-F238E27FC236}">
                  <a16:creationId xmlns:a16="http://schemas.microsoft.com/office/drawing/2014/main" id="{304CCCF9-2F0D-ADBE-886E-CFE308CC3C52}"/>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Alex is like a good teacher, he really wants you to understand how things work and he teaches patiently. He just wanted me to understand and make the product work.</a:t>
              </a:r>
            </a:p>
            <a:p>
              <a:r>
                <a:rPr lang="en-GB" sz="1000" b="1" dirty="0">
                  <a:solidFill>
                    <a:srgbClr val="F6AB25"/>
                  </a:solidFill>
                </a:rPr>
                <a:t>Sjors Takes</a:t>
              </a:r>
              <a:r>
                <a:rPr lang="en-GB" sz="1000" dirty="0">
                  <a:solidFill>
                    <a:srgbClr val="F6AB25"/>
                  </a:solidFill>
                </a:rPr>
                <a:t>, Senior DBA, </a:t>
              </a:r>
              <a:r>
                <a:rPr lang="en-GB" sz="1000" dirty="0" err="1">
                  <a:solidFill>
                    <a:srgbClr val="F6AB25"/>
                  </a:solidFill>
                </a:rPr>
                <a:t>AlbumPrinter</a:t>
              </a:r>
              <a:endParaRPr lang="en-GB" sz="1000" dirty="0">
                <a:solidFill>
                  <a:srgbClr val="F6AB25"/>
                </a:solidFill>
              </a:endParaRPr>
            </a:p>
          </p:txBody>
        </p:sp>
        <p:sp>
          <p:nvSpPr>
            <p:cNvPr id="46" name="Oval 45">
              <a:extLst>
                <a:ext uri="{FF2B5EF4-FFF2-40B4-BE49-F238E27FC236}">
                  <a16:creationId xmlns:a16="http://schemas.microsoft.com/office/drawing/2014/main" id="{EA482E18-8E39-1C03-F608-1F2B6A552B1C}"/>
                </a:ext>
              </a:extLst>
            </p:cNvPr>
            <p:cNvSpPr/>
            <p:nvPr/>
          </p:nvSpPr>
          <p:spPr>
            <a:xfrm>
              <a:off x="206847" y="681427"/>
              <a:ext cx="975360" cy="975360"/>
            </a:xfrm>
            <a:prstGeom prst="ellipse">
              <a:avLst/>
            </a:prstGeom>
            <a:blipFill dpi="0" rotWithShape="1">
              <a:blip r:embed="rId12">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2" name="Group 41">
            <a:extLst>
              <a:ext uri="{FF2B5EF4-FFF2-40B4-BE49-F238E27FC236}">
                <a16:creationId xmlns:a16="http://schemas.microsoft.com/office/drawing/2014/main" id="{9AB226A2-B4C3-B0B5-6EB4-D69A0BC38F43}"/>
              </a:ext>
            </a:extLst>
          </p:cNvPr>
          <p:cNvGrpSpPr/>
          <p:nvPr/>
        </p:nvGrpSpPr>
        <p:grpSpPr>
          <a:xfrm>
            <a:off x="142077" y="5685911"/>
            <a:ext cx="3222153" cy="975360"/>
            <a:chOff x="3429000" y="681427"/>
            <a:chExt cx="3222153" cy="975360"/>
          </a:xfrm>
        </p:grpSpPr>
        <p:sp>
          <p:nvSpPr>
            <p:cNvPr id="43" name="Rectangle 42">
              <a:extLst>
                <a:ext uri="{FF2B5EF4-FFF2-40B4-BE49-F238E27FC236}">
                  <a16:creationId xmlns:a16="http://schemas.microsoft.com/office/drawing/2014/main" id="{646BE6A0-1C3E-10E0-4B53-D07A5FD9A3D7}"/>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We produced a POC and presented it to the wider team. Even the </a:t>
              </a:r>
              <a:r>
                <a:rPr lang="en-GB" sz="1000" b="0" i="0" dirty="0" err="1">
                  <a:solidFill>
                    <a:schemeClr val="bg1"/>
                  </a:solidFill>
                  <a:effectLst/>
                </a:rPr>
                <a:t>skeptics</a:t>
              </a:r>
              <a:r>
                <a:rPr lang="en-GB" sz="1000" b="0" i="0" dirty="0">
                  <a:solidFill>
                    <a:schemeClr val="bg1"/>
                  </a:solidFill>
                  <a:effectLst/>
                </a:rPr>
                <a:t> could see the value. </a:t>
              </a:r>
              <a:r>
                <a:rPr lang="en-GB" sz="1000" dirty="0">
                  <a:solidFill>
                    <a:schemeClr val="bg1"/>
                  </a:solidFill>
                </a:rPr>
                <a:t>Alex</a:t>
              </a:r>
              <a:r>
                <a:rPr lang="en-GB" sz="1000" b="0" i="0" dirty="0">
                  <a:solidFill>
                    <a:schemeClr val="bg1"/>
                  </a:solidFill>
                  <a:effectLst/>
                </a:rPr>
                <a:t> also warned that the journey will be hard, which demonstrates his integrity.</a:t>
              </a:r>
            </a:p>
            <a:p>
              <a:r>
                <a:rPr lang="en-GB" sz="1000" b="1" i="0" dirty="0">
                  <a:solidFill>
                    <a:srgbClr val="F6AB25"/>
                  </a:solidFill>
                  <a:effectLst/>
                </a:rPr>
                <a:t>Cihan Ucar</a:t>
              </a:r>
              <a:r>
                <a:rPr lang="en-GB" sz="1000" i="0" dirty="0">
                  <a:solidFill>
                    <a:srgbClr val="F6AB25"/>
                  </a:solidFill>
                  <a:effectLst/>
                </a:rPr>
                <a:t>, Snr Software Architekt, VAT</a:t>
              </a:r>
              <a:endParaRPr lang="en-GB" sz="1000" dirty="0">
                <a:solidFill>
                  <a:srgbClr val="F6AB25"/>
                </a:solidFill>
              </a:endParaRPr>
            </a:p>
          </p:txBody>
        </p:sp>
        <p:sp>
          <p:nvSpPr>
            <p:cNvPr id="44" name="Oval 43">
              <a:extLst>
                <a:ext uri="{FF2B5EF4-FFF2-40B4-BE49-F238E27FC236}">
                  <a16:creationId xmlns:a16="http://schemas.microsoft.com/office/drawing/2014/main" id="{10A962CC-F64D-63F1-9734-A0B3444102AC}"/>
                </a:ext>
              </a:extLst>
            </p:cNvPr>
            <p:cNvSpPr/>
            <p:nvPr/>
          </p:nvSpPr>
          <p:spPr>
            <a:xfrm>
              <a:off x="3429000" y="681427"/>
              <a:ext cx="975360" cy="975360"/>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7" name="Group 46">
            <a:extLst>
              <a:ext uri="{FF2B5EF4-FFF2-40B4-BE49-F238E27FC236}">
                <a16:creationId xmlns:a16="http://schemas.microsoft.com/office/drawing/2014/main" id="{14A67AA3-274A-7FE3-CA97-79EBAA4C99B5}"/>
              </a:ext>
            </a:extLst>
          </p:cNvPr>
          <p:cNvGrpSpPr/>
          <p:nvPr/>
        </p:nvGrpSpPr>
        <p:grpSpPr>
          <a:xfrm>
            <a:off x="142077" y="394441"/>
            <a:ext cx="6573846" cy="975360"/>
            <a:chOff x="206847" y="681427"/>
            <a:chExt cx="6573846" cy="975360"/>
          </a:xfrm>
        </p:grpSpPr>
        <p:grpSp>
          <p:nvGrpSpPr>
            <p:cNvPr id="48" name="Group 47">
              <a:extLst>
                <a:ext uri="{FF2B5EF4-FFF2-40B4-BE49-F238E27FC236}">
                  <a16:creationId xmlns:a16="http://schemas.microsoft.com/office/drawing/2014/main" id="{5C1D4341-2025-2A8A-F129-DEAA8C18D50D}"/>
                </a:ext>
              </a:extLst>
            </p:cNvPr>
            <p:cNvGrpSpPr/>
            <p:nvPr/>
          </p:nvGrpSpPr>
          <p:grpSpPr>
            <a:xfrm>
              <a:off x="206847" y="681427"/>
              <a:ext cx="3222153" cy="975360"/>
              <a:chOff x="206847" y="681427"/>
              <a:chExt cx="3222153" cy="975360"/>
            </a:xfrm>
          </p:grpSpPr>
          <p:sp>
            <p:nvSpPr>
              <p:cNvPr id="52" name="Rectangle 51">
                <a:extLst>
                  <a:ext uri="{FF2B5EF4-FFF2-40B4-BE49-F238E27FC236}">
                    <a16:creationId xmlns:a16="http://schemas.microsoft.com/office/drawing/2014/main" id="{26580A0B-F3B7-B26B-E9ED-F12742E6D3D4}"/>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This is easily the BEST book list I’ve ever seen, complete with decision tree to help you decide what books you might like. IT’S AMAZING 🤩</a:t>
                </a:r>
                <a:br>
                  <a:rPr lang="en-GB" sz="1000" b="0" i="0" dirty="0">
                    <a:solidFill>
                      <a:schemeClr val="bg1"/>
                    </a:solidFill>
                    <a:effectLst/>
                  </a:rPr>
                </a:br>
                <a:r>
                  <a:rPr lang="en-GB" sz="1000" b="0" i="0" dirty="0">
                    <a:solidFill>
                      <a:srgbClr val="00B0F0"/>
                    </a:solidFill>
                    <a:effectLst/>
                    <a:hlinkClick r:id="rId14">
                      <a:extLst>
                        <a:ext uri="{A12FA001-AC4F-418D-AE19-62706E023703}">
                          <ahyp:hlinkClr xmlns:ahyp="http://schemas.microsoft.com/office/drawing/2018/hyperlinkcolor" val="tx"/>
                        </a:ext>
                      </a:extLst>
                    </a:hlinkClick>
                  </a:rPr>
                  <a:t>https://t.co/1m6CIWpZyV</a:t>
                </a:r>
                <a:endParaRPr lang="en-GB" sz="1000" b="0" i="0" dirty="0">
                  <a:solidFill>
                    <a:srgbClr val="00B0F0"/>
                  </a:solidFill>
                  <a:effectLst/>
                </a:endParaRPr>
              </a:p>
              <a:p>
                <a:r>
                  <a:rPr lang="en-GB" sz="1000" b="1" dirty="0">
                    <a:solidFill>
                      <a:srgbClr val="F6AB25"/>
                    </a:solidFill>
                  </a:rPr>
                  <a:t>Dr Nicole </a:t>
                </a:r>
                <a:r>
                  <a:rPr lang="en-GB" sz="1000" b="1" dirty="0" err="1">
                    <a:solidFill>
                      <a:srgbClr val="F6AB25"/>
                    </a:solidFill>
                  </a:rPr>
                  <a:t>Forsgren</a:t>
                </a:r>
                <a:r>
                  <a:rPr lang="en-GB" sz="1000" dirty="0">
                    <a:solidFill>
                      <a:srgbClr val="F6AB25"/>
                    </a:solidFill>
                  </a:rPr>
                  <a:t>, Wrote Accelerate</a:t>
                </a:r>
              </a:p>
            </p:txBody>
          </p:sp>
          <p:sp>
            <p:nvSpPr>
              <p:cNvPr id="53" name="Oval 52">
                <a:extLst>
                  <a:ext uri="{FF2B5EF4-FFF2-40B4-BE49-F238E27FC236}">
                    <a16:creationId xmlns:a16="http://schemas.microsoft.com/office/drawing/2014/main" id="{3EBC5D35-2F8D-1566-022E-51BD5B221D48}"/>
                  </a:ext>
                </a:extLst>
              </p:cNvPr>
              <p:cNvSpPr/>
              <p:nvPr/>
            </p:nvSpPr>
            <p:spPr>
              <a:xfrm>
                <a:off x="206847" y="681427"/>
                <a:ext cx="975360" cy="975360"/>
              </a:xfrm>
              <a:prstGeom prst="ellipse">
                <a:avLst/>
              </a:prstGeom>
              <a:blipFill dpi="0" rotWithShape="1">
                <a:blip r:embed="rId15">
                  <a:extLst>
                    <a:ext uri="{28A0092B-C50C-407E-A947-70E740481C1C}">
                      <a14:useLocalDpi xmlns:a14="http://schemas.microsoft.com/office/drawing/2010/main" val="0"/>
                    </a:ext>
                  </a:extLst>
                </a:blip>
                <a:srcRect/>
                <a:stretch>
                  <a:fillRect/>
                </a:stretch>
              </a:blip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49" name="Group 48">
              <a:extLst>
                <a:ext uri="{FF2B5EF4-FFF2-40B4-BE49-F238E27FC236}">
                  <a16:creationId xmlns:a16="http://schemas.microsoft.com/office/drawing/2014/main" id="{69F1D642-C787-3240-08E5-3AA177ECD153}"/>
                </a:ext>
              </a:extLst>
            </p:cNvPr>
            <p:cNvGrpSpPr/>
            <p:nvPr/>
          </p:nvGrpSpPr>
          <p:grpSpPr>
            <a:xfrm>
              <a:off x="3558540" y="681427"/>
              <a:ext cx="3222153" cy="975360"/>
              <a:chOff x="3429000" y="681427"/>
              <a:chExt cx="3222153" cy="975360"/>
            </a:xfrm>
          </p:grpSpPr>
          <p:sp>
            <p:nvSpPr>
              <p:cNvPr id="50" name="Rectangle 49">
                <a:extLst>
                  <a:ext uri="{FF2B5EF4-FFF2-40B4-BE49-F238E27FC236}">
                    <a16:creationId xmlns:a16="http://schemas.microsoft.com/office/drawing/2014/main" id="{8B8CD3B9-AB88-2055-F500-C79C7159CDBA}"/>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Holy cow — agreed! Thanks Alex Yates.  Great selection of books and what an amazing flowchart!! 🎉🎉</a:t>
                </a:r>
              </a:p>
              <a:p>
                <a:r>
                  <a:rPr lang="en-GB" sz="1000" b="0" i="0" dirty="0">
                    <a:solidFill>
                      <a:srgbClr val="00B0F0"/>
                    </a:solidFill>
                    <a:effectLst/>
                    <a:hlinkClick r:id="rId16">
                      <a:extLst>
                        <a:ext uri="{A12FA001-AC4F-418D-AE19-62706E023703}">
                          <ahyp:hlinkClr xmlns:ahyp="http://schemas.microsoft.com/office/drawing/2018/hyperlinkcolor" val="tx"/>
                        </a:ext>
                      </a:extLst>
                    </a:hlinkClick>
                  </a:rPr>
                  <a:t>https://twitter.com/RealGeneKim/status/1330780266068021248</a:t>
                </a:r>
                <a:r>
                  <a:rPr lang="en-GB" sz="1000" b="0" i="0" dirty="0">
                    <a:solidFill>
                      <a:srgbClr val="00B0F0"/>
                    </a:solidFill>
                    <a:effectLst/>
                  </a:rPr>
                  <a:t> </a:t>
                </a:r>
              </a:p>
              <a:p>
                <a:r>
                  <a:rPr lang="en-GB" sz="1000" b="1" i="0" dirty="0">
                    <a:solidFill>
                      <a:srgbClr val="F6AB25"/>
                    </a:solidFill>
                    <a:effectLst/>
                  </a:rPr>
                  <a:t>Gene Kim</a:t>
                </a:r>
                <a:r>
                  <a:rPr lang="en-GB" sz="1000" i="0" dirty="0">
                    <a:solidFill>
                      <a:srgbClr val="F6AB25"/>
                    </a:solidFill>
                    <a:effectLst/>
                  </a:rPr>
                  <a:t>, Wrote The Phoenix Project</a:t>
                </a:r>
                <a:endParaRPr lang="en-GB" sz="1000" dirty="0">
                  <a:solidFill>
                    <a:srgbClr val="F6AB25"/>
                  </a:solidFill>
                </a:endParaRPr>
              </a:p>
            </p:txBody>
          </p:sp>
          <p:sp>
            <p:nvSpPr>
              <p:cNvPr id="51" name="Oval 50">
                <a:extLst>
                  <a:ext uri="{FF2B5EF4-FFF2-40B4-BE49-F238E27FC236}">
                    <a16:creationId xmlns:a16="http://schemas.microsoft.com/office/drawing/2014/main" id="{FEC75DDE-6DEF-D350-F7F8-6A8065A01819}"/>
                  </a:ext>
                </a:extLst>
              </p:cNvPr>
              <p:cNvSpPr/>
              <p:nvPr/>
            </p:nvSpPr>
            <p:spPr>
              <a:xfrm>
                <a:off x="3429000" y="681427"/>
                <a:ext cx="975360" cy="975360"/>
              </a:xfrm>
              <a:prstGeom prst="ellipse">
                <a:avLst/>
              </a:prstGeom>
              <a:blipFill dpi="0" rotWithShape="1">
                <a:blip r:embed="rId17">
                  <a:extLst>
                    <a:ext uri="{28A0092B-C50C-407E-A947-70E740481C1C}">
                      <a14:useLocalDpi xmlns:a14="http://schemas.microsoft.com/office/drawing/2010/main" val="0"/>
                    </a:ext>
                  </a:extLst>
                </a:blip>
                <a:srcRect/>
                <a:stretch>
                  <a:fillRect/>
                </a:stretch>
              </a:blipFill>
              <a:ln w="57150">
                <a:solidFill>
                  <a:srgbClr val="1D9B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56" name="Group 55">
            <a:extLst>
              <a:ext uri="{FF2B5EF4-FFF2-40B4-BE49-F238E27FC236}">
                <a16:creationId xmlns:a16="http://schemas.microsoft.com/office/drawing/2014/main" id="{357EB4BA-7ECA-4506-F17A-04EB42569074}"/>
              </a:ext>
            </a:extLst>
          </p:cNvPr>
          <p:cNvGrpSpPr/>
          <p:nvPr/>
        </p:nvGrpSpPr>
        <p:grpSpPr>
          <a:xfrm>
            <a:off x="142077" y="2511029"/>
            <a:ext cx="3222153" cy="975360"/>
            <a:chOff x="206847" y="681427"/>
            <a:chExt cx="3222153" cy="975360"/>
          </a:xfrm>
        </p:grpSpPr>
        <p:sp>
          <p:nvSpPr>
            <p:cNvPr id="60" name="Rectangle 59">
              <a:extLst>
                <a:ext uri="{FF2B5EF4-FFF2-40B4-BE49-F238E27FC236}">
                  <a16:creationId xmlns:a16="http://schemas.microsoft.com/office/drawing/2014/main" id="{0EC46F0D-4F15-7643-55DB-4662B6D165FE}"/>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solidFill>
                </a:rPr>
                <a:t>Alex is a pleasure to work with; highly motivated, very capable at managing difficult projects, and fun to be around. He rapidly became a trusted, dependable, and critical team member.</a:t>
              </a:r>
            </a:p>
            <a:p>
              <a:r>
                <a:rPr lang="en-GB" sz="1000" b="1" dirty="0">
                  <a:solidFill>
                    <a:srgbClr val="F6AB25"/>
                  </a:solidFill>
                </a:rPr>
                <a:t>Alex Whittles</a:t>
              </a:r>
              <a:r>
                <a:rPr lang="en-GB" sz="1000" dirty="0">
                  <a:solidFill>
                    <a:srgbClr val="F6AB25"/>
                  </a:solidFill>
                </a:rPr>
                <a:t>, Director, Data Relay</a:t>
              </a:r>
            </a:p>
          </p:txBody>
        </p:sp>
        <p:sp>
          <p:nvSpPr>
            <p:cNvPr id="61" name="Oval 60">
              <a:extLst>
                <a:ext uri="{FF2B5EF4-FFF2-40B4-BE49-F238E27FC236}">
                  <a16:creationId xmlns:a16="http://schemas.microsoft.com/office/drawing/2014/main" id="{2A27ABDC-2938-8231-0B04-A90156C4273D}"/>
                </a:ext>
              </a:extLst>
            </p:cNvPr>
            <p:cNvSpPr/>
            <p:nvPr/>
          </p:nvSpPr>
          <p:spPr>
            <a:xfrm>
              <a:off x="206847" y="681427"/>
              <a:ext cx="975360" cy="975360"/>
            </a:xfrm>
            <a:prstGeom prst="ellipse">
              <a:avLst/>
            </a:prstGeom>
            <a:blipFill dpi="0" rotWithShape="1">
              <a:blip r:embed="rId18">
                <a:extLst>
                  <a:ext uri="{28A0092B-C50C-407E-A947-70E740481C1C}">
                    <a14:useLocalDpi xmlns:a14="http://schemas.microsoft.com/office/drawing/2010/main" val="0"/>
                  </a:ext>
                </a:extLst>
              </a:blip>
              <a:srcRect/>
              <a:stretch>
                <a:fillRect/>
              </a:stretch>
            </a:blip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E04718E1-FEE8-C317-6C7E-521F7646E48A}"/>
              </a:ext>
            </a:extLst>
          </p:cNvPr>
          <p:cNvGrpSpPr/>
          <p:nvPr/>
        </p:nvGrpSpPr>
        <p:grpSpPr>
          <a:xfrm>
            <a:off x="142077" y="6744205"/>
            <a:ext cx="3222153" cy="975360"/>
            <a:chOff x="3429000" y="681427"/>
            <a:chExt cx="3222153" cy="975360"/>
          </a:xfrm>
        </p:grpSpPr>
        <p:sp>
          <p:nvSpPr>
            <p:cNvPr id="58" name="Rectangle 57">
              <a:extLst>
                <a:ext uri="{FF2B5EF4-FFF2-40B4-BE49-F238E27FC236}">
                  <a16:creationId xmlns:a16="http://schemas.microsoft.com/office/drawing/2014/main" id="{02364BA2-16F8-1E6A-86A6-2C7282D01E49}"/>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It was clear Alex knew his stuff with Octopus Deploy and DevOps.</a:t>
              </a:r>
            </a:p>
            <a:p>
              <a:r>
                <a:rPr lang="en-GB" sz="1000" b="0" i="0" dirty="0">
                  <a:solidFill>
                    <a:schemeClr val="bg1"/>
                  </a:solidFill>
                  <a:effectLst/>
                </a:rPr>
                <a:t>Alex holds himself, the work he does, and the systems he works with, to a high standard. </a:t>
              </a:r>
              <a:r>
                <a:rPr lang="en-GB" sz="1000" dirty="0">
                  <a:solidFill>
                    <a:schemeClr val="bg1"/>
                  </a:solidFill>
                </a:rPr>
                <a:t>H</a:t>
              </a:r>
              <a:r>
                <a:rPr lang="en-GB" sz="1000" b="0" i="0" dirty="0">
                  <a:solidFill>
                    <a:schemeClr val="bg1"/>
                  </a:solidFill>
                  <a:effectLst/>
                </a:rPr>
                <a:t>e builds quality.</a:t>
              </a:r>
            </a:p>
            <a:p>
              <a:r>
                <a:rPr lang="en-GB" sz="1000" b="1" i="0" dirty="0">
                  <a:solidFill>
                    <a:srgbClr val="F6AB25"/>
                  </a:solidFill>
                  <a:effectLst/>
                </a:rPr>
                <a:t>D. Campbell</a:t>
              </a:r>
              <a:r>
                <a:rPr lang="en-GB" sz="1000" i="0" dirty="0">
                  <a:solidFill>
                    <a:srgbClr val="F6AB25"/>
                  </a:solidFill>
                  <a:effectLst/>
                </a:rPr>
                <a:t>, </a:t>
              </a:r>
              <a:r>
                <a:rPr lang="en-GB" sz="800" i="0" dirty="0">
                  <a:solidFill>
                    <a:srgbClr val="F6AB25"/>
                  </a:solidFill>
                  <a:effectLst/>
                </a:rPr>
                <a:t>Community Dir, Octopus Deploy</a:t>
              </a:r>
              <a:endParaRPr lang="en-GB" sz="800" dirty="0">
                <a:solidFill>
                  <a:srgbClr val="F6AB25"/>
                </a:solidFill>
              </a:endParaRPr>
            </a:p>
          </p:txBody>
        </p:sp>
        <p:sp>
          <p:nvSpPr>
            <p:cNvPr id="59" name="Oval 58">
              <a:extLst>
                <a:ext uri="{FF2B5EF4-FFF2-40B4-BE49-F238E27FC236}">
                  <a16:creationId xmlns:a16="http://schemas.microsoft.com/office/drawing/2014/main" id="{C36766C6-552A-4CAD-377B-EFA810774AAC}"/>
                </a:ext>
              </a:extLst>
            </p:cNvPr>
            <p:cNvSpPr/>
            <p:nvPr/>
          </p:nvSpPr>
          <p:spPr>
            <a:xfrm>
              <a:off x="3429000" y="681427"/>
              <a:ext cx="975360" cy="975360"/>
            </a:xfrm>
            <a:prstGeom prst="ellipse">
              <a:avLst/>
            </a:prstGeom>
            <a:blipFill dpi="0" rotWithShape="1">
              <a:blip r:embed="rId19">
                <a:extLst>
                  <a:ext uri="{28A0092B-C50C-407E-A947-70E740481C1C}">
                    <a14:useLocalDpi xmlns:a14="http://schemas.microsoft.com/office/drawing/2010/main" val="0"/>
                  </a:ext>
                </a:extLst>
              </a:blip>
              <a:srcRect/>
              <a:stretch>
                <a:fillRect/>
              </a:stretch>
            </a:blipFill>
            <a:ln w="57150">
              <a:solidFill>
                <a:srgbClr val="F6AB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3" name="Group 62">
            <a:extLst>
              <a:ext uri="{FF2B5EF4-FFF2-40B4-BE49-F238E27FC236}">
                <a16:creationId xmlns:a16="http://schemas.microsoft.com/office/drawing/2014/main" id="{10572861-BF72-B23B-915C-597577083C64}"/>
              </a:ext>
            </a:extLst>
          </p:cNvPr>
          <p:cNvGrpSpPr/>
          <p:nvPr/>
        </p:nvGrpSpPr>
        <p:grpSpPr>
          <a:xfrm>
            <a:off x="3493770" y="1452735"/>
            <a:ext cx="3222153" cy="975360"/>
            <a:chOff x="206847" y="681427"/>
            <a:chExt cx="3222153" cy="975360"/>
          </a:xfrm>
        </p:grpSpPr>
        <p:sp>
          <p:nvSpPr>
            <p:cNvPr id="67" name="Rectangle 66">
              <a:extLst>
                <a:ext uri="{FF2B5EF4-FFF2-40B4-BE49-F238E27FC236}">
                  <a16:creationId xmlns:a16="http://schemas.microsoft.com/office/drawing/2014/main" id="{6596A8B2-2B3A-2EA9-8A80-FCE9EC564289}"/>
                </a:ext>
              </a:extLst>
            </p:cNvPr>
            <p:cNvSpPr/>
            <p:nvPr/>
          </p:nvSpPr>
          <p:spPr>
            <a:xfrm>
              <a:off x="1150620"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found Alex to be a key member of my team who picked up technologies and concepts quickly. It was great to be able to rely on him to handle a number of my responsibilities when I was unavailable.</a:t>
              </a:r>
              <a:br>
                <a:rPr lang="en-GB" sz="1000" b="0" i="0" dirty="0">
                  <a:solidFill>
                    <a:schemeClr val="bg1"/>
                  </a:solidFill>
                  <a:effectLst/>
                </a:rPr>
              </a:br>
              <a:r>
                <a:rPr lang="en-GB" sz="1000" b="1" i="0" dirty="0">
                  <a:solidFill>
                    <a:srgbClr val="F6AB25"/>
                  </a:solidFill>
                  <a:effectLst/>
                </a:rPr>
                <a:t>T. Austin</a:t>
              </a:r>
              <a:r>
                <a:rPr lang="en-GB" sz="900" dirty="0">
                  <a:solidFill>
                    <a:srgbClr val="F6AB25"/>
                  </a:solidFill>
                </a:rPr>
                <a:t>, Dir. Customer Success, </a:t>
              </a:r>
              <a:r>
                <a:rPr lang="en-GB" sz="1000" dirty="0">
                  <a:solidFill>
                    <a:srgbClr val="F6AB25"/>
                  </a:solidFill>
                </a:rPr>
                <a:t>Redgate</a:t>
              </a:r>
            </a:p>
          </p:txBody>
        </p:sp>
        <p:sp>
          <p:nvSpPr>
            <p:cNvPr id="68" name="Oval 67">
              <a:extLst>
                <a:ext uri="{FF2B5EF4-FFF2-40B4-BE49-F238E27FC236}">
                  <a16:creationId xmlns:a16="http://schemas.microsoft.com/office/drawing/2014/main" id="{E6A3D268-D07C-85DF-82DF-14093C847690}"/>
                </a:ext>
              </a:extLst>
            </p:cNvPr>
            <p:cNvSpPr/>
            <p:nvPr/>
          </p:nvSpPr>
          <p:spPr>
            <a:xfrm>
              <a:off x="206847" y="681427"/>
              <a:ext cx="975360" cy="975360"/>
            </a:xfrm>
            <a:prstGeom prst="ellipse">
              <a:avLst/>
            </a:prstGeom>
            <a:blipFill dpi="0" rotWithShape="1">
              <a:blip r:embed="rId20">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4" name="Group 63">
            <a:extLst>
              <a:ext uri="{FF2B5EF4-FFF2-40B4-BE49-F238E27FC236}">
                <a16:creationId xmlns:a16="http://schemas.microsoft.com/office/drawing/2014/main" id="{70FA347D-81CE-6186-4689-8DB0B8FF0F1E}"/>
              </a:ext>
            </a:extLst>
          </p:cNvPr>
          <p:cNvGrpSpPr/>
          <p:nvPr/>
        </p:nvGrpSpPr>
        <p:grpSpPr>
          <a:xfrm>
            <a:off x="142077" y="1452735"/>
            <a:ext cx="3222153" cy="975360"/>
            <a:chOff x="3429000" y="681427"/>
            <a:chExt cx="3222153" cy="975360"/>
          </a:xfrm>
        </p:grpSpPr>
        <p:sp>
          <p:nvSpPr>
            <p:cNvPr id="65" name="Rectangle 64">
              <a:extLst>
                <a:ext uri="{FF2B5EF4-FFF2-40B4-BE49-F238E27FC236}">
                  <a16:creationId xmlns:a16="http://schemas.microsoft.com/office/drawing/2014/main" id="{ED3653D5-F421-FC23-E1C5-A706A102772D}"/>
                </a:ext>
              </a:extLst>
            </p:cNvPr>
            <p:cNvSpPr/>
            <p:nvPr/>
          </p:nvSpPr>
          <p:spPr>
            <a:xfrm>
              <a:off x="4372773" y="681427"/>
              <a:ext cx="2278380" cy="975360"/>
            </a:xfrm>
            <a:prstGeom prst="rect">
              <a:avLst/>
            </a:prstGeom>
            <a:solidFill>
              <a:srgbClr val="262F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0" i="0" dirty="0">
                  <a:solidFill>
                    <a:schemeClr val="bg1"/>
                  </a:solidFill>
                  <a:effectLst/>
                </a:rPr>
                <a:t>I hired Alex as an inexperienced, but very intelligent grad. He learned tech fast, and could apply and discuss it in a clear and believable way. These skills quickly allowed Alex to develop his role.</a:t>
              </a:r>
            </a:p>
            <a:p>
              <a:r>
                <a:rPr lang="en-GB" sz="1000" b="1" dirty="0">
                  <a:solidFill>
                    <a:srgbClr val="F6AB25"/>
                  </a:solidFill>
                </a:rPr>
                <a:t>Simon Johnson</a:t>
              </a:r>
              <a:r>
                <a:rPr lang="en-GB" sz="1000" i="0" dirty="0">
                  <a:solidFill>
                    <a:srgbClr val="F6AB25"/>
                  </a:solidFill>
                  <a:effectLst/>
                </a:rPr>
                <a:t>, Head of Sales, </a:t>
              </a:r>
              <a:r>
                <a:rPr lang="en-GB" sz="1000" dirty="0">
                  <a:solidFill>
                    <a:srgbClr val="F6AB25"/>
                  </a:solidFill>
                </a:rPr>
                <a:t>R</a:t>
              </a:r>
              <a:r>
                <a:rPr lang="en-GB" sz="1000" i="0" dirty="0">
                  <a:solidFill>
                    <a:srgbClr val="F6AB25"/>
                  </a:solidFill>
                  <a:effectLst/>
                </a:rPr>
                <a:t>edgate</a:t>
              </a:r>
              <a:endParaRPr lang="en-GB" sz="1000" dirty="0">
                <a:solidFill>
                  <a:srgbClr val="F6AB25"/>
                </a:solidFill>
              </a:endParaRPr>
            </a:p>
          </p:txBody>
        </p:sp>
        <p:sp>
          <p:nvSpPr>
            <p:cNvPr id="66" name="Oval 65">
              <a:extLst>
                <a:ext uri="{FF2B5EF4-FFF2-40B4-BE49-F238E27FC236}">
                  <a16:creationId xmlns:a16="http://schemas.microsoft.com/office/drawing/2014/main" id="{1CC7E04D-C0DA-1622-8FE2-73E727075361}"/>
                </a:ext>
              </a:extLst>
            </p:cNvPr>
            <p:cNvSpPr/>
            <p:nvPr/>
          </p:nvSpPr>
          <p:spPr>
            <a:xfrm>
              <a:off x="3429000" y="681427"/>
              <a:ext cx="975360" cy="975360"/>
            </a:xfrm>
            <a:prstGeom prst="ellipse">
              <a:avLst/>
            </a:prstGeom>
            <a:blipFill dpi="0" rotWithShape="1">
              <a:blip r:embed="rId21">
                <a:extLst>
                  <a:ext uri="{28A0092B-C50C-407E-A947-70E740481C1C}">
                    <a14:useLocalDpi xmlns:a14="http://schemas.microsoft.com/office/drawing/2010/main" val="0"/>
                  </a:ext>
                </a:extLst>
              </a:blip>
              <a:srcRect/>
              <a:stretch>
                <a:fillRect/>
              </a:stretch>
            </a:blipFill>
            <a:ln w="571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026" name="Picture 2">
            <a:extLst>
              <a:ext uri="{FF2B5EF4-FFF2-40B4-BE49-F238E27FC236}">
                <a16:creationId xmlns:a16="http://schemas.microsoft.com/office/drawing/2014/main" id="{4518E692-E609-F59B-CC48-A394D218B7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82636" y="1174506"/>
            <a:ext cx="299688" cy="24647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a:extLst>
              <a:ext uri="{FF2B5EF4-FFF2-40B4-BE49-F238E27FC236}">
                <a16:creationId xmlns:a16="http://schemas.microsoft.com/office/drawing/2014/main" id="{54D7AEE1-10B3-4440-72E1-A629D731DDB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534329" y="1174505"/>
            <a:ext cx="299688" cy="246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389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2041</TotalTime>
  <Words>1102</Words>
  <Application>Microsoft Office PowerPoint</Application>
  <PresentationFormat>A4 Paper (210x297 mm)</PresentationFormat>
  <Paragraphs>90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Nova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Yates</dc:creator>
  <cp:lastModifiedBy>Alex Yates</cp:lastModifiedBy>
  <cp:revision>87</cp:revision>
  <dcterms:created xsi:type="dcterms:W3CDTF">2022-05-23T13:25:00Z</dcterms:created>
  <dcterms:modified xsi:type="dcterms:W3CDTF">2022-08-11T13:03:02Z</dcterms:modified>
</cp:coreProperties>
</file>