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D3344"/>
    <a:srgbClr val="CC0000"/>
    <a:srgbClr val="666666"/>
    <a:srgbClr val="F6AB25"/>
    <a:srgbClr val="1D9BF0"/>
    <a:srgbClr val="262F3B"/>
    <a:srgbClr val="202020"/>
    <a:srgbClr val="999999"/>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169" d="100"/>
          <a:sy n="169" d="100"/>
        </p:scale>
        <p:origin x="10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11/11/2022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11/11/2022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11/11/2022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11/11/2022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g"/><Relationship Id="rId18" Type="http://schemas.openxmlformats.org/officeDocument/2006/relationships/image" Target="../media/image33.jfif"/><Relationship Id="rId3" Type="http://schemas.openxmlformats.org/officeDocument/2006/relationships/image" Target="../media/image20.jpg"/><Relationship Id="rId21" Type="http://schemas.openxmlformats.org/officeDocument/2006/relationships/image" Target="../media/image36.jfif"/><Relationship Id="rId7" Type="http://schemas.openxmlformats.org/officeDocument/2006/relationships/image" Target="../media/image24.jpg"/><Relationship Id="rId12" Type="http://schemas.openxmlformats.org/officeDocument/2006/relationships/image" Target="../media/image29.jpg"/><Relationship Id="rId17" Type="http://schemas.openxmlformats.org/officeDocument/2006/relationships/image" Target="../media/image32.jpg"/><Relationship Id="rId2" Type="http://schemas.openxmlformats.org/officeDocument/2006/relationships/image" Target="../media/image19.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1.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co/1m6CIWpZyV" TargetMode="External"/><Relationship Id="rId22"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451" y="536369"/>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885" y="1197076"/>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5885" y="1506873"/>
            <a:ext cx="221270" cy="221270"/>
          </a:xfrm>
          <a:prstGeom prst="rect">
            <a:avLst/>
          </a:prstGeom>
        </p:spPr>
      </p:pic>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dirty="0">
                <a:solidFill>
                  <a:srgbClr val="262F3B"/>
                </a:solidFill>
              </a:rPr>
              <a:t>Now seeks to develop tech skills/experience with major languages (</a:t>
            </a:r>
            <a:r>
              <a:rPr lang="en-GB" sz="1100" b="1" dirty="0">
                <a:solidFill>
                  <a:srgbClr val="262F3B"/>
                </a:solidFill>
              </a:rPr>
              <a:t>C#/Java </a:t>
            </a:r>
            <a:r>
              <a:rPr lang="en-GB" sz="1100" dirty="0">
                <a:solidFill>
                  <a:srgbClr val="262F3B"/>
                </a:solidFill>
              </a:rPr>
              <a:t>etc) and platforms (</a:t>
            </a:r>
            <a:r>
              <a:rPr lang="en-GB" sz="1100" b="1" dirty="0">
                <a:solidFill>
                  <a:srgbClr val="262F3B"/>
                </a:solidFill>
              </a:rPr>
              <a:t>Azure/AWS</a:t>
            </a:r>
            <a:r>
              <a:rPr lang="en-GB" sz="1100" dirty="0">
                <a:solidFill>
                  <a:srgbClr val="262F3B"/>
                </a:solidFill>
              </a:rPr>
              <a:t>), within a stream-aligned or platform team.</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885" y="886264"/>
            <a:ext cx="221270" cy="221270"/>
          </a:xfrm>
          <a:prstGeom prst="rect">
            <a:avLst/>
          </a:prstGeom>
        </p:spPr>
      </p:pic>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Blog/tech writing</a:t>
            </a:r>
          </a:p>
          <a:p>
            <a:r>
              <a:rPr lang="en-GB" sz="1100" dirty="0"/>
              <a:t>B2B 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43985"/>
            <a:ext cx="4418493" cy="29084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in 36 months.</a:t>
            </a:r>
          </a:p>
          <a:p>
            <a:pPr marL="171450" indent="-171450">
              <a:buFont typeface="Arial" panose="020B0604020202020204" pitchFamily="34" charset="0"/>
              <a:buChar char="•"/>
            </a:pPr>
            <a:r>
              <a:rPr lang="en-GB" sz="1050" dirty="0">
                <a:solidFill>
                  <a:srgbClr val="262F3B"/>
                </a:solidFill>
              </a:rPr>
              <a:t>Promoted to director for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innovation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Worked w/ dev team on new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1400" dirty="0">
                <a:solidFill>
                  <a:srgbClr val="262F3B"/>
                </a:solidFill>
              </a:rPr>
              <a:t> </a:t>
            </a:r>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10720" y="4533716"/>
            <a:ext cx="4010277"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8D04514-BB85-A4CB-D5FF-473C2147464E}"/>
              </a:ext>
            </a:extLst>
          </p:cNvPr>
          <p:cNvSpPr txBox="1"/>
          <p:nvPr/>
        </p:nvSpPr>
        <p:spPr>
          <a:xfrm>
            <a:off x="5117154" y="5377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9" name="Group 18">
            <a:extLst>
              <a:ext uri="{FF2B5EF4-FFF2-40B4-BE49-F238E27FC236}">
                <a16:creationId xmlns:a16="http://schemas.microsoft.com/office/drawing/2014/main" id="{61D4A007-9C2E-1DC8-2D8D-FBFAD22CCC44}"/>
              </a:ext>
            </a:extLst>
          </p:cNvPr>
          <p:cNvGrpSpPr/>
          <p:nvPr/>
        </p:nvGrpSpPr>
        <p:grpSpPr>
          <a:xfrm>
            <a:off x="2427852" y="4926807"/>
            <a:ext cx="4282308" cy="4488531"/>
            <a:chOff x="2526277" y="4893469"/>
            <a:chExt cx="4282308" cy="4488531"/>
          </a:xfrm>
        </p:grpSpPr>
        <p:grpSp>
          <p:nvGrpSpPr>
            <p:cNvPr id="12" name="Group 11">
              <a:extLst>
                <a:ext uri="{FF2B5EF4-FFF2-40B4-BE49-F238E27FC236}">
                  <a16:creationId xmlns:a16="http://schemas.microsoft.com/office/drawing/2014/main" id="{4969CE4F-5D4E-9F38-E568-5459BE2FAEC9}"/>
                </a:ext>
              </a:extLst>
            </p:cNvPr>
            <p:cNvGrpSpPr/>
            <p:nvPr/>
          </p:nvGrpSpPr>
          <p:grpSpPr>
            <a:xfrm>
              <a:off x="2750508" y="4893469"/>
              <a:ext cx="4058077" cy="4488531"/>
              <a:chOff x="2760032" y="4933950"/>
              <a:chExt cx="4058077" cy="4488531"/>
            </a:xfrm>
          </p:grpSpPr>
          <p:pic>
            <p:nvPicPr>
              <p:cNvPr id="3" name="Picture 2" descr="A picture containing graphical user interface&#10;&#10;Description automatically generated">
                <a:extLst>
                  <a:ext uri="{FF2B5EF4-FFF2-40B4-BE49-F238E27FC236}">
                    <a16:creationId xmlns:a16="http://schemas.microsoft.com/office/drawing/2014/main" id="{A7DC470E-E165-5972-74BC-81E0D477848C}"/>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626"/>
              <a:stretch/>
            </p:blipFill>
            <p:spPr>
              <a:xfrm>
                <a:off x="2787829" y="4933950"/>
                <a:ext cx="4030280" cy="4488531"/>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D12669D7-4AB9-EA90-BE01-127C2FAE29C4}"/>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6" name="Group 15">
              <a:extLst>
                <a:ext uri="{FF2B5EF4-FFF2-40B4-BE49-F238E27FC236}">
                  <a16:creationId xmlns:a16="http://schemas.microsoft.com/office/drawing/2014/main" id="{15043FC2-1AD5-BB45-75DD-2D27FDB939BA}"/>
                </a:ext>
              </a:extLst>
            </p:cNvPr>
            <p:cNvGrpSpPr/>
            <p:nvPr/>
          </p:nvGrpSpPr>
          <p:grpSpPr>
            <a:xfrm>
              <a:off x="2526277" y="4893469"/>
              <a:ext cx="813823" cy="4447501"/>
              <a:chOff x="2414114" y="4933950"/>
              <a:chExt cx="813823" cy="4447501"/>
            </a:xfrm>
          </p:grpSpPr>
          <p:pic>
            <p:nvPicPr>
              <p:cNvPr id="17" name="Picture 16" descr="A picture containing graphical user interface&#10;&#10;Description automatically generated">
                <a:extLst>
                  <a:ext uri="{FF2B5EF4-FFF2-40B4-BE49-F238E27FC236}">
                    <a16:creationId xmlns:a16="http://schemas.microsoft.com/office/drawing/2014/main" id="{4DDFFB29-826D-E3C0-A7C8-B9814F1B8F79}"/>
                  </a:ext>
                </a:extLst>
              </p:cNvPr>
              <p:cNvPicPr>
                <a:picLocks noChangeAspect="1"/>
              </p:cNvPicPr>
              <p:nvPr/>
            </p:nvPicPr>
            <p:blipFill rotWithShape="1">
              <a:blip r:embed="rId18">
                <a:extLst>
                  <a:ext uri="{28A0092B-C50C-407E-A947-70E740481C1C}">
                    <a14:useLocalDpi xmlns:a14="http://schemas.microsoft.com/office/drawing/2010/main" val="0"/>
                  </a:ext>
                </a:extLst>
              </a:blip>
              <a:srcRect t="626" r="81714" b="40051"/>
              <a:stretch/>
            </p:blipFill>
            <p:spPr>
              <a:xfrm>
                <a:off x="2424541" y="4933950"/>
                <a:ext cx="803396" cy="2679509"/>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A80847B3-41FF-DD2D-16E2-505E6124DF4D}"/>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
        <p:nvSpPr>
          <p:cNvPr id="9" name="Rectangle 8">
            <a:extLst>
              <a:ext uri="{FF2B5EF4-FFF2-40B4-BE49-F238E27FC236}">
                <a16:creationId xmlns:a16="http://schemas.microsoft.com/office/drawing/2014/main" id="{C9971CB9-AEB9-B118-FFBF-F0BEA965CBEE}"/>
              </a:ext>
            </a:extLst>
          </p:cNvPr>
          <p:cNvSpPr/>
          <p:nvPr/>
        </p:nvSpPr>
        <p:spPr>
          <a:xfrm>
            <a:off x="0" y="5541209"/>
            <a:ext cx="2401528" cy="1130522"/>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sz="900" dirty="0">
                <a:solidFill>
                  <a:schemeClr val="tx1"/>
                </a:solidFill>
              </a:rPr>
              <a:t>Priority growth area</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0" name="Group 9">
            <a:extLst>
              <a:ext uri="{FF2B5EF4-FFF2-40B4-BE49-F238E27FC236}">
                <a16:creationId xmlns:a16="http://schemas.microsoft.com/office/drawing/2014/main" id="{C0C039CA-EE86-084C-2A90-C43AD9ECC9FC}"/>
              </a:ext>
            </a:extLst>
          </p:cNvPr>
          <p:cNvGrpSpPr/>
          <p:nvPr/>
        </p:nvGrpSpPr>
        <p:grpSpPr>
          <a:xfrm>
            <a:off x="3491393" y="3569323"/>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142077" y="462761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E6C61E1F-388D-C490-5840-0C2C2A46F3C4}"/>
              </a:ext>
            </a:extLst>
          </p:cNvPr>
          <p:cNvGrpSpPr/>
          <p:nvPr/>
        </p:nvGrpSpPr>
        <p:grpSpPr>
          <a:xfrm>
            <a:off x="3491393" y="4634351"/>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142077"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1393" y="5685911"/>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79800" y="7802499"/>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1393" y="6744205"/>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2511029"/>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a:t>
              </a:r>
              <a:r>
                <a:rPr lang="en-GB" sz="900" dirty="0">
                  <a:solidFill>
                    <a:srgbClr val="F6AB25"/>
                  </a:solidFill>
                </a:rPr>
                <a:t>DBA/Customer</a:t>
              </a:r>
              <a:r>
                <a:rPr lang="en-GB" sz="1000" dirty="0">
                  <a:solidFill>
                    <a:srgbClr val="F6AB25"/>
                  </a:solidFill>
                </a:rPr>
                <a:t>,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a:t>
              </a:r>
              <a:r>
                <a:rPr lang="en-GB" sz="1000" b="0" i="0" dirty="0" err="1">
                  <a:solidFill>
                    <a:schemeClr val="bg1"/>
                  </a:solidFill>
                  <a:effectLst/>
                </a:rPr>
                <a:t>skeptics</a:t>
              </a:r>
              <a:r>
                <a:rPr lang="en-GB" sz="1000" b="0" i="0" dirty="0">
                  <a:solidFill>
                    <a:schemeClr val="bg1"/>
                  </a:solidFill>
                  <a:effectLst/>
                </a:rPr>
                <a:t>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3569323"/>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2465</TotalTime>
  <Words>1145</Words>
  <Application>Microsoft Office PowerPoint</Application>
  <PresentationFormat>A4 Paper (210x297 mm)</PresentationFormat>
  <Paragraphs>90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117</cp:revision>
  <cp:lastPrinted>2022-11-11T11:00:46Z</cp:lastPrinted>
  <dcterms:created xsi:type="dcterms:W3CDTF">2022-05-23T13:25:00Z</dcterms:created>
  <dcterms:modified xsi:type="dcterms:W3CDTF">2022-11-11T13:53:46Z</dcterms:modified>
</cp:coreProperties>
</file>