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F3B"/>
    <a:srgbClr val="CC0000"/>
    <a:srgbClr val="999999"/>
    <a:srgbClr val="CCCCCC"/>
    <a:srgbClr val="202020"/>
    <a:srgbClr val="5A5A59"/>
    <a:srgbClr val="1D9BF0"/>
    <a:srgbClr val="F6A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varScale="1">
        <p:scale>
          <a:sx n="182" d="100"/>
          <a:sy n="182" d="100"/>
        </p:scale>
        <p:origin x="77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6534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33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88495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3944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264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0967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82233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11020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792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260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44007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11/11/2022</a:t>
            </a:fld>
            <a:endParaRPr lang="en-GB"/>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586608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jpg"/><Relationship Id="rId18" Type="http://schemas.openxmlformats.org/officeDocument/2006/relationships/image" Target="../media/image33.jpg"/><Relationship Id="rId3" Type="http://schemas.openxmlformats.org/officeDocument/2006/relationships/image" Target="../media/image20.jpg"/><Relationship Id="rId7" Type="http://schemas.openxmlformats.org/officeDocument/2006/relationships/image" Target="../media/image24.jpg"/><Relationship Id="rId12" Type="http://schemas.openxmlformats.org/officeDocument/2006/relationships/hyperlink" Target="https://t.co/1m6CIWpZyV" TargetMode="External"/><Relationship Id="rId17" Type="http://schemas.openxmlformats.org/officeDocument/2006/relationships/image" Target="../media/image32.jfif"/><Relationship Id="rId2" Type="http://schemas.openxmlformats.org/officeDocument/2006/relationships/image" Target="../media/image19.png"/><Relationship Id="rId16" Type="http://schemas.openxmlformats.org/officeDocument/2006/relationships/image" Target="../media/image31.jfif"/><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5" Type="http://schemas.openxmlformats.org/officeDocument/2006/relationships/image" Target="../media/image30.jpg"/><Relationship Id="rId10" Type="http://schemas.openxmlformats.org/officeDocument/2006/relationships/image" Target="../media/image27.jpg"/><Relationship Id="rId19" Type="http://schemas.openxmlformats.org/officeDocument/2006/relationships/image" Target="../media/image34.jfif"/><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hyperlink" Target="https://twitter.com/RealGeneKim/status/13307802660680212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70180" y="19509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1257" y="1857739"/>
            <a:ext cx="6270622"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60FC469-D767-94A8-E312-FA358931A5BA}"/>
              </a:ext>
            </a:extLst>
          </p:cNvPr>
          <p:cNvSpPr txBox="1"/>
          <p:nvPr/>
        </p:nvSpPr>
        <p:spPr>
          <a:xfrm>
            <a:off x="170180" y="62328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dirty="0">
                <a:solidFill>
                  <a:srgbClr val="262F3B"/>
                </a:solidFill>
              </a:rPr>
              <a:t>Now seeks to develop tech skills/experience with major languages (</a:t>
            </a:r>
            <a:r>
              <a:rPr lang="en-GB" sz="1100" b="1" dirty="0">
                <a:solidFill>
                  <a:srgbClr val="262F3B"/>
                </a:solidFill>
              </a:rPr>
              <a:t>C#/Java </a:t>
            </a:r>
            <a:r>
              <a:rPr lang="en-GB" sz="1100" dirty="0">
                <a:solidFill>
                  <a:srgbClr val="262F3B"/>
                </a:solidFill>
              </a:rPr>
              <a:t>etc) and platforms (</a:t>
            </a:r>
            <a:r>
              <a:rPr lang="en-GB" sz="1100" b="1" dirty="0">
                <a:solidFill>
                  <a:srgbClr val="262F3B"/>
                </a:solidFill>
              </a:rPr>
              <a:t>Azure/AWS</a:t>
            </a:r>
            <a:r>
              <a:rPr lang="en-GB" sz="1100" dirty="0">
                <a:solidFill>
                  <a:srgbClr val="262F3B"/>
                </a:solidFill>
              </a:rPr>
              <a:t>), within a stream-aligned or platform team.</a:t>
            </a:r>
          </a:p>
        </p:txBody>
      </p:sp>
      <p:grpSp>
        <p:nvGrpSpPr>
          <p:cNvPr id="32" name="Group 31">
            <a:extLst>
              <a:ext uri="{FF2B5EF4-FFF2-40B4-BE49-F238E27FC236}">
                <a16:creationId xmlns:a16="http://schemas.microsoft.com/office/drawing/2014/main" id="{24EA7FE3-3D14-3EAA-6D34-65CEBB3A983E}"/>
              </a:ext>
            </a:extLst>
          </p:cNvPr>
          <p:cNvGrpSpPr/>
          <p:nvPr/>
        </p:nvGrpSpPr>
        <p:grpSpPr>
          <a:xfrm>
            <a:off x="271257" y="1959869"/>
            <a:ext cx="2129396" cy="6909545"/>
            <a:chOff x="272132" y="1915018"/>
            <a:chExt cx="2129396" cy="6909545"/>
          </a:xfrm>
        </p:grpSpPr>
        <p:sp>
          <p:nvSpPr>
            <p:cNvPr id="35" name="Rectangle 34">
              <a:extLst>
                <a:ext uri="{FF2B5EF4-FFF2-40B4-BE49-F238E27FC236}">
                  <a16:creationId xmlns:a16="http://schemas.microsoft.com/office/drawing/2014/main" id="{A4033BB7-CE2A-933E-53AE-EF43399D0B0C}"/>
                </a:ext>
              </a:extLst>
            </p:cNvPr>
            <p:cNvSpPr/>
            <p:nvPr/>
          </p:nvSpPr>
          <p:spPr>
            <a:xfrm>
              <a:off x="272132" y="1915018"/>
              <a:ext cx="2129396" cy="6909545"/>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2017 – present</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endParaRPr lang="en-GB" sz="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pPr>
              <a:r>
                <a:rPr lang="en-GB" sz="400" i="1"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br>
                <a:rPr lang="en-GB" sz="1000" i="1" dirty="0">
                  <a:latin typeface="Calibri" panose="020F0502020204030204" pitchFamily="34" charset="0"/>
                  <a:ea typeface="Calibri" panose="020F0502020204030204" pitchFamily="34" charset="0"/>
                  <a:cs typeface="Times New Roman" panose="02020603050405020304" pitchFamily="18" charset="0"/>
                </a:rPr>
              </a:br>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000"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Blog/tech writing</a:t>
              </a:r>
            </a:p>
            <a:p>
              <a:r>
                <a:rPr lang="en-GB" sz="1100" dirty="0"/>
                <a:t>B2B 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C#, Java, JavaScript</a:t>
              </a:r>
            </a:p>
            <a:p>
              <a:r>
                <a:rPr lang="en-GB" sz="500" dirty="0"/>
                <a:t> </a:t>
              </a:r>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latin typeface="Calibri" panose="020F0502020204030204" pitchFamily="34" charset="0"/>
                  <a:ea typeface="Calibri" panose="020F0502020204030204" pitchFamily="34" charset="0"/>
                  <a:cs typeface="Times New Roman" panose="02020603050405020304" pitchFamily="18" charset="0"/>
                </a:rPr>
                <a:t>BA (Hons) 2:1</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500" dirty="0">
                  <a:latin typeface="Calibri" panose="020F0502020204030204" pitchFamily="34" charset="0"/>
                  <a:ea typeface="Calibri" panose="020F0502020204030204" pitchFamily="34" charset="0"/>
                  <a:cs typeface="Times New Roman" panose="02020603050405020304" pitchFamily="18" charset="0"/>
                </a:rPr>
                <a:t> </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dirty="0">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latin typeface="Calibri" panose="020F0502020204030204" pitchFamily="34" charset="0"/>
                  <a:ea typeface="Calibri" panose="020F0502020204030204" pitchFamily="34" charset="0"/>
                  <a:cs typeface="Times New Roman" panose="02020603050405020304" pitchFamily="18" charset="0"/>
                </a:rPr>
              </a:br>
              <a:r>
                <a:rPr lang="en-GB" sz="1100" i="1" dirty="0">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Paused to focus on business.)</a:t>
              </a:r>
            </a:p>
            <a:p>
              <a:r>
                <a:rPr lang="en-GB" sz="500" i="1" dirty="0">
                  <a:latin typeface="Calibri" panose="020F0502020204030204" pitchFamily="34" charset="0"/>
                  <a:ea typeface="Calibri" panose="020F0502020204030204" pitchFamily="34" charset="0"/>
                  <a:cs typeface="Times New Roman" panose="02020603050405020304" pitchFamily="18" charset="0"/>
                </a:rPr>
                <a:t> </a:t>
              </a:r>
              <a:endParaRPr lang="en-GB" sz="1100" i="1" dirty="0">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PERSONAL INTEREST</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4222" y="8330085"/>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20606" y="8330085"/>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164" y="8330085"/>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9695" y="8330085"/>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65308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382212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399117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160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32687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56735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473400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49006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0699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47322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64226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64226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58113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58113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598034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14700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30967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8313" y="2323658"/>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65406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382310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39921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16118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32784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56832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473498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490164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070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4765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64561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58051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31303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1" name="TextBox 220">
            <a:extLst>
              <a:ext uri="{FF2B5EF4-FFF2-40B4-BE49-F238E27FC236}">
                <a16:creationId xmlns:a16="http://schemas.microsoft.com/office/drawing/2014/main" id="{CACFD753-EE57-8D90-555D-47E0EBE20918}"/>
              </a:ext>
            </a:extLst>
          </p:cNvPr>
          <p:cNvSpPr txBox="1"/>
          <p:nvPr/>
        </p:nvSpPr>
        <p:spPr>
          <a:xfrm>
            <a:off x="2370708" y="1877528"/>
            <a:ext cx="4487292" cy="2816156"/>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400" dirty="0">
                <a:solidFill>
                  <a:srgbClr val="262F3B"/>
                </a:solidFill>
              </a:rPr>
              <a:t>  </a:t>
            </a: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100" dirty="0">
                <a:solidFill>
                  <a:srgbClr val="262F3B"/>
                </a:solidFill>
              </a:rPr>
              <a:t>Doubled revenue in 12 months. Tripled revenue in 36 months.</a:t>
            </a:r>
          </a:p>
          <a:p>
            <a:pPr marL="171450" indent="-171450">
              <a:buFont typeface="Arial" panose="020B0604020202020204" pitchFamily="34" charset="0"/>
              <a:buChar char="•"/>
            </a:pPr>
            <a:r>
              <a:rPr lang="en-GB" sz="1100" dirty="0">
                <a:solidFill>
                  <a:srgbClr val="262F3B"/>
                </a:solidFill>
              </a:rPr>
              <a:t>Promoted to director for success, responsibility, and leadership.</a:t>
            </a:r>
          </a:p>
          <a:p>
            <a:r>
              <a:rPr lang="en-GB" sz="400" dirty="0">
                <a:solidFill>
                  <a:srgbClr val="262F3B"/>
                </a:solidFill>
              </a:rPr>
              <a:t> </a:t>
            </a: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100" dirty="0">
                <a:solidFill>
                  <a:srgbClr val="262F3B"/>
                </a:solidFill>
              </a:rPr>
              <a:t>Flourished in x-functional innovation and tech sales/implementation.</a:t>
            </a:r>
          </a:p>
          <a:p>
            <a:pPr marL="171450" indent="-171450">
              <a:buFont typeface="Arial" panose="020B0604020202020204" pitchFamily="34" charset="0"/>
              <a:buChar char="•"/>
            </a:pPr>
            <a:r>
              <a:rPr lang="en-GB" sz="1100" dirty="0">
                <a:solidFill>
                  <a:srgbClr val="262F3B"/>
                </a:solidFill>
              </a:rPr>
              <a:t>Hit sales target 11 months in a row with record average order size.</a:t>
            </a:r>
          </a:p>
          <a:p>
            <a:pPr marL="171450" indent="-171450">
              <a:buFont typeface="Arial" panose="020B0604020202020204" pitchFamily="34" charset="0"/>
              <a:buChar char="•"/>
            </a:pPr>
            <a:r>
              <a:rPr lang="en-GB" sz="1100" dirty="0">
                <a:solidFill>
                  <a:srgbClr val="262F3B"/>
                </a:solidFill>
              </a:rPr>
              <a:t>Promoted to Solutions Engineer. Worked w/ </a:t>
            </a:r>
            <a:r>
              <a:rPr lang="en-GB" sz="1100" dirty="0" err="1">
                <a:solidFill>
                  <a:srgbClr val="262F3B"/>
                </a:solidFill>
              </a:rPr>
              <a:t>devs</a:t>
            </a:r>
            <a:r>
              <a:rPr lang="en-GB" sz="1100" dirty="0">
                <a:solidFill>
                  <a:srgbClr val="262F3B"/>
                </a:solidFill>
              </a:rPr>
              <a:t> on new products.</a:t>
            </a:r>
          </a:p>
          <a:p>
            <a:pPr marL="171450" indent="-171450">
              <a:buFont typeface="Arial" panose="020B0604020202020204" pitchFamily="34" charset="0"/>
              <a:buChar char="•"/>
            </a:pPr>
            <a:r>
              <a:rPr lang="en-GB" sz="1100" dirty="0">
                <a:solidFill>
                  <a:srgbClr val="262F3B"/>
                </a:solidFill>
              </a:rPr>
              <a:t>Won company award for dev advocacy/public speaking/blogging.</a:t>
            </a:r>
          </a:p>
          <a:p>
            <a:r>
              <a:rPr lang="en-GB" sz="400" dirty="0">
                <a:solidFill>
                  <a:srgbClr val="262F3B"/>
                </a:solidFill>
              </a:rPr>
              <a:t> </a:t>
            </a:r>
            <a:endParaRPr lang="en-GB" sz="105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5" name="Graphic 24" descr="Open envelope with solid fill">
            <a:extLst>
              <a:ext uri="{FF2B5EF4-FFF2-40B4-BE49-F238E27FC236}">
                <a16:creationId xmlns:a16="http://schemas.microsoft.com/office/drawing/2014/main" id="{B8A90CCF-45CE-459E-F14C-1A01FAEDE5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23251" y="498269"/>
            <a:ext cx="250836" cy="250836"/>
          </a:xfrm>
          <a:prstGeom prst="rect">
            <a:avLst/>
          </a:prstGeom>
        </p:spPr>
      </p:pic>
      <p:pic>
        <p:nvPicPr>
          <p:cNvPr id="26" name="Graphic 25" descr="Receiver with solid fill">
            <a:extLst>
              <a:ext uri="{FF2B5EF4-FFF2-40B4-BE49-F238E27FC236}">
                <a16:creationId xmlns:a16="http://schemas.microsoft.com/office/drawing/2014/main" id="{286A3A2E-38AE-1DB8-3BC0-7202D01AB6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46685" y="1158976"/>
            <a:ext cx="221269" cy="221269"/>
          </a:xfrm>
          <a:prstGeom prst="rect">
            <a:avLst/>
          </a:prstGeom>
        </p:spPr>
      </p:pic>
      <p:pic>
        <p:nvPicPr>
          <p:cNvPr id="27" name="Graphic 26" descr="Marker with solid fill">
            <a:extLst>
              <a:ext uri="{FF2B5EF4-FFF2-40B4-BE49-F238E27FC236}">
                <a16:creationId xmlns:a16="http://schemas.microsoft.com/office/drawing/2014/main" id="{C63B20D0-14E8-0C67-0009-1C6348367EF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6685" y="1468773"/>
            <a:ext cx="221270" cy="221270"/>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CBDF3207-95B7-1B44-B4FC-1ED54C6FB61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946685" y="848164"/>
            <a:ext cx="221270" cy="221270"/>
          </a:xfrm>
          <a:prstGeom prst="rect">
            <a:avLst/>
          </a:prstGeom>
        </p:spPr>
      </p:pic>
      <p:sp>
        <p:nvSpPr>
          <p:cNvPr id="31" name="TextBox 30">
            <a:extLst>
              <a:ext uri="{FF2B5EF4-FFF2-40B4-BE49-F238E27FC236}">
                <a16:creationId xmlns:a16="http://schemas.microsoft.com/office/drawing/2014/main" id="{7F398568-2928-65A9-4B00-EE2C2E78B376}"/>
              </a:ext>
            </a:extLst>
          </p:cNvPr>
          <p:cNvSpPr txBox="1"/>
          <p:nvPr/>
        </p:nvSpPr>
        <p:spPr>
          <a:xfrm>
            <a:off x="5167954" y="4996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grpSp>
        <p:nvGrpSpPr>
          <p:cNvPr id="17" name="Group 16">
            <a:extLst>
              <a:ext uri="{FF2B5EF4-FFF2-40B4-BE49-F238E27FC236}">
                <a16:creationId xmlns:a16="http://schemas.microsoft.com/office/drawing/2014/main" id="{8B95ACAC-BB83-EFF5-40E2-13CAFAA7397A}"/>
              </a:ext>
            </a:extLst>
          </p:cNvPr>
          <p:cNvGrpSpPr/>
          <p:nvPr/>
        </p:nvGrpSpPr>
        <p:grpSpPr>
          <a:xfrm>
            <a:off x="2418820" y="4611176"/>
            <a:ext cx="4256671" cy="4337734"/>
            <a:chOff x="2526277" y="5018141"/>
            <a:chExt cx="4282308" cy="4363859"/>
          </a:xfrm>
        </p:grpSpPr>
        <p:grpSp>
          <p:nvGrpSpPr>
            <p:cNvPr id="18" name="Group 17">
              <a:extLst>
                <a:ext uri="{FF2B5EF4-FFF2-40B4-BE49-F238E27FC236}">
                  <a16:creationId xmlns:a16="http://schemas.microsoft.com/office/drawing/2014/main" id="{3744C69E-1A67-F221-85C3-FDC355D6C3FC}"/>
                </a:ext>
              </a:extLst>
            </p:cNvPr>
            <p:cNvGrpSpPr/>
            <p:nvPr/>
          </p:nvGrpSpPr>
          <p:grpSpPr>
            <a:xfrm>
              <a:off x="2750508" y="5018141"/>
              <a:ext cx="4058077" cy="4363859"/>
              <a:chOff x="2760032" y="5058622"/>
              <a:chExt cx="4058077" cy="4363859"/>
            </a:xfrm>
          </p:grpSpPr>
          <p:pic>
            <p:nvPicPr>
              <p:cNvPr id="28" name="Picture 27" descr="A picture containing graphical user interface&#10;&#10;Description automatically generated">
                <a:extLst>
                  <a:ext uri="{FF2B5EF4-FFF2-40B4-BE49-F238E27FC236}">
                    <a16:creationId xmlns:a16="http://schemas.microsoft.com/office/drawing/2014/main" id="{E54352E8-8D78-7DAA-5865-8A3CBD0EFFC2}"/>
                  </a:ext>
                </a:extLst>
              </p:cNvPr>
              <p:cNvPicPr>
                <a:picLocks noChangeAspect="1"/>
              </p:cNvPicPr>
              <p:nvPr/>
            </p:nvPicPr>
            <p:blipFill rotWithShape="1">
              <a:blip r:embed="rId18">
                <a:extLst>
                  <a:ext uri="{28A0092B-C50C-407E-A947-70E740481C1C}">
                    <a14:useLocalDpi xmlns:a14="http://schemas.microsoft.com/office/drawing/2010/main" val="0"/>
                  </a:ext>
                </a:extLst>
              </a:blip>
              <a:srcRect l="8269" t="3386"/>
              <a:stretch/>
            </p:blipFill>
            <p:spPr>
              <a:xfrm>
                <a:off x="2787829" y="5058622"/>
                <a:ext cx="4030280" cy="4363859"/>
              </a:xfrm>
              <a:prstGeom prst="rect">
                <a:avLst/>
              </a:prstGeom>
            </p:spPr>
          </p:pic>
          <p:pic>
            <p:nvPicPr>
              <p:cNvPr id="30" name="Picture 29" descr="A picture containing table&#10;&#10;Description automatically generated">
                <a:extLst>
                  <a:ext uri="{FF2B5EF4-FFF2-40B4-BE49-F238E27FC236}">
                    <a16:creationId xmlns:a16="http://schemas.microsoft.com/office/drawing/2014/main" id="{E9B910E8-CCA1-5EF7-8144-30B8E80A6B15}"/>
                  </a:ext>
                </a:extLst>
              </p:cNvPr>
              <p:cNvPicPr>
                <a:picLocks noChangeAspect="1"/>
              </p:cNvPicPr>
              <p:nvPr/>
            </p:nvPicPr>
            <p:blipFill rotWithShape="1">
              <a:blip r:embed="rId19">
                <a:extLst>
                  <a:ext uri="{28A0092B-C50C-407E-A947-70E740481C1C}">
                    <a14:useLocalDpi xmlns:a14="http://schemas.microsoft.com/office/drawing/2010/main" val="0"/>
                  </a:ext>
                </a:extLst>
              </a:blip>
              <a:srcRect l="7905" t="61496"/>
              <a:stretch/>
            </p:blipFill>
            <p:spPr>
              <a:xfrm>
                <a:off x="2760032" y="7658102"/>
                <a:ext cx="4030280" cy="1723349"/>
              </a:xfrm>
              <a:prstGeom prst="rect">
                <a:avLst/>
              </a:prstGeom>
            </p:spPr>
          </p:pic>
        </p:grpSp>
        <p:grpSp>
          <p:nvGrpSpPr>
            <p:cNvPr id="19" name="Group 18">
              <a:extLst>
                <a:ext uri="{FF2B5EF4-FFF2-40B4-BE49-F238E27FC236}">
                  <a16:creationId xmlns:a16="http://schemas.microsoft.com/office/drawing/2014/main" id="{C5220618-6981-1E99-BEB8-B1968292DF21}"/>
                </a:ext>
              </a:extLst>
            </p:cNvPr>
            <p:cNvGrpSpPr/>
            <p:nvPr/>
          </p:nvGrpSpPr>
          <p:grpSpPr>
            <a:xfrm>
              <a:off x="2526277" y="5018141"/>
              <a:ext cx="813823" cy="4322829"/>
              <a:chOff x="2414114" y="5058622"/>
              <a:chExt cx="813823" cy="4322829"/>
            </a:xfrm>
          </p:grpSpPr>
          <p:pic>
            <p:nvPicPr>
              <p:cNvPr id="23" name="Picture 22" descr="A picture containing graphical user interface&#10;&#10;Description automatically generated">
                <a:extLst>
                  <a:ext uri="{FF2B5EF4-FFF2-40B4-BE49-F238E27FC236}">
                    <a16:creationId xmlns:a16="http://schemas.microsoft.com/office/drawing/2014/main" id="{F430BE39-B5C5-E204-9A3B-08D81996B3D4}"/>
                  </a:ext>
                </a:extLst>
              </p:cNvPr>
              <p:cNvPicPr>
                <a:picLocks noChangeAspect="1"/>
              </p:cNvPicPr>
              <p:nvPr/>
            </p:nvPicPr>
            <p:blipFill rotWithShape="1">
              <a:blip r:embed="rId18">
                <a:extLst>
                  <a:ext uri="{28A0092B-C50C-407E-A947-70E740481C1C}">
                    <a14:useLocalDpi xmlns:a14="http://schemas.microsoft.com/office/drawing/2010/main" val="0"/>
                  </a:ext>
                </a:extLst>
              </a:blip>
              <a:srcRect t="3386" r="81714" b="40052"/>
              <a:stretch/>
            </p:blipFill>
            <p:spPr>
              <a:xfrm>
                <a:off x="2424541" y="5058622"/>
                <a:ext cx="803396" cy="2554837"/>
              </a:xfrm>
              <a:prstGeom prst="rect">
                <a:avLst/>
              </a:prstGeom>
            </p:spPr>
          </p:pic>
          <p:pic>
            <p:nvPicPr>
              <p:cNvPr id="24" name="Picture 23" descr="A picture containing table&#10;&#10;Description automatically generated">
                <a:extLst>
                  <a:ext uri="{FF2B5EF4-FFF2-40B4-BE49-F238E27FC236}">
                    <a16:creationId xmlns:a16="http://schemas.microsoft.com/office/drawing/2014/main" id="{3806BA47-14CE-3563-31C0-A63BB174B4F6}"/>
                  </a:ext>
                </a:extLst>
              </p:cNvPr>
              <p:cNvPicPr>
                <a:picLocks noChangeAspect="1"/>
              </p:cNvPicPr>
              <p:nvPr/>
            </p:nvPicPr>
            <p:blipFill rotWithShape="1">
              <a:blip r:embed="rId19">
                <a:extLst>
                  <a:ext uri="{28A0092B-C50C-407E-A947-70E740481C1C}">
                    <a14:useLocalDpi xmlns:a14="http://schemas.microsoft.com/office/drawing/2010/main" val="0"/>
                  </a:ext>
                </a:extLst>
              </a:blip>
              <a:srcRect t="61496" r="84305"/>
              <a:stretch/>
            </p:blipFill>
            <p:spPr>
              <a:xfrm>
                <a:off x="2414114" y="7658102"/>
                <a:ext cx="686824" cy="1723349"/>
              </a:xfrm>
              <a:prstGeom prst="rect">
                <a:avLst/>
              </a:prstGeom>
            </p:spPr>
          </p:pic>
        </p:grpSp>
      </p:grpSp>
      <p:sp>
        <p:nvSpPr>
          <p:cNvPr id="2" name="Rectangle 1">
            <a:extLst>
              <a:ext uri="{FF2B5EF4-FFF2-40B4-BE49-F238E27FC236}">
                <a16:creationId xmlns:a16="http://schemas.microsoft.com/office/drawing/2014/main" id="{BA471CA9-4A24-EE0A-3BC7-4A5AC2D53317}"/>
              </a:ext>
            </a:extLst>
          </p:cNvPr>
          <p:cNvSpPr/>
          <p:nvPr/>
        </p:nvSpPr>
        <p:spPr>
          <a:xfrm>
            <a:off x="0" y="5291982"/>
            <a:ext cx="2400653" cy="1108022"/>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900" dirty="0">
                <a:solidFill>
                  <a:schemeClr val="tx1"/>
                </a:solidFill>
              </a:rPr>
              <a:t>Priority growth area</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U-Turn 3">
            <a:extLst>
              <a:ext uri="{FF2B5EF4-FFF2-40B4-BE49-F238E27FC236}">
                <a16:creationId xmlns:a16="http://schemas.microsoft.com/office/drawing/2014/main" id="{21B23683-59B4-5AF7-4057-78886CE14CB2}"/>
              </a:ext>
            </a:extLst>
          </p:cNvPr>
          <p:cNvSpPr/>
          <p:nvPr/>
        </p:nvSpPr>
        <p:spPr>
          <a:xfrm rot="10800000" flipH="1" flipV="1">
            <a:off x="3267612" y="34285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Box 4">
            <a:extLst>
              <a:ext uri="{FF2B5EF4-FFF2-40B4-BE49-F238E27FC236}">
                <a16:creationId xmlns:a16="http://schemas.microsoft.com/office/drawing/2014/main" id="{99889BB8-CAC6-DCDD-8BAA-556E442897AC}"/>
              </a:ext>
            </a:extLst>
          </p:cNvPr>
          <p:cNvSpPr txBox="1"/>
          <p:nvPr/>
        </p:nvSpPr>
        <p:spPr>
          <a:xfrm>
            <a:off x="183987" y="19294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6" name="Group 5">
            <a:extLst>
              <a:ext uri="{FF2B5EF4-FFF2-40B4-BE49-F238E27FC236}">
                <a16:creationId xmlns:a16="http://schemas.microsoft.com/office/drawing/2014/main" id="{AAF19498-9387-FBE6-AA1D-3E5541490433}"/>
              </a:ext>
            </a:extLst>
          </p:cNvPr>
          <p:cNvGrpSpPr/>
          <p:nvPr/>
        </p:nvGrpSpPr>
        <p:grpSpPr>
          <a:xfrm>
            <a:off x="3468533" y="2709149"/>
            <a:ext cx="3222153" cy="975360"/>
            <a:chOff x="206847" y="681427"/>
            <a:chExt cx="3222153" cy="975360"/>
          </a:xfrm>
        </p:grpSpPr>
        <p:sp>
          <p:nvSpPr>
            <p:cNvPr id="7" name="Rectangle 6">
              <a:extLst>
                <a:ext uri="{FF2B5EF4-FFF2-40B4-BE49-F238E27FC236}">
                  <a16:creationId xmlns:a16="http://schemas.microsoft.com/office/drawing/2014/main" id="{57932DAD-246E-7F3C-CAE9-4ECD6FC762B7}"/>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8" name="Oval 7">
              <a:extLst>
                <a:ext uri="{FF2B5EF4-FFF2-40B4-BE49-F238E27FC236}">
                  <a16:creationId xmlns:a16="http://schemas.microsoft.com/office/drawing/2014/main" id="{F30D503E-DABC-60F5-DA92-C36B1E83B582}"/>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BED8FC-CBE1-99AA-53FA-C89CDEC09042}"/>
              </a:ext>
            </a:extLst>
          </p:cNvPr>
          <p:cNvGrpSpPr/>
          <p:nvPr/>
        </p:nvGrpSpPr>
        <p:grpSpPr>
          <a:xfrm>
            <a:off x="119217" y="4825737"/>
            <a:ext cx="3222153" cy="975360"/>
            <a:chOff x="3429000" y="681427"/>
            <a:chExt cx="3222153" cy="975360"/>
          </a:xfrm>
        </p:grpSpPr>
        <p:sp>
          <p:nvSpPr>
            <p:cNvPr id="10" name="Rectangle 9">
              <a:extLst>
                <a:ext uri="{FF2B5EF4-FFF2-40B4-BE49-F238E27FC236}">
                  <a16:creationId xmlns:a16="http://schemas.microsoft.com/office/drawing/2014/main" id="{AD832675-6A6E-0EEB-6E0D-FECDE186CE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11" name="Oval 10">
              <a:extLst>
                <a:ext uri="{FF2B5EF4-FFF2-40B4-BE49-F238E27FC236}">
                  <a16:creationId xmlns:a16="http://schemas.microsoft.com/office/drawing/2014/main" id="{2520814A-350C-9788-FB24-3D1151265C43}"/>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5ED6C419-89D6-2FB9-E2BA-45E9B4F9AAB7}"/>
              </a:ext>
            </a:extLst>
          </p:cNvPr>
          <p:cNvGrpSpPr/>
          <p:nvPr/>
        </p:nvGrpSpPr>
        <p:grpSpPr>
          <a:xfrm>
            <a:off x="3468533" y="3774177"/>
            <a:ext cx="3222153" cy="975360"/>
            <a:chOff x="206847" y="681427"/>
            <a:chExt cx="3222153" cy="975360"/>
          </a:xfrm>
        </p:grpSpPr>
        <p:sp>
          <p:nvSpPr>
            <p:cNvPr id="13" name="Rectangle 12">
              <a:extLst>
                <a:ext uri="{FF2B5EF4-FFF2-40B4-BE49-F238E27FC236}">
                  <a16:creationId xmlns:a16="http://schemas.microsoft.com/office/drawing/2014/main" id="{CC83A9AD-86E9-0AEE-06BF-AF3DC371355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4" name="Oval 13">
              <a:extLst>
                <a:ext uri="{FF2B5EF4-FFF2-40B4-BE49-F238E27FC236}">
                  <a16:creationId xmlns:a16="http://schemas.microsoft.com/office/drawing/2014/main" id="{5F765AD2-764D-4B22-B2FB-406C792508B1}"/>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BFF8766E-3D66-26F3-BF6C-C3DF8086ACD5}"/>
              </a:ext>
            </a:extLst>
          </p:cNvPr>
          <p:cNvGrpSpPr/>
          <p:nvPr/>
        </p:nvGrpSpPr>
        <p:grpSpPr>
          <a:xfrm>
            <a:off x="119217" y="2709149"/>
            <a:ext cx="3222153" cy="975360"/>
            <a:chOff x="3429000" y="681427"/>
            <a:chExt cx="3222153" cy="975360"/>
          </a:xfrm>
        </p:grpSpPr>
        <p:sp>
          <p:nvSpPr>
            <p:cNvPr id="16" name="Rectangle 15">
              <a:extLst>
                <a:ext uri="{FF2B5EF4-FFF2-40B4-BE49-F238E27FC236}">
                  <a16:creationId xmlns:a16="http://schemas.microsoft.com/office/drawing/2014/main" id="{9731DC6C-13C8-9673-275C-FDCA8CD358E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Dev Advocate, Redgate</a:t>
              </a:r>
              <a:endParaRPr lang="en-GB" sz="1000" dirty="0">
                <a:solidFill>
                  <a:srgbClr val="F6AB25"/>
                </a:solidFill>
              </a:endParaRPr>
            </a:p>
          </p:txBody>
        </p:sp>
        <p:sp>
          <p:nvSpPr>
            <p:cNvPr id="17" name="Oval 16">
              <a:extLst>
                <a:ext uri="{FF2B5EF4-FFF2-40B4-BE49-F238E27FC236}">
                  <a16:creationId xmlns:a16="http://schemas.microsoft.com/office/drawing/2014/main" id="{A7994F21-EF53-E3EC-5D66-5EB158B22431}"/>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0D256C2B-915F-9CE4-E1A5-F9DA7AAF0038}"/>
              </a:ext>
            </a:extLst>
          </p:cNvPr>
          <p:cNvGrpSpPr/>
          <p:nvPr/>
        </p:nvGrpSpPr>
        <p:grpSpPr>
          <a:xfrm>
            <a:off x="119217" y="7985763"/>
            <a:ext cx="6573846" cy="975360"/>
            <a:chOff x="206847" y="681427"/>
            <a:chExt cx="6573846" cy="975360"/>
          </a:xfrm>
        </p:grpSpPr>
        <p:grpSp>
          <p:nvGrpSpPr>
            <p:cNvPr id="19" name="Group 18">
              <a:extLst>
                <a:ext uri="{FF2B5EF4-FFF2-40B4-BE49-F238E27FC236}">
                  <a16:creationId xmlns:a16="http://schemas.microsoft.com/office/drawing/2014/main" id="{FCD05BBC-48A8-776E-46CA-228D99AE4328}"/>
                </a:ext>
              </a:extLst>
            </p:cNvPr>
            <p:cNvGrpSpPr/>
            <p:nvPr/>
          </p:nvGrpSpPr>
          <p:grpSpPr>
            <a:xfrm>
              <a:off x="206847" y="681427"/>
              <a:ext cx="3222153" cy="975360"/>
              <a:chOff x="206847" y="681427"/>
              <a:chExt cx="3222153" cy="975360"/>
            </a:xfrm>
          </p:grpSpPr>
          <p:sp>
            <p:nvSpPr>
              <p:cNvPr id="23" name="Rectangle 22">
                <a:extLst>
                  <a:ext uri="{FF2B5EF4-FFF2-40B4-BE49-F238E27FC236}">
                    <a16:creationId xmlns:a16="http://schemas.microsoft.com/office/drawing/2014/main" id="{32B8C55F-B6C9-76A4-2523-EA0EF2BD3BA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4" name="Oval 23">
                <a:extLst>
                  <a:ext uri="{FF2B5EF4-FFF2-40B4-BE49-F238E27FC236}">
                    <a16:creationId xmlns:a16="http://schemas.microsoft.com/office/drawing/2014/main" id="{E5413CD0-EF35-58C8-AF1F-146AD50D6B0E}"/>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0" name="Group 19">
              <a:extLst>
                <a:ext uri="{FF2B5EF4-FFF2-40B4-BE49-F238E27FC236}">
                  <a16:creationId xmlns:a16="http://schemas.microsoft.com/office/drawing/2014/main" id="{82152306-2E5C-FE69-00F7-30CA55B6C582}"/>
                </a:ext>
              </a:extLst>
            </p:cNvPr>
            <p:cNvGrpSpPr/>
            <p:nvPr/>
          </p:nvGrpSpPr>
          <p:grpSpPr>
            <a:xfrm>
              <a:off x="3558540" y="681427"/>
              <a:ext cx="3222153" cy="975360"/>
              <a:chOff x="3429000" y="681427"/>
              <a:chExt cx="3222153" cy="975360"/>
            </a:xfrm>
          </p:grpSpPr>
          <p:sp>
            <p:nvSpPr>
              <p:cNvPr id="21" name="Rectangle 20">
                <a:extLst>
                  <a:ext uri="{FF2B5EF4-FFF2-40B4-BE49-F238E27FC236}">
                    <a16:creationId xmlns:a16="http://schemas.microsoft.com/office/drawing/2014/main" id="{594ABCFF-8A90-B167-C6DB-04DFFA061188}"/>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2" name="Oval 21">
                <a:extLst>
                  <a:ext uri="{FF2B5EF4-FFF2-40B4-BE49-F238E27FC236}">
                    <a16:creationId xmlns:a16="http://schemas.microsoft.com/office/drawing/2014/main" id="{90946234-3C8C-879E-6C4B-A1C75D511E54}"/>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5" name="Group 24">
            <a:extLst>
              <a:ext uri="{FF2B5EF4-FFF2-40B4-BE49-F238E27FC236}">
                <a16:creationId xmlns:a16="http://schemas.microsoft.com/office/drawing/2014/main" id="{544625D2-F4DA-D79D-70C7-7EFC9F1665B4}"/>
              </a:ext>
            </a:extLst>
          </p:cNvPr>
          <p:cNvGrpSpPr/>
          <p:nvPr/>
        </p:nvGrpSpPr>
        <p:grpSpPr>
          <a:xfrm>
            <a:off x="119217" y="6942325"/>
            <a:ext cx="3222153" cy="975360"/>
            <a:chOff x="206847" y="681427"/>
            <a:chExt cx="3222153" cy="975360"/>
          </a:xfrm>
        </p:grpSpPr>
        <p:sp>
          <p:nvSpPr>
            <p:cNvPr id="26" name="Rectangle 25">
              <a:extLst>
                <a:ext uri="{FF2B5EF4-FFF2-40B4-BE49-F238E27FC236}">
                  <a16:creationId xmlns:a16="http://schemas.microsoft.com/office/drawing/2014/main" id="{F077A767-2B47-B229-7D50-0FC78DA93E4F}"/>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27" name="Oval 26">
              <a:extLst>
                <a:ext uri="{FF2B5EF4-FFF2-40B4-BE49-F238E27FC236}">
                  <a16:creationId xmlns:a16="http://schemas.microsoft.com/office/drawing/2014/main" id="{8FEF1117-7A53-C8CF-D6FA-2500652A9B62}"/>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A33A51D0-E1F4-7982-8ADE-B7D65986F95A}"/>
              </a:ext>
            </a:extLst>
          </p:cNvPr>
          <p:cNvGrpSpPr/>
          <p:nvPr/>
        </p:nvGrpSpPr>
        <p:grpSpPr>
          <a:xfrm>
            <a:off x="3468533" y="4825737"/>
            <a:ext cx="3222153" cy="975360"/>
            <a:chOff x="3429000" y="681427"/>
            <a:chExt cx="3222153" cy="975360"/>
          </a:xfrm>
        </p:grpSpPr>
        <p:sp>
          <p:nvSpPr>
            <p:cNvPr id="29" name="Rectangle 28">
              <a:extLst>
                <a:ext uri="{FF2B5EF4-FFF2-40B4-BE49-F238E27FC236}">
                  <a16:creationId xmlns:a16="http://schemas.microsoft.com/office/drawing/2014/main" id="{B03DD2DA-AACC-DF18-FFF0-A0CD318BF87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9C68F112-B890-2C75-74CF-AB8D0E8D307E}"/>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 name="Group 30">
            <a:extLst>
              <a:ext uri="{FF2B5EF4-FFF2-40B4-BE49-F238E27FC236}">
                <a16:creationId xmlns:a16="http://schemas.microsoft.com/office/drawing/2014/main" id="{8FD91D8F-4B8E-6D0B-9121-1FBE7480C082}"/>
              </a:ext>
            </a:extLst>
          </p:cNvPr>
          <p:cNvGrpSpPr/>
          <p:nvPr/>
        </p:nvGrpSpPr>
        <p:grpSpPr>
          <a:xfrm>
            <a:off x="3456940" y="6942325"/>
            <a:ext cx="3222153" cy="975360"/>
            <a:chOff x="206847" y="681427"/>
            <a:chExt cx="3222153" cy="975360"/>
          </a:xfrm>
        </p:grpSpPr>
        <p:sp>
          <p:nvSpPr>
            <p:cNvPr id="32" name="Rectangle 31">
              <a:extLst>
                <a:ext uri="{FF2B5EF4-FFF2-40B4-BE49-F238E27FC236}">
                  <a16:creationId xmlns:a16="http://schemas.microsoft.com/office/drawing/2014/main" id="{CB931353-6388-FAEC-897E-F7506625890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3" name="Oval 32">
              <a:extLst>
                <a:ext uri="{FF2B5EF4-FFF2-40B4-BE49-F238E27FC236}">
                  <a16:creationId xmlns:a16="http://schemas.microsoft.com/office/drawing/2014/main" id="{52707739-B11B-709C-F419-25E2E8B49B87}"/>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ECE0F5B1-93C4-647B-0CCD-A945A7955499}"/>
              </a:ext>
            </a:extLst>
          </p:cNvPr>
          <p:cNvGrpSpPr/>
          <p:nvPr/>
        </p:nvGrpSpPr>
        <p:grpSpPr>
          <a:xfrm>
            <a:off x="3468533" y="5884031"/>
            <a:ext cx="3222153" cy="975360"/>
            <a:chOff x="3429000" y="681427"/>
            <a:chExt cx="3222153" cy="975360"/>
          </a:xfrm>
        </p:grpSpPr>
        <p:sp>
          <p:nvSpPr>
            <p:cNvPr id="35" name="Rectangle 34">
              <a:extLst>
                <a:ext uri="{FF2B5EF4-FFF2-40B4-BE49-F238E27FC236}">
                  <a16:creationId xmlns:a16="http://schemas.microsoft.com/office/drawing/2014/main" id="{CC46121B-8A16-84B9-42E9-E918342F4226}"/>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6" name="Oval 35">
              <a:extLst>
                <a:ext uri="{FF2B5EF4-FFF2-40B4-BE49-F238E27FC236}">
                  <a16:creationId xmlns:a16="http://schemas.microsoft.com/office/drawing/2014/main" id="{ECE87947-95B4-7398-B8A8-3C5BD6AFD0C2}"/>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42A678E3-6E24-3D77-8B3C-FEC7E7B93E48}"/>
              </a:ext>
            </a:extLst>
          </p:cNvPr>
          <p:cNvGrpSpPr/>
          <p:nvPr/>
        </p:nvGrpSpPr>
        <p:grpSpPr>
          <a:xfrm>
            <a:off x="119217" y="592561"/>
            <a:ext cx="6573846" cy="975360"/>
            <a:chOff x="206847" y="681427"/>
            <a:chExt cx="6573846" cy="975360"/>
          </a:xfrm>
        </p:grpSpPr>
        <p:grpSp>
          <p:nvGrpSpPr>
            <p:cNvPr id="44" name="Group 43">
              <a:extLst>
                <a:ext uri="{FF2B5EF4-FFF2-40B4-BE49-F238E27FC236}">
                  <a16:creationId xmlns:a16="http://schemas.microsoft.com/office/drawing/2014/main" id="{ED21D940-98C8-A788-E608-ECD8C2BC7718}"/>
                </a:ext>
              </a:extLst>
            </p:cNvPr>
            <p:cNvGrpSpPr/>
            <p:nvPr/>
          </p:nvGrpSpPr>
          <p:grpSpPr>
            <a:xfrm>
              <a:off x="206847" y="681427"/>
              <a:ext cx="3222153" cy="975360"/>
              <a:chOff x="206847" y="681427"/>
              <a:chExt cx="3222153" cy="975360"/>
            </a:xfrm>
          </p:grpSpPr>
          <p:sp>
            <p:nvSpPr>
              <p:cNvPr id="48" name="Rectangle 47">
                <a:extLst>
                  <a:ext uri="{FF2B5EF4-FFF2-40B4-BE49-F238E27FC236}">
                    <a16:creationId xmlns:a16="http://schemas.microsoft.com/office/drawing/2014/main" id="{33FEEC18-8468-8D30-B5D8-467BF0BD52ED}"/>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2">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49" name="Oval 48">
                <a:extLst>
                  <a:ext uri="{FF2B5EF4-FFF2-40B4-BE49-F238E27FC236}">
                    <a16:creationId xmlns:a16="http://schemas.microsoft.com/office/drawing/2014/main" id="{28F8E120-C27A-255C-1098-64AD0A595C4D}"/>
                  </a:ext>
                </a:extLst>
              </p:cNvPr>
              <p:cNvSpPr/>
              <p:nvPr/>
            </p:nvSpPr>
            <p:spPr>
              <a:xfrm>
                <a:off x="206847"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5" name="Group 44">
              <a:extLst>
                <a:ext uri="{FF2B5EF4-FFF2-40B4-BE49-F238E27FC236}">
                  <a16:creationId xmlns:a16="http://schemas.microsoft.com/office/drawing/2014/main" id="{E8C51BA5-A8A6-55E1-4C36-478C57DA3894}"/>
                </a:ext>
              </a:extLst>
            </p:cNvPr>
            <p:cNvGrpSpPr/>
            <p:nvPr/>
          </p:nvGrpSpPr>
          <p:grpSpPr>
            <a:xfrm>
              <a:off x="3558540" y="681427"/>
              <a:ext cx="3222153" cy="975360"/>
              <a:chOff x="3429000" y="681427"/>
              <a:chExt cx="3222153" cy="975360"/>
            </a:xfrm>
          </p:grpSpPr>
          <p:sp>
            <p:nvSpPr>
              <p:cNvPr id="46" name="Rectangle 45">
                <a:extLst>
                  <a:ext uri="{FF2B5EF4-FFF2-40B4-BE49-F238E27FC236}">
                    <a16:creationId xmlns:a16="http://schemas.microsoft.com/office/drawing/2014/main" id="{06D8616A-8BDC-D5F7-0971-B5BB0B2EA8C3}"/>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47" name="Oval 46">
                <a:extLst>
                  <a:ext uri="{FF2B5EF4-FFF2-40B4-BE49-F238E27FC236}">
                    <a16:creationId xmlns:a16="http://schemas.microsoft.com/office/drawing/2014/main" id="{05166576-B3BA-F575-28B5-AEF5380A11B3}"/>
                  </a:ext>
                </a:extLst>
              </p:cNvPr>
              <p:cNvSpPr/>
              <p:nvPr/>
            </p:nvSpPr>
            <p:spPr>
              <a:xfrm>
                <a:off x="3429000"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0" name="Group 49">
            <a:extLst>
              <a:ext uri="{FF2B5EF4-FFF2-40B4-BE49-F238E27FC236}">
                <a16:creationId xmlns:a16="http://schemas.microsoft.com/office/drawing/2014/main" id="{47C7FE52-5039-6470-7E9D-1142AA5EAC90}"/>
              </a:ext>
            </a:extLst>
          </p:cNvPr>
          <p:cNvGrpSpPr/>
          <p:nvPr/>
        </p:nvGrpSpPr>
        <p:grpSpPr>
          <a:xfrm>
            <a:off x="119217" y="3767443"/>
            <a:ext cx="3222153" cy="975360"/>
            <a:chOff x="206847" y="681427"/>
            <a:chExt cx="3222153" cy="975360"/>
          </a:xfrm>
        </p:grpSpPr>
        <p:sp>
          <p:nvSpPr>
            <p:cNvPr id="51" name="Rectangle 50">
              <a:extLst>
                <a:ext uri="{FF2B5EF4-FFF2-40B4-BE49-F238E27FC236}">
                  <a16:creationId xmlns:a16="http://schemas.microsoft.com/office/drawing/2014/main" id="{6EF2EAED-97FB-DCEB-FD95-DB7E1E034F0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52" name="Oval 51">
              <a:extLst>
                <a:ext uri="{FF2B5EF4-FFF2-40B4-BE49-F238E27FC236}">
                  <a16:creationId xmlns:a16="http://schemas.microsoft.com/office/drawing/2014/main" id="{BF6028B1-A0C6-8681-64CC-87EB9613184D}"/>
                </a:ext>
              </a:extLst>
            </p:cNvPr>
            <p:cNvSpPr/>
            <p:nvPr/>
          </p:nvSpPr>
          <p:spPr>
            <a:xfrm>
              <a:off x="206847" y="681427"/>
              <a:ext cx="975360" cy="975360"/>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EBC8EFA7-B771-F354-9B99-3F9155E3FB3E}"/>
              </a:ext>
            </a:extLst>
          </p:cNvPr>
          <p:cNvGrpSpPr/>
          <p:nvPr/>
        </p:nvGrpSpPr>
        <p:grpSpPr>
          <a:xfrm>
            <a:off x="119217" y="5884031"/>
            <a:ext cx="3222153" cy="975360"/>
            <a:chOff x="3429000" y="681427"/>
            <a:chExt cx="3222153" cy="975360"/>
          </a:xfrm>
        </p:grpSpPr>
        <p:sp>
          <p:nvSpPr>
            <p:cNvPr id="54" name="Rectangle 53">
              <a:extLst>
                <a:ext uri="{FF2B5EF4-FFF2-40B4-BE49-F238E27FC236}">
                  <a16:creationId xmlns:a16="http://schemas.microsoft.com/office/drawing/2014/main" id="{499193AF-010A-041E-84F9-22122A1266D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5" name="Oval 54">
              <a:extLst>
                <a:ext uri="{FF2B5EF4-FFF2-40B4-BE49-F238E27FC236}">
                  <a16:creationId xmlns:a16="http://schemas.microsoft.com/office/drawing/2014/main" id="{81DA4F43-6B30-7E5C-3C04-B02C495E7D9A}"/>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6" name="Group 55">
            <a:extLst>
              <a:ext uri="{FF2B5EF4-FFF2-40B4-BE49-F238E27FC236}">
                <a16:creationId xmlns:a16="http://schemas.microsoft.com/office/drawing/2014/main" id="{ECFC5BA2-094C-1583-80BD-A854F55DE312}"/>
              </a:ext>
            </a:extLst>
          </p:cNvPr>
          <p:cNvGrpSpPr/>
          <p:nvPr/>
        </p:nvGrpSpPr>
        <p:grpSpPr>
          <a:xfrm>
            <a:off x="3470910" y="1650855"/>
            <a:ext cx="3222153" cy="975360"/>
            <a:chOff x="206847" y="681427"/>
            <a:chExt cx="3222153" cy="975360"/>
          </a:xfrm>
        </p:grpSpPr>
        <p:sp>
          <p:nvSpPr>
            <p:cNvPr id="57" name="Rectangle 56">
              <a:extLst>
                <a:ext uri="{FF2B5EF4-FFF2-40B4-BE49-F238E27FC236}">
                  <a16:creationId xmlns:a16="http://schemas.microsoft.com/office/drawing/2014/main" id="{82A41E4E-8D27-8EDC-892A-2A30C56082B8}"/>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58" name="Oval 57">
              <a:extLst>
                <a:ext uri="{FF2B5EF4-FFF2-40B4-BE49-F238E27FC236}">
                  <a16:creationId xmlns:a16="http://schemas.microsoft.com/office/drawing/2014/main" id="{1B907D57-FDA0-7B08-42E0-C000D304FA79}"/>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9" name="Group 58">
            <a:extLst>
              <a:ext uri="{FF2B5EF4-FFF2-40B4-BE49-F238E27FC236}">
                <a16:creationId xmlns:a16="http://schemas.microsoft.com/office/drawing/2014/main" id="{0AD08BFE-5D20-ED24-56C7-455D97E7C4B6}"/>
              </a:ext>
            </a:extLst>
          </p:cNvPr>
          <p:cNvGrpSpPr/>
          <p:nvPr/>
        </p:nvGrpSpPr>
        <p:grpSpPr>
          <a:xfrm>
            <a:off x="119217" y="1650855"/>
            <a:ext cx="3222153" cy="975360"/>
            <a:chOff x="3429000" y="681427"/>
            <a:chExt cx="3222153" cy="975360"/>
          </a:xfrm>
        </p:grpSpPr>
        <p:sp>
          <p:nvSpPr>
            <p:cNvPr id="60" name="Rectangle 59">
              <a:extLst>
                <a:ext uri="{FF2B5EF4-FFF2-40B4-BE49-F238E27FC236}">
                  <a16:creationId xmlns:a16="http://schemas.microsoft.com/office/drawing/2014/main" id="{80973116-C63D-414F-7414-5BD406B2DAB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1" name="Oval 60">
              <a:extLst>
                <a:ext uri="{FF2B5EF4-FFF2-40B4-BE49-F238E27FC236}">
                  <a16:creationId xmlns:a16="http://schemas.microsoft.com/office/drawing/2014/main" id="{2F8D0E66-6720-D96E-297D-BF60A9FA83EA}"/>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62" name="Picture 2">
            <a:extLst>
              <a:ext uri="{FF2B5EF4-FFF2-40B4-BE49-F238E27FC236}">
                <a16:creationId xmlns:a16="http://schemas.microsoft.com/office/drawing/2014/main" id="{C03D8BCB-1493-A2A3-0ADA-E215FB1E0E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59776" y="137262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B6774AF2-72E2-F53F-4C2F-4830310CFD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11469" y="137262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8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1568</TotalTime>
  <Words>1067</Words>
  <Application>Microsoft Office PowerPoint</Application>
  <PresentationFormat>Letter Paper (8.5x11 in)</PresentationFormat>
  <Paragraphs>88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85</cp:revision>
  <dcterms:created xsi:type="dcterms:W3CDTF">2022-05-23T13:25:00Z</dcterms:created>
  <dcterms:modified xsi:type="dcterms:W3CDTF">2022-11-11T13:53:49Z</dcterms:modified>
</cp:coreProperties>
</file>