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F3B"/>
    <a:srgbClr val="CC0000"/>
    <a:srgbClr val="999999"/>
    <a:srgbClr val="CCCCCC"/>
    <a:srgbClr val="202020"/>
    <a:srgbClr val="5A5A59"/>
    <a:srgbClr val="1D9BF0"/>
    <a:srgbClr val="F6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6" autoAdjust="0"/>
  </p:normalViewPr>
  <p:slideViewPr>
    <p:cSldViewPr snapToGrid="0">
      <p:cViewPr>
        <p:scale>
          <a:sx n="125" d="100"/>
          <a:sy n="125" d="100"/>
        </p:scale>
        <p:origin x="20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5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44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5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7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33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20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7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7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876D0-9B75-44B5-9404-8FDAD3FB5281}" type="datetimeFigureOut">
              <a:rPr lang="en-GB" smtClean="0"/>
              <a:t>26/05/2022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5471-04BB-4AC4-8DE4-7A28696AB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60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tmp"/><Relationship Id="rId3" Type="http://schemas.openxmlformats.org/officeDocument/2006/relationships/image" Target="../media/image2.svg"/><Relationship Id="rId21" Type="http://schemas.openxmlformats.org/officeDocument/2006/relationships/image" Target="../media/image20.tmp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FA802-C741-D801-FED8-3F7CA1E0BEA2}"/>
              </a:ext>
            </a:extLst>
          </p:cNvPr>
          <p:cNvSpPr txBox="1"/>
          <p:nvPr/>
        </p:nvSpPr>
        <p:spPr>
          <a:xfrm>
            <a:off x="182880" y="233191"/>
            <a:ext cx="6434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6AB25"/>
                </a:solidFill>
                <a:latin typeface="Gill Sans Nova" panose="020B0602020104020203" pitchFamily="34" charset="0"/>
              </a:rPr>
              <a:t>ALEX YATES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93D98-AB93-40FA-2EC1-4BA7C6D9A67D}"/>
              </a:ext>
            </a:extLst>
          </p:cNvPr>
          <p:cNvCxnSpPr>
            <a:cxnSpLocks/>
          </p:cNvCxnSpPr>
          <p:nvPr/>
        </p:nvCxnSpPr>
        <p:spPr>
          <a:xfrm>
            <a:off x="272133" y="1932949"/>
            <a:ext cx="6248865" cy="0"/>
          </a:xfrm>
          <a:prstGeom prst="line">
            <a:avLst/>
          </a:prstGeom>
          <a:ln w="28575">
            <a:solidFill>
              <a:srgbClr val="F6AB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Open envelope with solid fill">
            <a:extLst>
              <a:ext uri="{FF2B5EF4-FFF2-40B4-BE49-F238E27FC236}">
                <a16:creationId xmlns:a16="http://schemas.microsoft.com/office/drawing/2014/main" id="{B88A5ABC-8834-A46C-1A56-E5511BC54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451" y="703282"/>
            <a:ext cx="250836" cy="250836"/>
          </a:xfrm>
          <a:prstGeom prst="rect">
            <a:avLst/>
          </a:prstGeom>
        </p:spPr>
      </p:pic>
      <p:pic>
        <p:nvPicPr>
          <p:cNvPr id="13" name="Graphic 12" descr="Receiver with solid fill">
            <a:extLst>
              <a:ext uri="{FF2B5EF4-FFF2-40B4-BE49-F238E27FC236}">
                <a16:creationId xmlns:a16="http://schemas.microsoft.com/office/drawing/2014/main" id="{748DFA56-3FD4-5B77-96B0-F36907F24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5886" y="1197306"/>
            <a:ext cx="221269" cy="221269"/>
          </a:xfrm>
          <a:prstGeom prst="rect">
            <a:avLst/>
          </a:prstGeom>
        </p:spPr>
      </p:pic>
      <p:pic>
        <p:nvPicPr>
          <p:cNvPr id="15" name="Graphic 14" descr="Marker with solid fill">
            <a:extLst>
              <a:ext uri="{FF2B5EF4-FFF2-40B4-BE49-F238E27FC236}">
                <a16:creationId xmlns:a16="http://schemas.microsoft.com/office/drawing/2014/main" id="{FFEA4D61-965F-AE9C-7FE5-DD4FA04FA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95885" y="1421368"/>
            <a:ext cx="221270" cy="221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B7188A-B424-FA4F-DA98-CA0308C7324E}"/>
              </a:ext>
            </a:extLst>
          </p:cNvPr>
          <p:cNvSpPr txBox="1"/>
          <p:nvPr/>
        </p:nvSpPr>
        <p:spPr>
          <a:xfrm>
            <a:off x="5118522" y="712677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ajy.mail@gmail.com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04B62-D4AE-4F0E-D516-6BEF1791D1E0}"/>
              </a:ext>
            </a:extLst>
          </p:cNvPr>
          <p:cNvSpPr txBox="1"/>
          <p:nvPr/>
        </p:nvSpPr>
        <p:spPr>
          <a:xfrm>
            <a:off x="5117152" y="1185030"/>
            <a:ext cx="14314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07762618250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842C04-5C5D-9489-6B41-623F13E700F6}"/>
              </a:ext>
            </a:extLst>
          </p:cNvPr>
          <p:cNvSpPr txBox="1"/>
          <p:nvPr/>
        </p:nvSpPr>
        <p:spPr>
          <a:xfrm>
            <a:off x="5117153" y="1405375"/>
            <a:ext cx="15322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38 North Lodge Park,</a:t>
            </a:r>
          </a:p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Milton, CB24 6UB, UK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0FC469-D767-94A8-E312-FA358931A5BA}"/>
              </a:ext>
            </a:extLst>
          </p:cNvPr>
          <p:cNvSpPr txBox="1"/>
          <p:nvPr/>
        </p:nvSpPr>
        <p:spPr>
          <a:xfrm>
            <a:off x="182880" y="661386"/>
            <a:ext cx="468679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</a:rPr>
              <a:t>DevOps professional with </a:t>
            </a:r>
            <a:r>
              <a:rPr lang="en-GB" sz="1100" b="1" dirty="0">
                <a:solidFill>
                  <a:srgbClr val="262F3B"/>
                </a:solidFill>
              </a:rPr>
              <a:t>12 years of experience </a:t>
            </a:r>
            <a:r>
              <a:rPr lang="en-GB" sz="1100" dirty="0">
                <a:solidFill>
                  <a:srgbClr val="262F3B"/>
                </a:solidFill>
              </a:rPr>
              <a:t>supporting customers to adopt </a:t>
            </a:r>
            <a:r>
              <a:rPr lang="en-GB" sz="1100" b="1" dirty="0">
                <a:solidFill>
                  <a:srgbClr val="262F3B"/>
                </a:solidFill>
              </a:rPr>
              <a:t>DevOps tooling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process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culture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dirty="0">
                <a:solidFill>
                  <a:srgbClr val="262F3B"/>
                </a:solidFill>
              </a:rPr>
              <a:t>Broad experience across</a:t>
            </a:r>
            <a:r>
              <a:rPr lang="en-GB" sz="1100" b="1" dirty="0">
                <a:solidFill>
                  <a:srgbClr val="262F3B"/>
                </a:solidFill>
              </a:rPr>
              <a:t> DevOps engineering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businesses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consulting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training</a:t>
            </a:r>
            <a:r>
              <a:rPr lang="en-GB" sz="1100" dirty="0">
                <a:solidFill>
                  <a:srgbClr val="262F3B"/>
                </a:solidFill>
              </a:rPr>
              <a:t>, </a:t>
            </a:r>
            <a:r>
              <a:rPr lang="en-GB" sz="1100" b="1" dirty="0">
                <a:solidFill>
                  <a:srgbClr val="262F3B"/>
                </a:solidFill>
              </a:rPr>
              <a:t>coaching</a:t>
            </a:r>
            <a:r>
              <a:rPr lang="en-GB" sz="1100" dirty="0">
                <a:solidFill>
                  <a:srgbClr val="262F3B"/>
                </a:solidFill>
              </a:rPr>
              <a:t>,</a:t>
            </a:r>
            <a:r>
              <a:rPr lang="en-GB" sz="1100" b="1" dirty="0">
                <a:solidFill>
                  <a:srgbClr val="262F3B"/>
                </a:solidFill>
              </a:rPr>
              <a:t> sales engineering</a:t>
            </a:r>
            <a:r>
              <a:rPr lang="en-GB" sz="1100" dirty="0">
                <a:solidFill>
                  <a:srgbClr val="262F3B"/>
                </a:solidFill>
              </a:rPr>
              <a:t>, and </a:t>
            </a:r>
            <a:r>
              <a:rPr lang="en-GB" sz="1100" b="1" dirty="0">
                <a:solidFill>
                  <a:srgbClr val="262F3B"/>
                </a:solidFill>
              </a:rPr>
              <a:t>public speaking</a:t>
            </a:r>
            <a:r>
              <a:rPr lang="en-GB" sz="1100" dirty="0">
                <a:solidFill>
                  <a:srgbClr val="262F3B"/>
                </a:solidFill>
              </a:rPr>
              <a:t>.</a:t>
            </a:r>
          </a:p>
          <a:p>
            <a:r>
              <a:rPr lang="en-GB" sz="400" dirty="0">
                <a:solidFill>
                  <a:srgbClr val="262F3B"/>
                </a:solidFill>
              </a:rPr>
              <a:t> </a:t>
            </a:r>
          </a:p>
          <a:p>
            <a:r>
              <a:rPr lang="en-GB" sz="1100" b="1" dirty="0">
                <a:solidFill>
                  <a:srgbClr val="262F3B"/>
                </a:solidFill>
              </a:rPr>
              <a:t>A passionate learner </a:t>
            </a:r>
            <a:r>
              <a:rPr lang="en-GB" sz="1100" dirty="0">
                <a:solidFill>
                  <a:srgbClr val="262F3B"/>
                </a:solidFill>
              </a:rPr>
              <a:t>who works best in </a:t>
            </a:r>
            <a:r>
              <a:rPr lang="en-GB" sz="1100" b="1" dirty="0">
                <a:solidFill>
                  <a:srgbClr val="262F3B"/>
                </a:solidFill>
              </a:rPr>
              <a:t>cross-functional</a:t>
            </a:r>
            <a:r>
              <a:rPr lang="en-GB" sz="1100" dirty="0">
                <a:solidFill>
                  <a:srgbClr val="262F3B"/>
                </a:solidFill>
              </a:rPr>
              <a:t> </a:t>
            </a:r>
            <a:r>
              <a:rPr lang="en-GB" sz="1100" b="1" dirty="0">
                <a:solidFill>
                  <a:srgbClr val="262F3B"/>
                </a:solidFill>
              </a:rPr>
              <a:t>teams</a:t>
            </a:r>
            <a:r>
              <a:rPr lang="en-GB" sz="1100" dirty="0">
                <a:solidFill>
                  <a:srgbClr val="262F3B"/>
                </a:solidFill>
              </a:rPr>
              <a:t> where ideas are more easily shared and implemented.</a:t>
            </a:r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57C3401-BF25-AD5E-AF89-D21AB83D87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85" y="962689"/>
            <a:ext cx="221270" cy="2212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11FF1A1-B259-EE84-B4C7-410A241C3F81}"/>
              </a:ext>
            </a:extLst>
          </p:cNvPr>
          <p:cNvSpPr txBox="1"/>
          <p:nvPr/>
        </p:nvSpPr>
        <p:spPr>
          <a:xfrm>
            <a:off x="5117151" y="943647"/>
            <a:ext cx="16230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262F3B"/>
                </a:solidFill>
                <a:latin typeface="Gill Sans Nova" panose="020B0602020104020203" pitchFamily="34" charset="0"/>
              </a:rPr>
              <a:t>github.com/Alex-Yates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033BB7-CE2A-933E-53AE-EF43399D0B0C}"/>
              </a:ext>
            </a:extLst>
          </p:cNvPr>
          <p:cNvSpPr/>
          <p:nvPr/>
        </p:nvSpPr>
        <p:spPr>
          <a:xfrm>
            <a:off x="272132" y="2062657"/>
            <a:ext cx="2129396" cy="6786289"/>
          </a:xfrm>
          <a:prstGeom prst="rect">
            <a:avLst/>
          </a:prstGeom>
          <a:solidFill>
            <a:srgbClr val="262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b="1" dirty="0">
                <a:latin typeface="Gill Sans Nova" panose="020B0602020104020203" pitchFamily="34" charset="0"/>
              </a:rPr>
              <a:t>AWARDS + CERTS</a:t>
            </a: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5x Microsoft MVP Award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2017 – present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Certified Cloud Practitioner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</a:p>
          <a:p>
            <a:pPr>
              <a:lnSpc>
                <a:spcPct val="107000"/>
              </a:lnSpc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Redgate “Davidson” Award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2015</a:t>
            </a:r>
            <a:br>
              <a:rPr lang="en-GB" sz="10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SKILLS</a:t>
            </a:r>
          </a:p>
          <a:p>
            <a:r>
              <a:rPr lang="en-GB" sz="1100" dirty="0"/>
              <a:t>DevOps consulting</a:t>
            </a:r>
          </a:p>
          <a:p>
            <a:r>
              <a:rPr lang="en-GB" sz="1100" dirty="0"/>
              <a:t>Tech implementation</a:t>
            </a:r>
          </a:p>
          <a:p>
            <a:r>
              <a:rPr lang="en-GB" sz="1100" dirty="0"/>
              <a:t>X-functional comms</a:t>
            </a:r>
          </a:p>
          <a:p>
            <a:r>
              <a:rPr lang="en-GB" sz="1100" dirty="0"/>
              <a:t>Training</a:t>
            </a:r>
          </a:p>
          <a:p>
            <a:r>
              <a:rPr lang="en-GB" sz="1100" dirty="0"/>
              <a:t>Community building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Public speaking</a:t>
            </a:r>
          </a:p>
          <a:p>
            <a:r>
              <a:rPr lang="en-GB" sz="1100" dirty="0"/>
              <a:t>Learning quickly</a:t>
            </a:r>
          </a:p>
          <a:p>
            <a:r>
              <a:rPr lang="en-GB" sz="1100" dirty="0"/>
              <a:t>Writing</a:t>
            </a:r>
          </a:p>
          <a:p>
            <a:r>
              <a:rPr lang="en-GB" sz="1100" dirty="0"/>
              <a:t>Sales</a:t>
            </a:r>
          </a:p>
          <a:p>
            <a:pPr>
              <a:spcBef>
                <a:spcPts val="600"/>
              </a:spcBef>
            </a:pPr>
            <a:r>
              <a:rPr lang="en-GB" sz="1100" dirty="0"/>
              <a:t>SDLC and CI/CD tools</a:t>
            </a:r>
          </a:p>
          <a:p>
            <a:r>
              <a:rPr lang="en-GB" sz="1100" dirty="0"/>
              <a:t>Database delivery</a:t>
            </a:r>
          </a:p>
          <a:p>
            <a:r>
              <a:rPr lang="en-GB" sz="1100" dirty="0"/>
              <a:t>Git</a:t>
            </a:r>
          </a:p>
          <a:p>
            <a:r>
              <a:rPr lang="en-GB" sz="1100" dirty="0"/>
              <a:t>AWS, Azure</a:t>
            </a:r>
          </a:p>
          <a:p>
            <a:r>
              <a:rPr lang="en-GB" sz="1100" dirty="0"/>
              <a:t>T-SQL, PowerShell</a:t>
            </a:r>
          </a:p>
          <a:p>
            <a:r>
              <a:rPr lang="en-GB" sz="1100" dirty="0"/>
              <a:t>C#, Java, JavaScript</a:t>
            </a:r>
          </a:p>
          <a:p>
            <a:r>
              <a:rPr lang="en-GB" sz="500" dirty="0"/>
              <a:t> </a:t>
            </a:r>
            <a:endParaRPr lang="en-GB" sz="1100" dirty="0"/>
          </a:p>
          <a:p>
            <a:r>
              <a:rPr lang="en-GB" sz="1400" b="1" dirty="0">
                <a:latin typeface="Gill Sans Nova" panose="020B0602020104020203" pitchFamily="34" charset="0"/>
              </a:rPr>
              <a:t>EDUCATION</a:t>
            </a:r>
            <a:br>
              <a:rPr lang="en-GB" sz="1400" b="1" dirty="0">
                <a:latin typeface="Gill Sans Nova" panose="020B0602020104020203" pitchFamily="34" charset="0"/>
              </a:rPr>
            </a:b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 (Hons) 2:1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Drama and Theatre Studies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Royal Holloway Uni. London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BSc (50% complete)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 Science</a:t>
            </a:r>
            <a:b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University</a:t>
            </a:r>
            <a:b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(Distinction in all modules. </a:t>
            </a:r>
          </a:p>
          <a:p>
            <a:r>
              <a:rPr lang="en-GB" sz="11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Paused to focus on business.)</a:t>
            </a:r>
          </a:p>
          <a:p>
            <a:r>
              <a:rPr lang="en-GB" sz="5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1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Gill Sans Nova" panose="020B0602020104020203" pitchFamily="34" charset="0"/>
              </a:rPr>
              <a:t>PERSONAL INTEREST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400" b="1" dirty="0">
              <a:latin typeface="Gill Sans Nova" panose="020B0602020104020203" pitchFamily="34" charset="0"/>
            </a:endParaRPr>
          </a:p>
        </p:txBody>
      </p:sp>
      <p:pic>
        <p:nvPicPr>
          <p:cNvPr id="37" name="Graphic 36" descr="Greek Pillar with solid fill">
            <a:extLst>
              <a:ext uri="{FF2B5EF4-FFF2-40B4-BE49-F238E27FC236}">
                <a16:creationId xmlns:a16="http://schemas.microsoft.com/office/drawing/2014/main" id="{C068A7E6-6089-951C-99FC-B636CFDCD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84222" y="8330085"/>
            <a:ext cx="445460" cy="445460"/>
          </a:xfrm>
          <a:prstGeom prst="rect">
            <a:avLst/>
          </a:prstGeom>
        </p:spPr>
      </p:pic>
      <p:pic>
        <p:nvPicPr>
          <p:cNvPr id="39" name="Graphic 38" descr="Downhill skiing with solid fill">
            <a:extLst>
              <a:ext uri="{FF2B5EF4-FFF2-40B4-BE49-F238E27FC236}">
                <a16:creationId xmlns:a16="http://schemas.microsoft.com/office/drawing/2014/main" id="{069DE097-935E-F53C-8E99-160809E9B0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0606" y="8330085"/>
            <a:ext cx="445460" cy="445460"/>
          </a:xfrm>
          <a:prstGeom prst="rect">
            <a:avLst/>
          </a:prstGeom>
        </p:spPr>
      </p:pic>
      <p:pic>
        <p:nvPicPr>
          <p:cNvPr id="41" name="Graphic 40" descr="Hike with solid fill">
            <a:extLst>
              <a:ext uri="{FF2B5EF4-FFF2-40B4-BE49-F238E27FC236}">
                <a16:creationId xmlns:a16="http://schemas.microsoft.com/office/drawing/2014/main" id="{4FEEA0AD-A875-0B8F-BA44-A603F9B4A2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164" y="8330085"/>
            <a:ext cx="445460" cy="445460"/>
          </a:xfrm>
          <a:prstGeom prst="rect">
            <a:avLst/>
          </a:prstGeom>
        </p:spPr>
      </p:pic>
      <p:pic>
        <p:nvPicPr>
          <p:cNvPr id="43" name="Graphic 42" descr="Run with solid fill">
            <a:extLst>
              <a:ext uri="{FF2B5EF4-FFF2-40B4-BE49-F238E27FC236}">
                <a16:creationId xmlns:a16="http://schemas.microsoft.com/office/drawing/2014/main" id="{B702DC1E-8C45-CEFE-DD77-2F4C39833D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9695" y="8330085"/>
            <a:ext cx="445460" cy="44546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304D886-D79F-FD94-B292-1304515FAA2E}"/>
              </a:ext>
            </a:extLst>
          </p:cNvPr>
          <p:cNvSpPr/>
          <p:nvPr/>
        </p:nvSpPr>
        <p:spPr>
          <a:xfrm>
            <a:off x="1613306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C29ADA-7FEC-EFCB-3305-1C112D093253}"/>
              </a:ext>
            </a:extLst>
          </p:cNvPr>
          <p:cNvSpPr/>
          <p:nvPr/>
        </p:nvSpPr>
        <p:spPr>
          <a:xfrm>
            <a:off x="1753800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A0EA165-0ABA-B642-87E5-EA64E74F2A01}"/>
              </a:ext>
            </a:extLst>
          </p:cNvPr>
          <p:cNvSpPr/>
          <p:nvPr/>
        </p:nvSpPr>
        <p:spPr>
          <a:xfrm>
            <a:off x="1894294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0EF8A1-0BBC-5604-7CCB-F5E82C207B72}"/>
              </a:ext>
            </a:extLst>
          </p:cNvPr>
          <p:cNvSpPr/>
          <p:nvPr/>
        </p:nvSpPr>
        <p:spPr>
          <a:xfrm>
            <a:off x="2034788" y="365308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7498E9-E52B-D1DD-910B-27F7D8ECD841}"/>
              </a:ext>
            </a:extLst>
          </p:cNvPr>
          <p:cNvSpPr/>
          <p:nvPr/>
        </p:nvSpPr>
        <p:spPr>
          <a:xfrm>
            <a:off x="1613306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DDE6D85-D743-D726-CCF9-D78D38BA1064}"/>
              </a:ext>
            </a:extLst>
          </p:cNvPr>
          <p:cNvSpPr/>
          <p:nvPr/>
        </p:nvSpPr>
        <p:spPr>
          <a:xfrm>
            <a:off x="1753800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16FECDD-6794-294E-C1FA-B0324AEA3A2F}"/>
              </a:ext>
            </a:extLst>
          </p:cNvPr>
          <p:cNvSpPr/>
          <p:nvPr/>
        </p:nvSpPr>
        <p:spPr>
          <a:xfrm>
            <a:off x="1894294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9C6465-4208-9DD3-59B2-DCD05E657026}"/>
              </a:ext>
            </a:extLst>
          </p:cNvPr>
          <p:cNvSpPr/>
          <p:nvPr/>
        </p:nvSpPr>
        <p:spPr>
          <a:xfrm>
            <a:off x="2034788" y="382212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92926E1-2DDA-AC98-3BCE-F98E93F75B8A}"/>
              </a:ext>
            </a:extLst>
          </p:cNvPr>
          <p:cNvSpPr/>
          <p:nvPr/>
        </p:nvSpPr>
        <p:spPr>
          <a:xfrm>
            <a:off x="1613306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1A0BBF1-8DAB-4628-0971-2EF2A0B4F029}"/>
              </a:ext>
            </a:extLst>
          </p:cNvPr>
          <p:cNvSpPr/>
          <p:nvPr/>
        </p:nvSpPr>
        <p:spPr>
          <a:xfrm>
            <a:off x="1753800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8267B1-4E8F-8F26-8DDA-4571DEF75B34}"/>
              </a:ext>
            </a:extLst>
          </p:cNvPr>
          <p:cNvSpPr/>
          <p:nvPr/>
        </p:nvSpPr>
        <p:spPr>
          <a:xfrm>
            <a:off x="1894294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1DFE57-AA75-314F-11BE-0959C1F27658}"/>
              </a:ext>
            </a:extLst>
          </p:cNvPr>
          <p:cNvSpPr/>
          <p:nvPr/>
        </p:nvSpPr>
        <p:spPr>
          <a:xfrm>
            <a:off x="2034788" y="3991171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68330-597F-454F-13B7-4B4C6E3C3D12}"/>
              </a:ext>
            </a:extLst>
          </p:cNvPr>
          <p:cNvSpPr/>
          <p:nvPr/>
        </p:nvSpPr>
        <p:spPr>
          <a:xfrm>
            <a:off x="1613306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4FB32B-66E0-1C0C-E1F5-8BF050ED4FAF}"/>
              </a:ext>
            </a:extLst>
          </p:cNvPr>
          <p:cNvSpPr/>
          <p:nvPr/>
        </p:nvSpPr>
        <p:spPr>
          <a:xfrm>
            <a:off x="1753800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8B21D23-AA1F-4509-3309-6D46ACC22267}"/>
              </a:ext>
            </a:extLst>
          </p:cNvPr>
          <p:cNvSpPr/>
          <p:nvPr/>
        </p:nvSpPr>
        <p:spPr>
          <a:xfrm>
            <a:off x="1894294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588225-0F2C-9578-314B-0C2B7715A468}"/>
              </a:ext>
            </a:extLst>
          </p:cNvPr>
          <p:cNvSpPr/>
          <p:nvPr/>
        </p:nvSpPr>
        <p:spPr>
          <a:xfrm>
            <a:off x="2034788" y="416021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253E3D-E622-C1B1-862E-F161A201208F}"/>
              </a:ext>
            </a:extLst>
          </p:cNvPr>
          <p:cNvSpPr/>
          <p:nvPr/>
        </p:nvSpPr>
        <p:spPr>
          <a:xfrm>
            <a:off x="1613306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B08115F-38A7-07AB-7673-FBFEE11FEE0E}"/>
              </a:ext>
            </a:extLst>
          </p:cNvPr>
          <p:cNvSpPr/>
          <p:nvPr/>
        </p:nvSpPr>
        <p:spPr>
          <a:xfrm>
            <a:off x="1753800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C154B5-2B19-07AF-B855-301D14140FDD}"/>
              </a:ext>
            </a:extLst>
          </p:cNvPr>
          <p:cNvSpPr/>
          <p:nvPr/>
        </p:nvSpPr>
        <p:spPr>
          <a:xfrm>
            <a:off x="1894294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92D1E1-1F2E-C064-7282-1F6B31BFD1BC}"/>
              </a:ext>
            </a:extLst>
          </p:cNvPr>
          <p:cNvSpPr/>
          <p:nvPr/>
        </p:nvSpPr>
        <p:spPr>
          <a:xfrm>
            <a:off x="2034788" y="432687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24A301-6278-4B1F-27AA-BF40ED2B1821}"/>
              </a:ext>
            </a:extLst>
          </p:cNvPr>
          <p:cNvSpPr/>
          <p:nvPr/>
        </p:nvSpPr>
        <p:spPr>
          <a:xfrm>
            <a:off x="1613306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0231442-0485-F262-C3B5-CDB3F0B99D74}"/>
              </a:ext>
            </a:extLst>
          </p:cNvPr>
          <p:cNvSpPr/>
          <p:nvPr/>
        </p:nvSpPr>
        <p:spPr>
          <a:xfrm>
            <a:off x="1753800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24C35E9-A3F8-330F-066D-EACC9785D5CA}"/>
              </a:ext>
            </a:extLst>
          </p:cNvPr>
          <p:cNvSpPr/>
          <p:nvPr/>
        </p:nvSpPr>
        <p:spPr>
          <a:xfrm>
            <a:off x="1894294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4960646-B2BE-682D-FC01-0DDA0AB806DF}"/>
              </a:ext>
            </a:extLst>
          </p:cNvPr>
          <p:cNvSpPr/>
          <p:nvPr/>
        </p:nvSpPr>
        <p:spPr>
          <a:xfrm>
            <a:off x="2034788" y="456735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D6F770F-7E1D-508A-6970-F12CB9B484AF}"/>
              </a:ext>
            </a:extLst>
          </p:cNvPr>
          <p:cNvSpPr/>
          <p:nvPr/>
        </p:nvSpPr>
        <p:spPr>
          <a:xfrm>
            <a:off x="1613306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8E5A0A-B1EC-61E2-B873-AFB01B3EB475}"/>
              </a:ext>
            </a:extLst>
          </p:cNvPr>
          <p:cNvSpPr/>
          <p:nvPr/>
        </p:nvSpPr>
        <p:spPr>
          <a:xfrm>
            <a:off x="1753800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FF1FB9-E0EE-B809-BCE5-7AE6DE76B35C}"/>
              </a:ext>
            </a:extLst>
          </p:cNvPr>
          <p:cNvSpPr/>
          <p:nvPr/>
        </p:nvSpPr>
        <p:spPr>
          <a:xfrm>
            <a:off x="1894294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81CAC6-5B47-8C3B-CCE3-61C6E77FD1E6}"/>
              </a:ext>
            </a:extLst>
          </p:cNvPr>
          <p:cNvSpPr/>
          <p:nvPr/>
        </p:nvSpPr>
        <p:spPr>
          <a:xfrm>
            <a:off x="2034788" y="4734009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8BA93AD-7E04-24CB-35EB-326C5D9082C9}"/>
              </a:ext>
            </a:extLst>
          </p:cNvPr>
          <p:cNvSpPr/>
          <p:nvPr/>
        </p:nvSpPr>
        <p:spPr>
          <a:xfrm>
            <a:off x="1613306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300526B-B64C-7B16-EC46-222815E5C046}"/>
              </a:ext>
            </a:extLst>
          </p:cNvPr>
          <p:cNvSpPr/>
          <p:nvPr/>
        </p:nvSpPr>
        <p:spPr>
          <a:xfrm>
            <a:off x="1753800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46855CA-5677-021A-F3B5-68F78CAC34D1}"/>
              </a:ext>
            </a:extLst>
          </p:cNvPr>
          <p:cNvSpPr/>
          <p:nvPr/>
        </p:nvSpPr>
        <p:spPr>
          <a:xfrm>
            <a:off x="1894294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80D5E1-5365-AEE6-DFEB-25D0FEDFB4B6}"/>
              </a:ext>
            </a:extLst>
          </p:cNvPr>
          <p:cNvSpPr/>
          <p:nvPr/>
        </p:nvSpPr>
        <p:spPr>
          <a:xfrm>
            <a:off x="2034788" y="490067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0A5C633-7B54-9918-596B-64FE28160F0D}"/>
              </a:ext>
            </a:extLst>
          </p:cNvPr>
          <p:cNvSpPr/>
          <p:nvPr/>
        </p:nvSpPr>
        <p:spPr>
          <a:xfrm>
            <a:off x="1613306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98C739E-14B0-43FC-A05F-CF51519321F9}"/>
              </a:ext>
            </a:extLst>
          </p:cNvPr>
          <p:cNvSpPr/>
          <p:nvPr/>
        </p:nvSpPr>
        <p:spPr>
          <a:xfrm>
            <a:off x="1753800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DAA7DB4-0660-5345-0EB9-6EF075A5CEFC}"/>
              </a:ext>
            </a:extLst>
          </p:cNvPr>
          <p:cNvSpPr/>
          <p:nvPr/>
        </p:nvSpPr>
        <p:spPr>
          <a:xfrm>
            <a:off x="1894294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94F3FA1-871A-B831-76CD-6AF0B43956B5}"/>
              </a:ext>
            </a:extLst>
          </p:cNvPr>
          <p:cNvSpPr/>
          <p:nvPr/>
        </p:nvSpPr>
        <p:spPr>
          <a:xfrm>
            <a:off x="2034788" y="506993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0A90A56-41E6-3AE2-3B48-17B9FAF8EE43}"/>
              </a:ext>
            </a:extLst>
          </p:cNvPr>
          <p:cNvSpPr/>
          <p:nvPr/>
        </p:nvSpPr>
        <p:spPr>
          <a:xfrm>
            <a:off x="1613306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0C4FFAB-769C-F82A-00AF-FAFFFE0FA0CE}"/>
              </a:ext>
            </a:extLst>
          </p:cNvPr>
          <p:cNvSpPr/>
          <p:nvPr/>
        </p:nvSpPr>
        <p:spPr>
          <a:xfrm>
            <a:off x="1753800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4506665-6170-4851-37ED-A6C58E7F1396}"/>
              </a:ext>
            </a:extLst>
          </p:cNvPr>
          <p:cNvSpPr/>
          <p:nvPr/>
        </p:nvSpPr>
        <p:spPr>
          <a:xfrm>
            <a:off x="1894294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0AB06BC-9684-D732-D99D-96F93F5C5DB8}"/>
              </a:ext>
            </a:extLst>
          </p:cNvPr>
          <p:cNvSpPr/>
          <p:nvPr/>
        </p:nvSpPr>
        <p:spPr>
          <a:xfrm>
            <a:off x="2034788" y="5473223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03EC3E8-2A46-35A6-B46D-FB6C7C734704}"/>
              </a:ext>
            </a:extLst>
          </p:cNvPr>
          <p:cNvSpPr/>
          <p:nvPr/>
        </p:nvSpPr>
        <p:spPr>
          <a:xfrm>
            <a:off x="1613306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5F6CFC7-7A62-35C0-897C-FE98B43423D0}"/>
              </a:ext>
            </a:extLst>
          </p:cNvPr>
          <p:cNvSpPr/>
          <p:nvPr/>
        </p:nvSpPr>
        <p:spPr>
          <a:xfrm>
            <a:off x="1753800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83CF6AB-6A50-010F-12F2-B2FD28C7396F}"/>
              </a:ext>
            </a:extLst>
          </p:cNvPr>
          <p:cNvSpPr/>
          <p:nvPr/>
        </p:nvSpPr>
        <p:spPr>
          <a:xfrm>
            <a:off x="1894294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1F362D2-C6CF-0253-9E02-3DDC8C8D3D53}"/>
              </a:ext>
            </a:extLst>
          </p:cNvPr>
          <p:cNvSpPr/>
          <p:nvPr/>
        </p:nvSpPr>
        <p:spPr>
          <a:xfrm>
            <a:off x="2034788" y="5642265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D7527DC8-DD28-667E-C37A-A311DA5AEE17}"/>
              </a:ext>
            </a:extLst>
          </p:cNvPr>
          <p:cNvSpPr/>
          <p:nvPr/>
        </p:nvSpPr>
        <p:spPr>
          <a:xfrm>
            <a:off x="1613306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25DDA89-CCB0-F0F3-FF78-897A6440475E}"/>
              </a:ext>
            </a:extLst>
          </p:cNvPr>
          <p:cNvSpPr/>
          <p:nvPr/>
        </p:nvSpPr>
        <p:spPr>
          <a:xfrm>
            <a:off x="1753800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C10FA12-0850-C3E0-B90E-CF691B3BD956}"/>
              </a:ext>
            </a:extLst>
          </p:cNvPr>
          <p:cNvSpPr/>
          <p:nvPr/>
        </p:nvSpPr>
        <p:spPr>
          <a:xfrm>
            <a:off x="1894294" y="581130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6FB6C36-F42C-4D6D-B1A8-18DB12A0A7FD}"/>
              </a:ext>
            </a:extLst>
          </p:cNvPr>
          <p:cNvSpPr/>
          <p:nvPr/>
        </p:nvSpPr>
        <p:spPr>
          <a:xfrm>
            <a:off x="2034788" y="581130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80532DB-AE41-5E83-5BA9-B61E152DEF72}"/>
              </a:ext>
            </a:extLst>
          </p:cNvPr>
          <p:cNvGrpSpPr/>
          <p:nvPr/>
        </p:nvGrpSpPr>
        <p:grpSpPr>
          <a:xfrm>
            <a:off x="1613306" y="5980349"/>
            <a:ext cx="702470" cy="140494"/>
            <a:chOff x="1707228" y="4202907"/>
            <a:chExt cx="702470" cy="140494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0A53EE-F0FF-76D4-6F5E-E681C11100A2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832909E-B735-79E9-E8DE-0EA3669EABFD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EDEDCB3-5269-BDA4-0547-8C8A9A487F7F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926AF20-3794-E991-2C2E-869AD9753144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077E9EF-6BDE-FF92-A743-C1F22E22D3A5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37E2EEA-2C8B-5B59-4266-79382A948F43}"/>
              </a:ext>
            </a:extLst>
          </p:cNvPr>
          <p:cNvGrpSpPr/>
          <p:nvPr/>
        </p:nvGrpSpPr>
        <p:grpSpPr>
          <a:xfrm>
            <a:off x="1613306" y="6147009"/>
            <a:ext cx="702470" cy="140494"/>
            <a:chOff x="1707228" y="4202907"/>
            <a:chExt cx="702470" cy="140494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B65340B-8FED-BAC7-547E-D1C841138BF5}"/>
                </a:ext>
              </a:extLst>
            </p:cNvPr>
            <p:cNvSpPr/>
            <p:nvPr/>
          </p:nvSpPr>
          <p:spPr>
            <a:xfrm>
              <a:off x="1707228" y="4202907"/>
              <a:ext cx="140494" cy="140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FC86A63-BB24-B7C2-804A-54079B1AF717}"/>
                </a:ext>
              </a:extLst>
            </p:cNvPr>
            <p:cNvSpPr/>
            <p:nvPr/>
          </p:nvSpPr>
          <p:spPr>
            <a:xfrm>
              <a:off x="1847722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252E3D0-3C5A-A7A1-8CB5-0572FAE46F15}"/>
                </a:ext>
              </a:extLst>
            </p:cNvPr>
            <p:cNvSpPr/>
            <p:nvPr/>
          </p:nvSpPr>
          <p:spPr>
            <a:xfrm>
              <a:off x="1988216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7CC75D5-7973-65F1-49D5-B9D1B06DA5FD}"/>
                </a:ext>
              </a:extLst>
            </p:cNvPr>
            <p:cNvSpPr/>
            <p:nvPr/>
          </p:nvSpPr>
          <p:spPr>
            <a:xfrm>
              <a:off x="2128710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4D859D2-FAA7-C079-2FE5-CC3AF93EA7EB}"/>
                </a:ext>
              </a:extLst>
            </p:cNvPr>
            <p:cNvSpPr/>
            <p:nvPr/>
          </p:nvSpPr>
          <p:spPr>
            <a:xfrm>
              <a:off x="2269204" y="4202907"/>
              <a:ext cx="140494" cy="1404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5" name="Oval 154">
            <a:extLst>
              <a:ext uri="{FF2B5EF4-FFF2-40B4-BE49-F238E27FC236}">
                <a16:creationId xmlns:a16="http://schemas.microsoft.com/office/drawing/2014/main" id="{C7E07E85-47C2-7EEA-F7AC-8F5505F49021}"/>
              </a:ext>
            </a:extLst>
          </p:cNvPr>
          <p:cNvSpPr/>
          <p:nvPr/>
        </p:nvSpPr>
        <p:spPr>
          <a:xfrm>
            <a:off x="1613306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A3DC72A-5090-36A8-920E-3AB1FBAE355A}"/>
              </a:ext>
            </a:extLst>
          </p:cNvPr>
          <p:cNvSpPr/>
          <p:nvPr/>
        </p:nvSpPr>
        <p:spPr>
          <a:xfrm>
            <a:off x="1753800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CC49D8F-E4C3-F80A-220F-ABDA5B80E701}"/>
              </a:ext>
            </a:extLst>
          </p:cNvPr>
          <p:cNvSpPr/>
          <p:nvPr/>
        </p:nvSpPr>
        <p:spPr>
          <a:xfrm>
            <a:off x="1894294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DE189F5-B3C4-A147-2B54-C7761A846FD6}"/>
              </a:ext>
            </a:extLst>
          </p:cNvPr>
          <p:cNvSpPr/>
          <p:nvPr/>
        </p:nvSpPr>
        <p:spPr>
          <a:xfrm>
            <a:off x="2034788" y="5309678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2" name="Picture 8" descr="The Official Microsoft MVP Community - Home | Facebook">
            <a:extLst>
              <a:ext uri="{FF2B5EF4-FFF2-40B4-BE49-F238E27FC236}">
                <a16:creationId xmlns:a16="http://schemas.microsoft.com/office/drawing/2014/main" id="{316F8DC0-DE23-6BB8-747A-AE928E26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313" y="2342708"/>
            <a:ext cx="333985" cy="3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Oval 178">
            <a:extLst>
              <a:ext uri="{FF2B5EF4-FFF2-40B4-BE49-F238E27FC236}">
                <a16:creationId xmlns:a16="http://schemas.microsoft.com/office/drawing/2014/main" id="{7D31CBD9-2A7B-D6AD-0245-B9854CABB945}"/>
              </a:ext>
            </a:extLst>
          </p:cNvPr>
          <p:cNvSpPr/>
          <p:nvPr/>
        </p:nvSpPr>
        <p:spPr>
          <a:xfrm>
            <a:off x="2175282" y="3654060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C12A856-6D19-03BB-9D4B-00D932B4FB76}"/>
              </a:ext>
            </a:extLst>
          </p:cNvPr>
          <p:cNvSpPr/>
          <p:nvPr/>
        </p:nvSpPr>
        <p:spPr>
          <a:xfrm>
            <a:off x="2175282" y="382310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1E954EA-7232-9C70-917C-AE106E23A42A}"/>
              </a:ext>
            </a:extLst>
          </p:cNvPr>
          <p:cNvSpPr/>
          <p:nvPr/>
        </p:nvSpPr>
        <p:spPr>
          <a:xfrm>
            <a:off x="2175282" y="3992144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2F0A46F-2200-B121-FCE3-82668F4D3C2C}"/>
              </a:ext>
            </a:extLst>
          </p:cNvPr>
          <p:cNvSpPr/>
          <p:nvPr/>
        </p:nvSpPr>
        <p:spPr>
          <a:xfrm>
            <a:off x="2175282" y="4161186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5772BA7-6A9A-5F68-6B78-A98CC9E70430}"/>
              </a:ext>
            </a:extLst>
          </p:cNvPr>
          <p:cNvSpPr/>
          <p:nvPr/>
        </p:nvSpPr>
        <p:spPr>
          <a:xfrm>
            <a:off x="2175282" y="432784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48EFFCF-ED68-68B1-7AAD-358A7A773E76}"/>
              </a:ext>
            </a:extLst>
          </p:cNvPr>
          <p:cNvSpPr/>
          <p:nvPr/>
        </p:nvSpPr>
        <p:spPr>
          <a:xfrm>
            <a:off x="2175282" y="456832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A780003F-09CA-0558-7B4B-61F195134B73}"/>
              </a:ext>
            </a:extLst>
          </p:cNvPr>
          <p:cNvSpPr/>
          <p:nvPr/>
        </p:nvSpPr>
        <p:spPr>
          <a:xfrm>
            <a:off x="2175282" y="473498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EF4C0571-DCE9-54AF-C9CB-53996C20DBE0}"/>
              </a:ext>
            </a:extLst>
          </p:cNvPr>
          <p:cNvSpPr/>
          <p:nvPr/>
        </p:nvSpPr>
        <p:spPr>
          <a:xfrm>
            <a:off x="2175282" y="490164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BC415FA-175B-4815-603E-4E529CA58563}"/>
              </a:ext>
            </a:extLst>
          </p:cNvPr>
          <p:cNvSpPr/>
          <p:nvPr/>
        </p:nvSpPr>
        <p:spPr>
          <a:xfrm>
            <a:off x="2175282" y="5070907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9337FFF5-5B94-2C15-4D53-80C5BDB1995C}"/>
              </a:ext>
            </a:extLst>
          </p:cNvPr>
          <p:cNvSpPr/>
          <p:nvPr/>
        </p:nvSpPr>
        <p:spPr>
          <a:xfrm>
            <a:off x="2175282" y="5476577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BC475B2-F289-4916-FE65-759B2A153EE1}"/>
              </a:ext>
            </a:extLst>
          </p:cNvPr>
          <p:cNvSpPr/>
          <p:nvPr/>
        </p:nvSpPr>
        <p:spPr>
          <a:xfrm>
            <a:off x="2175282" y="5645619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82181EDC-99FC-6A4A-9698-FFE0DC30A839}"/>
              </a:ext>
            </a:extLst>
          </p:cNvPr>
          <p:cNvSpPr/>
          <p:nvPr/>
        </p:nvSpPr>
        <p:spPr>
          <a:xfrm>
            <a:off x="2175282" y="5805136"/>
            <a:ext cx="140494" cy="14049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05DD845-1554-D7CE-B7AE-A3E15BEC2945}"/>
              </a:ext>
            </a:extLst>
          </p:cNvPr>
          <p:cNvSpPr/>
          <p:nvPr/>
        </p:nvSpPr>
        <p:spPr>
          <a:xfrm>
            <a:off x="2175282" y="5313032"/>
            <a:ext cx="140494" cy="14049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ACFD753-EE57-8D90-555D-47E0EBE20918}"/>
              </a:ext>
            </a:extLst>
          </p:cNvPr>
          <p:cNvSpPr txBox="1"/>
          <p:nvPr/>
        </p:nvSpPr>
        <p:spPr>
          <a:xfrm>
            <a:off x="2439508" y="1999228"/>
            <a:ext cx="432647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Founder / Director / DevOps Consultant</a:t>
            </a:r>
          </a:p>
          <a:p>
            <a:r>
              <a:rPr lang="en-GB" sz="1200" dirty="0">
                <a:solidFill>
                  <a:srgbClr val="262F3B"/>
                </a:solidFill>
                <a:latin typeface="+mj-lt"/>
              </a:rPr>
              <a:t>2016 – present: DLM Consultants </a:t>
            </a:r>
            <a:r>
              <a:rPr lang="en-GB" sz="1050" i="1" dirty="0">
                <a:solidFill>
                  <a:srgbClr val="262F3B"/>
                </a:solidFill>
                <a:latin typeface="+mj-lt"/>
              </a:rPr>
              <a:t>(Database DevOps consulting)</a:t>
            </a:r>
          </a:p>
          <a:p>
            <a:r>
              <a:rPr lang="en-GB" sz="1100" dirty="0">
                <a:solidFill>
                  <a:srgbClr val="262F3B"/>
                </a:solidFill>
              </a:rPr>
              <a:t>Database DevOps consulting, training, coaching, and mentoring. </a:t>
            </a:r>
            <a:br>
              <a:rPr lang="en-GB" sz="1100" dirty="0">
                <a:solidFill>
                  <a:srgbClr val="262F3B"/>
                </a:solidFill>
              </a:rPr>
            </a:br>
            <a:r>
              <a:rPr lang="en-GB" sz="1100" dirty="0">
                <a:solidFill>
                  <a:srgbClr val="262F3B"/>
                </a:solidFill>
              </a:rPr>
              <a:t>Dozens of consulting customers across US, EMEA and APAC.</a:t>
            </a: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Sponsorship Manager / Director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2016 – 2022: Data Relay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(Community tech conference)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Tripled sponsor revenue by 2019. Promoted to a director.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1100" dirty="0">
              <a:solidFill>
                <a:srgbClr val="262F3B"/>
              </a:solidFill>
            </a:endParaRPr>
          </a:p>
          <a:p>
            <a:r>
              <a:rPr lang="en-GB" sz="12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Sales / Sales Engineer</a:t>
            </a:r>
          </a:p>
          <a:p>
            <a:r>
              <a:rPr lang="en-GB" sz="1100" dirty="0">
                <a:solidFill>
                  <a:srgbClr val="262F3B"/>
                </a:solidFill>
                <a:latin typeface="+mj-lt"/>
              </a:rPr>
              <a:t>2010 – 2016: Redgate Software </a:t>
            </a:r>
            <a:r>
              <a:rPr lang="en-GB" sz="1000" i="1" dirty="0">
                <a:solidFill>
                  <a:srgbClr val="262F3B"/>
                </a:solidFill>
                <a:latin typeface="+mj-lt"/>
              </a:rPr>
              <a:t>(Database DevOps software)</a:t>
            </a:r>
          </a:p>
          <a:p>
            <a:r>
              <a:rPr lang="en-GB" sz="1050" dirty="0">
                <a:solidFill>
                  <a:srgbClr val="262F3B"/>
                </a:solidFill>
              </a:rPr>
              <a:t>Flourished in x-functional collaboration and tech sales/implementation.</a:t>
            </a:r>
          </a:p>
          <a:p>
            <a:r>
              <a:rPr lang="en-GB" sz="500" dirty="0">
                <a:solidFill>
                  <a:srgbClr val="262F3B"/>
                </a:solidFill>
              </a:rPr>
              <a:t> </a:t>
            </a:r>
            <a:endParaRPr lang="en-GB" sz="900" dirty="0">
              <a:solidFill>
                <a:srgbClr val="262F3B"/>
              </a:solidFill>
            </a:endParaRPr>
          </a:p>
          <a:p>
            <a:r>
              <a:rPr lang="en-GB" sz="1400" b="1" dirty="0">
                <a:solidFill>
                  <a:srgbClr val="262F3B"/>
                </a:solidFill>
                <a:latin typeface="Gill Sans Nova" panose="020B0602020104020203" pitchFamily="34" charset="0"/>
              </a:rPr>
              <a:t>CAREER HIGHLIGHTS: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7848B8-BD14-9205-FF47-03766AB6BD8C}"/>
              </a:ext>
            </a:extLst>
          </p:cNvPr>
          <p:cNvGrpSpPr/>
          <p:nvPr/>
        </p:nvGrpSpPr>
        <p:grpSpPr>
          <a:xfrm>
            <a:off x="2406691" y="4276668"/>
            <a:ext cx="4071993" cy="4572277"/>
            <a:chOff x="2406691" y="4161900"/>
            <a:chExt cx="4210253" cy="47275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57BC407-98EB-D6AB-7BD9-01B4C526A596}"/>
                </a:ext>
              </a:extLst>
            </p:cNvPr>
            <p:cNvGrpSpPr/>
            <p:nvPr/>
          </p:nvGrpSpPr>
          <p:grpSpPr>
            <a:xfrm>
              <a:off x="2406691" y="4161900"/>
              <a:ext cx="4210253" cy="4727524"/>
              <a:chOff x="2406691" y="4342380"/>
              <a:chExt cx="4210253" cy="4727524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653D48E-3711-5433-4C2E-496F83A7E3CA}"/>
                  </a:ext>
                </a:extLst>
              </p:cNvPr>
              <p:cNvGrpSpPr/>
              <p:nvPr/>
            </p:nvGrpSpPr>
            <p:grpSpPr>
              <a:xfrm>
                <a:off x="2406691" y="4342380"/>
                <a:ext cx="4210253" cy="4727524"/>
                <a:chOff x="2408234" y="2370427"/>
                <a:chExt cx="5132193" cy="5762735"/>
              </a:xfrm>
            </p:grpSpPr>
            <p:pic>
              <p:nvPicPr>
                <p:cNvPr id="161" name="Picture 160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D24397AB-388B-439E-5689-FA7693761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39" t="-82" r="80452" b="96990"/>
                <a:stretch/>
              </p:blipFill>
              <p:spPr>
                <a:xfrm>
                  <a:off x="2460440" y="2370427"/>
                  <a:ext cx="1040086" cy="182986"/>
                </a:xfrm>
                <a:prstGeom prst="rect">
                  <a:avLst/>
                </a:prstGeom>
              </p:spPr>
            </p:pic>
            <p:pic>
              <p:nvPicPr>
                <p:cNvPr id="166" name="Picture 165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483DC90D-BEFB-1070-AB0C-433090BA22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03" t="-82" r="66028" b="96998"/>
                <a:stretch/>
              </p:blipFill>
              <p:spPr>
                <a:xfrm>
                  <a:off x="3434950" y="2370629"/>
                  <a:ext cx="676491" cy="182457"/>
                </a:xfrm>
                <a:prstGeom prst="rect">
                  <a:avLst/>
                </a:prstGeom>
              </p:spPr>
            </p:pic>
            <p:pic>
              <p:nvPicPr>
                <p:cNvPr id="168" name="Picture 167" descr="A picture containing graphical user interface&#10;&#10;Description automatically generated">
                  <a:extLst>
                    <a:ext uri="{FF2B5EF4-FFF2-40B4-BE49-F238E27FC236}">
                      <a16:creationId xmlns:a16="http://schemas.microsoft.com/office/drawing/2014/main" id="{543B711A-C743-9967-8553-D7788809C3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7174" t="-82" r="13226" b="96909"/>
                <a:stretch/>
              </p:blipFill>
              <p:spPr>
                <a:xfrm>
                  <a:off x="4098741" y="2372645"/>
                  <a:ext cx="2757354" cy="187680"/>
                </a:xfrm>
                <a:prstGeom prst="rect">
                  <a:avLst/>
                </a:prstGeom>
              </p:spPr>
            </p:pic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7B9754FA-7AA3-36AC-6838-038ED517CD37}"/>
                    </a:ext>
                  </a:extLst>
                </p:cNvPr>
                <p:cNvGrpSpPr/>
                <p:nvPr/>
              </p:nvGrpSpPr>
              <p:grpSpPr>
                <a:xfrm>
                  <a:off x="2408234" y="2539592"/>
                  <a:ext cx="5132193" cy="5593570"/>
                  <a:chOff x="2400614" y="2539592"/>
                  <a:chExt cx="5132193" cy="5593570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0E261C0-BCC7-243F-00D4-F81C03B0A436}"/>
                      </a:ext>
                    </a:extLst>
                  </p:cNvPr>
                  <p:cNvGrpSpPr/>
                  <p:nvPr/>
                </p:nvGrpSpPr>
                <p:grpSpPr>
                  <a:xfrm>
                    <a:off x="2400614" y="2539592"/>
                    <a:ext cx="5132193" cy="5593570"/>
                    <a:chOff x="7833358" y="2495921"/>
                    <a:chExt cx="5260657" cy="5733583"/>
                  </a:xfrm>
                </p:grpSpPr>
                <p:pic>
                  <p:nvPicPr>
                    <p:cNvPr id="175" name="Picture 174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1303E28B-20B1-893A-972D-C78FC8BCF5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80010" r="8397" b="19332"/>
                    <a:stretch/>
                  </p:blipFill>
                  <p:spPr>
                    <a:xfrm>
                      <a:off x="8955473" y="6793801"/>
                      <a:ext cx="3776668" cy="80092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3D37D205-C5CE-F081-360C-ED4060E4B4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33358" y="2495921"/>
                      <a:ext cx="1134183" cy="5733583"/>
                      <a:chOff x="2406207" y="2581661"/>
                      <a:chExt cx="1327700" cy="6711862"/>
                    </a:xfrm>
                  </p:grpSpPr>
                  <p:pic>
                    <p:nvPicPr>
                      <p:cNvPr id="12" name="Picture 11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BFFE1F61-5ACC-A673-2CB3-EF3EEE2AE7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086" r="79801" b="32134"/>
                      <a:stretch/>
                    </p:blipFill>
                    <p:spPr>
                      <a:xfrm>
                        <a:off x="2406207" y="2581661"/>
                        <a:ext cx="1327699" cy="450493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" name="Picture 15" descr="A picture containing graphical user interface&#10;&#10;Description automatically generated">
                        <a:extLst>
                          <a:ext uri="{FF2B5EF4-FFF2-40B4-BE49-F238E27FC236}">
                            <a16:creationId xmlns:a16="http://schemas.microsoft.com/office/drawing/2014/main" id="{1032D7EE-8DF0-A5C2-E95E-0F9059F726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8" t="66787" r="79992" b="1"/>
                      <a:stretch/>
                    </p:blipFill>
                    <p:spPr>
                      <a:xfrm>
                        <a:off x="2425211" y="6987023"/>
                        <a:ext cx="1308696" cy="23065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9" name="Picture 168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349798ED-BF6E-A8ED-4979-2677F5852E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609" t="3086" r="492" b="32134"/>
                    <a:stretch/>
                  </p:blipFill>
                  <p:spPr>
                    <a:xfrm>
                      <a:off x="8944508" y="2495921"/>
                      <a:ext cx="4149507" cy="384832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1" name="Picture 170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077A6687-0981-4BD8-17AA-5AAED6FC0B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66787" r="8397" b="23998"/>
                    <a:stretch/>
                  </p:blipFill>
                  <p:spPr>
                    <a:xfrm>
                      <a:off x="8955357" y="6259189"/>
                      <a:ext cx="3776669" cy="5467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Picture 171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78DA978C-8425-28BD-D7F7-8CB707FA833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25493" t="76699" r="8397" b="3"/>
                    <a:stretch/>
                  </p:blipFill>
                  <p:spPr>
                    <a:xfrm>
                      <a:off x="8955358" y="6843303"/>
                      <a:ext cx="3776669" cy="138223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8" name="Picture 177" descr="A picture containing graphical user interface&#10;&#10;Description automatically generated">
                      <a:extLst>
                        <a:ext uri="{FF2B5EF4-FFF2-40B4-BE49-F238E27FC236}">
                          <a16:creationId xmlns:a16="http://schemas.microsoft.com/office/drawing/2014/main" id="{ECCD5C82-4D8C-0542-FAFF-AB1F31CA647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3544" r="79992" b="24395"/>
                    <a:stretch/>
                  </p:blipFill>
                  <p:spPr>
                    <a:xfrm>
                      <a:off x="7855918" y="6793011"/>
                      <a:ext cx="1142997" cy="12225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24" name="Picture 223">
                    <a:extLst>
                      <a:ext uri="{FF2B5EF4-FFF2-40B4-BE49-F238E27FC236}">
                        <a16:creationId xmlns:a16="http://schemas.microsoft.com/office/drawing/2014/main" id="{5BABEF19-44DC-7AFC-B9F8-01E3FF8B04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27852" y="3619220"/>
                    <a:ext cx="896916" cy="323212"/>
                  </a:xfrm>
                  <a:prstGeom prst="rect">
                    <a:avLst/>
                  </a:prstGeom>
                </p:spPr>
              </p:pic>
              <p:pic>
                <p:nvPicPr>
                  <p:cNvPr id="226" name="Picture 225">
                    <a:extLst>
                      <a:ext uri="{FF2B5EF4-FFF2-40B4-BE49-F238E27FC236}">
                        <a16:creationId xmlns:a16="http://schemas.microsoft.com/office/drawing/2014/main" id="{53341757-A2A2-B2E4-13DB-8DE97F8B5F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8338" y="2736234"/>
                    <a:ext cx="1115085" cy="25857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29" name="Picture 228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261B3D0-08BF-550A-447F-24233F77BB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2942" t="73941" r="36058" b="24743"/>
              <a:stretch/>
            </p:blipFill>
            <p:spPr>
              <a:xfrm>
                <a:off x="5061503" y="7832790"/>
                <a:ext cx="45719" cy="62481"/>
              </a:xfrm>
              <a:prstGeom prst="rect">
                <a:avLst/>
              </a:prstGeom>
            </p:spPr>
          </p:pic>
          <p:pic>
            <p:nvPicPr>
              <p:cNvPr id="230" name="Picture 229" descr="A picture containing graphical user interface&#10;&#10;Description automatically generated">
                <a:extLst>
                  <a:ext uri="{FF2B5EF4-FFF2-40B4-BE49-F238E27FC236}">
                    <a16:creationId xmlns:a16="http://schemas.microsoft.com/office/drawing/2014/main" id="{141FE177-05BE-8E33-61D2-3C4D6CB30E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817" t="82311" r="8038" b="15181"/>
              <a:stretch/>
            </p:blipFill>
            <p:spPr>
              <a:xfrm>
                <a:off x="4935929" y="7885222"/>
                <a:ext cx="162718" cy="97844"/>
              </a:xfrm>
              <a:prstGeom prst="rect">
                <a:avLst/>
              </a:prstGeom>
            </p:spPr>
          </p:pic>
        </p:grpSp>
        <p:pic>
          <p:nvPicPr>
            <p:cNvPr id="231" name="Picture 230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4C60C858-D4C5-AD7E-DD76-700CE8522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28" t="-82" r="13226" b="96909"/>
            <a:stretch/>
          </p:blipFill>
          <p:spPr>
            <a:xfrm>
              <a:off x="5061503" y="4163864"/>
              <a:ext cx="1555441" cy="153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08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296</Words>
  <Application>Microsoft Office PowerPoint</Application>
  <PresentationFormat>Letter Paper (8.5x11 in)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Yates</dc:creator>
  <cp:lastModifiedBy>Alex Yates</cp:lastModifiedBy>
  <cp:revision>76</cp:revision>
  <dcterms:created xsi:type="dcterms:W3CDTF">2022-05-23T13:25:00Z</dcterms:created>
  <dcterms:modified xsi:type="dcterms:W3CDTF">2022-05-26T09:10:16Z</dcterms:modified>
</cp:coreProperties>
</file>