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5C2CC4-FCA2-4515-A683-799CA21F4EA3}">
  <a:tblStyle styleId="{EC5C2CC4-FCA2-4515-A683-799CA21F4E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5305AE-D4ED-4260-BEB6-79820790B2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42d36d29e_2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442d36d29e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4396ee580_0_5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44396ee580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d7aebb945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4d7aebb94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396ee580_0_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44396ee580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4396ee580_0_6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44396ee580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41f82503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4441f8250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d7aebb945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4d7aebb9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d7aebb945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4d7aebb94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4396ee580_0_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244396ee580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d7aebb945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4d7aebb94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d7aebb945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4d7aebb94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2d36d29e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442d36d29e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d7aebb945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24d7aebb94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d7aebb945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24d7aebb94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d7aebb94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4d7aebb94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d7aebb945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d7aebb94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d7aebb945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24d7aebb94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d7aebb945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24d7aebb9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d7aebb945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24d7aebb945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d7aebb945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4d7aebb94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d7aebb945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24d7aebb94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d7aebb945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4d7aebb94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42d36d29e_2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442d36d29e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d7aebb945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24d7aebb94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4d7aebb945_0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24d7aebb94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4441f8250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24441f8250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441f8250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24441f8250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4441f8250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24441f8250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d7aebb945_0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24d7aebb94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441f8250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24441f8250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7aebb945_0_3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d7aebb94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441f8250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24441f8250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d7aebb945_0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24d7aebb945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4396ee580_0_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44396ee58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4d7aebb945_0_3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24d7aebb945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d7aebb945_0_3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24d7aebb945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441f8250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24441f8250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4396ee580_0_6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44396ee580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4396ee580_0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44396ee580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396ee580_0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44396ee580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d7aebb9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24d7aebb9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4396ee580_0_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44396ee580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A blue circle with white 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394" y="721630"/>
            <a:ext cx="664875" cy="66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4567659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>
            <a:off x="6481936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8384285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70975" y="1803503"/>
            <a:ext cx="57255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sz="3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556210" y="890881"/>
            <a:ext cx="288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94565" y="880372"/>
            <a:ext cx="1708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sz="9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6590040" y="880372"/>
            <a:ext cx="1663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sz="9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4"/>
          </p:nvPr>
        </p:nvSpPr>
        <p:spPr>
          <a:xfrm>
            <a:off x="770975" y="3618686"/>
            <a:ext cx="5718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0A20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3107" y="1982857"/>
            <a:ext cx="1177786" cy="117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2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2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2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2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2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3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3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3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13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3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2418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4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044737" y="1085843"/>
            <a:ext cx="623100" cy="623100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5057194" y="1085843"/>
            <a:ext cx="623100" cy="623100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6069651" y="1085843"/>
            <a:ext cx="623100" cy="623100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7082108" y="1085843"/>
            <a:ext cx="623100" cy="623100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8094566" y="1085843"/>
            <a:ext cx="623100" cy="623100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4044737" y="2031524"/>
            <a:ext cx="623100" cy="623100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5057194" y="2031524"/>
            <a:ext cx="623100" cy="623100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069651" y="2031524"/>
            <a:ext cx="623100" cy="623100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7082108" y="2031524"/>
            <a:ext cx="623100" cy="623100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8094566" y="2031524"/>
            <a:ext cx="623100" cy="623100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4044737" y="2977207"/>
            <a:ext cx="623100" cy="623100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5057194" y="2977207"/>
            <a:ext cx="623100" cy="623100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069651" y="2977207"/>
            <a:ext cx="623100" cy="623100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7082108" y="2977207"/>
            <a:ext cx="623100" cy="623100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8094566" y="2977207"/>
            <a:ext cx="623100" cy="623100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4044737" y="3937327"/>
            <a:ext cx="623100" cy="623100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5057194" y="3937327"/>
            <a:ext cx="623100" cy="623100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069651" y="3937327"/>
            <a:ext cx="623100" cy="623100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7082108" y="3937327"/>
            <a:ext cx="623100" cy="623100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8094566" y="3937327"/>
            <a:ext cx="623100" cy="623100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3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5;p3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3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 b="0" i="0" u="none" strike="noStrike" cap="non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5013490" y="1085842"/>
            <a:ext cx="3243900" cy="32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39423" y="1784747"/>
            <a:ext cx="39342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4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5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4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4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5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49;p5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5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5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5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4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5"/>
          </p:nvPr>
        </p:nvSpPr>
        <p:spPr>
          <a:xfrm>
            <a:off x="4694919" y="1784747"/>
            <a:ext cx="4038000" cy="25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  <a:defRPr sz="24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6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6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6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6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6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6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2418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5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>
            <a:spLocks noGrp="1"/>
          </p:cNvSpPr>
          <p:nvPr>
            <p:ph type="chart" idx="6"/>
          </p:nvPr>
        </p:nvSpPr>
        <p:spPr>
          <a:xfrm>
            <a:off x="3954073" y="1085842"/>
            <a:ext cx="4778700" cy="3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7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7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7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7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7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4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chart" idx="5"/>
          </p:nvPr>
        </p:nvSpPr>
        <p:spPr>
          <a:xfrm>
            <a:off x="3954073" y="1085842"/>
            <a:ext cx="4778700" cy="3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6"/>
          </p:nvPr>
        </p:nvSpPr>
        <p:spPr>
          <a:xfrm>
            <a:off x="439341" y="1085298"/>
            <a:ext cx="3242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8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8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8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8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8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4"/>
          </p:nvPr>
        </p:nvSpPr>
        <p:spPr>
          <a:xfrm>
            <a:off x="431307" y="3077996"/>
            <a:ext cx="20685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5"/>
          </p:nvPr>
        </p:nvSpPr>
        <p:spPr>
          <a:xfrm>
            <a:off x="3035255" y="3077996"/>
            <a:ext cx="20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6"/>
          </p:nvPr>
        </p:nvSpPr>
        <p:spPr>
          <a:xfrm>
            <a:off x="5639204" y="3077996"/>
            <a:ext cx="20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7"/>
          </p:nvPr>
        </p:nvSpPr>
        <p:spPr>
          <a:xfrm>
            <a:off x="431307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8"/>
          </p:nvPr>
        </p:nvSpPr>
        <p:spPr>
          <a:xfrm>
            <a:off x="3035255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9"/>
          </p:nvPr>
        </p:nvSpPr>
        <p:spPr>
          <a:xfrm>
            <a:off x="5639204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9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9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9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9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"/>
          </p:nvPr>
        </p:nvSpPr>
        <p:spPr>
          <a:xfrm>
            <a:off x="439340" y="1085299"/>
            <a:ext cx="8293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5"/>
          </p:nvPr>
        </p:nvSpPr>
        <p:spPr>
          <a:xfrm>
            <a:off x="439341" y="4304392"/>
            <a:ext cx="5118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0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0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0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4"/>
          </p:nvPr>
        </p:nvSpPr>
        <p:spPr>
          <a:xfrm>
            <a:off x="439340" y="1085298"/>
            <a:ext cx="5713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5"/>
          </p:nvPr>
        </p:nvSpPr>
        <p:spPr>
          <a:xfrm>
            <a:off x="439341" y="4304392"/>
            <a:ext cx="5118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6"/>
          </p:nvPr>
        </p:nvSpPr>
        <p:spPr>
          <a:xfrm>
            <a:off x="6515105" y="1656272"/>
            <a:ext cx="21981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1556210" y="890881"/>
            <a:ext cx="2886538" cy="32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>
                <a:solidFill>
                  <a:srgbClr val="0E2D69"/>
                </a:solidFill>
              </a:rPr>
              <a:t>Факультет экономических наук</a:t>
            </a:r>
            <a:endParaRPr>
              <a:solidFill>
                <a:srgbClr val="0E2D69"/>
              </a:solidFill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2"/>
          </p:nvPr>
        </p:nvSpPr>
        <p:spPr>
          <a:xfrm>
            <a:off x="4694565" y="880372"/>
            <a:ext cx="1708547" cy="34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Образовательная программа: Экономика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3"/>
          </p:nvPr>
        </p:nvSpPr>
        <p:spPr>
          <a:xfrm>
            <a:off x="6590040" y="880372"/>
            <a:ext cx="1663304" cy="34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Москва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2023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4"/>
          </p:nvPr>
        </p:nvSpPr>
        <p:spPr>
          <a:xfrm>
            <a:off x="770975" y="3375350"/>
            <a:ext cx="3671700" cy="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25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 студент группы БЭК1910: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Забелин Алексей Александрович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4"/>
          </p:nvPr>
        </p:nvSpPr>
        <p:spPr>
          <a:xfrm>
            <a:off x="4694575" y="3418850"/>
            <a:ext cx="3671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Татаринов Андрей Анатольевич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Профессор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статистики и анализа данных</a:t>
            </a:r>
            <a:endParaRPr sz="5600">
              <a:solidFill>
                <a:srgbClr val="0E2D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199103" y="797706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Концепции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5" name="Google Shape;275;p23"/>
          <p:cNvGraphicFramePr/>
          <p:nvPr>
            <p:extLst>
              <p:ext uri="{D42A27DB-BD31-4B8C-83A1-F6EECF244321}">
                <p14:modId xmlns:p14="http://schemas.microsoft.com/office/powerpoint/2010/main" val="940849745"/>
              </p:ext>
            </p:extLst>
          </p:nvPr>
        </p:nvGraphicFramePr>
        <p:xfrm>
          <a:off x="199103" y="1204393"/>
          <a:ext cx="8716250" cy="3818895"/>
        </p:xfrm>
        <a:graphic>
          <a:graphicData uri="http://schemas.openxmlformats.org/drawingml/2006/table">
            <a:tbl>
              <a:tblPr firstRow="1" bandRow="1">
                <a:noFill/>
                <a:tableStyleId>{EC5C2CC4-FCA2-4515-A683-799CA21F4EA3}</a:tableStyleId>
              </a:tblPr>
              <a:tblGrid>
                <a:gridCol w="14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Автор(ы)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Название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Год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Использованные идеи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OECD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Defining A Roadmap Toward a Common Framework for Measuring the Digital Economy: Report for the G20 Digital Economy Task Force stability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Различные определения цифровой экономики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Rakhmatullina, Diana &amp; Guzelbaeva, G.T. &amp; Novikov, D.S.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 Consumption Process at the Different Stages of Social Development on the Way to the Digital Economy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Необходимость постоянно улучшать качество потребительских цифровых товаров и услуг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 становится самым ценным ресурсом</a:t>
                      </a:r>
                      <a:endParaRPr sz="1300" u="none" strike="noStrike" cap="none"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Tatarinov A.A.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Measuring Digital Economy in National Accounts fragility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Таблиц цифровых ресурсов и использования в качестве основы для сателлитного счета цифровой экономики</a:t>
                      </a:r>
                      <a:endParaRPr sz="1300" u="none" strike="noStrike" cap="none"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Земскова Е.С.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Анализ поведения потребителей в цифровой экономике с позиции теории поколений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Различные поколения в разной степени и по-разному воспринимают цифровую экономику</a:t>
                      </a:r>
                      <a:endParaRPr sz="1300" u="none" strike="noStrike" cap="none" dirty="0"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4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3" name="Google Shape;283;p24"/>
          <p:cNvGraphicFramePr/>
          <p:nvPr/>
        </p:nvGraphicFramePr>
        <p:xfrm>
          <a:off x="199103" y="1516358"/>
          <a:ext cx="8716250" cy="3155935"/>
        </p:xfrm>
        <a:graphic>
          <a:graphicData uri="http://schemas.openxmlformats.org/drawingml/2006/table">
            <a:tbl>
              <a:tblPr firstRow="1" bandRow="1">
                <a:noFill/>
                <a:tableStyleId>{EC5C2CC4-FCA2-4515-A683-799CA21F4EA3}</a:tableStyleId>
              </a:tblPr>
              <a:tblGrid>
                <a:gridCol w="2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Автор(ы)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Название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Год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Использованные идеи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G. Abdrakhmanova, S. Vasilkovsky, K. Vishnevskiy, L. Gokhberg et al. 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Economy Indicators in the Russian Federation: 2022: Data Book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передаваемой россиянами через интернет информации с каждым годом увеличивается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Рост потребления цифровых товаров и услуг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G. Abdrakhmanova, S. Vasilkovsky, K. Vishnevskiy, L. Gokhberg et al. 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Economy in the Russian Federation: 2022: Data Book.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Наблюдается рост количества трудоустроенных в IT-секторе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Увеличение предложения и разнообразия цифровых товаров и услуг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Tatarinov A.A., Ustinova N.E.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Measuring the ICT Sector in the Digital Economy</a:t>
                      </a:r>
                      <a:endParaRPr sz="1300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Разработанные таблицы цифровых ресурсов и использования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1590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ru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Классификация цифровых продуктов секторе информационно-коммуникационных технологий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99103" y="933442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Концепции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5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5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Знакомство с данными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3"/>
          </p:nvPr>
        </p:nvSpPr>
        <p:spPr>
          <a:xfrm>
            <a:off x="439425" y="1784750"/>
            <a:ext cx="40209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Федеральная служба государственной статистики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→ 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РОССТАТ</a:t>
            </a:r>
            <a:r>
              <a:rPr lang="ru" sz="1300"/>
              <a:t> | Обследования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Временной диапазон: </a:t>
            </a:r>
            <a:r>
              <a:rPr lang="ru" sz="1300" b="1"/>
              <a:t>2005-2020</a:t>
            </a:r>
            <a:r>
              <a:rPr lang="ru" sz="1300"/>
              <a:t> гг.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До </a:t>
            </a:r>
            <a:r>
              <a:rPr lang="ru" sz="1300" b="1"/>
              <a:t>2015</a:t>
            </a:r>
            <a:r>
              <a:rPr lang="ru" sz="1300"/>
              <a:t> года: в среднем на 100 домохозяйств.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С</a:t>
            </a:r>
            <a:r>
              <a:rPr lang="ru" sz="1300" b="1"/>
              <a:t> 2015</a:t>
            </a:r>
            <a:r>
              <a:rPr lang="ru" sz="1300"/>
              <a:t> года: в среднем на 100 домохозяйств </a:t>
            </a:r>
            <a:r>
              <a:rPr lang="ru" sz="1300" u="sng"/>
              <a:t>в месяц</a:t>
            </a:r>
            <a:r>
              <a:rPr lang="ru" sz="1300"/>
              <a:t>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Сравнительный анализ динамики показателей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u="sng"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6"/>
          <p:cNvSpPr txBox="1">
            <a:spLocks noGrp="1"/>
          </p:cNvSpPr>
          <p:nvPr>
            <p:ph type="body" idx="3"/>
          </p:nvPr>
        </p:nvSpPr>
        <p:spPr>
          <a:xfrm>
            <a:off x="4836000" y="1784750"/>
            <a:ext cx="40209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Акционерное общество “Администратор торговой системы оптового рынка электроэнергии”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→ 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Рынок на сутки вперед | </a:t>
            </a:r>
            <a:r>
              <a:rPr lang="ru" sz="1300" b="1"/>
              <a:t>АО “АТС”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Временной диапазон: </a:t>
            </a:r>
            <a:r>
              <a:rPr lang="ru" sz="1300" b="1"/>
              <a:t>2021-2022</a:t>
            </a:r>
            <a:r>
              <a:rPr lang="ru" sz="1300"/>
              <a:t> гг.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17520</a:t>
            </a:r>
            <a:r>
              <a:rPr lang="ru" sz="1300"/>
              <a:t> наблюдений.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Регрессионный анализ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Знакомство с данными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3"/>
          </p:nvPr>
        </p:nvSpPr>
        <p:spPr>
          <a:xfrm>
            <a:off x="439425" y="1784750"/>
            <a:ext cx="1918800" cy="450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“топливо”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7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7"/>
          <p:cNvSpPr txBox="1">
            <a:spLocks noGrp="1"/>
          </p:cNvSpPr>
          <p:nvPr>
            <p:ph type="body" idx="3"/>
          </p:nvPr>
        </p:nvSpPr>
        <p:spPr>
          <a:xfrm>
            <a:off x="4572000" y="1784750"/>
            <a:ext cx="4132500" cy="450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“топливо для отопления и освещения жилья”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“автомобильное топливо”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3"/>
          </p:nvPr>
        </p:nvSpPr>
        <p:spPr>
          <a:xfrm>
            <a:off x="2922100" y="1784750"/>
            <a:ext cx="1011900" cy="4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314" name="Google Shape;314;p27"/>
          <p:cNvSpPr txBox="1">
            <a:spLocks noGrp="1"/>
          </p:cNvSpPr>
          <p:nvPr>
            <p:ph type="body" idx="3"/>
          </p:nvPr>
        </p:nvSpPr>
        <p:spPr>
          <a:xfrm>
            <a:off x="439475" y="2457050"/>
            <a:ext cx="1918800" cy="713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“одежда, обувь, белье и ткани”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3"/>
          </p:nvPr>
        </p:nvSpPr>
        <p:spPr>
          <a:xfrm>
            <a:off x="4572050" y="2457050"/>
            <a:ext cx="4132500" cy="675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“одежда и белье”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“обувь”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“ткани”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3"/>
          </p:nvPr>
        </p:nvSpPr>
        <p:spPr>
          <a:xfrm>
            <a:off x="2922175" y="2457050"/>
            <a:ext cx="1011900" cy="7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body" idx="3"/>
          </p:nvPr>
        </p:nvSpPr>
        <p:spPr>
          <a:xfrm>
            <a:off x="439475" y="3362275"/>
            <a:ext cx="1918800" cy="1287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“жилье”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body" idx="3"/>
          </p:nvPr>
        </p:nvSpPr>
        <p:spPr>
          <a:xfrm>
            <a:off x="4572050" y="3362275"/>
            <a:ext cx="4132500" cy="1287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 dirty="0">
                <a:solidFill>
                  <a:schemeClr val="lt1"/>
                </a:solidFill>
              </a:rPr>
              <a:t>“жилье”:</a:t>
            </a:r>
            <a:endParaRPr sz="13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“муниципальное жилье”</a:t>
            </a:r>
            <a:endParaRPr sz="13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“аренда жилья у частных лиц”</a:t>
            </a:r>
            <a:endParaRPr sz="13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“прочие виды арендной платы”</a:t>
            </a:r>
            <a:endParaRPr sz="13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“жилье в отелях, гостиницах, пансионатах”</a:t>
            </a:r>
            <a:endParaRPr sz="13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“проживание в общежитии, интернате”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3"/>
          </p:nvPr>
        </p:nvSpPr>
        <p:spPr>
          <a:xfrm>
            <a:off x="2922150" y="3362275"/>
            <a:ext cx="1011900" cy="128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 dirty="0"/>
              <a:t>→</a:t>
            </a:r>
            <a:endParaRPr sz="3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Знакомство с данными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body" idx="3"/>
          </p:nvPr>
        </p:nvSpPr>
        <p:spPr>
          <a:xfrm>
            <a:off x="439400" y="1679800"/>
            <a:ext cx="1844700" cy="1390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“вода и др. коммунальные услуги”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9" name="Google Shape;329;p28"/>
          <p:cNvSpPr txBox="1">
            <a:spLocks noGrp="1"/>
          </p:cNvSpPr>
          <p:nvPr>
            <p:ph type="body" idx="3"/>
          </p:nvPr>
        </p:nvSpPr>
        <p:spPr>
          <a:xfrm>
            <a:off x="4572050" y="1668750"/>
            <a:ext cx="4132500" cy="1401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>
                <a:solidFill>
                  <a:schemeClr val="lt1"/>
                </a:solidFill>
              </a:rPr>
              <a:t>“вода и др. коммунальные услуги”: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“холодное водоснабжение”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“горячее водоснабжение”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“вывоз мусора”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“канализация”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“техническое обслуживание жилья”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”запирающее устройство, домофон”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3"/>
          </p:nvPr>
        </p:nvSpPr>
        <p:spPr>
          <a:xfrm>
            <a:off x="2922125" y="1679800"/>
            <a:ext cx="1011900" cy="12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3"/>
          </p:nvPr>
        </p:nvSpPr>
        <p:spPr>
          <a:xfrm>
            <a:off x="439463" y="3275550"/>
            <a:ext cx="1844700" cy="450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“другие бытовые услуги”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2" name="Google Shape;332;p28"/>
          <p:cNvSpPr txBox="1">
            <a:spLocks noGrp="1"/>
          </p:cNvSpPr>
          <p:nvPr>
            <p:ph type="body" idx="3"/>
          </p:nvPr>
        </p:nvSpPr>
        <p:spPr>
          <a:xfrm>
            <a:off x="4572038" y="3275550"/>
            <a:ext cx="4132500" cy="450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“бытовые услуги”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3"/>
          </p:nvPr>
        </p:nvSpPr>
        <p:spPr>
          <a:xfrm>
            <a:off x="2922138" y="3275550"/>
            <a:ext cx="1011900" cy="4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3"/>
          </p:nvPr>
        </p:nvSpPr>
        <p:spPr>
          <a:xfrm>
            <a:off x="439450" y="3931150"/>
            <a:ext cx="1844700" cy="78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“услуги учреждений культуры”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4572025" y="3931150"/>
            <a:ext cx="4132500" cy="78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>
                <a:solidFill>
                  <a:schemeClr val="lt1"/>
                </a:solidFill>
              </a:rPr>
              <a:t>“услуги учреждений культуры и организации отдыха”: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учреждений культуры”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по организации отдыха”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3"/>
          </p:nvPr>
        </p:nvSpPr>
        <p:spPr>
          <a:xfrm>
            <a:off x="2922125" y="3931150"/>
            <a:ext cx="1011900" cy="7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Знакомство с данными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9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3"/>
          </p:nvPr>
        </p:nvSpPr>
        <p:spPr>
          <a:xfrm>
            <a:off x="439400" y="1679800"/>
            <a:ext cx="1844700" cy="2262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>
                <a:solidFill>
                  <a:schemeClr val="lt1"/>
                </a:solidFill>
              </a:rPr>
              <a:t>“услуги в системе образования”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46" name="Google Shape;346;p29"/>
          <p:cNvSpPr txBox="1">
            <a:spLocks noGrp="1"/>
          </p:cNvSpPr>
          <p:nvPr>
            <p:ph type="body" idx="3"/>
          </p:nvPr>
        </p:nvSpPr>
        <p:spPr>
          <a:xfrm>
            <a:off x="4572050" y="1668750"/>
            <a:ext cx="4132500" cy="2262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>
                <a:solidFill>
                  <a:schemeClr val="lt1"/>
                </a:solidFill>
              </a:rPr>
              <a:t>“услуги в системе образования”: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репетиторов, нянь”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дошкольного и начального образования”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среднего образования”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среднего профессионального образования”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высшего образования”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образования неопределенного по уровню”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ru" sz="1300">
                <a:solidFill>
                  <a:schemeClr val="lt1"/>
                </a:solidFill>
              </a:rPr>
              <a:t>“услуги в системе дошкольного образования»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3"/>
          </p:nvPr>
        </p:nvSpPr>
        <p:spPr>
          <a:xfrm>
            <a:off x="2922125" y="1679800"/>
            <a:ext cx="1011900" cy="22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/>
              <a:t>→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348" name="Google Shape;348;p29"/>
          <p:cNvSpPr txBox="1">
            <a:spLocks noGrp="1"/>
          </p:cNvSpPr>
          <p:nvPr>
            <p:ph type="body" idx="3"/>
          </p:nvPr>
        </p:nvSpPr>
        <p:spPr>
          <a:xfrm>
            <a:off x="439463" y="4189950"/>
            <a:ext cx="1844700" cy="624076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“санаторно-оздоровительные услуги”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3"/>
          </p:nvPr>
        </p:nvSpPr>
        <p:spPr>
          <a:xfrm>
            <a:off x="4572038" y="4189950"/>
            <a:ext cx="4132500" cy="582898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dirty="0">
                <a:solidFill>
                  <a:schemeClr val="lt1"/>
                </a:solidFill>
              </a:rPr>
              <a:t>“санаторнооздоровительные услуги”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3"/>
          </p:nvPr>
        </p:nvSpPr>
        <p:spPr>
          <a:xfrm>
            <a:off x="2922138" y="4189949"/>
            <a:ext cx="1011900" cy="58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100" b="1" dirty="0"/>
              <a:t>→</a:t>
            </a:r>
            <a:endParaRPr sz="3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Очистка данных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0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0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body" idx="3"/>
          </p:nvPr>
        </p:nvSpPr>
        <p:spPr>
          <a:xfrm>
            <a:off x="439425" y="1784750"/>
            <a:ext cx="40209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До 2015 года: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“Потребительские расходы”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“Расходы на покупку непродовольственных товаров -  всего”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“телерадиоаппаратура, предметы для отдыха, увлечений”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“Расходы на оплату услуг - всего:”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“жилищно-коммунальные услуги”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“электроэнергия”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учреждений культуры”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в системе образования”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связи”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</p:txBody>
      </p:sp>
      <p:sp>
        <p:nvSpPr>
          <p:cNvPr id="360" name="Google Shape;360;p30"/>
          <p:cNvSpPr txBox="1">
            <a:spLocks noGrp="1"/>
          </p:cNvSpPr>
          <p:nvPr>
            <p:ph type="body" idx="3"/>
          </p:nvPr>
        </p:nvSpPr>
        <p:spPr>
          <a:xfrm>
            <a:off x="4836000" y="1784750"/>
            <a:ext cx="40209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С 2015 года: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“Потребительские расходы”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“Расходы на покупку непродовольственных товаров -  всего”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“телерадиоаппаратура, предметы для отдыха, увлечений”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“Расходы на оплату услуг - всего:”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“жилищно-коммунальные услуги”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“электроэнергия”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учреждений культуры и организации отдыха” (</a:t>
            </a:r>
            <a:r>
              <a:rPr lang="ru" sz="1300"/>
              <a:t>вместе с составляющими)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в системе образования” </a:t>
            </a:r>
            <a:r>
              <a:rPr lang="ru" sz="1300"/>
              <a:t>(вместе с составляющими)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“услуги связи”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88" y="1668743"/>
            <a:ext cx="5949014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2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2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439425" y="1009648"/>
            <a:ext cx="8293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3"/>
          </p:nvPr>
        </p:nvSpPr>
        <p:spPr>
          <a:xfrm>
            <a:off x="439425" y="1403550"/>
            <a:ext cx="82935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Вступление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Определение цифровой экономики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Потребление в рамках цифровой экономики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данными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Очистка данных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цифровых товаров и услуг и регрессионная модель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Рынок электроэнергии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Библиография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3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3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3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4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5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5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6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6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4" name="Google Shape;414;p36"/>
          <p:cNvGraphicFramePr/>
          <p:nvPr/>
        </p:nvGraphicFramePr>
        <p:xfrm>
          <a:off x="236800" y="1601225"/>
          <a:ext cx="8573725" cy="2316300"/>
        </p:xfrm>
        <a:graphic>
          <a:graphicData uri="http://schemas.openxmlformats.org/drawingml/2006/table">
            <a:tbl>
              <a:tblPr>
                <a:noFill/>
                <a:tableStyleId>{115305AE-D4ED-4260-BEB6-79820790B2A0}</a:tableStyleId>
              </a:tblPr>
              <a:tblGrid>
                <a:gridCol w="15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Категории и подкатегории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Все домохозяйства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 группа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tv_radio_equipment_1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2.23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4.06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4.27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3.97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3.47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3.57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2.70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2.43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2.37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1.72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1.63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electricity_1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4.50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4.96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4.82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4.65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4.75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4.68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4.56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4.22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4.15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4.37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4.40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cultural_services_1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6.03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6.84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8.34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10.79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5.85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5.36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4.98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5.12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4.72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5.99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7.51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education_service_1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2.61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7.68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5.77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4.71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4.08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3.34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2.34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3.01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2.25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2.26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1.73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communication_services_1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3.69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6.94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6.02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5.36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4.89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4.25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4.00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3.17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2.95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2.96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3.08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8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9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9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799018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40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40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0" name="Google Shape;4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1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41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2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2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Вступление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Вступление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43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Анализ категорий и подкатегорий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44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44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44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Анализ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668743"/>
            <a:ext cx="5942906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5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45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цифровых товаров и услуг и регрессионная модель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6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500" b="1"/>
              <a:t>Категории наиболее близкие к цифровым:</a:t>
            </a:r>
            <a:endParaRPr sz="1500" b="1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“телерадиоаппаратура, предметы для отдыха, увлечений”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“электроэнергия”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“услуги учреждений культуры”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“услуги по организации отдыха”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“услуги в системе образования”</a:t>
            </a:r>
            <a:endParaRPr sz="150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“услуги репетиторов, нянь”</a:t>
            </a:r>
            <a:endParaRPr sz="150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“услуги в системе среднего профессионального образования”</a:t>
            </a:r>
            <a:endParaRPr sz="1500"/>
          </a:p>
        </p:txBody>
      </p:sp>
      <p:sp>
        <p:nvSpPr>
          <p:cNvPr id="501" name="Google Shape;501;p46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6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Рынок электроэнергетики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7"/>
          <p:cNvSpPr txBox="1">
            <a:spLocks noGrp="1"/>
          </p:cNvSpPr>
          <p:nvPr>
            <p:ph type="body" idx="3"/>
          </p:nvPr>
        </p:nvSpPr>
        <p:spPr>
          <a:xfrm>
            <a:off x="6730275" y="1218450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>
                <a:solidFill>
                  <a:srgbClr val="E61F3D"/>
                </a:solidFill>
              </a:rPr>
              <a:t>R</a:t>
            </a:r>
            <a:r>
              <a:rPr lang="ru" sz="1300" b="1"/>
              <a:t>-squared: 0.349</a:t>
            </a:r>
            <a:endParaRPr sz="1300" b="1"/>
          </a:p>
        </p:txBody>
      </p:sp>
      <p:sp>
        <p:nvSpPr>
          <p:cNvPr id="510" name="Google Shape;510;p47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7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98" y="1668743"/>
            <a:ext cx="5949014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Рынок электроэнергетики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8"/>
          <p:cNvSpPr txBox="1">
            <a:spLocks noGrp="1"/>
          </p:cNvSpPr>
          <p:nvPr>
            <p:ph type="body" idx="3"/>
          </p:nvPr>
        </p:nvSpPr>
        <p:spPr>
          <a:xfrm>
            <a:off x="6730275" y="1218450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>
                <a:solidFill>
                  <a:srgbClr val="E61F3D"/>
                </a:solidFill>
              </a:rPr>
              <a:t>R</a:t>
            </a:r>
            <a:r>
              <a:rPr lang="ru" sz="1300" b="1"/>
              <a:t>-squared: 0.759</a:t>
            </a:r>
            <a:endParaRPr sz="1300" b="1"/>
          </a:p>
        </p:txBody>
      </p:sp>
      <p:sp>
        <p:nvSpPr>
          <p:cNvPr id="520" name="Google Shape;520;p48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8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8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Методология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88" y="1668743"/>
            <a:ext cx="5949014" cy="31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9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9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"/>
          <p:cNvSpPr txBox="1">
            <a:spLocks noGrp="1"/>
          </p:cNvSpPr>
          <p:nvPr>
            <p:ph type="body" idx="3"/>
          </p:nvPr>
        </p:nvSpPr>
        <p:spPr>
          <a:xfrm>
            <a:off x="439423" y="1556147"/>
            <a:ext cx="82935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/>
              <a:t>Потребления населением цифровых товаров и услуг имеет положительную динамику</a:t>
            </a:r>
            <a:endParaRPr sz="1500" b="1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/>
              <a:t>Проведен детальный анализ микроданных выборочных обследований домохозяйств</a:t>
            </a:r>
            <a:endParaRPr sz="1500" b="1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/>
              <a:t>Были выявлены подкатегории расходов на потребление наиболее близкие к цифровым</a:t>
            </a:r>
            <a:endParaRPr sz="1500" b="1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/>
              <a:t>По данным, собранным по новой классификации при аналогичном подходе возможно более точно выявить характер динамики потребления населением цифровых товаров и услуг</a:t>
            </a:r>
            <a:endParaRPr sz="1500" b="1"/>
          </a:p>
        </p:txBody>
      </p:sp>
      <p:sp>
        <p:nvSpPr>
          <p:cNvPr id="537" name="Google Shape;537;p50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50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50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Библиография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51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Библиография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51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51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"/>
          <p:cNvSpPr txBox="1">
            <a:spLocks noGrp="1"/>
          </p:cNvSpPr>
          <p:nvPr>
            <p:ph type="body" idx="3"/>
          </p:nvPr>
        </p:nvSpPr>
        <p:spPr>
          <a:xfrm>
            <a:off x="439425" y="1249425"/>
            <a:ext cx="82935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	G. Abdrakhmanova, S. Vasilkovsky, K. Vishnevskiy, L. Gokhberg et al. (2023). Digital Economy Indicators in the Russian Federation: 2022: Data Book. National Research University Higher School of Economics. – Moscow: HSE., 332.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2.	G. Abdrakhmanova, S. Vasilkovsky, K. Vishnevskiy, L. Gokhberg et al. (2022). Digital Economy in the Russian Federation: 2022: Data Book. National Research University Higher School of Economics. – Moscow: HSE., 124.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3.	OECD. A Roadmap Toward a Common Framework for Measuring the Digital Economy: Report for the G20 Digital Economy Task Force. OECD; 2020. 123.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4.	Rakhmatullina, Diana &amp; Guzelbaeva, G.T. &amp; Novikov, D.S. (2020). Household Consumption Process at the Different Stages of Social Development on the Way to the Digital Economy. Advances in Economics, Business and Management Research, 138, 942-946.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5.	Tatarinov A.A. (2019). Measuring Digital Economy in National Accounts. Voprosy statistiki, 26(2), 5-17.</a:t>
            </a:r>
            <a:endParaRPr sz="1500"/>
          </a:p>
        </p:txBody>
      </p:sp>
      <p:sp>
        <p:nvSpPr>
          <p:cNvPr id="553" name="Google Shape;553;p52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52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52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/>
              <a:t>Вступление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3"/>
          </p:nvPr>
        </p:nvSpPr>
        <p:spPr>
          <a:xfrm>
            <a:off x="439425" y="2089549"/>
            <a:ext cx="8293500" cy="19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Измерение цифровой экономики с точки зрения статистики является трудно выполнимой задачей в рамках существующих концепций, методов измерения и понятий.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В данной работе была предпринята попытка оценить динамику потребления цифровых продуктов населением РФ.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Ожидаемым результатом являлось определение позитивной динамики потребления цифровых товаров и услуг домашними хозяйствами.</a:t>
            </a:r>
            <a:endParaRPr sz="1300"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Вступление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3"/>
          <p:cNvSpPr txBox="1">
            <a:spLocks noGrp="1"/>
          </p:cNvSpPr>
          <p:nvPr>
            <p:ph type="body" idx="3"/>
          </p:nvPr>
        </p:nvSpPr>
        <p:spPr>
          <a:xfrm>
            <a:off x="439425" y="1325625"/>
            <a:ext cx="8293500" cy="3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6.	Tatarinov A.A., Ustinova N.E. (2021). Measuring the ICT Sector in the Digital Economy. Voprosy Statistiki, 28(6), 5–17.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7.	Zemskova E.S. (2019). Analysis of consumer behavior in the digital economy from the perspective of generation theory. The Eurasian Scientific Journal, 5(11), 17.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8.	Л. И. Серегеев, Д. Л. Сергеев, А. Л. Юданова (2023). Цифровая экономика: учебник для вузов – 2-е изд., перераб. и доп. – Москва: Издательство Юрайт, 437 с.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9.	Н. А. Горелов, О. Н. Кораблева (2023). Развитие информационного общества: цифровая экономика: учебное пособие для вузов – Москва: Издательство Юрайт, 241 с. 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10.	Распоряжение Правительства РФ от 28.07.2017 N 1632-р Об утверждении программы "Цифровая экономика Российской Федерации" // https://www.consultant.ru/document/cons_doc_LAW_221756/ (дата обращения: 10.05.2023).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61" name="Google Shape;561;p53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53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53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>
            <a:spLocks noGrp="1"/>
          </p:cNvSpPr>
          <p:nvPr>
            <p:ph type="body" idx="3"/>
          </p:nvPr>
        </p:nvSpPr>
        <p:spPr>
          <a:xfrm>
            <a:off x="439425" y="1325625"/>
            <a:ext cx="5115600" cy="3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11.	Е. С. Нестеренко (2019) Цифровая услуга: понятие, виды, особенности. Теоретическая экономика. №7 (55). URL: https://cyberleninka.ru/article/n/tsifrovaya-usluga-ponyatie-vidy-osobennosti (дата обращения: 10.05.2023).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12.	DATAPORTAL, SIMON KEMP, (26 JANUARY 2022) DIGITAL 2022: GLOBAL OVERVIEW REPORT, URL: https://datareportal.com/reports/digital-2022-global-overview-report (дата обращения: 10.05.2023).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13.	Github, URL: https://github.com/Alex-Zaberlin/final_qualifying_work (дата обращения: 10.05.2023).</a:t>
            </a: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69" name="Google Shape;569;p54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4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54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2" name="Google Shape;5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150" y="1400175"/>
            <a:ext cx="2343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55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Дополнение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55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55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 idx="4294967295"/>
          </p:nvPr>
        </p:nvSpPr>
        <p:spPr>
          <a:xfrm>
            <a:off x="770975" y="1803500"/>
            <a:ext cx="74823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 sz="3500" b="1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4294967295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Определение цифровой экономики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3"/>
          </p:nvPr>
        </p:nvSpPr>
        <p:spPr>
          <a:xfrm>
            <a:off x="439425" y="1632350"/>
            <a:ext cx="8293500" cy="14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Формальное определение: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 i="1"/>
              <a:t>Цифровая экономика</a:t>
            </a:r>
            <a:r>
              <a:rPr lang="ru" sz="1300"/>
              <a:t> - это определенная </a:t>
            </a:r>
            <a:r>
              <a:rPr lang="ru" sz="1300" u="sng"/>
              <a:t>хозяйственная деятельность</a:t>
            </a:r>
            <a:r>
              <a:rPr lang="ru" sz="1300"/>
              <a:t>, ключевым </a:t>
            </a:r>
            <a:r>
              <a:rPr lang="ru" sz="1300" u="sng"/>
              <a:t>фактором производства</a:t>
            </a:r>
            <a:r>
              <a:rPr lang="ru" sz="1300"/>
              <a:t> которой являются знания, информация иными словами – </a:t>
            </a:r>
            <a:r>
              <a:rPr lang="ru" sz="1300" u="sng"/>
              <a:t>данные</a:t>
            </a:r>
            <a:r>
              <a:rPr lang="ru" sz="1300"/>
              <a:t>. Следует учесть </a:t>
            </a:r>
            <a:r>
              <a:rPr lang="ru" sz="1300" u="sng"/>
              <a:t>цифровой формат</a:t>
            </a:r>
            <a:r>
              <a:rPr lang="ru" sz="1300"/>
              <a:t> этих </a:t>
            </a:r>
            <a:r>
              <a:rPr lang="ru" sz="1300" u="sng"/>
              <a:t>данных</a:t>
            </a:r>
            <a:r>
              <a:rPr lang="ru" sz="1300"/>
              <a:t>, так как данные, существующие вне цифрового формата не могут являться фактором производства в сфере, где основное взаимодействие происходит в цифровом формате.</a:t>
            </a:r>
            <a:endParaRPr sz="1300"/>
          </a:p>
        </p:txBody>
      </p:sp>
      <p:sp>
        <p:nvSpPr>
          <p:cNvPr id="225" name="Google Shape;225;p19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3"/>
          </p:nvPr>
        </p:nvSpPr>
        <p:spPr>
          <a:xfrm>
            <a:off x="425250" y="3239326"/>
            <a:ext cx="8293500" cy="14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Определение в рамках социально-экономической статистики: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Цифровая экономика</a:t>
            </a:r>
            <a:r>
              <a:rPr lang="ru" sz="1300"/>
              <a:t> - это </a:t>
            </a:r>
            <a:r>
              <a:rPr lang="ru" sz="1300" u="sng"/>
              <a:t>производственная деятельность</a:t>
            </a:r>
            <a:r>
              <a:rPr lang="ru" sz="1300"/>
              <a:t>, основанная благодаря </a:t>
            </a:r>
            <a:r>
              <a:rPr lang="ru" sz="1300" u="sng"/>
              <a:t>переходу к более совершенным формам</a:t>
            </a:r>
            <a:r>
              <a:rPr lang="ru" sz="1300"/>
              <a:t> существующих видов экономической деятельности. В такой формулировке цифровая экономика включает в себя новые виды экономической деятельности, которые появляются благодаря развитию и внедрению цифровых технологий, и при этом она может быть включена в границы производства системы национальных счетов.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Потребление в рамках цифровой экономики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3"/>
          </p:nvPr>
        </p:nvSpPr>
        <p:spPr>
          <a:xfrm>
            <a:off x="425250" y="1937148"/>
            <a:ext cx="8293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Потребление в стоимостном выражении:</a:t>
            </a:r>
            <a:br>
              <a:rPr lang="ru" sz="1300" b="1"/>
            </a:br>
            <a:br>
              <a:rPr lang="ru" sz="1300" b="1"/>
            </a:br>
            <a:r>
              <a:rPr lang="ru" sz="1300" b="1"/>
              <a:t>Конечное потребление цифровых продуктов</a:t>
            </a:r>
            <a:r>
              <a:rPr lang="ru" sz="1300"/>
              <a:t> - это стоимость цифровых товаров и услуг, которые предназначены для удовлетворения потребностей домашних хозяйств.</a:t>
            </a:r>
            <a:endParaRPr sz="130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425250" y="3405248"/>
            <a:ext cx="8293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Потребление во временном выражении: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Потребление цифровых продуктов</a:t>
            </a:r>
            <a:r>
              <a:rPr lang="ru" sz="1300"/>
              <a:t> - это время, потраченное домашними хозяйствами на удовлетворение своих потребностей с помощью цифровых товаров и услуг.  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цифровых продуктов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39425" y="1547175"/>
            <a:ext cx="2405400" cy="582900"/>
          </a:xfrm>
          <a:prstGeom prst="rect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Произведенные продукты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8" name="Google Shape;248;p21"/>
          <p:cNvSpPr txBox="1">
            <a:spLocks noGrp="1"/>
          </p:cNvSpPr>
          <p:nvPr>
            <p:ph type="body" idx="3"/>
          </p:nvPr>
        </p:nvSpPr>
        <p:spPr>
          <a:xfrm>
            <a:off x="439425" y="2250500"/>
            <a:ext cx="41325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Возникают в результате процессов производства, подпадающих под определение границ сферы производства в СНС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39425" y="3135000"/>
            <a:ext cx="2405400" cy="582900"/>
          </a:xfrm>
          <a:prstGeom prst="rect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Непроизведенные продукты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6327525" y="1547175"/>
            <a:ext cx="2405400" cy="58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Платные продукты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6327525" y="3135000"/>
            <a:ext cx="2405400" cy="58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</a:rPr>
              <a:t>Бесплатные продукты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3"/>
          </p:nvPr>
        </p:nvSpPr>
        <p:spPr>
          <a:xfrm>
            <a:off x="439425" y="3838300"/>
            <a:ext cx="41325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Возникают иным способом, нежели в результате процесса производства, подпадающего под определение границ сферы производства в СНС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3"/>
          </p:nvPr>
        </p:nvSpPr>
        <p:spPr>
          <a:xfrm>
            <a:off x="4694925" y="2250475"/>
            <a:ext cx="40380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Предоставляемый или разрешенный для использования на некоторый период за известную плату</a:t>
            </a:r>
            <a:endParaRPr sz="130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3"/>
          </p:nvPr>
        </p:nvSpPr>
        <p:spPr>
          <a:xfrm>
            <a:off x="4600425" y="3838325"/>
            <a:ext cx="41325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/>
              <a:t>Предоставляемый или разрешенный для использования на некоторый период безвозмездно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b="1">
                <a:latin typeface="Times New Roman"/>
                <a:ea typeface="Times New Roman"/>
                <a:cs typeface="Times New Roman"/>
                <a:sym typeface="Times New Roman"/>
              </a:rPr>
              <a:t>Потребление в рамках цифровой экономики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2"/>
          </p:nvPr>
        </p:nvSpPr>
        <p:spPr>
          <a:xfrm>
            <a:off x="2594375" y="335353"/>
            <a:ext cx="1552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Забелин А.А.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4"/>
          </p:nvPr>
        </p:nvSpPr>
        <p:spPr>
          <a:xfrm>
            <a:off x="4694925" y="335350"/>
            <a:ext cx="2880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Анализ динамики потребления населением цифровых товаров и услуг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2"/>
          <p:cNvSpPr txBox="1">
            <a:spLocks noGrp="1"/>
          </p:cNvSpPr>
          <p:nvPr>
            <p:ph type="body" idx="1"/>
          </p:nvPr>
        </p:nvSpPr>
        <p:spPr>
          <a:xfrm>
            <a:off x="857775" y="329474"/>
            <a:ext cx="1426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2"/>
          <p:cNvSpPr txBox="1">
            <a:spLocks noGrp="1"/>
          </p:cNvSpPr>
          <p:nvPr>
            <p:ph type="body" idx="3"/>
          </p:nvPr>
        </p:nvSpPr>
        <p:spPr>
          <a:xfrm>
            <a:off x="439425" y="2013350"/>
            <a:ext cx="4132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Цифровой товар</a:t>
            </a:r>
            <a:r>
              <a:rPr lang="ru" sz="1300"/>
              <a:t> - это любой продукт, который может быть получен потребителем данного цифрового товара в электронном формате.</a:t>
            </a:r>
            <a:endParaRPr sz="1300"/>
          </a:p>
        </p:txBody>
      </p:sp>
      <p:sp>
        <p:nvSpPr>
          <p:cNvPr id="264" name="Google Shape;264;p22"/>
          <p:cNvSpPr txBox="1">
            <a:spLocks noGrp="1"/>
          </p:cNvSpPr>
          <p:nvPr>
            <p:ph type="body" idx="3"/>
          </p:nvPr>
        </p:nvSpPr>
        <p:spPr>
          <a:xfrm>
            <a:off x="4595425" y="2013350"/>
            <a:ext cx="4255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300" b="1"/>
              <a:t>Цифровая услуга</a:t>
            </a:r>
            <a:r>
              <a:rPr lang="ru" sz="1300"/>
              <a:t> - «деятельность или выгода, которую одна сторона может предоставить другой посредством цифровой сделки»</a:t>
            </a:r>
            <a:endParaRPr sz="1300"/>
          </a:p>
        </p:txBody>
      </p:sp>
      <p:sp>
        <p:nvSpPr>
          <p:cNvPr id="265" name="Google Shape;265;p22"/>
          <p:cNvSpPr txBox="1">
            <a:spLocks noGrp="1"/>
          </p:cNvSpPr>
          <p:nvPr>
            <p:ph type="body" idx="3"/>
          </p:nvPr>
        </p:nvSpPr>
        <p:spPr>
          <a:xfrm>
            <a:off x="1473075" y="3269400"/>
            <a:ext cx="2065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600" b="1"/>
              <a:t>🎝🎥📄</a:t>
            </a:r>
            <a:endParaRPr sz="3600"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3"/>
          </p:nvPr>
        </p:nvSpPr>
        <p:spPr>
          <a:xfrm>
            <a:off x="5690575" y="3269400"/>
            <a:ext cx="2065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3600" b="1"/>
              <a:t>👩💻🕕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Microsoft Office PowerPoint</Application>
  <PresentationFormat>Экран (16:9)</PresentationFormat>
  <Paragraphs>434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Анализ динамики потребления населением цифровых товаров и услуг</vt:lpstr>
      <vt:lpstr>Содержание</vt:lpstr>
      <vt:lpstr>Вступление</vt:lpstr>
      <vt:lpstr>Вступление</vt:lpstr>
      <vt:lpstr>Обзор литературы</vt:lpstr>
      <vt:lpstr>Определение цифровой экономики</vt:lpstr>
      <vt:lpstr>Потребление в рамках цифровой экономики</vt:lpstr>
      <vt:lpstr>Классификация цифровых продуктов</vt:lpstr>
      <vt:lpstr>Потребление в рамках цифровой экономики</vt:lpstr>
      <vt:lpstr>Концепции</vt:lpstr>
      <vt:lpstr>Концепции</vt:lpstr>
      <vt:lpstr>Анализ данных</vt:lpstr>
      <vt:lpstr>Знакомство с данными</vt:lpstr>
      <vt:lpstr>Знакомство с данными</vt:lpstr>
      <vt:lpstr>Знакомство с данными</vt:lpstr>
      <vt:lpstr>Знакомство с данными</vt:lpstr>
      <vt:lpstr>Очистка данных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Анализ категорий и подкатегорий</vt:lpstr>
      <vt:lpstr>Методология</vt:lpstr>
      <vt:lpstr>Классификация цифровых товаров и услуг и регрессионная модель</vt:lpstr>
      <vt:lpstr>Рынок электроэнергетики</vt:lpstr>
      <vt:lpstr>Рынок электроэнергетики</vt:lpstr>
      <vt:lpstr>Заключение</vt:lpstr>
      <vt:lpstr>Презентация PowerPoint</vt:lpstr>
      <vt:lpstr>Библиография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динамики потребления населением цифровых товаров и услуг</dc:title>
  <cp:lastModifiedBy>Алексей Забелин</cp:lastModifiedBy>
  <cp:revision>1</cp:revision>
  <dcterms:modified xsi:type="dcterms:W3CDTF">2023-06-02T13:26:23Z</dcterms:modified>
</cp:coreProperties>
</file>