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6" r:id="rId9"/>
    <p:sldId id="265" r:id="rId10"/>
    <p:sldId id="263" r:id="rId11"/>
    <p:sldId id="264" r:id="rId12"/>
    <p:sldId id="271" r:id="rId13"/>
    <p:sldId id="268" r:id="rId14"/>
    <p:sldId id="269" r:id="rId15"/>
    <p:sldId id="272" r:id="rId16"/>
    <p:sldId id="267" r:id="rId17"/>
    <p:sldId id="270" r:id="rId18"/>
    <p:sldId id="274" r:id="rId19"/>
    <p:sldId id="275" r:id="rId20"/>
    <p:sldId id="276" r:id="rId21"/>
    <p:sldId id="277" r:id="rId22"/>
    <p:sldId id="278" r:id="rId23"/>
    <p:sldId id="281" r:id="rId24"/>
    <p:sldId id="280" r:id="rId25"/>
    <p:sldId id="279" r:id="rId26"/>
    <p:sldId id="282" r:id="rId27"/>
    <p:sldId id="283" r:id="rId28"/>
    <p:sldId id="284" r:id="rId29"/>
    <p:sldId id="285"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howGuides="1">
      <p:cViewPr varScale="1">
        <p:scale>
          <a:sx n="78" d="100"/>
          <a:sy n="78" d="100"/>
        </p:scale>
        <p:origin x="878"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8237D7-F259-48EC-B8C0-E240E60A4FD6}"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9E9FB-A792-4E07-B6EB-6E582091DB5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3512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8237D7-F259-48EC-B8C0-E240E60A4FD6}"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9E9FB-A792-4E07-B6EB-6E582091DB5E}" type="slidenum">
              <a:rPr lang="en-US" smtClean="0"/>
              <a:t>‹#›</a:t>
            </a:fld>
            <a:endParaRPr lang="en-US"/>
          </a:p>
        </p:txBody>
      </p:sp>
    </p:spTree>
    <p:extLst>
      <p:ext uri="{BB962C8B-B14F-4D97-AF65-F5344CB8AC3E}">
        <p14:creationId xmlns:p14="http://schemas.microsoft.com/office/powerpoint/2010/main" val="4090078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8237D7-F259-48EC-B8C0-E240E60A4FD6}"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9E9FB-A792-4E07-B6EB-6E582091DB5E}" type="slidenum">
              <a:rPr lang="en-US" smtClean="0"/>
              <a:t>‹#›</a:t>
            </a:fld>
            <a:endParaRPr lang="en-US"/>
          </a:p>
        </p:txBody>
      </p:sp>
    </p:spTree>
    <p:extLst>
      <p:ext uri="{BB962C8B-B14F-4D97-AF65-F5344CB8AC3E}">
        <p14:creationId xmlns:p14="http://schemas.microsoft.com/office/powerpoint/2010/main" val="1841878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8237D7-F259-48EC-B8C0-E240E60A4FD6}"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9E9FB-A792-4E07-B6EB-6E582091DB5E}" type="slidenum">
              <a:rPr lang="en-US" smtClean="0"/>
              <a:t>‹#›</a:t>
            </a:fld>
            <a:endParaRPr lang="en-US"/>
          </a:p>
        </p:txBody>
      </p:sp>
    </p:spTree>
    <p:extLst>
      <p:ext uri="{BB962C8B-B14F-4D97-AF65-F5344CB8AC3E}">
        <p14:creationId xmlns:p14="http://schemas.microsoft.com/office/powerpoint/2010/main" val="2511499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8237D7-F259-48EC-B8C0-E240E60A4FD6}"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9E9FB-A792-4E07-B6EB-6E582091DB5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253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8237D7-F259-48EC-B8C0-E240E60A4FD6}"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9E9FB-A792-4E07-B6EB-6E582091DB5E}" type="slidenum">
              <a:rPr lang="en-US" smtClean="0"/>
              <a:t>‹#›</a:t>
            </a:fld>
            <a:endParaRPr lang="en-US"/>
          </a:p>
        </p:txBody>
      </p:sp>
    </p:spTree>
    <p:extLst>
      <p:ext uri="{BB962C8B-B14F-4D97-AF65-F5344CB8AC3E}">
        <p14:creationId xmlns:p14="http://schemas.microsoft.com/office/powerpoint/2010/main" val="3771308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8237D7-F259-48EC-B8C0-E240E60A4FD6}" type="datetimeFigureOut">
              <a:rPr lang="en-US" smtClean="0"/>
              <a:t>9/13/2024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49E9FB-A792-4E07-B6EB-6E582091DB5E}" type="slidenum">
              <a:rPr lang="en-US" smtClean="0"/>
              <a:t>‹#›</a:t>
            </a:fld>
            <a:endParaRPr lang="en-US"/>
          </a:p>
        </p:txBody>
      </p:sp>
    </p:spTree>
    <p:extLst>
      <p:ext uri="{BB962C8B-B14F-4D97-AF65-F5344CB8AC3E}">
        <p14:creationId xmlns:p14="http://schemas.microsoft.com/office/powerpoint/2010/main" val="4014046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8237D7-F259-48EC-B8C0-E240E60A4FD6}" type="datetimeFigureOut">
              <a:rPr lang="en-US" smtClean="0"/>
              <a:t>9/13/2024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49E9FB-A792-4E07-B6EB-6E582091DB5E}" type="slidenum">
              <a:rPr lang="en-US" smtClean="0"/>
              <a:t>‹#›</a:t>
            </a:fld>
            <a:endParaRPr lang="en-US"/>
          </a:p>
        </p:txBody>
      </p:sp>
    </p:spTree>
    <p:extLst>
      <p:ext uri="{BB962C8B-B14F-4D97-AF65-F5344CB8AC3E}">
        <p14:creationId xmlns:p14="http://schemas.microsoft.com/office/powerpoint/2010/main" val="3506576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58237D7-F259-48EC-B8C0-E240E60A4FD6}" type="datetimeFigureOut">
              <a:rPr lang="en-US" smtClean="0"/>
              <a:t>9/13/2024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349E9FB-A792-4E07-B6EB-6E582091DB5E}" type="slidenum">
              <a:rPr lang="en-US" smtClean="0"/>
              <a:t>‹#›</a:t>
            </a:fld>
            <a:endParaRPr lang="en-US"/>
          </a:p>
        </p:txBody>
      </p:sp>
    </p:spTree>
    <p:extLst>
      <p:ext uri="{BB962C8B-B14F-4D97-AF65-F5344CB8AC3E}">
        <p14:creationId xmlns:p14="http://schemas.microsoft.com/office/powerpoint/2010/main" val="2694057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58237D7-F259-48EC-B8C0-E240E60A4FD6}" type="datetimeFigureOut">
              <a:rPr lang="en-US" smtClean="0"/>
              <a:t>9/13/2024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349E9FB-A792-4E07-B6EB-6E582091DB5E}" type="slidenum">
              <a:rPr lang="en-US" smtClean="0"/>
              <a:t>‹#›</a:t>
            </a:fld>
            <a:endParaRPr lang="en-US"/>
          </a:p>
        </p:txBody>
      </p:sp>
    </p:spTree>
    <p:extLst>
      <p:ext uri="{BB962C8B-B14F-4D97-AF65-F5344CB8AC3E}">
        <p14:creationId xmlns:p14="http://schemas.microsoft.com/office/powerpoint/2010/main" val="2964850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8237D7-F259-48EC-B8C0-E240E60A4FD6}"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9E9FB-A792-4E07-B6EB-6E582091DB5E}" type="slidenum">
              <a:rPr lang="en-US" smtClean="0"/>
              <a:t>‹#›</a:t>
            </a:fld>
            <a:endParaRPr lang="en-US"/>
          </a:p>
        </p:txBody>
      </p:sp>
    </p:spTree>
    <p:extLst>
      <p:ext uri="{BB962C8B-B14F-4D97-AF65-F5344CB8AC3E}">
        <p14:creationId xmlns:p14="http://schemas.microsoft.com/office/powerpoint/2010/main" val="1545571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58237D7-F259-48EC-B8C0-E240E60A4FD6}" type="datetimeFigureOut">
              <a:rPr lang="en-US" smtClean="0"/>
              <a:t>9/13/2024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349E9FB-A792-4E07-B6EB-6E582091DB5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426690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914D4-9BCC-4DC4-17F7-31E73BF76836}"/>
              </a:ext>
            </a:extLst>
          </p:cNvPr>
          <p:cNvSpPr>
            <a:spLocks noGrp="1"/>
          </p:cNvSpPr>
          <p:nvPr>
            <p:ph type="ctrTitle"/>
          </p:nvPr>
        </p:nvSpPr>
        <p:spPr>
          <a:xfrm>
            <a:off x="1097280" y="758952"/>
            <a:ext cx="10058400" cy="2407035"/>
          </a:xfrm>
        </p:spPr>
        <p:txBody>
          <a:bodyPr/>
          <a:lstStyle/>
          <a:p>
            <a:pPr algn="ctr"/>
            <a:r>
              <a:rPr lang="en-US" dirty="0"/>
              <a:t>Python Data Analysis Project</a:t>
            </a:r>
          </a:p>
        </p:txBody>
      </p:sp>
      <p:sp>
        <p:nvSpPr>
          <p:cNvPr id="3" name="Subtitle 2">
            <a:extLst>
              <a:ext uri="{FF2B5EF4-FFF2-40B4-BE49-F238E27FC236}">
                <a16:creationId xmlns:a16="http://schemas.microsoft.com/office/drawing/2014/main" id="{FEE4914E-1BD9-E081-B8C4-E8E762EFA0BE}"/>
              </a:ext>
            </a:extLst>
          </p:cNvPr>
          <p:cNvSpPr>
            <a:spLocks noGrp="1"/>
          </p:cNvSpPr>
          <p:nvPr>
            <p:ph type="subTitle" idx="1"/>
          </p:nvPr>
        </p:nvSpPr>
        <p:spPr/>
        <p:txBody>
          <a:bodyPr/>
          <a:lstStyle/>
          <a:p>
            <a:pPr algn="ctr"/>
            <a:r>
              <a:rPr lang="en-US" dirty="0"/>
              <a:t>Alexandra Fuks</a:t>
            </a:r>
          </a:p>
        </p:txBody>
      </p:sp>
    </p:spTree>
    <p:extLst>
      <p:ext uri="{BB962C8B-B14F-4D97-AF65-F5344CB8AC3E}">
        <p14:creationId xmlns:p14="http://schemas.microsoft.com/office/powerpoint/2010/main" val="3379175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16191-3B40-D283-CF5B-2FF4610C10CB}"/>
              </a:ext>
            </a:extLst>
          </p:cNvPr>
          <p:cNvSpPr>
            <a:spLocks noGrp="1"/>
          </p:cNvSpPr>
          <p:nvPr>
            <p:ph type="title"/>
          </p:nvPr>
        </p:nvSpPr>
        <p:spPr>
          <a:xfrm>
            <a:off x="1097280" y="286604"/>
            <a:ext cx="10058400" cy="1030920"/>
          </a:xfrm>
        </p:spPr>
        <p:txBody>
          <a:bodyPr/>
          <a:lstStyle/>
          <a:p>
            <a:r>
              <a:rPr lang="en-US" dirty="0"/>
              <a:t>Some Aspects of the data:</a:t>
            </a:r>
          </a:p>
        </p:txBody>
      </p:sp>
      <p:sp>
        <p:nvSpPr>
          <p:cNvPr id="3" name="Content Placeholder 2">
            <a:extLst>
              <a:ext uri="{FF2B5EF4-FFF2-40B4-BE49-F238E27FC236}">
                <a16:creationId xmlns:a16="http://schemas.microsoft.com/office/drawing/2014/main" id="{0C8B86BB-C8CD-9ABC-A28A-B5C9A2BC168B}"/>
              </a:ext>
            </a:extLst>
          </p:cNvPr>
          <p:cNvSpPr>
            <a:spLocks noGrp="1"/>
          </p:cNvSpPr>
          <p:nvPr>
            <p:ph idx="1"/>
          </p:nvPr>
        </p:nvSpPr>
        <p:spPr>
          <a:xfrm>
            <a:off x="1066800" y="2004413"/>
            <a:ext cx="10058400" cy="1299226"/>
          </a:xfrm>
        </p:spPr>
        <p:txBody>
          <a:bodyPr/>
          <a:lstStyle/>
          <a:p>
            <a:pPr algn="ctr"/>
            <a:r>
              <a:rPr lang="en-US" b="1" dirty="0"/>
              <a:t>42% of churned had month-to-month contract, 45% used  electronic payment method, ~42% had fiber optic internet service.</a:t>
            </a:r>
          </a:p>
          <a:p>
            <a:pPr algn="ctr"/>
            <a:endParaRPr lang="en-US" b="1" dirty="0"/>
          </a:p>
        </p:txBody>
      </p:sp>
      <p:pic>
        <p:nvPicPr>
          <p:cNvPr id="6" name="Picture 5">
            <a:extLst>
              <a:ext uri="{FF2B5EF4-FFF2-40B4-BE49-F238E27FC236}">
                <a16:creationId xmlns:a16="http://schemas.microsoft.com/office/drawing/2014/main" id="{DEA042DA-6219-3DE3-5000-F13A664989B7}"/>
              </a:ext>
            </a:extLst>
          </p:cNvPr>
          <p:cNvPicPr>
            <a:picLocks noChangeAspect="1"/>
          </p:cNvPicPr>
          <p:nvPr/>
        </p:nvPicPr>
        <p:blipFill rotWithShape="1">
          <a:blip r:embed="rId2"/>
          <a:srcRect l="11956"/>
          <a:stretch/>
        </p:blipFill>
        <p:spPr>
          <a:xfrm>
            <a:off x="1066799" y="3243188"/>
            <a:ext cx="3293745" cy="2105559"/>
          </a:xfrm>
          <a:prstGeom prst="rect">
            <a:avLst/>
          </a:prstGeom>
        </p:spPr>
      </p:pic>
      <p:pic>
        <p:nvPicPr>
          <p:cNvPr id="9" name="Picture 8">
            <a:extLst>
              <a:ext uri="{FF2B5EF4-FFF2-40B4-BE49-F238E27FC236}">
                <a16:creationId xmlns:a16="http://schemas.microsoft.com/office/drawing/2014/main" id="{24E21A91-4D2E-A417-9F2E-120E9BCB9A4F}"/>
              </a:ext>
            </a:extLst>
          </p:cNvPr>
          <p:cNvPicPr>
            <a:picLocks noChangeAspect="1"/>
          </p:cNvPicPr>
          <p:nvPr/>
        </p:nvPicPr>
        <p:blipFill rotWithShape="1">
          <a:blip r:embed="rId3"/>
          <a:srcRect l="12884"/>
          <a:stretch/>
        </p:blipFill>
        <p:spPr>
          <a:xfrm>
            <a:off x="4715237" y="3243188"/>
            <a:ext cx="3066454" cy="2105559"/>
          </a:xfrm>
          <a:prstGeom prst="rect">
            <a:avLst/>
          </a:prstGeom>
        </p:spPr>
      </p:pic>
      <p:pic>
        <p:nvPicPr>
          <p:cNvPr id="11" name="Picture 10">
            <a:extLst>
              <a:ext uri="{FF2B5EF4-FFF2-40B4-BE49-F238E27FC236}">
                <a16:creationId xmlns:a16="http://schemas.microsoft.com/office/drawing/2014/main" id="{BBDBC390-40FF-0FA3-F350-E625B07DB6FF}"/>
              </a:ext>
            </a:extLst>
          </p:cNvPr>
          <p:cNvPicPr>
            <a:picLocks noChangeAspect="1"/>
          </p:cNvPicPr>
          <p:nvPr/>
        </p:nvPicPr>
        <p:blipFill rotWithShape="1">
          <a:blip r:embed="rId4"/>
          <a:srcRect l="12523"/>
          <a:stretch/>
        </p:blipFill>
        <p:spPr>
          <a:xfrm>
            <a:off x="8105579" y="3273414"/>
            <a:ext cx="3050101" cy="2105558"/>
          </a:xfrm>
          <a:prstGeom prst="rect">
            <a:avLst/>
          </a:prstGeom>
        </p:spPr>
      </p:pic>
    </p:spTree>
    <p:extLst>
      <p:ext uri="{BB962C8B-B14F-4D97-AF65-F5344CB8AC3E}">
        <p14:creationId xmlns:p14="http://schemas.microsoft.com/office/powerpoint/2010/main" val="674225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16191-3B40-D283-CF5B-2FF4610C10CB}"/>
              </a:ext>
            </a:extLst>
          </p:cNvPr>
          <p:cNvSpPr>
            <a:spLocks noGrp="1"/>
          </p:cNvSpPr>
          <p:nvPr>
            <p:ph type="title"/>
          </p:nvPr>
        </p:nvSpPr>
        <p:spPr>
          <a:xfrm>
            <a:off x="1097280" y="286604"/>
            <a:ext cx="10058400" cy="1030920"/>
          </a:xfrm>
        </p:spPr>
        <p:txBody>
          <a:bodyPr/>
          <a:lstStyle/>
          <a:p>
            <a:r>
              <a:rPr lang="en-US" dirty="0"/>
              <a:t>Data engineering:</a:t>
            </a:r>
          </a:p>
        </p:txBody>
      </p:sp>
      <p:sp>
        <p:nvSpPr>
          <p:cNvPr id="7" name="Content Placeholder 2">
            <a:extLst>
              <a:ext uri="{FF2B5EF4-FFF2-40B4-BE49-F238E27FC236}">
                <a16:creationId xmlns:a16="http://schemas.microsoft.com/office/drawing/2014/main" id="{7986B446-FFE9-C68E-CC86-CC751DE19B57}"/>
              </a:ext>
            </a:extLst>
          </p:cNvPr>
          <p:cNvSpPr txBox="1">
            <a:spLocks/>
          </p:cNvSpPr>
          <p:nvPr/>
        </p:nvSpPr>
        <p:spPr>
          <a:xfrm>
            <a:off x="1097280" y="19981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ü"/>
            </a:pPr>
            <a:r>
              <a:rPr lang="en-US" dirty="0"/>
              <a:t> I remove 3 features: </a:t>
            </a:r>
            <a:r>
              <a:rPr lang="en-US" dirty="0" err="1"/>
              <a:t>CustomerID</a:t>
            </a:r>
            <a:r>
              <a:rPr lang="en-US" dirty="0"/>
              <a:t>, </a:t>
            </a:r>
            <a:r>
              <a:rPr lang="en-US" dirty="0" err="1"/>
              <a:t>Totalcharges</a:t>
            </a:r>
            <a:r>
              <a:rPr lang="en-US" dirty="0"/>
              <a:t> and </a:t>
            </a:r>
            <a:r>
              <a:rPr lang="en-US" dirty="0" err="1"/>
              <a:t>Paymentmethod</a:t>
            </a:r>
            <a:endParaRPr lang="en-US" dirty="0"/>
          </a:p>
          <a:p>
            <a:pPr>
              <a:buFont typeface="Wingdings" panose="05000000000000000000" pitchFamily="2" charset="2"/>
              <a:buChar char="ü"/>
            </a:pPr>
            <a:r>
              <a:rPr lang="en-US" dirty="0"/>
              <a:t> I add only new “id” column range from 1 to 7043.</a:t>
            </a:r>
          </a:p>
          <a:p>
            <a:pPr>
              <a:buFont typeface="Wingdings" panose="05000000000000000000" pitchFamily="2" charset="2"/>
              <a:buChar char="ü"/>
            </a:pPr>
            <a:r>
              <a:rPr lang="en-US" dirty="0"/>
              <a:t> There are no missing values in the dataset.</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5102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D174CE-BAF1-7EA0-FC47-069ABE3EBD45}"/>
              </a:ext>
            </a:extLst>
          </p:cNvPr>
          <p:cNvPicPr>
            <a:picLocks noChangeAspect="1"/>
          </p:cNvPicPr>
          <p:nvPr/>
        </p:nvPicPr>
        <p:blipFill>
          <a:blip r:embed="rId2"/>
          <a:stretch>
            <a:fillRect/>
          </a:stretch>
        </p:blipFill>
        <p:spPr>
          <a:xfrm>
            <a:off x="575681" y="1434705"/>
            <a:ext cx="11278577" cy="4381880"/>
          </a:xfrm>
          <a:prstGeom prst="rect">
            <a:avLst/>
          </a:prstGeom>
        </p:spPr>
      </p:pic>
      <p:sp>
        <p:nvSpPr>
          <p:cNvPr id="6" name="Title 1">
            <a:extLst>
              <a:ext uri="{FF2B5EF4-FFF2-40B4-BE49-F238E27FC236}">
                <a16:creationId xmlns:a16="http://schemas.microsoft.com/office/drawing/2014/main" id="{51DD6E19-94CD-73DF-57D4-C5F78BDA2939}"/>
              </a:ext>
            </a:extLst>
          </p:cNvPr>
          <p:cNvSpPr>
            <a:spLocks noGrp="1"/>
          </p:cNvSpPr>
          <p:nvPr>
            <p:ph type="title"/>
          </p:nvPr>
        </p:nvSpPr>
        <p:spPr>
          <a:xfrm>
            <a:off x="1097280" y="286604"/>
            <a:ext cx="10058400" cy="1030920"/>
          </a:xfrm>
        </p:spPr>
        <p:txBody>
          <a:bodyPr/>
          <a:lstStyle/>
          <a:p>
            <a:r>
              <a:rPr lang="en-US" dirty="0"/>
              <a:t>ML Algorithms: Decision Tree</a:t>
            </a:r>
          </a:p>
        </p:txBody>
      </p:sp>
    </p:spTree>
    <p:extLst>
      <p:ext uri="{BB962C8B-B14F-4D97-AF65-F5344CB8AC3E}">
        <p14:creationId xmlns:p14="http://schemas.microsoft.com/office/powerpoint/2010/main" val="3203041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16191-3B40-D283-CF5B-2FF4610C10CB}"/>
              </a:ext>
            </a:extLst>
          </p:cNvPr>
          <p:cNvSpPr>
            <a:spLocks noGrp="1"/>
          </p:cNvSpPr>
          <p:nvPr>
            <p:ph type="title"/>
          </p:nvPr>
        </p:nvSpPr>
        <p:spPr>
          <a:xfrm>
            <a:off x="1097280" y="286604"/>
            <a:ext cx="10058400" cy="1030920"/>
          </a:xfrm>
        </p:spPr>
        <p:txBody>
          <a:bodyPr/>
          <a:lstStyle/>
          <a:p>
            <a:r>
              <a:rPr lang="en-US" dirty="0"/>
              <a:t>ML Algorithms: Decision Tree</a:t>
            </a:r>
          </a:p>
        </p:txBody>
      </p:sp>
      <p:sp>
        <p:nvSpPr>
          <p:cNvPr id="3" name="Content Placeholder 2">
            <a:extLst>
              <a:ext uri="{FF2B5EF4-FFF2-40B4-BE49-F238E27FC236}">
                <a16:creationId xmlns:a16="http://schemas.microsoft.com/office/drawing/2014/main" id="{98542C3C-FF66-0F34-5C7F-5CF3A9AC6415}"/>
              </a:ext>
            </a:extLst>
          </p:cNvPr>
          <p:cNvSpPr>
            <a:spLocks noGrp="1"/>
          </p:cNvSpPr>
          <p:nvPr>
            <p:ph idx="1"/>
          </p:nvPr>
        </p:nvSpPr>
        <p:spPr>
          <a:xfrm>
            <a:off x="1199536" y="2036776"/>
            <a:ext cx="9956144" cy="824411"/>
          </a:xfrm>
        </p:spPr>
        <p:txBody>
          <a:bodyPr>
            <a:normAutofit lnSpcReduction="10000"/>
          </a:bodyPr>
          <a:lstStyle/>
          <a:p>
            <a:pPr algn="ctr"/>
            <a:r>
              <a:rPr lang="en-US" b="1" dirty="0"/>
              <a:t>The best accuracy with 3 depth value 77.84%.</a:t>
            </a:r>
          </a:p>
          <a:p>
            <a:pPr algn="ctr"/>
            <a:r>
              <a:rPr lang="en-US" b="1" dirty="0"/>
              <a:t>It better then benchmark of 73.9%.</a:t>
            </a:r>
          </a:p>
          <a:p>
            <a:pPr algn="ctr"/>
            <a:endParaRPr lang="en-US" b="1" dirty="0"/>
          </a:p>
        </p:txBody>
      </p:sp>
      <p:pic>
        <p:nvPicPr>
          <p:cNvPr id="5" name="Picture 4" descr="A black background with white lines and orange lines&#10;&#10;Description automatically generated">
            <a:extLst>
              <a:ext uri="{FF2B5EF4-FFF2-40B4-BE49-F238E27FC236}">
                <a16:creationId xmlns:a16="http://schemas.microsoft.com/office/drawing/2014/main" id="{9F50D22D-FC53-9824-B6D1-8A42570FCB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763" y="2861187"/>
            <a:ext cx="6302104" cy="3406880"/>
          </a:xfrm>
          <a:prstGeom prst="rect">
            <a:avLst/>
          </a:prstGeom>
        </p:spPr>
      </p:pic>
    </p:spTree>
    <p:extLst>
      <p:ext uri="{BB962C8B-B14F-4D97-AF65-F5344CB8AC3E}">
        <p14:creationId xmlns:p14="http://schemas.microsoft.com/office/powerpoint/2010/main" val="2339463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16191-3B40-D283-CF5B-2FF4610C10CB}"/>
              </a:ext>
            </a:extLst>
          </p:cNvPr>
          <p:cNvSpPr>
            <a:spLocks noGrp="1"/>
          </p:cNvSpPr>
          <p:nvPr>
            <p:ph type="title"/>
          </p:nvPr>
        </p:nvSpPr>
        <p:spPr>
          <a:xfrm>
            <a:off x="1097280" y="286604"/>
            <a:ext cx="10058400" cy="1030920"/>
          </a:xfrm>
        </p:spPr>
        <p:txBody>
          <a:bodyPr/>
          <a:lstStyle/>
          <a:p>
            <a:r>
              <a:rPr lang="en-US" dirty="0"/>
              <a:t>ML Algorithms: Random Forest</a:t>
            </a:r>
          </a:p>
        </p:txBody>
      </p:sp>
      <p:pic>
        <p:nvPicPr>
          <p:cNvPr id="4" name="Picture 3" descr="A screen shot of a computer&#10;&#10;Description automatically generated">
            <a:extLst>
              <a:ext uri="{FF2B5EF4-FFF2-40B4-BE49-F238E27FC236}">
                <a16:creationId xmlns:a16="http://schemas.microsoft.com/office/drawing/2014/main" id="{6C9F94D9-D8B3-B2A8-26BB-51A5BB60E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1380" y="1838039"/>
            <a:ext cx="6690374" cy="3968504"/>
          </a:xfrm>
          <a:prstGeom prst="rect">
            <a:avLst/>
          </a:prstGeom>
        </p:spPr>
      </p:pic>
    </p:spTree>
    <p:extLst>
      <p:ext uri="{BB962C8B-B14F-4D97-AF65-F5344CB8AC3E}">
        <p14:creationId xmlns:p14="http://schemas.microsoft.com/office/powerpoint/2010/main" val="3209113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16191-3B40-D283-CF5B-2FF4610C10CB}"/>
              </a:ext>
            </a:extLst>
          </p:cNvPr>
          <p:cNvSpPr>
            <a:spLocks noGrp="1"/>
          </p:cNvSpPr>
          <p:nvPr>
            <p:ph type="title"/>
          </p:nvPr>
        </p:nvSpPr>
        <p:spPr>
          <a:xfrm>
            <a:off x="1097280" y="286604"/>
            <a:ext cx="10058400" cy="1030920"/>
          </a:xfrm>
        </p:spPr>
        <p:txBody>
          <a:bodyPr/>
          <a:lstStyle/>
          <a:p>
            <a:r>
              <a:rPr lang="en-US" dirty="0"/>
              <a:t>ML Algorithms: Random Forest</a:t>
            </a:r>
          </a:p>
        </p:txBody>
      </p:sp>
      <p:sp>
        <p:nvSpPr>
          <p:cNvPr id="3" name="Content Placeholder 2">
            <a:extLst>
              <a:ext uri="{FF2B5EF4-FFF2-40B4-BE49-F238E27FC236}">
                <a16:creationId xmlns:a16="http://schemas.microsoft.com/office/drawing/2014/main" id="{9987737A-C890-F499-0525-73BE6470DD1D}"/>
              </a:ext>
            </a:extLst>
          </p:cNvPr>
          <p:cNvSpPr>
            <a:spLocks noGrp="1"/>
          </p:cNvSpPr>
          <p:nvPr>
            <p:ph idx="1"/>
          </p:nvPr>
        </p:nvSpPr>
        <p:spPr>
          <a:xfrm>
            <a:off x="1199536" y="2036776"/>
            <a:ext cx="9956144" cy="824411"/>
          </a:xfrm>
        </p:spPr>
        <p:txBody>
          <a:bodyPr>
            <a:normAutofit lnSpcReduction="10000"/>
          </a:bodyPr>
          <a:lstStyle/>
          <a:p>
            <a:pPr algn="ctr"/>
            <a:r>
              <a:rPr lang="en-US" b="1" dirty="0"/>
              <a:t>The best accuracy with 3 </a:t>
            </a:r>
            <a:r>
              <a:rPr lang="en-US" b="1" dirty="0" err="1"/>
              <a:t>n_estimators</a:t>
            </a:r>
            <a:r>
              <a:rPr lang="en-US" b="1" dirty="0"/>
              <a:t> and 7 </a:t>
            </a:r>
            <a:r>
              <a:rPr lang="en-US" b="1" dirty="0" err="1"/>
              <a:t>max_depth</a:t>
            </a:r>
            <a:r>
              <a:rPr lang="en-US" b="1" dirty="0"/>
              <a:t> values 78.9 %.</a:t>
            </a:r>
          </a:p>
          <a:p>
            <a:pPr algn="ctr"/>
            <a:r>
              <a:rPr lang="en-US" b="1" dirty="0"/>
              <a:t>It better then benchmark of 73.9%.</a:t>
            </a:r>
          </a:p>
          <a:p>
            <a:pPr algn="ctr"/>
            <a:endParaRPr lang="en-US" b="1" dirty="0"/>
          </a:p>
        </p:txBody>
      </p:sp>
      <p:pic>
        <p:nvPicPr>
          <p:cNvPr id="8" name="Picture 7" descr="A graph with lines and a line graph&#10;&#10;Description automatically generated">
            <a:extLst>
              <a:ext uri="{FF2B5EF4-FFF2-40B4-BE49-F238E27FC236}">
                <a16:creationId xmlns:a16="http://schemas.microsoft.com/office/drawing/2014/main" id="{47BF1A6B-72B9-C6C2-CD75-D4B9EDD93E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046" y="2981631"/>
            <a:ext cx="5619812" cy="3039890"/>
          </a:xfrm>
          <a:prstGeom prst="rect">
            <a:avLst/>
          </a:prstGeom>
        </p:spPr>
      </p:pic>
      <p:pic>
        <p:nvPicPr>
          <p:cNvPr id="10" name="Picture 9" descr="A graph with lines and lines on it&#10;&#10;Description automatically generated">
            <a:extLst>
              <a:ext uri="{FF2B5EF4-FFF2-40B4-BE49-F238E27FC236}">
                <a16:creationId xmlns:a16="http://schemas.microsoft.com/office/drawing/2014/main" id="{C7C26EBC-B02D-E572-DDAD-21981198CE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037256"/>
            <a:ext cx="5414143" cy="2928640"/>
          </a:xfrm>
          <a:prstGeom prst="rect">
            <a:avLst/>
          </a:prstGeom>
        </p:spPr>
      </p:pic>
    </p:spTree>
    <p:extLst>
      <p:ext uri="{BB962C8B-B14F-4D97-AF65-F5344CB8AC3E}">
        <p14:creationId xmlns:p14="http://schemas.microsoft.com/office/powerpoint/2010/main" val="3055090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16191-3B40-D283-CF5B-2FF4610C10CB}"/>
              </a:ext>
            </a:extLst>
          </p:cNvPr>
          <p:cNvSpPr>
            <a:spLocks noGrp="1"/>
          </p:cNvSpPr>
          <p:nvPr>
            <p:ph type="title"/>
          </p:nvPr>
        </p:nvSpPr>
        <p:spPr>
          <a:xfrm>
            <a:off x="1097280" y="286604"/>
            <a:ext cx="10058400" cy="1030920"/>
          </a:xfrm>
        </p:spPr>
        <p:txBody>
          <a:bodyPr/>
          <a:lstStyle/>
          <a:p>
            <a:r>
              <a:rPr lang="en-US" dirty="0"/>
              <a:t>ML Algorithms: K nearest neighbors</a:t>
            </a:r>
          </a:p>
        </p:txBody>
      </p:sp>
      <p:sp>
        <p:nvSpPr>
          <p:cNvPr id="3" name="Content Placeholder 2">
            <a:extLst>
              <a:ext uri="{FF2B5EF4-FFF2-40B4-BE49-F238E27FC236}">
                <a16:creationId xmlns:a16="http://schemas.microsoft.com/office/drawing/2014/main" id="{02748E89-3D87-C680-C723-46C76E7B0F26}"/>
              </a:ext>
            </a:extLst>
          </p:cNvPr>
          <p:cNvSpPr>
            <a:spLocks noGrp="1"/>
          </p:cNvSpPr>
          <p:nvPr>
            <p:ph idx="1"/>
          </p:nvPr>
        </p:nvSpPr>
        <p:spPr>
          <a:xfrm>
            <a:off x="1199536" y="1935995"/>
            <a:ext cx="9956144" cy="1493005"/>
          </a:xfrm>
        </p:spPr>
        <p:txBody>
          <a:bodyPr>
            <a:normAutofit/>
          </a:bodyPr>
          <a:lstStyle/>
          <a:p>
            <a:pPr algn="ctr"/>
            <a:r>
              <a:rPr lang="en-US" b="1" dirty="0"/>
              <a:t>The best accuracy with 4 </a:t>
            </a:r>
            <a:r>
              <a:rPr lang="en-US" b="1" dirty="0" err="1"/>
              <a:t>n_neighbors</a:t>
            </a:r>
            <a:r>
              <a:rPr lang="en-US" b="1" dirty="0"/>
              <a:t> value 78.55 % (before </a:t>
            </a:r>
            <a:r>
              <a:rPr lang="en-US" b="1" dirty="0" err="1"/>
              <a:t>standartization</a:t>
            </a:r>
            <a:r>
              <a:rPr lang="en-US" b="1" dirty="0"/>
              <a:t>) </a:t>
            </a:r>
          </a:p>
          <a:p>
            <a:pPr algn="ctr"/>
            <a:r>
              <a:rPr lang="en-US" b="1" dirty="0"/>
              <a:t>and 75.21% (after standardization)</a:t>
            </a:r>
          </a:p>
          <a:p>
            <a:pPr algn="ctr"/>
            <a:r>
              <a:rPr lang="en-US" b="1" dirty="0"/>
              <a:t>It better then benchmark of 73.9%.</a:t>
            </a:r>
          </a:p>
          <a:p>
            <a:pPr algn="ctr"/>
            <a:endParaRPr lang="en-US" b="1" dirty="0"/>
          </a:p>
        </p:txBody>
      </p:sp>
      <p:pic>
        <p:nvPicPr>
          <p:cNvPr id="5" name="Picture 4" descr="A graph with lines and dots&#10;&#10;Description automatically generated">
            <a:extLst>
              <a:ext uri="{FF2B5EF4-FFF2-40B4-BE49-F238E27FC236}">
                <a16:creationId xmlns:a16="http://schemas.microsoft.com/office/drawing/2014/main" id="{113A6CDA-F97D-70C3-699D-A93DA73658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3110" y="3198556"/>
            <a:ext cx="5817264" cy="3146698"/>
          </a:xfrm>
          <a:prstGeom prst="rect">
            <a:avLst/>
          </a:prstGeom>
        </p:spPr>
      </p:pic>
    </p:spTree>
    <p:extLst>
      <p:ext uri="{BB962C8B-B14F-4D97-AF65-F5344CB8AC3E}">
        <p14:creationId xmlns:p14="http://schemas.microsoft.com/office/powerpoint/2010/main" val="1976304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16191-3B40-D283-CF5B-2FF4610C10CB}"/>
              </a:ext>
            </a:extLst>
          </p:cNvPr>
          <p:cNvSpPr>
            <a:spLocks noGrp="1"/>
          </p:cNvSpPr>
          <p:nvPr>
            <p:ph type="title"/>
          </p:nvPr>
        </p:nvSpPr>
        <p:spPr>
          <a:xfrm>
            <a:off x="1097280" y="286604"/>
            <a:ext cx="10058400" cy="1030920"/>
          </a:xfrm>
        </p:spPr>
        <p:txBody>
          <a:bodyPr/>
          <a:lstStyle/>
          <a:p>
            <a:r>
              <a:rPr lang="en-US" dirty="0"/>
              <a:t>Conclusion:</a:t>
            </a:r>
          </a:p>
        </p:txBody>
      </p:sp>
      <p:sp>
        <p:nvSpPr>
          <p:cNvPr id="7" name="Content Placeholder 2">
            <a:extLst>
              <a:ext uri="{FF2B5EF4-FFF2-40B4-BE49-F238E27FC236}">
                <a16:creationId xmlns:a16="http://schemas.microsoft.com/office/drawing/2014/main" id="{7986B446-FFE9-C68E-CC86-CC751DE19B57}"/>
              </a:ext>
            </a:extLst>
          </p:cNvPr>
          <p:cNvSpPr txBox="1">
            <a:spLocks/>
          </p:cNvSpPr>
          <p:nvPr/>
        </p:nvSpPr>
        <p:spPr>
          <a:xfrm>
            <a:off x="1097280" y="1998134"/>
            <a:ext cx="10058400" cy="228873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ü"/>
            </a:pPr>
            <a:r>
              <a:rPr lang="en-US" dirty="0"/>
              <a:t> Decision tree best accuracy Result: 77.84%</a:t>
            </a:r>
          </a:p>
          <a:p>
            <a:pPr>
              <a:buFont typeface="Wingdings" panose="05000000000000000000" pitchFamily="2" charset="2"/>
              <a:buChar char="ü"/>
            </a:pPr>
            <a:r>
              <a:rPr lang="en-US" dirty="0"/>
              <a:t> Random Forest best accuracy Result: 78.9%</a:t>
            </a:r>
          </a:p>
          <a:p>
            <a:pPr>
              <a:buFont typeface="Wingdings" panose="05000000000000000000" pitchFamily="2" charset="2"/>
              <a:buChar char="ü"/>
            </a:pPr>
            <a:r>
              <a:rPr lang="en-US" dirty="0"/>
              <a:t> KNN best accuracy Result (before standardization): 78.55%</a:t>
            </a:r>
          </a:p>
          <a:p>
            <a:pPr>
              <a:buFont typeface="Wingdings" panose="05000000000000000000" pitchFamily="2" charset="2"/>
              <a:buChar char="ü"/>
            </a:pPr>
            <a:r>
              <a:rPr lang="en-US" dirty="0"/>
              <a:t> KNN best accuracy Result (after standardization): 75.21%</a:t>
            </a:r>
          </a:p>
          <a:p>
            <a:pPr marL="0" indent="0">
              <a:buNone/>
            </a:pPr>
            <a:endParaRPr lang="en-US" dirty="0"/>
          </a:p>
        </p:txBody>
      </p:sp>
      <p:sp>
        <p:nvSpPr>
          <p:cNvPr id="3" name="Content Placeholder 2">
            <a:extLst>
              <a:ext uri="{FF2B5EF4-FFF2-40B4-BE49-F238E27FC236}">
                <a16:creationId xmlns:a16="http://schemas.microsoft.com/office/drawing/2014/main" id="{F02E9D4C-6707-4733-BD59-0C3385CAB583}"/>
              </a:ext>
            </a:extLst>
          </p:cNvPr>
          <p:cNvSpPr>
            <a:spLocks noGrp="1"/>
          </p:cNvSpPr>
          <p:nvPr>
            <p:ph idx="1"/>
          </p:nvPr>
        </p:nvSpPr>
        <p:spPr>
          <a:xfrm>
            <a:off x="875071" y="4249722"/>
            <a:ext cx="9956144" cy="824411"/>
          </a:xfrm>
        </p:spPr>
        <p:txBody>
          <a:bodyPr>
            <a:normAutofit/>
          </a:bodyPr>
          <a:lstStyle/>
          <a:p>
            <a:pPr algn="ctr"/>
            <a:r>
              <a:rPr lang="en-US" b="1" dirty="0"/>
              <a:t>The best prediction model is Random Forest 78.9%</a:t>
            </a:r>
          </a:p>
          <a:p>
            <a:pPr algn="ctr"/>
            <a:endParaRPr lang="en-US" b="1" dirty="0"/>
          </a:p>
        </p:txBody>
      </p:sp>
    </p:spTree>
    <p:extLst>
      <p:ext uri="{BB962C8B-B14F-4D97-AF65-F5344CB8AC3E}">
        <p14:creationId xmlns:p14="http://schemas.microsoft.com/office/powerpoint/2010/main" val="1592374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914D4-9BCC-4DC4-17F7-31E73BF76836}"/>
              </a:ext>
            </a:extLst>
          </p:cNvPr>
          <p:cNvSpPr>
            <a:spLocks noGrp="1"/>
          </p:cNvSpPr>
          <p:nvPr>
            <p:ph type="ctrTitle"/>
          </p:nvPr>
        </p:nvSpPr>
        <p:spPr>
          <a:xfrm>
            <a:off x="1185771" y="2310580"/>
            <a:ext cx="9944346" cy="1268361"/>
          </a:xfrm>
        </p:spPr>
        <p:txBody>
          <a:bodyPr>
            <a:normAutofit/>
          </a:bodyPr>
          <a:lstStyle/>
          <a:p>
            <a:pPr algn="ctr"/>
            <a:r>
              <a:rPr lang="en-US" sz="7200" dirty="0"/>
              <a:t>Blind dataset</a:t>
            </a:r>
          </a:p>
        </p:txBody>
      </p:sp>
    </p:spTree>
    <p:extLst>
      <p:ext uri="{BB962C8B-B14F-4D97-AF65-F5344CB8AC3E}">
        <p14:creationId xmlns:p14="http://schemas.microsoft.com/office/powerpoint/2010/main" val="3179513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BEAAF-FD01-CB99-6A80-627A69D05853}"/>
              </a:ext>
            </a:extLst>
          </p:cNvPr>
          <p:cNvSpPr>
            <a:spLocks noGrp="1"/>
          </p:cNvSpPr>
          <p:nvPr>
            <p:ph type="title"/>
          </p:nvPr>
        </p:nvSpPr>
        <p:spPr>
          <a:xfrm>
            <a:off x="1097280" y="286603"/>
            <a:ext cx="10058400" cy="1158739"/>
          </a:xfrm>
        </p:spPr>
        <p:txBody>
          <a:bodyPr/>
          <a:lstStyle/>
          <a:p>
            <a:r>
              <a:rPr lang="en-US" dirty="0"/>
              <a:t>Data Description:</a:t>
            </a:r>
          </a:p>
        </p:txBody>
      </p:sp>
      <p:sp>
        <p:nvSpPr>
          <p:cNvPr id="3" name="Content Placeholder 2">
            <a:extLst>
              <a:ext uri="{FF2B5EF4-FFF2-40B4-BE49-F238E27FC236}">
                <a16:creationId xmlns:a16="http://schemas.microsoft.com/office/drawing/2014/main" id="{CFB49919-BF93-3803-FCCF-59C081357879}"/>
              </a:ext>
            </a:extLst>
          </p:cNvPr>
          <p:cNvSpPr>
            <a:spLocks noGrp="1"/>
          </p:cNvSpPr>
          <p:nvPr>
            <p:ph idx="1"/>
          </p:nvPr>
        </p:nvSpPr>
        <p:spPr>
          <a:xfrm>
            <a:off x="1097280" y="1845734"/>
            <a:ext cx="9983675" cy="2254318"/>
          </a:xfrm>
        </p:spPr>
        <p:txBody>
          <a:bodyPr>
            <a:normAutofit/>
          </a:bodyPr>
          <a:lstStyle/>
          <a:p>
            <a:pPr>
              <a:buFont typeface="Wingdings" panose="05000000000000000000" pitchFamily="2" charset="2"/>
              <a:buChar char="ü"/>
            </a:pPr>
            <a:r>
              <a:rPr lang="en-US" dirty="0"/>
              <a:t> the </a:t>
            </a:r>
            <a:r>
              <a:rPr lang="en-US" dirty="0" err="1"/>
              <a:t>bda</a:t>
            </a:r>
            <a:r>
              <a:rPr lang="en-US" dirty="0"/>
              <a:t> database was created in MongoDB</a:t>
            </a:r>
          </a:p>
          <a:p>
            <a:pPr>
              <a:buFont typeface="Wingdings" panose="05000000000000000000" pitchFamily="2" charset="2"/>
              <a:buChar char="ü"/>
            </a:pPr>
            <a:r>
              <a:rPr lang="en-US" dirty="0"/>
              <a:t> the created  “customers” collection include 25,000 customers , only 23,423 have all fields </a:t>
            </a:r>
          </a:p>
          <a:p>
            <a:pPr>
              <a:buFont typeface="Wingdings" panose="05000000000000000000" pitchFamily="2" charset="2"/>
              <a:buChar char="ü"/>
            </a:pPr>
            <a:r>
              <a:rPr lang="en-US" dirty="0"/>
              <a:t> in scheme analyze I saw  12 features in the collection</a:t>
            </a:r>
          </a:p>
          <a:p>
            <a:pPr>
              <a:buFont typeface="Wingdings" panose="05000000000000000000" pitchFamily="2" charset="2"/>
              <a:buChar char="ü"/>
            </a:pPr>
            <a:r>
              <a:rPr lang="en-US" dirty="0"/>
              <a:t> “Services” field had 9 nested fields</a:t>
            </a:r>
          </a:p>
          <a:p>
            <a:pPr>
              <a:buFont typeface="Wingdings" panose="05000000000000000000" pitchFamily="2" charset="2"/>
              <a:buChar char="ü"/>
            </a:pPr>
            <a:endParaRPr lang="en-US" dirty="0"/>
          </a:p>
        </p:txBody>
      </p:sp>
      <p:pic>
        <p:nvPicPr>
          <p:cNvPr id="6" name="Picture 5">
            <a:extLst>
              <a:ext uri="{FF2B5EF4-FFF2-40B4-BE49-F238E27FC236}">
                <a16:creationId xmlns:a16="http://schemas.microsoft.com/office/drawing/2014/main" id="{C54ECE3E-2929-4C36-56B6-8B656B28829A}"/>
              </a:ext>
            </a:extLst>
          </p:cNvPr>
          <p:cNvPicPr>
            <a:picLocks noChangeAspect="1"/>
          </p:cNvPicPr>
          <p:nvPr/>
        </p:nvPicPr>
        <p:blipFill>
          <a:blip r:embed="rId2"/>
          <a:stretch>
            <a:fillRect/>
          </a:stretch>
        </p:blipFill>
        <p:spPr>
          <a:xfrm>
            <a:off x="1097280" y="4242573"/>
            <a:ext cx="10058400" cy="995177"/>
          </a:xfrm>
          <a:prstGeom prst="rect">
            <a:avLst/>
          </a:prstGeom>
        </p:spPr>
      </p:pic>
    </p:spTree>
    <p:extLst>
      <p:ext uri="{BB962C8B-B14F-4D97-AF65-F5344CB8AC3E}">
        <p14:creationId xmlns:p14="http://schemas.microsoft.com/office/powerpoint/2010/main" val="1160176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3519B-B503-73FE-1E66-0A6E843D2B1D}"/>
              </a:ext>
            </a:extLst>
          </p:cNvPr>
          <p:cNvSpPr>
            <a:spLocks noGrp="1"/>
          </p:cNvSpPr>
          <p:nvPr>
            <p:ph type="title"/>
          </p:nvPr>
        </p:nvSpPr>
        <p:spPr>
          <a:xfrm>
            <a:off x="1097280" y="286603"/>
            <a:ext cx="10058400" cy="1198067"/>
          </a:xfrm>
        </p:spPr>
        <p:txBody>
          <a:bodyPr/>
          <a:lstStyle/>
          <a:p>
            <a:r>
              <a:rPr lang="en-US" dirty="0"/>
              <a:t>The problem:</a:t>
            </a:r>
          </a:p>
        </p:txBody>
      </p:sp>
      <p:sp>
        <p:nvSpPr>
          <p:cNvPr id="3" name="Content Placeholder 2">
            <a:extLst>
              <a:ext uri="{FF2B5EF4-FFF2-40B4-BE49-F238E27FC236}">
                <a16:creationId xmlns:a16="http://schemas.microsoft.com/office/drawing/2014/main" id="{43C5D591-862C-A6A7-95DF-8A9033BACD71}"/>
              </a:ext>
            </a:extLst>
          </p:cNvPr>
          <p:cNvSpPr>
            <a:spLocks noGrp="1"/>
          </p:cNvSpPr>
          <p:nvPr>
            <p:ph idx="1"/>
          </p:nvPr>
        </p:nvSpPr>
        <p:spPr/>
        <p:txBody>
          <a:bodyPr/>
          <a:lstStyle/>
          <a:p>
            <a:pPr>
              <a:buFont typeface="Wingdings" panose="05000000000000000000" pitchFamily="2" charset="2"/>
              <a:buChar char="ü"/>
            </a:pPr>
            <a:r>
              <a:rPr lang="en-US" dirty="0"/>
              <a:t> I analyzed a telecommunications company's customer dataset to predict churn by examining behavior patterns and usage statistics. </a:t>
            </a:r>
          </a:p>
          <a:p>
            <a:pPr>
              <a:buFont typeface="Wingdings" panose="05000000000000000000" pitchFamily="2" charset="2"/>
              <a:buChar char="ü"/>
            </a:pPr>
            <a:r>
              <a:rPr lang="en-US" dirty="0"/>
              <a:t> </a:t>
            </a:r>
            <a:r>
              <a:rPr lang="en-US"/>
              <a:t>I identified </a:t>
            </a:r>
            <a:r>
              <a:rPr lang="en-US" dirty="0"/>
              <a:t>which customers have churned and which have not, focusing on attributes such as service interactions and demographics.</a:t>
            </a:r>
          </a:p>
          <a:p>
            <a:pPr>
              <a:buFont typeface="Wingdings" panose="05000000000000000000" pitchFamily="2" charset="2"/>
              <a:buChar char="ü"/>
            </a:pPr>
            <a:r>
              <a:rPr lang="en-US" dirty="0"/>
              <a:t> This analysis reveals insights that drive strategies for improving customer retention and optimizing service offerings.</a:t>
            </a:r>
          </a:p>
        </p:txBody>
      </p:sp>
    </p:spTree>
    <p:extLst>
      <p:ext uri="{BB962C8B-B14F-4D97-AF65-F5344CB8AC3E}">
        <p14:creationId xmlns:p14="http://schemas.microsoft.com/office/powerpoint/2010/main" val="3339131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16191-3B40-D283-CF5B-2FF4610C10CB}"/>
              </a:ext>
            </a:extLst>
          </p:cNvPr>
          <p:cNvSpPr>
            <a:spLocks noGrp="1"/>
          </p:cNvSpPr>
          <p:nvPr>
            <p:ph type="title"/>
          </p:nvPr>
        </p:nvSpPr>
        <p:spPr>
          <a:xfrm>
            <a:off x="1097280" y="286604"/>
            <a:ext cx="10058400" cy="1030920"/>
          </a:xfrm>
        </p:spPr>
        <p:txBody>
          <a:bodyPr/>
          <a:lstStyle/>
          <a:p>
            <a:r>
              <a:rPr lang="en-US" dirty="0"/>
              <a:t>Data engineering:</a:t>
            </a:r>
          </a:p>
        </p:txBody>
      </p:sp>
      <p:sp>
        <p:nvSpPr>
          <p:cNvPr id="7" name="Content Placeholder 2">
            <a:extLst>
              <a:ext uri="{FF2B5EF4-FFF2-40B4-BE49-F238E27FC236}">
                <a16:creationId xmlns:a16="http://schemas.microsoft.com/office/drawing/2014/main" id="{7986B446-FFE9-C68E-CC86-CC751DE19B57}"/>
              </a:ext>
            </a:extLst>
          </p:cNvPr>
          <p:cNvSpPr txBox="1">
            <a:spLocks/>
          </p:cNvSpPr>
          <p:nvPr/>
        </p:nvSpPr>
        <p:spPr>
          <a:xfrm>
            <a:off x="1097280" y="19981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a:t>I adjusted the dataset to train dataset in Random Forest model:</a:t>
            </a:r>
          </a:p>
          <a:p>
            <a:pPr>
              <a:buFont typeface="Wingdings" panose="05000000000000000000" pitchFamily="2" charset="2"/>
              <a:buChar char="ü"/>
            </a:pPr>
            <a:r>
              <a:rPr lang="en-US" dirty="0"/>
              <a:t> 3 features was removed: </a:t>
            </a:r>
            <a:r>
              <a:rPr lang="en-US" dirty="0" err="1"/>
              <a:t>CustomerID</a:t>
            </a:r>
            <a:r>
              <a:rPr lang="en-US" dirty="0"/>
              <a:t>, </a:t>
            </a:r>
            <a:r>
              <a:rPr lang="en-US" dirty="0" err="1"/>
              <a:t>Totalcharges</a:t>
            </a:r>
            <a:r>
              <a:rPr lang="en-US" dirty="0"/>
              <a:t> and </a:t>
            </a:r>
            <a:r>
              <a:rPr lang="en-US" dirty="0" err="1"/>
              <a:t>Paymentmethod</a:t>
            </a:r>
            <a:endParaRPr lang="en-US" dirty="0"/>
          </a:p>
          <a:p>
            <a:pPr>
              <a:buFont typeface="Wingdings" panose="05000000000000000000" pitchFamily="2" charset="2"/>
              <a:buChar char="ü"/>
            </a:pPr>
            <a:r>
              <a:rPr lang="en-US" dirty="0"/>
              <a:t> the names of columns was changed and split for 22 columns, that equal to train data frame    without “churn” column</a:t>
            </a:r>
          </a:p>
          <a:p>
            <a:pPr>
              <a:buFont typeface="Wingdings" panose="05000000000000000000" pitchFamily="2" charset="2"/>
              <a:buChar char="ü"/>
            </a:pPr>
            <a:r>
              <a:rPr lang="en-US" dirty="0"/>
              <a:t> the column’s order was adjusted to columns order in train data frame</a:t>
            </a:r>
          </a:p>
          <a:p>
            <a:pPr>
              <a:buFont typeface="Wingdings" panose="05000000000000000000" pitchFamily="2" charset="2"/>
              <a:buChar char="ü"/>
            </a:pPr>
            <a:r>
              <a:rPr lang="en-US" dirty="0"/>
              <a:t> all data types changed to float64</a:t>
            </a:r>
          </a:p>
          <a:p>
            <a:pPr>
              <a:buFont typeface="Wingdings" panose="05000000000000000000" pitchFamily="2" charset="2"/>
              <a:buChar char="ü"/>
            </a:pPr>
            <a:r>
              <a:rPr lang="en-US" dirty="0"/>
              <a:t> there are no missing values in the data frame</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36832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16191-3B40-D283-CF5B-2FF4610C10CB}"/>
              </a:ext>
            </a:extLst>
          </p:cNvPr>
          <p:cNvSpPr>
            <a:spLocks noGrp="1"/>
          </p:cNvSpPr>
          <p:nvPr>
            <p:ph type="title"/>
          </p:nvPr>
        </p:nvSpPr>
        <p:spPr>
          <a:xfrm>
            <a:off x="1097280" y="286604"/>
            <a:ext cx="10058400" cy="1030920"/>
          </a:xfrm>
        </p:spPr>
        <p:txBody>
          <a:bodyPr/>
          <a:lstStyle/>
          <a:p>
            <a:r>
              <a:rPr lang="en-US" dirty="0"/>
              <a:t>ML Algorithms: Random Forest</a:t>
            </a:r>
          </a:p>
        </p:txBody>
      </p:sp>
      <p:sp>
        <p:nvSpPr>
          <p:cNvPr id="4" name="Content Placeholder 2">
            <a:extLst>
              <a:ext uri="{FF2B5EF4-FFF2-40B4-BE49-F238E27FC236}">
                <a16:creationId xmlns:a16="http://schemas.microsoft.com/office/drawing/2014/main" id="{62736183-6E14-014F-D6CB-EF4A0CFB505F}"/>
              </a:ext>
            </a:extLst>
          </p:cNvPr>
          <p:cNvSpPr txBox="1">
            <a:spLocks/>
          </p:cNvSpPr>
          <p:nvPr/>
        </p:nvSpPr>
        <p:spPr>
          <a:xfrm>
            <a:off x="1097280" y="1998134"/>
            <a:ext cx="10058400" cy="294749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a:t>The best model with high accuracy  is Random Forest model:</a:t>
            </a:r>
          </a:p>
          <a:p>
            <a:pPr>
              <a:buFont typeface="Wingdings" panose="05000000000000000000" pitchFamily="2" charset="2"/>
              <a:buChar char="ü"/>
            </a:pPr>
            <a:r>
              <a:rPr lang="en-US" dirty="0"/>
              <a:t> fit model loaded from </a:t>
            </a:r>
            <a:r>
              <a:rPr lang="en-US" dirty="0" err="1"/>
              <a:t>joblib</a:t>
            </a:r>
            <a:r>
              <a:rPr lang="en-US" dirty="0"/>
              <a:t> “</a:t>
            </a:r>
            <a:r>
              <a:rPr lang="en-US" dirty="0" err="1"/>
              <a:t>random_forest_model.pkl</a:t>
            </a:r>
            <a:r>
              <a:rPr lang="en-US" dirty="0"/>
              <a:t>” (3 </a:t>
            </a:r>
            <a:r>
              <a:rPr lang="en-US" dirty="0" err="1"/>
              <a:t>n_estimators</a:t>
            </a:r>
            <a:r>
              <a:rPr lang="en-US" dirty="0"/>
              <a:t> and 7 </a:t>
            </a:r>
            <a:r>
              <a:rPr lang="en-US" dirty="0" err="1"/>
              <a:t>max_depth</a:t>
            </a:r>
            <a:r>
              <a:rPr lang="en-US" dirty="0"/>
              <a:t>)</a:t>
            </a:r>
          </a:p>
          <a:p>
            <a:pPr>
              <a:buFont typeface="Wingdings" panose="05000000000000000000" pitchFamily="2" charset="2"/>
              <a:buChar char="ü"/>
            </a:pPr>
            <a:r>
              <a:rPr lang="en-US" dirty="0"/>
              <a:t>  after prediction was detected 522 potential churn customers </a:t>
            </a:r>
          </a:p>
          <a:p>
            <a:pPr>
              <a:buFont typeface="Wingdings" panose="05000000000000000000" pitchFamily="2" charset="2"/>
              <a:buChar char="ü"/>
            </a:pPr>
            <a:r>
              <a:rPr lang="en-US" dirty="0"/>
              <a:t> the “</a:t>
            </a:r>
            <a:r>
              <a:rPr lang="en-US" dirty="0" err="1"/>
              <a:t>churn_pr_predict</a:t>
            </a:r>
            <a:r>
              <a:rPr lang="en-US" dirty="0"/>
              <a:t>” column was added to previous dataset that was imported from MongoDB</a:t>
            </a:r>
          </a:p>
          <a:p>
            <a:pPr>
              <a:buFont typeface="Wingdings" panose="05000000000000000000" pitchFamily="2" charset="2"/>
              <a:buChar char="ü"/>
            </a:pPr>
            <a:r>
              <a:rPr lang="en-US" dirty="0"/>
              <a:t> the “final_churn.csv” file was created</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2521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914D4-9BCC-4DC4-17F7-31E73BF76836}"/>
              </a:ext>
            </a:extLst>
          </p:cNvPr>
          <p:cNvSpPr>
            <a:spLocks noGrp="1"/>
          </p:cNvSpPr>
          <p:nvPr>
            <p:ph type="ctrTitle"/>
          </p:nvPr>
        </p:nvSpPr>
        <p:spPr>
          <a:xfrm>
            <a:off x="1185771" y="2310580"/>
            <a:ext cx="9944346" cy="1268361"/>
          </a:xfrm>
        </p:spPr>
        <p:txBody>
          <a:bodyPr>
            <a:normAutofit/>
          </a:bodyPr>
          <a:lstStyle/>
          <a:p>
            <a:pPr algn="ctr"/>
            <a:r>
              <a:rPr lang="en-US" sz="7200" dirty="0"/>
              <a:t>Visualization</a:t>
            </a:r>
          </a:p>
        </p:txBody>
      </p:sp>
    </p:spTree>
    <p:extLst>
      <p:ext uri="{BB962C8B-B14F-4D97-AF65-F5344CB8AC3E}">
        <p14:creationId xmlns:p14="http://schemas.microsoft.com/office/powerpoint/2010/main" val="3867193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BEAAF-FD01-CB99-6A80-627A69D05853}"/>
              </a:ext>
            </a:extLst>
          </p:cNvPr>
          <p:cNvSpPr>
            <a:spLocks noGrp="1"/>
          </p:cNvSpPr>
          <p:nvPr>
            <p:ph type="title"/>
          </p:nvPr>
        </p:nvSpPr>
        <p:spPr>
          <a:xfrm>
            <a:off x="1097280" y="286603"/>
            <a:ext cx="10058400" cy="1158739"/>
          </a:xfrm>
        </p:spPr>
        <p:txBody>
          <a:bodyPr/>
          <a:lstStyle/>
          <a:p>
            <a:r>
              <a:rPr lang="en-US" dirty="0"/>
              <a:t>Tableau Prep:</a:t>
            </a:r>
          </a:p>
        </p:txBody>
      </p:sp>
      <p:sp>
        <p:nvSpPr>
          <p:cNvPr id="3" name="Content Placeholder 2">
            <a:extLst>
              <a:ext uri="{FF2B5EF4-FFF2-40B4-BE49-F238E27FC236}">
                <a16:creationId xmlns:a16="http://schemas.microsoft.com/office/drawing/2014/main" id="{CFB49919-BF93-3803-FCCF-59C081357879}"/>
              </a:ext>
            </a:extLst>
          </p:cNvPr>
          <p:cNvSpPr>
            <a:spLocks noGrp="1"/>
          </p:cNvSpPr>
          <p:nvPr>
            <p:ph idx="1"/>
          </p:nvPr>
        </p:nvSpPr>
        <p:spPr>
          <a:xfrm>
            <a:off x="1097280" y="1845734"/>
            <a:ext cx="9983675" cy="3817647"/>
          </a:xfrm>
        </p:spPr>
        <p:txBody>
          <a:bodyPr>
            <a:normAutofit/>
          </a:bodyPr>
          <a:lstStyle/>
          <a:p>
            <a:pPr>
              <a:buFont typeface="Wingdings" panose="05000000000000000000" pitchFamily="2" charset="2"/>
              <a:buChar char="ü"/>
            </a:pPr>
            <a:r>
              <a:rPr lang="en-US" dirty="0"/>
              <a:t> connected to “final_churn.csv” created in part b</a:t>
            </a:r>
          </a:p>
          <a:p>
            <a:pPr>
              <a:buFont typeface="Wingdings" panose="05000000000000000000" pitchFamily="2" charset="2"/>
              <a:buChar char="ü"/>
            </a:pPr>
            <a:r>
              <a:rPr lang="en-US" dirty="0"/>
              <a:t> created </a:t>
            </a:r>
            <a:r>
              <a:rPr lang="en-US" dirty="0" err="1"/>
              <a:t>Dim_Customers</a:t>
            </a:r>
            <a:r>
              <a:rPr lang="en-US" dirty="0"/>
              <a:t>, </a:t>
            </a:r>
            <a:r>
              <a:rPr lang="en-US" dirty="0" err="1"/>
              <a:t>Dim_Services</a:t>
            </a:r>
            <a:r>
              <a:rPr lang="en-US" dirty="0"/>
              <a:t>, </a:t>
            </a:r>
            <a:r>
              <a:rPr lang="en-US" dirty="0" err="1"/>
              <a:t>Dim_Contract</a:t>
            </a:r>
            <a:r>
              <a:rPr lang="en-US" dirty="0"/>
              <a:t> and </a:t>
            </a:r>
            <a:r>
              <a:rPr lang="en-US" dirty="0" err="1"/>
              <a:t>Fact_Churn</a:t>
            </a:r>
            <a:r>
              <a:rPr lang="en-US" dirty="0"/>
              <a:t> hyper files</a:t>
            </a:r>
          </a:p>
          <a:p>
            <a:pPr>
              <a:buFont typeface="Wingdings" panose="05000000000000000000" pitchFamily="2" charset="2"/>
              <a:buChar char="ü"/>
            </a:pPr>
            <a:r>
              <a:rPr lang="en-US" dirty="0"/>
              <a:t> choose and renamed the columns, created calculated SK column based on </a:t>
            </a:r>
            <a:r>
              <a:rPr lang="en-US" dirty="0" err="1"/>
              <a:t>CustomerID</a:t>
            </a:r>
            <a:endParaRPr lang="en-US" dirty="0"/>
          </a:p>
          <a:p>
            <a:pPr>
              <a:buFont typeface="Wingdings" panose="05000000000000000000" pitchFamily="2" charset="2"/>
              <a:buChar char="ü"/>
            </a:pPr>
            <a:r>
              <a:rPr lang="en-US" dirty="0"/>
              <a:t> </a:t>
            </a:r>
            <a:r>
              <a:rPr lang="en-US" dirty="0" err="1"/>
              <a:t>Dim_Services</a:t>
            </a:r>
            <a:r>
              <a:rPr lang="en-US" dirty="0"/>
              <a:t> – through Pivot Step created new columns </a:t>
            </a:r>
            <a:r>
              <a:rPr lang="en-US" dirty="0" err="1"/>
              <a:t>ServicesName</a:t>
            </a:r>
            <a:r>
              <a:rPr lang="en-US" dirty="0"/>
              <a:t> and </a:t>
            </a:r>
            <a:r>
              <a:rPr lang="en-US" dirty="0" err="1"/>
              <a:t>ServicesStatus</a:t>
            </a:r>
            <a:r>
              <a:rPr lang="en-US" dirty="0"/>
              <a:t>, created </a:t>
            </a:r>
            <a:r>
              <a:rPr lang="en-US" dirty="0" err="1"/>
              <a:t>ServicesSK</a:t>
            </a:r>
            <a:r>
              <a:rPr lang="en-US" dirty="0"/>
              <a:t> based on </a:t>
            </a:r>
            <a:r>
              <a:rPr lang="en-US" dirty="0" err="1"/>
              <a:t>Orderby</a:t>
            </a:r>
            <a:r>
              <a:rPr lang="en-US" dirty="0"/>
              <a:t> () and </a:t>
            </a:r>
            <a:r>
              <a:rPr lang="en-US" dirty="0" err="1"/>
              <a:t>Rank_Dense</a:t>
            </a:r>
            <a:r>
              <a:rPr lang="en-US" dirty="0"/>
              <a:t>() functions</a:t>
            </a:r>
          </a:p>
          <a:p>
            <a:pPr>
              <a:buFont typeface="Wingdings" panose="05000000000000000000" pitchFamily="2" charset="2"/>
              <a:buChar char="ü"/>
            </a:pPr>
            <a:r>
              <a:rPr lang="en-US" dirty="0"/>
              <a:t> </a:t>
            </a:r>
            <a:r>
              <a:rPr lang="en-US" dirty="0" err="1"/>
              <a:t>Dim_Contract</a:t>
            </a:r>
            <a:r>
              <a:rPr lang="en-US" dirty="0"/>
              <a:t> – columns Tenure, </a:t>
            </a:r>
            <a:r>
              <a:rPr lang="en-US" dirty="0" err="1"/>
              <a:t>MonthlyCharge</a:t>
            </a:r>
            <a:r>
              <a:rPr lang="en-US" dirty="0"/>
              <a:t> and </a:t>
            </a:r>
            <a:r>
              <a:rPr lang="en-US" dirty="0" err="1"/>
              <a:t>TotalCharges</a:t>
            </a:r>
            <a:r>
              <a:rPr lang="en-US" dirty="0"/>
              <a:t> changed type to whole number, </a:t>
            </a:r>
            <a:r>
              <a:rPr lang="en-US" dirty="0" err="1"/>
              <a:t>PaperlessBilling</a:t>
            </a:r>
            <a:r>
              <a:rPr lang="en-US" dirty="0"/>
              <a:t> to Boolean type. The null in </a:t>
            </a:r>
            <a:r>
              <a:rPr lang="en-US" dirty="0" err="1"/>
              <a:t>TotalCharges</a:t>
            </a:r>
            <a:r>
              <a:rPr lang="en-US" dirty="0"/>
              <a:t> is changed </a:t>
            </a:r>
            <a:r>
              <a:rPr lang="en-US" dirty="0" err="1"/>
              <a:t>ifnull</a:t>
            </a:r>
            <a:r>
              <a:rPr lang="en-US" dirty="0"/>
              <a:t> to result of </a:t>
            </a:r>
            <a:r>
              <a:rPr lang="en-US" dirty="0" err="1"/>
              <a:t>MonthCharge</a:t>
            </a:r>
            <a:r>
              <a:rPr lang="en-US" dirty="0"/>
              <a:t> multiply to Tenure. </a:t>
            </a:r>
          </a:p>
          <a:p>
            <a:pPr>
              <a:buFont typeface="Wingdings" panose="05000000000000000000" pitchFamily="2" charset="2"/>
              <a:buChar char="ü"/>
            </a:pPr>
            <a:r>
              <a:rPr lang="en-US" dirty="0"/>
              <a:t> </a:t>
            </a:r>
            <a:r>
              <a:rPr lang="en-US" dirty="0" err="1"/>
              <a:t>Fact_Churn</a:t>
            </a:r>
            <a:r>
              <a:rPr lang="en-US" dirty="0"/>
              <a:t> joined with all Dim’s table</a:t>
            </a:r>
          </a:p>
          <a:p>
            <a:pPr>
              <a:buFont typeface="Wingdings" panose="05000000000000000000" pitchFamily="2" charset="2"/>
              <a:buChar char="ü"/>
            </a:pPr>
            <a:endParaRPr lang="en-US" dirty="0"/>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1660778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BEAAF-FD01-CB99-6A80-627A69D05853}"/>
              </a:ext>
            </a:extLst>
          </p:cNvPr>
          <p:cNvSpPr>
            <a:spLocks noGrp="1"/>
          </p:cNvSpPr>
          <p:nvPr>
            <p:ph type="title"/>
          </p:nvPr>
        </p:nvSpPr>
        <p:spPr>
          <a:xfrm>
            <a:off x="1097280" y="286603"/>
            <a:ext cx="10058400" cy="1158739"/>
          </a:xfrm>
        </p:spPr>
        <p:txBody>
          <a:bodyPr/>
          <a:lstStyle/>
          <a:p>
            <a:r>
              <a:rPr lang="en-US" dirty="0"/>
              <a:t>Tableau Prep:</a:t>
            </a:r>
          </a:p>
        </p:txBody>
      </p:sp>
      <p:sp>
        <p:nvSpPr>
          <p:cNvPr id="3" name="Content Placeholder 2">
            <a:extLst>
              <a:ext uri="{FF2B5EF4-FFF2-40B4-BE49-F238E27FC236}">
                <a16:creationId xmlns:a16="http://schemas.microsoft.com/office/drawing/2014/main" id="{CFB49919-BF93-3803-FCCF-59C081357879}"/>
              </a:ext>
            </a:extLst>
          </p:cNvPr>
          <p:cNvSpPr>
            <a:spLocks noGrp="1"/>
          </p:cNvSpPr>
          <p:nvPr>
            <p:ph idx="1"/>
          </p:nvPr>
        </p:nvSpPr>
        <p:spPr>
          <a:xfrm>
            <a:off x="1097280" y="1845735"/>
            <a:ext cx="9983675" cy="1448072"/>
          </a:xfrm>
        </p:spPr>
        <p:txBody>
          <a:bodyPr>
            <a:normAutofit/>
          </a:bodyPr>
          <a:lstStyle/>
          <a:p>
            <a:pPr>
              <a:buFont typeface="Wingdings" panose="05000000000000000000" pitchFamily="2" charset="2"/>
              <a:buChar char="ü"/>
            </a:pPr>
            <a:r>
              <a:rPr lang="en-US" dirty="0"/>
              <a:t> all hyper files saved in Data Source folder</a:t>
            </a:r>
          </a:p>
          <a:p>
            <a:pPr>
              <a:buFont typeface="Wingdings" panose="05000000000000000000" pitchFamily="2" charset="2"/>
              <a:buChar char="ü"/>
            </a:pPr>
            <a:r>
              <a:rPr lang="en-US" dirty="0"/>
              <a:t> created Flow1 </a:t>
            </a:r>
            <a:r>
              <a:rPr lang="en-US" dirty="0" err="1"/>
              <a:t>tfl</a:t>
            </a:r>
            <a:r>
              <a:rPr lang="en-US" dirty="0"/>
              <a:t> file</a:t>
            </a:r>
          </a:p>
          <a:p>
            <a:pPr>
              <a:buFont typeface="Wingdings" panose="05000000000000000000" pitchFamily="2" charset="2"/>
              <a:buChar char="ü"/>
            </a:pPr>
            <a:endParaRPr lang="en-US" dirty="0"/>
          </a:p>
          <a:p>
            <a:pPr>
              <a:buFont typeface="Wingdings" panose="05000000000000000000" pitchFamily="2" charset="2"/>
              <a:buChar char="ü"/>
            </a:pPr>
            <a:endParaRPr lang="en-US" dirty="0"/>
          </a:p>
        </p:txBody>
      </p:sp>
      <p:pic>
        <p:nvPicPr>
          <p:cNvPr id="5" name="Picture 4">
            <a:extLst>
              <a:ext uri="{FF2B5EF4-FFF2-40B4-BE49-F238E27FC236}">
                <a16:creationId xmlns:a16="http://schemas.microsoft.com/office/drawing/2014/main" id="{9AE72627-BDD4-7970-4A83-779DB7AD3ECD}"/>
              </a:ext>
            </a:extLst>
          </p:cNvPr>
          <p:cNvPicPr>
            <a:picLocks noChangeAspect="1"/>
          </p:cNvPicPr>
          <p:nvPr/>
        </p:nvPicPr>
        <p:blipFill>
          <a:blip r:embed="rId2"/>
          <a:stretch>
            <a:fillRect/>
          </a:stretch>
        </p:blipFill>
        <p:spPr>
          <a:xfrm>
            <a:off x="2517057" y="3074024"/>
            <a:ext cx="6865867" cy="2891414"/>
          </a:xfrm>
          <a:prstGeom prst="rect">
            <a:avLst/>
          </a:prstGeom>
          <a:ln w="12700">
            <a:solidFill>
              <a:schemeClr val="accent1"/>
            </a:solidFill>
          </a:ln>
        </p:spPr>
      </p:pic>
    </p:spTree>
    <p:extLst>
      <p:ext uri="{BB962C8B-B14F-4D97-AF65-F5344CB8AC3E}">
        <p14:creationId xmlns:p14="http://schemas.microsoft.com/office/powerpoint/2010/main" val="2202862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BEAAF-FD01-CB99-6A80-627A69D05853}"/>
              </a:ext>
            </a:extLst>
          </p:cNvPr>
          <p:cNvSpPr>
            <a:spLocks noGrp="1"/>
          </p:cNvSpPr>
          <p:nvPr>
            <p:ph type="title"/>
          </p:nvPr>
        </p:nvSpPr>
        <p:spPr>
          <a:xfrm>
            <a:off x="1097280" y="286603"/>
            <a:ext cx="10058400" cy="1158739"/>
          </a:xfrm>
        </p:spPr>
        <p:txBody>
          <a:bodyPr/>
          <a:lstStyle/>
          <a:p>
            <a:r>
              <a:rPr lang="en-US" dirty="0"/>
              <a:t>Tableau Desktop:</a:t>
            </a:r>
          </a:p>
        </p:txBody>
      </p:sp>
      <p:sp>
        <p:nvSpPr>
          <p:cNvPr id="3" name="Content Placeholder 2">
            <a:extLst>
              <a:ext uri="{FF2B5EF4-FFF2-40B4-BE49-F238E27FC236}">
                <a16:creationId xmlns:a16="http://schemas.microsoft.com/office/drawing/2014/main" id="{CFB49919-BF93-3803-FCCF-59C081357879}"/>
              </a:ext>
            </a:extLst>
          </p:cNvPr>
          <p:cNvSpPr>
            <a:spLocks noGrp="1"/>
          </p:cNvSpPr>
          <p:nvPr>
            <p:ph idx="1"/>
          </p:nvPr>
        </p:nvSpPr>
        <p:spPr>
          <a:xfrm>
            <a:off x="1097280" y="1845734"/>
            <a:ext cx="9983675" cy="1851195"/>
          </a:xfrm>
        </p:spPr>
        <p:txBody>
          <a:bodyPr>
            <a:normAutofit/>
          </a:bodyPr>
          <a:lstStyle/>
          <a:p>
            <a:pPr>
              <a:buFont typeface="Wingdings" panose="05000000000000000000" pitchFamily="2" charset="2"/>
              <a:buChar char="ü"/>
            </a:pPr>
            <a:r>
              <a:rPr lang="en-US" dirty="0"/>
              <a:t> connected to Dim’s and Fact hyper files</a:t>
            </a:r>
          </a:p>
          <a:p>
            <a:pPr>
              <a:buFont typeface="Wingdings" panose="05000000000000000000" pitchFamily="2" charset="2"/>
              <a:buChar char="ü"/>
            </a:pPr>
            <a:r>
              <a:rPr lang="en-US" dirty="0"/>
              <a:t> created relationship between </a:t>
            </a:r>
            <a:r>
              <a:rPr lang="en-US" dirty="0" err="1"/>
              <a:t>tabels</a:t>
            </a:r>
            <a:endParaRPr lang="en-US" dirty="0"/>
          </a:p>
          <a:p>
            <a:pPr>
              <a:buFont typeface="Wingdings" panose="05000000000000000000" pitchFamily="2" charset="2"/>
              <a:buChar char="ü"/>
            </a:pPr>
            <a:r>
              <a:rPr lang="en-US" dirty="0"/>
              <a:t> hided unusable columns</a:t>
            </a:r>
          </a:p>
          <a:p>
            <a:pPr>
              <a:buFont typeface="Wingdings" panose="05000000000000000000" pitchFamily="2" charset="2"/>
              <a:buChar char="ü"/>
            </a:pPr>
            <a:r>
              <a:rPr lang="en-US" dirty="0"/>
              <a:t> saved book1 </a:t>
            </a:r>
            <a:r>
              <a:rPr lang="en-US" dirty="0" err="1"/>
              <a:t>twb</a:t>
            </a:r>
            <a:r>
              <a:rPr lang="en-US" dirty="0"/>
              <a:t> file and created Extract (multiple connection) hyper file</a:t>
            </a:r>
          </a:p>
          <a:p>
            <a:pPr marL="0" indent="0">
              <a:buNone/>
            </a:pPr>
            <a:endParaRPr lang="en-US" dirty="0"/>
          </a:p>
          <a:p>
            <a:pPr>
              <a:buFont typeface="Wingdings" panose="05000000000000000000" pitchFamily="2" charset="2"/>
              <a:buChar char="ü"/>
            </a:pPr>
            <a:endParaRPr lang="en-US" dirty="0"/>
          </a:p>
        </p:txBody>
      </p:sp>
      <p:pic>
        <p:nvPicPr>
          <p:cNvPr id="5" name="Picture 4">
            <a:extLst>
              <a:ext uri="{FF2B5EF4-FFF2-40B4-BE49-F238E27FC236}">
                <a16:creationId xmlns:a16="http://schemas.microsoft.com/office/drawing/2014/main" id="{6686143D-76CC-E0F5-9998-B51633B4348C}"/>
              </a:ext>
            </a:extLst>
          </p:cNvPr>
          <p:cNvPicPr>
            <a:picLocks noChangeAspect="1"/>
          </p:cNvPicPr>
          <p:nvPr/>
        </p:nvPicPr>
        <p:blipFill rotWithShape="1">
          <a:blip r:embed="rId2"/>
          <a:srcRect b="10412"/>
          <a:stretch/>
        </p:blipFill>
        <p:spPr>
          <a:xfrm>
            <a:off x="3246610" y="3834582"/>
            <a:ext cx="5685013" cy="2300748"/>
          </a:xfrm>
          <a:prstGeom prst="rect">
            <a:avLst/>
          </a:prstGeom>
          <a:ln w="9525">
            <a:solidFill>
              <a:schemeClr val="accent1"/>
            </a:solidFill>
          </a:ln>
        </p:spPr>
      </p:pic>
    </p:spTree>
    <p:extLst>
      <p:ext uri="{BB962C8B-B14F-4D97-AF65-F5344CB8AC3E}">
        <p14:creationId xmlns:p14="http://schemas.microsoft.com/office/powerpoint/2010/main" val="3499383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BEAAF-FD01-CB99-6A80-627A69D05853}"/>
              </a:ext>
            </a:extLst>
          </p:cNvPr>
          <p:cNvSpPr>
            <a:spLocks noGrp="1"/>
          </p:cNvSpPr>
          <p:nvPr>
            <p:ph type="title"/>
          </p:nvPr>
        </p:nvSpPr>
        <p:spPr>
          <a:xfrm>
            <a:off x="1097280" y="286603"/>
            <a:ext cx="10058400" cy="1158739"/>
          </a:xfrm>
        </p:spPr>
        <p:txBody>
          <a:bodyPr/>
          <a:lstStyle/>
          <a:p>
            <a:r>
              <a:rPr lang="en-US" dirty="0"/>
              <a:t>Tableau Desktop:</a:t>
            </a:r>
          </a:p>
        </p:txBody>
      </p:sp>
      <p:pic>
        <p:nvPicPr>
          <p:cNvPr id="10" name="Picture 9" descr="A close up of a pink line&#10;&#10;Description automatically generated">
            <a:extLst>
              <a:ext uri="{FF2B5EF4-FFF2-40B4-BE49-F238E27FC236}">
                <a16:creationId xmlns:a16="http://schemas.microsoft.com/office/drawing/2014/main" id="{0120D4FE-C387-6ECD-CBD9-F7BF9F4533F3}"/>
              </a:ext>
            </a:extLst>
          </p:cNvPr>
          <p:cNvPicPr>
            <a:picLocks noChangeAspect="1"/>
          </p:cNvPicPr>
          <p:nvPr/>
        </p:nvPicPr>
        <p:blipFill rotWithShape="1">
          <a:blip r:embed="rId2">
            <a:extLst>
              <a:ext uri="{28A0092B-C50C-407E-A947-70E740481C1C}">
                <a14:useLocalDpi xmlns:a14="http://schemas.microsoft.com/office/drawing/2010/main" val="0"/>
              </a:ext>
            </a:extLst>
          </a:blip>
          <a:srcRect b="18693"/>
          <a:stretch/>
        </p:blipFill>
        <p:spPr>
          <a:xfrm>
            <a:off x="6297618" y="2101451"/>
            <a:ext cx="624294" cy="3937822"/>
          </a:xfrm>
          <a:prstGeom prst="rect">
            <a:avLst/>
          </a:prstGeom>
          <a:ln>
            <a:noFill/>
          </a:ln>
        </p:spPr>
      </p:pic>
      <p:sp>
        <p:nvSpPr>
          <p:cNvPr id="11" name="Content Placeholder 2">
            <a:extLst>
              <a:ext uri="{FF2B5EF4-FFF2-40B4-BE49-F238E27FC236}">
                <a16:creationId xmlns:a16="http://schemas.microsoft.com/office/drawing/2014/main" id="{0B25DE67-8229-6EEC-40B2-B748F176E321}"/>
              </a:ext>
            </a:extLst>
          </p:cNvPr>
          <p:cNvSpPr>
            <a:spLocks noGrp="1"/>
          </p:cNvSpPr>
          <p:nvPr>
            <p:ph idx="1"/>
          </p:nvPr>
        </p:nvSpPr>
        <p:spPr>
          <a:xfrm>
            <a:off x="1097280" y="3008038"/>
            <a:ext cx="4797103" cy="1229665"/>
          </a:xfrm>
        </p:spPr>
        <p:txBody>
          <a:bodyPr>
            <a:normAutofit/>
          </a:bodyPr>
          <a:lstStyle/>
          <a:p>
            <a:pPr>
              <a:buFont typeface="Wingdings" panose="05000000000000000000" pitchFamily="2" charset="2"/>
              <a:buChar char="ü"/>
            </a:pPr>
            <a:r>
              <a:rPr lang="en-US" dirty="0"/>
              <a:t> there are 522 churn clients in the </a:t>
            </a:r>
            <a:r>
              <a:rPr lang="en-US" dirty="0" err="1"/>
              <a:t>final_churn</a:t>
            </a:r>
            <a:r>
              <a:rPr lang="en-US" dirty="0"/>
              <a:t> dataset, 333 female and 189 male.</a:t>
            </a:r>
          </a:p>
          <a:p>
            <a:pPr marL="0" indent="0">
              <a:buNone/>
            </a:pPr>
            <a:endParaRPr lang="en-US" dirty="0"/>
          </a:p>
          <a:p>
            <a:pPr>
              <a:buFont typeface="Wingdings" panose="05000000000000000000" pitchFamily="2" charset="2"/>
              <a:buChar char="ü"/>
            </a:pPr>
            <a:endParaRPr lang="en-US" dirty="0"/>
          </a:p>
        </p:txBody>
      </p:sp>
      <p:pic>
        <p:nvPicPr>
          <p:cNvPr id="13" name="Picture 12" descr="A graph of a bar&#10;&#10;Description automatically generated with medium confidence">
            <a:extLst>
              <a:ext uri="{FF2B5EF4-FFF2-40B4-BE49-F238E27FC236}">
                <a16:creationId xmlns:a16="http://schemas.microsoft.com/office/drawing/2014/main" id="{08506C82-53E7-90B2-0CF1-7740EB870C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3766" y="2000477"/>
            <a:ext cx="3511914" cy="4139771"/>
          </a:xfrm>
          <a:prstGeom prst="rect">
            <a:avLst/>
          </a:prstGeom>
          <a:ln w="9525">
            <a:noFill/>
          </a:ln>
        </p:spPr>
      </p:pic>
    </p:spTree>
    <p:extLst>
      <p:ext uri="{BB962C8B-B14F-4D97-AF65-F5344CB8AC3E}">
        <p14:creationId xmlns:p14="http://schemas.microsoft.com/office/powerpoint/2010/main" val="51575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BEAAF-FD01-CB99-6A80-627A69D05853}"/>
              </a:ext>
            </a:extLst>
          </p:cNvPr>
          <p:cNvSpPr>
            <a:spLocks noGrp="1"/>
          </p:cNvSpPr>
          <p:nvPr>
            <p:ph type="title"/>
          </p:nvPr>
        </p:nvSpPr>
        <p:spPr>
          <a:xfrm>
            <a:off x="1097280" y="286603"/>
            <a:ext cx="10058400" cy="1158739"/>
          </a:xfrm>
        </p:spPr>
        <p:txBody>
          <a:bodyPr/>
          <a:lstStyle/>
          <a:p>
            <a:r>
              <a:rPr lang="en-US" dirty="0"/>
              <a:t>Tableau Desktop:</a:t>
            </a:r>
          </a:p>
        </p:txBody>
      </p:sp>
      <p:sp>
        <p:nvSpPr>
          <p:cNvPr id="11" name="Content Placeholder 2">
            <a:extLst>
              <a:ext uri="{FF2B5EF4-FFF2-40B4-BE49-F238E27FC236}">
                <a16:creationId xmlns:a16="http://schemas.microsoft.com/office/drawing/2014/main" id="{0B25DE67-8229-6EEC-40B2-B748F176E321}"/>
              </a:ext>
            </a:extLst>
          </p:cNvPr>
          <p:cNvSpPr>
            <a:spLocks noGrp="1"/>
          </p:cNvSpPr>
          <p:nvPr>
            <p:ph idx="1"/>
          </p:nvPr>
        </p:nvSpPr>
        <p:spPr>
          <a:xfrm>
            <a:off x="1190742" y="2814167"/>
            <a:ext cx="4797103" cy="1229665"/>
          </a:xfrm>
        </p:spPr>
        <p:txBody>
          <a:bodyPr>
            <a:normAutofit/>
          </a:bodyPr>
          <a:lstStyle/>
          <a:p>
            <a:pPr>
              <a:buFont typeface="Wingdings" panose="05000000000000000000" pitchFamily="2" charset="2"/>
              <a:buChar char="ü"/>
            </a:pPr>
            <a:r>
              <a:rPr lang="en-US" dirty="0"/>
              <a:t> 425 of them churned Month-to-month contract, 21 one year and 6 two year contract</a:t>
            </a:r>
          </a:p>
          <a:p>
            <a:pPr marL="0" indent="0">
              <a:buNone/>
            </a:pPr>
            <a:endParaRPr lang="en-US" dirty="0"/>
          </a:p>
          <a:p>
            <a:pPr>
              <a:buFont typeface="Wingdings" panose="05000000000000000000" pitchFamily="2" charset="2"/>
              <a:buChar char="ü"/>
            </a:pPr>
            <a:endParaRPr lang="en-US" dirty="0"/>
          </a:p>
        </p:txBody>
      </p:sp>
      <p:pic>
        <p:nvPicPr>
          <p:cNvPr id="4" name="Picture 3" descr="A graph with numbers and a bar&#10;&#10;Description automatically generated">
            <a:extLst>
              <a:ext uri="{FF2B5EF4-FFF2-40B4-BE49-F238E27FC236}">
                <a16:creationId xmlns:a16="http://schemas.microsoft.com/office/drawing/2014/main" id="{B4A1228E-96A1-1F30-1DE7-DE20979C8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7941" y="1821236"/>
            <a:ext cx="3857739" cy="4412732"/>
          </a:xfrm>
          <a:prstGeom prst="rect">
            <a:avLst/>
          </a:prstGeom>
        </p:spPr>
      </p:pic>
    </p:spTree>
    <p:extLst>
      <p:ext uri="{BB962C8B-B14F-4D97-AF65-F5344CB8AC3E}">
        <p14:creationId xmlns:p14="http://schemas.microsoft.com/office/powerpoint/2010/main" val="3205031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BEAAF-FD01-CB99-6A80-627A69D05853}"/>
              </a:ext>
            </a:extLst>
          </p:cNvPr>
          <p:cNvSpPr>
            <a:spLocks noGrp="1"/>
          </p:cNvSpPr>
          <p:nvPr>
            <p:ph type="title"/>
          </p:nvPr>
        </p:nvSpPr>
        <p:spPr>
          <a:xfrm>
            <a:off x="1097280" y="286603"/>
            <a:ext cx="10058400" cy="1158739"/>
          </a:xfrm>
        </p:spPr>
        <p:txBody>
          <a:bodyPr/>
          <a:lstStyle/>
          <a:p>
            <a:r>
              <a:rPr lang="en-US" dirty="0"/>
              <a:t>Tableau Desktop:</a:t>
            </a:r>
          </a:p>
        </p:txBody>
      </p:sp>
      <p:sp>
        <p:nvSpPr>
          <p:cNvPr id="11" name="Content Placeholder 2">
            <a:extLst>
              <a:ext uri="{FF2B5EF4-FFF2-40B4-BE49-F238E27FC236}">
                <a16:creationId xmlns:a16="http://schemas.microsoft.com/office/drawing/2014/main" id="{0B25DE67-8229-6EEC-40B2-B748F176E321}"/>
              </a:ext>
            </a:extLst>
          </p:cNvPr>
          <p:cNvSpPr>
            <a:spLocks noGrp="1"/>
          </p:cNvSpPr>
          <p:nvPr>
            <p:ph idx="1"/>
          </p:nvPr>
        </p:nvSpPr>
        <p:spPr>
          <a:xfrm>
            <a:off x="1190742" y="2814167"/>
            <a:ext cx="4797103" cy="1229665"/>
          </a:xfrm>
        </p:spPr>
        <p:txBody>
          <a:bodyPr>
            <a:normAutofit/>
          </a:bodyPr>
          <a:lstStyle/>
          <a:p>
            <a:pPr>
              <a:buFont typeface="Wingdings" panose="05000000000000000000" pitchFamily="2" charset="2"/>
              <a:buChar char="ü"/>
            </a:pPr>
            <a:r>
              <a:rPr lang="en-US" dirty="0"/>
              <a:t> 156 of them had electronic check, 137 bank transfer, 120 credit card, 109 mailed check</a:t>
            </a:r>
          </a:p>
          <a:p>
            <a:pPr marL="0" indent="0">
              <a:buNone/>
            </a:pPr>
            <a:endParaRPr lang="en-US" dirty="0"/>
          </a:p>
          <a:p>
            <a:pPr>
              <a:buFont typeface="Wingdings" panose="05000000000000000000" pitchFamily="2" charset="2"/>
              <a:buChar char="ü"/>
            </a:pPr>
            <a:endParaRPr lang="en-US" dirty="0"/>
          </a:p>
        </p:txBody>
      </p:sp>
      <p:pic>
        <p:nvPicPr>
          <p:cNvPr id="5" name="Picture 4" descr="A graph of a graph&#10;&#10;Description automatically generated with medium confidence">
            <a:extLst>
              <a:ext uri="{FF2B5EF4-FFF2-40B4-BE49-F238E27FC236}">
                <a16:creationId xmlns:a16="http://schemas.microsoft.com/office/drawing/2014/main" id="{4A53DE3F-ED3E-0D47-0680-C77733A7D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6646" y="1889801"/>
            <a:ext cx="3899034" cy="4308061"/>
          </a:xfrm>
          <a:prstGeom prst="rect">
            <a:avLst/>
          </a:prstGeom>
        </p:spPr>
      </p:pic>
    </p:spTree>
    <p:extLst>
      <p:ext uri="{BB962C8B-B14F-4D97-AF65-F5344CB8AC3E}">
        <p14:creationId xmlns:p14="http://schemas.microsoft.com/office/powerpoint/2010/main" val="36677863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BEAAF-FD01-CB99-6A80-627A69D05853}"/>
              </a:ext>
            </a:extLst>
          </p:cNvPr>
          <p:cNvSpPr>
            <a:spLocks noGrp="1"/>
          </p:cNvSpPr>
          <p:nvPr>
            <p:ph type="title"/>
          </p:nvPr>
        </p:nvSpPr>
        <p:spPr>
          <a:xfrm>
            <a:off x="1097280" y="286603"/>
            <a:ext cx="10058400" cy="1158739"/>
          </a:xfrm>
        </p:spPr>
        <p:txBody>
          <a:bodyPr/>
          <a:lstStyle/>
          <a:p>
            <a:r>
              <a:rPr lang="en-US" dirty="0"/>
              <a:t>Tableau Desktop:</a:t>
            </a:r>
          </a:p>
        </p:txBody>
      </p:sp>
      <p:sp>
        <p:nvSpPr>
          <p:cNvPr id="11" name="Content Placeholder 2">
            <a:extLst>
              <a:ext uri="{FF2B5EF4-FFF2-40B4-BE49-F238E27FC236}">
                <a16:creationId xmlns:a16="http://schemas.microsoft.com/office/drawing/2014/main" id="{0B25DE67-8229-6EEC-40B2-B748F176E321}"/>
              </a:ext>
            </a:extLst>
          </p:cNvPr>
          <p:cNvSpPr>
            <a:spLocks noGrp="1"/>
          </p:cNvSpPr>
          <p:nvPr>
            <p:ph idx="1"/>
          </p:nvPr>
        </p:nvSpPr>
        <p:spPr>
          <a:xfrm>
            <a:off x="1190742" y="2814167"/>
            <a:ext cx="4797103" cy="2711562"/>
          </a:xfrm>
        </p:spPr>
        <p:txBody>
          <a:bodyPr>
            <a:normAutofit/>
          </a:bodyPr>
          <a:lstStyle/>
          <a:p>
            <a:pPr>
              <a:buFont typeface="Wingdings" panose="05000000000000000000" pitchFamily="2" charset="2"/>
              <a:buChar char="ü"/>
            </a:pPr>
            <a:r>
              <a:rPr lang="en-US" dirty="0"/>
              <a:t> The value of the company's revenue from abandoned customers</a:t>
            </a:r>
            <a:r>
              <a:rPr lang="he-IL" dirty="0"/>
              <a:t> </a:t>
            </a:r>
            <a:r>
              <a:rPr lang="en-US" dirty="0"/>
              <a:t>according to contracts:</a:t>
            </a:r>
          </a:p>
          <a:p>
            <a:pPr marL="0" indent="0">
              <a:buNone/>
            </a:pPr>
            <a:r>
              <a:rPr lang="en-US" dirty="0"/>
              <a:t>Month-to-month – $1,105,244</a:t>
            </a:r>
          </a:p>
          <a:p>
            <a:pPr marL="0" indent="0">
              <a:buNone/>
            </a:pPr>
            <a:r>
              <a:rPr lang="en-US" dirty="0"/>
              <a:t>One year – $44,099</a:t>
            </a:r>
          </a:p>
          <a:p>
            <a:pPr marL="0" indent="0">
              <a:buNone/>
            </a:pPr>
            <a:r>
              <a:rPr lang="en-US" dirty="0"/>
              <a:t>Two year – $7,076</a:t>
            </a:r>
          </a:p>
          <a:p>
            <a:pPr marL="0" indent="0">
              <a:buNone/>
            </a:pPr>
            <a:endParaRPr lang="en-US" dirty="0"/>
          </a:p>
          <a:p>
            <a:pPr>
              <a:buFont typeface="Wingdings" panose="05000000000000000000" pitchFamily="2" charset="2"/>
              <a:buChar char="ü"/>
            </a:pPr>
            <a:endParaRPr lang="en-US" dirty="0"/>
          </a:p>
        </p:txBody>
      </p:sp>
      <p:pic>
        <p:nvPicPr>
          <p:cNvPr id="4" name="Picture 3" descr="A graph of a bar&#10;&#10;Description automatically generated with medium confidence">
            <a:extLst>
              <a:ext uri="{FF2B5EF4-FFF2-40B4-BE49-F238E27FC236}">
                <a16:creationId xmlns:a16="http://schemas.microsoft.com/office/drawing/2014/main" id="{15908134-42C6-13E1-3124-C9768135F6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5394" y="1836420"/>
            <a:ext cx="3500286" cy="4414824"/>
          </a:xfrm>
          <a:prstGeom prst="rect">
            <a:avLst/>
          </a:prstGeom>
        </p:spPr>
      </p:pic>
    </p:spTree>
    <p:extLst>
      <p:ext uri="{BB962C8B-B14F-4D97-AF65-F5344CB8AC3E}">
        <p14:creationId xmlns:p14="http://schemas.microsoft.com/office/powerpoint/2010/main" val="503767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BEAAF-FD01-CB99-6A80-627A69D05853}"/>
              </a:ext>
            </a:extLst>
          </p:cNvPr>
          <p:cNvSpPr>
            <a:spLocks noGrp="1"/>
          </p:cNvSpPr>
          <p:nvPr>
            <p:ph type="title"/>
          </p:nvPr>
        </p:nvSpPr>
        <p:spPr>
          <a:xfrm>
            <a:off x="1097280" y="286603"/>
            <a:ext cx="10058400" cy="1158739"/>
          </a:xfrm>
        </p:spPr>
        <p:txBody>
          <a:bodyPr/>
          <a:lstStyle/>
          <a:p>
            <a:r>
              <a:rPr lang="en-US" dirty="0"/>
              <a:t>Data Description:</a:t>
            </a:r>
          </a:p>
        </p:txBody>
      </p:sp>
      <p:sp>
        <p:nvSpPr>
          <p:cNvPr id="3" name="Content Placeholder 2">
            <a:extLst>
              <a:ext uri="{FF2B5EF4-FFF2-40B4-BE49-F238E27FC236}">
                <a16:creationId xmlns:a16="http://schemas.microsoft.com/office/drawing/2014/main" id="{CFB49919-BF93-3803-FCCF-59C081357879}"/>
              </a:ext>
            </a:extLst>
          </p:cNvPr>
          <p:cNvSpPr>
            <a:spLocks noGrp="1"/>
          </p:cNvSpPr>
          <p:nvPr>
            <p:ph idx="1"/>
          </p:nvPr>
        </p:nvSpPr>
        <p:spPr>
          <a:xfrm>
            <a:off x="1097280" y="1845734"/>
            <a:ext cx="4874189" cy="2254318"/>
          </a:xfrm>
        </p:spPr>
        <p:txBody>
          <a:bodyPr>
            <a:normAutofit lnSpcReduction="10000"/>
          </a:bodyPr>
          <a:lstStyle/>
          <a:p>
            <a:pPr>
              <a:buFont typeface="Wingdings" panose="05000000000000000000" pitchFamily="2" charset="2"/>
              <a:buChar char="ü"/>
            </a:pPr>
            <a:r>
              <a:rPr lang="en-US" dirty="0"/>
              <a:t> There are 7043 customers in dataset, 1869 of them churned the company ~ 26.54%.</a:t>
            </a:r>
          </a:p>
          <a:p>
            <a:pPr>
              <a:buFont typeface="Wingdings" panose="05000000000000000000" pitchFamily="2" charset="2"/>
              <a:buChar char="ü"/>
            </a:pPr>
            <a:r>
              <a:rPr lang="en-US" dirty="0"/>
              <a:t> There are 20 features in the dataset.</a:t>
            </a:r>
          </a:p>
          <a:p>
            <a:pPr>
              <a:buFont typeface="Wingdings" panose="05000000000000000000" pitchFamily="2" charset="2"/>
              <a:buChar char="ü"/>
            </a:pPr>
            <a:r>
              <a:rPr lang="en-US" dirty="0"/>
              <a:t> I split the dataset for 5635 rows to train set and 1408 rows to test set.</a:t>
            </a:r>
          </a:p>
          <a:p>
            <a:pPr>
              <a:buFont typeface="Wingdings" panose="05000000000000000000" pitchFamily="2" charset="2"/>
              <a:buChar char="ü"/>
            </a:pPr>
            <a:r>
              <a:rPr lang="en-US" dirty="0"/>
              <a:t> There are no missing values in the dataset.</a:t>
            </a:r>
          </a:p>
          <a:p>
            <a:pPr marL="0" indent="0">
              <a:buNone/>
            </a:pPr>
            <a:endParaRPr lang="en-US" dirty="0"/>
          </a:p>
          <a:p>
            <a:pPr>
              <a:buFont typeface="Wingdings" panose="05000000000000000000" pitchFamily="2" charset="2"/>
              <a:buChar char="ü"/>
            </a:pPr>
            <a:endParaRPr lang="en-US" dirty="0"/>
          </a:p>
        </p:txBody>
      </p:sp>
      <p:pic>
        <p:nvPicPr>
          <p:cNvPr id="5" name="Picture 4" descr="A blue rectangles and a black background&#10;&#10;Description automatically generated">
            <a:extLst>
              <a:ext uri="{FF2B5EF4-FFF2-40B4-BE49-F238E27FC236}">
                <a16:creationId xmlns:a16="http://schemas.microsoft.com/office/drawing/2014/main" id="{CC0B6326-B5D4-AA3E-1330-483702D17C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7806" y="1845734"/>
            <a:ext cx="5007874" cy="3910592"/>
          </a:xfrm>
          <a:prstGeom prst="rect">
            <a:avLst/>
          </a:prstGeom>
        </p:spPr>
      </p:pic>
    </p:spTree>
    <p:extLst>
      <p:ext uri="{BB962C8B-B14F-4D97-AF65-F5344CB8AC3E}">
        <p14:creationId xmlns:p14="http://schemas.microsoft.com/office/powerpoint/2010/main" val="22543255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16191-3B40-D283-CF5B-2FF4610C10CB}"/>
              </a:ext>
            </a:extLst>
          </p:cNvPr>
          <p:cNvSpPr>
            <a:spLocks noGrp="1"/>
          </p:cNvSpPr>
          <p:nvPr>
            <p:ph type="title"/>
          </p:nvPr>
        </p:nvSpPr>
        <p:spPr>
          <a:xfrm>
            <a:off x="1097280" y="286604"/>
            <a:ext cx="10058400" cy="1030920"/>
          </a:xfrm>
        </p:spPr>
        <p:txBody>
          <a:bodyPr/>
          <a:lstStyle/>
          <a:p>
            <a:r>
              <a:rPr lang="en-US" dirty="0"/>
              <a:t>Conclusion:</a:t>
            </a:r>
          </a:p>
        </p:txBody>
      </p:sp>
      <p:sp>
        <p:nvSpPr>
          <p:cNvPr id="7" name="Content Placeholder 2">
            <a:extLst>
              <a:ext uri="{FF2B5EF4-FFF2-40B4-BE49-F238E27FC236}">
                <a16:creationId xmlns:a16="http://schemas.microsoft.com/office/drawing/2014/main" id="{7986B446-FFE9-C68E-CC86-CC751DE19B57}"/>
              </a:ext>
            </a:extLst>
          </p:cNvPr>
          <p:cNvSpPr txBox="1">
            <a:spLocks/>
          </p:cNvSpPr>
          <p:nvPr/>
        </p:nvSpPr>
        <p:spPr>
          <a:xfrm>
            <a:off x="1504335" y="2199321"/>
            <a:ext cx="8967019" cy="229402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50000"/>
              </a:lnSpc>
              <a:buNone/>
            </a:pPr>
            <a:r>
              <a:rPr lang="en-US" dirty="0"/>
              <a:t>According to characteristics that can be identified through the visualizations, it can be said that the predicted data stood out through the same characteristics as the data that we analyzed using Python for the purpose of training and testing the model</a:t>
            </a:r>
          </a:p>
          <a:p>
            <a:pPr marL="0" indent="0" algn="ctr">
              <a:lnSpc>
                <a:spcPct val="150000"/>
              </a:lnSpc>
              <a:buNone/>
            </a:pPr>
            <a:endParaRPr lang="en-US" dirty="0"/>
          </a:p>
          <a:p>
            <a:pPr marL="0" indent="0" algn="ctr">
              <a:lnSpc>
                <a:spcPct val="150000"/>
              </a:lnSpc>
              <a:buNone/>
            </a:pPr>
            <a:endParaRPr lang="en-US" dirty="0"/>
          </a:p>
        </p:txBody>
      </p:sp>
    </p:spTree>
    <p:extLst>
      <p:ext uri="{BB962C8B-B14F-4D97-AF65-F5344CB8AC3E}">
        <p14:creationId xmlns:p14="http://schemas.microsoft.com/office/powerpoint/2010/main" val="3739806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16191-3B40-D283-CF5B-2FF4610C10CB}"/>
              </a:ext>
            </a:extLst>
          </p:cNvPr>
          <p:cNvSpPr>
            <a:spLocks noGrp="1"/>
          </p:cNvSpPr>
          <p:nvPr>
            <p:ph type="title"/>
          </p:nvPr>
        </p:nvSpPr>
        <p:spPr>
          <a:xfrm>
            <a:off x="1097280" y="286604"/>
            <a:ext cx="10058400" cy="1030920"/>
          </a:xfrm>
        </p:spPr>
        <p:txBody>
          <a:bodyPr/>
          <a:lstStyle/>
          <a:p>
            <a:r>
              <a:rPr lang="en-US" dirty="0"/>
              <a:t>Some Aspects of the data:</a:t>
            </a:r>
          </a:p>
        </p:txBody>
      </p:sp>
      <p:sp>
        <p:nvSpPr>
          <p:cNvPr id="3" name="Content Placeholder 2">
            <a:extLst>
              <a:ext uri="{FF2B5EF4-FFF2-40B4-BE49-F238E27FC236}">
                <a16:creationId xmlns:a16="http://schemas.microsoft.com/office/drawing/2014/main" id="{0C8B86BB-C8CD-9ABC-A28A-B5C9A2BC168B}"/>
              </a:ext>
            </a:extLst>
          </p:cNvPr>
          <p:cNvSpPr>
            <a:spLocks noGrp="1"/>
          </p:cNvSpPr>
          <p:nvPr>
            <p:ph idx="1"/>
          </p:nvPr>
        </p:nvSpPr>
        <p:spPr>
          <a:xfrm>
            <a:off x="1097280" y="1845734"/>
            <a:ext cx="6385068" cy="3116613"/>
          </a:xfrm>
        </p:spPr>
        <p:txBody>
          <a:bodyPr/>
          <a:lstStyle/>
          <a:p>
            <a:r>
              <a:rPr lang="en-US" dirty="0"/>
              <a:t>Gender Distribution:</a:t>
            </a:r>
          </a:p>
          <a:p>
            <a:r>
              <a:rPr lang="en-US" dirty="0"/>
              <a:t>Female – 49.5%</a:t>
            </a:r>
          </a:p>
          <a:p>
            <a:r>
              <a:rPr lang="en-US" dirty="0"/>
              <a:t>Male – 50.5%</a:t>
            </a:r>
          </a:p>
          <a:p>
            <a:endParaRPr lang="en-US" dirty="0"/>
          </a:p>
          <a:p>
            <a:r>
              <a:rPr lang="en-US" b="1" dirty="0"/>
              <a:t>There are no effect of gender on churning</a:t>
            </a:r>
          </a:p>
        </p:txBody>
      </p:sp>
      <p:pic>
        <p:nvPicPr>
          <p:cNvPr id="5" name="Picture 4">
            <a:extLst>
              <a:ext uri="{FF2B5EF4-FFF2-40B4-BE49-F238E27FC236}">
                <a16:creationId xmlns:a16="http://schemas.microsoft.com/office/drawing/2014/main" id="{8249881D-0CEF-2719-62A4-7962D55469EC}"/>
              </a:ext>
            </a:extLst>
          </p:cNvPr>
          <p:cNvPicPr>
            <a:picLocks noChangeAspect="1"/>
          </p:cNvPicPr>
          <p:nvPr/>
        </p:nvPicPr>
        <p:blipFill rotWithShape="1">
          <a:blip r:embed="rId2"/>
          <a:srcRect l="15244"/>
          <a:stretch/>
        </p:blipFill>
        <p:spPr>
          <a:xfrm>
            <a:off x="7079227" y="1978161"/>
            <a:ext cx="4076454" cy="2984186"/>
          </a:xfrm>
          <a:prstGeom prst="rect">
            <a:avLst/>
          </a:prstGeom>
        </p:spPr>
      </p:pic>
    </p:spTree>
    <p:extLst>
      <p:ext uri="{BB962C8B-B14F-4D97-AF65-F5344CB8AC3E}">
        <p14:creationId xmlns:p14="http://schemas.microsoft.com/office/powerpoint/2010/main" val="3403823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16191-3B40-D283-CF5B-2FF4610C10CB}"/>
              </a:ext>
            </a:extLst>
          </p:cNvPr>
          <p:cNvSpPr>
            <a:spLocks noGrp="1"/>
          </p:cNvSpPr>
          <p:nvPr>
            <p:ph type="title"/>
          </p:nvPr>
        </p:nvSpPr>
        <p:spPr>
          <a:xfrm>
            <a:off x="1097280" y="286604"/>
            <a:ext cx="10058400" cy="1030920"/>
          </a:xfrm>
        </p:spPr>
        <p:txBody>
          <a:bodyPr/>
          <a:lstStyle/>
          <a:p>
            <a:r>
              <a:rPr lang="en-US" dirty="0"/>
              <a:t>Some Aspects of the data:</a:t>
            </a:r>
          </a:p>
        </p:txBody>
      </p:sp>
      <p:sp>
        <p:nvSpPr>
          <p:cNvPr id="3" name="Content Placeholder 2">
            <a:extLst>
              <a:ext uri="{FF2B5EF4-FFF2-40B4-BE49-F238E27FC236}">
                <a16:creationId xmlns:a16="http://schemas.microsoft.com/office/drawing/2014/main" id="{0C8B86BB-C8CD-9ABC-A28A-B5C9A2BC168B}"/>
              </a:ext>
            </a:extLst>
          </p:cNvPr>
          <p:cNvSpPr>
            <a:spLocks noGrp="1"/>
          </p:cNvSpPr>
          <p:nvPr>
            <p:ph idx="1"/>
          </p:nvPr>
        </p:nvSpPr>
        <p:spPr>
          <a:xfrm>
            <a:off x="1097280" y="1845734"/>
            <a:ext cx="6385068" cy="3116613"/>
          </a:xfrm>
        </p:spPr>
        <p:txBody>
          <a:bodyPr/>
          <a:lstStyle/>
          <a:p>
            <a:r>
              <a:rPr lang="en-US" dirty="0"/>
              <a:t>Senior Distribution:</a:t>
            </a:r>
          </a:p>
          <a:p>
            <a:pPr marL="0" indent="0">
              <a:buNone/>
            </a:pPr>
            <a:r>
              <a:rPr lang="en-US" dirty="0"/>
              <a:t>~16.2% of customers are seniors</a:t>
            </a:r>
          </a:p>
          <a:p>
            <a:pPr marL="0" indent="0">
              <a:buNone/>
            </a:pPr>
            <a:r>
              <a:rPr lang="en-US" dirty="0"/>
              <a:t>1142 of them churned</a:t>
            </a:r>
          </a:p>
          <a:p>
            <a:r>
              <a:rPr lang="en-US" b="1" dirty="0"/>
              <a:t>41.7% of churning customers are seniors</a:t>
            </a:r>
          </a:p>
        </p:txBody>
      </p:sp>
      <p:pic>
        <p:nvPicPr>
          <p:cNvPr id="6" name="Picture 5">
            <a:extLst>
              <a:ext uri="{FF2B5EF4-FFF2-40B4-BE49-F238E27FC236}">
                <a16:creationId xmlns:a16="http://schemas.microsoft.com/office/drawing/2014/main" id="{25855BF2-B027-F29C-002F-F758F58D0166}"/>
              </a:ext>
            </a:extLst>
          </p:cNvPr>
          <p:cNvPicPr>
            <a:picLocks noChangeAspect="1"/>
          </p:cNvPicPr>
          <p:nvPr/>
        </p:nvPicPr>
        <p:blipFill rotWithShape="1">
          <a:blip r:embed="rId2"/>
          <a:srcRect l="13030"/>
          <a:stretch/>
        </p:blipFill>
        <p:spPr>
          <a:xfrm>
            <a:off x="7728155" y="1920109"/>
            <a:ext cx="3427526" cy="2248768"/>
          </a:xfrm>
          <a:prstGeom prst="rect">
            <a:avLst/>
          </a:prstGeom>
        </p:spPr>
      </p:pic>
    </p:spTree>
    <p:extLst>
      <p:ext uri="{BB962C8B-B14F-4D97-AF65-F5344CB8AC3E}">
        <p14:creationId xmlns:p14="http://schemas.microsoft.com/office/powerpoint/2010/main" val="1966175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16191-3B40-D283-CF5B-2FF4610C10CB}"/>
              </a:ext>
            </a:extLst>
          </p:cNvPr>
          <p:cNvSpPr>
            <a:spLocks noGrp="1"/>
          </p:cNvSpPr>
          <p:nvPr>
            <p:ph type="title"/>
          </p:nvPr>
        </p:nvSpPr>
        <p:spPr>
          <a:xfrm>
            <a:off x="1097280" y="286604"/>
            <a:ext cx="10058400" cy="1030920"/>
          </a:xfrm>
        </p:spPr>
        <p:txBody>
          <a:bodyPr/>
          <a:lstStyle/>
          <a:p>
            <a:r>
              <a:rPr lang="en-US" dirty="0"/>
              <a:t>Some Aspects of the data:</a:t>
            </a:r>
          </a:p>
        </p:txBody>
      </p:sp>
      <p:sp>
        <p:nvSpPr>
          <p:cNvPr id="3" name="Content Placeholder 2">
            <a:extLst>
              <a:ext uri="{FF2B5EF4-FFF2-40B4-BE49-F238E27FC236}">
                <a16:creationId xmlns:a16="http://schemas.microsoft.com/office/drawing/2014/main" id="{0C8B86BB-C8CD-9ABC-A28A-B5C9A2BC168B}"/>
              </a:ext>
            </a:extLst>
          </p:cNvPr>
          <p:cNvSpPr>
            <a:spLocks noGrp="1"/>
          </p:cNvSpPr>
          <p:nvPr>
            <p:ph idx="1"/>
          </p:nvPr>
        </p:nvSpPr>
        <p:spPr>
          <a:xfrm>
            <a:off x="1097280" y="5121239"/>
            <a:ext cx="4792243" cy="833273"/>
          </a:xfrm>
        </p:spPr>
        <p:txBody>
          <a:bodyPr/>
          <a:lstStyle/>
          <a:p>
            <a:r>
              <a:rPr lang="en-US" b="1" dirty="0"/>
              <a:t>Most of churnings happened in first half year ~54.2%.</a:t>
            </a:r>
          </a:p>
          <a:p>
            <a:endParaRPr lang="en-US" b="1" dirty="0"/>
          </a:p>
        </p:txBody>
      </p:sp>
      <p:pic>
        <p:nvPicPr>
          <p:cNvPr id="5" name="Picture 4" descr="A graph of blue bars&#10;&#10;Description automatically generated">
            <a:extLst>
              <a:ext uri="{FF2B5EF4-FFF2-40B4-BE49-F238E27FC236}">
                <a16:creationId xmlns:a16="http://schemas.microsoft.com/office/drawing/2014/main" id="{3B20E3C4-865E-013B-5FC7-BB89CA7199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9577" y="1678585"/>
            <a:ext cx="5469794" cy="4275927"/>
          </a:xfrm>
          <a:prstGeom prst="rect">
            <a:avLst/>
          </a:prstGeom>
        </p:spPr>
      </p:pic>
      <p:pic>
        <p:nvPicPr>
          <p:cNvPr id="8" name="Picture 7">
            <a:extLst>
              <a:ext uri="{FF2B5EF4-FFF2-40B4-BE49-F238E27FC236}">
                <a16:creationId xmlns:a16="http://schemas.microsoft.com/office/drawing/2014/main" id="{4D3C5407-C933-D6D9-1470-DF56A4A88C19}"/>
              </a:ext>
            </a:extLst>
          </p:cNvPr>
          <p:cNvPicPr>
            <a:picLocks noChangeAspect="1"/>
          </p:cNvPicPr>
          <p:nvPr/>
        </p:nvPicPr>
        <p:blipFill rotWithShape="1">
          <a:blip r:embed="rId3"/>
          <a:srcRect l="13876"/>
          <a:stretch/>
        </p:blipFill>
        <p:spPr>
          <a:xfrm>
            <a:off x="2077556" y="1891221"/>
            <a:ext cx="2831690" cy="3017383"/>
          </a:xfrm>
          <a:prstGeom prst="rect">
            <a:avLst/>
          </a:prstGeom>
        </p:spPr>
      </p:pic>
    </p:spTree>
    <p:extLst>
      <p:ext uri="{BB962C8B-B14F-4D97-AF65-F5344CB8AC3E}">
        <p14:creationId xmlns:p14="http://schemas.microsoft.com/office/powerpoint/2010/main" val="1808864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16191-3B40-D283-CF5B-2FF4610C10CB}"/>
              </a:ext>
            </a:extLst>
          </p:cNvPr>
          <p:cNvSpPr>
            <a:spLocks noGrp="1"/>
          </p:cNvSpPr>
          <p:nvPr>
            <p:ph type="title"/>
          </p:nvPr>
        </p:nvSpPr>
        <p:spPr>
          <a:xfrm>
            <a:off x="1097280" y="286604"/>
            <a:ext cx="10058400" cy="1030920"/>
          </a:xfrm>
        </p:spPr>
        <p:txBody>
          <a:bodyPr/>
          <a:lstStyle/>
          <a:p>
            <a:r>
              <a:rPr lang="en-US" dirty="0"/>
              <a:t>Some Aspects of the data:</a:t>
            </a:r>
          </a:p>
        </p:txBody>
      </p:sp>
      <p:pic>
        <p:nvPicPr>
          <p:cNvPr id="6" name="Picture 5" descr="A green graph with lines on it&#10;&#10;Description automatically generated">
            <a:extLst>
              <a:ext uri="{FF2B5EF4-FFF2-40B4-BE49-F238E27FC236}">
                <a16:creationId xmlns:a16="http://schemas.microsoft.com/office/drawing/2014/main" id="{801B4671-448B-C542-5D37-4C4F9E5A32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9523" y="1842959"/>
            <a:ext cx="5306579" cy="4148336"/>
          </a:xfrm>
          <a:prstGeom prst="rect">
            <a:avLst/>
          </a:prstGeom>
        </p:spPr>
      </p:pic>
      <p:pic>
        <p:nvPicPr>
          <p:cNvPr id="11" name="Picture 10" descr="A screenshot of a computer screen&#10;&#10;Description automatically generated">
            <a:extLst>
              <a:ext uri="{FF2B5EF4-FFF2-40B4-BE49-F238E27FC236}">
                <a16:creationId xmlns:a16="http://schemas.microsoft.com/office/drawing/2014/main" id="{75A57A54-9138-D766-DE11-6BE5E677E9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192" y="1842959"/>
            <a:ext cx="5227331" cy="4148336"/>
          </a:xfrm>
          <a:prstGeom prst="rect">
            <a:avLst/>
          </a:prstGeom>
        </p:spPr>
      </p:pic>
    </p:spTree>
    <p:extLst>
      <p:ext uri="{BB962C8B-B14F-4D97-AF65-F5344CB8AC3E}">
        <p14:creationId xmlns:p14="http://schemas.microsoft.com/office/powerpoint/2010/main" val="861413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16191-3B40-D283-CF5B-2FF4610C10CB}"/>
              </a:ext>
            </a:extLst>
          </p:cNvPr>
          <p:cNvSpPr>
            <a:spLocks noGrp="1"/>
          </p:cNvSpPr>
          <p:nvPr>
            <p:ph type="title"/>
          </p:nvPr>
        </p:nvSpPr>
        <p:spPr>
          <a:xfrm>
            <a:off x="1097280" y="286604"/>
            <a:ext cx="10058400" cy="1030920"/>
          </a:xfrm>
        </p:spPr>
        <p:txBody>
          <a:bodyPr/>
          <a:lstStyle/>
          <a:p>
            <a:r>
              <a:rPr lang="en-US" dirty="0"/>
              <a:t>Some Aspects of the data:</a:t>
            </a:r>
          </a:p>
        </p:txBody>
      </p:sp>
      <p:sp>
        <p:nvSpPr>
          <p:cNvPr id="3" name="Content Placeholder 2">
            <a:extLst>
              <a:ext uri="{FF2B5EF4-FFF2-40B4-BE49-F238E27FC236}">
                <a16:creationId xmlns:a16="http://schemas.microsoft.com/office/drawing/2014/main" id="{E9115625-FB58-3499-5F00-BB5140B4FCB5}"/>
              </a:ext>
            </a:extLst>
          </p:cNvPr>
          <p:cNvSpPr>
            <a:spLocks noGrp="1"/>
          </p:cNvSpPr>
          <p:nvPr>
            <p:ph idx="1"/>
          </p:nvPr>
        </p:nvSpPr>
        <p:spPr>
          <a:xfrm>
            <a:off x="1066800" y="2004413"/>
            <a:ext cx="10058400" cy="2144800"/>
          </a:xfrm>
        </p:spPr>
        <p:txBody>
          <a:bodyPr>
            <a:normAutofit lnSpcReduction="10000"/>
          </a:bodyPr>
          <a:lstStyle/>
          <a:p>
            <a:pPr marL="0" indent="0">
              <a:buNone/>
            </a:pPr>
            <a:r>
              <a:rPr lang="en-US" b="1" dirty="0"/>
              <a:t>Strong correlation between churn and:</a:t>
            </a:r>
          </a:p>
          <a:p>
            <a:pPr>
              <a:buFont typeface="Wingdings" panose="05000000000000000000" pitchFamily="2" charset="2"/>
              <a:buChar char="ü"/>
            </a:pPr>
            <a:r>
              <a:rPr lang="en-US" b="1" dirty="0"/>
              <a:t> Tenure</a:t>
            </a:r>
          </a:p>
          <a:p>
            <a:pPr>
              <a:buFont typeface="Wingdings" panose="05000000000000000000" pitchFamily="2" charset="2"/>
              <a:buChar char="ü"/>
            </a:pPr>
            <a:r>
              <a:rPr lang="en-US" b="1" dirty="0"/>
              <a:t> Contract Month-to-month</a:t>
            </a:r>
          </a:p>
          <a:p>
            <a:pPr>
              <a:buFont typeface="Wingdings" panose="05000000000000000000" pitchFamily="2" charset="2"/>
              <a:buChar char="ü"/>
            </a:pPr>
            <a:r>
              <a:rPr lang="en-US" b="1" dirty="0"/>
              <a:t> Internet fiber optic service</a:t>
            </a:r>
          </a:p>
          <a:p>
            <a:pPr>
              <a:buFont typeface="Wingdings" panose="05000000000000000000" pitchFamily="2" charset="2"/>
              <a:buChar char="ü"/>
            </a:pPr>
            <a:r>
              <a:rPr lang="en-US" b="1" dirty="0"/>
              <a:t> Monthly charges</a:t>
            </a:r>
          </a:p>
          <a:p>
            <a:endParaRPr lang="en-US" b="1" dirty="0"/>
          </a:p>
          <a:p>
            <a:endParaRPr lang="en-US" b="1" dirty="0"/>
          </a:p>
          <a:p>
            <a:endParaRPr lang="en-US" b="1" dirty="0"/>
          </a:p>
          <a:p>
            <a:endParaRPr lang="en-US" b="1" dirty="0"/>
          </a:p>
        </p:txBody>
      </p:sp>
    </p:spTree>
    <p:extLst>
      <p:ext uri="{BB962C8B-B14F-4D97-AF65-F5344CB8AC3E}">
        <p14:creationId xmlns:p14="http://schemas.microsoft.com/office/powerpoint/2010/main" val="3716839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16191-3B40-D283-CF5B-2FF4610C10CB}"/>
              </a:ext>
            </a:extLst>
          </p:cNvPr>
          <p:cNvSpPr>
            <a:spLocks noGrp="1"/>
          </p:cNvSpPr>
          <p:nvPr>
            <p:ph type="title"/>
          </p:nvPr>
        </p:nvSpPr>
        <p:spPr>
          <a:xfrm>
            <a:off x="1097280" y="286604"/>
            <a:ext cx="10058400" cy="1030920"/>
          </a:xfrm>
        </p:spPr>
        <p:txBody>
          <a:bodyPr/>
          <a:lstStyle/>
          <a:p>
            <a:r>
              <a:rPr lang="en-US" dirty="0"/>
              <a:t>Some Aspects of the data:</a:t>
            </a:r>
          </a:p>
        </p:txBody>
      </p:sp>
      <p:pic>
        <p:nvPicPr>
          <p:cNvPr id="5" name="Picture 4" descr="A black screen with blue lines&#10;&#10;Description automatically generated">
            <a:extLst>
              <a:ext uri="{FF2B5EF4-FFF2-40B4-BE49-F238E27FC236}">
                <a16:creationId xmlns:a16="http://schemas.microsoft.com/office/drawing/2014/main" id="{83459D9A-4FC3-2727-008D-5620DB07B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349" y="1914385"/>
            <a:ext cx="6005495" cy="3483525"/>
          </a:xfrm>
          <a:prstGeom prst="rect">
            <a:avLst/>
          </a:prstGeom>
        </p:spPr>
      </p:pic>
      <p:pic>
        <p:nvPicPr>
          <p:cNvPr id="13" name="Picture 12" descr="A screenshot of a video game&#10;&#10;Description automatically generated">
            <a:extLst>
              <a:ext uri="{FF2B5EF4-FFF2-40B4-BE49-F238E27FC236}">
                <a16:creationId xmlns:a16="http://schemas.microsoft.com/office/drawing/2014/main" id="{76C455A3-6D12-2212-8306-16FB873C8D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760" y="1914385"/>
            <a:ext cx="5323495" cy="4444179"/>
          </a:xfrm>
          <a:prstGeom prst="rect">
            <a:avLst/>
          </a:prstGeom>
        </p:spPr>
      </p:pic>
    </p:spTree>
    <p:extLst>
      <p:ext uri="{BB962C8B-B14F-4D97-AF65-F5344CB8AC3E}">
        <p14:creationId xmlns:p14="http://schemas.microsoft.com/office/powerpoint/2010/main" val="139943353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2514</TotalTime>
  <Words>969</Words>
  <Application>Microsoft Office PowerPoint</Application>
  <PresentationFormat>Widescreen</PresentationFormat>
  <Paragraphs>109</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Calibri</vt:lpstr>
      <vt:lpstr>Calibri Light</vt:lpstr>
      <vt:lpstr>Wingdings</vt:lpstr>
      <vt:lpstr>Retrospect</vt:lpstr>
      <vt:lpstr>Python Data Analysis Project</vt:lpstr>
      <vt:lpstr>The problem:</vt:lpstr>
      <vt:lpstr>Data Description:</vt:lpstr>
      <vt:lpstr>Some Aspects of the data:</vt:lpstr>
      <vt:lpstr>Some Aspects of the data:</vt:lpstr>
      <vt:lpstr>Some Aspects of the data:</vt:lpstr>
      <vt:lpstr>Some Aspects of the data:</vt:lpstr>
      <vt:lpstr>Some Aspects of the data:</vt:lpstr>
      <vt:lpstr>Some Aspects of the data:</vt:lpstr>
      <vt:lpstr>Some Aspects of the data:</vt:lpstr>
      <vt:lpstr>Data engineering:</vt:lpstr>
      <vt:lpstr>ML Algorithms: Decision Tree</vt:lpstr>
      <vt:lpstr>ML Algorithms: Decision Tree</vt:lpstr>
      <vt:lpstr>ML Algorithms: Random Forest</vt:lpstr>
      <vt:lpstr>ML Algorithms: Random Forest</vt:lpstr>
      <vt:lpstr>ML Algorithms: K nearest neighbors</vt:lpstr>
      <vt:lpstr>Conclusion:</vt:lpstr>
      <vt:lpstr>Blind dataset</vt:lpstr>
      <vt:lpstr>Data Description:</vt:lpstr>
      <vt:lpstr>Data engineering:</vt:lpstr>
      <vt:lpstr>ML Algorithms: Random Forest</vt:lpstr>
      <vt:lpstr>Visualization</vt:lpstr>
      <vt:lpstr>Tableau Prep:</vt:lpstr>
      <vt:lpstr>Tableau Prep:</vt:lpstr>
      <vt:lpstr>Tableau Desktop:</vt:lpstr>
      <vt:lpstr>Tableau Desktop:</vt:lpstr>
      <vt:lpstr>Tableau Desktop:</vt:lpstr>
      <vt:lpstr>Tableau Desktop:</vt:lpstr>
      <vt:lpstr>Tableau Desktop:</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Alexandra Fuks</dc:creator>
  <cp:lastModifiedBy>Alexandra Fuks</cp:lastModifiedBy>
  <cp:revision>58</cp:revision>
  <dcterms:created xsi:type="dcterms:W3CDTF">2024-07-26T14:28:25Z</dcterms:created>
  <dcterms:modified xsi:type="dcterms:W3CDTF">2024-09-13T18:12:47Z</dcterms:modified>
</cp:coreProperties>
</file>