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77A545-2AE2-431C-A159-D238A9B9E59E}" type="datetimeFigureOut">
              <a:rPr lang="pl-PL" smtClean="0"/>
              <a:pPr/>
              <a:t>2020-04-16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012DE3-EF78-42C3-8D93-B9DE5239762D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12DE3-EF78-42C3-8D93-B9DE5239762D}" type="slidenum">
              <a:rPr lang="pl-PL" smtClean="0"/>
              <a:pPr/>
              <a:t>10</a:t>
            </a:fld>
            <a:endParaRPr 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C608-F6A1-4CD5-8644-9809392A8448}" type="datetimeFigureOut">
              <a:rPr lang="pl-PL" smtClean="0"/>
              <a:pPr/>
              <a:t>2020-04-16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B4446-AFD3-4F4B-8D77-35ECEFD3742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C608-F6A1-4CD5-8644-9809392A8448}" type="datetimeFigureOut">
              <a:rPr lang="pl-PL" smtClean="0"/>
              <a:pPr/>
              <a:t>2020-04-16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B4446-AFD3-4F4B-8D77-35ECEFD3742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C608-F6A1-4CD5-8644-9809392A8448}" type="datetimeFigureOut">
              <a:rPr lang="pl-PL" smtClean="0"/>
              <a:pPr/>
              <a:t>2020-04-16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B4446-AFD3-4F4B-8D77-35ECEFD3742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C608-F6A1-4CD5-8644-9809392A8448}" type="datetimeFigureOut">
              <a:rPr lang="pl-PL" smtClean="0"/>
              <a:pPr/>
              <a:t>2020-04-16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B4446-AFD3-4F4B-8D77-35ECEFD3742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C608-F6A1-4CD5-8644-9809392A8448}" type="datetimeFigureOut">
              <a:rPr lang="pl-PL" smtClean="0"/>
              <a:pPr/>
              <a:t>2020-04-16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B4446-AFD3-4F4B-8D77-35ECEFD3742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C608-F6A1-4CD5-8644-9809392A8448}" type="datetimeFigureOut">
              <a:rPr lang="pl-PL" smtClean="0"/>
              <a:pPr/>
              <a:t>2020-04-16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B4446-AFD3-4F4B-8D77-35ECEFD3742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C608-F6A1-4CD5-8644-9809392A8448}" type="datetimeFigureOut">
              <a:rPr lang="pl-PL" smtClean="0"/>
              <a:pPr/>
              <a:t>2020-04-16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B4446-AFD3-4F4B-8D77-35ECEFD3742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C608-F6A1-4CD5-8644-9809392A8448}" type="datetimeFigureOut">
              <a:rPr lang="pl-PL" smtClean="0"/>
              <a:pPr/>
              <a:t>2020-04-16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B4446-AFD3-4F4B-8D77-35ECEFD3742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C608-F6A1-4CD5-8644-9809392A8448}" type="datetimeFigureOut">
              <a:rPr lang="pl-PL" smtClean="0"/>
              <a:pPr/>
              <a:t>2020-04-16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B4446-AFD3-4F4B-8D77-35ECEFD3742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C608-F6A1-4CD5-8644-9809392A8448}" type="datetimeFigureOut">
              <a:rPr lang="pl-PL" smtClean="0"/>
              <a:pPr/>
              <a:t>2020-04-16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B4446-AFD3-4F4B-8D77-35ECEFD3742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C608-F6A1-4CD5-8644-9809392A8448}" type="datetimeFigureOut">
              <a:rPr lang="pl-PL" smtClean="0"/>
              <a:pPr/>
              <a:t>2020-04-16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B4446-AFD3-4F4B-8D77-35ECEFD3742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0C608-F6A1-4CD5-8644-9809392A8448}" type="datetimeFigureOut">
              <a:rPr lang="pl-PL" smtClean="0"/>
              <a:pPr/>
              <a:t>2020-04-16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B4446-AFD3-4F4B-8D77-35ECEFD37425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POMOCNIK DLA NAUCZYCIELA</a:t>
            </a:r>
            <a:br>
              <a:rPr lang="pl-PL" dirty="0"/>
            </a:br>
            <a:r>
              <a:rPr lang="pl-PL" dirty="0"/>
              <a:t> „na czas zarazy”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(dla wychowawców starszych klas szkół podstawowych i szkół ponadpodstawowych)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400" b="1" dirty="0"/>
              <a:t>2.Uczniowie z deficytami społecznymi i osobistymi, ale silnym oparciem w rodzinie</a:t>
            </a:r>
            <a:r>
              <a:rPr lang="pl-PL" b="1" dirty="0"/>
              <a:t>.</a:t>
            </a:r>
          </a:p>
          <a:p>
            <a:pPr>
              <a:buFont typeface="Wingdings" pitchFamily="2" charset="2"/>
              <a:buChar char="ü"/>
            </a:pPr>
            <a:r>
              <a:rPr lang="pl-PL" sz="2000" dirty="0"/>
              <a:t>Są to osoby ambitne, aktywne szkolnie, ale z niestabilną  samooceną.</a:t>
            </a:r>
          </a:p>
          <a:p>
            <a:pPr>
              <a:buFont typeface="Wingdings" pitchFamily="2" charset="2"/>
              <a:buChar char="ü"/>
            </a:pPr>
            <a:r>
              <a:rPr lang="pl-PL" sz="2000" dirty="0"/>
              <a:t>Martwią się czy przerwa w nauce nie zaszkodzi ich karierze edukacyjnej.</a:t>
            </a:r>
          </a:p>
          <a:p>
            <a:pPr>
              <a:buFont typeface="Wingdings" pitchFamily="2" charset="2"/>
              <a:buChar char="ü"/>
            </a:pPr>
            <a:r>
              <a:rPr lang="pl-PL" sz="2000" dirty="0"/>
              <a:t>Mają skłonność do zamartwiania się, porównywania z innymi i krytycznego patrzenia na siebie</a:t>
            </a:r>
          </a:p>
          <a:p>
            <a:pPr>
              <a:buFont typeface="Wingdings" pitchFamily="2" charset="2"/>
              <a:buChar char="ü"/>
            </a:pPr>
            <a:r>
              <a:rPr lang="pl-PL" sz="2000" dirty="0"/>
              <a:t>Często mają płytkie lub ograniczone relacje z rówieśnikami</a:t>
            </a:r>
          </a:p>
          <a:p>
            <a:pPr>
              <a:buNone/>
            </a:pPr>
            <a:r>
              <a:rPr lang="pl-PL" sz="2000" dirty="0"/>
              <a:t>      Nauczyciel może takim uczniom : zaproponować  działania rówieśnicze o charakterze edukacyjnym  (pomoc w nauce innym),wesprzeć  ich emocjonalnie, wesprzeć poznawczo (dostarczać informacje dotyczące programu nauczania i reguł rządzących relacjami z innymi ludźmi, (szczególnie z rówieśnikami)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b="1" dirty="0"/>
              <a:t>3.Uczniowie z ograniczonym oparciem w rodzinie, posiadający zaplecze społeczne i zasoby osobiste</a:t>
            </a:r>
          </a:p>
          <a:p>
            <a:pPr>
              <a:buFont typeface="Wingdings" pitchFamily="2" charset="2"/>
              <a:buChar char="ü"/>
            </a:pPr>
            <a:r>
              <a:rPr lang="pl-PL" sz="2000" dirty="0"/>
              <a:t>Większość potrzeb  zaspakajają poza rodziną, uciekają „mentalnie” z domu z powodu</a:t>
            </a:r>
            <a:r>
              <a:rPr lang="pl-PL" sz="2000" b="1" dirty="0"/>
              <a:t> </a:t>
            </a:r>
            <a:r>
              <a:rPr lang="pl-PL" sz="2000" dirty="0"/>
              <a:t>trudnych relacji lub problemów w rodzinie</a:t>
            </a:r>
          </a:p>
          <a:p>
            <a:pPr>
              <a:buFont typeface="Wingdings" pitchFamily="2" charset="2"/>
              <a:buChar char="ü"/>
            </a:pPr>
            <a:r>
              <a:rPr lang="pl-PL" sz="2000" dirty="0"/>
              <a:t>Poprzez kontakty z rówieśnikami odreagowują emocje, budują swoją pozycję i samoocenę.</a:t>
            </a:r>
          </a:p>
          <a:p>
            <a:pPr>
              <a:buFont typeface="Wingdings" pitchFamily="2" charset="2"/>
              <a:buChar char="ü"/>
            </a:pPr>
            <a:r>
              <a:rPr lang="pl-PL" sz="2000" dirty="0"/>
              <a:t>Odcięcie relacji rówieśniczej skazuje ich na konfrontacje z rodziną (co może</a:t>
            </a:r>
          </a:p>
          <a:p>
            <a:pPr>
              <a:buNone/>
            </a:pPr>
            <a:r>
              <a:rPr lang="pl-PL" sz="2000" dirty="0"/>
              <a:t>       pogłębiać ich frustracje)</a:t>
            </a:r>
          </a:p>
          <a:p>
            <a:pPr>
              <a:buNone/>
            </a:pPr>
            <a:r>
              <a:rPr lang="pl-PL" sz="2000" dirty="0"/>
              <a:t>      Nauczyciel powinien takich uczniów obdarzyć szczególnym wsparciem i serdeczną uwagą (rozmawiać, wsłuchiwać się w sygnały płynące od ucznia: słowa, gesty), zachęcać do współpracy w grupach zadaniowych, dowiadywać się czy sytuacja tych uczniów i ich rodzin nie wymaga wsparcia innych instytucji (sąd,  policja, pomoc społeczna)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0034" y="1142984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l-PL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Uczniowie z  zasobami osobistymi bez zasobów społecznych i w rodzinie.</a:t>
            </a:r>
          </a:p>
          <a:p>
            <a:pPr>
              <a:buNone/>
            </a:pPr>
            <a:endParaRPr lang="pl-PL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ü"/>
            </a:pPr>
            <a:r>
              <a:rPr lang="pl-PL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Doświadczają dwóch kryzysów naraz – tego związanego z epidemią oraz kryzysu rodzinnego (mogą nasilać się dysfunkcje  rodzinne-kłótnie, uzależnienie, przemoc, pojawiać nowe, związane z epidemią problemy – utrata pracy, spadek zarobków, obciążenie opieką nad rodzeństwem, choroba, śmierć w rodzinie)</a:t>
            </a:r>
          </a:p>
          <a:p>
            <a:pPr>
              <a:buFont typeface="Wingdings" pitchFamily="2" charset="2"/>
              <a:buChar char="ü"/>
            </a:pPr>
            <a:r>
              <a:rPr lang="pl-PL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Nie mogą liczyć na wsparcie rówieśnicze</a:t>
            </a:r>
          </a:p>
          <a:p>
            <a:pPr>
              <a:buNone/>
            </a:pPr>
            <a:r>
              <a:rPr lang="pl-PL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Nauczyciel powinien wobec takich uczniów wdrożyć  rozwiązania z zakresu interwencji kryzysowej.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Metody wspierania uczniów w kryzysie</a:t>
            </a:r>
            <a:br>
              <a:rPr lang="pl-PL" dirty="0"/>
            </a:br>
            <a:r>
              <a:rPr lang="pl-PL" sz="3200" dirty="0"/>
              <a:t>-pomysły dla wychowawców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b="1" dirty="0"/>
              <a:t>Działania informacyjne </a:t>
            </a:r>
            <a:r>
              <a:rPr lang="pl-PL" sz="2800" dirty="0"/>
              <a:t>(</a:t>
            </a:r>
            <a:r>
              <a:rPr lang="pl-PL" sz="2600" dirty="0"/>
              <a:t>co uczeń powinien wiedzieć aby lepiej się poczuł)</a:t>
            </a:r>
            <a:r>
              <a:rPr lang="pl-PL" sz="2600" b="1" dirty="0"/>
              <a:t>:</a:t>
            </a:r>
            <a:endParaRPr lang="pl-PL" b="1" dirty="0"/>
          </a:p>
          <a:p>
            <a:pPr>
              <a:buFont typeface="Wingdings" pitchFamily="2" charset="2"/>
              <a:buChar char="ü"/>
            </a:pPr>
            <a:r>
              <a:rPr lang="pl-PL" sz="2400" dirty="0"/>
              <a:t>Co to jest kryzys, skąd się biorą towarzyszące mu emocje, jak przebiega, jakie mogą być jego konsekwencje.</a:t>
            </a:r>
          </a:p>
          <a:p>
            <a:pPr>
              <a:buNone/>
            </a:pPr>
            <a:r>
              <a:rPr lang="pl-PL" sz="2400" dirty="0"/>
              <a:t>   Propozycja: dla wychowawcy, pedagoga /psychologa szkolnego:</a:t>
            </a:r>
          </a:p>
          <a:p>
            <a:pPr>
              <a:buNone/>
            </a:pPr>
            <a:r>
              <a:rPr lang="pl-PL" sz="2400" dirty="0"/>
              <a:t>    Niech każdy z uczniów opisze swoje emocje i doświadczenia związane z czasem pandemii. W grupach kilkuosobowych, pracując </a:t>
            </a:r>
            <a:r>
              <a:rPr lang="pl-PL" sz="2400" dirty="0" err="1"/>
              <a:t>online</a:t>
            </a:r>
            <a:r>
              <a:rPr lang="pl-PL" sz="2400" dirty="0"/>
              <a:t>, uczniowie dzielą się efektami swojej pracy  i wypisują wszystko co wspólne  dla ich doświadczeń.  Wyniki swojej pracy mogą skonfrontować z wiedzą o kryzysie pochodzącą z materiałów wychowawcy.  Dzielenie się tym co łączy może sprzyjać budowaniu zespołu klasowego.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sz="3600" dirty="0" err="1"/>
              <a:t>cd</a:t>
            </a:r>
            <a:r>
              <a:rPr lang="pl-PL" sz="3600" dirty="0"/>
              <a:t>. Działania informacyjne –proponowane działania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sz="2400" dirty="0"/>
              <a:t>Propozycja spojrzenia przez uczniów na kryzys spowodowany pandemią przez pryzmat „korzyści” i ograniczeń jakie ze sobą niesie.</a:t>
            </a:r>
          </a:p>
          <a:p>
            <a:pPr>
              <a:buNone/>
            </a:pPr>
            <a:r>
              <a:rPr lang="pl-PL" sz="2400" dirty="0"/>
              <a:t>    Będzie to szansa na dostrzeżenie sytuacji całościowo a więc również  szans na rozwój, nie tylko  w kontekście lęku i niepokoju.</a:t>
            </a:r>
          </a:p>
          <a:p>
            <a:pPr>
              <a:buNone/>
            </a:pPr>
            <a:r>
              <a:rPr lang="pl-PL" sz="2400" dirty="0"/>
              <a:t>     Wychowawca może zaproponować uczniom „burzę mózgów”,  polegającą na  zgłaszaniu wszystkich pomysłów co można zmienić , nawet w niewielkim stopniu, w aktualnej sytuacji by stała się dla każdego trochę łatwiejsza. Ważne jest aby uczniowie zakończyli lekcję z przekonaniem, że sytuacja jest do zmiany, bo nadzieja na zmianę  jest ważnym czynnikiem leczącym.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85720" y="-428652"/>
            <a:ext cx="8401080" cy="428652"/>
          </a:xfrm>
        </p:spPr>
        <p:txBody>
          <a:bodyPr>
            <a:normAutofit fontScale="90000"/>
          </a:bodyPr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28596" y="714356"/>
            <a:ext cx="8258204" cy="541180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l-PL" dirty="0"/>
              <a:t>       Pracę można rozbić też na trzy etapy</a:t>
            </a:r>
          </a:p>
          <a:p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sz="2000" dirty="0"/>
              <a:t>Każdy uczeń sam wpisuje swoje refleksje  do tabeli „ Co wniosła w nasze życie pandemia </a:t>
            </a:r>
            <a:r>
              <a:rPr lang="pl-PL" sz="2000" dirty="0" err="1"/>
              <a:t>koronawirusa</a:t>
            </a:r>
            <a:r>
              <a:rPr lang="pl-PL" sz="2000" dirty="0"/>
              <a:t>” dzieląc na POZYTYWY (np. nareszcie spędzam z rodzicami dużo czasu) i NEGATYWY (np. nie mogę spotykać się z kolegami) 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000" dirty="0"/>
              <a:t>Praca w grupach wyznaczonych przez nauczyciela (jeśli jest możliwość skorzystania podczas pracy z komunikatorów umożliwiających im dyskusję w grupach)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000" dirty="0"/>
              <a:t>Podsumowanie wychowawcy (np. poprzez czat, nagranie lub komunikator)</a:t>
            </a:r>
          </a:p>
          <a:p>
            <a:pPr marL="514350" indent="-514350">
              <a:buNone/>
            </a:pPr>
            <a:r>
              <a:rPr lang="pl-PL" sz="2000" dirty="0"/>
              <a:t>       Do podsumowania można wykorzystać wiersz Beaty Boruckiej „Świat się zatrzymał i stoi zdumiony”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sz="3600" dirty="0"/>
              <a:t>„Świat się zatrzymał i stoi zdumiony</a:t>
            </a:r>
            <a:r>
              <a:rPr lang="pl-PL" dirty="0"/>
              <a:t>”</a:t>
            </a:r>
            <a:br>
              <a:rPr lang="pl-PL" dirty="0"/>
            </a:br>
            <a:r>
              <a:rPr lang="pl-PL" sz="3600" dirty="0"/>
              <a:t>(Beata Borucka)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l-PL" sz="2000" dirty="0"/>
              <a:t>Ulice puste, sklepy salony…  Nagle żyjemy bez zgiełku wokół </a:t>
            </a:r>
          </a:p>
          <a:p>
            <a:pPr>
              <a:buNone/>
            </a:pPr>
            <a:r>
              <a:rPr lang="pl-PL" sz="2000" dirty="0"/>
              <a:t>A mi się kręci ciepła łza w oku</a:t>
            </a:r>
          </a:p>
          <a:p>
            <a:pPr>
              <a:buNone/>
            </a:pPr>
            <a:r>
              <a:rPr lang="pl-PL" sz="2000" dirty="0"/>
              <a:t>I myślę sobie, patrząc na świat z lasu ,że doczekałam ciekawych czasów…</a:t>
            </a:r>
          </a:p>
          <a:p>
            <a:pPr>
              <a:buNone/>
            </a:pPr>
            <a:r>
              <a:rPr lang="pl-PL" sz="2000" dirty="0"/>
              <a:t>Straszy zza szyby i na ekranie, że coś strasznego się z nami stanie,</a:t>
            </a:r>
          </a:p>
          <a:p>
            <a:pPr>
              <a:buNone/>
            </a:pPr>
            <a:r>
              <a:rPr lang="pl-PL" sz="2000" dirty="0"/>
              <a:t>Że nie oddychać ,że nie wychodzić, że nam już wszystko może zaszkodzić.</a:t>
            </a:r>
          </a:p>
          <a:p>
            <a:pPr>
              <a:buNone/>
            </a:pPr>
            <a:r>
              <a:rPr lang="pl-PL" sz="2000" dirty="0"/>
              <a:t>A ja uważam, że wreszcie wyrósł dla tego świata nadziei wirus</a:t>
            </a:r>
          </a:p>
          <a:p>
            <a:pPr>
              <a:buNone/>
            </a:pPr>
            <a:r>
              <a:rPr lang="pl-PL" sz="2000" dirty="0"/>
              <a:t>Nagle ten pęd i rykowisko ucichło, jakby umarło na chwilę wszystko.</a:t>
            </a:r>
          </a:p>
          <a:p>
            <a:pPr>
              <a:buNone/>
            </a:pPr>
            <a:r>
              <a:rPr lang="pl-PL" sz="2000" dirty="0"/>
              <a:t>Już nie pędzimy, już tak nie gnamy, a przecież życie to samo mamy…</a:t>
            </a:r>
          </a:p>
          <a:p>
            <a:pPr>
              <a:buNone/>
            </a:pPr>
            <a:r>
              <a:rPr lang="pl-PL" sz="2000" dirty="0"/>
              <a:t>Nagle to wszystko cośmy musieli, ot tak po prostu, pstryk diabli wzięli.</a:t>
            </a:r>
          </a:p>
          <a:p>
            <a:pPr>
              <a:buNone/>
            </a:pPr>
            <a:r>
              <a:rPr lang="pl-PL" sz="2000" dirty="0"/>
              <a:t>Może nam skurczy się nieco dostatek, może na spodnie szyć przyjdzie łatę</a:t>
            </a:r>
          </a:p>
          <a:p>
            <a:pPr>
              <a:buNone/>
            </a:pPr>
            <a:r>
              <a:rPr lang="pl-PL" sz="2000" dirty="0"/>
              <a:t>Kto wie co jeszcze się na nas stoczy, ale popatrzmy tej prawdzie w oczy:</a:t>
            </a:r>
          </a:p>
          <a:p>
            <a:pPr>
              <a:buNone/>
            </a:pPr>
            <a:r>
              <a:rPr lang="pl-PL" sz="2000" dirty="0"/>
              <a:t>Malutki wirus chorobotwórczy staje się dla nas  </a:t>
            </a:r>
            <a:r>
              <a:rPr lang="pl-PL" sz="2000" dirty="0" err="1"/>
              <a:t>człekoodtwórczy</a:t>
            </a:r>
            <a:r>
              <a:rPr lang="pl-PL" sz="2000" dirty="0"/>
              <a:t>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Metody wspierania uczniów w kryzysie</a:t>
            </a:r>
            <a:br>
              <a:rPr lang="pl-PL" dirty="0"/>
            </a:br>
            <a:r>
              <a:rPr lang="pl-PL" sz="2800" dirty="0"/>
              <a:t>pomysły dla wychowawców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85720" y="1500174"/>
            <a:ext cx="8229600" cy="45259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endParaRPr lang="pl-PL" sz="2800" b="1" dirty="0"/>
          </a:p>
          <a:p>
            <a:pPr>
              <a:buNone/>
            </a:pPr>
            <a:r>
              <a:rPr lang="pl-PL" sz="2800" b="1" dirty="0"/>
              <a:t>Działania edukacyjne </a:t>
            </a:r>
            <a:r>
              <a:rPr lang="pl-PL" sz="2800" dirty="0"/>
              <a:t>(co uczeń powinien umieć  żeby lepiej radził sobie z sytuacją kryzysową)</a:t>
            </a:r>
          </a:p>
          <a:p>
            <a:pPr marL="514350" indent="-514350">
              <a:buNone/>
            </a:pPr>
            <a:r>
              <a:rPr lang="pl-PL" sz="2400" b="1" dirty="0"/>
              <a:t>Umiejętność  rozmawiania o uczuciach i sprawne wyrażanie emocji </a:t>
            </a:r>
          </a:p>
          <a:p>
            <a:pPr marL="514350" indent="-514350">
              <a:buNone/>
            </a:pPr>
            <a:r>
              <a:rPr lang="pl-PL" sz="2800" b="1" dirty="0"/>
              <a:t>-</a:t>
            </a:r>
            <a:r>
              <a:rPr lang="pl-PL" sz="2800" dirty="0"/>
              <a:t>nauczenie nazywania swoich emocji</a:t>
            </a:r>
          </a:p>
          <a:p>
            <a:pPr marL="514350" indent="-514350">
              <a:buNone/>
            </a:pPr>
            <a:r>
              <a:rPr lang="pl-PL" sz="2800" dirty="0"/>
              <a:t>-umiejętność dzielenia się swoimi emocjami</a:t>
            </a:r>
          </a:p>
          <a:p>
            <a:pPr marL="514350" indent="-514350">
              <a:buNone/>
            </a:pPr>
            <a:r>
              <a:rPr lang="pl-PL" sz="2800" dirty="0"/>
              <a:t>-zachęcanie do wyrażania emocji w rozmowach indywidualnych oraz w grupie</a:t>
            </a:r>
          </a:p>
          <a:p>
            <a:pPr marL="514350" indent="-514350">
              <a:buNone/>
            </a:pPr>
            <a:endParaRPr lang="pl-PL" sz="2000" dirty="0"/>
          </a:p>
          <a:p>
            <a:pPr marL="514350" indent="-514350">
              <a:buNone/>
            </a:pPr>
            <a:r>
              <a:rPr lang="pl-PL" sz="2000" dirty="0"/>
              <a:t>Propozycja zajęć:</a:t>
            </a:r>
          </a:p>
          <a:p>
            <a:pPr marL="514350" indent="-514350">
              <a:buNone/>
            </a:pPr>
            <a:r>
              <a:rPr lang="pl-PL" sz="2000" dirty="0"/>
              <a:t>         Uczniowie szukają definicji słowa EMOCJE. Następnie opracowują listę wszystkich emocji jakie znają, łącznie z ich ”odcieniami” (np. rozdrażnienie, poirytowanie, niepokój).Następnie uczniowie poszukują nazw emocji, których doświadczają w czasie pandemii. Cenna była by możliwość wspólnej pracy (np. dzięki komunikatorom)   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sz="3600" dirty="0"/>
              <a:t>Metody wspierania uczniów w kryzysie –propozycje dla wychowawcy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pl-PL" sz="2800" b="1" dirty="0"/>
              <a:t>Działania alternatywne </a:t>
            </a:r>
            <a:r>
              <a:rPr lang="pl-PL" sz="2800" dirty="0"/>
              <a:t> co uczeń może sam zrobić  żeby lepiej radzić sobie z sytuacją kryzysu:</a:t>
            </a:r>
          </a:p>
          <a:p>
            <a:pPr>
              <a:buNone/>
            </a:pPr>
            <a:r>
              <a:rPr lang="pl-PL" sz="2800" dirty="0"/>
              <a:t>-</a:t>
            </a:r>
            <a:r>
              <a:rPr lang="pl-PL" sz="2400" dirty="0"/>
              <a:t> Zachęcić uczniów którzy dobrze radzili sobie w rozmowach o kryzysie i emocjach do wspierania przez  komunikatory koleżanki i kolegów, którzy mają z tym większy problem.</a:t>
            </a:r>
            <a:endParaRPr lang="pl-PL" sz="2800" dirty="0"/>
          </a:p>
          <a:p>
            <a:pPr marL="514350" indent="-514350">
              <a:buNone/>
            </a:pPr>
            <a:r>
              <a:rPr lang="pl-PL" sz="2400" dirty="0"/>
              <a:t>- Zachęcić uczniów lepiej radzących sobie do działań rówieśniczej edukacji, do pomocy innym.</a:t>
            </a:r>
          </a:p>
          <a:p>
            <a:pPr marL="514350" indent="-514350">
              <a:buNone/>
            </a:pPr>
            <a:r>
              <a:rPr lang="pl-PL" sz="2400" dirty="0"/>
              <a:t> - Zachęcić uczniów do aktywności „artystycznej” – pisanie pamiętnika, wierszy, opowiadań, malowanie. Próba namówienia uczniów do dzielenia się efektami swojej pracy z wychowawcą i rówieśnikami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Praca z uczniem w kryzysie związanym z pandemią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000" dirty="0"/>
              <a:t>Wychowawca nie jest terapeutą ani interwentem kryzysowym ale aby realizować cele wychowawcze i profilaktyczne powinien być w stanie udzielić „pierwszej pomocy psychologicznej”. W tak szczególnej sytuacji  jaką jest pandemia nauczyciel jest często jedynym specjalistą  (</a:t>
            </a:r>
            <a:r>
              <a:rPr lang="pl-PL" sz="2000" dirty="0" err="1"/>
              <a:t>i„przytomnym</a:t>
            </a:r>
            <a:r>
              <a:rPr lang="pl-PL" sz="2000" dirty="0"/>
              <a:t> dorosłym”) z jakim  uczniowie mają kontakt.</a:t>
            </a:r>
          </a:p>
          <a:p>
            <a:r>
              <a:rPr lang="pl-PL" sz="2000" dirty="0"/>
              <a:t>Dlatego tak ważne jest dokonanie przez  wychowawcę/nauczyciela wstępnej diagnozy grupy uczniów szczególnie zagrożonych kryzysem ( uczniowie, którzy mają trudną sytuację rodzinną, uczniowie bez zaplecza rówieśniczego, uczniowie o dużej reaktywności emocjonalnej</a:t>
            </a:r>
            <a:r>
              <a:rPr lang="pl-PL" sz="2400" dirty="0"/>
              <a:t>, </a:t>
            </a:r>
            <a:r>
              <a:rPr lang="pl-PL" sz="2000" dirty="0"/>
              <a:t>uczniowie ze zdiagnozowaną depresją, uczniowie z wysokim poziomem lęku, uczniowie o specjalnych potrzebach edukacyjnych, uczniowie niepełnosprawni)</a:t>
            </a:r>
            <a:r>
              <a:rPr lang="pl-PL" sz="2400" dirty="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 flipV="1">
            <a:off x="214282" y="-357214"/>
            <a:ext cx="8472518" cy="357214"/>
          </a:xfrm>
        </p:spPr>
        <p:txBody>
          <a:bodyPr>
            <a:normAutofit fontScale="90000"/>
          </a:bodyPr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42910" y="1785926"/>
            <a:ext cx="8043890" cy="434023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l-PL" sz="4800" b="1" dirty="0"/>
              <a:t>Psychologiczna sytuacja uczniów w „ czasach zarazy”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 fontScale="90000"/>
          </a:bodyPr>
          <a:lstStyle/>
          <a:p>
            <a:r>
              <a:rPr lang="pl-PL" sz="2800" dirty="0"/>
              <a:t> 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28596" y="642918"/>
            <a:ext cx="8258204" cy="5483245"/>
          </a:xfrm>
        </p:spPr>
        <p:txBody>
          <a:bodyPr>
            <a:normAutofit fontScale="92500"/>
          </a:bodyPr>
          <a:lstStyle/>
          <a:p>
            <a:r>
              <a:rPr lang="pl-PL" sz="2400" dirty="0"/>
              <a:t>Jeżeli obserwujemy u ucznia (lub dowiadujemy się od jego rodziców) koncentrację na zagrożeniach, objawy lękowe, zaburzenia snu, obniżenie nastroju, zachowania nieadekwatne do sytuacji, zachowania regresywne to może oznaczać, że uczeń ten jest w głębszym kryzysie i powinien otrzymać pomoc.</a:t>
            </a:r>
          </a:p>
          <a:p>
            <a:r>
              <a:rPr lang="pl-PL" sz="2400" dirty="0"/>
              <a:t>Wychowawca/nauczyciel w takiej sytuacji powinien nawiązać kontakt z rodzicami, poinformować o swoich obserwacjach dyrektora szkoły, pedagoga/psychologa szkolnego i skontaktować się z podmiotami świadczącymi pomoc psychologiczną</a:t>
            </a:r>
          </a:p>
          <a:p>
            <a:pPr>
              <a:buNone/>
            </a:pPr>
            <a:r>
              <a:rPr lang="pl-PL" sz="2400" dirty="0"/>
              <a:t>    (warto być zorientowanym które placówki i w jakim zakresie  prowadzą pomoc w okresie pandemii).</a:t>
            </a:r>
          </a:p>
          <a:p>
            <a:r>
              <a:rPr lang="pl-PL" sz="2400" dirty="0"/>
              <a:t>Jeśli wychowawca uzna, że rodzice nie wypełniają  swoich zobowiązań w sposób należyty to szkoła może wystąpić, również w okresie nauki zdalnej, z wnioskiem o wgląd w sytuację małoletniego do sądu rodzinnego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Czego </a:t>
            </a:r>
            <a:r>
              <a:rPr lang="pl-PL" b="1" dirty="0"/>
              <a:t>nie</a:t>
            </a:r>
            <a:r>
              <a:rPr lang="pl-PL" dirty="0"/>
              <a:t> powinien robić wychowawca  w sytuacji kryzysu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/>
              <a:t>Dziwić się faktowi, że uczeń jest w kryzysie ( nie wyśmiewać, nie zadawać zbyt wielu pytań, nie dawać dobrych rad).</a:t>
            </a:r>
          </a:p>
          <a:p>
            <a:r>
              <a:rPr lang="pl-PL" sz="2400" dirty="0"/>
              <a:t>Zaprzeczać uczuciom (mówić, żeby uczeń wziął się w garść, </a:t>
            </a:r>
            <a:r>
              <a:rPr lang="pl-PL" sz="2400" dirty="0" err="1"/>
              <a:t>mówić,że</a:t>
            </a:r>
            <a:r>
              <a:rPr lang="pl-PL" sz="2400" dirty="0"/>
              <a:t> inni mają gorzej, że nic się nie stało, mówić nie </a:t>
            </a:r>
            <a:r>
              <a:rPr lang="pl-PL" sz="2400" dirty="0" err="1"/>
              <a:t>wymiękaj</a:t>
            </a:r>
            <a:r>
              <a:rPr lang="pl-PL" sz="2400" dirty="0"/>
              <a:t>, itp.)</a:t>
            </a:r>
          </a:p>
          <a:p>
            <a:r>
              <a:rPr lang="pl-PL" sz="2400" dirty="0"/>
              <a:t>Bagatelizować  różne objawy kryzysu (słowa, gesty, unikanie  zajęć </a:t>
            </a:r>
            <a:r>
              <a:rPr lang="pl-PL" sz="2400" dirty="0" err="1"/>
              <a:t>online</a:t>
            </a:r>
            <a:r>
              <a:rPr lang="pl-PL" sz="2400" dirty="0"/>
              <a:t>)</a:t>
            </a:r>
          </a:p>
          <a:p>
            <a:r>
              <a:rPr lang="pl-PL" sz="2400" dirty="0"/>
              <a:t>Straszyć psychologami, psychiatrami, lekami</a:t>
            </a:r>
          </a:p>
          <a:p>
            <a:endParaRPr lang="pl-PL" sz="2400" dirty="0"/>
          </a:p>
          <a:p>
            <a:r>
              <a:rPr lang="pl-PL" sz="2400" dirty="0"/>
              <a:t>Doradzać  uczniowi podejmowanie ważnych decyzji (to nie  czas na ważne decyzje!)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Jakie działania należy podejmować?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/>
              <a:t>Normalizować to co się dzieje z uczniem – rozmawiać o tym, że to co przeżywają, jak reagują nie podlega ocenie (w takiej sytuacji każdemu może się zdarzyć  każda reakcja – płacz, śmiech, milczenie, „stupor” itp.)</a:t>
            </a:r>
          </a:p>
          <a:p>
            <a:r>
              <a:rPr lang="pl-PL" sz="2400" dirty="0"/>
              <a:t>Zachęcać do rozmów i kontaktów zdalnych, prowadzić rozmowy wokół trzech płaszczyzn:</a:t>
            </a:r>
          </a:p>
          <a:p>
            <a:pPr>
              <a:buNone/>
            </a:pPr>
            <a:r>
              <a:rPr lang="pl-PL" sz="2400" dirty="0"/>
              <a:t>-faktów (co wiemy, jakie są nowe informacje)</a:t>
            </a:r>
          </a:p>
          <a:p>
            <a:pPr>
              <a:buNone/>
            </a:pPr>
            <a:r>
              <a:rPr lang="pl-PL" sz="2400" dirty="0"/>
              <a:t>-przekonań ( jaka jest  nasza opinia  o pandemii, jak postrzegamy swoją sytuację, co o sobie myślimy)</a:t>
            </a:r>
          </a:p>
          <a:p>
            <a:pPr>
              <a:buNone/>
            </a:pPr>
            <a:r>
              <a:rPr lang="pl-PL" sz="2400" dirty="0"/>
              <a:t>-uczuć  (jak się czujemy podczas pandemii, czego się lękamy, co przynosi ulgę).</a:t>
            </a:r>
          </a:p>
          <a:p>
            <a:pPr>
              <a:buNone/>
            </a:pPr>
            <a:endParaRPr lang="pl-PL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 flipV="1">
            <a:off x="285720" y="-357214"/>
            <a:ext cx="8401080" cy="357214"/>
          </a:xfrm>
        </p:spPr>
        <p:txBody>
          <a:bodyPr>
            <a:normAutofit fontScale="90000"/>
          </a:bodyPr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14282" y="857232"/>
            <a:ext cx="8572560" cy="6697691"/>
          </a:xfrm>
        </p:spPr>
        <p:txBody>
          <a:bodyPr>
            <a:normAutofit/>
          </a:bodyPr>
          <a:lstStyle/>
          <a:p>
            <a:r>
              <a:rPr lang="pl-PL" sz="2400" dirty="0"/>
              <a:t>Zachęcać uczniów do robienia przerw w rozmowach o pandemii i szukaniu informacji o niej</a:t>
            </a:r>
          </a:p>
          <a:p>
            <a:r>
              <a:rPr lang="pl-PL" sz="2400" dirty="0"/>
              <a:t>Zachęcanie do poszukiwania pozytywnych informacji ( </a:t>
            </a:r>
            <a:r>
              <a:rPr lang="pl-PL" sz="2400" dirty="0" err="1"/>
              <a:t>np.o</a:t>
            </a:r>
            <a:r>
              <a:rPr lang="pl-PL" sz="2400" dirty="0"/>
              <a:t> osobach które wyzdrowiały, o działaniach które zapobiegają rozprzestrzenianiu się wirusa, o osobach robiących coś pożytecznego dla innych itp.)</a:t>
            </a:r>
          </a:p>
          <a:p>
            <a:r>
              <a:rPr lang="pl-PL" sz="2400" dirty="0"/>
              <a:t>Zwrócić uwagę na umiejętność segregowania informacji – na co  nie mamy wpływu, z czym będziemy musieli się pogodzić, a na co mamy wpływ i możemy podjąć w tym zakresie działania,</a:t>
            </a:r>
          </a:p>
          <a:p>
            <a:r>
              <a:rPr lang="pl-PL" sz="2400" dirty="0"/>
              <a:t>Zachęcać do rozładowania  nadmiaru trudnych emocji poprzez rozmowę i działanie (np. przez ruch, ćwiczenia fizyczne, techniki relaksacji – można zachęcić uczniów do poszukiwania odpowiednich treningów w </a:t>
            </a:r>
            <a:r>
              <a:rPr lang="pl-PL" sz="2400" dirty="0" err="1"/>
              <a:t>internecie</a:t>
            </a:r>
            <a:r>
              <a:rPr lang="pl-PL" sz="2400" dirty="0"/>
              <a:t>)</a:t>
            </a:r>
          </a:p>
          <a:p>
            <a:r>
              <a:rPr lang="pl-PL" sz="2400" dirty="0"/>
              <a:t>Zalecać uczniom dbanie o zachowanie naturalnego rytmu dnia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sz="3200" dirty="0"/>
              <a:t>Dziękuję za uwagę</a:t>
            </a:r>
            <a:br>
              <a:rPr lang="pl-PL" sz="3200" dirty="0"/>
            </a:br>
            <a:r>
              <a:rPr lang="pl-PL" sz="3200" dirty="0"/>
              <a:t>Małgorzata Janiszewska-psycholog w Zespole Poradni Psychologiczno Pedagogicznych nr1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pl-PL" dirty="0"/>
              <a:t>    </a:t>
            </a:r>
          </a:p>
          <a:p>
            <a:pPr>
              <a:buNone/>
            </a:pPr>
            <a:r>
              <a:rPr lang="pl-PL" dirty="0"/>
              <a:t>    Prezentacja przygotowana na podstawie publikacji  przygotowanej pod redakcją prof. Jacka </a:t>
            </a:r>
            <a:r>
              <a:rPr lang="pl-PL" dirty="0" err="1"/>
              <a:t>Pyżalskiego</a:t>
            </a:r>
            <a:r>
              <a:rPr lang="pl-PL" dirty="0"/>
              <a:t> „Edukacja w czasach pandemii”</a:t>
            </a:r>
          </a:p>
          <a:p>
            <a:pPr>
              <a:buNone/>
            </a:pPr>
            <a:r>
              <a:rPr lang="pl-PL" dirty="0"/>
              <a:t>    Materiał dla rodziców dotyczący rozmów o pandemii z dziećmi autorstwa dr Doroty Mielcarek znajdziecie Pastwo na stronie internetowej WCIES –może warto umieścić ten artykuł dla rodziców w </a:t>
            </a:r>
            <a:r>
              <a:rPr lang="pl-PL" dirty="0" err="1"/>
              <a:t>Librusie</a:t>
            </a:r>
            <a:r>
              <a:rPr lang="pl-PL" dirty="0"/>
              <a:t>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71472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0034" y="642918"/>
            <a:ext cx="8186766" cy="5483245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pl-PL" dirty="0"/>
              <a:t>     „CZAS ZARAZY” TO CZAS KRYZYSU BO:</a:t>
            </a:r>
          </a:p>
          <a:p>
            <a:pPr lvl="0"/>
            <a:r>
              <a:rPr lang="pl-PL" dirty="0"/>
              <a:t>Jest nagłym, zaskakującym  wydarzeniem</a:t>
            </a:r>
          </a:p>
          <a:p>
            <a:pPr lvl="0"/>
            <a:r>
              <a:rPr lang="pl-PL" dirty="0"/>
              <a:t>Budzi bardzo silne emocje </a:t>
            </a:r>
          </a:p>
          <a:p>
            <a:pPr lvl="0"/>
            <a:r>
              <a:rPr lang="pl-PL" dirty="0"/>
              <a:t>Dezorganizuje codzienną aktywność</a:t>
            </a:r>
          </a:p>
          <a:p>
            <a:pPr lvl="0"/>
            <a:r>
              <a:rPr lang="pl-PL" dirty="0"/>
              <a:t>Uruchamia mechanizmy obronne</a:t>
            </a:r>
          </a:p>
          <a:p>
            <a:pPr lvl="0"/>
            <a:r>
              <a:rPr lang="pl-PL" dirty="0"/>
              <a:t>Nie jest do rozwiązania za pomocą znanych dotychczas  metod</a:t>
            </a:r>
          </a:p>
          <a:p>
            <a:pPr lvl="0"/>
            <a:r>
              <a:rPr lang="pl-PL" dirty="0"/>
              <a:t>Jego pokonanie wydaje się przekraczać zasoby  mechanizmy radzenia sobie z trudnościami dotkniętego nim człowieka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Dynamika kryzysu pandemicznego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pl-PL" dirty="0"/>
              <a:t>Doświadczenie silnego napięcia związanego z przeżywanymi emocjami, które uruchamia  reakcje adaptacyjne ( np. poszukiwanie informacji, poszukiwanie kontaktu i  wsparcia bliskich, racjonalizacja, ucieczka w czynności „zastępcze” lub  ucieczka od rzeczywistości )</a:t>
            </a:r>
          </a:p>
          <a:p>
            <a:pPr lvl="0"/>
            <a:r>
              <a:rPr lang="pl-PL" dirty="0"/>
              <a:t>Narastające napięcie, uświadomienie sobie, że dotychczasowe sposoby radzenia sobie z trudną sytuacją są nieskuteczne a  (pojawia się poczucie bezradności, frustracji, złości na tych co najbliżej) 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Próba sięgnięcia po nadzwyczajne środki zaradcze takie jak: weryfikacja celów, zmiana perspektywy, szukanie oparcia w instytucjach lub autorytetach, podejmowanie aktywności pożytecznej dla innych, szukanie pomocy u specjalistów – skoro pandemia nie przemija trzeba próbować odzyskać kontrolę nad życiem (skoro nie mogę mieć tego co chcę to muszę wykorzystać to co mam)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/>
              <a:t>Jeśli trzeci etap kryzysu nie dał oczekiwanych pozytywnych skutków (złagodzenia kryzysu) to:</a:t>
            </a:r>
          </a:p>
          <a:p>
            <a:pPr>
              <a:buNone/>
            </a:pPr>
            <a:r>
              <a:rPr lang="pl-PL" sz="2400" dirty="0"/>
              <a:t> - mogą wystąpić poważne dysfunkcje w zachowaniu(np. nadużywanie środków psychoaktywnych)</a:t>
            </a:r>
          </a:p>
          <a:p>
            <a:pPr>
              <a:buNone/>
            </a:pPr>
            <a:r>
              <a:rPr lang="pl-PL" sz="2400" dirty="0"/>
              <a:t> - może wystąpić utrata  kontroli emocjonalnej (bezradność, marazm , w konsekwencji depresja, niestabilność emocjonalna, nerwice)</a:t>
            </a:r>
          </a:p>
          <a:p>
            <a:pPr>
              <a:buNone/>
            </a:pPr>
            <a:r>
              <a:rPr lang="pl-PL" sz="2400" dirty="0"/>
              <a:t> - może nastąpić wygaśnięcie posiadanych „zasobów wewnętrznych”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Pomimo odmiennego sposobu w jaki każdy człowiek przeżywa kryzys powyższe jego etapy ujawniają się u każdego kto stanowi szkolną społeczność, zarówno u  dyrektora szkoły, nauczycieli, pedagoga szkolnego, rodzica a także UCZNIA.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Co wpływa na sposób radzenia sobie z kryzysem przez ucznia?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Kontekst społeczny ucznia:</a:t>
            </a:r>
            <a:r>
              <a:rPr lang="pl-PL" sz="2400" dirty="0"/>
              <a:t> jak bardzo  zmieniło się codzienne życie poprzez ograniczenia w  poruszaniu się, ograniczenie swobody, informacje o sytuacji w kraju i na świecie, ograniczenia w kontaktach z rówieśnikami?</a:t>
            </a:r>
          </a:p>
          <a:p>
            <a:r>
              <a:rPr lang="pl-PL" dirty="0"/>
              <a:t>Kontekst rodzinny ucznia: </a:t>
            </a:r>
            <a:r>
              <a:rPr lang="pl-PL" sz="2400" dirty="0"/>
              <a:t>jaka jest sytuacja ekonomiczna i demograficzna rodziny, jaka jest jakość relacji w rodzinie, jakie są cechy systemu rodzinnego, czy wcześniej występowały w tej rodzinie poważne problemy?</a:t>
            </a:r>
          </a:p>
          <a:p>
            <a:r>
              <a:rPr lang="pl-PL" dirty="0"/>
              <a:t>Cechy osobowościowe ucznia: </a:t>
            </a:r>
            <a:r>
              <a:rPr lang="pl-PL" sz="2400" dirty="0"/>
              <a:t>jaki jest jego temperament, poziom wrażliwości, dojrzałość emocjonalno-społeczna, dojrzałość mechanizmów obronnych?</a:t>
            </a:r>
            <a:endParaRPr lang="pl-PL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200" dirty="0"/>
              <a:t> Ze względu na posiadane zasoby radzenia sobie z kryzysem wyodrębniamy grupy uczniów: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b="1" dirty="0"/>
              <a:t>1.Uczniowie z dużymi zasobami poradzenia sobie z kryzysem:</a:t>
            </a:r>
          </a:p>
          <a:p>
            <a:pPr>
              <a:buFont typeface="Wingdings" pitchFamily="2" charset="2"/>
              <a:buChar char="ü"/>
            </a:pPr>
            <a:r>
              <a:rPr lang="pl-PL" sz="2400" dirty="0"/>
              <a:t>Mają silne oparcie w rodzinie</a:t>
            </a:r>
          </a:p>
          <a:p>
            <a:pPr>
              <a:buFont typeface="Wingdings" pitchFamily="2" charset="2"/>
              <a:buChar char="ü"/>
            </a:pPr>
            <a:r>
              <a:rPr lang="pl-PL" sz="2400" dirty="0"/>
              <a:t>Mogą liczyć na rówieśników</a:t>
            </a:r>
          </a:p>
          <a:p>
            <a:pPr>
              <a:buFont typeface="Wingdings" pitchFamily="2" charset="2"/>
              <a:buChar char="ü"/>
            </a:pPr>
            <a:r>
              <a:rPr lang="pl-PL" sz="2400" dirty="0"/>
              <a:t>Potrafią osobiste napięcia odreagować poprzez konstruktywną realizację codziennych zainteresowań (hobby, filmy, gry)</a:t>
            </a:r>
          </a:p>
          <a:p>
            <a:pPr>
              <a:buFont typeface="Wingdings" pitchFamily="2" charset="2"/>
              <a:buChar char="ü"/>
            </a:pPr>
            <a:r>
              <a:rPr lang="pl-PL" sz="2400" dirty="0"/>
              <a:t>Potrafią obrać nowe  ścieżki realizacji celów życiowych</a:t>
            </a:r>
          </a:p>
          <a:p>
            <a:pPr>
              <a:buNone/>
            </a:pPr>
            <a:r>
              <a:rPr lang="pl-PL" sz="2400" dirty="0"/>
              <a:t>     Nauczyciel takich uczniów  może podtrzymać  ich aktywność zadaniową, wesprzeć w bieżących trudnościach szkolnych, zadbać o dobre relacje z klasą poprzez np. zaproponowanie im niesienia pomocy innym, gorzej radzącym sobie uczniom.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2082</Words>
  <Application>Microsoft Office PowerPoint</Application>
  <PresentationFormat>Pokaz na ekranie (4:3)</PresentationFormat>
  <Paragraphs>122</Paragraphs>
  <Slides>24</Slides>
  <Notes>1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24</vt:i4>
      </vt:variant>
    </vt:vector>
  </HeadingPairs>
  <TitlesOfParts>
    <vt:vector size="25" baseType="lpstr">
      <vt:lpstr>Motyw pakietu Office</vt:lpstr>
      <vt:lpstr>POMOCNIK DLA NAUCZYCIELA  „na czas zarazy”</vt:lpstr>
      <vt:lpstr>Slajd 2</vt:lpstr>
      <vt:lpstr> </vt:lpstr>
      <vt:lpstr>Dynamika kryzysu pandemicznego</vt:lpstr>
      <vt:lpstr>Slajd 5</vt:lpstr>
      <vt:lpstr>Slajd 6</vt:lpstr>
      <vt:lpstr>Slajd 7</vt:lpstr>
      <vt:lpstr>Co wpływa na sposób radzenia sobie z kryzysem przez ucznia?</vt:lpstr>
      <vt:lpstr> Ze względu na posiadane zasoby radzenia sobie z kryzysem wyodrębniamy grupy uczniów:</vt:lpstr>
      <vt:lpstr>Slajd 10</vt:lpstr>
      <vt:lpstr>Slajd 11</vt:lpstr>
      <vt:lpstr>Slajd 12</vt:lpstr>
      <vt:lpstr>Metody wspierania uczniów w kryzysie -pomysły dla wychowawców</vt:lpstr>
      <vt:lpstr>cd. Działania informacyjne –proponowane działania</vt:lpstr>
      <vt:lpstr>Slajd 15</vt:lpstr>
      <vt:lpstr>„Świat się zatrzymał i stoi zdumiony” (Beata Borucka)</vt:lpstr>
      <vt:lpstr>Metody wspierania uczniów w kryzysie pomysły dla wychowawców</vt:lpstr>
      <vt:lpstr>Metody wspierania uczniów w kryzysie –propozycje dla wychowawcy</vt:lpstr>
      <vt:lpstr>Praca z uczniem w kryzysie związanym z pandemią</vt:lpstr>
      <vt:lpstr> </vt:lpstr>
      <vt:lpstr>Czego nie powinien robić wychowawca  w sytuacji kryzysu</vt:lpstr>
      <vt:lpstr>Jakie działania należy podejmować?</vt:lpstr>
      <vt:lpstr>Slajd 23</vt:lpstr>
      <vt:lpstr>Dziękuję za uwagę Małgorzata Janiszewska-psycholog w Zespole Poradni Psychologiczno Pedagogicznych nr1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POMOCNIK DLA NAUCZYCIELA  „na czas zarazy”</dc:title>
  <dc:creator>AJ</dc:creator>
  <cp:lastModifiedBy>Arigatto</cp:lastModifiedBy>
  <cp:revision>88</cp:revision>
  <dcterms:created xsi:type="dcterms:W3CDTF">2020-04-14T13:55:34Z</dcterms:created>
  <dcterms:modified xsi:type="dcterms:W3CDTF">2020-04-16T12:21:22Z</dcterms:modified>
</cp:coreProperties>
</file>