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7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2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3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4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5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5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5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2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1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6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24FB3E-C9D4-4B37-8F80-1FC7493E5F1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2F3106-6DEA-49A5-B436-6A7365D1F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7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89B41-FDB2-413A-9FFC-F3F4EE324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Анализ и Сегментация банковских клиентов с помощью алгоритмов кластеризации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5F9637-E6E9-4722-95D1-FED4E2951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0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Определение количества кластеров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124" y="933521"/>
            <a:ext cx="9307751" cy="1866829"/>
          </a:xfrm>
        </p:spPr>
        <p:txBody>
          <a:bodyPr/>
          <a:lstStyle/>
          <a:p>
            <a:pPr algn="just"/>
            <a:r>
              <a:rPr lang="ru-RU" dirty="0"/>
              <a:t>Методы показали разные результаты. Оптимальное количество кластеров по методу локтя – 7, по методу силуэта – 2, по статистике разрыва – 10, по критериям </a:t>
            </a:r>
            <a:r>
              <a:rPr lang="en-US" dirty="0"/>
              <a:t>AIC/BIC</a:t>
            </a:r>
            <a:r>
              <a:rPr lang="ru-RU" dirty="0"/>
              <a:t> – 9. Поскольку данных немного и они быстро обрабатывались, все алгоритмы поочередно обучались со значениями 2, 5, 7, 10.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C90893-A770-4CF2-A76A-1471608A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24" y="2952916"/>
            <a:ext cx="9307751" cy="36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8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Результаты обучения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124" y="933522"/>
            <a:ext cx="9307751" cy="1038154"/>
          </a:xfrm>
        </p:spPr>
        <p:txBody>
          <a:bodyPr/>
          <a:lstStyle/>
          <a:p>
            <a:pPr algn="just"/>
            <a:r>
              <a:rPr lang="ru-RU" dirty="0"/>
              <a:t>Наилучший результат по метрикам получился с 2-мя кластерами. </a:t>
            </a:r>
            <a:r>
              <a:rPr lang="en-US" dirty="0" err="1"/>
              <a:t>Kmeans</a:t>
            </a:r>
            <a:r>
              <a:rPr lang="en-US" dirty="0"/>
              <a:t> ++ </a:t>
            </a:r>
            <a:r>
              <a:rPr lang="ru-RU" dirty="0"/>
              <a:t>и иерархическая кластеризация практически идентичны. </a:t>
            </a:r>
            <a:r>
              <a:rPr lang="en-US" dirty="0"/>
              <a:t>DBSCAN </a:t>
            </a:r>
            <a:r>
              <a:rPr lang="ru-RU" dirty="0"/>
              <a:t>и </a:t>
            </a:r>
            <a:r>
              <a:rPr lang="en-US" dirty="0"/>
              <a:t>OPTICS </a:t>
            </a:r>
            <a:r>
              <a:rPr lang="ru-RU" dirty="0"/>
              <a:t>обходят их по индексу </a:t>
            </a:r>
            <a:r>
              <a:rPr lang="ru-RU" dirty="0" err="1"/>
              <a:t>Дунна</a:t>
            </a:r>
            <a:r>
              <a:rPr lang="ru-RU" dirty="0"/>
              <a:t>, но уступают по другим метрикам.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F1B952-2E3A-45CE-BEC0-A3F6D9E7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45" y="2200348"/>
            <a:ext cx="8936910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1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Результаты обучения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4652943"/>
            <a:ext cx="10706100" cy="1642337"/>
          </a:xfrm>
        </p:spPr>
        <p:txBody>
          <a:bodyPr/>
          <a:lstStyle/>
          <a:p>
            <a:pPr algn="just"/>
            <a:r>
              <a:rPr lang="en-US" dirty="0"/>
              <a:t>DBSCAN </a:t>
            </a:r>
            <a:r>
              <a:rPr lang="ru-RU" dirty="0"/>
              <a:t>и </a:t>
            </a:r>
            <a:r>
              <a:rPr lang="en-US" dirty="0"/>
              <a:t>OPTICS </a:t>
            </a:r>
            <a:r>
              <a:rPr lang="ru-RU" dirty="0"/>
              <a:t>плохо справились с задачей. Для первого данные обладают слишком низкой плотностью – алгоритм либо отбраковывает 99% данных, либо выделяет десятки и даже сотни кластеров. Параметры </a:t>
            </a:r>
            <a:r>
              <a:rPr lang="en-US" dirty="0"/>
              <a:t>OPTICS-</a:t>
            </a:r>
            <a:r>
              <a:rPr lang="ru-RU" dirty="0"/>
              <a:t>а также очень чувствительны к данным.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842C78-0548-455E-BEB7-F7D7B68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892959"/>
            <a:ext cx="4514850" cy="357381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92C6338-9B55-43B7-85AA-E53CECCF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92959"/>
            <a:ext cx="5987431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95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Результаты обучения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0" y="1646093"/>
            <a:ext cx="4652961" cy="4649187"/>
          </a:xfrm>
        </p:spPr>
        <p:txBody>
          <a:bodyPr/>
          <a:lstStyle/>
          <a:p>
            <a:pPr algn="just"/>
            <a:r>
              <a:rPr lang="ru-RU" dirty="0"/>
              <a:t>По результатам обучения лучше справился </a:t>
            </a:r>
            <a:r>
              <a:rPr lang="en-US" dirty="0" err="1"/>
              <a:t>Kmeans</a:t>
            </a:r>
            <a:r>
              <a:rPr lang="en-US" dirty="0"/>
              <a:t>++</a:t>
            </a:r>
            <a:r>
              <a:rPr lang="ru-RU" dirty="0"/>
              <a:t>, выделив 2 категории банковских клиентов.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9E105D-9294-4CFF-844E-B2C9DD5C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46093"/>
            <a:ext cx="6672261" cy="398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5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C35D6A-A906-455A-B1B6-DAFD9D7C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клиентских сегментов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CBF319-1531-4B0C-BAF9-451B8D1F4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На основе 200 записей из каждого кластера</a:t>
            </a:r>
          </a:p>
        </p:txBody>
      </p:sp>
    </p:spTree>
    <p:extLst>
      <p:ext uri="{BB962C8B-B14F-4D97-AF65-F5344CB8AC3E}">
        <p14:creationId xmlns:p14="http://schemas.microsoft.com/office/powerpoint/2010/main" val="74085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Первая категория клиентов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6" y="4486275"/>
            <a:ext cx="11253786" cy="2181487"/>
          </a:xfrm>
        </p:spPr>
        <p:txBody>
          <a:bodyPr/>
          <a:lstStyle/>
          <a:p>
            <a:pPr algn="just"/>
            <a:r>
              <a:rPr lang="ru-RU" dirty="0"/>
              <a:t>В первой категории преобладают клиенты из городов </a:t>
            </a:r>
            <a:r>
              <a:rPr lang="en-US" sz="1800" b="0" dirty="0">
                <a:latin typeface="+mn-lt"/>
              </a:rPr>
              <a:t>Los Angeles</a:t>
            </a:r>
            <a:r>
              <a:rPr lang="ru-RU" sz="1800" b="0" dirty="0">
                <a:latin typeface="+mn-lt"/>
              </a:rPr>
              <a:t>, </a:t>
            </a:r>
            <a:r>
              <a:rPr lang="en-US" sz="1800" b="0" dirty="0">
                <a:latin typeface="+mn-lt"/>
              </a:rPr>
              <a:t>Denver</a:t>
            </a:r>
            <a:r>
              <a:rPr lang="ru-RU" sz="1800" b="0" dirty="0">
                <a:latin typeface="+mn-lt"/>
              </a:rPr>
              <a:t>, </a:t>
            </a:r>
            <a:r>
              <a:rPr lang="en-US" sz="1800" b="0" dirty="0">
                <a:latin typeface="+mn-lt"/>
              </a:rPr>
              <a:t>Louisville</a:t>
            </a:r>
            <a:r>
              <a:rPr lang="ru-RU" sz="1800" b="0" dirty="0">
                <a:latin typeface="+mn-lt"/>
              </a:rPr>
              <a:t>, </a:t>
            </a:r>
            <a:r>
              <a:rPr lang="en-US" sz="1800" b="0" dirty="0">
                <a:latin typeface="+mn-lt"/>
              </a:rPr>
              <a:t>Houston</a:t>
            </a:r>
            <a:r>
              <a:rPr lang="ru-RU" sz="1800" b="0" dirty="0">
                <a:latin typeface="+mn-lt"/>
              </a:rPr>
              <a:t> и </a:t>
            </a:r>
            <a:r>
              <a:rPr lang="en-US" sz="1800" b="0" dirty="0">
                <a:latin typeface="+mn-lt"/>
              </a:rPr>
              <a:t>Detroit</a:t>
            </a:r>
            <a:r>
              <a:rPr lang="ru-RU" sz="1800" b="0" dirty="0">
                <a:latin typeface="+mn-lt"/>
              </a:rPr>
              <a:t>. Среди них чуть больше инженеров и пенсионеров. </a:t>
            </a:r>
            <a:r>
              <a:rPr lang="ru-RU" dirty="0"/>
              <a:t>Основные способы перевода – отделения и </a:t>
            </a:r>
            <a:r>
              <a:rPr lang="en-US" dirty="0"/>
              <a:t>online</a:t>
            </a:r>
            <a:r>
              <a:rPr lang="ru-RU" dirty="0"/>
              <a:t>. Частота совершаемых переводов на клиента – от 4 до 9 за временной промежуток. Манипуляции с кредитным счётом составляют чуть менее 1/4, а с  дебетовым – 3/4. </a:t>
            </a:r>
            <a:endParaRPr lang="en-US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5D48805-E137-4603-A952-083DAB61C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36346"/>
              </p:ext>
            </p:extLst>
          </p:nvPr>
        </p:nvGraphicFramePr>
        <p:xfrm>
          <a:off x="1993899" y="983946"/>
          <a:ext cx="8204201" cy="335922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04994">
                  <a:extLst>
                    <a:ext uri="{9D8B030D-6E8A-4147-A177-3AD203B41FA5}">
                      <a16:colId xmlns:a16="http://schemas.microsoft.com/office/drawing/2014/main" val="1167353794"/>
                    </a:ext>
                  </a:extLst>
                </a:gridCol>
                <a:gridCol w="1529739">
                  <a:extLst>
                    <a:ext uri="{9D8B030D-6E8A-4147-A177-3AD203B41FA5}">
                      <a16:colId xmlns:a16="http://schemas.microsoft.com/office/drawing/2014/main" val="4282656979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43056216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784023250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690537464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182207158"/>
                    </a:ext>
                  </a:extLst>
                </a:gridCol>
              </a:tblGrid>
              <a:tr h="57751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Попытки входа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 (193)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2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3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4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5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08439"/>
                  </a:ext>
                </a:extLst>
              </a:tr>
              <a:tr h="40426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18-50 (112)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50+ (88)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95733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Кол-во переводов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от 1 до 3 (17)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от 4 до 9 (176)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от 10 до 12 (7)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320258"/>
                  </a:ext>
                </a:extLst>
              </a:tr>
              <a:tr h="23100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Карта (счет)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Дебит (152)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кредит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338547"/>
                  </a:ext>
                </a:extLst>
              </a:tr>
              <a:tr h="40426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Топ-5 городов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Los Angeles </a:t>
                      </a:r>
                      <a:r>
                        <a:rPr lang="ru-RU" sz="1400" b="0" dirty="0">
                          <a:latin typeface="+mn-lt"/>
                        </a:rPr>
                        <a:t>(</a:t>
                      </a:r>
                      <a:r>
                        <a:rPr lang="en-US" sz="1400" b="0" dirty="0">
                          <a:latin typeface="+mn-lt"/>
                        </a:rPr>
                        <a:t>18</a:t>
                      </a:r>
                      <a:r>
                        <a:rPr lang="ru-RU" sz="1400" b="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Denver </a:t>
                      </a:r>
                      <a:r>
                        <a:rPr lang="ru-RU" sz="1400" b="0" dirty="0">
                          <a:latin typeface="+mn-lt"/>
                        </a:rPr>
                        <a:t>(</a:t>
                      </a:r>
                      <a:r>
                        <a:rPr lang="en-US" sz="1400" b="0" dirty="0">
                          <a:latin typeface="+mn-lt"/>
                        </a:rPr>
                        <a:t>14</a:t>
                      </a:r>
                      <a:r>
                        <a:rPr lang="ru-RU" sz="1400" b="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Louisville </a:t>
                      </a:r>
                      <a:r>
                        <a:rPr lang="ru-RU" sz="1400" b="0" dirty="0">
                          <a:latin typeface="+mn-lt"/>
                        </a:rPr>
                        <a:t>(</a:t>
                      </a:r>
                      <a:r>
                        <a:rPr lang="en-US" sz="1400" b="0" dirty="0">
                          <a:latin typeface="+mn-lt"/>
                        </a:rPr>
                        <a:t>13</a:t>
                      </a:r>
                      <a:r>
                        <a:rPr lang="ru-RU" sz="1400" b="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Houston </a:t>
                      </a:r>
                      <a:r>
                        <a:rPr lang="ru-RU" sz="1400" b="0" dirty="0">
                          <a:latin typeface="+mn-lt"/>
                        </a:rPr>
                        <a:t>(</a:t>
                      </a:r>
                      <a:r>
                        <a:rPr lang="en-US" sz="1400" b="0" dirty="0">
                          <a:latin typeface="+mn-lt"/>
                        </a:rPr>
                        <a:t>12</a:t>
                      </a:r>
                      <a:r>
                        <a:rPr lang="ru-RU" sz="1400" b="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Detroit </a:t>
                      </a:r>
                      <a:r>
                        <a:rPr lang="ru-RU" sz="1400" b="0" dirty="0">
                          <a:latin typeface="+mn-lt"/>
                        </a:rPr>
                        <a:t>(</a:t>
                      </a:r>
                      <a:r>
                        <a:rPr lang="en-US" sz="1400" b="0" dirty="0">
                          <a:latin typeface="+mn-lt"/>
                        </a:rPr>
                        <a:t>12</a:t>
                      </a:r>
                      <a:r>
                        <a:rPr lang="ru-RU" sz="1400" b="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382127"/>
                  </a:ext>
                </a:extLst>
              </a:tr>
              <a:tr h="40426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Способ перевода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Отделение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en-US" sz="1400" dirty="0">
                          <a:latin typeface="+mn-lt"/>
                        </a:rPr>
                        <a:t>71</a:t>
                      </a:r>
                      <a:r>
                        <a:rPr lang="ru-RU" sz="14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Online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en-US" sz="1400" dirty="0">
                          <a:latin typeface="+mn-lt"/>
                        </a:rPr>
                        <a:t>69</a:t>
                      </a:r>
                      <a:r>
                        <a:rPr lang="ru-RU" sz="14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Банкомат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en-US" sz="1400" dirty="0">
                          <a:latin typeface="+mn-lt"/>
                        </a:rPr>
                        <a:t>60</a:t>
                      </a:r>
                      <a:r>
                        <a:rPr lang="ru-RU" sz="14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219850"/>
                  </a:ext>
                </a:extLst>
              </a:tr>
              <a:tr h="40426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Категории клиентов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Инженер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en-US" sz="1400" dirty="0">
                          <a:latin typeface="+mn-lt"/>
                        </a:rPr>
                        <a:t>58</a:t>
                      </a:r>
                      <a:r>
                        <a:rPr lang="ru-RU" sz="1400" dirty="0">
                          <a:latin typeface="+mn-lt"/>
                        </a:rPr>
                        <a:t>)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Пенсионер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en-US" sz="1400" dirty="0">
                          <a:latin typeface="+mn-lt"/>
                        </a:rPr>
                        <a:t>49</a:t>
                      </a:r>
                      <a:r>
                        <a:rPr lang="ru-RU" sz="1400" dirty="0">
                          <a:latin typeface="+mn-lt"/>
                        </a:rPr>
                        <a:t>)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Студент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en-US" sz="1400" dirty="0">
                          <a:latin typeface="+mn-lt"/>
                        </a:rPr>
                        <a:t>47</a:t>
                      </a:r>
                      <a:r>
                        <a:rPr lang="ru-RU" sz="1400" dirty="0">
                          <a:latin typeface="+mn-lt"/>
                        </a:rPr>
                        <a:t>)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Доктор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en-US" sz="1400" dirty="0">
                          <a:latin typeface="+mn-lt"/>
                        </a:rPr>
                        <a:t>46</a:t>
                      </a:r>
                      <a:r>
                        <a:rPr lang="ru-RU" sz="14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60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43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вторая категория клиентов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6" y="4486275"/>
            <a:ext cx="11253786" cy="2181487"/>
          </a:xfrm>
        </p:spPr>
        <p:txBody>
          <a:bodyPr/>
          <a:lstStyle/>
          <a:p>
            <a:pPr algn="just"/>
            <a:r>
              <a:rPr lang="ru-RU" dirty="0"/>
              <a:t>Вторая категория схожа с первой по многим параметрам. Основные отличия – клиенты базируются в других городах, и среди них чуть больше докторов и студентов. Способы перевода – отделения и банкоматы. Клиенты этой категории в среднем совершают больше переводов в сравнении с клиентами первой категории.</a:t>
            </a:r>
            <a:endParaRPr lang="en-US" dirty="0"/>
          </a:p>
        </p:txBody>
      </p:sp>
      <p:graphicFrame>
        <p:nvGraphicFramePr>
          <p:cNvPr id="6" name="Таблица 2">
            <a:extLst>
              <a:ext uri="{FF2B5EF4-FFF2-40B4-BE49-F238E27FC236}">
                <a16:creationId xmlns:a16="http://schemas.microsoft.com/office/drawing/2014/main" id="{127860DA-2765-461A-BB45-04AC509E8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01581"/>
              </p:ext>
            </p:extLst>
          </p:nvPr>
        </p:nvGraphicFramePr>
        <p:xfrm>
          <a:off x="1612898" y="1004994"/>
          <a:ext cx="8966202" cy="3332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16913">
                  <a:extLst>
                    <a:ext uri="{9D8B030D-6E8A-4147-A177-3AD203B41FA5}">
                      <a16:colId xmlns:a16="http://schemas.microsoft.com/office/drawing/2014/main" val="1167353794"/>
                    </a:ext>
                  </a:extLst>
                </a:gridCol>
                <a:gridCol w="1671821">
                  <a:extLst>
                    <a:ext uri="{9D8B030D-6E8A-4147-A177-3AD203B41FA5}">
                      <a16:colId xmlns:a16="http://schemas.microsoft.com/office/drawing/2014/main" val="4282656979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243056216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784023250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690537464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182207158"/>
                    </a:ext>
                  </a:extLst>
                </a:gridCol>
              </a:tblGrid>
              <a:tr h="375213"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Попытки входа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1 (193)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2 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3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4 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5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0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18-50 (109)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50+ (91)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9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Кол-во переводов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от 1 до 2 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от 3 до 9 (184)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от 10 до 12 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32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Карта (счет)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Дебит (158)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кредит (42)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33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Топ-5 городов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>
                          <a:latin typeface="+mn-lt"/>
                        </a:rPr>
                        <a:t>Oklahoma City</a:t>
                      </a:r>
                      <a:r>
                        <a:rPr lang="ru-RU" sz="1400" dirty="0">
                          <a:latin typeface="+mn-lt"/>
                        </a:rPr>
                        <a:t> 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>
                          <a:latin typeface="+mn-lt"/>
                        </a:rPr>
                        <a:t>Virginia Beach </a:t>
                      </a:r>
                      <a:r>
                        <a:rPr lang="ru-RU" sz="1400" dirty="0">
                          <a:latin typeface="+mn-lt"/>
                        </a:rPr>
                        <a:t>(14)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>
                          <a:latin typeface="+mn-lt"/>
                        </a:rPr>
                        <a:t>Mesa </a:t>
                      </a:r>
                      <a:r>
                        <a:rPr lang="ru-RU" sz="1400" dirty="0">
                          <a:latin typeface="+mn-lt"/>
                        </a:rPr>
                        <a:t>(13)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>
                          <a:latin typeface="+mn-lt"/>
                        </a:rPr>
                        <a:t>Philadelphia </a:t>
                      </a:r>
                      <a:r>
                        <a:rPr lang="ru-RU" sz="1400" dirty="0">
                          <a:latin typeface="+mn-lt"/>
                        </a:rPr>
                        <a:t>(13)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>
                          <a:latin typeface="+mn-lt"/>
                        </a:rPr>
                        <a:t>Seattle </a:t>
                      </a:r>
                      <a:r>
                        <a:rPr lang="ru-RU" sz="1400" dirty="0">
                          <a:latin typeface="+mn-lt"/>
                        </a:rPr>
                        <a:t>(12)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38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Способ перевода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Отделение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(74)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Банкомат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(64)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>
                          <a:latin typeface="+mn-lt"/>
                        </a:rPr>
                        <a:t>Online </a:t>
                      </a:r>
                      <a:r>
                        <a:rPr lang="ru-RU" sz="1400" dirty="0">
                          <a:latin typeface="+mn-lt"/>
                        </a:rPr>
                        <a:t>(62)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21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Категории клиентов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Доктор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(55)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Студент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(53)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Инженер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</a:t>
                      </a:r>
                      <a:r>
                        <a:rPr lang="ru-RU" sz="1400" b="0" dirty="0">
                          <a:latin typeface="+mn-lt"/>
                        </a:rPr>
                        <a:t>4</a:t>
                      </a:r>
                      <a:r>
                        <a:rPr lang="ru-RU" sz="1400" dirty="0">
                          <a:latin typeface="+mn-lt"/>
                        </a:rPr>
                        <a:t>9)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400" dirty="0">
                          <a:latin typeface="+mn-lt"/>
                        </a:rPr>
                        <a:t>Пенсионер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ru-RU" sz="1400" dirty="0">
                          <a:latin typeface="+mn-lt"/>
                        </a:rPr>
                        <a:t>(43)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60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2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Рекомендации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038225"/>
            <a:ext cx="7729728" cy="5629537"/>
          </a:xfrm>
        </p:spPr>
        <p:txBody>
          <a:bodyPr/>
          <a:lstStyle/>
          <a:p>
            <a:pPr algn="just"/>
            <a:r>
              <a:rPr lang="ru-RU" dirty="0"/>
              <a:t>Основная рекомендация – проведение маркетинговых кампаний и предложение услуг и товаров банка по городам. В разных городах преобладают определённые категории клиентов с повышенным достатком.</a:t>
            </a:r>
          </a:p>
          <a:p>
            <a:pPr algn="just"/>
            <a:r>
              <a:rPr lang="ru-RU" dirty="0"/>
              <a:t>Чуть меньше половины всех клиентов – лица возраста 50+ лет. Им можно предложить пенсионные программы и счета с повышенной процентной ставкой.</a:t>
            </a:r>
          </a:p>
          <a:p>
            <a:pPr algn="just"/>
            <a:r>
              <a:rPr lang="ru-RU" dirty="0"/>
              <a:t>Клиентам, совершающим в среднем от 1 до 3 переводов за временной промежуток, можно предложить услуги автоматического перевода средств.</a:t>
            </a:r>
          </a:p>
          <a:p>
            <a:pPr algn="just"/>
            <a:r>
              <a:rPr lang="ru-RU" dirty="0"/>
              <a:t>Большая часть клиентов использует дебетовые карты. Банку целесообразно рекламировать кредитные карты с выгодными условиями.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8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4C9D33-E8B9-466E-8E6A-5A0691A3E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558D811-3390-4D29-A6CC-E5D86735B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9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работе использовался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bank-transactions</a:t>
            </a:r>
            <a:r>
              <a:rPr lang="ru-RU" dirty="0"/>
              <a:t>, содержащий информацию о времени, объеме и месте совершения переводов клиентами банков из США. Изначально он предназначен для выявления случаев мошеннических переводов, но в данной работе использовался для сегментации клиентов.</a:t>
            </a:r>
          </a:p>
          <a:p>
            <a:pPr algn="just"/>
            <a:r>
              <a:rPr lang="ru-RU" dirty="0" err="1"/>
              <a:t>Датасет</a:t>
            </a:r>
            <a:r>
              <a:rPr lang="ru-RU" dirty="0"/>
              <a:t> содержит 2512 строк и 14 столбцов, без пропусков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11857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Первичный анализ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581144"/>
            <a:ext cx="7729728" cy="1714881"/>
          </a:xfrm>
        </p:spPr>
        <p:txBody>
          <a:bodyPr/>
          <a:lstStyle/>
          <a:p>
            <a:pPr algn="just"/>
            <a:r>
              <a:rPr lang="ru-RU" dirty="0"/>
              <a:t>Сумма большинства переводов не превышала 500</a:t>
            </a:r>
            <a:r>
              <a:rPr lang="en-US" dirty="0"/>
              <a:t>$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141855-4980-486F-BFEC-4E84ABD5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999705"/>
            <a:ext cx="681132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Первичный анализ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581144"/>
            <a:ext cx="7729728" cy="1714881"/>
          </a:xfrm>
        </p:spPr>
        <p:txBody>
          <a:bodyPr/>
          <a:lstStyle/>
          <a:p>
            <a:pPr algn="just"/>
            <a:r>
              <a:rPr lang="ru-RU" dirty="0"/>
              <a:t>Попытки авторизации в абсолютном большинстве составляют 1. Однако имеются случаи с 4 и 5 попытками, причём их немного больше, чем случаев с 2 и 3 попытками.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4BE689-668D-49EA-A1CE-6552477A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037810"/>
            <a:ext cx="662079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9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Первичный анализ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581144"/>
            <a:ext cx="7729728" cy="1714881"/>
          </a:xfrm>
        </p:spPr>
        <p:txBody>
          <a:bodyPr/>
          <a:lstStyle/>
          <a:p>
            <a:pPr algn="just"/>
            <a:r>
              <a:rPr lang="ru-RU" dirty="0"/>
              <a:t>Наиболее популярная категория – клиенты с балансом до 2000</a:t>
            </a:r>
            <a:r>
              <a:rPr lang="en-US" dirty="0"/>
              <a:t>$</a:t>
            </a:r>
            <a:r>
              <a:rPr lang="ru-RU" dirty="0"/>
              <a:t>; вторыми по численности идут клиенты с балансом от 5000</a:t>
            </a:r>
            <a:r>
              <a:rPr lang="en-US" dirty="0"/>
              <a:t>$</a:t>
            </a:r>
            <a:r>
              <a:rPr lang="ru-RU" dirty="0"/>
              <a:t> до 8000</a:t>
            </a:r>
            <a:r>
              <a:rPr lang="en-US" dirty="0"/>
              <a:t>$</a:t>
            </a:r>
            <a:r>
              <a:rPr lang="ru-RU" dirty="0"/>
              <a:t>. Меньше всего клиентов с балансом от 10000</a:t>
            </a:r>
            <a:r>
              <a:rPr lang="en-US" dirty="0"/>
              <a:t>$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81FD46-B515-4240-B873-27D802EA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1080679"/>
            <a:ext cx="657316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Первичный анализ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39" y="1714119"/>
            <a:ext cx="4459611" cy="4305681"/>
          </a:xfrm>
        </p:spPr>
        <p:txBody>
          <a:bodyPr/>
          <a:lstStyle/>
          <a:p>
            <a:pPr algn="just"/>
            <a:r>
              <a:rPr lang="ru-RU" dirty="0"/>
              <a:t>Заметной разницы в совершении переводов через банкоматы, банковские отделения или онлайн нет. Большинство операций совершаются по дебетовым картам.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77EF72-54DB-49D7-8433-94DDDB87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994954"/>
            <a:ext cx="6069337" cy="50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Первичный анализ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874550"/>
            <a:ext cx="7729728" cy="1714881"/>
          </a:xfrm>
        </p:spPr>
        <p:txBody>
          <a:bodyPr/>
          <a:lstStyle/>
          <a:p>
            <a:pPr algn="just"/>
            <a:r>
              <a:rPr lang="ru-RU" dirty="0"/>
              <a:t>На графике рассеяния величины переводов и попыток входа явно заметны выбросы. Скорее всего эти случаи являются мошенничеством.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D6E5B-EC5F-44B5-A64E-19F81A71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4" y="855381"/>
            <a:ext cx="8177212" cy="38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5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956CB2-209F-421B-A8BC-D682BB61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238"/>
            <a:ext cx="7729728" cy="514612"/>
          </a:xfrm>
        </p:spPr>
        <p:txBody>
          <a:bodyPr>
            <a:noAutofit/>
          </a:bodyPr>
          <a:lstStyle/>
          <a:p>
            <a:r>
              <a:rPr lang="ru-RU" sz="2000" dirty="0"/>
              <a:t>Первичный анализ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62AF725-947B-4E65-99DE-AAF1FFC9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662" y="5810321"/>
            <a:ext cx="8448674" cy="857441"/>
          </a:xfrm>
        </p:spPr>
        <p:txBody>
          <a:bodyPr/>
          <a:lstStyle/>
          <a:p>
            <a:pPr algn="just"/>
            <a:r>
              <a:rPr lang="ru-RU" dirty="0"/>
              <a:t>Категории клиентов – студенты, инженеры, доктора, пенсионеры. Некоторые категории преобладают над другими в разных городах.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B6D32E-E463-4BD7-A199-3307FE10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14948"/>
            <a:ext cx="8448675" cy="46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9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48E564-DF09-42A0-84CD-80587101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алгоритмов кластеризации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C7C90A-AF2C-4E99-866E-4557A4DAA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440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170</TotalTime>
  <Words>824</Words>
  <Application>Microsoft Office PowerPoint</Application>
  <PresentationFormat>Широкоэкранный</PresentationFormat>
  <Paragraphs>99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Corbel</vt:lpstr>
      <vt:lpstr>Gill Sans MT</vt:lpstr>
      <vt:lpstr>Посылка</vt:lpstr>
      <vt:lpstr>Анализ и Сегментация банковских клиентов с помощью алгоритмов кластеризации</vt:lpstr>
      <vt:lpstr>Датасет</vt:lpstr>
      <vt:lpstr>Первичный анализ</vt:lpstr>
      <vt:lpstr>Первичный анализ</vt:lpstr>
      <vt:lpstr>Первичный анализ</vt:lpstr>
      <vt:lpstr>Первичный анализ</vt:lpstr>
      <vt:lpstr>Первичный анализ</vt:lpstr>
      <vt:lpstr>Первичный анализ</vt:lpstr>
      <vt:lpstr>Применение алгоритмов кластеризации</vt:lpstr>
      <vt:lpstr>Определение количества кластеров</vt:lpstr>
      <vt:lpstr>Результаты обучения</vt:lpstr>
      <vt:lpstr>Результаты обучения</vt:lpstr>
      <vt:lpstr>Результаты обучения</vt:lpstr>
      <vt:lpstr>Анализ клиентских сегментов</vt:lpstr>
      <vt:lpstr>Первая категория клиентов</vt:lpstr>
      <vt:lpstr>вторая категория клиентов</vt:lpstr>
      <vt:lpstr>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Сегментация банковских клиентов с помощью алгоритмов кластеризации</dc:title>
  <dc:creator>Алексей Шорсткин</dc:creator>
  <cp:lastModifiedBy>Алексей Шорсткин</cp:lastModifiedBy>
  <cp:revision>21</cp:revision>
  <dcterms:created xsi:type="dcterms:W3CDTF">2024-12-26T19:44:42Z</dcterms:created>
  <dcterms:modified xsi:type="dcterms:W3CDTF">2024-12-26T22:35:16Z</dcterms:modified>
</cp:coreProperties>
</file>