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4802E-42C0-01A8-CE62-78CC56A51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E65A-C205-C340-2C9C-28E15A77F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F45B85-6ADB-D289-FC0C-47369A2C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3643DE-664D-7975-B95D-E246C79C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7A8025-09F7-0513-3D96-F51A050F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1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F02DF-474F-4366-195E-8981FF1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572EF2-76C8-ABC0-2A39-9D9F87F33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7294F7-A54E-52F9-C941-EA29A5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95E214-3D03-D383-8FC9-5F9A5BCD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73CBFC-877B-AF36-4175-C6737841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9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E5F39E-95BD-EBB9-2631-08DCC7E3F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84ACDA-1284-B5B4-10E9-D66E964B5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D4058E-E3BE-DB53-9449-A7660058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F46A1-3C80-090D-9371-1B5CDD9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78EC8E-782D-4151-A8AF-C664BE4A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3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7785C-4821-CFAC-2100-B1E33E7A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8DB2D-AE06-310E-F964-33AFCE5B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CED583-BA24-13DA-583E-3C19AF66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47538B-563A-1228-F417-4656EBA9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31B114-9994-629D-4E51-1395E656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4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AF616-34E6-51D9-A09C-BFEE292E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9B0158-AC2D-78A8-CF7D-BE056B3AB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CA08E-FFAD-525B-6C48-69AC672D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C84893-5767-6EC5-F0B2-7FFFDC0E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6EC384-FCC1-409C-C405-C5F29A55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2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3EA43-1DEA-4CEC-B083-E1F6F919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6CD57A-579B-5116-C132-E148529CB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7B842B-FDCF-CD66-907B-A99C15A5D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06EDE6-FF5B-7BBF-E2FD-95BED045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09A5DF-DF44-D0A5-8D7A-6C5302C0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04A885-BBD8-0D02-09B5-D4250FD7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8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D9BAC-9FF0-B066-FCBE-E193C22DE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8273D-9E1A-2D45-1DB6-3FF0F2D7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164426-27FF-D257-4E2E-167746535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F7E2EE-0E1C-D97A-0474-1561F7199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1F6182-2718-94FE-DF65-4A4B9D7A4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8D477E-151E-F932-C3F0-5D6A94E0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267A24-3629-7BBD-ADFC-79CB13ED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EA90B7-2D97-B426-DBA1-414B50DB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5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AA882-4CBC-1F89-6435-783EDB76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DED9DB-DDD3-D755-A9DF-92C75525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4C523F-4EFF-CC99-5BB6-E6883626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79C102-14DC-D40F-3D87-5298CB5C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4A6B3C-6867-78CD-1C14-7152C8FE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37E806-2883-5818-0C2B-97009912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8B6A75-1D2A-4206-35F5-7D9D28D8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2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84AF5-2410-7FD5-C3E0-5E4773CF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ED0020-ED75-F166-B21A-3248342FC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879F53-0F2A-759E-1B49-72BA2A3D7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A8F7D2-D7FB-C020-7EF1-BB8D8A98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031761-8061-4A55-727A-03443561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D41DCB-867C-D56D-8B5B-A53AAC68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2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8DD8D-5916-0C9F-8576-5B0A6A06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5B9FD3-359B-263B-B73F-A7E3CCF93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138447-E14A-A0F4-794F-98AB0278F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4FB885-AA4B-D7B9-1E6D-97495D2C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484B4C-5725-8505-D7D5-68198AFC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266B28-9AC7-7836-E765-A68C3A9D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0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280C6F-1D12-38B8-5588-13A80E17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DE0631-3317-B88E-79F8-A1765DD23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31DEB-AB51-8164-6648-6546FCB67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39BC9F-CC61-2BEE-966F-BFD4731B1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CFCD0-22D1-D609-71F2-29B87B328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6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E879469E-397D-F37D-4D4D-FA8D9108C65D}"/>
              </a:ext>
            </a:extLst>
          </p:cNvPr>
          <p:cNvSpPr txBox="1"/>
          <p:nvPr/>
        </p:nvSpPr>
        <p:spPr>
          <a:xfrm>
            <a:off x="5754606" y="3416813"/>
            <a:ext cx="77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s(n)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8114B96-D505-982F-C4DB-3C30F2D32985}"/>
              </a:ext>
            </a:extLst>
          </p:cNvPr>
          <p:cNvSpPr txBox="1"/>
          <p:nvPr/>
        </p:nvSpPr>
        <p:spPr>
          <a:xfrm>
            <a:off x="5686473" y="4620547"/>
            <a:ext cx="77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v(n)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A49D526-1FE1-EE6F-0075-1BF1B8CF0138}"/>
              </a:ext>
            </a:extLst>
          </p:cNvPr>
          <p:cNvSpPr/>
          <p:nvPr/>
        </p:nvSpPr>
        <p:spPr>
          <a:xfrm>
            <a:off x="6871234" y="4497080"/>
            <a:ext cx="1099931" cy="6327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DDCFE5-29F6-7ECB-2FDC-5FA7BBB035FB}"/>
              </a:ext>
            </a:extLst>
          </p:cNvPr>
          <p:cNvSpPr txBox="1"/>
          <p:nvPr/>
        </p:nvSpPr>
        <p:spPr>
          <a:xfrm>
            <a:off x="7070035" y="4628775"/>
            <a:ext cx="66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h(n)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83C8976-82B3-C388-762C-23BBFB7FAF97}"/>
              </a:ext>
            </a:extLst>
          </p:cNvPr>
          <p:cNvSpPr/>
          <p:nvPr/>
        </p:nvSpPr>
        <p:spPr>
          <a:xfrm>
            <a:off x="8315705" y="3093833"/>
            <a:ext cx="2517948" cy="27166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6289E52-6739-F803-FEFC-61120D949C7A}"/>
              </a:ext>
            </a:extLst>
          </p:cNvPr>
          <p:cNvSpPr/>
          <p:nvPr/>
        </p:nvSpPr>
        <p:spPr>
          <a:xfrm>
            <a:off x="6458562" y="3494268"/>
            <a:ext cx="305712" cy="26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8DA7BAD-EBD7-C940-2900-AC6C6A3B3CEF}"/>
              </a:ext>
            </a:extLst>
          </p:cNvPr>
          <p:cNvSpPr/>
          <p:nvPr/>
        </p:nvSpPr>
        <p:spPr>
          <a:xfrm>
            <a:off x="9941614" y="3493287"/>
            <a:ext cx="305712" cy="2650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63F8582-634D-51A6-985C-9D8C2379A44C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6303133" y="3626783"/>
            <a:ext cx="1554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54C8EFF-5D10-1B93-1BA4-1960301DC57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275711" y="4812570"/>
            <a:ext cx="595523" cy="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52F2AA1-3AD9-D534-4ADB-8C18DF532410}"/>
              </a:ext>
            </a:extLst>
          </p:cNvPr>
          <p:cNvCxnSpPr>
            <a:cxnSpLocks/>
          </p:cNvCxnSpPr>
          <p:nvPr/>
        </p:nvCxnSpPr>
        <p:spPr>
          <a:xfrm flipV="1">
            <a:off x="6610962" y="3779183"/>
            <a:ext cx="0" cy="102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04F00A0-14B6-EEAA-6559-37212649E3D5}"/>
              </a:ext>
            </a:extLst>
          </p:cNvPr>
          <p:cNvCxnSpPr>
            <a:cxnSpLocks/>
          </p:cNvCxnSpPr>
          <p:nvPr/>
        </p:nvCxnSpPr>
        <p:spPr>
          <a:xfrm>
            <a:off x="6810543" y="3626782"/>
            <a:ext cx="14872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5941C88-35B6-413F-9257-0A238CCD1BF6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297837" y="3625802"/>
            <a:ext cx="16437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FCDE15B8-2AEF-7713-AE5D-338D4D9BF2B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14091" y="4011584"/>
            <a:ext cx="1086539" cy="474220"/>
          </a:xfrm>
          <a:prstGeom prst="bentConnector3">
            <a:avLst>
              <a:gd name="adj1" fmla="val -84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A3948D1-1B30-6019-8FEA-BD2CA1CD9BA9}"/>
              </a:ext>
            </a:extLst>
          </p:cNvPr>
          <p:cNvCxnSpPr>
            <a:cxnSpLocks/>
          </p:cNvCxnSpPr>
          <p:nvPr/>
        </p:nvCxnSpPr>
        <p:spPr>
          <a:xfrm>
            <a:off x="7976333" y="4796779"/>
            <a:ext cx="3485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4FAEEDB-DE1B-9781-E909-BB82079DE269}"/>
              </a:ext>
            </a:extLst>
          </p:cNvPr>
          <p:cNvCxnSpPr>
            <a:cxnSpLocks/>
          </p:cNvCxnSpPr>
          <p:nvPr/>
        </p:nvCxnSpPr>
        <p:spPr>
          <a:xfrm>
            <a:off x="8315705" y="4795935"/>
            <a:ext cx="269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8E0D7D8-CA67-3B05-2750-25CC2471B021}"/>
              </a:ext>
            </a:extLst>
          </p:cNvPr>
          <p:cNvCxnSpPr>
            <a:cxnSpLocks/>
          </p:cNvCxnSpPr>
          <p:nvPr/>
        </p:nvCxnSpPr>
        <p:spPr>
          <a:xfrm>
            <a:off x="10247326" y="3625801"/>
            <a:ext cx="7654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FDF4F1A-316C-0075-71FA-95048D6CD814}"/>
              </a:ext>
            </a:extLst>
          </p:cNvPr>
          <p:cNvCxnSpPr>
            <a:cxnSpLocks/>
          </p:cNvCxnSpPr>
          <p:nvPr/>
        </p:nvCxnSpPr>
        <p:spPr>
          <a:xfrm>
            <a:off x="10469880" y="3625801"/>
            <a:ext cx="0" cy="17566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EE77550-4C3F-BEC2-B026-698994F4DCAC}"/>
              </a:ext>
            </a:extLst>
          </p:cNvPr>
          <p:cNvSpPr txBox="1"/>
          <p:nvPr/>
        </p:nvSpPr>
        <p:spPr>
          <a:xfrm>
            <a:off x="7050590" y="3367471"/>
            <a:ext cx="153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i="1" dirty="0"/>
              <a:t>x(n) = s(n) + v(n)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150A24A-A6CF-0AC9-2555-B96B9E9103D1}"/>
              </a:ext>
            </a:extLst>
          </p:cNvPr>
          <p:cNvSpPr txBox="1"/>
          <p:nvPr/>
        </p:nvSpPr>
        <p:spPr>
          <a:xfrm>
            <a:off x="7923469" y="4527002"/>
            <a:ext cx="471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i="1" dirty="0"/>
              <a:t>u(n)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F9E8FAF1-2E94-AA99-CDE9-E8FB3D0B1457}"/>
                  </a:ext>
                </a:extLst>
              </p:cNvPr>
              <p:cNvSpPr txBox="1"/>
              <p:nvPr/>
            </p:nvSpPr>
            <p:spPr>
              <a:xfrm>
                <a:off x="9499611" y="4779994"/>
                <a:ext cx="11345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AR" sz="1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nor/>
                      </m:rPr>
                      <a:rPr lang="es-AR" sz="1200" i="1" dirty="0" smtClean="0"/>
                      <m:t>(</m:t>
                    </m:r>
                    <m:r>
                      <m:rPr>
                        <m:nor/>
                      </m:rPr>
                      <a:rPr lang="es-AR" sz="1200" i="1" dirty="0" smtClean="0"/>
                      <m:t>n</m:t>
                    </m:r>
                    <m:r>
                      <m:rPr>
                        <m:nor/>
                      </m:rPr>
                      <a:rPr lang="es-AR" sz="1200" i="1" dirty="0" smtClean="0"/>
                      <m:t>)</m:t>
                    </m:r>
                  </m:oMath>
                </a14:m>
                <a:r>
                  <a:rPr lang="es-AR" sz="1200" i="1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AR" sz="1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m:rPr>
                        <m:nor/>
                      </m:rPr>
                      <a:rPr lang="es-AR" sz="1200" i="1" dirty="0"/>
                      <m:t>(</m:t>
                    </m:r>
                    <m:r>
                      <m:rPr>
                        <m:nor/>
                      </m:rPr>
                      <a:rPr lang="es-AR" sz="1200" i="1" dirty="0"/>
                      <m:t>n</m:t>
                    </m:r>
                    <m:r>
                      <m:rPr>
                        <m:nor/>
                      </m:rPr>
                      <a:rPr lang="es-AR" sz="1200" i="1" dirty="0"/>
                      <m:t>)</m:t>
                    </m:r>
                  </m:oMath>
                </a14:m>
                <a:endParaRPr lang="es-AR" sz="1200" i="1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F9E8FAF1-2E94-AA99-CDE9-E8FB3D0B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611" y="4779994"/>
                <a:ext cx="1134556" cy="276999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adroTexto 39">
            <a:extLst>
              <a:ext uri="{FF2B5EF4-FFF2-40B4-BE49-F238E27FC236}">
                <a16:creationId xmlns:a16="http://schemas.microsoft.com/office/drawing/2014/main" id="{A12AAE87-08A8-6488-6B12-D36832FB827C}"/>
              </a:ext>
            </a:extLst>
          </p:cNvPr>
          <p:cNvSpPr txBox="1"/>
          <p:nvPr/>
        </p:nvSpPr>
        <p:spPr>
          <a:xfrm>
            <a:off x="10241957" y="3367198"/>
            <a:ext cx="474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i="1" dirty="0"/>
              <a:t>e(n)</a:t>
            </a:r>
          </a:p>
        </p:txBody>
      </p:sp>
      <p:pic>
        <p:nvPicPr>
          <p:cNvPr id="42" name="Imagen 41" descr="Imagen que contiene reloj, medidor&#10;&#10;Descripción generada automáticamente">
            <a:extLst>
              <a:ext uri="{FF2B5EF4-FFF2-40B4-BE49-F238E27FC236}">
                <a16:creationId xmlns:a16="http://schemas.microsoft.com/office/drawing/2014/main" id="{F1D7D62F-FF47-D932-A329-61C9F0078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9" y="-114856"/>
            <a:ext cx="6041427" cy="362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F9FBF0AD-44EE-F0DE-E48B-199B1E2D5BBE}"/>
                  </a:ext>
                </a:extLst>
              </p:cNvPr>
              <p:cNvSpPr txBox="1"/>
              <p:nvPr/>
            </p:nvSpPr>
            <p:spPr>
              <a:xfrm>
                <a:off x="10707437" y="3367197"/>
                <a:ext cx="717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A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12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m:rPr>
                          <m:nor/>
                        </m:rPr>
                        <a:rPr lang="es-AR" sz="1200" i="1" dirty="0" smtClean="0"/>
                        <m:t>(</m:t>
                      </m:r>
                      <m:r>
                        <m:rPr>
                          <m:nor/>
                        </m:rPr>
                        <a:rPr lang="es-AR" sz="1200" i="1" dirty="0" smtClean="0"/>
                        <m:t>n</m:t>
                      </m:r>
                      <m:r>
                        <m:rPr>
                          <m:nor/>
                        </m:rPr>
                        <a:rPr lang="es-AR" sz="1200" i="1" dirty="0" smtClean="0"/>
                        <m:t>)</m:t>
                      </m:r>
                    </m:oMath>
                  </m:oMathPara>
                </a14:m>
                <a:endParaRPr lang="es-AR" sz="1200" i="1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F9FBF0AD-44EE-F0DE-E48B-199B1E2D5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437" y="3367197"/>
                <a:ext cx="71730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0E9EE82B-D26D-4D07-E919-AF4AC2B80728}"/>
              </a:ext>
            </a:extLst>
          </p:cNvPr>
          <p:cNvSpPr txBox="1"/>
          <p:nvPr/>
        </p:nvSpPr>
        <p:spPr>
          <a:xfrm>
            <a:off x="8911376" y="126889"/>
            <a:ext cx="2755899" cy="432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alpha val="55000"/>
                  </a:schemeClr>
                </a:solidFill>
              </a:rPr>
              <a:t>Problema 1</a:t>
            </a:r>
          </a:p>
        </p:txBody>
      </p:sp>
      <p:sp>
        <p:nvSpPr>
          <p:cNvPr id="43" name="Bocadillo: rectángulo con esquinas redondeadas 42">
            <a:extLst>
              <a:ext uri="{FF2B5EF4-FFF2-40B4-BE49-F238E27FC236}">
                <a16:creationId xmlns:a16="http://schemas.microsoft.com/office/drawing/2014/main" id="{FE7AB354-EC07-8EA4-83C2-D7A336CC3361}"/>
              </a:ext>
            </a:extLst>
          </p:cNvPr>
          <p:cNvSpPr/>
          <p:nvPr/>
        </p:nvSpPr>
        <p:spPr>
          <a:xfrm flipH="1" flipV="1">
            <a:off x="2743198" y="5618931"/>
            <a:ext cx="3038023" cy="1238486"/>
          </a:xfrm>
          <a:prstGeom prst="wedgeRoundRectCallout">
            <a:avLst>
              <a:gd name="adj1" fmla="val -190249"/>
              <a:gd name="adj2" fmla="val 94722"/>
              <a:gd name="adj3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Bocadillo: rectángulo con esquinas redondeadas 43">
            <a:extLst>
              <a:ext uri="{FF2B5EF4-FFF2-40B4-BE49-F238E27FC236}">
                <a16:creationId xmlns:a16="http://schemas.microsoft.com/office/drawing/2014/main" id="{E37D399D-DD44-E66B-33A2-FEB3C0808221}"/>
              </a:ext>
            </a:extLst>
          </p:cNvPr>
          <p:cNvSpPr/>
          <p:nvPr/>
        </p:nvSpPr>
        <p:spPr>
          <a:xfrm flipH="1" flipV="1">
            <a:off x="6140650" y="792026"/>
            <a:ext cx="2208282" cy="1286656"/>
          </a:xfrm>
          <a:prstGeom prst="wedgeRoundRectCallout">
            <a:avLst>
              <a:gd name="adj1" fmla="val -136368"/>
              <a:gd name="adj2" fmla="val -152045"/>
              <a:gd name="adj3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8582B120-88F9-CE14-7BE4-52B08403D668}"/>
                  </a:ext>
                </a:extLst>
              </p:cNvPr>
              <p:cNvSpPr txBox="1"/>
              <p:nvPr/>
            </p:nvSpPr>
            <p:spPr>
              <a:xfrm>
                <a:off x="6185498" y="885710"/>
                <a:ext cx="21574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El error es </a:t>
                </a:r>
                <a14:m>
                  <m:oMath xmlns:m="http://schemas.openxmlformats.org/officeDocument/2006/math">
                    <m:r>
                      <a:rPr lang="es-AR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s-AR" sz="1800" i="1" dirty="0" smtClean="0"/>
                      <m:t>(</m:t>
                    </m:r>
                    <m:r>
                      <m:rPr>
                        <m:nor/>
                      </m:rPr>
                      <a:rPr lang="es-AR" sz="1800" i="1" dirty="0" smtClean="0"/>
                      <m:t>n</m:t>
                    </m:r>
                    <m:r>
                      <m:rPr>
                        <m:nor/>
                      </m:rPr>
                      <a:rPr lang="es-AR" sz="1800" i="1" dirty="0" smtClean="0"/>
                      <m:t>)</m:t>
                    </m:r>
                  </m:oMath>
                </a14:m>
                <a:r>
                  <a:rPr lang="es-AR" sz="1800" i="1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A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m:rPr>
                        <m:nor/>
                      </m:rPr>
                      <a:rPr lang="es-AR" sz="1800" i="1" dirty="0"/>
                      <m:t>(</m:t>
                    </m:r>
                    <m:r>
                      <m:rPr>
                        <m:nor/>
                      </m:rPr>
                      <a:rPr lang="es-AR" sz="1800" i="1" dirty="0"/>
                      <m:t>n</m:t>
                    </m:r>
                    <m:r>
                      <m:rPr>
                        <m:nor/>
                      </m:rPr>
                      <a:rPr lang="es-AR" sz="1800" i="1" dirty="0"/>
                      <m:t>)</m:t>
                    </m:r>
                  </m:oMath>
                </a14:m>
                <a:endParaRPr lang="es-AR" sz="1800" i="1" dirty="0"/>
              </a:p>
              <a:p>
                <a:r>
                  <a:rPr lang="es-AR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AR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1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m:rPr>
                        <m:nor/>
                      </m:rPr>
                      <a:rPr lang="es-AR" sz="1800" i="1" dirty="0"/>
                      <m:t>(</m:t>
                    </m:r>
                    <m:r>
                      <m:rPr>
                        <m:nor/>
                      </m:rPr>
                      <a:rPr lang="es-AR" sz="1800" i="1" dirty="0"/>
                      <m:t>n</m:t>
                    </m:r>
                    <m:r>
                      <m:rPr>
                        <m:nor/>
                      </m:rPr>
                      <a:rPr lang="es-AR" sz="1800" i="1" dirty="0"/>
                      <m:t>)</m:t>
                    </m:r>
                  </m:oMath>
                </a14:m>
                <a:r>
                  <a:rPr lang="es-AR" dirty="0"/>
                  <a:t> de esa “resto” el ruido a mi señal estimando el ruido</a:t>
                </a:r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8582B120-88F9-CE14-7BE4-52B08403D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498" y="885710"/>
                <a:ext cx="2157492" cy="1200329"/>
              </a:xfrm>
              <a:prstGeom prst="rect">
                <a:avLst/>
              </a:prstGeom>
              <a:blipFill>
                <a:blip r:embed="rId5"/>
                <a:stretch>
                  <a:fillRect l="-2542" t="-2538" r="-1130" b="-71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2054A74-A151-3341-0693-3646DC145AA4}"/>
              </a:ext>
            </a:extLst>
          </p:cNvPr>
          <p:cNvCxnSpPr>
            <a:cxnSpLocks/>
          </p:cNvCxnSpPr>
          <p:nvPr/>
        </p:nvCxnSpPr>
        <p:spPr>
          <a:xfrm>
            <a:off x="8648700" y="5374863"/>
            <a:ext cx="18211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C99F158-66C8-B867-A92A-6F7C68CDE488}"/>
              </a:ext>
            </a:extLst>
          </p:cNvPr>
          <p:cNvCxnSpPr>
            <a:cxnSpLocks/>
          </p:cNvCxnSpPr>
          <p:nvPr/>
        </p:nvCxnSpPr>
        <p:spPr>
          <a:xfrm flipV="1">
            <a:off x="8648700" y="4157772"/>
            <a:ext cx="835327" cy="1217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60AE06E-93A0-B6FB-5801-66601C512A45}"/>
              </a:ext>
            </a:extLst>
          </p:cNvPr>
          <p:cNvSpPr/>
          <p:nvPr/>
        </p:nvSpPr>
        <p:spPr>
          <a:xfrm>
            <a:off x="8594035" y="4497080"/>
            <a:ext cx="1026215" cy="6327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76AD326-9308-F436-A86E-423105A51A85}"/>
              </a:ext>
            </a:extLst>
          </p:cNvPr>
          <p:cNvSpPr txBox="1"/>
          <p:nvPr/>
        </p:nvSpPr>
        <p:spPr>
          <a:xfrm>
            <a:off x="8443989" y="4628775"/>
            <a:ext cx="1925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      W(n)</a:t>
            </a:r>
          </a:p>
          <a:p>
            <a:r>
              <a:rPr lang="es-AR" sz="1000" b="1" i="1" dirty="0"/>
              <a:t>   Filtro adaptativo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B432F62-5F7D-037F-2292-7B8A7F665D37}"/>
              </a:ext>
            </a:extLst>
          </p:cNvPr>
          <p:cNvSpPr txBox="1"/>
          <p:nvPr/>
        </p:nvSpPr>
        <p:spPr>
          <a:xfrm>
            <a:off x="2840181" y="5676999"/>
            <a:ext cx="2908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u(n) es ruido captado del ambiente, correlacionado con v(n), estimo el ruido v(n) con u(n).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48F396A-38F2-8303-E7F4-5A925A525C24}"/>
              </a:ext>
            </a:extLst>
          </p:cNvPr>
          <p:cNvSpPr txBox="1"/>
          <p:nvPr/>
        </p:nvSpPr>
        <p:spPr>
          <a:xfrm>
            <a:off x="9258575" y="3082279"/>
            <a:ext cx="955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/>
              <a:t>LMS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256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72C8D44-B43F-BACC-1646-143A0C982304}"/>
                  </a:ext>
                </a:extLst>
              </p:cNvPr>
              <p:cNvSpPr txBox="1"/>
              <p:nvPr/>
            </p:nvSpPr>
            <p:spPr>
              <a:xfrm>
                <a:off x="139700" y="302008"/>
                <a:ext cx="11849100" cy="583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s-A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s-AR" sz="2400" b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AR" sz="24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s-AR" sz="24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– </m:t>
                        </m:r>
                        <m:acc>
                          <m:accPr>
                            <m:chr m:val="̂"/>
                            <m:ctrlP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AR" sz="240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d>
                          <m:dPr>
                            <m:ctrlP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AR" sz="24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  <m:r>
                          <a:rPr lang="es-AR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s-AR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 = 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s-AR" sz="24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m:rPr>
                            <m:nor/>
                          </m:r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s-AR" sz="24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– </m:t>
                        </m:r>
                        <m:sSup>
                          <m:sSupPr>
                            <m:ctrlPr>
                              <a:rPr lang="es-AR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AR" sz="2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s-AR" sz="2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s-AR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s-AR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s-AR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AR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s-AR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</m:t>
                        </m:r>
                      </m:e>
                      <m:sup>
                        <m:r>
                          <a:rPr lang="es-AR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]= </a:t>
                </a:r>
                <a:b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s-AR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: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E[</a:t>
                </a:r>
                <a:r>
                  <a:rPr lang="es-AR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s-AR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 </m:t>
                    </m:r>
                    <m:sSup>
                      <m:sSup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s-AR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s-AR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AR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s-AR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AR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s-AR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– </m:t>
                        </m:r>
                        <m:sSup>
                          <m:sSupPr>
                            <m:ctrlP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AR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 = </a:t>
                </a:r>
                <a:b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E[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e>
                      <m:sup>
                        <m:r>
                          <a:rPr lang="es-AR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 </m:t>
                    </m:r>
                    <m:sSup>
                      <m:sSup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s-AR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AR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s-AR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AR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AR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AR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s-AR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AR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AR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w(n)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AR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w(n) </a:t>
                </a:r>
                <a: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 </a:t>
                </a:r>
                <a:r>
                  <a:rPr lang="es-AR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br>
                  <a:rPr lang="es-AR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s-AR" sz="2800" b="1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  =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sub>
                      <m:sup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s-AR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−      </m:t>
                    </m:r>
                    <m:sSup>
                      <m:sSupPr>
                        <m:ctrlP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s-AR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−      </m:t>
                    </m:r>
                    <m:sSub>
                      <m:sSubPr>
                        <m:ctrlP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s-AR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s-AR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+             </m:t>
                    </m:r>
                    <m:sSup>
                      <m:sSupPr>
                        <m:ctrlP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s-AR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s-AR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s-AR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s-AR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 </a:t>
                </a:r>
                <a:r>
                  <a:rPr lang="es-A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s-AR" sz="24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m:rPr>
                            <m:nor/>
                          </m:rPr>
                          <a:rPr lang="es-A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A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A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s-A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AR" sz="2400" b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AR" sz="24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– </m:t>
                        </m:r>
                        <m:acc>
                          <m:accPr>
                            <m:chr m:val="̂"/>
                            <m:ctrlP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AR" sz="2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acc>
                        <m:d>
                          <m:dPr>
                            <m:ctrlP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AR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  <m:r>
                          <a:rPr lang="es-AR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s-AR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 = E[</a:t>
                </a:r>
                <a14:m>
                  <m:oMath xmlns:m="http://schemas.openxmlformats.org/officeDocument/2006/math">
                    <m:r>
                      <a:rPr lang="es-AR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−</m:t>
                    </m:r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acc>
                      <m:accPr>
                        <m:chr m:val="̂"/>
                        <m:ctrlP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sSup>
                      <m:sSupPr>
                        <m:ctrlP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̂"/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nor/>
                      </m:rPr>
                      <a:rPr lang="es-AR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sSup>
                      <m:sSupPr>
                        <m:ctrlP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s-AR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 =</a:t>
                </a:r>
                <a:br>
                  <a:rPr lang="es-AR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s-AR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AR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s-AR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r>
                          <a:rPr lang="es-AR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s-AR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AR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s-AR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sSup>
                      <m:sSup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AR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AR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AR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es-AR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s-AR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AR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AR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−</m:t>
                    </m:r>
                    <m:d>
                      <m:d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s-AR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AR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s-AR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r>
                          <a:rPr lang="es-AR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s-AR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AR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s-AR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acc>
                      <m:accPr>
                        <m:chr m:val="̂"/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sSup>
                      <m:sSup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AR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AR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AR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es-AR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s-AR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AR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AR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̂"/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acc>
                      <m:accPr>
                        <m:chr m:val="̂"/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sSup>
                      <m:sSup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s-AR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 = </a:t>
                </a:r>
                <a:b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E[</a:t>
                </a:r>
                <a14:m>
                  <m:oMath xmlns:m="http://schemas.openxmlformats.org/officeDocument/2006/math"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acc>
                      <m:accPr>
                        <m:chr m:val="̂"/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acc>
                      <m:accPr>
                        <m:chr m:val="̂"/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acc>
                      <m:accPr>
                        <m:chr m:val="̂"/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sSup>
                      <m:sSup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s-AR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 =</a:t>
                </a:r>
                <a:b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E[</a:t>
                </a:r>
                <a14:m>
                  <m:oMath xmlns:m="http://schemas.openxmlformats.org/officeDocument/2006/math"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AR" sz="2400" i="1" strike="sngStrik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s-AR" sz="2400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2400" b="0" i="1" strike="sngStrike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s-AR" sz="2400" b="0" i="1" strike="sngStrike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b="0" i="1" strike="sngStrike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b="0" i="1" strike="sngStrike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s-AR" sz="2400" b="0" i="1" strike="sngStrike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b="0" i="1" strike="sngStrike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s-AR" sz="2400" b="0" i="1" strike="sngStrike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AR" sz="2400" b="0" i="1" strike="sngStrike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AR" sz="2400" b="0" i="1" strike="sngStrike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s-AR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s-AR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s-AR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AR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AR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a:rPr lang="es-AR" sz="2400" i="1" strike="sngStrike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s-AR" sz="2400" i="1" strike="sngStrike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i="1" strike="sngStrike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strike="sngStrike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s-AR" sz="2400" i="1" strike="sngStrike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i="1" strike="sngStrike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s-AR" sz="2400" i="1" strike="sngStrike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AR" sz="2400" i="1" strike="sngStrike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AR" sz="2400" i="1" strike="sngStrike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</m:t>
                    </m:r>
                    <m:r>
                      <a:rPr lang="es-AR" sz="2400" i="1" strike="sngStrik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s-AR" sz="2400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 strike="sngStrike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2400" i="1" strike="sngStrik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AR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s-AR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s-AR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s-AR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AR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AR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AR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s-AR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s-AR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s-AR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AR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AR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sSup>
                      <m:sSup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sSup>
                              <m:sSupPr>
                                <m:ctrlPr>
                                  <a:rPr lang="es-AR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AR" sz="24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24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s-AR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s-AR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s-AR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AR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AR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s-AR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 =</a:t>
                </a:r>
                <a:b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E[</a:t>
                </a:r>
                <a14:m>
                  <m:oMath xmlns:m="http://schemas.openxmlformats.org/officeDocument/2006/math">
                    <m:r>
                      <a:rPr lang="es-AR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−</m:t>
                    </m:r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s-A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A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 =</a:t>
                </a:r>
                <a:br>
                  <a:rPr lang="es-AR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s-AR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A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s-A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s-A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s-A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sSubSup>
                      <m:sSubSupPr>
                        <m:ctrlP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sub>
                      <m:sup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s-AR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− </m:t>
                    </m:r>
                    <m:sSub>
                      <m:sSubPr>
                        <m:ctrlP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s-AR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s-AR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s-AR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sSup>
                      <m:sSupPr>
                        <m:ctrlP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  <m:sup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s-AR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a:rPr lang="es-AR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sSup>
                      <m:sSupPr>
                        <m:ctrlP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sz="2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  <m:sup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s-AR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s-A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A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s-A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s-A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s-A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AR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𝐕</m:t>
                    </m:r>
                  </m:oMath>
                </a14:m>
                <a:endParaRPr lang="es-AR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72C8D44-B43F-BACC-1646-143A0C982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0" y="302008"/>
                <a:ext cx="11849100" cy="5832622"/>
              </a:xfrm>
              <a:prstGeom prst="rect">
                <a:avLst/>
              </a:prstGeom>
              <a:blipFill>
                <a:blip r:embed="rId2"/>
                <a:stretch>
                  <a:fillRect l="-1080" t="-837" r="-154" b="-156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Bocadillo: rectángulo con esquinas redondeadas 1">
            <a:extLst>
              <a:ext uri="{FF2B5EF4-FFF2-40B4-BE49-F238E27FC236}">
                <a16:creationId xmlns:a16="http://schemas.microsoft.com/office/drawing/2014/main" id="{6DEBBB1D-84C5-9B49-61B5-224EAEF36B8D}"/>
              </a:ext>
            </a:extLst>
          </p:cNvPr>
          <p:cNvSpPr/>
          <p:nvPr/>
        </p:nvSpPr>
        <p:spPr>
          <a:xfrm flipH="1" flipV="1">
            <a:off x="9564179" y="97612"/>
            <a:ext cx="2464785" cy="573725"/>
          </a:xfrm>
          <a:prstGeom prst="wedgeRoundRectCallout">
            <a:avLst>
              <a:gd name="adj1" fmla="val 2569"/>
              <a:gd name="adj2" fmla="val -337411"/>
              <a:gd name="adj3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4ECA8D0-EA1E-C106-B988-B5500CE1773B}"/>
                  </a:ext>
                </a:extLst>
              </p:cNvPr>
              <p:cNvSpPr txBox="1"/>
              <p:nvPr/>
            </p:nvSpPr>
            <p:spPr>
              <a:xfrm>
                <a:off x="9530888" y="199809"/>
                <a:ext cx="2610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s-AR" sz="1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s-AR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s-AR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AR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s-AR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s-AR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s-AR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AR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s-AR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4ECA8D0-EA1E-C106-B988-B5500CE17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888" y="199809"/>
                <a:ext cx="261055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Bocadillo: rectángulo con esquinas redondeadas 4">
            <a:extLst>
              <a:ext uri="{FF2B5EF4-FFF2-40B4-BE49-F238E27FC236}">
                <a16:creationId xmlns:a16="http://schemas.microsoft.com/office/drawing/2014/main" id="{B2DF63B6-CFC5-772B-71C3-93F3A44DA2AF}"/>
              </a:ext>
            </a:extLst>
          </p:cNvPr>
          <p:cNvSpPr/>
          <p:nvPr/>
        </p:nvSpPr>
        <p:spPr>
          <a:xfrm flipH="1" flipV="1">
            <a:off x="4340110" y="3758870"/>
            <a:ext cx="5224068" cy="369332"/>
          </a:xfrm>
          <a:prstGeom prst="wedgeRoundRectCallout">
            <a:avLst>
              <a:gd name="adj1" fmla="val 92519"/>
              <a:gd name="adj2" fmla="val 858"/>
              <a:gd name="adj3" fmla="val 16667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E0ABDBE-299A-AA99-A641-6F7CA3E7EBB2}"/>
                  </a:ext>
                </a:extLst>
              </p:cNvPr>
              <p:cNvSpPr txBox="1"/>
              <p:nvPr/>
            </p:nvSpPr>
            <p:spPr>
              <a:xfrm>
                <a:off x="4306823" y="3758872"/>
                <a:ext cx="5552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AR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acc>
                    <m:d>
                      <m:dPr>
                        <m:ctrlPr>
                          <a:rPr lang="es-AR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s-A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sSup>
                      <m:sSupPr>
                        <m:ctrlPr>
                          <a:rPr lang="es-AR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  <m:sup>
                        <m:r>
                          <a:rPr lang="es-AR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AR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s-AR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s-AR" b="1" dirty="0"/>
                  <a:t> </a:t>
                </a:r>
                <a:r>
                  <a:rPr lang="es-AR" b="1" dirty="0">
                    <a:solidFill>
                      <a:srgbClr val="C00000"/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es-AR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d>
                      <m:dPr>
                        <m:ctrlPr>
                          <a:rPr lang="es-AR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s-AR" b="1" dirty="0">
                    <a:solidFill>
                      <a:srgbClr val="C00000"/>
                    </a:solidFill>
                  </a:rPr>
                  <a:t> </a:t>
                </a:r>
                <a:r>
                  <a:rPr lang="es-AR" b="1" dirty="0" err="1">
                    <a:solidFill>
                      <a:srgbClr val="C00000"/>
                    </a:solidFill>
                  </a:rPr>
                  <a:t>descorrelacionado</a:t>
                </a:r>
                <a:r>
                  <a:rPr lang="es-AR" b="1" dirty="0">
                    <a:solidFill>
                      <a:srgbClr val="C00000"/>
                    </a:solidFill>
                  </a:rPr>
                  <a:t> con </a:t>
                </a:r>
                <a14:m>
                  <m:oMath xmlns:m="http://schemas.openxmlformats.org/officeDocument/2006/math">
                    <m:r>
                      <a:rPr lang="es-AR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s-AR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s-AR" b="1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E0ABDBE-299A-AA99-A641-6F7CA3E7E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823" y="3758872"/>
                <a:ext cx="5552794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19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50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8C3AFD7-4CCE-484E-84C6-80FB3E3E2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90C807E-560D-4B1E-8911-1B0B4631F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CC1DF5-83E7-46A1-8737-18B5AA0F1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2114E49-C077-4083-B5C1-6A6E70F4D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90600"/>
            <a:ext cx="117348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3B08836-AB47-012C-B79F-AE10DBE36482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1402390" cy="4325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solidFill>
                      <a:schemeClr val="tx1">
                        <a:alpha val="55000"/>
                      </a:schemeClr>
                    </a:solidFill>
                  </a:rPr>
                  <a:t>Problema 2: Filtrado LMS, </a:t>
                </a:r>
                <a14:m>
                  <m:oMath xmlns:m="http://schemas.openxmlformats.org/officeDocument/2006/math">
                    <m:r>
                      <a:rPr lang="es-AR" sz="3200" b="1" i="0" smtClean="0">
                        <a:solidFill>
                          <a:schemeClr val="tx1">
                            <a:alpha val="5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3200" b="1" i="1" smtClean="0">
                        <a:solidFill>
                          <a:schemeClr val="tx1">
                            <a:alpha val="55000"/>
                          </a:schemeClr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s-AR" sz="3200" b="1" i="1" smtClean="0">
                        <a:solidFill>
                          <a:schemeClr val="tx1">
                            <a:alpha val="5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3200" b="1" i="1" smtClean="0">
                        <a:solidFill>
                          <a:schemeClr val="tx1">
                            <a:alpha val="5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sz="3200" b="1" i="1" smtClean="0">
                        <a:solidFill>
                          <a:schemeClr val="tx1">
                            <a:alpha val="5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s-AR" sz="3200" b="1" i="1" smtClean="0">
                        <a:solidFill>
                          <a:schemeClr val="tx1">
                            <a:alpha val="55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s-AR" sz="3200" b="1" i="1" smtClean="0">
                        <a:solidFill>
                          <a:schemeClr val="tx1">
                            <a:alpha val="55000"/>
                          </a:schemeClr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s-AR" sz="3200" b="1" i="1" smtClean="0">
                        <a:solidFill>
                          <a:schemeClr val="tx1">
                            <a:alpha val="55000"/>
                          </a:schemeClr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s-AR" sz="3200" b="1" i="1" smtClean="0">
                        <a:solidFill>
                          <a:schemeClr val="tx1">
                            <a:alpha val="5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3200" b="1" i="1" smtClean="0">
                        <a:solidFill>
                          <a:schemeClr val="tx1">
                            <a:alpha val="5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AR" sz="3200" b="1" i="1" smtClean="0">
                        <a:solidFill>
                          <a:schemeClr val="tx1">
                            <a:alpha val="5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s-AR" sz="3200" b="1" i="1" smtClean="0">
                        <a:solidFill>
                          <a:schemeClr val="tx1">
                            <a:alpha val="55000"/>
                          </a:schemeClr>
                        </a:solidFill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s-AR" sz="3200" b="1" i="1" smtClean="0">
                            <a:solidFill>
                              <a:schemeClr val="tx1">
                                <a:alpha val="5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3200" b="1" i="1" smtClean="0">
                            <a:solidFill>
                              <a:schemeClr val="tx1">
                                <a:alpha val="5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s-AR" sz="3200" b="1" i="1" smtClean="0">
                        <a:solidFill>
                          <a:schemeClr val="tx1">
                            <a:alpha val="5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AR" sz="3200" b="1" i="1" smtClean="0">
                            <a:solidFill>
                              <a:schemeClr val="tx1">
                                <a:alpha val="5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AR" sz="3200" b="1" i="1" smtClean="0">
                                <a:solidFill>
                                  <a:schemeClr val="tx1">
                                    <a:alpha val="5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3200" b="1" i="1" smtClean="0">
                                <a:solidFill>
                                  <a:schemeClr val="tx1">
                                    <a:alpha val="5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s-AR" sz="3200" b="1" i="1" smtClean="0">
                                <a:solidFill>
                                  <a:schemeClr val="tx1">
                                    <a:alpha val="5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AR" sz="3200" b="1" i="1" smtClean="0">
                                <a:solidFill>
                                  <a:schemeClr val="tx1">
                                    <a:alpha val="5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</m:e>
                      <m:sup>
                        <m:r>
                          <a:rPr lang="es-AR" sz="3200" b="1" i="1" smtClean="0">
                            <a:solidFill>
                              <a:schemeClr val="tx1">
                                <a:alpha val="5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sz="3200" b="1" dirty="0">
                  <a:solidFill>
                    <a:schemeClr val="tx1">
                      <a:alpha val="5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3B08836-AB47-012C-B79F-AE10DBE36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1402390" cy="432523"/>
              </a:xfrm>
              <a:prstGeom prst="rect">
                <a:avLst/>
              </a:prstGeom>
              <a:blipFill>
                <a:blip r:embed="rId2"/>
                <a:stretch>
                  <a:fillRect l="-1230" t="-26761" b="-7183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n 15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66922795-06FC-03D1-AF0B-15F5D50A6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700"/>
            <a:ext cx="7581900" cy="5388699"/>
          </a:xfrm>
          <a:prstGeom prst="rect">
            <a:avLst/>
          </a:prstGeom>
        </p:spPr>
      </p:pic>
      <p:pic>
        <p:nvPicPr>
          <p:cNvPr id="18" name="Imagen 1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EB9A86A-459E-6F70-9815-6B05FDBBC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1" y="478700"/>
            <a:ext cx="6481890" cy="5388699"/>
          </a:xfrm>
          <a:prstGeom prst="rect">
            <a:avLst/>
          </a:prstGeom>
        </p:spPr>
      </p:pic>
      <p:pic>
        <p:nvPicPr>
          <p:cNvPr id="4" name="Imagen 3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15E792FE-37F0-3D55-A1CE-A5C3AC4D097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535" y="1219200"/>
            <a:ext cx="4447265" cy="248920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49306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3CA3DAA-08BB-476F-9793-941CFAEA5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1EF744A-E0CA-4659-9909-4B77BF70D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09C8437-171E-4687-AA5E-A46A56AEE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FEFA667-DE58-4745-9E9D-C6E61CB06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7348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3B08836-AB47-012C-B79F-AE10DBE36482}"/>
              </a:ext>
            </a:extLst>
          </p:cNvPr>
          <p:cNvSpPr txBox="1"/>
          <p:nvPr/>
        </p:nvSpPr>
        <p:spPr>
          <a:xfrm>
            <a:off x="7890400" y="449327"/>
            <a:ext cx="2933700" cy="371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>
                    <a:alpha val="55000"/>
                  </a:schemeClr>
                </a:solidFill>
              </a:rPr>
              <a:t>Problema 2</a:t>
            </a:r>
          </a:p>
        </p:txBody>
      </p:sp>
      <p:pic>
        <p:nvPicPr>
          <p:cNvPr id="6" name="Imagen 5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EF36C26A-DAEF-FD03-2E09-9AA3C538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" y="1004248"/>
            <a:ext cx="12192001" cy="55285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DCFCD-05E2-5C41-B808-FFEBEBC4F244}"/>
                  </a:ext>
                </a:extLst>
              </p:cNvPr>
              <p:cNvSpPr txBox="1"/>
              <p:nvPr/>
            </p:nvSpPr>
            <p:spPr>
              <a:xfrm>
                <a:off x="-850580" y="6174928"/>
                <a:ext cx="5686387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𝑬𝒏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𝑳𝑴𝑺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𝒏𝒖𝒏𝒄𝒂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𝒔𝒆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𝒂𝒍𝒄𝒂𝒏𝒛𝒂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𝒆𝒍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𝒐𝒑𝒕𝒊𝒎𝒐</m:t>
                      </m:r>
                    </m:oMath>
                  </m:oMathPara>
                </a14:m>
                <a:endParaRPr lang="es-AR" sz="1800" b="1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3EDCFCD-05E2-5C41-B808-FFEBEBC4F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0580" y="6174928"/>
                <a:ext cx="5686387" cy="375552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48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0"/>
    </mc:Choice>
    <mc:Fallback xmlns="">
      <p:transition spd="slow" advTm="463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B08836-AB47-012C-B79F-AE10DBE36482}"/>
              </a:ext>
            </a:extLst>
          </p:cNvPr>
          <p:cNvSpPr txBox="1"/>
          <p:nvPr/>
        </p:nvSpPr>
        <p:spPr>
          <a:xfrm>
            <a:off x="331431" y="660401"/>
            <a:ext cx="3505494" cy="509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Problema 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B8ED32AC-919D-9AB1-E2D0-41AF34974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170128"/>
            <a:ext cx="6019331" cy="4514498"/>
          </a:xfrm>
          <a:prstGeom prst="rect">
            <a:avLst/>
          </a:prstGeom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2F522B3-A23C-598E-1B04-0D5CE8C6D52B}"/>
                  </a:ext>
                </a:extLst>
              </p:cNvPr>
              <p:cNvSpPr txBox="1"/>
              <p:nvPr/>
            </p:nvSpPr>
            <p:spPr>
              <a:xfrm>
                <a:off x="0" y="1358900"/>
                <a:ext cx="4025032" cy="3851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dirty="0" smtClean="0">
                          <a:latin typeface="Cambria Math" panose="02040503050406030204" pitchFamily="18" charset="0"/>
                        </a:rPr>
                        <m:t>𝑺𝑵</m:t>
                      </m:r>
                      <m:sSub>
                        <m:sSubPr>
                          <m:ctrlPr>
                            <a:rPr lang="es-A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 dirty="0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s-AR" sz="2000" b="1" i="1" dirty="0" smtClean="0">
                              <a:latin typeface="Cambria Math" panose="02040503050406030204" pitchFamily="18" charset="0"/>
                            </a:rPr>
                            <m:t>𝒅𝑩</m:t>
                          </m:r>
                        </m:sub>
                      </m:sSub>
                      <m:r>
                        <a:rPr lang="es-AR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dirty="0" smtClean="0">
                          <a:latin typeface="Cambria Math" panose="02040503050406030204" pitchFamily="18" charset="0"/>
                        </a:rPr>
                        <m:t>𝟏𝟎</m:t>
                      </m:r>
                      <m:func>
                        <m:funcPr>
                          <m:ctrlPr>
                            <a:rPr lang="es-AR" sz="2000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AR" sz="2000" b="1" i="0" dirty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ctrlPr>
                                <a:rPr lang="es-AR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2000" b="1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s-AR" sz="2000" b="1" i="1" dirty="0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AR" sz="2000" b="1" i="1" dirty="0" smtClean="0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es-AR" sz="2000" b="1" i="1" dirty="0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  <m:sup>
                                      <m:r>
                                        <a:rPr lang="es-AR" sz="2000" b="1" i="1" dirty="0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s-AR" sz="2000" b="1" i="1" dirty="0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AR" sz="2000" b="1" i="1" dirty="0" smtClean="0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es-AR" sz="2000" b="1" i="1" dirty="0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sub>
                                    <m:sup>
                                      <m:r>
                                        <a:rPr lang="es-AR" sz="2000" b="1" i="1" dirty="0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dirty="0" smtClean="0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r>
                  <a:rPr lang="es-AR" sz="2000" b="1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AR" sz="2000" b="1"/>
                      <m:t>h</m:t>
                    </m:r>
                    <m:r>
                      <m:rPr>
                        <m:nor/>
                      </m:rPr>
                      <a:rPr lang="es-AR" sz="2000" b="1"/>
                      <m:t> = [0.8,  0.2,  −0.1]</m:t>
                    </m:r>
                  </m:oMath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s-AR" sz="2000" b="1" dirty="0"/>
              </a:p>
              <a:p>
                <a:endParaRPr lang="es-AR" sz="2000" b="1" dirty="0"/>
              </a:p>
              <a:p>
                <a:endParaRPr lang="es-AR" sz="2000" b="1" dirty="0"/>
              </a:p>
              <a:p>
                <a:endParaRPr lang="es-AR" sz="2000" b="1" dirty="0"/>
              </a:p>
              <a:p>
                <a:r>
                  <a:rPr lang="es-AR" sz="2000" b="1" dirty="0"/>
                  <a:t>LMS:  </a:t>
                </a:r>
                <a14:m>
                  <m:oMath xmlns:m="http://schemas.openxmlformats.org/officeDocument/2006/math">
                    <m:r>
                      <a:rPr lang="es-AR" sz="2000" b="1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s-AR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𝑾</m:t>
                      </m:r>
                      <m:d>
                        <m:d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</m:e>
                        <m:sup>
                          <m:r>
                            <a:rPr lang="es-AR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s-AR" sz="2000" b="1" dirty="0"/>
              </a:p>
              <a:p>
                <a:endParaRPr lang="es-AR" sz="2000" b="1" dirty="0"/>
              </a:p>
              <a:p>
                <a:endParaRPr lang="es-AR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2F522B3-A23C-598E-1B04-0D5CE8C6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8900"/>
                <a:ext cx="4025032" cy="3851888"/>
              </a:xfrm>
              <a:prstGeom prst="rect">
                <a:avLst/>
              </a:prstGeom>
              <a:blipFill>
                <a:blip r:embed="rId3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32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3B08836-AB47-012C-B79F-AE10DBE36482}"/>
              </a:ext>
            </a:extLst>
          </p:cNvPr>
          <p:cNvSpPr txBox="1"/>
          <p:nvPr/>
        </p:nvSpPr>
        <p:spPr>
          <a:xfrm flipH="1">
            <a:off x="8421925" y="259738"/>
            <a:ext cx="4441347" cy="3633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Problema 3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agen 3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1A66ABC3-B232-FD72-794D-57C672955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095"/>
            <a:ext cx="6467561" cy="4850671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43DCD380-FD88-114F-E336-3BF9F2586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935308"/>
            <a:ext cx="6248400" cy="4850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C11B26D-9308-3983-F0CB-C891D088B912}"/>
                  </a:ext>
                </a:extLst>
              </p:cNvPr>
              <p:cNvSpPr txBox="1"/>
              <p:nvPr/>
            </p:nvSpPr>
            <p:spPr>
              <a:xfrm>
                <a:off x="951530" y="4725123"/>
                <a:ext cx="5054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b="1" dirty="0"/>
                  <a:t>LMS : </a:t>
                </a:r>
                <a14:m>
                  <m:oMath xmlns:m="http://schemas.openxmlformats.org/officeDocument/2006/math">
                    <m:r>
                      <a:rPr lang="es-AR" sz="24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s-A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4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s-AR" sz="2400" b="1" dirty="0"/>
                  <a:t>  parametrización con 𝑀</a:t>
                </a:r>
              </a:p>
              <a:p>
                <a:r>
                  <a:rPr lang="es-AR" sz="2400" b="1" dirty="0"/>
                  <a:t>W(0) = 0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C11B26D-9308-3983-F0CB-C891D088B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30" y="4725123"/>
                <a:ext cx="5054600" cy="830997"/>
              </a:xfrm>
              <a:prstGeom prst="rect">
                <a:avLst/>
              </a:prstGeom>
              <a:blipFill>
                <a:blip r:embed="rId4"/>
                <a:stretch>
                  <a:fillRect l="-1809" t="-7353" b="-1617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2F95211-8543-4DFD-9F81-AF604B8F95F3}"/>
                  </a:ext>
                </a:extLst>
              </p:cNvPr>
              <p:cNvSpPr txBox="1"/>
              <p:nvPr/>
            </p:nvSpPr>
            <p:spPr>
              <a:xfrm>
                <a:off x="6303621" y="971777"/>
                <a:ext cx="5613045" cy="944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b="1" dirty="0"/>
                  <a:t>LMS : </a:t>
                </a:r>
                <a14:m>
                  <m:oMath xmlns:m="http://schemas.openxmlformats.org/officeDocument/2006/math">
                    <m:r>
                      <a:rPr lang="es-AR" sz="24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s-A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4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s-AR" sz="2400" b="1" dirty="0"/>
                  <a:t>  parametrización con </a:t>
                </a:r>
                <a14:m>
                  <m:oMath xmlns:m="http://schemas.openxmlformats.org/officeDocument/2006/math">
                    <m:r>
                      <a:rPr lang="es-AR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es-AR" sz="2400" b="1" dirty="0"/>
              </a:p>
              <a:p>
                <a:r>
                  <a:rPr lang="es-AR" sz="2400" b="1" dirty="0"/>
                  <a:t>W(0) = 0,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s-AR" sz="2000" b="1" i="1" dirty="0" smtClean="0">
                            <a:latin typeface="Cambria Math" panose="02040503050406030204" pitchFamily="18" charset="0"/>
                          </a:rPr>
                          <m:t>𝒕𝒓𝒂𝒛𝒂</m:t>
                        </m:r>
                        <m:d>
                          <m:dPr>
                            <m:ctrlPr>
                              <a:rPr lang="es-AR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AR" sz="2000" b="1" i="1" dirty="0" err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000" b="1" i="1" dirty="0" err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s-AR" sz="2000" b="1" i="1" dirty="0" err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s-AR" sz="2000" b="1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AR" sz="2000" b="1" i="1" dirty="0"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s-AR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000" b="1" i="1" dirty="0">
                        <a:latin typeface="Cambria Math" panose="02040503050406030204" pitchFamily="18" charset="0"/>
                      </a:rPr>
                      <m:t>𝟒𝟏𝟔</m:t>
                    </m:r>
                  </m:oMath>
                </a14:m>
                <a:endParaRPr lang="es-AR" sz="2000" b="1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2F95211-8543-4DFD-9F81-AF604B8F9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621" y="971777"/>
                <a:ext cx="5613045" cy="944233"/>
              </a:xfrm>
              <a:prstGeom prst="rect">
                <a:avLst/>
              </a:prstGeom>
              <a:blipFill>
                <a:blip r:embed="rId5"/>
                <a:stretch>
                  <a:fillRect l="-1629" t="-5161" b="-451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29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9CEF99-39CF-406E-8FCF-5EEDCCA2A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55717D4-33C9-419C-8D9C-17C70796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E152F22-1707-453C-8C48-6B5CDD242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F3EC41-E060-4D79-8F5B-1DD6A3A9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3B08836-AB47-012C-B79F-AE10DBE36482}"/>
                  </a:ext>
                </a:extLst>
              </p:cNvPr>
              <p:cNvSpPr txBox="1"/>
              <p:nvPr/>
            </p:nvSpPr>
            <p:spPr>
              <a:xfrm>
                <a:off x="685799" y="77317"/>
                <a:ext cx="10894961" cy="115379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indent="-228600" algn="ctr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Problema 4: RLS, M = 2,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</m:e>
                      <m: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3200" b="1" dirty="0"/>
                  <a:t> 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3B08836-AB47-012C-B79F-AE10DBE36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77317"/>
                <a:ext cx="10894961" cy="1153795"/>
              </a:xfrm>
              <a:prstGeom prst="rect">
                <a:avLst/>
              </a:prstGeom>
              <a:blipFill>
                <a:blip r:embed="rId3"/>
                <a:stretch>
                  <a:fillRect t="-1005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 descr="Escala de tiempo&#10;&#10;Descripción generada automáticamente">
            <a:extLst>
              <a:ext uri="{FF2B5EF4-FFF2-40B4-BE49-F238E27FC236}">
                <a16:creationId xmlns:a16="http://schemas.microsoft.com/office/drawing/2014/main" id="{D94BAB31-A4EF-32F7-2EC8-AE2396FC2E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" r="-2" b="-2"/>
          <a:stretch/>
        </p:blipFill>
        <p:spPr>
          <a:xfrm>
            <a:off x="583901" y="635493"/>
            <a:ext cx="10922300" cy="645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3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3B08836-AB47-012C-B79F-AE10DBE36482}"/>
              </a:ext>
            </a:extLst>
          </p:cNvPr>
          <p:cNvSpPr txBox="1"/>
          <p:nvPr/>
        </p:nvSpPr>
        <p:spPr>
          <a:xfrm>
            <a:off x="9563786" y="101208"/>
            <a:ext cx="4008384" cy="47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Problema 4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9" name="Rectangle 3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1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n 5" descr="Escala de tiempo&#10;&#10;Descripción generada automáticamente">
            <a:extLst>
              <a:ext uri="{FF2B5EF4-FFF2-40B4-BE49-F238E27FC236}">
                <a16:creationId xmlns:a16="http://schemas.microsoft.com/office/drawing/2014/main" id="{CB4F5030-CA2F-615E-B1F8-1A7E90A2C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695" y="-59646"/>
            <a:ext cx="7658019" cy="5144639"/>
          </a:xfrm>
          <a:prstGeom prst="rect">
            <a:avLst/>
          </a:prstGeom>
        </p:spPr>
      </p:pic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D978C4FB-5F35-5B5A-7247-2310F58DE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8" y="1992990"/>
            <a:ext cx="6235633" cy="49573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4EBB0A7-542B-0DD8-6091-D4E281B24294}"/>
                  </a:ext>
                </a:extLst>
              </p:cNvPr>
              <p:cNvSpPr txBox="1"/>
              <p:nvPr/>
            </p:nvSpPr>
            <p:spPr>
              <a:xfrm>
                <a:off x="1014060" y="5084576"/>
                <a:ext cx="592826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sz="1800" b="1" dirty="0"/>
                  <a:t>RLS y LMS : </a:t>
                </a:r>
                <a14:m>
                  <m:oMath xmlns:m="http://schemas.openxmlformats.org/officeDocument/2006/math">
                    <m:r>
                      <a:rPr lang="es-AR" sz="18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s-AR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1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sz="1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AR" sz="1800" b="1" i="1" smtClean="0">
                        <a:latin typeface="Cambria Math" panose="02040503050406030204" pitchFamily="18" charset="0"/>
                      </a:rPr>
                      <m:t>𝟗𝟗𝟖</m:t>
                    </m:r>
                    <m:r>
                      <a:rPr lang="es-AR" sz="18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AR" b="1" i="1" dirty="0">
                    <a:latin typeface="Cambria Math" panose="02040503050406030204" pitchFamily="18" charset="0"/>
                  </a:rPr>
                  <a:t> </a:t>
                </a:r>
                <a:r>
                  <a:rPr lang="es-AR" b="1" dirty="0"/>
                  <a:t>Modificando </a:t>
                </a:r>
                <a14:m>
                  <m:oMath xmlns:m="http://schemas.openxmlformats.org/officeDocument/2006/math">
                    <m:r>
                      <a:rPr lang="es-AR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s-A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b="1" dirty="0"/>
                  <a:t>para tener la misma pendiente inicial de las potencial de error.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𝟒𝟕𝟎</m:t>
                      </m:r>
                    </m:oMath>
                  </m:oMathPara>
                </a14:m>
                <a:endParaRPr lang="es-AR" sz="1800" b="1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4EBB0A7-542B-0DD8-6091-D4E281B24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60" y="5084576"/>
                <a:ext cx="5928264" cy="923330"/>
              </a:xfrm>
              <a:prstGeom prst="rect">
                <a:avLst/>
              </a:prstGeom>
              <a:blipFill>
                <a:blip r:embed="rId4"/>
                <a:stretch>
                  <a:fillRect l="-822" t="-3289" r="-514" b="-6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04DD83C-9FAE-DEF4-A121-2B92FDE24E03}"/>
                  </a:ext>
                </a:extLst>
              </p:cNvPr>
              <p:cNvSpPr txBox="1"/>
              <p:nvPr/>
            </p:nvSpPr>
            <p:spPr>
              <a:xfrm>
                <a:off x="6703753" y="793354"/>
                <a:ext cx="548824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sz="1800" b="1" dirty="0"/>
                  <a:t>RLS y LMS : </a:t>
                </a:r>
                <a14:m>
                  <m:oMath xmlns:m="http://schemas.openxmlformats.org/officeDocument/2006/math">
                    <m:r>
                      <a:rPr lang="es-AR" sz="18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s-AR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1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sz="1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AR" sz="1800" b="1" i="1" smtClean="0">
                        <a:latin typeface="Cambria Math" panose="02040503050406030204" pitchFamily="18" charset="0"/>
                      </a:rPr>
                      <m:t>𝟗𝟗𝟖</m:t>
                    </m:r>
                    <m:r>
                      <a:rPr lang="es-AR" sz="18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AR" b="1" i="1" dirty="0">
                    <a:latin typeface="Cambria Math" panose="02040503050406030204" pitchFamily="18" charset="0"/>
                  </a:rPr>
                  <a:t> </a:t>
                </a:r>
                <a:r>
                  <a:rPr lang="es-AR" b="1" dirty="0"/>
                  <a:t>Modificando </a:t>
                </a:r>
                <a14:m>
                  <m:oMath xmlns:m="http://schemas.openxmlformats.org/officeDocument/2006/math">
                    <m:r>
                      <a:rPr lang="es-AR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s-A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b="1" dirty="0"/>
                  <a:t> para tener la potencias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AR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</m:acc>
                    <m:d>
                      <m:dPr>
                        <m:ctrlPr>
                          <a:rPr lang="es-A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A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es-AR" b="1" dirty="0"/>
                  <a:t> en </a:t>
                </a:r>
                <a14:m>
                  <m:oMath xmlns:m="http://schemas.openxmlformats.org/officeDocument/2006/math"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s-AR" b="1" dirty="0"/>
                  <a:t>tiendan a lo mismo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800" b="1" i="1" smtClean="0">
                          <a:latin typeface="Cambria Math" panose="02040503050406030204" pitchFamily="18" charset="0"/>
                        </a:rPr>
                        <m:t>𝟐𝟕</m:t>
                      </m:r>
                    </m:oMath>
                  </m:oMathPara>
                </a14:m>
                <a:endParaRPr lang="es-AR" sz="1800" b="1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04DD83C-9FAE-DEF4-A121-2B92FDE24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753" y="793354"/>
                <a:ext cx="5488246" cy="923330"/>
              </a:xfrm>
              <a:prstGeom prst="rect">
                <a:avLst/>
              </a:prstGeom>
              <a:blipFill>
                <a:blip r:embed="rId5"/>
                <a:stretch>
                  <a:fillRect l="-1000" t="-3289" b="-6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420A737-BFF4-E3AF-078A-78D8D7AB3F00}"/>
                  </a:ext>
                </a:extLst>
              </p:cNvPr>
              <p:cNvSpPr txBox="1"/>
              <p:nvPr/>
            </p:nvSpPr>
            <p:spPr>
              <a:xfrm>
                <a:off x="0" y="6515760"/>
                <a:ext cx="7495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8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s-AR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1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AR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1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AR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1800" b="1" i="1" smtClean="0">
                        <a:latin typeface="Cambria Math" panose="02040503050406030204" pitchFamily="18" charset="0"/>
                      </a:rPr>
                      <m:t>𝒑𝒓𝒐𝒄𝒆𝒔𝒐𝒔</m:t>
                    </m:r>
                    <m:r>
                      <a:rPr lang="es-AR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1800" b="1" i="1" smtClean="0">
                        <a:latin typeface="Cambria Math" panose="02040503050406030204" pitchFamily="18" charset="0"/>
                      </a:rPr>
                      <m:t>𝒆𝒓𝒈𝒐𝒅𝒊𝒄𝒐𝒔</m:t>
                    </m:r>
                    <m:r>
                      <a:rPr lang="es-AR" sz="18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AR" sz="1800" b="1" i="1" smtClean="0">
                        <a:latin typeface="Cambria Math" panose="02040503050406030204" pitchFamily="18" charset="0"/>
                      </a:rPr>
                      <m:t>𝑹𝑳𝑺</m:t>
                    </m:r>
                    <m:r>
                      <a:rPr lang="es-AR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1800" b="1" i="1" smtClean="0">
                        <a:latin typeface="Cambria Math" panose="02040503050406030204" pitchFamily="18" charset="0"/>
                      </a:rPr>
                      <m:t>𝒄𝒐𝒏𝒗𝒆𝒓𝒈𝒆</m:t>
                    </m:r>
                  </m:oMath>
                </a14:m>
                <a:r>
                  <a:rPr lang="es-AR" dirty="0"/>
                  <a:t> a Wiener</a:t>
                </a: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420A737-BFF4-E3AF-078A-78D8D7AB3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15760"/>
                <a:ext cx="7495260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431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Words>627</Words>
  <Application>Microsoft Office PowerPoint</Application>
  <PresentationFormat>Panorámica</PresentationFormat>
  <Paragraphs>43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Brian Fuentes Fuentes Acuña</dc:creator>
  <cp:lastModifiedBy>Brian Fuentes Fuentes Acuña</cp:lastModifiedBy>
  <cp:revision>5</cp:revision>
  <dcterms:created xsi:type="dcterms:W3CDTF">2022-11-16T22:39:09Z</dcterms:created>
  <dcterms:modified xsi:type="dcterms:W3CDTF">2022-11-24T19:47:13Z</dcterms:modified>
</cp:coreProperties>
</file>