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8/7/2022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1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7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6425F-E453-3907-1FA3-0B1DD7A6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371061"/>
            <a:ext cx="7565017" cy="3976711"/>
          </a:xfrm>
        </p:spPr>
        <p:txBody>
          <a:bodyPr>
            <a:normAutofit/>
          </a:bodyPr>
          <a:lstStyle/>
          <a:p>
            <a:r>
              <a:rPr lang="es-MX" b="1" dirty="0"/>
              <a:t>Trabajo Práctico Especial Robótica Móvil</a:t>
            </a:r>
            <a:endParaRPr lang="es-A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72398-5666-675F-198F-583B1009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8015591" cy="882904"/>
          </a:xfrm>
        </p:spPr>
        <p:txBody>
          <a:bodyPr>
            <a:noAutofit/>
          </a:bodyPr>
          <a:lstStyle/>
          <a:p>
            <a:r>
              <a:rPr lang="es-MX" sz="2800" dirty="0"/>
              <a:t>Seminario de Ingeniería Electrónica (86.48)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9953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35505271-244F-01C8-D781-69F12376F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9" r="-2" b="29090"/>
          <a:stretch/>
        </p:blipFill>
        <p:spPr>
          <a:xfrm>
            <a:off x="4038589" y="3"/>
            <a:ext cx="10066626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29" r="-3" b="18857"/>
          <a:stretch/>
        </p:blipFill>
        <p:spPr>
          <a:xfrm>
            <a:off x="20" y="10"/>
            <a:ext cx="7244842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8" name="Imagen 17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F1B96D86-D071-1017-90A1-82F1800A4F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0" r="2" b="16651"/>
          <a:stretch/>
        </p:blipFill>
        <p:spPr>
          <a:xfrm>
            <a:off x="4967785" y="3363357"/>
            <a:ext cx="8538802" cy="4380679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20" name="Imagen 19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B0A10EE-BFA6-1F2D-00C8-0D058B45D4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45" r="-2" b="21448"/>
          <a:stretch/>
        </p:blipFill>
        <p:spPr>
          <a:xfrm>
            <a:off x="-1990683" y="3429000"/>
            <a:ext cx="9006859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  <p:sp>
        <p:nvSpPr>
          <p:cNvPr id="22" name="Círculo: vacío 21">
            <a:extLst>
              <a:ext uri="{FF2B5EF4-FFF2-40B4-BE49-F238E27FC236}">
                <a16:creationId xmlns:a16="http://schemas.microsoft.com/office/drawing/2014/main" id="{DB91EFF2-45EF-D181-2A38-1DB5A4C6102B}"/>
              </a:ext>
            </a:extLst>
          </p:cNvPr>
          <p:cNvSpPr/>
          <p:nvPr/>
        </p:nvSpPr>
        <p:spPr>
          <a:xfrm>
            <a:off x="4722125" y="3944203"/>
            <a:ext cx="491320" cy="532263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id="{99525730-16D1-DB32-1669-B86669E96D39}"/>
              </a:ext>
            </a:extLst>
          </p:cNvPr>
          <p:cNvSpPr/>
          <p:nvPr/>
        </p:nvSpPr>
        <p:spPr>
          <a:xfrm>
            <a:off x="2811554" y="3823648"/>
            <a:ext cx="491320" cy="532263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9428E2B1-001A-49D8-2BAD-8EF161215D74}"/>
              </a:ext>
            </a:extLst>
          </p:cNvPr>
          <p:cNvSpPr/>
          <p:nvPr/>
        </p:nvSpPr>
        <p:spPr>
          <a:xfrm>
            <a:off x="630187" y="5927678"/>
            <a:ext cx="491320" cy="532263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Círculo: vacío 24">
            <a:extLst>
              <a:ext uri="{FF2B5EF4-FFF2-40B4-BE49-F238E27FC236}">
                <a16:creationId xmlns:a16="http://schemas.microsoft.com/office/drawing/2014/main" id="{32783327-EB84-C9ED-35BD-DE4BE1AD7BBF}"/>
              </a:ext>
            </a:extLst>
          </p:cNvPr>
          <p:cNvSpPr/>
          <p:nvPr/>
        </p:nvSpPr>
        <p:spPr>
          <a:xfrm>
            <a:off x="3376781" y="5661546"/>
            <a:ext cx="491320" cy="532263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6D445DC-BE46-1E17-543C-4CFF46B463EC}"/>
              </a:ext>
            </a:extLst>
          </p:cNvPr>
          <p:cNvSpPr txBox="1"/>
          <p:nvPr/>
        </p:nvSpPr>
        <p:spPr>
          <a:xfrm>
            <a:off x="10444094" y="1196301"/>
            <a:ext cx="1678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Sin Cierre de Lazo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EFB4FB5-59C4-8007-0A2D-C272CA4E8C8A}"/>
              </a:ext>
            </a:extLst>
          </p:cNvPr>
          <p:cNvSpPr txBox="1"/>
          <p:nvPr/>
        </p:nvSpPr>
        <p:spPr>
          <a:xfrm>
            <a:off x="10300044" y="4543006"/>
            <a:ext cx="1822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Con Cierre de Lazo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E3EEEAF-2242-D39B-46A0-81E9B032E357}"/>
              </a:ext>
            </a:extLst>
          </p:cNvPr>
          <p:cNvSpPr txBox="1"/>
          <p:nvPr/>
        </p:nvSpPr>
        <p:spPr>
          <a:xfrm>
            <a:off x="630186" y="1196303"/>
            <a:ext cx="4269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Resultados</a:t>
            </a:r>
            <a:endParaRPr lang="es-AR" sz="4800" dirty="0">
              <a:solidFill>
                <a:schemeClr val="bg1"/>
              </a:solidFill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789153-4D60-E38B-71EE-D413906E9C6E}"/>
              </a:ext>
            </a:extLst>
          </p:cNvPr>
          <p:cNvCxnSpPr>
            <a:cxnSpLocks/>
          </p:cNvCxnSpPr>
          <p:nvPr/>
        </p:nvCxnSpPr>
        <p:spPr>
          <a:xfrm flipH="1">
            <a:off x="2101755" y="5322626"/>
            <a:ext cx="1091821" cy="136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D659B50-1506-5060-5EFB-743B252F884F}"/>
              </a:ext>
            </a:extLst>
          </p:cNvPr>
          <p:cNvCxnSpPr>
            <a:cxnSpLocks/>
          </p:cNvCxnSpPr>
          <p:nvPr/>
        </p:nvCxnSpPr>
        <p:spPr>
          <a:xfrm>
            <a:off x="3207868" y="5336273"/>
            <a:ext cx="0" cy="118280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AE936881-58D4-715C-184D-6242853659D7}"/>
              </a:ext>
            </a:extLst>
          </p:cNvPr>
          <p:cNvSpPr/>
          <p:nvPr/>
        </p:nvSpPr>
        <p:spPr>
          <a:xfrm>
            <a:off x="2081283" y="5322626"/>
            <a:ext cx="1125941" cy="1196453"/>
          </a:xfrm>
          <a:custGeom>
            <a:avLst/>
            <a:gdLst>
              <a:gd name="connsiteX0" fmla="*/ 1125941 w 1125941"/>
              <a:gd name="connsiteY0" fmla="*/ 1187760 h 1190386"/>
              <a:gd name="connsiteX1" fmla="*/ 948520 w 1125941"/>
              <a:gd name="connsiteY1" fmla="*/ 1187760 h 1190386"/>
              <a:gd name="connsiteX2" fmla="*/ 593678 w 1125941"/>
              <a:gd name="connsiteY2" fmla="*/ 1160464 h 1190386"/>
              <a:gd name="connsiteX3" fmla="*/ 266132 w 1125941"/>
              <a:gd name="connsiteY3" fmla="*/ 983043 h 1190386"/>
              <a:gd name="connsiteX4" fmla="*/ 61416 w 1125941"/>
              <a:gd name="connsiteY4" fmla="*/ 778327 h 1190386"/>
              <a:gd name="connsiteX5" fmla="*/ 6824 w 1125941"/>
              <a:gd name="connsiteY5" fmla="*/ 505372 h 1190386"/>
              <a:gd name="connsiteX6" fmla="*/ 6824 w 1125941"/>
              <a:gd name="connsiteY6" fmla="*/ 314303 h 1190386"/>
              <a:gd name="connsiteX7" fmla="*/ 61416 w 1125941"/>
              <a:gd name="connsiteY7" fmla="*/ 82291 h 1190386"/>
              <a:gd name="connsiteX8" fmla="*/ 143302 w 1125941"/>
              <a:gd name="connsiteY8" fmla="*/ 405 h 119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5941" h="1190386">
                <a:moveTo>
                  <a:pt x="1125941" y="1187760"/>
                </a:moveTo>
                <a:cubicBezTo>
                  <a:pt x="1081585" y="1190034"/>
                  <a:pt x="1037230" y="1192309"/>
                  <a:pt x="948520" y="1187760"/>
                </a:cubicBezTo>
                <a:cubicBezTo>
                  <a:pt x="859810" y="1183211"/>
                  <a:pt x="707409" y="1194583"/>
                  <a:pt x="593678" y="1160464"/>
                </a:cubicBezTo>
                <a:cubicBezTo>
                  <a:pt x="479947" y="1126345"/>
                  <a:pt x="354842" y="1046732"/>
                  <a:pt x="266132" y="983043"/>
                </a:cubicBezTo>
                <a:cubicBezTo>
                  <a:pt x="177422" y="919353"/>
                  <a:pt x="104634" y="857939"/>
                  <a:pt x="61416" y="778327"/>
                </a:cubicBezTo>
                <a:cubicBezTo>
                  <a:pt x="18198" y="698715"/>
                  <a:pt x="15923" y="582709"/>
                  <a:pt x="6824" y="505372"/>
                </a:cubicBezTo>
                <a:cubicBezTo>
                  <a:pt x="-2275" y="428035"/>
                  <a:pt x="-2275" y="384816"/>
                  <a:pt x="6824" y="314303"/>
                </a:cubicBezTo>
                <a:cubicBezTo>
                  <a:pt x="15923" y="243790"/>
                  <a:pt x="38670" y="134607"/>
                  <a:pt x="61416" y="82291"/>
                </a:cubicBezTo>
                <a:cubicBezTo>
                  <a:pt x="84162" y="29975"/>
                  <a:pt x="131929" y="-4144"/>
                  <a:pt x="143302" y="405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15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6425F-E453-3907-1FA3-0B1DD7A6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273" y="1072868"/>
            <a:ext cx="5904406" cy="1349103"/>
          </a:xfrm>
        </p:spPr>
        <p:txBody>
          <a:bodyPr>
            <a:normAutofit fontScale="90000"/>
          </a:bodyPr>
          <a:lstStyle/>
          <a:p>
            <a:r>
              <a:rPr lang="es-MX" sz="9600" b="1" dirty="0"/>
              <a:t>Vigilancia</a:t>
            </a:r>
            <a:endParaRPr lang="es-AR" sz="9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72398-5666-675F-198F-583B1009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51" y="4280451"/>
            <a:ext cx="10549940" cy="2464905"/>
          </a:xfrm>
        </p:spPr>
        <p:txBody>
          <a:bodyPr>
            <a:noAutofit/>
          </a:bodyPr>
          <a:lstStyle/>
          <a:p>
            <a:r>
              <a:rPr lang="es-AR" sz="2800" dirty="0"/>
              <a:t>J. </a:t>
            </a:r>
            <a:r>
              <a:rPr lang="es-AR" sz="2800" dirty="0" err="1"/>
              <a:t>Petereit</a:t>
            </a:r>
            <a:r>
              <a:rPr lang="es-AR" sz="2800" dirty="0"/>
              <a:t>, T. </a:t>
            </a:r>
            <a:r>
              <a:rPr lang="es-AR" sz="2800" dirty="0" err="1"/>
              <a:t>Emter</a:t>
            </a:r>
            <a:r>
              <a:rPr lang="es-AR" sz="2800" dirty="0"/>
              <a:t>, C. W. Frey, T. </a:t>
            </a:r>
            <a:r>
              <a:rPr lang="es-AR" sz="2800" dirty="0" err="1"/>
              <a:t>Kopfstedt</a:t>
            </a:r>
            <a:r>
              <a:rPr lang="es-AR" sz="2800" dirty="0"/>
              <a:t> and A. </a:t>
            </a:r>
            <a:r>
              <a:rPr lang="es-AR" sz="2800" dirty="0" err="1"/>
              <a:t>Beutel</a:t>
            </a:r>
            <a:r>
              <a:rPr lang="es-AR" sz="2800" dirty="0"/>
              <a:t>, "</a:t>
            </a:r>
            <a:r>
              <a:rPr lang="es-AR" sz="2800" dirty="0" err="1"/>
              <a:t>Application</a:t>
            </a:r>
            <a:r>
              <a:rPr lang="es-AR" sz="2800" dirty="0"/>
              <a:t> </a:t>
            </a:r>
            <a:r>
              <a:rPr lang="es-AR" sz="2800" dirty="0" err="1"/>
              <a:t>of</a:t>
            </a:r>
            <a:r>
              <a:rPr lang="es-AR" sz="2800" dirty="0"/>
              <a:t> </a:t>
            </a:r>
            <a:r>
              <a:rPr lang="es-AR" sz="2800" dirty="0" err="1"/>
              <a:t>Hybrid</a:t>
            </a:r>
            <a:r>
              <a:rPr lang="es-AR" sz="2800" dirty="0"/>
              <a:t> A* </a:t>
            </a:r>
            <a:r>
              <a:rPr lang="es-AR" sz="2800" dirty="0" err="1"/>
              <a:t>to</a:t>
            </a:r>
            <a:r>
              <a:rPr lang="es-AR" sz="2800" dirty="0"/>
              <a:t> </a:t>
            </a:r>
            <a:r>
              <a:rPr lang="es-AR" sz="2800" dirty="0" err="1"/>
              <a:t>an</a:t>
            </a:r>
            <a:r>
              <a:rPr lang="es-AR" sz="2800" dirty="0"/>
              <a:t> </a:t>
            </a:r>
            <a:r>
              <a:rPr lang="es-AR" sz="2800" dirty="0" err="1"/>
              <a:t>Autonomous</a:t>
            </a:r>
            <a:r>
              <a:rPr lang="es-AR" sz="2800" dirty="0"/>
              <a:t> Mobile Robot </a:t>
            </a:r>
            <a:r>
              <a:rPr lang="es-AR" sz="2800" dirty="0" err="1"/>
              <a:t>for</a:t>
            </a:r>
            <a:r>
              <a:rPr lang="es-AR" sz="2800" dirty="0"/>
              <a:t> </a:t>
            </a:r>
            <a:r>
              <a:rPr lang="es-AR" sz="2800" dirty="0" err="1"/>
              <a:t>Path</a:t>
            </a:r>
            <a:r>
              <a:rPr lang="es-AR" sz="2800" dirty="0"/>
              <a:t> </a:t>
            </a:r>
            <a:r>
              <a:rPr lang="es-AR" sz="2800" dirty="0" err="1"/>
              <a:t>Planning</a:t>
            </a:r>
            <a:r>
              <a:rPr lang="es-AR" sz="2800" dirty="0"/>
              <a:t> in </a:t>
            </a:r>
            <a:r>
              <a:rPr lang="es-AR" sz="2800" dirty="0" err="1"/>
              <a:t>Unstructured</a:t>
            </a:r>
            <a:r>
              <a:rPr lang="es-AR" sz="2800" dirty="0"/>
              <a:t> </a:t>
            </a:r>
            <a:r>
              <a:rPr lang="es-AR" sz="2800" dirty="0" err="1"/>
              <a:t>Outdoor</a:t>
            </a:r>
            <a:r>
              <a:rPr lang="es-AR" sz="2800" dirty="0"/>
              <a:t> </a:t>
            </a:r>
            <a:r>
              <a:rPr lang="es-AR" sz="2800" dirty="0" err="1"/>
              <a:t>Environments</a:t>
            </a:r>
            <a:r>
              <a:rPr lang="es-AR" sz="2800" dirty="0"/>
              <a:t>," ROBOTIK 2012; 7th German </a:t>
            </a:r>
            <a:r>
              <a:rPr lang="es-AR" sz="2800" dirty="0" err="1"/>
              <a:t>Conference</a:t>
            </a:r>
            <a:r>
              <a:rPr lang="es-AR" sz="2800" dirty="0"/>
              <a:t> </a:t>
            </a:r>
            <a:r>
              <a:rPr lang="es-AR" sz="2800" dirty="0" err="1"/>
              <a:t>on</a:t>
            </a:r>
            <a:r>
              <a:rPr lang="es-AR" sz="2800" dirty="0"/>
              <a:t> </a:t>
            </a:r>
            <a:r>
              <a:rPr lang="es-AR" sz="2800" dirty="0" err="1"/>
              <a:t>Robotics</a:t>
            </a:r>
            <a:r>
              <a:rPr lang="es-AR" sz="2800" dirty="0"/>
              <a:t>, 2012, pp. 1-6.</a:t>
            </a:r>
          </a:p>
        </p:txBody>
      </p:sp>
    </p:spTree>
    <p:extLst>
      <p:ext uri="{BB962C8B-B14F-4D97-AF65-F5344CB8AC3E}">
        <p14:creationId xmlns:p14="http://schemas.microsoft.com/office/powerpoint/2010/main" val="26778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9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A95160F-2479-1DFA-9AC5-1D966BDC5358}"/>
              </a:ext>
            </a:extLst>
          </p:cNvPr>
          <p:cNvSpPr/>
          <p:nvPr/>
        </p:nvSpPr>
        <p:spPr>
          <a:xfrm>
            <a:off x="4528893" y="1014370"/>
            <a:ext cx="2478156" cy="15412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>
                <a:solidFill>
                  <a:srgbClr val="FFFF00"/>
                </a:solidFill>
              </a:rPr>
              <a:t>MCL</a:t>
            </a:r>
            <a:endParaRPr lang="es-AR" sz="5400" dirty="0">
              <a:solidFill>
                <a:srgbClr val="FFFF00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2C8A13-1660-C818-FCDB-727B2A980DEE}"/>
              </a:ext>
            </a:extLst>
          </p:cNvPr>
          <p:cNvSpPr/>
          <p:nvPr/>
        </p:nvSpPr>
        <p:spPr>
          <a:xfrm>
            <a:off x="5761343" y="2976455"/>
            <a:ext cx="2478156" cy="15412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>
                <a:solidFill>
                  <a:schemeClr val="tx1">
                    <a:lumMod val="95000"/>
                  </a:schemeClr>
                </a:solidFill>
              </a:rPr>
              <a:t>Robot</a:t>
            </a:r>
            <a:endParaRPr lang="es-AR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B43FF8F-05D1-878F-26A2-0EBA7013C88C}"/>
              </a:ext>
            </a:extLst>
          </p:cNvPr>
          <p:cNvSpPr/>
          <p:nvPr/>
        </p:nvSpPr>
        <p:spPr>
          <a:xfrm>
            <a:off x="3740248" y="2976454"/>
            <a:ext cx="1352702" cy="15214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>
                <a:solidFill>
                  <a:schemeClr val="tx1">
                    <a:lumMod val="95000"/>
                  </a:schemeClr>
                </a:solidFill>
              </a:rPr>
              <a:t>PD</a:t>
            </a:r>
            <a:endParaRPr lang="es-AR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0659BDC-EE47-B672-86B2-045B55CB85A6}"/>
              </a:ext>
            </a:extLst>
          </p:cNvPr>
          <p:cNvSpPr/>
          <p:nvPr/>
        </p:nvSpPr>
        <p:spPr>
          <a:xfrm>
            <a:off x="235958" y="2976454"/>
            <a:ext cx="2646391" cy="15214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>
                <a:solidFill>
                  <a:schemeClr val="tx1">
                    <a:lumMod val="95000"/>
                  </a:schemeClr>
                </a:solidFill>
              </a:rPr>
              <a:t>HybridA*</a:t>
            </a:r>
            <a:endParaRPr lang="es-AR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8D5F2E3-49DA-1375-819B-9DCCDCD4766C}"/>
              </a:ext>
            </a:extLst>
          </p:cNvPr>
          <p:cNvCxnSpPr>
            <a:cxnSpLocks/>
          </p:cNvCxnSpPr>
          <p:nvPr/>
        </p:nvCxnSpPr>
        <p:spPr>
          <a:xfrm flipV="1">
            <a:off x="8239499" y="3392558"/>
            <a:ext cx="424069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DF16CAA-D386-2FD0-F8A9-93487E684E47}"/>
              </a:ext>
            </a:extLst>
          </p:cNvPr>
          <p:cNvCxnSpPr>
            <a:cxnSpLocks/>
          </p:cNvCxnSpPr>
          <p:nvPr/>
        </p:nvCxnSpPr>
        <p:spPr>
          <a:xfrm>
            <a:off x="8239499" y="4098234"/>
            <a:ext cx="10701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3652553-1826-75DF-98F5-D96ADD89D87A}"/>
              </a:ext>
            </a:extLst>
          </p:cNvPr>
          <p:cNvCxnSpPr>
            <a:cxnSpLocks/>
          </p:cNvCxnSpPr>
          <p:nvPr/>
        </p:nvCxnSpPr>
        <p:spPr>
          <a:xfrm flipV="1">
            <a:off x="9329530" y="1785012"/>
            <a:ext cx="33130" cy="23695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244AD41-F533-DFBB-4DEE-22864340B979}"/>
              </a:ext>
            </a:extLst>
          </p:cNvPr>
          <p:cNvCxnSpPr>
            <a:cxnSpLocks/>
          </p:cNvCxnSpPr>
          <p:nvPr/>
        </p:nvCxnSpPr>
        <p:spPr>
          <a:xfrm flipV="1">
            <a:off x="8663568" y="2210211"/>
            <a:ext cx="0" cy="11955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69139A9-E81B-60FD-399C-D11CF2055734}"/>
              </a:ext>
            </a:extLst>
          </p:cNvPr>
          <p:cNvSpPr txBox="1"/>
          <p:nvPr/>
        </p:nvSpPr>
        <p:spPr>
          <a:xfrm>
            <a:off x="8259378" y="3405806"/>
            <a:ext cx="117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Odom</a:t>
            </a:r>
            <a:endParaRPr lang="es-AR" sz="20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CDC9DEF-1348-0AF0-A614-581567DFF9BF}"/>
              </a:ext>
            </a:extLst>
          </p:cNvPr>
          <p:cNvSpPr txBox="1"/>
          <p:nvPr/>
        </p:nvSpPr>
        <p:spPr>
          <a:xfrm>
            <a:off x="8226246" y="4067646"/>
            <a:ext cx="124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Range</a:t>
            </a:r>
            <a:endParaRPr lang="es-AR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A98BD8-1376-1196-DB86-70B499669067}"/>
              </a:ext>
            </a:extLst>
          </p:cNvPr>
          <p:cNvSpPr txBox="1"/>
          <p:nvPr/>
        </p:nvSpPr>
        <p:spPr>
          <a:xfrm>
            <a:off x="9259032" y="1148647"/>
            <a:ext cx="108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Map</a:t>
            </a:r>
            <a:endParaRPr lang="es-AR" sz="2800" b="1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7892AFA-647F-CDDC-CCEE-2A49FE9BA8A9}"/>
              </a:ext>
            </a:extLst>
          </p:cNvPr>
          <p:cNvCxnSpPr>
            <a:cxnSpLocks/>
          </p:cNvCxnSpPr>
          <p:nvPr/>
        </p:nvCxnSpPr>
        <p:spPr>
          <a:xfrm>
            <a:off x="5106202" y="4081668"/>
            <a:ext cx="6683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FAA6741-4973-0AC4-A58D-30C46F5E4E34}"/>
              </a:ext>
            </a:extLst>
          </p:cNvPr>
          <p:cNvCxnSpPr>
            <a:cxnSpLocks/>
          </p:cNvCxnSpPr>
          <p:nvPr/>
        </p:nvCxnSpPr>
        <p:spPr>
          <a:xfrm>
            <a:off x="5099578" y="3412430"/>
            <a:ext cx="6683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7080D0A-67A5-29B9-2481-7F057EF4A859}"/>
              </a:ext>
            </a:extLst>
          </p:cNvPr>
          <p:cNvSpPr txBox="1"/>
          <p:nvPr/>
        </p:nvSpPr>
        <p:spPr>
          <a:xfrm>
            <a:off x="5145111" y="3583942"/>
            <a:ext cx="66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W</a:t>
            </a:r>
            <a:endParaRPr lang="es-AR" sz="2400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78501F1-7438-9B32-2A50-DEF58FDAB5A9}"/>
              </a:ext>
            </a:extLst>
          </p:cNvPr>
          <p:cNvSpPr txBox="1"/>
          <p:nvPr/>
        </p:nvSpPr>
        <p:spPr>
          <a:xfrm>
            <a:off x="5151738" y="2967712"/>
            <a:ext cx="66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V</a:t>
            </a:r>
            <a:endParaRPr lang="es-AR" sz="2400" b="1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5DA75B4-9B96-4F7F-71C0-58933D413138}"/>
              </a:ext>
            </a:extLst>
          </p:cNvPr>
          <p:cNvCxnSpPr>
            <a:cxnSpLocks/>
          </p:cNvCxnSpPr>
          <p:nvPr/>
        </p:nvCxnSpPr>
        <p:spPr>
          <a:xfrm>
            <a:off x="2902228" y="4067646"/>
            <a:ext cx="838020" cy="13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64B35C0-75AF-83B9-66CF-B6B985370971}"/>
              </a:ext>
            </a:extLst>
          </p:cNvPr>
          <p:cNvSpPr txBox="1"/>
          <p:nvPr/>
        </p:nvSpPr>
        <p:spPr>
          <a:xfrm>
            <a:off x="2938625" y="3656831"/>
            <a:ext cx="101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Path</a:t>
            </a:r>
            <a:endParaRPr lang="es-AR" sz="2400" b="1" dirty="0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27345DE7-C10E-79D6-2660-24151BFBDA17}"/>
              </a:ext>
            </a:extLst>
          </p:cNvPr>
          <p:cNvCxnSpPr>
            <a:cxnSpLocks/>
          </p:cNvCxnSpPr>
          <p:nvPr/>
        </p:nvCxnSpPr>
        <p:spPr>
          <a:xfrm>
            <a:off x="3220276" y="1742657"/>
            <a:ext cx="128872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D919778-77A2-D21C-03F6-8BB6ABF203B7}"/>
              </a:ext>
            </a:extLst>
          </p:cNvPr>
          <p:cNvCxnSpPr>
            <a:cxnSpLocks/>
          </p:cNvCxnSpPr>
          <p:nvPr/>
        </p:nvCxnSpPr>
        <p:spPr>
          <a:xfrm>
            <a:off x="3220276" y="1742657"/>
            <a:ext cx="0" cy="1638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D08FF7D-B90D-CEE3-79A4-D673EB0CB2EC}"/>
              </a:ext>
            </a:extLst>
          </p:cNvPr>
          <p:cNvSpPr txBox="1"/>
          <p:nvPr/>
        </p:nvSpPr>
        <p:spPr>
          <a:xfrm>
            <a:off x="3512851" y="2055599"/>
            <a:ext cx="150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Pose</a:t>
            </a:r>
          </a:p>
          <a:p>
            <a:r>
              <a:rPr lang="es-MX" sz="2400" b="1" dirty="0"/>
              <a:t>estimada</a:t>
            </a:r>
            <a:endParaRPr lang="es-AR" sz="2400" b="1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62D8553-E49E-8683-7FE7-9A35897A02AA}"/>
              </a:ext>
            </a:extLst>
          </p:cNvPr>
          <p:cNvSpPr txBox="1"/>
          <p:nvPr/>
        </p:nvSpPr>
        <p:spPr>
          <a:xfrm>
            <a:off x="83906" y="1319982"/>
            <a:ext cx="101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Start</a:t>
            </a:r>
            <a:endParaRPr lang="es-AR" sz="24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D97A478-422D-4F93-8579-FD52A64497D3}"/>
              </a:ext>
            </a:extLst>
          </p:cNvPr>
          <p:cNvSpPr txBox="1"/>
          <p:nvPr/>
        </p:nvSpPr>
        <p:spPr>
          <a:xfrm>
            <a:off x="898918" y="1313354"/>
            <a:ext cx="101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Goal</a:t>
            </a:r>
            <a:endParaRPr lang="es-AR" sz="24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868A588-C832-4975-50D7-18EC4BE479ED}"/>
              </a:ext>
            </a:extLst>
          </p:cNvPr>
          <p:cNvSpPr txBox="1"/>
          <p:nvPr/>
        </p:nvSpPr>
        <p:spPr>
          <a:xfrm>
            <a:off x="1740432" y="1333234"/>
            <a:ext cx="101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Map</a:t>
            </a:r>
            <a:endParaRPr lang="es-AR" sz="2400" b="1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AF9336-4C63-E884-15C8-F57B10634BCC}"/>
              </a:ext>
            </a:extLst>
          </p:cNvPr>
          <p:cNvCxnSpPr/>
          <p:nvPr/>
        </p:nvCxnSpPr>
        <p:spPr>
          <a:xfrm flipH="1">
            <a:off x="7007049" y="1342194"/>
            <a:ext cx="22519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F7FEAD5-073A-3928-07A7-F9679C2458EC}"/>
              </a:ext>
            </a:extLst>
          </p:cNvPr>
          <p:cNvCxnSpPr>
            <a:cxnSpLocks/>
          </p:cNvCxnSpPr>
          <p:nvPr/>
        </p:nvCxnSpPr>
        <p:spPr>
          <a:xfrm flipH="1">
            <a:off x="7007049" y="1781647"/>
            <a:ext cx="235561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7FF2D47-C4E0-1176-19CA-6F7F7BEB9201}"/>
              </a:ext>
            </a:extLst>
          </p:cNvPr>
          <p:cNvCxnSpPr>
            <a:cxnSpLocks/>
          </p:cNvCxnSpPr>
          <p:nvPr/>
        </p:nvCxnSpPr>
        <p:spPr>
          <a:xfrm flipH="1">
            <a:off x="7007049" y="2210211"/>
            <a:ext cx="16763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C4BB6F54-37F2-9139-2CB7-703297E31493}"/>
              </a:ext>
            </a:extLst>
          </p:cNvPr>
          <p:cNvCxnSpPr>
            <a:cxnSpLocks/>
          </p:cNvCxnSpPr>
          <p:nvPr/>
        </p:nvCxnSpPr>
        <p:spPr>
          <a:xfrm>
            <a:off x="2133600" y="1810269"/>
            <a:ext cx="0" cy="11728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8B3D30A7-18F1-DF29-9B52-CB17BF9875DE}"/>
              </a:ext>
            </a:extLst>
          </p:cNvPr>
          <p:cNvCxnSpPr>
            <a:cxnSpLocks/>
          </p:cNvCxnSpPr>
          <p:nvPr/>
        </p:nvCxnSpPr>
        <p:spPr>
          <a:xfrm>
            <a:off x="1424608" y="1810269"/>
            <a:ext cx="0" cy="11728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E8FB6C0C-994D-F084-45E8-894F46CA7ACB}"/>
              </a:ext>
            </a:extLst>
          </p:cNvPr>
          <p:cNvCxnSpPr>
            <a:cxnSpLocks/>
          </p:cNvCxnSpPr>
          <p:nvPr/>
        </p:nvCxnSpPr>
        <p:spPr>
          <a:xfrm>
            <a:off x="748748" y="1803641"/>
            <a:ext cx="0" cy="11728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984AF03F-28A2-6178-FC31-6E408319CCF4}"/>
              </a:ext>
            </a:extLst>
          </p:cNvPr>
          <p:cNvCxnSpPr>
            <a:cxnSpLocks/>
          </p:cNvCxnSpPr>
          <p:nvPr/>
        </p:nvCxnSpPr>
        <p:spPr>
          <a:xfrm>
            <a:off x="3220276" y="3405806"/>
            <a:ext cx="5199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33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8" r="12789"/>
          <a:stretch/>
        </p:blipFill>
        <p:spPr>
          <a:xfrm>
            <a:off x="7494077" y="10"/>
            <a:ext cx="4697924" cy="6857990"/>
          </a:xfrm>
          <a:prstGeom prst="rect">
            <a:avLst/>
          </a:prstGeom>
        </p:spPr>
      </p:pic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6BC3559-6321-43EC-E8DB-A5030793F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" r="-1" b="-1"/>
          <a:stretch/>
        </p:blipFill>
        <p:spPr>
          <a:xfrm>
            <a:off x="-22773" y="295432"/>
            <a:ext cx="7494071" cy="6857990"/>
          </a:xfrm>
          <a:prstGeom prst="rect">
            <a:avLst/>
          </a:prstGeom>
        </p:spPr>
      </p:pic>
      <p:sp>
        <p:nvSpPr>
          <p:cNvPr id="30" name="Rectangle">
            <a:extLst>
              <a:ext uri="{FF2B5EF4-FFF2-40B4-BE49-F238E27FC236}">
                <a16:creationId xmlns:a16="http://schemas.microsoft.com/office/drawing/2014/main" id="{BA0719E2-C244-8947-A58E-1C8346C44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3"/>
            <a:ext cx="7494064" cy="5761228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6425F-E453-3907-1FA3-0B1DD7A6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1" y="359900"/>
            <a:ext cx="2762021" cy="882904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MCL</a:t>
            </a:r>
            <a:endParaRPr lang="es-A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72398-5666-675F-198F-583B1009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9758" y="1242804"/>
            <a:ext cx="4532242" cy="5285756"/>
          </a:xfrm>
        </p:spPr>
        <p:txBody>
          <a:bodyPr>
            <a:normAutofit/>
          </a:bodyPr>
          <a:lstStyle/>
          <a:p>
            <a:r>
              <a:rPr lang="es-MX" sz="2800" dirty="0"/>
              <a:t>PARTICULAS: [500 5000]</a:t>
            </a:r>
          </a:p>
          <a:p>
            <a:r>
              <a:rPr lang="es-MX" sz="2800" dirty="0"/>
              <a:t>Time = 100ms.</a:t>
            </a:r>
          </a:p>
          <a:p>
            <a:r>
              <a:rPr lang="es-MX" sz="2800" dirty="0"/>
              <a:t>Distribución: Inicialmente uniformemente distribuidas dentro del mapa, luego son gaussianas</a:t>
            </a:r>
          </a:p>
          <a:p>
            <a:r>
              <a:rPr lang="es-AR" sz="2800" dirty="0"/>
              <a:t>Intervalo de </a:t>
            </a:r>
            <a:r>
              <a:rPr lang="es-AR" sz="2800" dirty="0" err="1"/>
              <a:t>remuestreo</a:t>
            </a:r>
            <a:r>
              <a:rPr lang="es-AR" sz="2800" dirty="0"/>
              <a:t>: 1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DCEB344-9B5C-4742-97C5-25E383C3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42B1EE92-4E89-224E-A5B7-620CB8B6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6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 descr="Concepto genético abstracto">
            <a:extLst>
              <a:ext uri="{FF2B5EF4-FFF2-40B4-BE49-F238E27FC236}">
                <a16:creationId xmlns:a16="http://schemas.microsoft.com/office/drawing/2014/main" id="{3117D8A6-4AB2-2268-9C30-AFEAA3485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8" r="12789"/>
          <a:stretch/>
        </p:blipFill>
        <p:spPr>
          <a:xfrm>
            <a:off x="-18" y="14068"/>
            <a:ext cx="12192019" cy="6858000"/>
          </a:xfrm>
          <a:prstGeom prst="rect">
            <a:avLst/>
          </a:prstGeom>
        </p:spPr>
      </p:pic>
      <p:sp useBgFill="1">
        <p:nvSpPr>
          <p:cNvPr id="74" name="Rectangle 6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A00CA71-C132-4CBA-C397-015242E06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1" r="28348" b="-1"/>
          <a:stretch/>
        </p:blipFill>
        <p:spPr>
          <a:xfrm>
            <a:off x="5224243" y="0"/>
            <a:ext cx="3483878" cy="685800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E4B7CE74-B676-C5EF-A13A-69FCA746B9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0" r="30110"/>
          <a:stretch/>
        </p:blipFill>
        <p:spPr>
          <a:xfrm>
            <a:off x="8708121" y="-520504"/>
            <a:ext cx="3483879" cy="73784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86425F-E453-3907-1FA3-0B1DD7A6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61" y="0"/>
            <a:ext cx="3982008" cy="1271496"/>
          </a:xfrm>
        </p:spPr>
        <p:txBody>
          <a:bodyPr>
            <a:normAutofit/>
          </a:bodyPr>
          <a:lstStyle/>
          <a:p>
            <a:r>
              <a:rPr lang="es-MX" sz="6000" b="1" dirty="0"/>
              <a:t>Hybrid A*</a:t>
            </a:r>
            <a:endParaRPr lang="es-AR" sz="6000" b="1" dirty="0"/>
          </a:p>
        </p:txBody>
      </p:sp>
      <p:sp>
        <p:nvSpPr>
          <p:cNvPr id="75" name="Cross 68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4AF5E5-4D65-6242-AA64-4343FB5B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08121" y="7384672"/>
            <a:ext cx="0" cy="457200"/>
          </a:xfrm>
          <a:prstGeom prst="line">
            <a:avLst/>
          </a:prstGeom>
          <a:ln>
            <a:solidFill>
              <a:srgbClr val="ED1C5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8582DEE5-1DD6-C726-94D5-2140B3E10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496"/>
            <a:ext cx="5155296" cy="330406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94835C7-8537-D6C7-CFD5-6D79349B67E3}"/>
              </a:ext>
            </a:extLst>
          </p:cNvPr>
          <p:cNvSpPr txBox="1"/>
          <p:nvPr/>
        </p:nvSpPr>
        <p:spPr>
          <a:xfrm>
            <a:off x="167961" y="4982817"/>
            <a:ext cx="4847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Rad.CC = 70cm.</a:t>
            </a:r>
          </a:p>
          <a:p>
            <a:r>
              <a:rPr lang="es-MX" dirty="0" err="1"/>
              <a:t>nP</a:t>
            </a:r>
            <a:r>
              <a:rPr lang="es-MX" dirty="0"/>
              <a:t> = 5.</a:t>
            </a:r>
          </a:p>
          <a:p>
            <a:r>
              <a:rPr lang="es-MX" dirty="0" err="1"/>
              <a:t>Long.P</a:t>
            </a:r>
            <a:r>
              <a:rPr lang="es-MX" dirty="0"/>
              <a:t> = 20cm</a:t>
            </a:r>
          </a:p>
          <a:p>
            <a:r>
              <a:rPr lang="es-MX" dirty="0"/>
              <a:t>D = 10cm. (</a:t>
            </a:r>
            <a:r>
              <a:rPr lang="es-MX" dirty="0" err="1"/>
              <a:t>interp</a:t>
            </a:r>
            <a:r>
              <a:rPr lang="es-MX" dirty="0"/>
              <a:t>. entre poses)</a:t>
            </a:r>
          </a:p>
          <a:p>
            <a:r>
              <a:rPr lang="es-MX" dirty="0"/>
              <a:t>MUY DEPENDIENTE DE LA ORIENTACIÓN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46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6425F-E453-3907-1FA3-0B1DD7A6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371062"/>
            <a:ext cx="5167597" cy="113719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Control PD</a:t>
            </a:r>
            <a:endParaRPr lang="es-A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DAE6FCDA-6171-958B-00DE-A35C0E562090}"/>
                  </a:ext>
                </a:extLst>
              </p:cNvPr>
              <p:cNvSpPr/>
              <p:nvPr/>
            </p:nvSpPr>
            <p:spPr>
              <a:xfrm>
                <a:off x="6962288" y="2073392"/>
                <a:ext cx="3561918" cy="20161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400" dirty="0">
                    <a:solidFill>
                      <a:schemeClr val="tx1">
                        <a:lumMod val="95000"/>
                      </a:schemeClr>
                    </a:solidFill>
                  </a:rPr>
                  <a:t>Pinv(J(</a:t>
                </a:r>
                <a14:m>
                  <m:oMath xmlns:m="http://schemas.openxmlformats.org/officeDocument/2006/math">
                    <m:r>
                      <a:rPr lang="es-MX" sz="54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5400" dirty="0">
                    <a:solidFill>
                      <a:schemeClr val="tx1">
                        <a:lumMod val="95000"/>
                      </a:schemeClr>
                    </a:solidFill>
                  </a:rPr>
                  <a:t>))</a:t>
                </a:r>
                <a:endParaRPr lang="es-AR" sz="54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DAE6FCDA-6171-958B-00DE-A35C0E562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88" y="2073392"/>
                <a:ext cx="3561918" cy="2016196"/>
              </a:xfrm>
              <a:prstGeom prst="roundRect">
                <a:avLst/>
              </a:prstGeom>
              <a:blipFill>
                <a:blip r:embed="rId3"/>
                <a:stretch>
                  <a:fillRect l="-1877" r="-18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4FC858A3-9959-DD31-1684-8431231D7B62}"/>
                  </a:ext>
                </a:extLst>
              </p:cNvPr>
              <p:cNvSpPr/>
              <p:nvPr/>
            </p:nvSpPr>
            <p:spPr>
              <a:xfrm>
                <a:off x="274835" y="1855792"/>
                <a:ext cx="3561918" cy="7545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MX" sz="5400" i="1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5400" b="0" i="1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5400" b="0" i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5400" b="0" i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𝑑𝑒𝑠𝑒𝑎𝑑𝑜</m:t>
                      </m:r>
                    </m:oMath>
                  </m:oMathPara>
                </a14:m>
                <a:endParaRPr lang="es-AR" sz="54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4FC858A3-9959-DD31-1684-8431231D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" y="1855792"/>
                <a:ext cx="3561918" cy="7545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F9570187-14ED-C8C9-8696-6B584A1E5734}"/>
                  </a:ext>
                </a:extLst>
              </p:cNvPr>
              <p:cNvSpPr/>
              <p:nvPr/>
            </p:nvSpPr>
            <p:spPr>
              <a:xfrm>
                <a:off x="274835" y="3335084"/>
                <a:ext cx="3561918" cy="7545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sz="5400" b="0" i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5400" b="0" i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𝑑𝑒𝑠𝑒𝑎𝑑𝑜</m:t>
                      </m:r>
                    </m:oMath>
                  </m:oMathPara>
                </a14:m>
                <a:endParaRPr lang="es-AR" sz="54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F9570187-14ED-C8C9-8696-6B584A1E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" y="3335084"/>
                <a:ext cx="3561918" cy="7545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F13CAEB7-B6C9-D811-158D-45D068A81EA5}"/>
                  </a:ext>
                </a:extLst>
              </p:cNvPr>
              <p:cNvSpPr/>
              <p:nvPr/>
            </p:nvSpPr>
            <p:spPr>
              <a:xfrm>
                <a:off x="5612551" y="3837860"/>
                <a:ext cx="900481" cy="7545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s-AR" sz="54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F13CAEB7-B6C9-D811-158D-45D068A81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551" y="3837860"/>
                <a:ext cx="900481" cy="7545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84CF2B35-09C8-3C3F-4CFA-13C97ED18003}"/>
                  </a:ext>
                </a:extLst>
              </p:cNvPr>
              <p:cNvSpPr/>
              <p:nvPr/>
            </p:nvSpPr>
            <p:spPr>
              <a:xfrm>
                <a:off x="261567" y="4592364"/>
                <a:ext cx="3477422" cy="7545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540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5400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s-MX" sz="5400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r>
                  <a:rPr lang="es-AR" sz="5400" dirty="0">
                    <a:solidFill>
                      <a:schemeClr val="tx1">
                        <a:lumMod val="95000"/>
                      </a:schemeClr>
                    </a:solidFill>
                  </a:rPr>
                  <a:t>(</a:t>
                </a:r>
                <a:r>
                  <a:rPr lang="es-AR" sz="3600" dirty="0" err="1">
                    <a:solidFill>
                      <a:schemeClr val="tx1">
                        <a:lumMod val="95000"/>
                      </a:schemeClr>
                    </a:solidFill>
                  </a:rPr>
                  <a:t>mcl</a:t>
                </a:r>
                <a:r>
                  <a:rPr lang="es-AR" sz="5400" dirty="0">
                    <a:solidFill>
                      <a:schemeClr val="tx1">
                        <a:lumMod val="9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84CF2B35-09C8-3C3F-4CFA-13C97ED1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67" y="4592364"/>
                <a:ext cx="3477422" cy="754504"/>
              </a:xfrm>
              <a:prstGeom prst="roundRect">
                <a:avLst/>
              </a:prstGeom>
              <a:blipFill>
                <a:blip r:embed="rId7"/>
                <a:stretch>
                  <a:fillRect t="-31746" r="-8042" b="-579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DF28FCE0-F8EF-82AF-E22D-F6485CA2C0C5}"/>
              </a:ext>
            </a:extLst>
          </p:cNvPr>
          <p:cNvCxnSpPr>
            <a:cxnSpLocks/>
          </p:cNvCxnSpPr>
          <p:nvPr/>
        </p:nvCxnSpPr>
        <p:spPr>
          <a:xfrm>
            <a:off x="3856633" y="2233044"/>
            <a:ext cx="3101996" cy="718924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B69E8B6D-62AA-3A1E-077D-41D2EE6506E6}"/>
              </a:ext>
            </a:extLst>
          </p:cNvPr>
          <p:cNvCxnSpPr>
            <a:cxnSpLocks/>
          </p:cNvCxnSpPr>
          <p:nvPr/>
        </p:nvCxnSpPr>
        <p:spPr>
          <a:xfrm>
            <a:off x="3874864" y="3712336"/>
            <a:ext cx="524858" cy="37725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4D57C91D-9EDA-110D-4A7B-A1FB8671B231}"/>
              </a:ext>
            </a:extLst>
          </p:cNvPr>
          <p:cNvSpPr/>
          <p:nvPr/>
        </p:nvSpPr>
        <p:spPr>
          <a:xfrm>
            <a:off x="4399722" y="3900962"/>
            <a:ext cx="768626" cy="75450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+</a:t>
            </a:r>
            <a:endParaRPr lang="es-AR" sz="4800" dirty="0"/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59357EBC-FFEE-5F5B-652D-55E752A905FB}"/>
              </a:ext>
            </a:extLst>
          </p:cNvPr>
          <p:cNvCxnSpPr>
            <a:cxnSpLocks/>
          </p:cNvCxnSpPr>
          <p:nvPr/>
        </p:nvCxnSpPr>
        <p:spPr>
          <a:xfrm flipV="1">
            <a:off x="3738989" y="4335624"/>
            <a:ext cx="660733" cy="647193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E5BA9E81-050D-3B29-7A3B-F6D5121106C5}"/>
              </a:ext>
            </a:extLst>
          </p:cNvPr>
          <p:cNvCxnSpPr>
            <a:cxnSpLocks/>
          </p:cNvCxnSpPr>
          <p:nvPr/>
        </p:nvCxnSpPr>
        <p:spPr>
          <a:xfrm>
            <a:off x="5168348" y="4241988"/>
            <a:ext cx="444203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58C90D18-F458-2339-875F-93701F50062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812098" y="3081490"/>
            <a:ext cx="1150190" cy="75637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2B06C826-2E02-E457-D1A0-DBB53CB3BAB0}"/>
                  </a:ext>
                </a:extLst>
              </p:cNvPr>
              <p:cNvSpPr/>
              <p:nvPr/>
            </p:nvSpPr>
            <p:spPr>
              <a:xfrm>
                <a:off x="6958629" y="4907257"/>
                <a:ext cx="3591311" cy="9741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5400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AR" sz="5400" dirty="0">
                    <a:solidFill>
                      <a:schemeClr val="tx1">
                        <a:lumMod val="95000"/>
                      </a:schemeClr>
                    </a:solidFill>
                  </a:rPr>
                  <a:t> = [v, w]</a:t>
                </a:r>
              </a:p>
            </p:txBody>
          </p:sp>
        </mc:Choice>
        <mc:Fallback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2B06C826-2E02-E457-D1A0-DBB53CB3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29" y="4907257"/>
                <a:ext cx="3591311" cy="974113"/>
              </a:xfrm>
              <a:prstGeom prst="roundRect">
                <a:avLst/>
              </a:prstGeom>
              <a:blipFill>
                <a:blip r:embed="rId8"/>
                <a:stretch>
                  <a:fillRect t="-13580" r="-1015" b="-339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66B079BA-CB1F-2749-6785-63CD7304E739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 rot="16200000" flipH="1">
            <a:off x="8339932" y="4492903"/>
            <a:ext cx="817669" cy="11038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84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6425F-E453-3907-1FA3-0B1DD7A6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491" y="662609"/>
            <a:ext cx="7565017" cy="2020094"/>
          </a:xfrm>
        </p:spPr>
        <p:txBody>
          <a:bodyPr>
            <a:normAutofit/>
          </a:bodyPr>
          <a:lstStyle/>
          <a:p>
            <a:r>
              <a:rPr lang="es-MX" sz="9600" b="1" dirty="0"/>
              <a:t>Exploración</a:t>
            </a:r>
            <a:endParaRPr lang="es-AR" sz="9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72398-5666-675F-198F-583B1009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4"/>
            <a:ext cx="8015591" cy="2252007"/>
          </a:xfrm>
        </p:spPr>
        <p:txBody>
          <a:bodyPr>
            <a:noAutofit/>
          </a:bodyPr>
          <a:lstStyle/>
          <a:p>
            <a:r>
              <a:rPr lang="es-MX" sz="2800" dirty="0"/>
              <a:t>G. </a:t>
            </a:r>
            <a:r>
              <a:rPr lang="es-MX" sz="2800" dirty="0" err="1"/>
              <a:t>Grisetti</a:t>
            </a:r>
            <a:r>
              <a:rPr lang="es-MX" sz="2800" dirty="0"/>
              <a:t>, R. </a:t>
            </a:r>
            <a:r>
              <a:rPr lang="es-MX" sz="2800" dirty="0" err="1"/>
              <a:t>Kümmerle</a:t>
            </a:r>
            <a:r>
              <a:rPr lang="es-MX" sz="2800" dirty="0"/>
              <a:t>, C. </a:t>
            </a:r>
            <a:r>
              <a:rPr lang="es-MX" sz="2800" dirty="0" err="1"/>
              <a:t>Stachniss</a:t>
            </a:r>
            <a:r>
              <a:rPr lang="es-MX" sz="2800" dirty="0"/>
              <a:t> and W. </a:t>
            </a:r>
            <a:r>
              <a:rPr lang="es-MX" sz="2800" dirty="0" err="1"/>
              <a:t>Burgard</a:t>
            </a:r>
            <a:r>
              <a:rPr lang="es-MX" sz="2800" dirty="0"/>
              <a:t>, "A Tutorial on </a:t>
            </a:r>
            <a:r>
              <a:rPr lang="es-MX" sz="2800" dirty="0" err="1"/>
              <a:t>Graph-Based</a:t>
            </a:r>
            <a:r>
              <a:rPr lang="es-MX" sz="2800" dirty="0"/>
              <a:t> SLAM," in IEEE </a:t>
            </a:r>
            <a:r>
              <a:rPr lang="es-MX" sz="2800" dirty="0" err="1"/>
              <a:t>Intelligent</a:t>
            </a:r>
            <a:r>
              <a:rPr lang="es-MX" sz="2800" dirty="0"/>
              <a:t> </a:t>
            </a:r>
            <a:r>
              <a:rPr lang="es-MX" sz="2800" dirty="0" err="1"/>
              <a:t>Transportation</a:t>
            </a:r>
            <a:r>
              <a:rPr lang="es-MX" sz="2800" dirty="0"/>
              <a:t> </a:t>
            </a:r>
            <a:r>
              <a:rPr lang="es-MX" sz="2800" dirty="0" err="1"/>
              <a:t>Systems</a:t>
            </a:r>
            <a:r>
              <a:rPr lang="es-MX" sz="2800" dirty="0"/>
              <a:t> Magazine, vol. 2, no. 4, pp. 31-43, </a:t>
            </a:r>
            <a:r>
              <a:rPr lang="es-MX" sz="2800" dirty="0" err="1"/>
              <a:t>winter</a:t>
            </a:r>
            <a:r>
              <a:rPr lang="es-MX" sz="2800" dirty="0"/>
              <a:t> 2010, </a:t>
            </a:r>
            <a:r>
              <a:rPr lang="es-MX" sz="2800" dirty="0" err="1"/>
              <a:t>doi</a:t>
            </a:r>
            <a:r>
              <a:rPr lang="es-MX" sz="2800" dirty="0"/>
              <a:t>: 10.1109/MITS.2010.939925.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200379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6435C47-BC9F-017D-EF74-266DFD91AA58}"/>
              </a:ext>
            </a:extLst>
          </p:cNvPr>
          <p:cNvSpPr/>
          <p:nvPr/>
        </p:nvSpPr>
        <p:spPr>
          <a:xfrm>
            <a:off x="4733528" y="353778"/>
            <a:ext cx="3561918" cy="20161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>
                <a:solidFill>
                  <a:schemeClr val="tx1">
                    <a:lumMod val="95000"/>
                  </a:schemeClr>
                </a:solidFill>
              </a:rPr>
              <a:t>Pose-</a:t>
            </a:r>
            <a:r>
              <a:rPr lang="es-MX" sz="5400" dirty="0" err="1">
                <a:solidFill>
                  <a:schemeClr val="tx1">
                    <a:lumMod val="95000"/>
                  </a:schemeClr>
                </a:solidFill>
              </a:rPr>
              <a:t>Grap</a:t>
            </a:r>
            <a:endParaRPr lang="es-AR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4F11CC8-50AE-1310-FC19-E194A25C93A9}"/>
              </a:ext>
            </a:extLst>
          </p:cNvPr>
          <p:cNvCxnSpPr>
            <a:cxnSpLocks/>
          </p:cNvCxnSpPr>
          <p:nvPr/>
        </p:nvCxnSpPr>
        <p:spPr>
          <a:xfrm flipH="1">
            <a:off x="8328278" y="3689769"/>
            <a:ext cx="13458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8560403-1FB2-2682-C305-C45477987CC2}"/>
              </a:ext>
            </a:extLst>
          </p:cNvPr>
          <p:cNvSpPr txBox="1"/>
          <p:nvPr/>
        </p:nvSpPr>
        <p:spPr>
          <a:xfrm>
            <a:off x="3584163" y="1388985"/>
            <a:ext cx="124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Range</a:t>
            </a:r>
            <a:endParaRPr lang="es-AR" sz="2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CEDC028-110A-923F-D7E5-1A3AE1B3CC49}"/>
              </a:ext>
            </a:extLst>
          </p:cNvPr>
          <p:cNvCxnSpPr>
            <a:cxnSpLocks/>
          </p:cNvCxnSpPr>
          <p:nvPr/>
        </p:nvCxnSpPr>
        <p:spPr>
          <a:xfrm>
            <a:off x="3655204" y="967409"/>
            <a:ext cx="10783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F8D7FF5-5B2D-88AC-8BF4-FE23CB865C6C}"/>
              </a:ext>
            </a:extLst>
          </p:cNvPr>
          <p:cNvCxnSpPr>
            <a:cxnSpLocks/>
          </p:cNvCxnSpPr>
          <p:nvPr/>
        </p:nvCxnSpPr>
        <p:spPr>
          <a:xfrm>
            <a:off x="3655204" y="1851220"/>
            <a:ext cx="10783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C19D90-EF06-2B71-4C3E-1F6C499C429D}"/>
              </a:ext>
            </a:extLst>
          </p:cNvPr>
          <p:cNvSpPr txBox="1"/>
          <p:nvPr/>
        </p:nvSpPr>
        <p:spPr>
          <a:xfrm>
            <a:off x="3616995" y="473920"/>
            <a:ext cx="117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Odom</a:t>
            </a:r>
            <a:endParaRPr lang="es-AR" sz="2000" b="1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31C2CBA-75D5-43A2-237F-E075DD279ED5}"/>
              </a:ext>
            </a:extLst>
          </p:cNvPr>
          <p:cNvCxnSpPr>
            <a:cxnSpLocks/>
          </p:cNvCxnSpPr>
          <p:nvPr/>
        </p:nvCxnSpPr>
        <p:spPr>
          <a:xfrm>
            <a:off x="8346258" y="1361876"/>
            <a:ext cx="10783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645F10C-5576-5C08-50D1-33371A4D2F31}"/>
              </a:ext>
            </a:extLst>
          </p:cNvPr>
          <p:cNvSpPr txBox="1"/>
          <p:nvPr/>
        </p:nvSpPr>
        <p:spPr>
          <a:xfrm>
            <a:off x="9373770" y="1161821"/>
            <a:ext cx="117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Map.</a:t>
            </a:r>
            <a:endParaRPr lang="es-AR" sz="2000" b="1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4442C23-26F3-44CB-8685-ABC4010E6AE1}"/>
              </a:ext>
            </a:extLst>
          </p:cNvPr>
          <p:cNvSpPr/>
          <p:nvPr/>
        </p:nvSpPr>
        <p:spPr>
          <a:xfrm>
            <a:off x="4766360" y="3014534"/>
            <a:ext cx="3561918" cy="20161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err="1">
                <a:solidFill>
                  <a:schemeClr val="tx1">
                    <a:lumMod val="95000"/>
                  </a:schemeClr>
                </a:solidFill>
              </a:rPr>
              <a:t>S_blind</a:t>
            </a:r>
            <a:endParaRPr lang="es-AR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BBDBCE-9F84-9E9D-3E5D-0B8C8C33CB9D}"/>
              </a:ext>
            </a:extLst>
          </p:cNvPr>
          <p:cNvSpPr txBox="1"/>
          <p:nvPr/>
        </p:nvSpPr>
        <p:spPr>
          <a:xfrm>
            <a:off x="3616995" y="3705186"/>
            <a:ext cx="124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Range</a:t>
            </a:r>
            <a:endParaRPr lang="es-AR" sz="2400" b="1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11835F7-AC17-A476-AA95-35A408CC835D}"/>
              </a:ext>
            </a:extLst>
          </p:cNvPr>
          <p:cNvCxnSpPr>
            <a:cxnSpLocks/>
          </p:cNvCxnSpPr>
          <p:nvPr/>
        </p:nvCxnSpPr>
        <p:spPr>
          <a:xfrm>
            <a:off x="3688036" y="3628165"/>
            <a:ext cx="10783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D40DAC1-B82D-6991-81E2-D7B92CA8C61A}"/>
              </a:ext>
            </a:extLst>
          </p:cNvPr>
          <p:cNvCxnSpPr>
            <a:cxnSpLocks/>
          </p:cNvCxnSpPr>
          <p:nvPr/>
        </p:nvCxnSpPr>
        <p:spPr>
          <a:xfrm>
            <a:off x="3688036" y="4167421"/>
            <a:ext cx="10783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88D0372-44A8-8FCB-2354-105D0977F8E5}"/>
              </a:ext>
            </a:extLst>
          </p:cNvPr>
          <p:cNvSpPr txBox="1"/>
          <p:nvPr/>
        </p:nvSpPr>
        <p:spPr>
          <a:xfrm>
            <a:off x="3649827" y="3134676"/>
            <a:ext cx="117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Odom</a:t>
            </a:r>
            <a:endParaRPr lang="es-AR" sz="2000" b="1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8279D23-F71A-39E9-6549-513CEFA5D8C1}"/>
              </a:ext>
            </a:extLst>
          </p:cNvPr>
          <p:cNvCxnSpPr>
            <a:cxnSpLocks/>
          </p:cNvCxnSpPr>
          <p:nvPr/>
        </p:nvCxnSpPr>
        <p:spPr>
          <a:xfrm>
            <a:off x="4081670" y="4664380"/>
            <a:ext cx="678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EEA3879-6B40-F3BF-7F0A-77068B350FEB}"/>
              </a:ext>
            </a:extLst>
          </p:cNvPr>
          <p:cNvSpPr txBox="1"/>
          <p:nvPr/>
        </p:nvSpPr>
        <p:spPr>
          <a:xfrm>
            <a:off x="3185780" y="4646085"/>
            <a:ext cx="199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/>
              <a:t>Max.Range</a:t>
            </a:r>
            <a:endParaRPr lang="es-AR" sz="2400" b="1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12E09F2-0A36-D453-C0D7-D2BE57362CFC}"/>
              </a:ext>
            </a:extLst>
          </p:cNvPr>
          <p:cNvSpPr txBox="1"/>
          <p:nvPr/>
        </p:nvSpPr>
        <p:spPr>
          <a:xfrm>
            <a:off x="8603103" y="3209325"/>
            <a:ext cx="52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V</a:t>
            </a:r>
            <a:endParaRPr lang="es-AR" sz="2000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00B1545-7678-A0AA-F001-BDCB0795A476}"/>
              </a:ext>
            </a:extLst>
          </p:cNvPr>
          <p:cNvSpPr txBox="1"/>
          <p:nvPr/>
        </p:nvSpPr>
        <p:spPr>
          <a:xfrm>
            <a:off x="8570804" y="4009380"/>
            <a:ext cx="52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W</a:t>
            </a:r>
            <a:endParaRPr lang="es-AR" sz="2000" b="1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24045EF7-0E0C-1B22-687D-5FD76073158B}"/>
              </a:ext>
            </a:extLst>
          </p:cNvPr>
          <p:cNvSpPr/>
          <p:nvPr/>
        </p:nvSpPr>
        <p:spPr>
          <a:xfrm>
            <a:off x="1400710" y="353777"/>
            <a:ext cx="2213730" cy="42923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>
                <a:solidFill>
                  <a:schemeClr val="tx1">
                    <a:lumMod val="95000"/>
                  </a:schemeClr>
                </a:solidFill>
              </a:rPr>
              <a:t>Robot</a:t>
            </a:r>
            <a:endParaRPr lang="es-AR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66AD1AF-E266-6D9F-7C93-1704148DD719}"/>
              </a:ext>
            </a:extLst>
          </p:cNvPr>
          <p:cNvCxnSpPr>
            <a:cxnSpLocks/>
          </p:cNvCxnSpPr>
          <p:nvPr/>
        </p:nvCxnSpPr>
        <p:spPr>
          <a:xfrm flipH="1">
            <a:off x="8328278" y="4409490"/>
            <a:ext cx="1045492" cy="132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A9064F4-2FA6-8C4E-9664-2CB23B169C07}"/>
              </a:ext>
            </a:extLst>
          </p:cNvPr>
          <p:cNvCxnSpPr>
            <a:cxnSpLocks/>
          </p:cNvCxnSpPr>
          <p:nvPr/>
        </p:nvCxnSpPr>
        <p:spPr>
          <a:xfrm flipH="1">
            <a:off x="2618448" y="5579165"/>
            <a:ext cx="669783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F191C6F-7194-3CD6-0703-0D8A1E4B261C}"/>
              </a:ext>
            </a:extLst>
          </p:cNvPr>
          <p:cNvCxnSpPr>
            <a:cxnSpLocks/>
          </p:cNvCxnSpPr>
          <p:nvPr/>
        </p:nvCxnSpPr>
        <p:spPr>
          <a:xfrm>
            <a:off x="9316278" y="4416116"/>
            <a:ext cx="0" cy="12027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61A2913-6104-F353-B47A-094A95BC31C3}"/>
              </a:ext>
            </a:extLst>
          </p:cNvPr>
          <p:cNvCxnSpPr>
            <a:cxnSpLocks/>
          </p:cNvCxnSpPr>
          <p:nvPr/>
        </p:nvCxnSpPr>
        <p:spPr>
          <a:xfrm flipH="1">
            <a:off x="1895061" y="6277635"/>
            <a:ext cx="7779026" cy="525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B07E4C1-66B1-900D-BD96-9221E5D7F2CB}"/>
              </a:ext>
            </a:extLst>
          </p:cNvPr>
          <p:cNvCxnSpPr>
            <a:cxnSpLocks/>
          </p:cNvCxnSpPr>
          <p:nvPr/>
        </p:nvCxnSpPr>
        <p:spPr>
          <a:xfrm>
            <a:off x="9674087" y="3689769"/>
            <a:ext cx="28" cy="26111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C95D9BE5-0B7E-A5A6-91F9-460BA0FF7B42}"/>
              </a:ext>
            </a:extLst>
          </p:cNvPr>
          <p:cNvCxnSpPr>
            <a:cxnSpLocks/>
          </p:cNvCxnSpPr>
          <p:nvPr/>
        </p:nvCxnSpPr>
        <p:spPr>
          <a:xfrm flipV="1">
            <a:off x="1895061" y="4664380"/>
            <a:ext cx="0" cy="16498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E8A2BD5-782B-98AE-D937-AC37690748FA}"/>
              </a:ext>
            </a:extLst>
          </p:cNvPr>
          <p:cNvCxnSpPr>
            <a:cxnSpLocks/>
          </p:cNvCxnSpPr>
          <p:nvPr/>
        </p:nvCxnSpPr>
        <p:spPr>
          <a:xfrm flipV="1">
            <a:off x="2604052" y="4664380"/>
            <a:ext cx="0" cy="954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98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2F699270-7A8C-84E7-6AF8-9983CF4C0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r="-1" b="-1"/>
          <a:stretch/>
        </p:blipFill>
        <p:spPr>
          <a:xfrm>
            <a:off x="5450529" y="3263116"/>
            <a:ext cx="6741471" cy="3594884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C9660D1-DEE3-9B92-5ED7-85107D7A3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6" r="5" b="7584"/>
          <a:stretch/>
        </p:blipFill>
        <p:spPr>
          <a:xfrm>
            <a:off x="1754330" y="10"/>
            <a:ext cx="6760897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48" name="Rectangle 43">
            <a:extLst>
              <a:ext uri="{FF2B5EF4-FFF2-40B4-BE49-F238E27FC236}">
                <a16:creationId xmlns:a16="http://schemas.microsoft.com/office/drawing/2014/main" id="{806692FB-8FCB-4B46-A077-B6132E789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094" y="160868"/>
            <a:ext cx="3355039" cy="2941382"/>
          </a:xfrm>
          <a:prstGeom prst="rect">
            <a:avLst/>
          </a:pr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00FC960A-022A-4742-832C-FCE8ABEAB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6" y="4069977"/>
            <a:ext cx="1432595" cy="2019928"/>
          </a:xfrm>
          <a:prstGeom prst="rect">
            <a:avLst/>
          </a:pr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ncepto genético abstracto">
            <a:extLst>
              <a:ext uri="{FF2B5EF4-FFF2-40B4-BE49-F238E27FC236}">
                <a16:creationId xmlns:a16="http://schemas.microsoft.com/office/drawing/2014/main" id="{BF6F9FF9-BAD8-DA8B-F4AB-363803C636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018" r="-4" b="18845"/>
          <a:stretch/>
        </p:blipFill>
        <p:spPr>
          <a:xfrm>
            <a:off x="8515227" y="0"/>
            <a:ext cx="3822140" cy="3182683"/>
          </a:xfrm>
          <a:prstGeom prst="rect">
            <a:avLst/>
          </a:prstGeom>
        </p:spPr>
      </p:pic>
      <p:pic>
        <p:nvPicPr>
          <p:cNvPr id="20" name="Imagen 19" descr="Tabla&#10;&#10;Descripción generada automáticamente">
            <a:extLst>
              <a:ext uri="{FF2B5EF4-FFF2-40B4-BE49-F238E27FC236}">
                <a16:creationId xmlns:a16="http://schemas.microsoft.com/office/drawing/2014/main" id="{C12AD6EB-791B-82A1-FC04-E005972A7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3920044"/>
            <a:ext cx="5289663" cy="293795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8FFF2F1-0DD1-8BA6-DB73-D1C7A889768A}"/>
              </a:ext>
            </a:extLst>
          </p:cNvPr>
          <p:cNvSpPr txBox="1"/>
          <p:nvPr/>
        </p:nvSpPr>
        <p:spPr>
          <a:xfrm>
            <a:off x="8820443" y="160868"/>
            <a:ext cx="3210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err="1"/>
              <a:t>Graph-Slam</a:t>
            </a:r>
            <a:endParaRPr lang="es-AR" sz="7200" dirty="0"/>
          </a:p>
        </p:txBody>
      </p:sp>
    </p:spTree>
    <p:extLst>
      <p:ext uri="{BB962C8B-B14F-4D97-AF65-F5344CB8AC3E}">
        <p14:creationId xmlns:p14="http://schemas.microsoft.com/office/powerpoint/2010/main" val="129119605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255</Words>
  <Application>Microsoft Office PowerPoint</Application>
  <PresentationFormat>Panorámica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Seaford Display</vt:lpstr>
      <vt:lpstr>System Font Regular</vt:lpstr>
      <vt:lpstr>Tenorite</vt:lpstr>
      <vt:lpstr>MadridVTI</vt:lpstr>
      <vt:lpstr>Trabajo Práctico Especial Robótica Móvil</vt:lpstr>
      <vt:lpstr>Vigilancia</vt:lpstr>
      <vt:lpstr>Presentación de PowerPoint</vt:lpstr>
      <vt:lpstr>MCL</vt:lpstr>
      <vt:lpstr>Hybrid A*</vt:lpstr>
      <vt:lpstr>Control PD</vt:lpstr>
      <vt:lpstr>Exploración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Especial Robótica Móvil</dc:title>
  <dc:creator>Brian Fuentes Fuentes Acuña</dc:creator>
  <cp:lastModifiedBy>Brian Fuentes Fuentes Acuña</cp:lastModifiedBy>
  <cp:revision>2</cp:revision>
  <dcterms:created xsi:type="dcterms:W3CDTF">2022-08-07T22:40:39Z</dcterms:created>
  <dcterms:modified xsi:type="dcterms:W3CDTF">2022-08-08T04:02:57Z</dcterms:modified>
</cp:coreProperties>
</file>