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tags/tag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27" r:id="rId2"/>
    <p:sldId id="446" r:id="rId3"/>
    <p:sldId id="396" r:id="rId4"/>
    <p:sldId id="468" r:id="rId5"/>
    <p:sldId id="469" r:id="rId6"/>
    <p:sldId id="470" r:id="rId7"/>
    <p:sldId id="471" r:id="rId8"/>
    <p:sldId id="451" r:id="rId9"/>
    <p:sldId id="472" r:id="rId10"/>
    <p:sldId id="466" r:id="rId11"/>
    <p:sldId id="438" r:id="rId12"/>
    <p:sldId id="461" r:id="rId13"/>
    <p:sldId id="473" r:id="rId14"/>
    <p:sldId id="467" r:id="rId15"/>
    <p:sldId id="449" r:id="rId16"/>
    <p:sldId id="341" r:id="rId17"/>
  </p:sldIdLst>
  <p:sldSz cx="9144000" cy="5143500" type="screen16x9"/>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59"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F93"/>
    <a:srgbClr val="6ACEDE"/>
    <a:srgbClr val="E8521D"/>
    <a:srgbClr val="6CC06F"/>
    <a:srgbClr val="FD0701"/>
    <a:srgbClr val="BFBFBF"/>
    <a:srgbClr val="127D91"/>
    <a:srgbClr val="347B3F"/>
    <a:srgbClr val="45A454"/>
    <a:srgbClr val="70C0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varScale="1">
        <p:scale>
          <a:sx n="120" d="100"/>
          <a:sy n="120" d="100"/>
        </p:scale>
        <p:origin x="538" y="77"/>
      </p:cViewPr>
      <p:guideLst>
        <p:guide orient="horz" pos="259"/>
        <p:guide pos="2880"/>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jpeg"/><Relationship Id="rId4"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jpeg"/><Relationship Id="rId4"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DAC6DB-F159-4A63-BEB7-16E097D2630B}"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zh-CN" altLang="en-US"/>
        </a:p>
      </dgm:t>
    </dgm:pt>
    <dgm:pt modelId="{7B7E497F-9AB2-4DA9-9833-01C5CFF50B7A}">
      <dgm:prSet/>
      <dgm:spPr/>
      <dgm:t>
        <a:bodyPr/>
        <a:lstStyle/>
        <a:p>
          <a:endParaRPr lang="zh-CN" altLang="en-US"/>
        </a:p>
      </dgm:t>
    </dgm:pt>
    <dgm:pt modelId="{6F9CAAB2-A59F-4791-A45E-FB92F86BD47E}" type="parTrans" cxnId="{87ECEC54-E971-4327-9A05-BE8214500C11}">
      <dgm:prSet/>
      <dgm:spPr/>
      <dgm:t>
        <a:bodyPr/>
        <a:lstStyle/>
        <a:p>
          <a:endParaRPr lang="zh-CN" altLang="en-US"/>
        </a:p>
      </dgm:t>
    </dgm:pt>
    <dgm:pt modelId="{D7D37799-C786-48E0-B398-6D0AEC005808}" type="sibTrans" cxnId="{87ECEC54-E971-4327-9A05-BE8214500C1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solidFill>
            <a:srgbClr val="6ACEDE"/>
          </a:solidFill>
        </a:ln>
      </dgm:spPr>
      <dgm:t>
        <a:bodyPr/>
        <a:lstStyle/>
        <a:p>
          <a:endParaRPr lang="zh-CN" altLang="en-US"/>
        </a:p>
      </dgm:t>
    </dgm:pt>
    <dgm:pt modelId="{755F3B21-B77C-4B87-B62B-D5BC85E7339B}">
      <dgm:prSet phldrT="[文本]" custT="1"/>
      <dgm:spPr/>
      <dgm:t>
        <a:bodyPr/>
        <a:lstStyle/>
        <a:p>
          <a:r>
            <a:rPr lang="zh-CN" altLang="en-US" sz="1800" b="1" dirty="0">
              <a:solidFill>
                <a:schemeClr val="accent1"/>
              </a:solidFill>
              <a:latin typeface="+mn-ea"/>
              <a:ea typeface="+mn-ea"/>
            </a:rPr>
            <a:t>红外感应原理</a:t>
          </a:r>
          <a:endParaRPr lang="zh-CN" altLang="en-US" sz="1800" dirty="0">
            <a:solidFill>
              <a:schemeClr val="accent1"/>
            </a:solidFill>
          </a:endParaRPr>
        </a:p>
      </dgm:t>
    </dgm:pt>
    <dgm:pt modelId="{D3B7B4DA-772C-4A6D-827E-D6B782792C2B}" type="parTrans" cxnId="{290179FC-A84D-4826-A02D-9FAD19496004}">
      <dgm:prSet/>
      <dgm:spPr/>
      <dgm:t>
        <a:bodyPr/>
        <a:lstStyle/>
        <a:p>
          <a:endParaRPr lang="zh-CN" altLang="en-US"/>
        </a:p>
      </dgm:t>
    </dgm:pt>
    <dgm:pt modelId="{574D8C40-E010-4D21-A329-30FF697C4F4D}" type="sibTrans" cxnId="{290179FC-A84D-4826-A02D-9FAD1949600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a:solidFill>
            <a:srgbClr val="2165C6"/>
          </a:solidFill>
        </a:ln>
      </dgm:spPr>
      <dgm:t>
        <a:bodyPr/>
        <a:lstStyle/>
        <a:p>
          <a:endParaRPr lang="zh-CN" altLang="en-US"/>
        </a:p>
      </dgm:t>
    </dgm:pt>
    <dgm:pt modelId="{FEAA4248-2B0E-44AF-A219-B30EF882F4F7}">
      <dgm:prSet phldrT="[文本]" custT="1"/>
      <dgm:spPr/>
      <dgm:t>
        <a:bodyPr/>
        <a:lstStyle/>
        <a:p>
          <a:r>
            <a:rPr lang="zh-CN" altLang="en-US" sz="1800" b="1" i="0" dirty="0">
              <a:solidFill>
                <a:schemeClr val="accent1"/>
              </a:solidFill>
              <a:latin typeface="+mj-ea"/>
              <a:ea typeface="+mj-ea"/>
            </a:rPr>
            <a:t>人脸识别原理</a:t>
          </a:r>
          <a:endParaRPr lang="zh-CN" altLang="en-US" sz="1800" dirty="0">
            <a:solidFill>
              <a:schemeClr val="accent1"/>
            </a:solidFill>
          </a:endParaRPr>
        </a:p>
      </dgm:t>
    </dgm:pt>
    <dgm:pt modelId="{1F74A890-6198-4A47-A79E-1891078ABFC2}" type="parTrans" cxnId="{C342EAF5-CF4E-482C-B3F0-4DB82E379BAE}">
      <dgm:prSet/>
      <dgm:spPr/>
      <dgm:t>
        <a:bodyPr/>
        <a:lstStyle/>
        <a:p>
          <a:endParaRPr lang="zh-CN" altLang="en-US"/>
        </a:p>
      </dgm:t>
    </dgm:pt>
    <dgm:pt modelId="{19357D04-5796-469B-A0D2-2CEFB1074018}" type="sibTrans" cxnId="{C342EAF5-CF4E-482C-B3F0-4DB82E379BAE}">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7000" r="-7000"/>
          </a:stretch>
        </a:blipFill>
        <a:ln>
          <a:solidFill>
            <a:srgbClr val="2165C6"/>
          </a:solidFill>
        </a:ln>
      </dgm:spPr>
      <dgm:t>
        <a:bodyPr/>
        <a:lstStyle/>
        <a:p>
          <a:endParaRPr lang="zh-CN" altLang="en-US"/>
        </a:p>
      </dgm:t>
    </dgm:pt>
    <dgm:pt modelId="{38600F14-7D35-48F2-9A80-2D3139A0A426}">
      <dgm:prSet phldrT="[文本]" custT="1"/>
      <dgm:spPr/>
      <dgm:t>
        <a:bodyPr/>
        <a:lstStyle/>
        <a:p>
          <a:endParaRPr lang="zh-CN" altLang="en-US" sz="1800" dirty="0">
            <a:solidFill>
              <a:schemeClr val="accent1"/>
            </a:solidFill>
          </a:endParaRPr>
        </a:p>
      </dgm:t>
    </dgm:pt>
    <dgm:pt modelId="{297CF09F-7314-40B4-B93F-1BD0366C2F19}" type="parTrans" cxnId="{13BF8FEB-28C5-4E54-9113-4E707D4C5AA6}">
      <dgm:prSet/>
      <dgm:spPr/>
      <dgm:t>
        <a:bodyPr/>
        <a:lstStyle/>
        <a:p>
          <a:endParaRPr lang="zh-CN" altLang="en-US"/>
        </a:p>
      </dgm:t>
    </dgm:pt>
    <dgm:pt modelId="{4B10EC22-EE33-4D29-818C-90315D01C965}" type="sibTrans" cxnId="{13BF8FEB-28C5-4E54-9113-4E707D4C5AA6}">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solidFill>
            <a:srgbClr val="2165C6"/>
          </a:solidFill>
        </a:ln>
      </dgm:spPr>
      <dgm:t>
        <a:bodyPr/>
        <a:lstStyle/>
        <a:p>
          <a:endParaRPr lang="zh-CN" altLang="en-US"/>
        </a:p>
      </dgm:t>
    </dgm:pt>
    <dgm:pt modelId="{C2BAC5CE-B909-491D-B093-FE6AED7EFC4C}">
      <dgm:prSet/>
      <dgm:spPr/>
      <dgm:t>
        <a:bodyPr/>
        <a:lstStyle/>
        <a:p>
          <a:endParaRPr lang="zh-CN" altLang="en-US"/>
        </a:p>
      </dgm:t>
    </dgm:pt>
    <dgm:pt modelId="{B4CF5EE8-27EE-452D-B958-50202BBA1133}" type="parTrans" cxnId="{E36D2A0C-4F41-4539-8FF4-EA546F76F484}">
      <dgm:prSet/>
      <dgm:spPr/>
      <dgm:t>
        <a:bodyPr/>
        <a:lstStyle/>
        <a:p>
          <a:endParaRPr lang="zh-CN" altLang="en-US"/>
        </a:p>
      </dgm:t>
    </dgm:pt>
    <dgm:pt modelId="{8AA223F3-DA02-4496-A5F0-FF8857C92724}" type="sibTrans" cxnId="{E36D2A0C-4F41-4539-8FF4-EA546F76F484}">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000" r="-2000"/>
          </a:stretch>
        </a:blipFill>
        <a:ln>
          <a:solidFill>
            <a:srgbClr val="2165C6"/>
          </a:solidFill>
        </a:ln>
      </dgm:spPr>
      <dgm:t>
        <a:bodyPr/>
        <a:lstStyle/>
        <a:p>
          <a:endParaRPr lang="zh-CN" altLang="en-US"/>
        </a:p>
      </dgm:t>
    </dgm:pt>
    <dgm:pt modelId="{CD3CA45D-BDCE-46F4-B920-C91A97E14242}" type="pres">
      <dgm:prSet presAssocID="{B2DAC6DB-F159-4A63-BEB7-16E097D2630B}" presName="Name0" presStyleCnt="0">
        <dgm:presLayoutVars>
          <dgm:chMax val="7"/>
          <dgm:chPref val="7"/>
          <dgm:dir/>
        </dgm:presLayoutVars>
      </dgm:prSet>
      <dgm:spPr/>
    </dgm:pt>
    <dgm:pt modelId="{E32B7F00-5F9A-4921-A24B-57DB5825F0A6}" type="pres">
      <dgm:prSet presAssocID="{B2DAC6DB-F159-4A63-BEB7-16E097D2630B}" presName="Name1" presStyleCnt="0"/>
      <dgm:spPr/>
    </dgm:pt>
    <dgm:pt modelId="{672192DA-3D8E-4038-8DCA-2EF2F8B8F266}" type="pres">
      <dgm:prSet presAssocID="{D7D37799-C786-48E0-B398-6D0AEC005808}" presName="picture_1" presStyleCnt="0"/>
      <dgm:spPr/>
    </dgm:pt>
    <dgm:pt modelId="{BA23F154-26D3-436D-AADF-EF306DBDD3D6}" type="pres">
      <dgm:prSet presAssocID="{D7D37799-C786-48E0-B398-6D0AEC005808}" presName="pictureRepeatNode" presStyleLbl="alignImgPlace1" presStyleIdx="0" presStyleCnt="5"/>
      <dgm:spPr/>
    </dgm:pt>
    <dgm:pt modelId="{65A09E8D-49FF-4A57-A23F-4D8C38A6C2B4}" type="pres">
      <dgm:prSet presAssocID="{7B7E497F-9AB2-4DA9-9833-01C5CFF50B7A}" presName="text_1" presStyleLbl="node1" presStyleIdx="0" presStyleCnt="0">
        <dgm:presLayoutVars>
          <dgm:bulletEnabled val="1"/>
        </dgm:presLayoutVars>
      </dgm:prSet>
      <dgm:spPr/>
    </dgm:pt>
    <dgm:pt modelId="{4258810B-942D-4275-AC6F-0AABB671EE3A}" type="pres">
      <dgm:prSet presAssocID="{574D8C40-E010-4D21-A329-30FF697C4F4D}" presName="picture_2" presStyleCnt="0"/>
      <dgm:spPr/>
    </dgm:pt>
    <dgm:pt modelId="{0CAAC8D6-253B-436D-8380-30E92F3497B4}" type="pres">
      <dgm:prSet presAssocID="{574D8C40-E010-4D21-A329-30FF697C4F4D}" presName="pictureRepeatNode" presStyleLbl="alignImgPlace1" presStyleIdx="1" presStyleCnt="5"/>
      <dgm:spPr/>
    </dgm:pt>
    <dgm:pt modelId="{2F2131C2-9558-4636-A7A7-7AB62A167B48}" type="pres">
      <dgm:prSet presAssocID="{755F3B21-B77C-4B87-B62B-D5BC85E7339B}" presName="line_2" presStyleLbl="parChTrans1D1" presStyleIdx="0" presStyleCnt="4"/>
      <dgm:spPr/>
    </dgm:pt>
    <dgm:pt modelId="{86EDC45C-D330-4D0B-A467-CCB600D34D37}" type="pres">
      <dgm:prSet presAssocID="{755F3B21-B77C-4B87-B62B-D5BC85E7339B}" presName="textparent_2" presStyleLbl="node1" presStyleIdx="0" presStyleCnt="0"/>
      <dgm:spPr/>
    </dgm:pt>
    <dgm:pt modelId="{6A495486-42F2-49F9-BE12-71662388FEB1}" type="pres">
      <dgm:prSet presAssocID="{755F3B21-B77C-4B87-B62B-D5BC85E7339B}" presName="text_2" presStyleLbl="revTx" presStyleIdx="0" presStyleCnt="4" custScaleX="228572">
        <dgm:presLayoutVars>
          <dgm:bulletEnabled val="1"/>
        </dgm:presLayoutVars>
      </dgm:prSet>
      <dgm:spPr/>
    </dgm:pt>
    <dgm:pt modelId="{78FBD723-D159-411F-8860-6D165BBE1737}" type="pres">
      <dgm:prSet presAssocID="{19357D04-5796-469B-A0D2-2CEFB1074018}" presName="picture_3" presStyleCnt="0"/>
      <dgm:spPr/>
    </dgm:pt>
    <dgm:pt modelId="{A3CFF3C8-9AC4-4AD8-A16B-D2C79CE5FC34}" type="pres">
      <dgm:prSet presAssocID="{19357D04-5796-469B-A0D2-2CEFB1074018}" presName="pictureRepeatNode" presStyleLbl="alignImgPlace1" presStyleIdx="2" presStyleCnt="5"/>
      <dgm:spPr/>
    </dgm:pt>
    <dgm:pt modelId="{77F4ABCD-C342-424E-8F8F-00BBDEDB38B9}" type="pres">
      <dgm:prSet presAssocID="{FEAA4248-2B0E-44AF-A219-B30EF882F4F7}" presName="line_3" presStyleLbl="parChTrans1D1" presStyleIdx="1" presStyleCnt="4"/>
      <dgm:spPr/>
    </dgm:pt>
    <dgm:pt modelId="{D2D82FAB-A568-4083-B004-1023906A5160}" type="pres">
      <dgm:prSet presAssocID="{FEAA4248-2B0E-44AF-A219-B30EF882F4F7}" presName="textparent_3" presStyleLbl="node1" presStyleIdx="0" presStyleCnt="0"/>
      <dgm:spPr/>
    </dgm:pt>
    <dgm:pt modelId="{8CEC7E74-C353-48F8-A3C8-CFB9C9E710EC}" type="pres">
      <dgm:prSet presAssocID="{FEAA4248-2B0E-44AF-A219-B30EF882F4F7}" presName="text_3" presStyleLbl="revTx" presStyleIdx="1" presStyleCnt="4" custScaleX="776155">
        <dgm:presLayoutVars>
          <dgm:bulletEnabled val="1"/>
        </dgm:presLayoutVars>
      </dgm:prSet>
      <dgm:spPr/>
    </dgm:pt>
    <dgm:pt modelId="{7AB140D2-1B4E-458C-BBA8-2CC7545E6FB0}" type="pres">
      <dgm:prSet presAssocID="{4B10EC22-EE33-4D29-818C-90315D01C965}" presName="picture_4" presStyleCnt="0"/>
      <dgm:spPr/>
    </dgm:pt>
    <dgm:pt modelId="{3C697885-32CD-416A-A5A7-93660EFA2843}" type="pres">
      <dgm:prSet presAssocID="{4B10EC22-EE33-4D29-818C-90315D01C965}" presName="pictureRepeatNode" presStyleLbl="alignImgPlace1" presStyleIdx="3" presStyleCnt="5"/>
      <dgm:spPr/>
    </dgm:pt>
    <dgm:pt modelId="{9120576E-DBC4-4526-80D8-5CA4AE646186}" type="pres">
      <dgm:prSet presAssocID="{38600F14-7D35-48F2-9A80-2D3139A0A426}" presName="line_4" presStyleLbl="parChTrans1D1" presStyleIdx="2" presStyleCnt="4"/>
      <dgm:spPr/>
    </dgm:pt>
    <dgm:pt modelId="{01D36BBD-3987-41CD-B9E5-953923395A41}" type="pres">
      <dgm:prSet presAssocID="{38600F14-7D35-48F2-9A80-2D3139A0A426}" presName="textparent_4" presStyleLbl="node1" presStyleIdx="0" presStyleCnt="0"/>
      <dgm:spPr/>
    </dgm:pt>
    <dgm:pt modelId="{43A33D4F-41CD-4699-BECE-1D7A45B78CB5}" type="pres">
      <dgm:prSet presAssocID="{38600F14-7D35-48F2-9A80-2D3139A0A426}" presName="text_4" presStyleLbl="revTx" presStyleIdx="2" presStyleCnt="4" custScaleX="2000000" custScaleY="196266" custLinFactX="-300000" custLinFactNeighborX="-342571" custLinFactNeighborY="-24390">
        <dgm:presLayoutVars>
          <dgm:bulletEnabled val="1"/>
        </dgm:presLayoutVars>
      </dgm:prSet>
      <dgm:spPr/>
    </dgm:pt>
    <dgm:pt modelId="{A06759B0-A265-49C4-B768-C0AABEB23761}" type="pres">
      <dgm:prSet presAssocID="{8AA223F3-DA02-4496-A5F0-FF8857C92724}" presName="picture_5" presStyleCnt="0"/>
      <dgm:spPr/>
    </dgm:pt>
    <dgm:pt modelId="{16142B2D-F3F3-46AC-8729-7AE4D19E1C55}" type="pres">
      <dgm:prSet presAssocID="{8AA223F3-DA02-4496-A5F0-FF8857C92724}" presName="pictureRepeatNode" presStyleLbl="alignImgPlace1" presStyleIdx="4" presStyleCnt="5"/>
      <dgm:spPr/>
    </dgm:pt>
    <dgm:pt modelId="{4C60A2BD-A6F7-4606-A711-869DF6C28F7B}" type="pres">
      <dgm:prSet presAssocID="{C2BAC5CE-B909-491D-B093-FE6AED7EFC4C}" presName="line_5" presStyleLbl="parChTrans1D1" presStyleIdx="3" presStyleCnt="4"/>
      <dgm:spPr/>
    </dgm:pt>
    <dgm:pt modelId="{993E4F04-BD0D-45FA-9ACA-1A56B9DF5776}" type="pres">
      <dgm:prSet presAssocID="{C2BAC5CE-B909-491D-B093-FE6AED7EFC4C}" presName="textparent_5" presStyleLbl="node1" presStyleIdx="0" presStyleCnt="0"/>
      <dgm:spPr/>
    </dgm:pt>
    <dgm:pt modelId="{9FA61D49-B2CD-4A90-B444-EB73C9AFDABE}" type="pres">
      <dgm:prSet presAssocID="{C2BAC5CE-B909-491D-B093-FE6AED7EFC4C}" presName="text_5" presStyleLbl="revTx" presStyleIdx="3" presStyleCnt="4">
        <dgm:presLayoutVars>
          <dgm:bulletEnabled val="1"/>
        </dgm:presLayoutVars>
      </dgm:prSet>
      <dgm:spPr/>
    </dgm:pt>
  </dgm:ptLst>
  <dgm:cxnLst>
    <dgm:cxn modelId="{AFE6180C-E161-4601-89B7-FE3EBCD5835B}" type="presOf" srcId="{D7D37799-C786-48E0-B398-6D0AEC005808}" destId="{BA23F154-26D3-436D-AADF-EF306DBDD3D6}" srcOrd="0" destOrd="0" presId="urn:microsoft.com/office/officeart/2008/layout/CircularPictureCallout"/>
    <dgm:cxn modelId="{E36D2A0C-4F41-4539-8FF4-EA546F76F484}" srcId="{B2DAC6DB-F159-4A63-BEB7-16E097D2630B}" destId="{C2BAC5CE-B909-491D-B093-FE6AED7EFC4C}" srcOrd="4" destOrd="0" parTransId="{B4CF5EE8-27EE-452D-B958-50202BBA1133}" sibTransId="{8AA223F3-DA02-4496-A5F0-FF8857C92724}"/>
    <dgm:cxn modelId="{341E6510-DEDA-47A8-939C-53243CC2D9D5}" type="presOf" srcId="{7B7E497F-9AB2-4DA9-9833-01C5CFF50B7A}" destId="{65A09E8D-49FF-4A57-A23F-4D8C38A6C2B4}" srcOrd="0" destOrd="0" presId="urn:microsoft.com/office/officeart/2008/layout/CircularPictureCallout"/>
    <dgm:cxn modelId="{729A7F64-8B95-452E-A810-CF497E103B60}" type="presOf" srcId="{C2BAC5CE-B909-491D-B093-FE6AED7EFC4C}" destId="{9FA61D49-B2CD-4A90-B444-EB73C9AFDABE}" srcOrd="0" destOrd="0" presId="urn:microsoft.com/office/officeart/2008/layout/CircularPictureCallout"/>
    <dgm:cxn modelId="{403BFD4C-3688-42FC-95F8-B638BF851F68}" type="presOf" srcId="{755F3B21-B77C-4B87-B62B-D5BC85E7339B}" destId="{6A495486-42F2-49F9-BE12-71662388FEB1}" srcOrd="0" destOrd="0" presId="urn:microsoft.com/office/officeart/2008/layout/CircularPictureCallout"/>
    <dgm:cxn modelId="{87ECEC54-E971-4327-9A05-BE8214500C11}" srcId="{B2DAC6DB-F159-4A63-BEB7-16E097D2630B}" destId="{7B7E497F-9AB2-4DA9-9833-01C5CFF50B7A}" srcOrd="0" destOrd="0" parTransId="{6F9CAAB2-A59F-4791-A45E-FB92F86BD47E}" sibTransId="{D7D37799-C786-48E0-B398-6D0AEC005808}"/>
    <dgm:cxn modelId="{56681792-FE01-4898-9B96-D7DEB1A6F5A6}" type="presOf" srcId="{574D8C40-E010-4D21-A329-30FF697C4F4D}" destId="{0CAAC8D6-253B-436D-8380-30E92F3497B4}" srcOrd="0" destOrd="0" presId="urn:microsoft.com/office/officeart/2008/layout/CircularPictureCallout"/>
    <dgm:cxn modelId="{194B3992-65B3-4F42-BBD9-11D7BBD8E245}" type="presOf" srcId="{8AA223F3-DA02-4496-A5F0-FF8857C92724}" destId="{16142B2D-F3F3-46AC-8729-7AE4D19E1C55}" srcOrd="0" destOrd="0" presId="urn:microsoft.com/office/officeart/2008/layout/CircularPictureCallout"/>
    <dgm:cxn modelId="{D43CDB93-4F22-45D5-8E89-11169728D5FA}" type="presOf" srcId="{4B10EC22-EE33-4D29-818C-90315D01C965}" destId="{3C697885-32CD-416A-A5A7-93660EFA2843}" srcOrd="0" destOrd="0" presId="urn:microsoft.com/office/officeart/2008/layout/CircularPictureCallout"/>
    <dgm:cxn modelId="{B93051AF-1E96-43A0-97EC-0005B136C892}" type="presOf" srcId="{B2DAC6DB-F159-4A63-BEB7-16E097D2630B}" destId="{CD3CA45D-BDCE-46F4-B920-C91A97E14242}" srcOrd="0" destOrd="0" presId="urn:microsoft.com/office/officeart/2008/layout/CircularPictureCallout"/>
    <dgm:cxn modelId="{22BC1ED2-C41B-4B3D-8189-622F5CBE5A8C}" type="presOf" srcId="{19357D04-5796-469B-A0D2-2CEFB1074018}" destId="{A3CFF3C8-9AC4-4AD8-A16B-D2C79CE5FC34}" srcOrd="0" destOrd="0" presId="urn:microsoft.com/office/officeart/2008/layout/CircularPictureCallout"/>
    <dgm:cxn modelId="{78B4FFD6-76BF-4898-B328-7D6E1B5E38D7}" type="presOf" srcId="{38600F14-7D35-48F2-9A80-2D3139A0A426}" destId="{43A33D4F-41CD-4699-BECE-1D7A45B78CB5}" srcOrd="0" destOrd="0" presId="urn:microsoft.com/office/officeart/2008/layout/CircularPictureCallout"/>
    <dgm:cxn modelId="{D80E13D9-EA70-41B9-BD6E-A5E01FF802DD}" type="presOf" srcId="{FEAA4248-2B0E-44AF-A219-B30EF882F4F7}" destId="{8CEC7E74-C353-48F8-A3C8-CFB9C9E710EC}" srcOrd="0" destOrd="0" presId="urn:microsoft.com/office/officeart/2008/layout/CircularPictureCallout"/>
    <dgm:cxn modelId="{13BF8FEB-28C5-4E54-9113-4E707D4C5AA6}" srcId="{B2DAC6DB-F159-4A63-BEB7-16E097D2630B}" destId="{38600F14-7D35-48F2-9A80-2D3139A0A426}" srcOrd="3" destOrd="0" parTransId="{297CF09F-7314-40B4-B93F-1BD0366C2F19}" sibTransId="{4B10EC22-EE33-4D29-818C-90315D01C965}"/>
    <dgm:cxn modelId="{C342EAF5-CF4E-482C-B3F0-4DB82E379BAE}" srcId="{B2DAC6DB-F159-4A63-BEB7-16E097D2630B}" destId="{FEAA4248-2B0E-44AF-A219-B30EF882F4F7}" srcOrd="2" destOrd="0" parTransId="{1F74A890-6198-4A47-A79E-1891078ABFC2}" sibTransId="{19357D04-5796-469B-A0D2-2CEFB1074018}"/>
    <dgm:cxn modelId="{290179FC-A84D-4826-A02D-9FAD19496004}" srcId="{B2DAC6DB-F159-4A63-BEB7-16E097D2630B}" destId="{755F3B21-B77C-4B87-B62B-D5BC85E7339B}" srcOrd="1" destOrd="0" parTransId="{D3B7B4DA-772C-4A6D-827E-D6B782792C2B}" sibTransId="{574D8C40-E010-4D21-A329-30FF697C4F4D}"/>
    <dgm:cxn modelId="{BFBD0677-E9CD-4F82-B39E-99494E68279A}" type="presParOf" srcId="{CD3CA45D-BDCE-46F4-B920-C91A97E14242}" destId="{E32B7F00-5F9A-4921-A24B-57DB5825F0A6}" srcOrd="0" destOrd="0" presId="urn:microsoft.com/office/officeart/2008/layout/CircularPictureCallout"/>
    <dgm:cxn modelId="{C088CCF1-9444-455F-BAAB-A01C765335ED}" type="presParOf" srcId="{E32B7F00-5F9A-4921-A24B-57DB5825F0A6}" destId="{672192DA-3D8E-4038-8DCA-2EF2F8B8F266}" srcOrd="0" destOrd="0" presId="urn:microsoft.com/office/officeart/2008/layout/CircularPictureCallout"/>
    <dgm:cxn modelId="{0A8795D0-875F-4AB4-AA23-C1C02ED2D492}" type="presParOf" srcId="{672192DA-3D8E-4038-8DCA-2EF2F8B8F266}" destId="{BA23F154-26D3-436D-AADF-EF306DBDD3D6}" srcOrd="0" destOrd="0" presId="urn:microsoft.com/office/officeart/2008/layout/CircularPictureCallout"/>
    <dgm:cxn modelId="{3A93FEA1-03F4-4E6F-8F27-34D0ECC50697}" type="presParOf" srcId="{E32B7F00-5F9A-4921-A24B-57DB5825F0A6}" destId="{65A09E8D-49FF-4A57-A23F-4D8C38A6C2B4}" srcOrd="1" destOrd="0" presId="urn:microsoft.com/office/officeart/2008/layout/CircularPictureCallout"/>
    <dgm:cxn modelId="{EF0F8E53-FDE7-41C4-8896-BBB3E7781300}" type="presParOf" srcId="{E32B7F00-5F9A-4921-A24B-57DB5825F0A6}" destId="{4258810B-942D-4275-AC6F-0AABB671EE3A}" srcOrd="2" destOrd="0" presId="urn:microsoft.com/office/officeart/2008/layout/CircularPictureCallout"/>
    <dgm:cxn modelId="{6A2405F1-15C4-46E6-8A4B-647125C32EA8}" type="presParOf" srcId="{4258810B-942D-4275-AC6F-0AABB671EE3A}" destId="{0CAAC8D6-253B-436D-8380-30E92F3497B4}" srcOrd="0" destOrd="0" presId="urn:microsoft.com/office/officeart/2008/layout/CircularPictureCallout"/>
    <dgm:cxn modelId="{B6F3C5B8-8807-4EA1-AC13-8C7FCB33E75A}" type="presParOf" srcId="{E32B7F00-5F9A-4921-A24B-57DB5825F0A6}" destId="{2F2131C2-9558-4636-A7A7-7AB62A167B48}" srcOrd="3" destOrd="0" presId="urn:microsoft.com/office/officeart/2008/layout/CircularPictureCallout"/>
    <dgm:cxn modelId="{1E8DFF5D-C66C-447C-89AD-A8555C77596F}" type="presParOf" srcId="{E32B7F00-5F9A-4921-A24B-57DB5825F0A6}" destId="{86EDC45C-D330-4D0B-A467-CCB600D34D37}" srcOrd="4" destOrd="0" presId="urn:microsoft.com/office/officeart/2008/layout/CircularPictureCallout"/>
    <dgm:cxn modelId="{2E329F58-F75C-4826-A8AB-455CC7C9A559}" type="presParOf" srcId="{86EDC45C-D330-4D0B-A467-CCB600D34D37}" destId="{6A495486-42F2-49F9-BE12-71662388FEB1}" srcOrd="0" destOrd="0" presId="urn:microsoft.com/office/officeart/2008/layout/CircularPictureCallout"/>
    <dgm:cxn modelId="{06FA083A-6293-4A13-BADB-992A267BB8FF}" type="presParOf" srcId="{E32B7F00-5F9A-4921-A24B-57DB5825F0A6}" destId="{78FBD723-D159-411F-8860-6D165BBE1737}" srcOrd="5" destOrd="0" presId="urn:microsoft.com/office/officeart/2008/layout/CircularPictureCallout"/>
    <dgm:cxn modelId="{47E0114A-9EFA-4CC2-960E-5CA3ECE733C1}" type="presParOf" srcId="{78FBD723-D159-411F-8860-6D165BBE1737}" destId="{A3CFF3C8-9AC4-4AD8-A16B-D2C79CE5FC34}" srcOrd="0" destOrd="0" presId="urn:microsoft.com/office/officeart/2008/layout/CircularPictureCallout"/>
    <dgm:cxn modelId="{91BF98FB-B31A-4EE7-8FE3-72175BCC2738}" type="presParOf" srcId="{E32B7F00-5F9A-4921-A24B-57DB5825F0A6}" destId="{77F4ABCD-C342-424E-8F8F-00BBDEDB38B9}" srcOrd="6" destOrd="0" presId="urn:microsoft.com/office/officeart/2008/layout/CircularPictureCallout"/>
    <dgm:cxn modelId="{DF247D1C-FECE-45A5-A425-08FA1D754F60}" type="presParOf" srcId="{E32B7F00-5F9A-4921-A24B-57DB5825F0A6}" destId="{D2D82FAB-A568-4083-B004-1023906A5160}" srcOrd="7" destOrd="0" presId="urn:microsoft.com/office/officeart/2008/layout/CircularPictureCallout"/>
    <dgm:cxn modelId="{FA335B54-B423-4395-9457-D0AD74B19952}" type="presParOf" srcId="{D2D82FAB-A568-4083-B004-1023906A5160}" destId="{8CEC7E74-C353-48F8-A3C8-CFB9C9E710EC}" srcOrd="0" destOrd="0" presId="urn:microsoft.com/office/officeart/2008/layout/CircularPictureCallout"/>
    <dgm:cxn modelId="{64160AF7-D9B2-4EE6-9309-71EF9FA31104}" type="presParOf" srcId="{E32B7F00-5F9A-4921-A24B-57DB5825F0A6}" destId="{7AB140D2-1B4E-458C-BBA8-2CC7545E6FB0}" srcOrd="8" destOrd="0" presId="urn:microsoft.com/office/officeart/2008/layout/CircularPictureCallout"/>
    <dgm:cxn modelId="{296797AB-3D4E-4D34-BDE4-A1F5D3B53037}" type="presParOf" srcId="{7AB140D2-1B4E-458C-BBA8-2CC7545E6FB0}" destId="{3C697885-32CD-416A-A5A7-93660EFA2843}" srcOrd="0" destOrd="0" presId="urn:microsoft.com/office/officeart/2008/layout/CircularPictureCallout"/>
    <dgm:cxn modelId="{45B3C577-F336-4419-B987-42BE480B0B5B}" type="presParOf" srcId="{E32B7F00-5F9A-4921-A24B-57DB5825F0A6}" destId="{9120576E-DBC4-4526-80D8-5CA4AE646186}" srcOrd="9" destOrd="0" presId="urn:microsoft.com/office/officeart/2008/layout/CircularPictureCallout"/>
    <dgm:cxn modelId="{13C4681C-0193-44C9-A6AE-B841232B9753}" type="presParOf" srcId="{E32B7F00-5F9A-4921-A24B-57DB5825F0A6}" destId="{01D36BBD-3987-41CD-B9E5-953923395A41}" srcOrd="10" destOrd="0" presId="urn:microsoft.com/office/officeart/2008/layout/CircularPictureCallout"/>
    <dgm:cxn modelId="{5EB76708-EFEB-4734-8AED-EE029E7C6DA9}" type="presParOf" srcId="{01D36BBD-3987-41CD-B9E5-953923395A41}" destId="{43A33D4F-41CD-4699-BECE-1D7A45B78CB5}" srcOrd="0" destOrd="0" presId="urn:microsoft.com/office/officeart/2008/layout/CircularPictureCallout"/>
    <dgm:cxn modelId="{FDC0C264-B816-480F-8376-CD7678EC7586}" type="presParOf" srcId="{E32B7F00-5F9A-4921-A24B-57DB5825F0A6}" destId="{A06759B0-A265-49C4-B768-C0AABEB23761}" srcOrd="11" destOrd="0" presId="urn:microsoft.com/office/officeart/2008/layout/CircularPictureCallout"/>
    <dgm:cxn modelId="{ED63D259-F1DD-459F-A191-91C5CC7E612B}" type="presParOf" srcId="{A06759B0-A265-49C4-B768-C0AABEB23761}" destId="{16142B2D-F3F3-46AC-8729-7AE4D19E1C55}" srcOrd="0" destOrd="0" presId="urn:microsoft.com/office/officeart/2008/layout/CircularPictureCallout"/>
    <dgm:cxn modelId="{83B2EED8-7F62-48CA-AAB0-79CAFF1D238F}" type="presParOf" srcId="{E32B7F00-5F9A-4921-A24B-57DB5825F0A6}" destId="{4C60A2BD-A6F7-4606-A711-869DF6C28F7B}" srcOrd="12" destOrd="0" presId="urn:microsoft.com/office/officeart/2008/layout/CircularPictureCallout"/>
    <dgm:cxn modelId="{30BDCD13-C180-4363-A70C-7D2044FB57C7}" type="presParOf" srcId="{E32B7F00-5F9A-4921-A24B-57DB5825F0A6}" destId="{993E4F04-BD0D-45FA-9ACA-1A56B9DF5776}" srcOrd="13" destOrd="0" presId="urn:microsoft.com/office/officeart/2008/layout/CircularPictureCallout"/>
    <dgm:cxn modelId="{5B680612-C729-4D59-AD21-3450900D814D}" type="presParOf" srcId="{993E4F04-BD0D-45FA-9ACA-1A56B9DF5776}" destId="{9FA61D49-B2CD-4A90-B444-EB73C9AFDABE}" srcOrd="0" destOrd="0" presId="urn:microsoft.com/office/officeart/2008/layout/CircularPictureCallou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0A2BD-A6F7-4606-A711-869DF6C28F7B}">
      <dsp:nvSpPr>
        <dsp:cNvPr id="0" name=""/>
        <dsp:cNvSpPr/>
      </dsp:nvSpPr>
      <dsp:spPr>
        <a:xfrm>
          <a:off x="1920213" y="3494662"/>
          <a:ext cx="378281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20576E-DBC4-4526-80D8-5CA4AE646186}">
      <dsp:nvSpPr>
        <dsp:cNvPr id="0" name=""/>
        <dsp:cNvSpPr/>
      </dsp:nvSpPr>
      <dsp:spPr>
        <a:xfrm>
          <a:off x="1920213" y="2561438"/>
          <a:ext cx="314914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F4ABCD-C342-424E-8F8F-00BBDEDB38B9}">
      <dsp:nvSpPr>
        <dsp:cNvPr id="0" name=""/>
        <dsp:cNvSpPr/>
      </dsp:nvSpPr>
      <dsp:spPr>
        <a:xfrm>
          <a:off x="1920213" y="1432353"/>
          <a:ext cx="314914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131C2-9558-4636-A7A7-7AB62A167B48}">
      <dsp:nvSpPr>
        <dsp:cNvPr id="0" name=""/>
        <dsp:cNvSpPr/>
      </dsp:nvSpPr>
      <dsp:spPr>
        <a:xfrm>
          <a:off x="1920213" y="499129"/>
          <a:ext cx="378281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3F154-26D3-436D-AADF-EF306DBDD3D6}">
      <dsp:nvSpPr>
        <dsp:cNvPr id="0" name=""/>
        <dsp:cNvSpPr/>
      </dsp:nvSpPr>
      <dsp:spPr>
        <a:xfrm>
          <a:off x="0" y="76682"/>
          <a:ext cx="3840426" cy="38404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solidFill>
            <a:srgbClr val="6ACEDE"/>
          </a:solidFill>
          <a:prstDash val="solid"/>
        </a:ln>
        <a:effectLst/>
      </dsp:spPr>
      <dsp:style>
        <a:lnRef idx="2">
          <a:scrgbClr r="0" g="0" b="0"/>
        </a:lnRef>
        <a:fillRef idx="1">
          <a:scrgbClr r="0" g="0" b="0"/>
        </a:fillRef>
        <a:effectRef idx="0">
          <a:scrgbClr r="0" g="0" b="0"/>
        </a:effectRef>
        <a:fontRef idx="minor"/>
      </dsp:style>
    </dsp:sp>
    <dsp:sp modelId="{65A09E8D-49FF-4A57-A23F-4D8C38A6C2B4}">
      <dsp:nvSpPr>
        <dsp:cNvPr id="0" name=""/>
        <dsp:cNvSpPr/>
      </dsp:nvSpPr>
      <dsp:spPr>
        <a:xfrm>
          <a:off x="691276" y="2115949"/>
          <a:ext cx="2457872" cy="12673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zh-CN" altLang="en-US" sz="6500" kern="1200"/>
        </a:p>
      </dsp:txBody>
      <dsp:txXfrm>
        <a:off x="691276" y="2115949"/>
        <a:ext cx="2457872" cy="1267340"/>
      </dsp:txXfrm>
    </dsp:sp>
    <dsp:sp modelId="{0CAAC8D6-253B-436D-8380-30E92F3497B4}">
      <dsp:nvSpPr>
        <dsp:cNvPr id="0" name=""/>
        <dsp:cNvSpPr/>
      </dsp:nvSpPr>
      <dsp:spPr>
        <a:xfrm>
          <a:off x="5280585" y="76682"/>
          <a:ext cx="844893" cy="8448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25400" cap="flat" cmpd="sng" algn="ctr">
          <a:solidFill>
            <a:srgbClr val="2165C6"/>
          </a:solidFill>
          <a:prstDash val="solid"/>
        </a:ln>
        <a:effectLst/>
      </dsp:spPr>
      <dsp:style>
        <a:lnRef idx="2">
          <a:scrgbClr r="0" g="0" b="0"/>
        </a:lnRef>
        <a:fillRef idx="1">
          <a:scrgbClr r="0" g="0" b="0"/>
        </a:fillRef>
        <a:effectRef idx="0">
          <a:scrgbClr r="0" g="0" b="0"/>
        </a:effectRef>
        <a:fontRef idx="minor"/>
      </dsp:style>
    </dsp:sp>
    <dsp:sp modelId="{6A495486-42F2-49F9-BE12-71662388FEB1}">
      <dsp:nvSpPr>
        <dsp:cNvPr id="0" name=""/>
        <dsp:cNvSpPr/>
      </dsp:nvSpPr>
      <dsp:spPr>
        <a:xfrm>
          <a:off x="6125479" y="76682"/>
          <a:ext cx="1554334" cy="84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chemeClr val="accent1"/>
              </a:solidFill>
              <a:latin typeface="+mn-ea"/>
              <a:ea typeface="+mn-ea"/>
            </a:rPr>
            <a:t>红外感应原理</a:t>
          </a:r>
          <a:endParaRPr lang="zh-CN" altLang="en-US" sz="1800" kern="1200" dirty="0">
            <a:solidFill>
              <a:schemeClr val="accent1"/>
            </a:solidFill>
          </a:endParaRPr>
        </a:p>
      </dsp:txBody>
      <dsp:txXfrm>
        <a:off x="6125479" y="76682"/>
        <a:ext cx="1554334" cy="844893"/>
      </dsp:txXfrm>
    </dsp:sp>
    <dsp:sp modelId="{A3CFF3C8-9AC4-4AD8-A16B-D2C79CE5FC34}">
      <dsp:nvSpPr>
        <dsp:cNvPr id="0" name=""/>
        <dsp:cNvSpPr/>
      </dsp:nvSpPr>
      <dsp:spPr>
        <a:xfrm>
          <a:off x="4646915" y="1009906"/>
          <a:ext cx="844893" cy="8448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7000" r="-7000"/>
          </a:stretch>
        </a:blipFill>
        <a:ln w="25400" cap="flat" cmpd="sng" algn="ctr">
          <a:solidFill>
            <a:srgbClr val="2165C6"/>
          </a:solidFill>
          <a:prstDash val="solid"/>
        </a:ln>
        <a:effectLst/>
      </dsp:spPr>
      <dsp:style>
        <a:lnRef idx="2">
          <a:scrgbClr r="0" g="0" b="0"/>
        </a:lnRef>
        <a:fillRef idx="1">
          <a:scrgbClr r="0" g="0" b="0"/>
        </a:fillRef>
        <a:effectRef idx="0">
          <a:scrgbClr r="0" g="0" b="0"/>
        </a:effectRef>
        <a:fontRef idx="minor"/>
      </dsp:style>
    </dsp:sp>
    <dsp:sp modelId="{8CEC7E74-C353-48F8-A3C8-CFB9C9E710EC}">
      <dsp:nvSpPr>
        <dsp:cNvPr id="0" name=""/>
        <dsp:cNvSpPr/>
      </dsp:nvSpPr>
      <dsp:spPr>
        <a:xfrm>
          <a:off x="5491809" y="1009906"/>
          <a:ext cx="2188712" cy="84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r>
            <a:rPr lang="zh-CN" altLang="en-US" sz="1800" b="1" i="0" kern="1200" dirty="0">
              <a:solidFill>
                <a:schemeClr val="accent1"/>
              </a:solidFill>
              <a:latin typeface="+mj-ea"/>
              <a:ea typeface="+mj-ea"/>
            </a:rPr>
            <a:t>人脸识别原理</a:t>
          </a:r>
          <a:endParaRPr lang="zh-CN" altLang="en-US" sz="1800" kern="1200" dirty="0">
            <a:solidFill>
              <a:schemeClr val="accent1"/>
            </a:solidFill>
          </a:endParaRPr>
        </a:p>
      </dsp:txBody>
      <dsp:txXfrm>
        <a:off x="5491809" y="1009906"/>
        <a:ext cx="2188712" cy="844893"/>
      </dsp:txXfrm>
    </dsp:sp>
    <dsp:sp modelId="{3C697885-32CD-416A-A5A7-93660EFA2843}">
      <dsp:nvSpPr>
        <dsp:cNvPr id="0" name=""/>
        <dsp:cNvSpPr/>
      </dsp:nvSpPr>
      <dsp:spPr>
        <a:xfrm>
          <a:off x="4646915" y="2138991"/>
          <a:ext cx="844893" cy="844893"/>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rgbClr val="2165C6"/>
          </a:solidFill>
          <a:prstDash val="solid"/>
        </a:ln>
        <a:effectLst/>
      </dsp:spPr>
      <dsp:style>
        <a:lnRef idx="2">
          <a:scrgbClr r="0" g="0" b="0"/>
        </a:lnRef>
        <a:fillRef idx="1">
          <a:scrgbClr r="0" g="0" b="0"/>
        </a:fillRef>
        <a:effectRef idx="0">
          <a:scrgbClr r="0" g="0" b="0"/>
        </a:effectRef>
        <a:fontRef idx="minor"/>
      </dsp:style>
    </dsp:sp>
    <dsp:sp modelId="{43A33D4F-41CD-4699-BECE-1D7A45B78CB5}">
      <dsp:nvSpPr>
        <dsp:cNvPr id="0" name=""/>
        <dsp:cNvSpPr/>
      </dsp:nvSpPr>
      <dsp:spPr>
        <a:xfrm>
          <a:off x="4788501" y="1526249"/>
          <a:ext cx="2189042" cy="165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endParaRPr lang="zh-CN" altLang="en-US" sz="1800" kern="1200" dirty="0">
            <a:solidFill>
              <a:schemeClr val="accent1"/>
            </a:solidFill>
          </a:endParaRPr>
        </a:p>
      </dsp:txBody>
      <dsp:txXfrm>
        <a:off x="4788501" y="1526249"/>
        <a:ext cx="2189042" cy="1658239"/>
      </dsp:txXfrm>
    </dsp:sp>
    <dsp:sp modelId="{16142B2D-F3F3-46AC-8729-7AE4D19E1C55}">
      <dsp:nvSpPr>
        <dsp:cNvPr id="0" name=""/>
        <dsp:cNvSpPr/>
      </dsp:nvSpPr>
      <dsp:spPr>
        <a:xfrm>
          <a:off x="5280585" y="3072215"/>
          <a:ext cx="844893" cy="844893"/>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000" r="-2000"/>
          </a:stretch>
        </a:blipFill>
        <a:ln w="25400" cap="flat" cmpd="sng" algn="ctr">
          <a:solidFill>
            <a:srgbClr val="2165C6"/>
          </a:solidFill>
          <a:prstDash val="solid"/>
        </a:ln>
        <a:effectLst/>
      </dsp:spPr>
      <dsp:style>
        <a:lnRef idx="2">
          <a:scrgbClr r="0" g="0" b="0"/>
        </a:lnRef>
        <a:fillRef idx="1">
          <a:scrgbClr r="0" g="0" b="0"/>
        </a:fillRef>
        <a:effectRef idx="0">
          <a:scrgbClr r="0" g="0" b="0"/>
        </a:effectRef>
        <a:fontRef idx="minor"/>
      </dsp:style>
    </dsp:sp>
    <dsp:sp modelId="{9FA61D49-B2CD-4A90-B444-EB73C9AFDABE}">
      <dsp:nvSpPr>
        <dsp:cNvPr id="0" name=""/>
        <dsp:cNvSpPr/>
      </dsp:nvSpPr>
      <dsp:spPr>
        <a:xfrm>
          <a:off x="6125479" y="3072215"/>
          <a:ext cx="155537" cy="84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0" rIns="243840" bIns="0" numCol="1" spcCol="1270" anchor="ctr" anchorCtr="0">
          <a:noAutofit/>
        </a:bodyPr>
        <a:lstStyle/>
        <a:p>
          <a:pPr marL="0" lvl="0" indent="0" algn="l" defTabSz="2844800">
            <a:lnSpc>
              <a:spcPct val="90000"/>
            </a:lnSpc>
            <a:spcBef>
              <a:spcPct val="0"/>
            </a:spcBef>
            <a:spcAft>
              <a:spcPct val="35000"/>
            </a:spcAft>
            <a:buNone/>
          </a:pPr>
          <a:endParaRPr lang="zh-CN" altLang="en-US" sz="6400" kern="1200"/>
        </a:p>
      </dsp:txBody>
      <dsp:txXfrm>
        <a:off x="6125479" y="3072215"/>
        <a:ext cx="155537" cy="84489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2020/6/7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37751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12362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97770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80816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28651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55334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1F41D1-EB0D-4857-8E93-8C1C831E6153}"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3842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110999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25920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533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54119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425060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80433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328651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38743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5067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1211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7308304" y="4731990"/>
            <a:ext cx="775136" cy="230832"/>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fontAlgn="auto">
              <a:spcBef>
                <a:spcPts val="0"/>
              </a:spcBef>
              <a:spcAft>
                <a:spcPts val="0"/>
              </a:spcAft>
            </a:pPr>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fontAlgn="auto">
              <a:spcBef>
                <a:spcPts val="0"/>
              </a:spcBef>
              <a:spcAft>
                <a:spcPts val="0"/>
              </a:spcAft>
            </a:pPr>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fontAlgn="auto">
              <a:spcBef>
                <a:spcPts val="0"/>
              </a:spcBef>
              <a:spcAft>
                <a:spcPts val="0"/>
              </a:spcAft>
            </a:pPr>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87875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94697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63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0" y="13866"/>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60" r:id="rId5"/>
    <p:sldLayoutId id="2147483661" r:id="rId6"/>
    <p:sldLayoutId id="2147483662" r:id="rId7"/>
    <p:sldLayoutId id="2147483663" r:id="rId8"/>
    <p:sldLayoutId id="2147483659" r:id="rId9"/>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1.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notesSlide" Target="../notesSlides/notesSlide1.xml"/><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0.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3.jpeg"/><Relationship Id="rId2" Type="http://schemas.openxmlformats.org/officeDocument/2006/relationships/slideLayout" Target="../slideLayouts/slideLayout9.xml"/><Relationship Id="rId1" Type="http://schemas.openxmlformats.org/officeDocument/2006/relationships/themeOverride" Target="../theme/themeOverride11.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1.xml"/><Relationship Id="rId7" Type="http://schemas.openxmlformats.org/officeDocument/2006/relationships/image" Target="../media/image7.emf"/><Relationship Id="rId2" Type="http://schemas.openxmlformats.org/officeDocument/2006/relationships/tags" Target="../tags/tag3.xml"/><Relationship Id="rId1" Type="http://schemas.openxmlformats.org/officeDocument/2006/relationships/themeOverride" Target="../theme/themeOverride15.xml"/><Relationship Id="rId6"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notesSlide" Target="../notesSlides/notesSlide15.xml"/><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4.xml"/><Relationship Id="rId5" Type="http://schemas.openxmlformats.org/officeDocument/2006/relationships/image" Target="../media/image10.jp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5.xml"/><Relationship Id="rId7"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15.png"/><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3" name="文本框 32">
            <a:extLst>
              <a:ext uri="{FF2B5EF4-FFF2-40B4-BE49-F238E27FC236}">
                <a16:creationId xmlns:a16="http://schemas.microsoft.com/office/drawing/2014/main" id="{FAD72DAB-60E6-4361-99F9-1948492DCE13}"/>
              </a:ext>
            </a:extLst>
          </p:cNvPr>
          <p:cNvSpPr txBox="1"/>
          <p:nvPr/>
        </p:nvSpPr>
        <p:spPr>
          <a:xfrm>
            <a:off x="3081745" y="1917906"/>
            <a:ext cx="1253691" cy="533594"/>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9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a:t>
            </a:r>
            <a:endParaRPr kumimoji="0" lang="zh-CN" altLang="en-US" sz="12450" b="1" i="0" u="none" strike="noStrike" kern="1200" cap="none" spc="0" normalizeH="0" baseline="0" noProof="0" dirty="0">
              <a:ln>
                <a:noFill/>
              </a:ln>
              <a:solidFill>
                <a:srgbClr val="45A454"/>
              </a:solidFill>
              <a:effectLst/>
              <a:uLnTx/>
              <a:uFillTx/>
              <a:latin typeface="Arial"/>
              <a:ea typeface="微软雅黑"/>
              <a:cs typeface="+mn-ea"/>
              <a:sym typeface="+mn-lt"/>
            </a:endParaRPr>
          </a:p>
        </p:txBody>
      </p:sp>
      <p:sp>
        <p:nvSpPr>
          <p:cNvPr id="34" name="矩形 33">
            <a:extLst>
              <a:ext uri="{FF2B5EF4-FFF2-40B4-BE49-F238E27FC236}">
                <a16:creationId xmlns:a16="http://schemas.microsoft.com/office/drawing/2014/main" id="{CA9EEDF9-C350-4B29-894F-3937AF489F93}"/>
              </a:ext>
            </a:extLst>
          </p:cNvPr>
          <p:cNvSpPr/>
          <p:nvPr/>
        </p:nvSpPr>
        <p:spPr>
          <a:xfrm>
            <a:off x="3081745" y="1582886"/>
            <a:ext cx="1109562" cy="284941"/>
          </a:xfrm>
          <a:prstGeom prst="rect">
            <a:avLst/>
          </a:prstGeom>
          <a:noFill/>
        </p:spPr>
        <p:txBody>
          <a:bodyPr wrap="none" numCol="1"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500" b="0" i="0" u="none" strike="noStrike" kern="1200" cap="none" spc="0" normalizeH="0" baseline="0" noProof="0" dirty="0">
                <a:ln>
                  <a:noFill/>
                </a:ln>
                <a:solidFill>
                  <a:srgbClr val="70C0BC"/>
                </a:solidFill>
                <a:effectLst/>
                <a:uLnTx/>
                <a:uFillTx/>
                <a:latin typeface="Agency FB" panose="020B0503020202020204" pitchFamily="34" charset="0"/>
                <a:ea typeface="微软雅黑"/>
                <a:cs typeface="+mn-ea"/>
                <a:sym typeface="+mn-lt"/>
              </a:rPr>
              <a:t>“科创杯”</a:t>
            </a:r>
            <a:endParaRPr kumimoji="0" lang="en-US" altLang="zh-CN" sz="12500" b="0" i="0" u="none" strike="noStrike" kern="1200" cap="none" spc="0" normalizeH="0" baseline="0" noProof="0" dirty="0">
              <a:ln>
                <a:noFill/>
              </a:ln>
              <a:solidFill>
                <a:srgbClr val="70C0BC"/>
              </a:solidFill>
              <a:effectLst/>
              <a:uLnTx/>
              <a:uFillTx/>
              <a:latin typeface="Agency FB" panose="020B0503020202020204" pitchFamily="34" charset="0"/>
              <a:ea typeface="微软雅黑"/>
              <a:cs typeface="+mn-ea"/>
              <a:sym typeface="+mn-lt"/>
            </a:endParaRPr>
          </a:p>
        </p:txBody>
      </p:sp>
      <p:sp>
        <p:nvSpPr>
          <p:cNvPr id="32" name="文本框 31">
            <a:extLst>
              <a:ext uri="{FF2B5EF4-FFF2-40B4-BE49-F238E27FC236}">
                <a16:creationId xmlns:a16="http://schemas.microsoft.com/office/drawing/2014/main" id="{FCD704BC-5663-4E6A-A806-BBA952283E69}"/>
              </a:ext>
            </a:extLst>
          </p:cNvPr>
          <p:cNvSpPr txBox="1"/>
          <p:nvPr userDrawn="1"/>
        </p:nvSpPr>
        <p:spPr>
          <a:xfrm>
            <a:off x="1369064" y="1625771"/>
            <a:ext cx="1593991" cy="762161"/>
          </a:xfrm>
          <a:prstGeom prst="rect">
            <a:avLst/>
          </a:prstGeom>
          <a:noFill/>
        </p:spPr>
        <p:txBody>
          <a:bodyPr wrap="none" rtlCol="0">
            <a:prstTxWarp prst="textPlain">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800" b="0" i="0" u="none" strike="noStrike" kern="1200" cap="none" spc="-150" normalizeH="0" baseline="0" noProof="0" dirty="0">
                <a:ln>
                  <a:noFill/>
                </a:ln>
                <a:solidFill>
                  <a:srgbClr val="45A454"/>
                </a:solidFill>
                <a:effectLst/>
                <a:uLnTx/>
                <a:uFillTx/>
                <a:latin typeface="Agency FB" panose="020B0503020202020204" pitchFamily="34" charset="0"/>
                <a:ea typeface="微软雅黑"/>
                <a:cs typeface="+mn-ea"/>
                <a:sym typeface="+mn-lt"/>
              </a:rPr>
              <a:t>2020</a:t>
            </a:r>
            <a:endParaRPr kumimoji="0" lang="zh-CN" altLang="en-US" sz="8800" b="0" i="0" u="none" strike="noStrike" kern="1200" cap="none" spc="-150" normalizeH="0" baseline="0" noProof="0" dirty="0">
              <a:ln>
                <a:noFill/>
              </a:ln>
              <a:solidFill>
                <a:srgbClr val="45A454"/>
              </a:solidFill>
              <a:effectLst/>
              <a:uLnTx/>
              <a:uFillTx/>
              <a:latin typeface="Agency FB" panose="020B0503020202020204" pitchFamily="34" charset="0"/>
              <a:ea typeface="微软雅黑"/>
              <a:cs typeface="+mn-ea"/>
              <a:sym typeface="+mn-lt"/>
            </a:endParaRPr>
          </a:p>
        </p:txBody>
      </p:sp>
      <p:sp>
        <p:nvSpPr>
          <p:cNvPr id="29" name="文本框 28">
            <a:extLst>
              <a:ext uri="{FF2B5EF4-FFF2-40B4-BE49-F238E27FC236}">
                <a16:creationId xmlns:a16="http://schemas.microsoft.com/office/drawing/2014/main" id="{FE510DF2-FBB5-482D-88AD-6B703D25D3CD}"/>
              </a:ext>
            </a:extLst>
          </p:cNvPr>
          <p:cNvSpPr txBox="1"/>
          <p:nvPr userDrawn="1"/>
        </p:nvSpPr>
        <p:spPr>
          <a:xfrm>
            <a:off x="1196813" y="2410148"/>
            <a:ext cx="3476487" cy="120032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红外体温人脸识</a:t>
            </a:r>
            <a:endParaRPr kumimoji="0" lang="en-US" altLang="zh-CN" sz="3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3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别打卡监测系统</a:t>
            </a:r>
            <a:endParaRPr kumimoji="0" lang="zh-CN" altLang="en-US" sz="3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endParaRPr>
          </a:p>
        </p:txBody>
      </p:sp>
      <p:sp>
        <p:nvSpPr>
          <p:cNvPr id="30" name="1">
            <a:extLst>
              <a:ext uri="{FF2B5EF4-FFF2-40B4-BE49-F238E27FC236}">
                <a16:creationId xmlns:a16="http://schemas.microsoft.com/office/drawing/2014/main" id="{605558F4-A621-41E7-9994-AE6617BC888D}"/>
              </a:ext>
            </a:extLst>
          </p:cNvPr>
          <p:cNvSpPr txBox="1">
            <a:spLocks noChangeArrowheads="1"/>
          </p:cNvSpPr>
          <p:nvPr userDrawn="1">
            <p:custDataLst>
              <p:tags r:id="rId2"/>
            </p:custDataLst>
          </p:nvPr>
        </p:nvSpPr>
        <p:spPr bwMode="auto">
          <a:xfrm>
            <a:off x="4563011" y="3033389"/>
            <a:ext cx="2976870" cy="523220"/>
          </a:xfrm>
          <a:prstGeom prst="rect">
            <a:avLst/>
          </a:prstGeom>
          <a:noFill/>
          <a:ln w="9525">
            <a:noFill/>
            <a:miter lim="800000"/>
            <a:headEnd/>
            <a:tailEnd/>
          </a:ln>
        </p:spPr>
        <p:txBody>
          <a:bodyPr wrap="square">
            <a:spAutoFit/>
          </a:bodyPr>
          <a:lstStyle>
            <a:lvl1pPr>
              <a:defRPr sz="1400">
                <a:solidFill>
                  <a:schemeClr val="tx1"/>
                </a:solidFill>
                <a:latin typeface="微软雅黑" pitchFamily="34" charset="-122"/>
                <a:ea typeface="微软雅黑" pitchFamily="34" charset="-122"/>
              </a:defRPr>
            </a:lvl1pPr>
            <a:lvl2pPr marL="742950" indent="-285750">
              <a:defRPr sz="1400">
                <a:solidFill>
                  <a:schemeClr val="tx1"/>
                </a:solidFill>
                <a:latin typeface="微软雅黑" pitchFamily="34" charset="-122"/>
                <a:ea typeface="微软雅黑" pitchFamily="34" charset="-122"/>
              </a:defRPr>
            </a:lvl2pPr>
            <a:lvl3pPr marL="1143000" indent="-228600">
              <a:defRPr sz="1400">
                <a:solidFill>
                  <a:schemeClr val="tx1"/>
                </a:solidFill>
                <a:latin typeface="微软雅黑" pitchFamily="34" charset="-122"/>
                <a:ea typeface="微软雅黑" pitchFamily="34" charset="-122"/>
              </a:defRPr>
            </a:lvl3pPr>
            <a:lvl4pPr marL="1600200" indent="-228600">
              <a:defRPr sz="1400">
                <a:solidFill>
                  <a:schemeClr val="tx1"/>
                </a:solidFill>
                <a:latin typeface="微软雅黑" pitchFamily="34" charset="-122"/>
                <a:ea typeface="微软雅黑" pitchFamily="34" charset="-122"/>
              </a:defRPr>
            </a:lvl4pPr>
            <a:lvl5pPr marL="2057400" indent="-228600">
              <a:defRPr sz="1400">
                <a:solidFill>
                  <a:schemeClr val="tx1"/>
                </a:solidFill>
                <a:latin typeface="微软雅黑" pitchFamily="34" charset="-122"/>
                <a:ea typeface="微软雅黑" pitchFamily="34" charset="-122"/>
              </a:defRPr>
            </a:lvl5pPr>
            <a:lvl6pPr marL="25146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6pPr>
            <a:lvl7pPr marL="29718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7pPr>
            <a:lvl8pPr marL="34290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8pPr>
            <a:lvl9pPr marL="38862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lumMod val="50000"/>
                    <a:lumOff val="50000"/>
                  </a:srgbClr>
                </a:solidFill>
                <a:effectLst/>
                <a:uLnTx/>
                <a:uFillTx/>
                <a:latin typeface="Arial"/>
                <a:ea typeface="微软雅黑"/>
                <a:cs typeface="+mn-ea"/>
                <a:sym typeface="+mn-lt"/>
              </a:rPr>
              <a:t>答辩人：盖育辰</a:t>
            </a:r>
            <a:endParaRPr kumimoji="0" lang="en-US" altLang="zh-CN" sz="1400" b="0" i="0" u="none" strike="noStrike" kern="1200" cap="none" spc="0" normalizeH="0" baseline="0" noProof="0" dirty="0">
              <a:ln>
                <a:noFill/>
              </a:ln>
              <a:solidFill>
                <a:srgbClr val="000000">
                  <a:lumMod val="50000"/>
                  <a:lumOff val="50000"/>
                </a:srgbClr>
              </a:solidFill>
              <a:effectLst/>
              <a:uLnTx/>
              <a:uFillTx/>
              <a:latin typeface="Arial"/>
              <a:ea typeface="微软雅黑"/>
              <a:cs typeface="+mn-ea"/>
              <a:sym typeface="+mn-lt"/>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0000">
                    <a:lumMod val="50000"/>
                    <a:lumOff val="50000"/>
                  </a:srgbClr>
                </a:solidFill>
                <a:effectLst/>
                <a:uLnTx/>
                <a:uFillTx/>
                <a:latin typeface="Arial"/>
                <a:ea typeface="微软雅黑"/>
                <a:cs typeface="+mn-ea"/>
                <a:sym typeface="+mn-lt"/>
              </a:rPr>
              <a:t>            组员：    朱浩然 胡李芳</a:t>
            </a:r>
            <a:endParaRPr kumimoji="0" lang="en-US" altLang="zh-CN" sz="1400" b="0" i="0" u="none" strike="noStrike" kern="1200" cap="none" spc="0" normalizeH="0" baseline="0" noProof="0" dirty="0">
              <a:ln>
                <a:noFill/>
              </a:ln>
              <a:solidFill>
                <a:srgbClr val="000000">
                  <a:lumMod val="50000"/>
                  <a:lumOff val="50000"/>
                </a:srgbClr>
              </a:solidFill>
              <a:effectLst/>
              <a:uLnTx/>
              <a:uFillTx/>
              <a:latin typeface="Arial"/>
              <a:ea typeface="微软雅黑"/>
              <a:cs typeface="+mn-ea"/>
              <a:sym typeface="+mn-lt"/>
            </a:endParaRPr>
          </a:p>
        </p:txBody>
      </p:sp>
      <p:pic>
        <p:nvPicPr>
          <p:cNvPr id="9" name="图片 8"/>
          <p:cNvPicPr>
            <a:picLocks noChangeAspect="1"/>
          </p:cNvPicPr>
          <p:nvPr/>
        </p:nvPicPr>
        <p:blipFill>
          <a:blip r:embed="rId5"/>
          <a:stretch>
            <a:fillRect/>
          </a:stretch>
        </p:blipFill>
        <p:spPr>
          <a:xfrm rot="2076140">
            <a:off x="5155782" y="1783297"/>
            <a:ext cx="3105017" cy="2757059"/>
          </a:xfrm>
          <a:prstGeom prst="rect">
            <a:avLst/>
          </a:prstGeom>
        </p:spPr>
      </p:pic>
      <p:grpSp>
        <p:nvGrpSpPr>
          <p:cNvPr id="11" name="Group 4"/>
          <p:cNvGrpSpPr>
            <a:grpSpLocks noChangeAspect="1"/>
          </p:cNvGrpSpPr>
          <p:nvPr/>
        </p:nvGrpSpPr>
        <p:grpSpPr bwMode="auto">
          <a:xfrm>
            <a:off x="6443663" y="-3175"/>
            <a:ext cx="2711450" cy="3654425"/>
            <a:chOff x="4059" y="-2"/>
            <a:chExt cx="1708" cy="2302"/>
          </a:xfrm>
        </p:grpSpPr>
        <p:sp>
          <p:nvSpPr>
            <p:cNvPr id="12"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3"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9" name="组合 18"/>
          <p:cNvGrpSpPr/>
          <p:nvPr/>
        </p:nvGrpSpPr>
        <p:grpSpPr>
          <a:xfrm>
            <a:off x="-554575" y="456287"/>
            <a:ext cx="10385702" cy="5281843"/>
            <a:chOff x="-554575" y="456287"/>
            <a:chExt cx="10385702" cy="5281843"/>
          </a:xfrm>
        </p:grpSpPr>
        <p:pic>
          <p:nvPicPr>
            <p:cNvPr id="3" name="图片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6736797">
              <a:off x="-479774" y="533012"/>
              <a:ext cx="1359575" cy="1509178"/>
            </a:xfrm>
            <a:prstGeom prst="rect">
              <a:avLst/>
            </a:prstGeom>
          </p:spPr>
        </p:pic>
        <p:pic>
          <p:nvPicPr>
            <p:cNvPr id="5" name="图片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2" name="图片 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16" name="图片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827095" y="456287"/>
              <a:ext cx="667362" cy="768525"/>
            </a:xfrm>
            <a:prstGeom prst="rect">
              <a:avLst/>
            </a:prstGeom>
          </p:spPr>
        </p:pic>
        <p:pic>
          <p:nvPicPr>
            <p:cNvPr id="17" name="图片 1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grpSp>
      <p:sp>
        <p:nvSpPr>
          <p:cNvPr id="37" name="任意多边形 36"/>
          <p:cNvSpPr/>
          <p:nvPr/>
        </p:nvSpPr>
        <p:spPr>
          <a:xfrm rot="19931820">
            <a:off x="-699549" y="1297451"/>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6" name="图片 5">
            <a:extLst>
              <a:ext uri="{FF2B5EF4-FFF2-40B4-BE49-F238E27FC236}">
                <a16:creationId xmlns:a16="http://schemas.microsoft.com/office/drawing/2014/main" id="{5D859AAC-5BE4-488C-BA31-F0BE8593452D}"/>
              </a:ext>
            </a:extLst>
          </p:cNvPr>
          <p:cNvPicPr>
            <a:picLocks noChangeAspect="1"/>
          </p:cNvPicPr>
          <p:nvPr/>
        </p:nvPicPr>
        <p:blipFill rotWithShape="1">
          <a:blip r:embed="rId9">
            <a:extLst>
              <a:ext uri="{28A0092B-C50C-407E-A947-70E740481C1C}">
                <a14:useLocalDpi xmlns:a14="http://schemas.microsoft.com/office/drawing/2010/main" val="0"/>
              </a:ext>
            </a:extLst>
          </a:blip>
          <a:srcRect l="5860" t="38357" r="4104" b="40550"/>
          <a:stretch/>
        </p:blipFill>
        <p:spPr>
          <a:xfrm>
            <a:off x="1369064" y="765963"/>
            <a:ext cx="2950186" cy="691154"/>
          </a:xfrm>
          <a:prstGeom prst="rect">
            <a:avLst/>
          </a:prstGeom>
        </p:spPr>
      </p:pic>
      <p:pic>
        <p:nvPicPr>
          <p:cNvPr id="8" name="图片 7">
            <a:extLst>
              <a:ext uri="{FF2B5EF4-FFF2-40B4-BE49-F238E27FC236}">
                <a16:creationId xmlns:a16="http://schemas.microsoft.com/office/drawing/2014/main" id="{A3BBC288-9FA5-436B-BC67-8EA42907EE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05189" y="770436"/>
            <a:ext cx="705624" cy="706646"/>
          </a:xfrm>
          <a:prstGeom prst="rect">
            <a:avLst/>
          </a:prstGeom>
        </p:spPr>
      </p:pic>
      <p:sp>
        <p:nvSpPr>
          <p:cNvPr id="10" name="矩形 9">
            <a:extLst>
              <a:ext uri="{FF2B5EF4-FFF2-40B4-BE49-F238E27FC236}">
                <a16:creationId xmlns:a16="http://schemas.microsoft.com/office/drawing/2014/main" id="{50AFCDAD-8B46-40A6-B06B-296B55C7EDB4}"/>
              </a:ext>
            </a:extLst>
          </p:cNvPr>
          <p:cNvSpPr/>
          <p:nvPr/>
        </p:nvSpPr>
        <p:spPr>
          <a:xfrm>
            <a:off x="1624370" y="3631830"/>
            <a:ext cx="2723823"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答辩时间：</a:t>
            </a:r>
            <a:r>
              <a:rPr kumimoji="0" lang="en-US"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2020</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年</a:t>
            </a:r>
            <a:r>
              <a:rPr kumimoji="0" lang="en-US"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6</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月</a:t>
            </a:r>
            <a:r>
              <a:rPr lang="en-US" altLang="zh-CN" dirty="0">
                <a:solidFill>
                  <a:srgbClr val="45A454"/>
                </a:solidFill>
                <a:latin typeface="仿宋_GB2312" panose="02010609030101010101" pitchFamily="49" charset="-122"/>
                <a:ea typeface="仿宋_GB2312" panose="02010609030101010101" pitchFamily="49" charset="-122"/>
              </a:rPr>
              <a:t>7</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日</a:t>
            </a:r>
          </a:p>
        </p:txBody>
      </p:sp>
      <p:sp>
        <p:nvSpPr>
          <p:cNvPr id="14" name="矩形 13">
            <a:extLst>
              <a:ext uri="{FF2B5EF4-FFF2-40B4-BE49-F238E27FC236}">
                <a16:creationId xmlns:a16="http://schemas.microsoft.com/office/drawing/2014/main" id="{46A90135-C994-409F-B2E7-277A20240287}"/>
              </a:ext>
            </a:extLst>
          </p:cNvPr>
          <p:cNvSpPr/>
          <p:nvPr/>
        </p:nvSpPr>
        <p:spPr>
          <a:xfrm>
            <a:off x="586350" y="4642779"/>
            <a:ext cx="4570482"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“科创杯”学生学术科技作品创意大赛</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a:t>
            </a:r>
            <a:endParaRPr kumimoji="0" lang="zh-CN" altLang="en-US" sz="18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p:txBody>
      </p:sp>
      <p:cxnSp>
        <p:nvCxnSpPr>
          <p:cNvPr id="18" name="直接连接符 17">
            <a:extLst>
              <a:ext uri="{FF2B5EF4-FFF2-40B4-BE49-F238E27FC236}">
                <a16:creationId xmlns:a16="http://schemas.microsoft.com/office/drawing/2014/main" id="{1E112196-001A-4757-839E-4D8D30B74BDA}"/>
              </a:ext>
            </a:extLst>
          </p:cNvPr>
          <p:cNvCxnSpPr/>
          <p:nvPr/>
        </p:nvCxnSpPr>
        <p:spPr>
          <a:xfrm>
            <a:off x="874814" y="4515966"/>
            <a:ext cx="41204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1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anim calcmode="lin" valueType="num">
                                          <p:cBhvr>
                                            <p:cTn id="8" dur="300" fill="hold"/>
                                            <p:tgtEl>
                                              <p:spTgt spid="11"/>
                                            </p:tgtEl>
                                            <p:attrNameLst>
                                              <p:attrName>ppt_x</p:attrName>
                                            </p:attrNameLst>
                                          </p:cBhvr>
                                          <p:tavLst>
                                            <p:tav tm="0">
                                              <p:val>
                                                <p:strVal val="#ppt_x"/>
                                              </p:val>
                                            </p:tav>
                                            <p:tav tm="100000">
                                              <p:val>
                                                <p:strVal val="#ppt_x"/>
                                              </p:val>
                                            </p:tav>
                                          </p:tavLst>
                                        </p:anim>
                                        <p:anim calcmode="lin" valueType="num">
                                          <p:cBhvr>
                                            <p:cTn id="9" dur="3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31"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300" fill="hold"/>
                                            <p:tgtEl>
                                              <p:spTgt spid="36"/>
                                            </p:tgtEl>
                                            <p:attrNameLst>
                                              <p:attrName>ppt_w</p:attrName>
                                            </p:attrNameLst>
                                          </p:cBhvr>
                                          <p:tavLst>
                                            <p:tav tm="0">
                                              <p:val>
                                                <p:fltVal val="0"/>
                                              </p:val>
                                            </p:tav>
                                            <p:tav tm="100000">
                                              <p:val>
                                                <p:strVal val="#ppt_w"/>
                                              </p:val>
                                            </p:tav>
                                          </p:tavLst>
                                        </p:anim>
                                        <p:anim calcmode="lin" valueType="num">
                                          <p:cBhvr>
                                            <p:cTn id="14" dur="300" fill="hold"/>
                                            <p:tgtEl>
                                              <p:spTgt spid="36"/>
                                            </p:tgtEl>
                                            <p:attrNameLst>
                                              <p:attrName>ppt_h</p:attrName>
                                            </p:attrNameLst>
                                          </p:cBhvr>
                                          <p:tavLst>
                                            <p:tav tm="0">
                                              <p:val>
                                                <p:fltVal val="0"/>
                                              </p:val>
                                            </p:tav>
                                            <p:tav tm="100000">
                                              <p:val>
                                                <p:strVal val="#ppt_h"/>
                                              </p:val>
                                            </p:tav>
                                          </p:tavLst>
                                        </p:anim>
                                        <p:anim calcmode="lin" valueType="num">
                                          <p:cBhvr>
                                            <p:cTn id="15" dur="300" fill="hold"/>
                                            <p:tgtEl>
                                              <p:spTgt spid="36"/>
                                            </p:tgtEl>
                                            <p:attrNameLst>
                                              <p:attrName>style.rotation</p:attrName>
                                            </p:attrNameLst>
                                          </p:cBhvr>
                                          <p:tavLst>
                                            <p:tav tm="0">
                                              <p:val>
                                                <p:fltVal val="90"/>
                                              </p:val>
                                            </p:tav>
                                            <p:tav tm="100000">
                                              <p:val>
                                                <p:fltVal val="0"/>
                                              </p:val>
                                            </p:tav>
                                          </p:tavLst>
                                        </p:anim>
                                        <p:animEffect transition="in" filter="fade">
                                          <p:cBhvr>
                                            <p:cTn id="16" dur="300"/>
                                            <p:tgtEl>
                                              <p:spTgt spid="36"/>
                                            </p:tgtEl>
                                          </p:cBhvr>
                                        </p:animEffect>
                                      </p:childTnLst>
                                    </p:cTn>
                                  </p:par>
                                </p:childTnLst>
                              </p:cTn>
                            </p:par>
                            <p:par>
                              <p:cTn id="17" fill="hold">
                                <p:stCondLst>
                                  <p:cond delay="600"/>
                                </p:stCondLst>
                                <p:childTnLst>
                                  <p:par>
                                    <p:cTn id="18" presetID="31"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300" fill="hold"/>
                                            <p:tgtEl>
                                              <p:spTgt spid="37"/>
                                            </p:tgtEl>
                                            <p:attrNameLst>
                                              <p:attrName>ppt_w</p:attrName>
                                            </p:attrNameLst>
                                          </p:cBhvr>
                                          <p:tavLst>
                                            <p:tav tm="0">
                                              <p:val>
                                                <p:fltVal val="0"/>
                                              </p:val>
                                            </p:tav>
                                            <p:tav tm="100000">
                                              <p:val>
                                                <p:strVal val="#ppt_w"/>
                                              </p:val>
                                            </p:tav>
                                          </p:tavLst>
                                        </p:anim>
                                        <p:anim calcmode="lin" valueType="num">
                                          <p:cBhvr>
                                            <p:cTn id="21" dur="300" fill="hold"/>
                                            <p:tgtEl>
                                              <p:spTgt spid="37"/>
                                            </p:tgtEl>
                                            <p:attrNameLst>
                                              <p:attrName>ppt_h</p:attrName>
                                            </p:attrNameLst>
                                          </p:cBhvr>
                                          <p:tavLst>
                                            <p:tav tm="0">
                                              <p:val>
                                                <p:fltVal val="0"/>
                                              </p:val>
                                            </p:tav>
                                            <p:tav tm="100000">
                                              <p:val>
                                                <p:strVal val="#ppt_h"/>
                                              </p:val>
                                            </p:tav>
                                          </p:tavLst>
                                        </p:anim>
                                        <p:anim calcmode="lin" valueType="num">
                                          <p:cBhvr>
                                            <p:cTn id="22" dur="300" fill="hold"/>
                                            <p:tgtEl>
                                              <p:spTgt spid="37"/>
                                            </p:tgtEl>
                                            <p:attrNameLst>
                                              <p:attrName>style.rotation</p:attrName>
                                            </p:attrNameLst>
                                          </p:cBhvr>
                                          <p:tavLst>
                                            <p:tav tm="0">
                                              <p:val>
                                                <p:fltVal val="90"/>
                                              </p:val>
                                            </p:tav>
                                            <p:tav tm="100000">
                                              <p:val>
                                                <p:fltVal val="0"/>
                                              </p:val>
                                            </p:tav>
                                          </p:tavLst>
                                        </p:anim>
                                        <p:animEffect transition="in" filter="fade">
                                          <p:cBhvr>
                                            <p:cTn id="23" dur="300"/>
                                            <p:tgtEl>
                                              <p:spTgt spid="37"/>
                                            </p:tgtEl>
                                          </p:cBhvr>
                                        </p:animEffect>
                                      </p:childTnLst>
                                    </p:cTn>
                                  </p:par>
                                </p:childTnLst>
                              </p:cTn>
                            </p:par>
                            <p:par>
                              <p:cTn id="24" fill="hold">
                                <p:stCondLst>
                                  <p:cond delay="900"/>
                                </p:stCondLst>
                                <p:childTnLst>
                                  <p:par>
                                    <p:cTn id="25" presetID="55"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strVal val="#ppt_w*0.70"/>
                                              </p:val>
                                            </p:tav>
                                            <p:tav tm="100000">
                                              <p:val>
                                                <p:strVal val="#ppt_w"/>
                                              </p:val>
                                            </p:tav>
                                          </p:tavLst>
                                        </p:anim>
                                        <p:anim calcmode="lin" valueType="num">
                                          <p:cBhvr>
                                            <p:cTn id="28" dur="200" fill="hold"/>
                                            <p:tgtEl>
                                              <p:spTgt spid="9"/>
                                            </p:tgtEl>
                                            <p:attrNameLst>
                                              <p:attrName>ppt_h</p:attrName>
                                            </p:attrNameLst>
                                          </p:cBhvr>
                                          <p:tavLst>
                                            <p:tav tm="0">
                                              <p:val>
                                                <p:strVal val="#ppt_h"/>
                                              </p:val>
                                            </p:tav>
                                            <p:tav tm="100000">
                                              <p:val>
                                                <p:strVal val="#ppt_h"/>
                                              </p:val>
                                            </p:tav>
                                          </p:tavLst>
                                        </p:anim>
                                        <p:animEffect transition="in" filter="fade">
                                          <p:cBhvr>
                                            <p:cTn id="29" dur="200"/>
                                            <p:tgtEl>
                                              <p:spTgt spid="9"/>
                                            </p:tgtEl>
                                          </p:cBhvr>
                                        </p:animEffect>
                                      </p:childTnLst>
                                    </p:cTn>
                                  </p:par>
                                </p:childTnLst>
                              </p:cTn>
                            </p:par>
                            <p:par>
                              <p:cTn id="30" fill="hold">
                                <p:stCondLst>
                                  <p:cond delay="11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1600"/>
                                </p:stCondLst>
                                <p:childTnLst>
                                  <p:par>
                                    <p:cTn id="38" presetID="53" presetClass="entr" presetSubtype="16"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childTnLst>
                                    </p:cTn>
                                  </p:par>
                                </p:childTnLst>
                              </p:cTn>
                            </p:par>
                            <p:par>
                              <p:cTn id="43" fill="hold">
                                <p:stCondLst>
                                  <p:cond delay="2100"/>
                                </p:stCondLst>
                                <p:childTnLst>
                                  <p:par>
                                    <p:cTn id="44" presetID="2" presetClass="entr" presetSubtype="1" fill="hold" grpId="0" nodeType="afterEffect" p14:presetBounceEnd="42000">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14:bounceEnd="42000">
                                          <p:cBhvr additive="base">
                                            <p:cTn id="46" dur="500" fill="hold"/>
                                            <p:tgtEl>
                                              <p:spTgt spid="34"/>
                                            </p:tgtEl>
                                            <p:attrNameLst>
                                              <p:attrName>ppt_x</p:attrName>
                                            </p:attrNameLst>
                                          </p:cBhvr>
                                          <p:tavLst>
                                            <p:tav tm="0">
                                              <p:val>
                                                <p:strVal val="#ppt_x"/>
                                              </p:val>
                                            </p:tav>
                                            <p:tav tm="100000">
                                              <p:val>
                                                <p:strVal val="#ppt_x"/>
                                              </p:val>
                                            </p:tav>
                                          </p:tavLst>
                                        </p:anim>
                                        <p:anim calcmode="lin" valueType="num" p14:bounceEnd="42000">
                                          <p:cBhvr additive="base">
                                            <p:cTn id="47" dur="500" fill="hold"/>
                                            <p:tgtEl>
                                              <p:spTgt spid="34"/>
                                            </p:tgtEl>
                                            <p:attrNameLst>
                                              <p:attrName>ppt_y</p:attrName>
                                            </p:attrNameLst>
                                          </p:cBhvr>
                                          <p:tavLst>
                                            <p:tav tm="0">
                                              <p:val>
                                                <p:strVal val="0-#ppt_h/2"/>
                                              </p:val>
                                            </p:tav>
                                            <p:tav tm="100000">
                                              <p:val>
                                                <p:strVal val="#ppt_y"/>
                                              </p:val>
                                            </p:tav>
                                          </p:tavLst>
                                        </p:anim>
                                      </p:childTnLst>
                                    </p:cTn>
                                  </p:par>
                                  <p:par>
                                    <p:cTn id="48" presetID="2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par>
                              <p:cTn id="51" fill="hold">
                                <p:stCondLst>
                                  <p:cond delay="2600"/>
                                </p:stCondLst>
                                <p:childTnLst>
                                  <p:par>
                                    <p:cTn id="52" presetID="49" presetClass="entr" presetSubtype="0" decel="10000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1600" fill="hold"/>
                                            <p:tgtEl>
                                              <p:spTgt spid="29"/>
                                            </p:tgtEl>
                                            <p:attrNameLst>
                                              <p:attrName>ppt_w</p:attrName>
                                            </p:attrNameLst>
                                          </p:cBhvr>
                                          <p:tavLst>
                                            <p:tav tm="0">
                                              <p:val>
                                                <p:fltVal val="0"/>
                                              </p:val>
                                            </p:tav>
                                            <p:tav tm="100000">
                                              <p:val>
                                                <p:strVal val="#ppt_w"/>
                                              </p:val>
                                            </p:tav>
                                          </p:tavLst>
                                        </p:anim>
                                        <p:anim calcmode="lin" valueType="num">
                                          <p:cBhvr>
                                            <p:cTn id="55" dur="1600" fill="hold"/>
                                            <p:tgtEl>
                                              <p:spTgt spid="29"/>
                                            </p:tgtEl>
                                            <p:attrNameLst>
                                              <p:attrName>ppt_h</p:attrName>
                                            </p:attrNameLst>
                                          </p:cBhvr>
                                          <p:tavLst>
                                            <p:tav tm="0">
                                              <p:val>
                                                <p:fltVal val="0"/>
                                              </p:val>
                                            </p:tav>
                                            <p:tav tm="100000">
                                              <p:val>
                                                <p:strVal val="#ppt_h"/>
                                              </p:val>
                                            </p:tav>
                                          </p:tavLst>
                                        </p:anim>
                                        <p:anim calcmode="lin" valueType="num">
                                          <p:cBhvr>
                                            <p:cTn id="56" dur="1600" fill="hold"/>
                                            <p:tgtEl>
                                              <p:spTgt spid="29"/>
                                            </p:tgtEl>
                                            <p:attrNameLst>
                                              <p:attrName>style.rotation</p:attrName>
                                            </p:attrNameLst>
                                          </p:cBhvr>
                                          <p:tavLst>
                                            <p:tav tm="0">
                                              <p:val>
                                                <p:fltVal val="360"/>
                                              </p:val>
                                            </p:tav>
                                            <p:tav tm="100000">
                                              <p:val>
                                                <p:fltVal val="0"/>
                                              </p:val>
                                            </p:tav>
                                          </p:tavLst>
                                        </p:anim>
                                        <p:animEffect transition="in" filter="fade">
                                          <p:cBhvr>
                                            <p:cTn id="57" dur="1600"/>
                                            <p:tgtEl>
                                              <p:spTgt spid="29"/>
                                            </p:tgtEl>
                                          </p:cBhvr>
                                        </p:animEffect>
                                      </p:childTnLst>
                                    </p:cTn>
                                  </p:par>
                                </p:childTnLst>
                              </p:cTn>
                            </p:par>
                            <p:par>
                              <p:cTn id="58" fill="hold">
                                <p:stCondLst>
                                  <p:cond delay="4200"/>
                                </p:stCondLst>
                                <p:childTnLst>
                                  <p:par>
                                    <p:cTn id="59" presetID="16" presetClass="entr" presetSubtype="21"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arn(inVertical)">
                                          <p:cBhvr>
                                            <p:cTn id="61" dur="500"/>
                                            <p:tgtEl>
                                              <p:spTgt spid="30"/>
                                            </p:tgtEl>
                                          </p:cBhvr>
                                        </p:animEffect>
                                      </p:childTnLst>
                                    </p:cTn>
                                  </p:par>
                                </p:childTnLst>
                              </p:cTn>
                            </p:par>
                            <p:par>
                              <p:cTn id="62" fill="hold">
                                <p:stCondLst>
                                  <p:cond delay="4700"/>
                                </p:stCondLst>
                                <p:childTnLst>
                                  <p:par>
                                    <p:cTn id="63" presetID="2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p:bldP spid="34" grpId="0"/>
          <p:bldP spid="32" grpId="0"/>
          <p:bldP spid="29" grpId="0"/>
          <p:bldP spid="30" grpId="0"/>
          <p:bldP spid="37" grpId="0" animBg="1"/>
          <p:bldP spid="10"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anim calcmode="lin" valueType="num">
                                          <p:cBhvr>
                                            <p:cTn id="8" dur="300" fill="hold"/>
                                            <p:tgtEl>
                                              <p:spTgt spid="11"/>
                                            </p:tgtEl>
                                            <p:attrNameLst>
                                              <p:attrName>ppt_x</p:attrName>
                                            </p:attrNameLst>
                                          </p:cBhvr>
                                          <p:tavLst>
                                            <p:tav tm="0">
                                              <p:val>
                                                <p:strVal val="#ppt_x"/>
                                              </p:val>
                                            </p:tav>
                                            <p:tav tm="100000">
                                              <p:val>
                                                <p:strVal val="#ppt_x"/>
                                              </p:val>
                                            </p:tav>
                                          </p:tavLst>
                                        </p:anim>
                                        <p:anim calcmode="lin" valueType="num">
                                          <p:cBhvr>
                                            <p:cTn id="9" dur="3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31"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300" fill="hold"/>
                                            <p:tgtEl>
                                              <p:spTgt spid="36"/>
                                            </p:tgtEl>
                                            <p:attrNameLst>
                                              <p:attrName>ppt_w</p:attrName>
                                            </p:attrNameLst>
                                          </p:cBhvr>
                                          <p:tavLst>
                                            <p:tav tm="0">
                                              <p:val>
                                                <p:fltVal val="0"/>
                                              </p:val>
                                            </p:tav>
                                            <p:tav tm="100000">
                                              <p:val>
                                                <p:strVal val="#ppt_w"/>
                                              </p:val>
                                            </p:tav>
                                          </p:tavLst>
                                        </p:anim>
                                        <p:anim calcmode="lin" valueType="num">
                                          <p:cBhvr>
                                            <p:cTn id="14" dur="300" fill="hold"/>
                                            <p:tgtEl>
                                              <p:spTgt spid="36"/>
                                            </p:tgtEl>
                                            <p:attrNameLst>
                                              <p:attrName>ppt_h</p:attrName>
                                            </p:attrNameLst>
                                          </p:cBhvr>
                                          <p:tavLst>
                                            <p:tav tm="0">
                                              <p:val>
                                                <p:fltVal val="0"/>
                                              </p:val>
                                            </p:tav>
                                            <p:tav tm="100000">
                                              <p:val>
                                                <p:strVal val="#ppt_h"/>
                                              </p:val>
                                            </p:tav>
                                          </p:tavLst>
                                        </p:anim>
                                        <p:anim calcmode="lin" valueType="num">
                                          <p:cBhvr>
                                            <p:cTn id="15" dur="300" fill="hold"/>
                                            <p:tgtEl>
                                              <p:spTgt spid="36"/>
                                            </p:tgtEl>
                                            <p:attrNameLst>
                                              <p:attrName>style.rotation</p:attrName>
                                            </p:attrNameLst>
                                          </p:cBhvr>
                                          <p:tavLst>
                                            <p:tav tm="0">
                                              <p:val>
                                                <p:fltVal val="90"/>
                                              </p:val>
                                            </p:tav>
                                            <p:tav tm="100000">
                                              <p:val>
                                                <p:fltVal val="0"/>
                                              </p:val>
                                            </p:tav>
                                          </p:tavLst>
                                        </p:anim>
                                        <p:animEffect transition="in" filter="fade">
                                          <p:cBhvr>
                                            <p:cTn id="16" dur="300"/>
                                            <p:tgtEl>
                                              <p:spTgt spid="36"/>
                                            </p:tgtEl>
                                          </p:cBhvr>
                                        </p:animEffect>
                                      </p:childTnLst>
                                    </p:cTn>
                                  </p:par>
                                </p:childTnLst>
                              </p:cTn>
                            </p:par>
                            <p:par>
                              <p:cTn id="17" fill="hold">
                                <p:stCondLst>
                                  <p:cond delay="600"/>
                                </p:stCondLst>
                                <p:childTnLst>
                                  <p:par>
                                    <p:cTn id="18" presetID="31"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300" fill="hold"/>
                                            <p:tgtEl>
                                              <p:spTgt spid="37"/>
                                            </p:tgtEl>
                                            <p:attrNameLst>
                                              <p:attrName>ppt_w</p:attrName>
                                            </p:attrNameLst>
                                          </p:cBhvr>
                                          <p:tavLst>
                                            <p:tav tm="0">
                                              <p:val>
                                                <p:fltVal val="0"/>
                                              </p:val>
                                            </p:tav>
                                            <p:tav tm="100000">
                                              <p:val>
                                                <p:strVal val="#ppt_w"/>
                                              </p:val>
                                            </p:tav>
                                          </p:tavLst>
                                        </p:anim>
                                        <p:anim calcmode="lin" valueType="num">
                                          <p:cBhvr>
                                            <p:cTn id="21" dur="300" fill="hold"/>
                                            <p:tgtEl>
                                              <p:spTgt spid="37"/>
                                            </p:tgtEl>
                                            <p:attrNameLst>
                                              <p:attrName>ppt_h</p:attrName>
                                            </p:attrNameLst>
                                          </p:cBhvr>
                                          <p:tavLst>
                                            <p:tav tm="0">
                                              <p:val>
                                                <p:fltVal val="0"/>
                                              </p:val>
                                            </p:tav>
                                            <p:tav tm="100000">
                                              <p:val>
                                                <p:strVal val="#ppt_h"/>
                                              </p:val>
                                            </p:tav>
                                          </p:tavLst>
                                        </p:anim>
                                        <p:anim calcmode="lin" valueType="num">
                                          <p:cBhvr>
                                            <p:cTn id="22" dur="300" fill="hold"/>
                                            <p:tgtEl>
                                              <p:spTgt spid="37"/>
                                            </p:tgtEl>
                                            <p:attrNameLst>
                                              <p:attrName>style.rotation</p:attrName>
                                            </p:attrNameLst>
                                          </p:cBhvr>
                                          <p:tavLst>
                                            <p:tav tm="0">
                                              <p:val>
                                                <p:fltVal val="90"/>
                                              </p:val>
                                            </p:tav>
                                            <p:tav tm="100000">
                                              <p:val>
                                                <p:fltVal val="0"/>
                                              </p:val>
                                            </p:tav>
                                          </p:tavLst>
                                        </p:anim>
                                        <p:animEffect transition="in" filter="fade">
                                          <p:cBhvr>
                                            <p:cTn id="23" dur="300"/>
                                            <p:tgtEl>
                                              <p:spTgt spid="37"/>
                                            </p:tgtEl>
                                          </p:cBhvr>
                                        </p:animEffect>
                                      </p:childTnLst>
                                    </p:cTn>
                                  </p:par>
                                </p:childTnLst>
                              </p:cTn>
                            </p:par>
                            <p:par>
                              <p:cTn id="24" fill="hold">
                                <p:stCondLst>
                                  <p:cond delay="900"/>
                                </p:stCondLst>
                                <p:childTnLst>
                                  <p:par>
                                    <p:cTn id="25" presetID="55"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00" fill="hold"/>
                                            <p:tgtEl>
                                              <p:spTgt spid="9"/>
                                            </p:tgtEl>
                                            <p:attrNameLst>
                                              <p:attrName>ppt_w</p:attrName>
                                            </p:attrNameLst>
                                          </p:cBhvr>
                                          <p:tavLst>
                                            <p:tav tm="0">
                                              <p:val>
                                                <p:strVal val="#ppt_w*0.70"/>
                                              </p:val>
                                            </p:tav>
                                            <p:tav tm="100000">
                                              <p:val>
                                                <p:strVal val="#ppt_w"/>
                                              </p:val>
                                            </p:tav>
                                          </p:tavLst>
                                        </p:anim>
                                        <p:anim calcmode="lin" valueType="num">
                                          <p:cBhvr>
                                            <p:cTn id="28" dur="200" fill="hold"/>
                                            <p:tgtEl>
                                              <p:spTgt spid="9"/>
                                            </p:tgtEl>
                                            <p:attrNameLst>
                                              <p:attrName>ppt_h</p:attrName>
                                            </p:attrNameLst>
                                          </p:cBhvr>
                                          <p:tavLst>
                                            <p:tav tm="0">
                                              <p:val>
                                                <p:strVal val="#ppt_h"/>
                                              </p:val>
                                            </p:tav>
                                            <p:tav tm="100000">
                                              <p:val>
                                                <p:strVal val="#ppt_h"/>
                                              </p:val>
                                            </p:tav>
                                          </p:tavLst>
                                        </p:anim>
                                        <p:animEffect transition="in" filter="fade">
                                          <p:cBhvr>
                                            <p:cTn id="29" dur="200"/>
                                            <p:tgtEl>
                                              <p:spTgt spid="9"/>
                                            </p:tgtEl>
                                          </p:cBhvr>
                                        </p:animEffect>
                                      </p:childTnLst>
                                    </p:cTn>
                                  </p:par>
                                </p:childTnLst>
                              </p:cTn>
                            </p:par>
                            <p:par>
                              <p:cTn id="30" fill="hold">
                                <p:stCondLst>
                                  <p:cond delay="11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1600"/>
                                </p:stCondLst>
                                <p:childTnLst>
                                  <p:par>
                                    <p:cTn id="38" presetID="53" presetClass="entr" presetSubtype="16"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childTnLst>
                                    </p:cTn>
                                  </p:par>
                                </p:childTnLst>
                              </p:cTn>
                            </p:par>
                            <p:par>
                              <p:cTn id="43" fill="hold">
                                <p:stCondLst>
                                  <p:cond delay="2100"/>
                                </p:stCondLst>
                                <p:childTnLst>
                                  <p:par>
                                    <p:cTn id="44" presetID="2" presetClass="entr" presetSubtype="1"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0-#ppt_h/2"/>
                                              </p:val>
                                            </p:tav>
                                            <p:tav tm="100000">
                                              <p:val>
                                                <p:strVal val="#ppt_y"/>
                                              </p:val>
                                            </p:tav>
                                          </p:tavLst>
                                        </p:anim>
                                      </p:childTnLst>
                                    </p:cTn>
                                  </p:par>
                                  <p:par>
                                    <p:cTn id="48" presetID="2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par>
                              <p:cTn id="51" fill="hold">
                                <p:stCondLst>
                                  <p:cond delay="2600"/>
                                </p:stCondLst>
                                <p:childTnLst>
                                  <p:par>
                                    <p:cTn id="52" presetID="49" presetClass="entr" presetSubtype="0" decel="10000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1600" fill="hold"/>
                                            <p:tgtEl>
                                              <p:spTgt spid="29"/>
                                            </p:tgtEl>
                                            <p:attrNameLst>
                                              <p:attrName>ppt_w</p:attrName>
                                            </p:attrNameLst>
                                          </p:cBhvr>
                                          <p:tavLst>
                                            <p:tav tm="0">
                                              <p:val>
                                                <p:fltVal val="0"/>
                                              </p:val>
                                            </p:tav>
                                            <p:tav tm="100000">
                                              <p:val>
                                                <p:strVal val="#ppt_w"/>
                                              </p:val>
                                            </p:tav>
                                          </p:tavLst>
                                        </p:anim>
                                        <p:anim calcmode="lin" valueType="num">
                                          <p:cBhvr>
                                            <p:cTn id="55" dur="1600" fill="hold"/>
                                            <p:tgtEl>
                                              <p:spTgt spid="29"/>
                                            </p:tgtEl>
                                            <p:attrNameLst>
                                              <p:attrName>ppt_h</p:attrName>
                                            </p:attrNameLst>
                                          </p:cBhvr>
                                          <p:tavLst>
                                            <p:tav tm="0">
                                              <p:val>
                                                <p:fltVal val="0"/>
                                              </p:val>
                                            </p:tav>
                                            <p:tav tm="100000">
                                              <p:val>
                                                <p:strVal val="#ppt_h"/>
                                              </p:val>
                                            </p:tav>
                                          </p:tavLst>
                                        </p:anim>
                                        <p:anim calcmode="lin" valueType="num">
                                          <p:cBhvr>
                                            <p:cTn id="56" dur="1600" fill="hold"/>
                                            <p:tgtEl>
                                              <p:spTgt spid="29"/>
                                            </p:tgtEl>
                                            <p:attrNameLst>
                                              <p:attrName>style.rotation</p:attrName>
                                            </p:attrNameLst>
                                          </p:cBhvr>
                                          <p:tavLst>
                                            <p:tav tm="0">
                                              <p:val>
                                                <p:fltVal val="360"/>
                                              </p:val>
                                            </p:tav>
                                            <p:tav tm="100000">
                                              <p:val>
                                                <p:fltVal val="0"/>
                                              </p:val>
                                            </p:tav>
                                          </p:tavLst>
                                        </p:anim>
                                        <p:animEffect transition="in" filter="fade">
                                          <p:cBhvr>
                                            <p:cTn id="57" dur="1600"/>
                                            <p:tgtEl>
                                              <p:spTgt spid="29"/>
                                            </p:tgtEl>
                                          </p:cBhvr>
                                        </p:animEffect>
                                      </p:childTnLst>
                                    </p:cTn>
                                  </p:par>
                                </p:childTnLst>
                              </p:cTn>
                            </p:par>
                            <p:par>
                              <p:cTn id="58" fill="hold">
                                <p:stCondLst>
                                  <p:cond delay="4200"/>
                                </p:stCondLst>
                                <p:childTnLst>
                                  <p:par>
                                    <p:cTn id="59" presetID="16" presetClass="entr" presetSubtype="21"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arn(inVertical)">
                                          <p:cBhvr>
                                            <p:cTn id="61" dur="500"/>
                                            <p:tgtEl>
                                              <p:spTgt spid="30"/>
                                            </p:tgtEl>
                                          </p:cBhvr>
                                        </p:animEffect>
                                      </p:childTnLst>
                                    </p:cTn>
                                  </p:par>
                                </p:childTnLst>
                              </p:cTn>
                            </p:par>
                            <p:par>
                              <p:cTn id="62" fill="hold">
                                <p:stCondLst>
                                  <p:cond delay="4700"/>
                                </p:stCondLst>
                                <p:childTnLst>
                                  <p:par>
                                    <p:cTn id="63" presetID="2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p:bldP spid="34" grpId="0"/>
          <p:bldP spid="32" grpId="0"/>
          <p:bldP spid="29" grpId="0"/>
          <p:bldP spid="30" grpId="0"/>
          <p:bldP spid="37" grpId="0" animBg="1"/>
          <p:bldP spid="10" grpId="0"/>
          <p:bldP spid="1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3">
            <a:extLst>
              <a:ext uri="{FF2B5EF4-FFF2-40B4-BE49-F238E27FC236}">
                <a16:creationId xmlns:a16="http://schemas.microsoft.com/office/drawing/2014/main" id="{A6FDF56A-F373-4C29-81A5-A233C9ED8AD8}"/>
              </a:ext>
            </a:extLst>
          </p:cNvPr>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a:extLst>
              <a:ext uri="{FF2B5EF4-FFF2-40B4-BE49-F238E27FC236}">
                <a16:creationId xmlns:a16="http://schemas.microsoft.com/office/drawing/2014/main" id="{D4250924-267F-4E60-A4F4-A4E835905F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34" name="矩形: 圆角 33">
            <a:extLst>
              <a:ext uri="{FF2B5EF4-FFF2-40B4-BE49-F238E27FC236}">
                <a16:creationId xmlns:a16="http://schemas.microsoft.com/office/drawing/2014/main" id="{C0E54E5C-F17C-450E-9321-E04C8F24CAF9}"/>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35" name="矩形: 圆角 34">
            <a:extLst>
              <a:ext uri="{FF2B5EF4-FFF2-40B4-BE49-F238E27FC236}">
                <a16:creationId xmlns:a16="http://schemas.microsoft.com/office/drawing/2014/main" id="{EC98CE46-5F9D-4868-9B61-A49FF09153A7}"/>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6" name="矩形: 圆角 35">
            <a:extLst>
              <a:ext uri="{FF2B5EF4-FFF2-40B4-BE49-F238E27FC236}">
                <a16:creationId xmlns:a16="http://schemas.microsoft.com/office/drawing/2014/main" id="{314DD8BB-881F-4117-9DD7-5AF6C50321D4}"/>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7" name="矩形: 圆角 36">
            <a:extLst>
              <a:ext uri="{FF2B5EF4-FFF2-40B4-BE49-F238E27FC236}">
                <a16:creationId xmlns:a16="http://schemas.microsoft.com/office/drawing/2014/main" id="{4E8997A6-DD1E-4989-9EDB-DD68CF2262DD}"/>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8" name="文本框 37">
            <a:extLst>
              <a:ext uri="{FF2B5EF4-FFF2-40B4-BE49-F238E27FC236}">
                <a16:creationId xmlns:a16="http://schemas.microsoft.com/office/drawing/2014/main" id="{6389545C-3DD3-4DD6-BA35-F1A2ECFFA1B3}"/>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项目背景</a:t>
            </a:r>
          </a:p>
        </p:txBody>
      </p:sp>
      <p:sp>
        <p:nvSpPr>
          <p:cNvPr id="39" name="文本框 38">
            <a:extLst>
              <a:ext uri="{FF2B5EF4-FFF2-40B4-BE49-F238E27FC236}">
                <a16:creationId xmlns:a16="http://schemas.microsoft.com/office/drawing/2014/main" id="{F4E5A9F9-9E69-41DE-9582-93DB98747FCD}"/>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40" name="文本框 39">
            <a:extLst>
              <a:ext uri="{FF2B5EF4-FFF2-40B4-BE49-F238E27FC236}">
                <a16:creationId xmlns:a16="http://schemas.microsoft.com/office/drawing/2014/main" id="{87DE73D5-1144-49A0-BCD1-F251086DFE42}"/>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核心内容</a:t>
            </a:r>
          </a:p>
        </p:txBody>
      </p:sp>
      <p:sp>
        <p:nvSpPr>
          <p:cNvPr id="41" name="文本框 40">
            <a:extLst>
              <a:ext uri="{FF2B5EF4-FFF2-40B4-BE49-F238E27FC236}">
                <a16:creationId xmlns:a16="http://schemas.microsoft.com/office/drawing/2014/main" id="{1D94CD0B-6853-4B24-9BA8-4045F384FB3E}"/>
              </a:ext>
            </a:extLst>
          </p:cNvPr>
          <p:cNvSpPr txBox="1"/>
          <p:nvPr/>
        </p:nvSpPr>
        <p:spPr>
          <a:xfrm>
            <a:off x="221387" y="214454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square" rtlCol="0">
            <a:spAutoFit/>
          </a:bodyPr>
          <a:lstStyle/>
          <a:p>
            <a:pPr algn="ctr"/>
            <a:r>
              <a:rPr lang="zh-CN" altLang="en-US" sz="1200" b="1" dirty="0">
                <a:solidFill>
                  <a:srgbClr val="8DA3BB"/>
                </a:solidFill>
              </a:rPr>
              <a:t>项目优势</a:t>
            </a:r>
          </a:p>
        </p:txBody>
      </p:sp>
      <p:sp>
        <p:nvSpPr>
          <p:cNvPr id="79" name="矩形: 圆角 78">
            <a:extLst>
              <a:ext uri="{FF2B5EF4-FFF2-40B4-BE49-F238E27FC236}">
                <a16:creationId xmlns:a16="http://schemas.microsoft.com/office/drawing/2014/main" id="{1684F6EF-61F7-4097-9635-ACDA8BBC7418}"/>
              </a:ext>
            </a:extLst>
          </p:cNvPr>
          <p:cNvSpPr/>
          <p:nvPr/>
        </p:nvSpPr>
        <p:spPr>
          <a:xfrm>
            <a:off x="3655738" y="155391"/>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红外传感器</a:t>
            </a:r>
          </a:p>
        </p:txBody>
      </p:sp>
      <p:sp>
        <p:nvSpPr>
          <p:cNvPr id="80" name="箭头: 下 79">
            <a:extLst>
              <a:ext uri="{FF2B5EF4-FFF2-40B4-BE49-F238E27FC236}">
                <a16:creationId xmlns:a16="http://schemas.microsoft.com/office/drawing/2014/main" id="{7FCD5BFD-6E94-4A01-8C8B-0126FA892785}"/>
              </a:ext>
            </a:extLst>
          </p:cNvPr>
          <p:cNvSpPr/>
          <p:nvPr/>
        </p:nvSpPr>
        <p:spPr>
          <a:xfrm>
            <a:off x="4183061" y="974926"/>
            <a:ext cx="482445" cy="529258"/>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5D065C4E-BA9B-4415-B2F4-E2D1886AEAE6}"/>
              </a:ext>
            </a:extLst>
          </p:cNvPr>
          <p:cNvSpPr txBox="1"/>
          <p:nvPr/>
        </p:nvSpPr>
        <p:spPr>
          <a:xfrm>
            <a:off x="4625971" y="1002106"/>
            <a:ext cx="706838" cy="461665"/>
          </a:xfrm>
          <a:prstGeom prst="rect">
            <a:avLst/>
          </a:prstGeom>
          <a:noFill/>
        </p:spPr>
        <p:txBody>
          <a:bodyPr wrap="square" rtlCol="0">
            <a:spAutoFit/>
          </a:bodyPr>
          <a:lstStyle/>
          <a:p>
            <a:r>
              <a:rPr lang="zh-CN" altLang="en-US" sz="1200" b="1" dirty="0"/>
              <a:t>检测到物体</a:t>
            </a:r>
          </a:p>
        </p:txBody>
      </p:sp>
      <p:sp>
        <p:nvSpPr>
          <p:cNvPr id="82" name="矩形: 圆角 81">
            <a:extLst>
              <a:ext uri="{FF2B5EF4-FFF2-40B4-BE49-F238E27FC236}">
                <a16:creationId xmlns:a16="http://schemas.microsoft.com/office/drawing/2014/main" id="{31780238-28FD-49E2-9160-830F4F3B0375}"/>
              </a:ext>
            </a:extLst>
          </p:cNvPr>
          <p:cNvSpPr/>
          <p:nvPr/>
        </p:nvSpPr>
        <p:spPr>
          <a:xfrm>
            <a:off x="3684530" y="1516118"/>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esp32CAM </a:t>
            </a:r>
          </a:p>
          <a:p>
            <a:pPr algn="ctr"/>
            <a:r>
              <a:rPr lang="en-US" altLang="zh-CN" dirty="0" err="1"/>
              <a:t>wifi</a:t>
            </a:r>
            <a:r>
              <a:rPr lang="zh-CN" altLang="zh-CN" dirty="0"/>
              <a:t>蓝牙模块</a:t>
            </a:r>
            <a:endParaRPr lang="zh-CN" altLang="en-US" dirty="0"/>
          </a:p>
        </p:txBody>
      </p:sp>
      <p:sp>
        <p:nvSpPr>
          <p:cNvPr id="83" name="箭头: 下 82">
            <a:extLst>
              <a:ext uri="{FF2B5EF4-FFF2-40B4-BE49-F238E27FC236}">
                <a16:creationId xmlns:a16="http://schemas.microsoft.com/office/drawing/2014/main" id="{2FC4ECC5-CE9F-48A8-8543-D33B206AF320}"/>
              </a:ext>
            </a:extLst>
          </p:cNvPr>
          <p:cNvSpPr/>
          <p:nvPr/>
        </p:nvSpPr>
        <p:spPr>
          <a:xfrm>
            <a:off x="4219176" y="2334298"/>
            <a:ext cx="482445" cy="529258"/>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D07CBAC0-40EB-4FBA-B747-C8B000503278}"/>
              </a:ext>
            </a:extLst>
          </p:cNvPr>
          <p:cNvSpPr/>
          <p:nvPr/>
        </p:nvSpPr>
        <p:spPr>
          <a:xfrm>
            <a:off x="3684530" y="2892014"/>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AMG8833</a:t>
            </a:r>
          </a:p>
          <a:p>
            <a:pPr algn="ctr"/>
            <a:r>
              <a:rPr lang="zh-CN" altLang="zh-CN" sz="1600" dirty="0"/>
              <a:t>红外热像仪测温传感器模块</a:t>
            </a:r>
            <a:endParaRPr lang="zh-CN" altLang="en-US" sz="1600" dirty="0"/>
          </a:p>
        </p:txBody>
      </p:sp>
      <p:sp>
        <p:nvSpPr>
          <p:cNvPr id="85" name="文本框 84">
            <a:extLst>
              <a:ext uri="{FF2B5EF4-FFF2-40B4-BE49-F238E27FC236}">
                <a16:creationId xmlns:a16="http://schemas.microsoft.com/office/drawing/2014/main" id="{F50D8EFE-67CF-401C-98BE-4FBFD75F27D6}"/>
              </a:ext>
            </a:extLst>
          </p:cNvPr>
          <p:cNvSpPr txBox="1"/>
          <p:nvPr/>
        </p:nvSpPr>
        <p:spPr>
          <a:xfrm>
            <a:off x="4636023" y="2362353"/>
            <a:ext cx="437566" cy="461665"/>
          </a:xfrm>
          <a:prstGeom prst="rect">
            <a:avLst/>
          </a:prstGeom>
          <a:noFill/>
        </p:spPr>
        <p:txBody>
          <a:bodyPr wrap="square" rtlCol="0">
            <a:spAutoFit/>
          </a:bodyPr>
          <a:lstStyle/>
          <a:p>
            <a:r>
              <a:rPr lang="zh-CN" altLang="en-US" sz="1200" b="1" dirty="0"/>
              <a:t>上电</a:t>
            </a:r>
          </a:p>
        </p:txBody>
      </p:sp>
      <p:sp>
        <p:nvSpPr>
          <p:cNvPr id="87" name="文本框 86">
            <a:extLst>
              <a:ext uri="{FF2B5EF4-FFF2-40B4-BE49-F238E27FC236}">
                <a16:creationId xmlns:a16="http://schemas.microsoft.com/office/drawing/2014/main" id="{0657E9C6-E83A-4FFA-BB08-3B88E6653CB5}"/>
              </a:ext>
            </a:extLst>
          </p:cNvPr>
          <p:cNvSpPr txBox="1"/>
          <p:nvPr/>
        </p:nvSpPr>
        <p:spPr>
          <a:xfrm>
            <a:off x="5072845" y="3650833"/>
            <a:ext cx="959280" cy="646331"/>
          </a:xfrm>
          <a:prstGeom prst="rect">
            <a:avLst/>
          </a:prstGeom>
          <a:noFill/>
        </p:spPr>
        <p:txBody>
          <a:bodyPr wrap="square" rtlCol="0">
            <a:spAutoFit/>
          </a:bodyPr>
          <a:lstStyle/>
          <a:p>
            <a:r>
              <a:rPr lang="zh-CN" altLang="en-US" sz="1200" b="1" dirty="0">
                <a:latin typeface="+mn-ea"/>
              </a:rPr>
              <a:t>检测温度是否在</a:t>
            </a:r>
            <a:r>
              <a:rPr lang="en-US" altLang="zh-CN" sz="1200" b="1" dirty="0">
                <a:latin typeface="+mn-ea"/>
              </a:rPr>
              <a:t>34</a:t>
            </a:r>
            <a:r>
              <a:rPr lang="zh-CN" altLang="en-US" sz="1200" b="1" dirty="0">
                <a:latin typeface="+mn-ea"/>
              </a:rPr>
              <a:t>度</a:t>
            </a:r>
            <a:r>
              <a:rPr lang="en-US" altLang="zh-CN" sz="1200" b="1" dirty="0">
                <a:latin typeface="+mn-ea"/>
              </a:rPr>
              <a:t>~42</a:t>
            </a:r>
            <a:r>
              <a:rPr lang="zh-CN" altLang="en-US" sz="1200" b="1" dirty="0">
                <a:latin typeface="+mn-ea"/>
              </a:rPr>
              <a:t>度之间</a:t>
            </a:r>
          </a:p>
        </p:txBody>
      </p:sp>
      <p:sp>
        <p:nvSpPr>
          <p:cNvPr id="88" name="矩形: 圆角 87">
            <a:extLst>
              <a:ext uri="{FF2B5EF4-FFF2-40B4-BE49-F238E27FC236}">
                <a16:creationId xmlns:a16="http://schemas.microsoft.com/office/drawing/2014/main" id="{A77BB9D7-1EBF-4F9B-A784-50C065275D74}"/>
              </a:ext>
            </a:extLst>
          </p:cNvPr>
          <p:cNvSpPr/>
          <p:nvPr/>
        </p:nvSpPr>
        <p:spPr>
          <a:xfrm>
            <a:off x="2639528" y="4279043"/>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否</a:t>
            </a:r>
            <a:endParaRPr lang="en-US" altLang="zh-CN" dirty="0"/>
          </a:p>
          <a:p>
            <a:pPr algn="ctr"/>
            <a:r>
              <a:rPr lang="zh-CN" altLang="en-US" dirty="0"/>
              <a:t>关机</a:t>
            </a:r>
          </a:p>
        </p:txBody>
      </p:sp>
      <p:sp>
        <p:nvSpPr>
          <p:cNvPr id="89" name="矩形: 圆角 88">
            <a:extLst>
              <a:ext uri="{FF2B5EF4-FFF2-40B4-BE49-F238E27FC236}">
                <a16:creationId xmlns:a16="http://schemas.microsoft.com/office/drawing/2014/main" id="{8F146966-2AF0-4FCA-A543-8183E02B8319}"/>
              </a:ext>
            </a:extLst>
          </p:cNvPr>
          <p:cNvSpPr/>
          <p:nvPr/>
        </p:nvSpPr>
        <p:spPr>
          <a:xfrm>
            <a:off x="4744478" y="4267910"/>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a:t>
            </a:r>
            <a:endParaRPr lang="en-US" altLang="zh-CN" dirty="0"/>
          </a:p>
          <a:p>
            <a:pPr algn="ctr"/>
            <a:r>
              <a:rPr lang="zh-CN" altLang="en-US" dirty="0"/>
              <a:t>记录温度</a:t>
            </a:r>
          </a:p>
        </p:txBody>
      </p:sp>
      <p:sp>
        <p:nvSpPr>
          <p:cNvPr id="90" name="箭头: 直角上 89">
            <a:extLst>
              <a:ext uri="{FF2B5EF4-FFF2-40B4-BE49-F238E27FC236}">
                <a16:creationId xmlns:a16="http://schemas.microsoft.com/office/drawing/2014/main" id="{2CB4071F-3F43-41EF-B33A-F1758D7DA6FD}"/>
              </a:ext>
            </a:extLst>
          </p:cNvPr>
          <p:cNvSpPr/>
          <p:nvPr/>
        </p:nvSpPr>
        <p:spPr>
          <a:xfrm rot="16200000">
            <a:off x="5685072" y="1289372"/>
            <a:ext cx="1221221" cy="1874845"/>
          </a:xfrm>
          <a:prstGeom prst="bentUp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798E003A-C76C-473C-8E29-2763550C39FE}"/>
              </a:ext>
            </a:extLst>
          </p:cNvPr>
          <p:cNvSpPr/>
          <p:nvPr/>
        </p:nvSpPr>
        <p:spPr>
          <a:xfrm>
            <a:off x="6927010" y="2576892"/>
            <a:ext cx="306093" cy="2139979"/>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18DA2E18-8300-4298-B7A5-3B755265A812}"/>
              </a:ext>
            </a:extLst>
          </p:cNvPr>
          <p:cNvSpPr/>
          <p:nvPr/>
        </p:nvSpPr>
        <p:spPr>
          <a:xfrm>
            <a:off x="7191458" y="1770977"/>
            <a:ext cx="1123009" cy="322549"/>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文本框 92">
            <a:extLst>
              <a:ext uri="{FF2B5EF4-FFF2-40B4-BE49-F238E27FC236}">
                <a16:creationId xmlns:a16="http://schemas.microsoft.com/office/drawing/2014/main" id="{9E4B5889-D737-4273-90A5-779EE8AFFC99}"/>
              </a:ext>
            </a:extLst>
          </p:cNvPr>
          <p:cNvSpPr txBox="1"/>
          <p:nvPr/>
        </p:nvSpPr>
        <p:spPr>
          <a:xfrm>
            <a:off x="6535636" y="2737480"/>
            <a:ext cx="369332" cy="1187294"/>
          </a:xfrm>
          <a:prstGeom prst="rect">
            <a:avLst/>
          </a:prstGeom>
          <a:noFill/>
        </p:spPr>
        <p:txBody>
          <a:bodyPr vert="eaVert" wrap="square" rtlCol="0">
            <a:spAutoFit/>
          </a:bodyPr>
          <a:lstStyle/>
          <a:p>
            <a:r>
              <a:rPr lang="zh-CN" altLang="en-US" sz="1200" b="1" dirty="0"/>
              <a:t>传递数据</a:t>
            </a:r>
          </a:p>
        </p:txBody>
      </p:sp>
      <p:sp>
        <p:nvSpPr>
          <p:cNvPr id="94" name="矩形: 圆角 93">
            <a:extLst>
              <a:ext uri="{FF2B5EF4-FFF2-40B4-BE49-F238E27FC236}">
                <a16:creationId xmlns:a16="http://schemas.microsoft.com/office/drawing/2014/main" id="{34247A6E-327E-4E90-A733-26622FB662BA}"/>
              </a:ext>
            </a:extLst>
          </p:cNvPr>
          <p:cNvSpPr/>
          <p:nvPr/>
        </p:nvSpPr>
        <p:spPr>
          <a:xfrm>
            <a:off x="1306575" y="1514382"/>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云端服务器</a:t>
            </a:r>
            <a:endParaRPr lang="en-US" altLang="zh-CN" dirty="0"/>
          </a:p>
          <a:p>
            <a:pPr algn="ctr"/>
            <a:r>
              <a:rPr lang="zh-CN" altLang="en-US" dirty="0"/>
              <a:t>（阿里云）</a:t>
            </a:r>
          </a:p>
        </p:txBody>
      </p:sp>
      <p:sp>
        <p:nvSpPr>
          <p:cNvPr id="95" name="文本框 94">
            <a:extLst>
              <a:ext uri="{FF2B5EF4-FFF2-40B4-BE49-F238E27FC236}">
                <a16:creationId xmlns:a16="http://schemas.microsoft.com/office/drawing/2014/main" id="{70F9D16F-ACF9-40D1-BD0C-216D772A3826}"/>
              </a:ext>
            </a:extLst>
          </p:cNvPr>
          <p:cNvSpPr txBox="1"/>
          <p:nvPr/>
        </p:nvSpPr>
        <p:spPr>
          <a:xfrm>
            <a:off x="2891102" y="1219796"/>
            <a:ext cx="938561" cy="461665"/>
          </a:xfrm>
          <a:prstGeom prst="rect">
            <a:avLst/>
          </a:prstGeom>
          <a:noFill/>
        </p:spPr>
        <p:txBody>
          <a:bodyPr wrap="square" rtlCol="0">
            <a:spAutoFit/>
          </a:bodyPr>
          <a:lstStyle/>
          <a:p>
            <a:r>
              <a:rPr lang="zh-CN" altLang="en-US" sz="1200" b="1" dirty="0"/>
              <a:t>上传数据进行处理</a:t>
            </a:r>
          </a:p>
        </p:txBody>
      </p:sp>
      <p:sp>
        <p:nvSpPr>
          <p:cNvPr id="96" name="箭头: 直角上 95">
            <a:extLst>
              <a:ext uri="{FF2B5EF4-FFF2-40B4-BE49-F238E27FC236}">
                <a16:creationId xmlns:a16="http://schemas.microsoft.com/office/drawing/2014/main" id="{83BEF27C-FC29-4ED3-8720-1FD23F81B028}"/>
              </a:ext>
            </a:extLst>
          </p:cNvPr>
          <p:cNvSpPr/>
          <p:nvPr/>
        </p:nvSpPr>
        <p:spPr>
          <a:xfrm>
            <a:off x="7187653" y="3544995"/>
            <a:ext cx="1304843" cy="1221221"/>
          </a:xfrm>
          <a:prstGeom prst="bentUp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2FE336C7-E5B0-4821-A122-4CA0262A9E9F}"/>
              </a:ext>
            </a:extLst>
          </p:cNvPr>
          <p:cNvSpPr/>
          <p:nvPr/>
        </p:nvSpPr>
        <p:spPr>
          <a:xfrm>
            <a:off x="7356695" y="2720803"/>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OV2640</a:t>
            </a:r>
          </a:p>
          <a:p>
            <a:pPr algn="ctr"/>
            <a:r>
              <a:rPr lang="zh-CN" altLang="zh-CN" dirty="0"/>
              <a:t>摄像头模块</a:t>
            </a:r>
            <a:endParaRPr lang="en-US" altLang="zh-CN" dirty="0"/>
          </a:p>
        </p:txBody>
      </p:sp>
      <p:sp>
        <p:nvSpPr>
          <p:cNvPr id="98" name="矩形 97">
            <a:extLst>
              <a:ext uri="{FF2B5EF4-FFF2-40B4-BE49-F238E27FC236}">
                <a16:creationId xmlns:a16="http://schemas.microsoft.com/office/drawing/2014/main" id="{23390300-03E8-41D5-A951-D39E7C7E9584}"/>
              </a:ext>
            </a:extLst>
          </p:cNvPr>
          <p:cNvSpPr/>
          <p:nvPr/>
        </p:nvSpPr>
        <p:spPr>
          <a:xfrm>
            <a:off x="7980047" y="2072935"/>
            <a:ext cx="334420" cy="559409"/>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D6B965BC-5BC3-42BB-9CEB-D2810436B3EE}"/>
              </a:ext>
            </a:extLst>
          </p:cNvPr>
          <p:cNvSpPr/>
          <p:nvPr/>
        </p:nvSpPr>
        <p:spPr>
          <a:xfrm rot="16200000">
            <a:off x="6640282" y="4173397"/>
            <a:ext cx="308732" cy="87691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id="{B4D377E2-9146-457C-AC27-09C978E0F00E}"/>
              </a:ext>
            </a:extLst>
          </p:cNvPr>
          <p:cNvSpPr txBox="1"/>
          <p:nvPr/>
        </p:nvSpPr>
        <p:spPr>
          <a:xfrm>
            <a:off x="8358551" y="1650111"/>
            <a:ext cx="369332" cy="1187294"/>
          </a:xfrm>
          <a:prstGeom prst="rect">
            <a:avLst/>
          </a:prstGeom>
          <a:noFill/>
        </p:spPr>
        <p:txBody>
          <a:bodyPr vert="eaVert" wrap="square" rtlCol="0">
            <a:spAutoFit/>
          </a:bodyPr>
          <a:lstStyle/>
          <a:p>
            <a:r>
              <a:rPr lang="zh-CN" altLang="en-US" sz="1200" b="1" dirty="0"/>
              <a:t>录像传递数据</a:t>
            </a:r>
          </a:p>
        </p:txBody>
      </p:sp>
      <p:sp>
        <p:nvSpPr>
          <p:cNvPr id="101" name="文本框 100">
            <a:extLst>
              <a:ext uri="{FF2B5EF4-FFF2-40B4-BE49-F238E27FC236}">
                <a16:creationId xmlns:a16="http://schemas.microsoft.com/office/drawing/2014/main" id="{1B18A192-1A14-4930-BA66-49698C188E4B}"/>
              </a:ext>
            </a:extLst>
          </p:cNvPr>
          <p:cNvSpPr txBox="1"/>
          <p:nvPr/>
        </p:nvSpPr>
        <p:spPr>
          <a:xfrm>
            <a:off x="8314467" y="3924774"/>
            <a:ext cx="437566" cy="461665"/>
          </a:xfrm>
          <a:prstGeom prst="rect">
            <a:avLst/>
          </a:prstGeom>
          <a:noFill/>
        </p:spPr>
        <p:txBody>
          <a:bodyPr wrap="square" rtlCol="0">
            <a:spAutoFit/>
          </a:bodyPr>
          <a:lstStyle/>
          <a:p>
            <a:r>
              <a:rPr lang="zh-CN" altLang="en-US" sz="1200" b="1" dirty="0"/>
              <a:t>上电</a:t>
            </a:r>
          </a:p>
        </p:txBody>
      </p:sp>
      <p:sp>
        <p:nvSpPr>
          <p:cNvPr id="103" name="矩形: 圆角 102">
            <a:extLst>
              <a:ext uri="{FF2B5EF4-FFF2-40B4-BE49-F238E27FC236}">
                <a16:creationId xmlns:a16="http://schemas.microsoft.com/office/drawing/2014/main" id="{613F1493-95C6-4A9C-8885-D0AFFDE6C33E}"/>
              </a:ext>
            </a:extLst>
          </p:cNvPr>
          <p:cNvSpPr/>
          <p:nvPr/>
        </p:nvSpPr>
        <p:spPr>
          <a:xfrm>
            <a:off x="6233734" y="193039"/>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喇叭报警</a:t>
            </a:r>
            <a:endParaRPr lang="en-US" altLang="zh-CN" dirty="0"/>
          </a:p>
          <a:p>
            <a:pPr algn="ctr"/>
            <a:r>
              <a:rPr lang="zh-CN" altLang="en-US" dirty="0"/>
              <a:t>并警示工作人员</a:t>
            </a:r>
            <a:endParaRPr lang="en-US" altLang="zh-CN" dirty="0"/>
          </a:p>
        </p:txBody>
      </p:sp>
      <p:sp>
        <p:nvSpPr>
          <p:cNvPr id="104" name="文本框 103">
            <a:extLst>
              <a:ext uri="{FF2B5EF4-FFF2-40B4-BE49-F238E27FC236}">
                <a16:creationId xmlns:a16="http://schemas.microsoft.com/office/drawing/2014/main" id="{6359B805-1A5E-4FE0-A71B-535E7793F6EE}"/>
              </a:ext>
            </a:extLst>
          </p:cNvPr>
          <p:cNvSpPr txBox="1"/>
          <p:nvPr/>
        </p:nvSpPr>
        <p:spPr>
          <a:xfrm>
            <a:off x="7319015" y="1059209"/>
            <a:ext cx="700506" cy="646331"/>
          </a:xfrm>
          <a:prstGeom prst="rect">
            <a:avLst/>
          </a:prstGeom>
          <a:noFill/>
        </p:spPr>
        <p:txBody>
          <a:bodyPr wrap="square" rtlCol="0">
            <a:spAutoFit/>
          </a:bodyPr>
          <a:lstStyle/>
          <a:p>
            <a:r>
              <a:rPr lang="zh-CN" altLang="en-US" sz="1200" b="1" dirty="0">
                <a:latin typeface="+mn-ea"/>
              </a:rPr>
              <a:t>温度超过</a:t>
            </a:r>
            <a:r>
              <a:rPr lang="en-US" altLang="zh-CN" sz="1200" b="1" dirty="0">
                <a:latin typeface="+mn-ea"/>
              </a:rPr>
              <a:t>37.5</a:t>
            </a:r>
            <a:r>
              <a:rPr lang="zh-CN" altLang="en-US" sz="1200" b="1" dirty="0">
                <a:latin typeface="+mn-ea"/>
              </a:rPr>
              <a:t>度</a:t>
            </a:r>
          </a:p>
        </p:txBody>
      </p:sp>
      <p:sp>
        <p:nvSpPr>
          <p:cNvPr id="106" name="箭头: 下 105">
            <a:extLst>
              <a:ext uri="{FF2B5EF4-FFF2-40B4-BE49-F238E27FC236}">
                <a16:creationId xmlns:a16="http://schemas.microsoft.com/office/drawing/2014/main" id="{CB4EA96D-4E92-45B4-A44A-12802DA85233}"/>
              </a:ext>
            </a:extLst>
          </p:cNvPr>
          <p:cNvSpPr/>
          <p:nvPr/>
        </p:nvSpPr>
        <p:spPr>
          <a:xfrm>
            <a:off x="1895844" y="2522930"/>
            <a:ext cx="482445" cy="529258"/>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D63A690B-EE1F-4CED-80E0-B95B81B83983}"/>
              </a:ext>
            </a:extLst>
          </p:cNvPr>
          <p:cNvSpPr/>
          <p:nvPr/>
        </p:nvSpPr>
        <p:spPr>
          <a:xfrm>
            <a:off x="1370755" y="3247386"/>
            <a:ext cx="1537092" cy="793888"/>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自有服务器</a:t>
            </a:r>
          </a:p>
        </p:txBody>
      </p:sp>
      <p:sp>
        <p:nvSpPr>
          <p:cNvPr id="108" name="文本框 107">
            <a:extLst>
              <a:ext uri="{FF2B5EF4-FFF2-40B4-BE49-F238E27FC236}">
                <a16:creationId xmlns:a16="http://schemas.microsoft.com/office/drawing/2014/main" id="{9855E8A9-097F-4BA4-BEEF-0234BD28F1B9}"/>
              </a:ext>
            </a:extLst>
          </p:cNvPr>
          <p:cNvSpPr txBox="1"/>
          <p:nvPr/>
        </p:nvSpPr>
        <p:spPr>
          <a:xfrm>
            <a:off x="2295837" y="2375494"/>
            <a:ext cx="1278010" cy="830997"/>
          </a:xfrm>
          <a:prstGeom prst="rect">
            <a:avLst/>
          </a:prstGeom>
          <a:noFill/>
        </p:spPr>
        <p:txBody>
          <a:bodyPr wrap="square" rtlCol="0">
            <a:spAutoFit/>
          </a:bodyPr>
          <a:lstStyle/>
          <a:p>
            <a:r>
              <a:rPr lang="zh-CN" altLang="en-US" sz="1200" b="1" dirty="0"/>
              <a:t>人脸识别结果及体温等数据上传，保存，处理，形成行程图等</a:t>
            </a:r>
          </a:p>
        </p:txBody>
      </p:sp>
      <p:sp>
        <p:nvSpPr>
          <p:cNvPr id="109" name="箭头: 下 108">
            <a:extLst>
              <a:ext uri="{FF2B5EF4-FFF2-40B4-BE49-F238E27FC236}">
                <a16:creationId xmlns:a16="http://schemas.microsoft.com/office/drawing/2014/main" id="{5A11DB4F-B923-4125-BD80-B99D8DB9D062}"/>
              </a:ext>
            </a:extLst>
          </p:cNvPr>
          <p:cNvSpPr/>
          <p:nvPr/>
        </p:nvSpPr>
        <p:spPr>
          <a:xfrm rot="2481645">
            <a:off x="3784504" y="3782560"/>
            <a:ext cx="583544" cy="437566"/>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下 109">
            <a:extLst>
              <a:ext uri="{FF2B5EF4-FFF2-40B4-BE49-F238E27FC236}">
                <a16:creationId xmlns:a16="http://schemas.microsoft.com/office/drawing/2014/main" id="{67F05358-9BE5-49FF-B554-DFAAEEA10BA9}"/>
              </a:ext>
            </a:extLst>
          </p:cNvPr>
          <p:cNvSpPr/>
          <p:nvPr/>
        </p:nvSpPr>
        <p:spPr>
          <a:xfrm rot="19255441">
            <a:off x="4575683" y="3779310"/>
            <a:ext cx="583544" cy="437566"/>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下 110">
            <a:extLst>
              <a:ext uri="{FF2B5EF4-FFF2-40B4-BE49-F238E27FC236}">
                <a16:creationId xmlns:a16="http://schemas.microsoft.com/office/drawing/2014/main" id="{8CD01580-0282-4094-B93F-BDEB7650059C}"/>
              </a:ext>
            </a:extLst>
          </p:cNvPr>
          <p:cNvSpPr/>
          <p:nvPr/>
        </p:nvSpPr>
        <p:spPr>
          <a:xfrm rot="5400000">
            <a:off x="3034043" y="1653076"/>
            <a:ext cx="482445" cy="529258"/>
          </a:xfrm>
          <a:prstGeom prst="down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右 1">
            <a:extLst>
              <a:ext uri="{FF2B5EF4-FFF2-40B4-BE49-F238E27FC236}">
                <a16:creationId xmlns:a16="http://schemas.microsoft.com/office/drawing/2014/main" id="{7B38EE8C-2BAD-4246-A4B6-C005279362DE}"/>
              </a:ext>
            </a:extLst>
          </p:cNvPr>
          <p:cNvSpPr/>
          <p:nvPr/>
        </p:nvSpPr>
        <p:spPr>
          <a:xfrm rot="16200000">
            <a:off x="6712800" y="1120912"/>
            <a:ext cx="728844" cy="60618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1486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62" name="矩形: 圆角 61">
            <a:extLst>
              <a:ext uri="{FF2B5EF4-FFF2-40B4-BE49-F238E27FC236}">
                <a16:creationId xmlns:a16="http://schemas.microsoft.com/office/drawing/2014/main" id="{F6D8ED97-2F85-4B96-A500-A0466526D510}"/>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63" name="矩形: 圆角 62">
            <a:extLst>
              <a:ext uri="{FF2B5EF4-FFF2-40B4-BE49-F238E27FC236}">
                <a16:creationId xmlns:a16="http://schemas.microsoft.com/office/drawing/2014/main" id="{128579DA-09C1-4F8D-8027-C2EE77FCAA28}"/>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64" name="矩形: 圆角 63">
            <a:extLst>
              <a:ext uri="{FF2B5EF4-FFF2-40B4-BE49-F238E27FC236}">
                <a16:creationId xmlns:a16="http://schemas.microsoft.com/office/drawing/2014/main" id="{4956ACE1-29CD-432C-8C78-BECF0B431BAA}"/>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65" name="矩形: 圆角 64">
            <a:extLst>
              <a:ext uri="{FF2B5EF4-FFF2-40B4-BE49-F238E27FC236}">
                <a16:creationId xmlns:a16="http://schemas.microsoft.com/office/drawing/2014/main" id="{FE8B4520-304B-489C-8C2B-216D53F3657C}"/>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66" name="文本框 65">
            <a:extLst>
              <a:ext uri="{FF2B5EF4-FFF2-40B4-BE49-F238E27FC236}">
                <a16:creationId xmlns:a16="http://schemas.microsoft.com/office/drawing/2014/main" id="{B22B7C1D-3141-4CF2-ADEE-7D72BC86C50A}"/>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项目背景</a:t>
            </a:r>
          </a:p>
        </p:txBody>
      </p:sp>
      <p:sp>
        <p:nvSpPr>
          <p:cNvPr id="67" name="文本框 66">
            <a:extLst>
              <a:ext uri="{FF2B5EF4-FFF2-40B4-BE49-F238E27FC236}">
                <a16:creationId xmlns:a16="http://schemas.microsoft.com/office/drawing/2014/main" id="{A1CBA1AB-D606-4E6B-A9AF-1849E0C6FEC9}"/>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68" name="文本框 67">
            <a:extLst>
              <a:ext uri="{FF2B5EF4-FFF2-40B4-BE49-F238E27FC236}">
                <a16:creationId xmlns:a16="http://schemas.microsoft.com/office/drawing/2014/main" id="{F50DBCEB-D169-4D38-B27C-4EE7D5EF87CE}"/>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核心内容</a:t>
            </a:r>
          </a:p>
        </p:txBody>
      </p:sp>
      <p:sp>
        <p:nvSpPr>
          <p:cNvPr id="69" name="文本框 68">
            <a:extLst>
              <a:ext uri="{FF2B5EF4-FFF2-40B4-BE49-F238E27FC236}">
                <a16:creationId xmlns:a16="http://schemas.microsoft.com/office/drawing/2014/main" id="{48DA464E-2C62-4B52-A119-763212445FA0}"/>
              </a:ext>
            </a:extLst>
          </p:cNvPr>
          <p:cNvSpPr txBox="1"/>
          <p:nvPr/>
        </p:nvSpPr>
        <p:spPr>
          <a:xfrm>
            <a:off x="221390" y="214454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graphicFrame>
        <p:nvGraphicFramePr>
          <p:cNvPr id="34" name="图示 33">
            <a:extLst>
              <a:ext uri="{FF2B5EF4-FFF2-40B4-BE49-F238E27FC236}">
                <a16:creationId xmlns:a16="http://schemas.microsoft.com/office/drawing/2014/main" id="{8D58BBD6-4666-4A27-A6CF-29C46B3F1F51}"/>
              </a:ext>
            </a:extLst>
          </p:cNvPr>
          <p:cNvGraphicFramePr/>
          <p:nvPr>
            <p:extLst>
              <p:ext uri="{D42A27DB-BD31-4B8C-83A1-F6EECF244321}">
                <p14:modId xmlns:p14="http://schemas.microsoft.com/office/powerpoint/2010/main" val="2147548937"/>
              </p:ext>
            </p:extLst>
          </p:nvPr>
        </p:nvGraphicFramePr>
        <p:xfrm>
          <a:off x="1334628" y="611398"/>
          <a:ext cx="7680852" cy="3993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文本框 34">
            <a:extLst>
              <a:ext uri="{FF2B5EF4-FFF2-40B4-BE49-F238E27FC236}">
                <a16:creationId xmlns:a16="http://schemas.microsoft.com/office/drawing/2014/main" id="{10AB6E94-65DA-4FEA-B2ED-88F6C6961F48}"/>
              </a:ext>
            </a:extLst>
          </p:cNvPr>
          <p:cNvSpPr txBox="1"/>
          <p:nvPr/>
        </p:nvSpPr>
        <p:spPr>
          <a:xfrm>
            <a:off x="7452320" y="3885771"/>
            <a:ext cx="1441520" cy="646331"/>
          </a:xfrm>
          <a:prstGeom prst="rect">
            <a:avLst/>
          </a:prstGeom>
          <a:noFill/>
        </p:spPr>
        <p:txBody>
          <a:bodyPr wrap="square" rtlCol="0">
            <a:spAutoFit/>
          </a:bodyPr>
          <a:lstStyle/>
          <a:p>
            <a:r>
              <a:rPr lang="zh-CN" altLang="en-US" b="1" dirty="0">
                <a:solidFill>
                  <a:schemeClr val="accent1"/>
                </a:solidFill>
                <a:latin typeface="+mn-ea"/>
                <a:ea typeface="+mn-ea"/>
              </a:rPr>
              <a:t>云服务原理</a:t>
            </a:r>
            <a:endParaRPr lang="en-US" altLang="zh-CN" b="1" dirty="0">
              <a:solidFill>
                <a:schemeClr val="accent1"/>
              </a:solidFill>
              <a:latin typeface="+mn-ea"/>
              <a:ea typeface="+mn-ea"/>
            </a:endParaRPr>
          </a:p>
          <a:p>
            <a:endParaRPr lang="zh-CN" altLang="en-US" dirty="0"/>
          </a:p>
        </p:txBody>
      </p:sp>
      <p:sp>
        <p:nvSpPr>
          <p:cNvPr id="3" name="文本框 2">
            <a:extLst>
              <a:ext uri="{FF2B5EF4-FFF2-40B4-BE49-F238E27FC236}">
                <a16:creationId xmlns:a16="http://schemas.microsoft.com/office/drawing/2014/main" id="{A62B6A96-33EB-4869-ABF4-F1A34F3B4688}"/>
              </a:ext>
            </a:extLst>
          </p:cNvPr>
          <p:cNvSpPr txBox="1"/>
          <p:nvPr/>
        </p:nvSpPr>
        <p:spPr>
          <a:xfrm>
            <a:off x="6896739" y="3003798"/>
            <a:ext cx="2283240" cy="276999"/>
          </a:xfrm>
          <a:prstGeom prst="rect">
            <a:avLst/>
          </a:prstGeom>
          <a:noFill/>
        </p:spPr>
        <p:txBody>
          <a:bodyPr wrap="square" lIns="0" tIns="0" rIns="0" bIns="0" rtlCol="0">
            <a:spAutoFit/>
          </a:bodyPr>
          <a:lstStyle/>
          <a:p>
            <a:pPr lvl="0"/>
            <a:r>
              <a:rPr lang="zh-CN" altLang="en-US" b="1" dirty="0">
                <a:solidFill>
                  <a:schemeClr val="accent1"/>
                </a:solidFill>
                <a:latin typeface="+mj-ea"/>
                <a:ea typeface="+mj-ea"/>
              </a:rPr>
              <a:t>红外热成像测温原理</a:t>
            </a: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3385300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69034" y="833641"/>
            <a:ext cx="2805929" cy="2758654"/>
            <a:chOff x="2611438" y="3175"/>
            <a:chExt cx="6972300" cy="6854826"/>
          </a:xfrm>
        </p:grpSpPr>
        <p:sp>
          <p:nvSpPr>
            <p:cNvPr id="20" name="任意多边形: 形状 19"/>
            <p:cNvSpPr>
              <a:spLocks/>
            </p:cNvSpPr>
            <p:nvPr/>
          </p:nvSpPr>
          <p:spPr bwMode="auto">
            <a:xfrm>
              <a:off x="3852863" y="4324350"/>
              <a:ext cx="5730875" cy="1763713"/>
            </a:xfrm>
            <a:custGeom>
              <a:avLst/>
              <a:gdLst>
                <a:gd name="T0" fmla="*/ 3610 w 3610"/>
                <a:gd name="T1" fmla="*/ 555 h 1111"/>
                <a:gd name="T2" fmla="*/ 2581 w 3610"/>
                <a:gd name="T3" fmla="*/ 0 h 1111"/>
                <a:gd name="T4" fmla="*/ 2581 w 3610"/>
                <a:gd name="T5" fmla="*/ 245 h 1111"/>
                <a:gd name="T6" fmla="*/ 358 w 3610"/>
                <a:gd name="T7" fmla="*/ 245 h 1111"/>
                <a:gd name="T8" fmla="*/ 0 w 3610"/>
                <a:gd name="T9" fmla="*/ 866 h 1111"/>
                <a:gd name="T10" fmla="*/ 2581 w 3610"/>
                <a:gd name="T11" fmla="*/ 866 h 1111"/>
                <a:gd name="T12" fmla="*/ 2581 w 3610"/>
                <a:gd name="T13" fmla="*/ 1111 h 1111"/>
                <a:gd name="T14" fmla="*/ 3610 w 3610"/>
                <a:gd name="T15" fmla="*/ 555 h 1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0" h="1111">
                  <a:moveTo>
                    <a:pt x="3610" y="555"/>
                  </a:moveTo>
                  <a:lnTo>
                    <a:pt x="2581" y="0"/>
                  </a:lnTo>
                  <a:lnTo>
                    <a:pt x="2581" y="245"/>
                  </a:lnTo>
                  <a:lnTo>
                    <a:pt x="358" y="245"/>
                  </a:lnTo>
                  <a:lnTo>
                    <a:pt x="0" y="866"/>
                  </a:lnTo>
                  <a:lnTo>
                    <a:pt x="2581" y="866"/>
                  </a:lnTo>
                  <a:lnTo>
                    <a:pt x="2581" y="1111"/>
                  </a:lnTo>
                  <a:lnTo>
                    <a:pt x="3610" y="555"/>
                  </a:lnTo>
                  <a:close/>
                </a:path>
              </a:pathLst>
            </a:custGeom>
            <a:solidFill>
              <a:srgbClr val="E8521D"/>
            </a:solidFill>
            <a:ln w="57150">
              <a:solidFill>
                <a:schemeClr val="bg1"/>
              </a:solidFill>
            </a:ln>
          </p:spPr>
          <p:txBody>
            <a:bodyPr anchor="ctr"/>
            <a:lstStyle/>
            <a:p>
              <a:pPr algn="ctr"/>
              <a:endParaRPr dirty="0">
                <a:latin typeface="+mn-lt"/>
                <a:ea typeface="+mn-ea"/>
                <a:cs typeface="+mn-ea"/>
                <a:sym typeface="+mn-lt"/>
              </a:endParaRPr>
            </a:p>
          </p:txBody>
        </p:sp>
        <p:sp>
          <p:nvSpPr>
            <p:cNvPr id="21" name="任意多边形: 形状 20"/>
            <p:cNvSpPr>
              <a:spLocks/>
            </p:cNvSpPr>
            <p:nvPr/>
          </p:nvSpPr>
          <p:spPr bwMode="auto">
            <a:xfrm>
              <a:off x="4657726" y="3175"/>
              <a:ext cx="3290888" cy="4710113"/>
            </a:xfrm>
            <a:custGeom>
              <a:avLst/>
              <a:gdLst>
                <a:gd name="T0" fmla="*/ 2073 w 2073"/>
                <a:gd name="T1" fmla="*/ 2967 h 2967"/>
                <a:gd name="T2" fmla="*/ 782 w 2073"/>
                <a:gd name="T3" fmla="*/ 736 h 2967"/>
                <a:gd name="T4" fmla="*/ 996 w 2073"/>
                <a:gd name="T5" fmla="*/ 612 h 2967"/>
                <a:gd name="T6" fmla="*/ 0 w 2073"/>
                <a:gd name="T7" fmla="*/ 0 h 2967"/>
                <a:gd name="T8" fmla="*/ 32 w 2073"/>
                <a:gd name="T9" fmla="*/ 1169 h 2967"/>
                <a:gd name="T10" fmla="*/ 246 w 2073"/>
                <a:gd name="T11" fmla="*/ 1046 h 2967"/>
                <a:gd name="T12" fmla="*/ 1357 w 2073"/>
                <a:gd name="T13" fmla="*/ 2967 h 2967"/>
                <a:gd name="T14" fmla="*/ 2073 w 2073"/>
                <a:gd name="T15" fmla="*/ 2967 h 29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3" h="2967">
                  <a:moveTo>
                    <a:pt x="2073" y="2967"/>
                  </a:moveTo>
                  <a:lnTo>
                    <a:pt x="782" y="736"/>
                  </a:lnTo>
                  <a:lnTo>
                    <a:pt x="996" y="612"/>
                  </a:lnTo>
                  <a:lnTo>
                    <a:pt x="0" y="0"/>
                  </a:lnTo>
                  <a:lnTo>
                    <a:pt x="32" y="1169"/>
                  </a:lnTo>
                  <a:lnTo>
                    <a:pt x="246" y="1046"/>
                  </a:lnTo>
                  <a:lnTo>
                    <a:pt x="1357" y="2967"/>
                  </a:lnTo>
                  <a:lnTo>
                    <a:pt x="2073" y="2967"/>
                  </a:lnTo>
                  <a:close/>
                </a:path>
              </a:pathLst>
            </a:custGeom>
            <a:solidFill>
              <a:schemeClr val="accent1"/>
            </a:solidFill>
            <a:ln w="57150">
              <a:solidFill>
                <a:schemeClr val="bg1"/>
              </a:solidFill>
            </a:ln>
          </p:spPr>
          <p:txBody>
            <a:bodyPr anchor="ctr"/>
            <a:lstStyle/>
            <a:p>
              <a:pPr algn="ctr"/>
              <a:endParaRPr dirty="0">
                <a:latin typeface="+mn-lt"/>
                <a:ea typeface="+mn-ea"/>
                <a:cs typeface="+mn-ea"/>
                <a:sym typeface="+mn-lt"/>
              </a:endParaRPr>
            </a:p>
          </p:txBody>
        </p:sp>
        <p:sp>
          <p:nvSpPr>
            <p:cNvPr id="22" name="任意多边形: 形状 21"/>
            <p:cNvSpPr>
              <a:spLocks/>
            </p:cNvSpPr>
            <p:nvPr/>
          </p:nvSpPr>
          <p:spPr bwMode="auto">
            <a:xfrm>
              <a:off x="2611438" y="1658938"/>
              <a:ext cx="3009900" cy="5199063"/>
            </a:xfrm>
            <a:custGeom>
              <a:avLst/>
              <a:gdLst>
                <a:gd name="T0" fmla="*/ 1896 w 1896"/>
                <a:gd name="T1" fmla="*/ 618 h 3275"/>
                <a:gd name="T2" fmla="*/ 1536 w 1896"/>
                <a:gd name="T3" fmla="*/ 0 h 3275"/>
                <a:gd name="T4" fmla="*/ 246 w 1896"/>
                <a:gd name="T5" fmla="*/ 2231 h 3275"/>
                <a:gd name="T6" fmla="*/ 33 w 1896"/>
                <a:gd name="T7" fmla="*/ 2108 h 3275"/>
                <a:gd name="T8" fmla="*/ 0 w 1896"/>
                <a:gd name="T9" fmla="*/ 3275 h 3275"/>
                <a:gd name="T10" fmla="*/ 998 w 1896"/>
                <a:gd name="T11" fmla="*/ 2664 h 3275"/>
                <a:gd name="T12" fmla="*/ 784 w 1896"/>
                <a:gd name="T13" fmla="*/ 2540 h 3275"/>
                <a:gd name="T14" fmla="*/ 1896 w 1896"/>
                <a:gd name="T15" fmla="*/ 618 h 3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275">
                  <a:moveTo>
                    <a:pt x="1896" y="618"/>
                  </a:moveTo>
                  <a:lnTo>
                    <a:pt x="1536" y="0"/>
                  </a:lnTo>
                  <a:lnTo>
                    <a:pt x="246" y="2231"/>
                  </a:lnTo>
                  <a:lnTo>
                    <a:pt x="33" y="2108"/>
                  </a:lnTo>
                  <a:lnTo>
                    <a:pt x="0" y="3275"/>
                  </a:lnTo>
                  <a:lnTo>
                    <a:pt x="998" y="2664"/>
                  </a:lnTo>
                  <a:lnTo>
                    <a:pt x="784" y="2540"/>
                  </a:lnTo>
                  <a:lnTo>
                    <a:pt x="1896" y="618"/>
                  </a:lnTo>
                  <a:close/>
                </a:path>
              </a:pathLst>
            </a:custGeom>
            <a:solidFill>
              <a:schemeClr val="accent2">
                <a:lumMod val="100000"/>
              </a:schemeClr>
            </a:solidFill>
            <a:ln w="57150">
              <a:solidFill>
                <a:schemeClr val="bg1"/>
              </a:solidFill>
            </a:ln>
          </p:spPr>
          <p:txBody>
            <a:bodyPr anchor="ctr"/>
            <a:lstStyle/>
            <a:p>
              <a:pPr algn="ctr"/>
              <a:endParaRPr dirty="0">
                <a:latin typeface="+mn-lt"/>
                <a:ea typeface="+mn-ea"/>
                <a:cs typeface="+mn-ea"/>
                <a:sym typeface="+mn-lt"/>
              </a:endParaRPr>
            </a:p>
          </p:txBody>
        </p:sp>
      </p:grpSp>
      <p:grpSp>
        <p:nvGrpSpPr>
          <p:cNvPr id="5" name="组合 4"/>
          <p:cNvGrpSpPr/>
          <p:nvPr/>
        </p:nvGrpSpPr>
        <p:grpSpPr>
          <a:xfrm>
            <a:off x="1515135" y="1337643"/>
            <a:ext cx="1530773" cy="674095"/>
            <a:chOff x="1581486" y="2187317"/>
            <a:chExt cx="2041029" cy="898795"/>
          </a:xfrm>
        </p:grpSpPr>
        <p:sp>
          <p:nvSpPr>
            <p:cNvPr id="18" name="文本框 15"/>
            <p:cNvSpPr txBox="1">
              <a:spLocks/>
            </p:cNvSpPr>
            <p:nvPr/>
          </p:nvSpPr>
          <p:spPr bwMode="auto">
            <a:xfrm>
              <a:off x="1581486" y="2402236"/>
              <a:ext cx="2041029" cy="683876"/>
            </a:xfrm>
            <a:prstGeom prst="rect">
              <a:avLst/>
            </a:prstGeom>
            <a:noFill/>
            <a:ln w="9525">
              <a:noFill/>
              <a:miter lim="800000"/>
              <a:headEnd/>
              <a:tailEnd/>
            </a:ln>
          </p:spPr>
          <p:txBody>
            <a:bodyPr wrap="none" lIns="0" tIns="0" rIns="0" bIns="0" anchor="ctr" anchorCtr="0">
              <a:normAutofit/>
              <a:scene3d>
                <a:camera prst="orthographicFront"/>
                <a:lightRig rig="threePt" dir="t"/>
              </a:scene3d>
              <a:sp3d>
                <a:bevelT w="0" h="0"/>
              </a:sp3d>
            </a:bodyPr>
            <a:lstStyle/>
            <a:p>
              <a:pPr marL="0" lvl="1" algn="ctr"/>
              <a:r>
                <a:rPr lang="zh-CN" altLang="en-US" sz="1400" b="1" dirty="0">
                  <a:latin typeface="+mn-lt"/>
                  <a:ea typeface="+mn-ea"/>
                  <a:cs typeface="+mn-ea"/>
                  <a:sym typeface="+mn-lt"/>
                </a:rPr>
                <a:t>红外测温</a:t>
              </a:r>
            </a:p>
          </p:txBody>
        </p:sp>
        <p:sp>
          <p:nvSpPr>
            <p:cNvPr id="17" name="文本框 17"/>
            <p:cNvSpPr txBox="1"/>
            <p:nvPr/>
          </p:nvSpPr>
          <p:spPr>
            <a:xfrm>
              <a:off x="1987592" y="2187317"/>
              <a:ext cx="1243328" cy="429838"/>
            </a:xfrm>
            <a:prstGeom prst="rect">
              <a:avLst/>
            </a:prstGeom>
            <a:noFill/>
          </p:spPr>
          <p:txBody>
            <a:bodyPr wrap="square" anchor="ctr" anchorCtr="0">
              <a:normAutofit fontScale="62500" lnSpcReduction="20000"/>
            </a:bodyPr>
            <a:lstStyle/>
            <a:p>
              <a:pPr algn="ctr"/>
              <a:r>
                <a:rPr lang="en-US" altLang="zh-CN" sz="2800" dirty="0">
                  <a:latin typeface="+mn-lt"/>
                  <a:ea typeface="+mn-ea"/>
                  <a:cs typeface="+mn-ea"/>
                  <a:sym typeface="+mn-lt"/>
                </a:rPr>
                <a:t>01</a:t>
              </a:r>
            </a:p>
          </p:txBody>
        </p:sp>
      </p:grpSp>
      <p:grpSp>
        <p:nvGrpSpPr>
          <p:cNvPr id="6" name="组合 5"/>
          <p:cNvGrpSpPr/>
          <p:nvPr/>
        </p:nvGrpSpPr>
        <p:grpSpPr>
          <a:xfrm>
            <a:off x="6660232" y="915851"/>
            <a:ext cx="1530772" cy="584135"/>
            <a:chOff x="7089235" y="2436341"/>
            <a:chExt cx="2041029" cy="778846"/>
          </a:xfrm>
        </p:grpSpPr>
        <p:sp>
          <p:nvSpPr>
            <p:cNvPr id="14" name="文本框 12"/>
            <p:cNvSpPr txBox="1">
              <a:spLocks/>
            </p:cNvSpPr>
            <p:nvPr/>
          </p:nvSpPr>
          <p:spPr bwMode="auto">
            <a:xfrm>
              <a:off x="7089235" y="2932156"/>
              <a:ext cx="2041029" cy="283031"/>
            </a:xfrm>
            <a:prstGeom prst="rect">
              <a:avLst/>
            </a:prstGeom>
            <a:noFill/>
            <a:ln w="9525">
              <a:noFill/>
              <a:miter lim="800000"/>
              <a:headEnd/>
              <a:tailEnd/>
            </a:ln>
          </p:spPr>
          <p:txBody>
            <a:bodyPr wrap="none" lIns="0" tIns="0" rIns="0" bIns="0" anchor="ctr" anchorCtr="0">
              <a:normAutofit lnSpcReduction="10000"/>
              <a:scene3d>
                <a:camera prst="orthographicFront"/>
                <a:lightRig rig="threePt" dir="t"/>
              </a:scene3d>
              <a:sp3d>
                <a:bevelT w="0" h="0"/>
              </a:sp3d>
            </a:bodyPr>
            <a:lstStyle/>
            <a:p>
              <a:pPr marL="0" lvl="1" algn="ctr"/>
              <a:r>
                <a:rPr lang="zh-CN" altLang="en-US" sz="1400" b="1" dirty="0">
                  <a:latin typeface="+mn-lt"/>
                  <a:ea typeface="+mn-ea"/>
                  <a:cs typeface="+mn-ea"/>
                  <a:sym typeface="+mn-lt"/>
                </a:rPr>
                <a:t>网络搭建</a:t>
              </a:r>
            </a:p>
          </p:txBody>
        </p:sp>
        <p:sp>
          <p:nvSpPr>
            <p:cNvPr id="13" name="文本框 18"/>
            <p:cNvSpPr txBox="1"/>
            <p:nvPr/>
          </p:nvSpPr>
          <p:spPr>
            <a:xfrm>
              <a:off x="7488086" y="2436341"/>
              <a:ext cx="1243328" cy="429838"/>
            </a:xfrm>
            <a:prstGeom prst="rect">
              <a:avLst/>
            </a:prstGeom>
            <a:noFill/>
          </p:spPr>
          <p:txBody>
            <a:bodyPr wrap="square" anchor="ctr" anchorCtr="0">
              <a:normAutofit fontScale="62500" lnSpcReduction="20000"/>
            </a:bodyPr>
            <a:lstStyle/>
            <a:p>
              <a:pPr algn="ctr"/>
              <a:r>
                <a:rPr lang="en-US" altLang="zh-CN" sz="2800" dirty="0">
                  <a:latin typeface="+mn-lt"/>
                  <a:ea typeface="+mn-ea"/>
                  <a:cs typeface="+mn-ea"/>
                  <a:sym typeface="+mn-lt"/>
                </a:rPr>
                <a:t>02</a:t>
              </a:r>
            </a:p>
          </p:txBody>
        </p:sp>
      </p:grpSp>
      <p:grpSp>
        <p:nvGrpSpPr>
          <p:cNvPr id="7" name="组合 6"/>
          <p:cNvGrpSpPr/>
          <p:nvPr/>
        </p:nvGrpSpPr>
        <p:grpSpPr>
          <a:xfrm>
            <a:off x="4444191" y="3335138"/>
            <a:ext cx="1530772" cy="534650"/>
            <a:chOff x="4957878" y="4937758"/>
            <a:chExt cx="2041029" cy="712867"/>
          </a:xfrm>
        </p:grpSpPr>
        <p:sp>
          <p:nvSpPr>
            <p:cNvPr id="10" name="文本框 9"/>
            <p:cNvSpPr txBox="1">
              <a:spLocks/>
            </p:cNvSpPr>
            <p:nvPr/>
          </p:nvSpPr>
          <p:spPr bwMode="auto">
            <a:xfrm>
              <a:off x="4957878" y="5367596"/>
              <a:ext cx="2041029" cy="283029"/>
            </a:xfrm>
            <a:prstGeom prst="rect">
              <a:avLst/>
            </a:prstGeom>
            <a:noFill/>
            <a:ln w="9525">
              <a:noFill/>
              <a:miter lim="800000"/>
              <a:headEnd/>
              <a:tailEnd/>
            </a:ln>
          </p:spPr>
          <p:txBody>
            <a:bodyPr wrap="none" lIns="0" tIns="0" rIns="0" bIns="0" anchor="ctr" anchorCtr="1">
              <a:normAutofit lnSpcReduction="10000"/>
              <a:scene3d>
                <a:camera prst="orthographicFront"/>
                <a:lightRig rig="threePt" dir="t"/>
              </a:scene3d>
              <a:sp3d>
                <a:bevelT w="0" h="0"/>
              </a:sp3d>
            </a:bodyPr>
            <a:lstStyle/>
            <a:p>
              <a:pPr marL="0" lvl="1" algn="ctr"/>
              <a:r>
                <a:rPr lang="zh-CN" altLang="en-US" sz="1400" b="1" dirty="0">
                  <a:latin typeface="+mn-lt"/>
                  <a:ea typeface="+mn-ea"/>
                  <a:cs typeface="+mn-ea"/>
                  <a:sym typeface="+mn-lt"/>
                </a:rPr>
                <a:t>隐私保护</a:t>
              </a:r>
            </a:p>
          </p:txBody>
        </p:sp>
        <p:sp>
          <p:nvSpPr>
            <p:cNvPr id="9" name="文本框 19"/>
            <p:cNvSpPr txBox="1"/>
            <p:nvPr/>
          </p:nvSpPr>
          <p:spPr>
            <a:xfrm>
              <a:off x="5356728" y="4937758"/>
              <a:ext cx="1243328" cy="429838"/>
            </a:xfrm>
            <a:prstGeom prst="rect">
              <a:avLst/>
            </a:prstGeom>
            <a:noFill/>
          </p:spPr>
          <p:txBody>
            <a:bodyPr wrap="square" anchor="ctr" anchorCtr="1">
              <a:normAutofit fontScale="62500" lnSpcReduction="20000"/>
            </a:bodyPr>
            <a:lstStyle/>
            <a:p>
              <a:pPr algn="ctr"/>
              <a:r>
                <a:rPr lang="en-US" altLang="zh-CN" sz="2800">
                  <a:latin typeface="+mn-lt"/>
                  <a:ea typeface="+mn-ea"/>
                  <a:cs typeface="+mn-ea"/>
                  <a:sym typeface="+mn-lt"/>
                </a:rPr>
                <a:t>03</a:t>
              </a:r>
            </a:p>
          </p:txBody>
        </p:sp>
      </p:grpSp>
      <p:sp>
        <p:nvSpPr>
          <p:cNvPr id="28" name="任意多边形 27"/>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24" name="矩形: 圆角 23">
            <a:extLst>
              <a:ext uri="{FF2B5EF4-FFF2-40B4-BE49-F238E27FC236}">
                <a16:creationId xmlns:a16="http://schemas.microsoft.com/office/drawing/2014/main" id="{CB2EAB30-C59B-4E61-B757-5212FF3D342F}"/>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25" name="矩形: 圆角 24">
            <a:extLst>
              <a:ext uri="{FF2B5EF4-FFF2-40B4-BE49-F238E27FC236}">
                <a16:creationId xmlns:a16="http://schemas.microsoft.com/office/drawing/2014/main" id="{BC952CEF-C430-455F-BB2C-A268DA3779DA}"/>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26" name="矩形: 圆角 25">
            <a:extLst>
              <a:ext uri="{FF2B5EF4-FFF2-40B4-BE49-F238E27FC236}">
                <a16:creationId xmlns:a16="http://schemas.microsoft.com/office/drawing/2014/main" id="{A79B8E09-D9C4-40CD-AD62-3B01265FD6EF}"/>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0" name="矩形: 圆角 29">
            <a:extLst>
              <a:ext uri="{FF2B5EF4-FFF2-40B4-BE49-F238E27FC236}">
                <a16:creationId xmlns:a16="http://schemas.microsoft.com/office/drawing/2014/main" id="{F2BE062A-7C80-4C69-A7D4-290ECEABB54A}"/>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1" name="文本框 30">
            <a:extLst>
              <a:ext uri="{FF2B5EF4-FFF2-40B4-BE49-F238E27FC236}">
                <a16:creationId xmlns:a16="http://schemas.microsoft.com/office/drawing/2014/main" id="{178F886F-9A85-4D44-888B-230CEF69DA36}"/>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项目背景</a:t>
            </a:r>
          </a:p>
        </p:txBody>
      </p:sp>
      <p:sp>
        <p:nvSpPr>
          <p:cNvPr id="32" name="文本框 31">
            <a:extLst>
              <a:ext uri="{FF2B5EF4-FFF2-40B4-BE49-F238E27FC236}">
                <a16:creationId xmlns:a16="http://schemas.microsoft.com/office/drawing/2014/main" id="{645F4254-A930-4F98-9E81-9A777603E1FE}"/>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33" name="文本框 32">
            <a:extLst>
              <a:ext uri="{FF2B5EF4-FFF2-40B4-BE49-F238E27FC236}">
                <a16:creationId xmlns:a16="http://schemas.microsoft.com/office/drawing/2014/main" id="{0AEF441D-4C5A-4CCC-97A1-7E24CBE738F1}"/>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核心内容</a:t>
            </a:r>
          </a:p>
        </p:txBody>
      </p:sp>
      <p:sp>
        <p:nvSpPr>
          <p:cNvPr id="34" name="文本框 33">
            <a:extLst>
              <a:ext uri="{FF2B5EF4-FFF2-40B4-BE49-F238E27FC236}">
                <a16:creationId xmlns:a16="http://schemas.microsoft.com/office/drawing/2014/main" id="{701EB7CE-FFFD-4C20-A9CD-A71A9BD4CB55}"/>
              </a:ext>
            </a:extLst>
          </p:cNvPr>
          <p:cNvSpPr txBox="1"/>
          <p:nvPr/>
        </p:nvSpPr>
        <p:spPr>
          <a:xfrm>
            <a:off x="221390" y="214454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pic>
        <p:nvPicPr>
          <p:cNvPr id="35" name="图片 34">
            <a:extLst>
              <a:ext uri="{FF2B5EF4-FFF2-40B4-BE49-F238E27FC236}">
                <a16:creationId xmlns:a16="http://schemas.microsoft.com/office/drawing/2014/main" id="{BD014CE6-702E-4A6A-A36C-B462D7D5528F}"/>
              </a:ext>
            </a:extLst>
          </p:cNvPr>
          <p:cNvPicPr>
            <a:picLocks noChangeAspect="1"/>
          </p:cNvPicPr>
          <p:nvPr/>
        </p:nvPicPr>
        <p:blipFill>
          <a:blip r:embed="rId5"/>
          <a:stretch>
            <a:fillRect/>
          </a:stretch>
        </p:blipFill>
        <p:spPr>
          <a:xfrm>
            <a:off x="2990680" y="683378"/>
            <a:ext cx="936215" cy="936215"/>
          </a:xfrm>
          <a:prstGeom prst="rect">
            <a:avLst/>
          </a:prstGeom>
        </p:spPr>
      </p:pic>
      <p:sp>
        <p:nvSpPr>
          <p:cNvPr id="36" name="椭圆 35">
            <a:extLst>
              <a:ext uri="{FF2B5EF4-FFF2-40B4-BE49-F238E27FC236}">
                <a16:creationId xmlns:a16="http://schemas.microsoft.com/office/drawing/2014/main" id="{B50F03B9-639F-45FE-B987-F480891EE9D7}"/>
              </a:ext>
            </a:extLst>
          </p:cNvPr>
          <p:cNvSpPr/>
          <p:nvPr/>
        </p:nvSpPr>
        <p:spPr>
          <a:xfrm>
            <a:off x="5426328" y="1768100"/>
            <a:ext cx="978309" cy="989398"/>
          </a:xfrm>
          <a:prstGeom prst="ellipse">
            <a:avLst/>
          </a:prstGeom>
          <a:blipFill>
            <a:blip r:embed="rId6" cstate="print">
              <a:extLst>
                <a:ext uri="{28A0092B-C50C-407E-A947-70E740481C1C}">
                  <a14:useLocalDpi xmlns:a14="http://schemas.microsoft.com/office/drawing/2010/main" val="0"/>
                </a:ext>
              </a:extLst>
            </a:blip>
            <a:srcRect/>
            <a:stretch>
              <a:fillRect l="-11000" r="-1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7" name="椭圆 36">
            <a:extLst>
              <a:ext uri="{FF2B5EF4-FFF2-40B4-BE49-F238E27FC236}">
                <a16:creationId xmlns:a16="http://schemas.microsoft.com/office/drawing/2014/main" id="{684827ED-3C5F-4C8D-BEC5-115C0C788AFC}"/>
              </a:ext>
            </a:extLst>
          </p:cNvPr>
          <p:cNvSpPr/>
          <p:nvPr/>
        </p:nvSpPr>
        <p:spPr>
          <a:xfrm>
            <a:off x="3336742" y="3335755"/>
            <a:ext cx="868167" cy="875352"/>
          </a:xfrm>
          <a:prstGeom prst="ellipse">
            <a:avLst/>
          </a:prstGeom>
          <a:blipFill>
            <a:blip r:embed="rId7" cstate="print">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文本框 1">
            <a:extLst>
              <a:ext uri="{FF2B5EF4-FFF2-40B4-BE49-F238E27FC236}">
                <a16:creationId xmlns:a16="http://schemas.microsoft.com/office/drawing/2014/main" id="{311DE4A7-98BC-4B91-B1DD-A23D1FF1567D}"/>
              </a:ext>
            </a:extLst>
          </p:cNvPr>
          <p:cNvSpPr txBox="1"/>
          <p:nvPr/>
        </p:nvSpPr>
        <p:spPr>
          <a:xfrm>
            <a:off x="4277102" y="3967370"/>
            <a:ext cx="2079644" cy="1169551"/>
          </a:xfrm>
          <a:prstGeom prst="rect">
            <a:avLst/>
          </a:prstGeom>
          <a:noFill/>
        </p:spPr>
        <p:txBody>
          <a:bodyPr wrap="square" lIns="0" tIns="0" rIns="0" bIns="0" rtlCol="0">
            <a:spAutoFit/>
          </a:bodyPr>
          <a:lstStyle/>
          <a:p>
            <a:r>
              <a:rPr lang="zh-CN" altLang="en-US" sz="1200" b="1" dirty="0">
                <a:latin typeface="仿宋" panose="02010609060101010101" pitchFamily="49" charset="-122"/>
                <a:ea typeface="仿宋" panose="02010609060101010101" pitchFamily="49" charset="-122"/>
              </a:rPr>
              <a:t>摄像头由于拍照收集信息并且生成行程图涉及隐私，本产品完全开源，且使用本地服务器，数据均保存在企业本地数据库，为您的隐私保驾护航。</a:t>
            </a:r>
          </a:p>
          <a:p>
            <a:endParaRPr lang="zh-CN" altLang="en-US" sz="1600" b="1" dirty="0">
              <a:solidFill>
                <a:schemeClr val="accent6"/>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FD038D9D-F2E1-40E4-92B3-C6374523F985}"/>
              </a:ext>
            </a:extLst>
          </p:cNvPr>
          <p:cNvSpPr txBox="1"/>
          <p:nvPr/>
        </p:nvSpPr>
        <p:spPr>
          <a:xfrm>
            <a:off x="1364541" y="1989758"/>
            <a:ext cx="1847907" cy="738664"/>
          </a:xfrm>
          <a:prstGeom prst="rect">
            <a:avLst/>
          </a:prstGeom>
          <a:noFill/>
        </p:spPr>
        <p:txBody>
          <a:bodyPr wrap="square" lIns="0" tIns="0" rIns="0" bIns="0" rtlCol="0">
            <a:spAutoFit/>
          </a:bodyPr>
          <a:lstStyle/>
          <a:p>
            <a:r>
              <a:rPr lang="zh-CN" altLang="en-US" sz="1200" b="1" dirty="0">
                <a:latin typeface="仿宋" panose="02010609060101010101" pitchFamily="49" charset="-122"/>
                <a:ea typeface="仿宋" panose="02010609060101010101" pitchFamily="49" charset="-122"/>
              </a:rPr>
              <a:t>可以高效精准识别，克服口罩等遮挡物的影响，能够准确定位、快速锁定体温异常情况。识别具有唯一性。</a:t>
            </a:r>
          </a:p>
        </p:txBody>
      </p:sp>
      <p:sp>
        <p:nvSpPr>
          <p:cNvPr id="23" name="文本框 22">
            <a:extLst>
              <a:ext uri="{FF2B5EF4-FFF2-40B4-BE49-F238E27FC236}">
                <a16:creationId xmlns:a16="http://schemas.microsoft.com/office/drawing/2014/main" id="{92A5F9FD-EE02-4C69-B11D-497053D1270C}"/>
              </a:ext>
            </a:extLst>
          </p:cNvPr>
          <p:cNvSpPr txBox="1"/>
          <p:nvPr/>
        </p:nvSpPr>
        <p:spPr>
          <a:xfrm>
            <a:off x="6764544" y="1690756"/>
            <a:ext cx="1551871" cy="2215991"/>
          </a:xfrm>
          <a:prstGeom prst="rect">
            <a:avLst/>
          </a:prstGeom>
          <a:noFill/>
        </p:spPr>
        <p:txBody>
          <a:bodyPr wrap="square" lIns="0" tIns="0" rIns="0" bIns="0" rtlCol="0">
            <a:spAutoFit/>
          </a:bodyPr>
          <a:lstStyle/>
          <a:p>
            <a:r>
              <a:rPr lang="zh-CN" altLang="en-US" sz="1200" b="1" dirty="0">
                <a:latin typeface="仿宋" panose="02010609060101010101" pitchFamily="49" charset="-122"/>
                <a:ea typeface="仿宋" panose="02010609060101010101" pitchFamily="49" charset="-122"/>
              </a:rPr>
              <a:t>由于其低廉的价格和丰富的外设接口，可以大规模的铺设，使其组网成为可能。后台可根据不同监测点获取的时间、路径，形成特定人物行程图。当出现新冠肺炎感染者时，可以迅速的根据行程图，准确有效的隔离排查接触人群，节约人力物力，减少二次感染可能。</a:t>
            </a:r>
          </a:p>
        </p:txBody>
      </p:sp>
    </p:spTree>
    <p:extLst>
      <p:ext uri="{BB962C8B-B14F-4D97-AF65-F5344CB8AC3E}">
        <p14:creationId xmlns:p14="http://schemas.microsoft.com/office/powerpoint/2010/main" val="318431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1000" fill="hold"/>
                                        <p:tgtEl>
                                          <p:spTgt spid="35"/>
                                        </p:tgtEl>
                                        <p:attrNameLst>
                                          <p:attrName>ppt_w</p:attrName>
                                        </p:attrNameLst>
                                      </p:cBhvr>
                                      <p:tavLst>
                                        <p:tav tm="0">
                                          <p:val>
                                            <p:fltVal val="0"/>
                                          </p:val>
                                        </p:tav>
                                        <p:tav tm="100000">
                                          <p:val>
                                            <p:strVal val="#ppt_w"/>
                                          </p:val>
                                        </p:tav>
                                      </p:tavLst>
                                    </p:anim>
                                    <p:anim calcmode="lin" valueType="num">
                                      <p:cBhvr>
                                        <p:cTn id="14" dur="1000" fill="hold"/>
                                        <p:tgtEl>
                                          <p:spTgt spid="35"/>
                                        </p:tgtEl>
                                        <p:attrNameLst>
                                          <p:attrName>ppt_h</p:attrName>
                                        </p:attrNameLst>
                                      </p:cBhvr>
                                      <p:tavLst>
                                        <p:tav tm="0">
                                          <p:val>
                                            <p:fltVal val="0"/>
                                          </p:val>
                                        </p:tav>
                                        <p:tav tm="100000">
                                          <p:val>
                                            <p:strVal val="#ppt_h"/>
                                          </p:val>
                                        </p:tav>
                                      </p:tavLst>
                                    </p:anim>
                                    <p:anim calcmode="lin" valueType="num">
                                      <p:cBhvr>
                                        <p:cTn id="15" dur="1000" fill="hold"/>
                                        <p:tgtEl>
                                          <p:spTgt spid="35"/>
                                        </p:tgtEl>
                                        <p:attrNameLst>
                                          <p:attrName>style.rotation</p:attrName>
                                        </p:attrNameLst>
                                      </p:cBhvr>
                                      <p:tavLst>
                                        <p:tav tm="0">
                                          <p:val>
                                            <p:fltVal val="90"/>
                                          </p:val>
                                        </p:tav>
                                        <p:tav tm="100000">
                                          <p:val>
                                            <p:fltVal val="0"/>
                                          </p:val>
                                        </p:tav>
                                      </p:tavLst>
                                    </p:anim>
                                    <p:animEffect transition="in" filter="fade">
                                      <p:cBhvr>
                                        <p:cTn id="16" dur="1000"/>
                                        <p:tgtEl>
                                          <p:spTgt spid="35"/>
                                        </p:tgtEl>
                                      </p:cBhvr>
                                    </p:animEffect>
                                  </p:childTnLst>
                                </p:cTn>
                              </p:par>
                              <p:par>
                                <p:cTn id="17" presetID="3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1000" fill="hold"/>
                                        <p:tgtEl>
                                          <p:spTgt spid="36"/>
                                        </p:tgtEl>
                                        <p:attrNameLst>
                                          <p:attrName>ppt_w</p:attrName>
                                        </p:attrNameLst>
                                      </p:cBhvr>
                                      <p:tavLst>
                                        <p:tav tm="0">
                                          <p:val>
                                            <p:fltVal val="0"/>
                                          </p:val>
                                        </p:tav>
                                        <p:tav tm="100000">
                                          <p:val>
                                            <p:strVal val="#ppt_w"/>
                                          </p:val>
                                        </p:tav>
                                      </p:tavLst>
                                    </p:anim>
                                    <p:anim calcmode="lin" valueType="num">
                                      <p:cBhvr>
                                        <p:cTn id="20" dur="1000" fill="hold"/>
                                        <p:tgtEl>
                                          <p:spTgt spid="36"/>
                                        </p:tgtEl>
                                        <p:attrNameLst>
                                          <p:attrName>ppt_h</p:attrName>
                                        </p:attrNameLst>
                                      </p:cBhvr>
                                      <p:tavLst>
                                        <p:tav tm="0">
                                          <p:val>
                                            <p:fltVal val="0"/>
                                          </p:val>
                                        </p:tav>
                                        <p:tav tm="100000">
                                          <p:val>
                                            <p:strVal val="#ppt_h"/>
                                          </p:val>
                                        </p:tav>
                                      </p:tavLst>
                                    </p:anim>
                                    <p:anim calcmode="lin" valueType="num">
                                      <p:cBhvr>
                                        <p:cTn id="21" dur="1000" fill="hold"/>
                                        <p:tgtEl>
                                          <p:spTgt spid="36"/>
                                        </p:tgtEl>
                                        <p:attrNameLst>
                                          <p:attrName>style.rotation</p:attrName>
                                        </p:attrNameLst>
                                      </p:cBhvr>
                                      <p:tavLst>
                                        <p:tav tm="0">
                                          <p:val>
                                            <p:fltVal val="90"/>
                                          </p:val>
                                        </p:tav>
                                        <p:tav tm="100000">
                                          <p:val>
                                            <p:fltVal val="0"/>
                                          </p:val>
                                        </p:tav>
                                      </p:tavLst>
                                    </p:anim>
                                    <p:animEffect transition="in" filter="fade">
                                      <p:cBhvr>
                                        <p:cTn id="22" dur="1000"/>
                                        <p:tgtEl>
                                          <p:spTgt spid="36"/>
                                        </p:tgtEl>
                                      </p:cBhvr>
                                    </p:animEffect>
                                  </p:childTnLst>
                                </p:cTn>
                              </p:par>
                              <p:par>
                                <p:cTn id="23" presetID="3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1000" fill="hold"/>
                                        <p:tgtEl>
                                          <p:spTgt spid="37"/>
                                        </p:tgtEl>
                                        <p:attrNameLst>
                                          <p:attrName>ppt_w</p:attrName>
                                        </p:attrNameLst>
                                      </p:cBhvr>
                                      <p:tavLst>
                                        <p:tav tm="0">
                                          <p:val>
                                            <p:fltVal val="0"/>
                                          </p:val>
                                        </p:tav>
                                        <p:tav tm="100000">
                                          <p:val>
                                            <p:strVal val="#ppt_w"/>
                                          </p:val>
                                        </p:tav>
                                      </p:tavLst>
                                    </p:anim>
                                    <p:anim calcmode="lin" valueType="num">
                                      <p:cBhvr>
                                        <p:cTn id="26" dur="1000" fill="hold"/>
                                        <p:tgtEl>
                                          <p:spTgt spid="37"/>
                                        </p:tgtEl>
                                        <p:attrNameLst>
                                          <p:attrName>ppt_h</p:attrName>
                                        </p:attrNameLst>
                                      </p:cBhvr>
                                      <p:tavLst>
                                        <p:tav tm="0">
                                          <p:val>
                                            <p:fltVal val="0"/>
                                          </p:val>
                                        </p:tav>
                                        <p:tav tm="100000">
                                          <p:val>
                                            <p:strVal val="#ppt_h"/>
                                          </p:val>
                                        </p:tav>
                                      </p:tavLst>
                                    </p:anim>
                                    <p:anim calcmode="lin" valueType="num">
                                      <p:cBhvr>
                                        <p:cTn id="27" dur="1000" fill="hold"/>
                                        <p:tgtEl>
                                          <p:spTgt spid="37"/>
                                        </p:tgtEl>
                                        <p:attrNameLst>
                                          <p:attrName>style.rotation</p:attrName>
                                        </p:attrNameLst>
                                      </p:cBhvr>
                                      <p:tavLst>
                                        <p:tav tm="0">
                                          <p:val>
                                            <p:fltVal val="90"/>
                                          </p:val>
                                        </p:tav>
                                        <p:tav tm="100000">
                                          <p:val>
                                            <p:fltVal val="0"/>
                                          </p:val>
                                        </p:tav>
                                      </p:tavLst>
                                    </p:anim>
                                    <p:animEffect transition="in" filter="fade">
                                      <p:cBhvr>
                                        <p:cTn id="28" dur="1000"/>
                                        <p:tgtEl>
                                          <p:spTgt spid="37"/>
                                        </p:tgtEl>
                                      </p:cBhvr>
                                    </p:animEffect>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E01A06D-2F54-476B-85A5-E1930B13A34C}"/>
              </a:ext>
            </a:extLst>
          </p:cNvPr>
          <p:cNvGrpSpPr/>
          <p:nvPr/>
        </p:nvGrpSpPr>
        <p:grpSpPr>
          <a:xfrm>
            <a:off x="1979712" y="1995686"/>
            <a:ext cx="3295317" cy="727193"/>
            <a:chOff x="5444968" y="1171056"/>
            <a:chExt cx="3295317" cy="727193"/>
          </a:xfrm>
        </p:grpSpPr>
        <p:sp>
          <p:nvSpPr>
            <p:cNvPr id="10" name="文本框 9">
              <a:extLst>
                <a:ext uri="{FF2B5EF4-FFF2-40B4-BE49-F238E27FC236}">
                  <a16:creationId xmlns:a16="http://schemas.microsoft.com/office/drawing/2014/main" id="{704C187B-A453-42DA-953D-5821E8BD3D12}"/>
                </a:ext>
              </a:extLst>
            </p:cNvPr>
            <p:cNvSpPr txBox="1"/>
            <p:nvPr/>
          </p:nvSpPr>
          <p:spPr>
            <a:xfrm>
              <a:off x="5444968" y="11710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dirty="0">
                  <a:solidFill>
                    <a:srgbClr val="000000">
                      <a:lumMod val="75000"/>
                      <a:lumOff val="25000"/>
                    </a:srgbClr>
                  </a:solidFill>
                  <a:latin typeface="Arial"/>
                  <a:ea typeface="微软雅黑"/>
                  <a:cs typeface="+mn-ea"/>
                  <a:sym typeface="+mn-lt"/>
                </a:rPr>
                <a:t>项目优势</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11" name="文本框 10">
              <a:extLst>
                <a:ext uri="{FF2B5EF4-FFF2-40B4-BE49-F238E27FC236}">
                  <a16:creationId xmlns:a16="http://schemas.microsoft.com/office/drawing/2014/main" id="{03988336-4AB3-48BC-9CF2-FEE86B85490E}"/>
                </a:ext>
              </a:extLst>
            </p:cNvPr>
            <p:cNvSpPr txBox="1"/>
            <p:nvPr/>
          </p:nvSpPr>
          <p:spPr>
            <a:xfrm>
              <a:off x="5448540" y="1603104"/>
              <a:ext cx="2998460" cy="295145"/>
            </a:xfrm>
            <a:prstGeom prst="rect">
              <a:avLst/>
            </a:prstGeom>
            <a:noFill/>
          </p:spPr>
          <p:txBody>
            <a:bodyPr wrap="square" rtlCol="0">
              <a:spAutoFit/>
              <a:scene3d>
                <a:camera prst="orthographicFront"/>
                <a:lightRig rig="threePt" dir="t"/>
              </a:scene3d>
              <a:sp3d contourW="12700"/>
            </a:bodyPr>
            <a:lstStyle/>
            <a:p>
              <a:pPr lvl="0">
                <a:lnSpc>
                  <a:spcPct val="120000"/>
                </a:lnSpc>
              </a:pPr>
              <a:r>
                <a:rPr lang="en-US" altLang="zh-CN" sz="1200" dirty="0">
                  <a:solidFill>
                    <a:srgbClr val="000000">
                      <a:lumMod val="65000"/>
                      <a:lumOff val="35000"/>
                    </a:srgbClr>
                  </a:solidFill>
                  <a:latin typeface="Arial"/>
                  <a:ea typeface="微软雅黑"/>
                  <a:cs typeface="+mn-ea"/>
                  <a:sym typeface="+mn-lt"/>
                </a:rPr>
                <a:t>PROJECT BENEFITS</a:t>
              </a:r>
              <a:endParaRPr kumimoji="0" lang="en-US" altLang="zh-CN" sz="1200" b="0" i="0" u="none" strike="noStrike" kern="1200" cap="none" spc="0" normalizeH="0" baseline="0" noProof="0" dirty="0">
                <a:ln>
                  <a:noFill/>
                </a:ln>
                <a:solidFill>
                  <a:srgbClr val="000000">
                    <a:lumMod val="65000"/>
                    <a:lumOff val="35000"/>
                  </a:srgbClr>
                </a:solidFill>
                <a:effectLst/>
                <a:uLnTx/>
                <a:uFillTx/>
                <a:latin typeface="Arial"/>
                <a:ea typeface="微软雅黑"/>
                <a:cs typeface="+mn-ea"/>
                <a:sym typeface="+mn-lt"/>
              </a:endParaRPr>
            </a:p>
          </p:txBody>
        </p:sp>
      </p:grpSp>
      <p:sp>
        <p:nvSpPr>
          <p:cNvPr id="12" name="文本框 11">
            <a:extLst>
              <a:ext uri="{FF2B5EF4-FFF2-40B4-BE49-F238E27FC236}">
                <a16:creationId xmlns:a16="http://schemas.microsoft.com/office/drawing/2014/main" id="{82725678-E022-4CAB-B2FE-A2431B8D5058}"/>
              </a:ext>
            </a:extLst>
          </p:cNvPr>
          <p:cNvSpPr txBox="1"/>
          <p:nvPr/>
        </p:nvSpPr>
        <p:spPr>
          <a:xfrm>
            <a:off x="1244656" y="2101510"/>
            <a:ext cx="622244" cy="584596"/>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600" b="0" i="0" u="none" strike="noStrike" kern="1200" cap="none" spc="0" normalizeH="0" baseline="0" noProof="0" dirty="0">
                <a:ln>
                  <a:noFill/>
                </a:ln>
                <a:solidFill>
                  <a:srgbClr val="127F93"/>
                </a:solidFill>
                <a:effectLst/>
                <a:uLnTx/>
                <a:uFillTx/>
                <a:latin typeface="Arial"/>
                <a:ea typeface="微软雅黑"/>
                <a:cs typeface="+mn-ea"/>
                <a:sym typeface="+mn-lt"/>
              </a:rPr>
              <a:t>04</a:t>
            </a:r>
            <a:endParaRPr kumimoji="0" lang="zh-CN" altLang="en-US" sz="66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sp>
        <p:nvSpPr>
          <p:cNvPr id="13" name="任意多边形 12"/>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15" name="图片 14"/>
          <p:cNvPicPr>
            <a:picLocks noChangeAspect="1"/>
          </p:cNvPicPr>
          <p:nvPr/>
        </p:nvPicPr>
        <p:blipFill>
          <a:blip r:embed="rId4"/>
          <a:stretch>
            <a:fillRect/>
          </a:stretch>
        </p:blipFill>
        <p:spPr>
          <a:xfrm rot="2076140">
            <a:off x="5071229" y="1582526"/>
            <a:ext cx="3105017" cy="2757059"/>
          </a:xfrm>
          <a:prstGeom prst="rect">
            <a:avLst/>
          </a:prstGeom>
        </p:spPr>
      </p:pic>
      <p:grpSp>
        <p:nvGrpSpPr>
          <p:cNvPr id="16" name="Group 4"/>
          <p:cNvGrpSpPr>
            <a:grpSpLocks noChangeAspect="1"/>
          </p:cNvGrpSpPr>
          <p:nvPr/>
        </p:nvGrpSpPr>
        <p:grpSpPr bwMode="auto">
          <a:xfrm>
            <a:off x="6443663" y="-3175"/>
            <a:ext cx="2711450" cy="3654425"/>
            <a:chOff x="4059" y="-2"/>
            <a:chExt cx="1708" cy="2302"/>
          </a:xfrm>
        </p:grpSpPr>
        <p:sp>
          <p:nvSpPr>
            <p:cNvPr id="17"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8"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9" name="组合 18"/>
          <p:cNvGrpSpPr/>
          <p:nvPr/>
        </p:nvGrpSpPr>
        <p:grpSpPr>
          <a:xfrm>
            <a:off x="862679" y="233404"/>
            <a:ext cx="8968448" cy="5504726"/>
            <a:chOff x="862679" y="233404"/>
            <a:chExt cx="8968448" cy="5504726"/>
          </a:xfrm>
        </p:grpSpPr>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27" name="图片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28" name="图片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06561" y="233404"/>
              <a:ext cx="667362" cy="768525"/>
            </a:xfrm>
            <a:prstGeom prst="rect">
              <a:avLst/>
            </a:prstGeom>
          </p:spPr>
        </p:pic>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pic>
          <p:nvPicPr>
            <p:cNvPr id="30" name="图片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6736797">
              <a:off x="937480" y="3600045"/>
              <a:ext cx="1359575" cy="1509178"/>
            </a:xfrm>
            <a:prstGeom prst="rect">
              <a:avLst/>
            </a:prstGeom>
          </p:spPr>
        </p:pic>
      </p:grpSp>
    </p:spTree>
    <p:extLst>
      <p:ext uri="{BB962C8B-B14F-4D97-AF65-F5344CB8AC3E}">
        <p14:creationId xmlns:p14="http://schemas.microsoft.com/office/powerpoint/2010/main" val="221752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3647080" y="1161497"/>
            <a:ext cx="1849835" cy="3051339"/>
            <a:chOff x="10045700" y="3086100"/>
            <a:chExt cx="5276850" cy="8704263"/>
          </a:xfrm>
        </p:grpSpPr>
        <p:sp>
          <p:nvSpPr>
            <p:cNvPr id="32" name="Freeform: Shape 14"/>
            <p:cNvSpPr>
              <a:spLocks/>
            </p:cNvSpPr>
            <p:nvPr/>
          </p:nvSpPr>
          <p:spPr bwMode="auto">
            <a:xfrm>
              <a:off x="11525250" y="9926638"/>
              <a:ext cx="2286000" cy="1863725"/>
            </a:xfrm>
            <a:custGeom>
              <a:avLst/>
              <a:gdLst>
                <a:gd name="T0" fmla="*/ 1143000 w 21600"/>
                <a:gd name="T1" fmla="*/ 931863 h 21600"/>
                <a:gd name="T2" fmla="*/ 1143000 w 21600"/>
                <a:gd name="T3" fmla="*/ 931863 h 21600"/>
                <a:gd name="T4" fmla="*/ 1143000 w 21600"/>
                <a:gd name="T5" fmla="*/ 931863 h 21600"/>
                <a:gd name="T6" fmla="*/ 1143000 w 21600"/>
                <a:gd name="T7" fmla="*/ 931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9" y="0"/>
                  </a:moveTo>
                  <a:cubicBezTo>
                    <a:pt x="405" y="0"/>
                    <a:pt x="0" y="539"/>
                    <a:pt x="0" y="1200"/>
                  </a:cubicBezTo>
                  <a:cubicBezTo>
                    <a:pt x="0" y="1894"/>
                    <a:pt x="405" y="2446"/>
                    <a:pt x="929" y="2446"/>
                  </a:cubicBezTo>
                  <a:cubicBezTo>
                    <a:pt x="929" y="2446"/>
                    <a:pt x="931" y="2446"/>
                    <a:pt x="20666" y="2446"/>
                  </a:cubicBezTo>
                  <a:cubicBezTo>
                    <a:pt x="21183" y="2446"/>
                    <a:pt x="21600" y="1894"/>
                    <a:pt x="21600" y="1200"/>
                  </a:cubicBezTo>
                  <a:cubicBezTo>
                    <a:pt x="21599" y="540"/>
                    <a:pt x="21183" y="0"/>
                    <a:pt x="20666" y="0"/>
                  </a:cubicBezTo>
                  <a:cubicBezTo>
                    <a:pt x="20666" y="0"/>
                    <a:pt x="20664" y="0"/>
                    <a:pt x="929" y="0"/>
                  </a:cubicBezTo>
                  <a:close/>
                  <a:moveTo>
                    <a:pt x="1060" y="3701"/>
                  </a:moveTo>
                  <a:cubicBezTo>
                    <a:pt x="572" y="3701"/>
                    <a:pt x="157" y="4235"/>
                    <a:pt x="157" y="4888"/>
                  </a:cubicBezTo>
                  <a:cubicBezTo>
                    <a:pt x="157" y="5541"/>
                    <a:pt x="572" y="6065"/>
                    <a:pt x="1060" y="6065"/>
                  </a:cubicBezTo>
                  <a:cubicBezTo>
                    <a:pt x="1060" y="6065"/>
                    <a:pt x="1061" y="6065"/>
                    <a:pt x="20512" y="6065"/>
                  </a:cubicBezTo>
                  <a:cubicBezTo>
                    <a:pt x="20993" y="6065"/>
                    <a:pt x="21408" y="5541"/>
                    <a:pt x="21408" y="4888"/>
                  </a:cubicBezTo>
                  <a:cubicBezTo>
                    <a:pt x="21408" y="4235"/>
                    <a:pt x="20993" y="3701"/>
                    <a:pt x="20512" y="3701"/>
                  </a:cubicBezTo>
                  <a:cubicBezTo>
                    <a:pt x="20512" y="3701"/>
                    <a:pt x="20512" y="3701"/>
                    <a:pt x="1060" y="3701"/>
                  </a:cubicBezTo>
                  <a:close/>
                  <a:moveTo>
                    <a:pt x="1060" y="7357"/>
                  </a:moveTo>
                  <a:cubicBezTo>
                    <a:pt x="572" y="7357"/>
                    <a:pt x="157" y="7899"/>
                    <a:pt x="157" y="8553"/>
                  </a:cubicBezTo>
                  <a:cubicBezTo>
                    <a:pt x="157" y="9224"/>
                    <a:pt x="572" y="9804"/>
                    <a:pt x="1060" y="9804"/>
                  </a:cubicBezTo>
                  <a:cubicBezTo>
                    <a:pt x="1060" y="9804"/>
                    <a:pt x="1061" y="9804"/>
                    <a:pt x="20512" y="9804"/>
                  </a:cubicBezTo>
                  <a:cubicBezTo>
                    <a:pt x="20993" y="9804"/>
                    <a:pt x="21408" y="9224"/>
                    <a:pt x="21408" y="8553"/>
                  </a:cubicBezTo>
                  <a:cubicBezTo>
                    <a:pt x="21408" y="7899"/>
                    <a:pt x="20993" y="7357"/>
                    <a:pt x="20512" y="7357"/>
                  </a:cubicBezTo>
                  <a:cubicBezTo>
                    <a:pt x="20512" y="7357"/>
                    <a:pt x="20512" y="7357"/>
                    <a:pt x="1060" y="7357"/>
                  </a:cubicBezTo>
                  <a:close/>
                  <a:moveTo>
                    <a:pt x="1060" y="11018"/>
                  </a:moveTo>
                  <a:cubicBezTo>
                    <a:pt x="572" y="11018"/>
                    <a:pt x="157" y="11559"/>
                    <a:pt x="157" y="12264"/>
                  </a:cubicBezTo>
                  <a:cubicBezTo>
                    <a:pt x="157" y="12927"/>
                    <a:pt x="572" y="13460"/>
                    <a:pt x="1060" y="13460"/>
                  </a:cubicBezTo>
                  <a:cubicBezTo>
                    <a:pt x="1060" y="13460"/>
                    <a:pt x="1061" y="13460"/>
                    <a:pt x="20512" y="13460"/>
                  </a:cubicBezTo>
                  <a:cubicBezTo>
                    <a:pt x="20993" y="13460"/>
                    <a:pt x="21408" y="12927"/>
                    <a:pt x="21408" y="12264"/>
                  </a:cubicBezTo>
                  <a:cubicBezTo>
                    <a:pt x="21408" y="11559"/>
                    <a:pt x="20993" y="11018"/>
                    <a:pt x="20512" y="11018"/>
                  </a:cubicBezTo>
                  <a:cubicBezTo>
                    <a:pt x="20512" y="11018"/>
                    <a:pt x="20512" y="11018"/>
                    <a:pt x="1060" y="11018"/>
                  </a:cubicBezTo>
                  <a:close/>
                  <a:moveTo>
                    <a:pt x="1060" y="14288"/>
                  </a:moveTo>
                  <a:cubicBezTo>
                    <a:pt x="537" y="14288"/>
                    <a:pt x="157" y="14653"/>
                    <a:pt x="157" y="15060"/>
                  </a:cubicBezTo>
                  <a:cubicBezTo>
                    <a:pt x="157" y="15419"/>
                    <a:pt x="448" y="15691"/>
                    <a:pt x="862" y="15764"/>
                  </a:cubicBezTo>
                  <a:cubicBezTo>
                    <a:pt x="890" y="15838"/>
                    <a:pt x="913" y="15920"/>
                    <a:pt x="967" y="15985"/>
                  </a:cubicBezTo>
                  <a:cubicBezTo>
                    <a:pt x="1168" y="16270"/>
                    <a:pt x="3031" y="18643"/>
                    <a:pt x="3512" y="19222"/>
                  </a:cubicBezTo>
                  <a:cubicBezTo>
                    <a:pt x="4048" y="19222"/>
                    <a:pt x="3551" y="19222"/>
                    <a:pt x="4048" y="19222"/>
                  </a:cubicBezTo>
                  <a:cubicBezTo>
                    <a:pt x="4040" y="19300"/>
                    <a:pt x="4029" y="19377"/>
                    <a:pt x="4029" y="19457"/>
                  </a:cubicBezTo>
                  <a:cubicBezTo>
                    <a:pt x="4029" y="20631"/>
                    <a:pt x="4887" y="21599"/>
                    <a:pt x="5919" y="21599"/>
                  </a:cubicBezTo>
                  <a:cubicBezTo>
                    <a:pt x="5919" y="21599"/>
                    <a:pt x="5918" y="21599"/>
                    <a:pt x="15512" y="21599"/>
                  </a:cubicBezTo>
                  <a:cubicBezTo>
                    <a:pt x="16543" y="21599"/>
                    <a:pt x="17412" y="20631"/>
                    <a:pt x="17412" y="19457"/>
                  </a:cubicBezTo>
                  <a:cubicBezTo>
                    <a:pt x="17412" y="19377"/>
                    <a:pt x="17398" y="19300"/>
                    <a:pt x="17390" y="19222"/>
                  </a:cubicBezTo>
                  <a:cubicBezTo>
                    <a:pt x="17391" y="19222"/>
                    <a:pt x="17956" y="19222"/>
                    <a:pt x="17956" y="19222"/>
                  </a:cubicBezTo>
                  <a:cubicBezTo>
                    <a:pt x="18164" y="18971"/>
                    <a:pt x="18505" y="18557"/>
                    <a:pt x="19129" y="17806"/>
                  </a:cubicBezTo>
                  <a:cubicBezTo>
                    <a:pt x="19887" y="16852"/>
                    <a:pt x="20351" y="16215"/>
                    <a:pt x="20572" y="15759"/>
                  </a:cubicBezTo>
                  <a:cubicBezTo>
                    <a:pt x="20965" y="15672"/>
                    <a:pt x="21251" y="15404"/>
                    <a:pt x="21251" y="15060"/>
                  </a:cubicBezTo>
                  <a:cubicBezTo>
                    <a:pt x="21251" y="14653"/>
                    <a:pt x="20841" y="14288"/>
                    <a:pt x="20317" y="14288"/>
                  </a:cubicBezTo>
                  <a:cubicBezTo>
                    <a:pt x="20317" y="14288"/>
                    <a:pt x="20319" y="14288"/>
                    <a:pt x="1060" y="14288"/>
                  </a:cubicBezTo>
                  <a:close/>
                </a:path>
              </a:pathLst>
            </a:custGeom>
            <a:solidFill>
              <a:srgbClr val="D9D9D9"/>
            </a:solidFill>
            <a:ln w="9525" cap="flat" cmpd="sng">
              <a:solidFill>
                <a:srgbClr val="F2F2F2"/>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3" name="Freeform: Shape 15"/>
            <p:cNvSpPr>
              <a:spLocks/>
            </p:cNvSpPr>
            <p:nvPr/>
          </p:nvSpPr>
          <p:spPr bwMode="auto">
            <a:xfrm>
              <a:off x="11842750" y="3086100"/>
              <a:ext cx="3479800" cy="2195513"/>
            </a:xfrm>
            <a:custGeom>
              <a:avLst/>
              <a:gdLst>
                <a:gd name="T0" fmla="*/ 1739900 w 21600"/>
                <a:gd name="T1" fmla="*/ 1097757 h 21600"/>
                <a:gd name="T2" fmla="*/ 1739900 w 21600"/>
                <a:gd name="T3" fmla="*/ 1097757 h 21600"/>
                <a:gd name="T4" fmla="*/ 1739900 w 21600"/>
                <a:gd name="T5" fmla="*/ 1097757 h 21600"/>
                <a:gd name="T6" fmla="*/ 1739900 w 21600"/>
                <a:gd name="T7" fmla="*/ 10977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21599"/>
                  </a:lnTo>
                  <a:lnTo>
                    <a:pt x="17459" y="7583"/>
                  </a:lnTo>
                  <a:lnTo>
                    <a:pt x="8049" y="0"/>
                  </a:lnTo>
                  <a:lnTo>
                    <a:pt x="0" y="0"/>
                  </a:lnTo>
                </a:path>
              </a:pathLst>
            </a:custGeom>
            <a:solidFill>
              <a:schemeClr val="accent3">
                <a:lumMod val="75000"/>
              </a:schemeClr>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4" name="Freeform: Shape 16"/>
            <p:cNvSpPr>
              <a:spLocks/>
            </p:cNvSpPr>
            <p:nvPr/>
          </p:nvSpPr>
          <p:spPr bwMode="auto">
            <a:xfrm>
              <a:off x="10045700" y="4883150"/>
              <a:ext cx="5276850" cy="1550988"/>
            </a:xfrm>
            <a:custGeom>
              <a:avLst/>
              <a:gdLst>
                <a:gd name="T0" fmla="*/ 2638425 w 21600"/>
                <a:gd name="T1" fmla="*/ 775494 h 21600"/>
                <a:gd name="T2" fmla="*/ 2638425 w 21600"/>
                <a:gd name="T3" fmla="*/ 775494 h 21600"/>
                <a:gd name="T4" fmla="*/ 2638425 w 21600"/>
                <a:gd name="T5" fmla="*/ 775494 h 21600"/>
                <a:gd name="T6" fmla="*/ 2638425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9248"/>
                  </a:lnTo>
                  <a:lnTo>
                    <a:pt x="21372" y="19161"/>
                  </a:lnTo>
                  <a:lnTo>
                    <a:pt x="15" y="21599"/>
                  </a:lnTo>
                  <a:lnTo>
                    <a:pt x="0" y="0"/>
                  </a:lnTo>
                </a:path>
              </a:pathLst>
            </a:custGeom>
            <a:solidFill>
              <a:schemeClr val="accent3">
                <a:lumMod val="75000"/>
              </a:schemeClr>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5" name="Freeform: Shape 17"/>
            <p:cNvSpPr>
              <a:spLocks/>
            </p:cNvSpPr>
            <p:nvPr/>
          </p:nvSpPr>
          <p:spPr bwMode="auto">
            <a:xfrm>
              <a:off x="10452100" y="3859213"/>
              <a:ext cx="4870450" cy="3825875"/>
            </a:xfrm>
            <a:custGeom>
              <a:avLst/>
              <a:gdLst>
                <a:gd name="T0" fmla="*/ 2435225 w 21600"/>
                <a:gd name="T1" fmla="*/ 1912937 h 21600"/>
                <a:gd name="T2" fmla="*/ 2435225 w 21600"/>
                <a:gd name="T3" fmla="*/ 1912937 h 21600"/>
                <a:gd name="T4" fmla="*/ 2435225 w 21600"/>
                <a:gd name="T5" fmla="*/ 1912937 h 21600"/>
                <a:gd name="T6" fmla="*/ 2435225 w 21600"/>
                <a:gd name="T7" fmla="*/ 19129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640" y="0"/>
                  </a:moveTo>
                  <a:lnTo>
                    <a:pt x="0" y="19721"/>
                  </a:lnTo>
                  <a:lnTo>
                    <a:pt x="830" y="21599"/>
                  </a:lnTo>
                  <a:lnTo>
                    <a:pt x="21599" y="8054"/>
                  </a:lnTo>
                  <a:lnTo>
                    <a:pt x="18640" y="0"/>
                  </a:lnTo>
                </a:path>
              </a:pathLst>
            </a:custGeom>
            <a:solidFill>
              <a:schemeClr val="accent2"/>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6" name="Freeform: Shape 18"/>
            <p:cNvSpPr>
              <a:spLocks/>
            </p:cNvSpPr>
            <p:nvPr/>
          </p:nvSpPr>
          <p:spPr bwMode="auto">
            <a:xfrm>
              <a:off x="10452100" y="7362825"/>
              <a:ext cx="3924300" cy="1557338"/>
            </a:xfrm>
            <a:custGeom>
              <a:avLst/>
              <a:gdLst>
                <a:gd name="T0" fmla="*/ 1962150 w 21600"/>
                <a:gd name="T1" fmla="*/ 778669 h 21600"/>
                <a:gd name="T2" fmla="*/ 1962150 w 21600"/>
                <a:gd name="T3" fmla="*/ 778669 h 21600"/>
                <a:gd name="T4" fmla="*/ 1962150 w 21600"/>
                <a:gd name="T5" fmla="*/ 778669 h 21600"/>
                <a:gd name="T6" fmla="*/ 1962150 w 21600"/>
                <a:gd name="T7" fmla="*/ 7786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1535"/>
                  </a:lnTo>
                  <a:lnTo>
                    <a:pt x="20330" y="21599"/>
                  </a:lnTo>
                  <a:lnTo>
                    <a:pt x="1030" y="4601"/>
                  </a:lnTo>
                  <a:lnTo>
                    <a:pt x="0" y="0"/>
                  </a:lnTo>
                </a:path>
              </a:pathLst>
            </a:custGeom>
            <a:solidFill>
              <a:schemeClr val="accent2">
                <a:lumMod val="75000"/>
              </a:schemeClr>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7" name="Freeform: Shape 19"/>
            <p:cNvSpPr>
              <a:spLocks/>
            </p:cNvSpPr>
            <p:nvPr/>
          </p:nvSpPr>
          <p:spPr bwMode="auto">
            <a:xfrm>
              <a:off x="10990263" y="5548313"/>
              <a:ext cx="4329112" cy="3151187"/>
            </a:xfrm>
            <a:custGeom>
              <a:avLst/>
              <a:gdLst>
                <a:gd name="T0" fmla="*/ 2164556 w 21600"/>
                <a:gd name="T1" fmla="*/ 1575594 h 21600"/>
                <a:gd name="T2" fmla="*/ 2164556 w 21600"/>
                <a:gd name="T3" fmla="*/ 1575594 h 21600"/>
                <a:gd name="T4" fmla="*/ 2164556 w 21600"/>
                <a:gd name="T5" fmla="*/ 1575594 h 21600"/>
                <a:gd name="T6" fmla="*/ 2164556 w 21600"/>
                <a:gd name="T7" fmla="*/ 15755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9114"/>
                  </a:lnTo>
                  <a:lnTo>
                    <a:pt x="512" y="21600"/>
                  </a:lnTo>
                  <a:lnTo>
                    <a:pt x="21322" y="4893"/>
                  </a:lnTo>
                  <a:lnTo>
                    <a:pt x="21599" y="0"/>
                  </a:lnTo>
                </a:path>
              </a:pathLst>
            </a:custGeom>
            <a:solidFill>
              <a:schemeClr val="accent2"/>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8" name="Freeform: Shape 20"/>
            <p:cNvSpPr>
              <a:spLocks/>
            </p:cNvSpPr>
            <p:nvPr/>
          </p:nvSpPr>
          <p:spPr bwMode="auto">
            <a:xfrm>
              <a:off x="10990263" y="8343900"/>
              <a:ext cx="2962275" cy="1376363"/>
            </a:xfrm>
            <a:custGeom>
              <a:avLst/>
              <a:gdLst>
                <a:gd name="T0" fmla="*/ 1481138 w 21600"/>
                <a:gd name="T1" fmla="*/ 688182 h 21600"/>
                <a:gd name="T2" fmla="*/ 1481138 w 21600"/>
                <a:gd name="T3" fmla="*/ 688182 h 21600"/>
                <a:gd name="T4" fmla="*/ 1481138 w 21600"/>
                <a:gd name="T5" fmla="*/ 688182 h 21600"/>
                <a:gd name="T6" fmla="*/ 1481138 w 21600"/>
                <a:gd name="T7" fmla="*/ 6881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8339"/>
                  </a:lnTo>
                  <a:lnTo>
                    <a:pt x="20424" y="21600"/>
                  </a:lnTo>
                  <a:lnTo>
                    <a:pt x="748" y="5676"/>
                  </a:lnTo>
                  <a:lnTo>
                    <a:pt x="0" y="0"/>
                  </a:lnTo>
                </a:path>
              </a:pathLst>
            </a:custGeom>
            <a:solidFill>
              <a:schemeClr val="accent1">
                <a:lumMod val="75000"/>
              </a:schemeClr>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9" name="Freeform: Shape 21"/>
            <p:cNvSpPr>
              <a:spLocks/>
            </p:cNvSpPr>
            <p:nvPr/>
          </p:nvSpPr>
          <p:spPr bwMode="auto">
            <a:xfrm>
              <a:off x="10045700" y="3086100"/>
              <a:ext cx="3090863" cy="3344863"/>
            </a:xfrm>
            <a:custGeom>
              <a:avLst/>
              <a:gdLst>
                <a:gd name="T0" fmla="*/ 1545432 w 21600"/>
                <a:gd name="T1" fmla="*/ 1672432 h 21600"/>
                <a:gd name="T2" fmla="*/ 1545432 w 21600"/>
                <a:gd name="T3" fmla="*/ 1672432 h 21600"/>
                <a:gd name="T4" fmla="*/ 1545432 w 21600"/>
                <a:gd name="T5" fmla="*/ 1672432 h 21600"/>
                <a:gd name="T6" fmla="*/ 1545432 w 21600"/>
                <a:gd name="T7" fmla="*/ 16724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537" y="0"/>
                  </a:moveTo>
                  <a:lnTo>
                    <a:pt x="0" y="11569"/>
                  </a:lnTo>
                  <a:lnTo>
                    <a:pt x="26" y="21600"/>
                  </a:lnTo>
                  <a:lnTo>
                    <a:pt x="21600" y="0"/>
                  </a:lnTo>
                  <a:lnTo>
                    <a:pt x="12537" y="0"/>
                  </a:lnTo>
                </a:path>
              </a:pathLst>
            </a:custGeom>
            <a:solidFill>
              <a:schemeClr val="accent3"/>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0" name="Freeform: Shape 22"/>
            <p:cNvSpPr>
              <a:spLocks/>
            </p:cNvSpPr>
            <p:nvPr/>
          </p:nvSpPr>
          <p:spPr bwMode="auto">
            <a:xfrm>
              <a:off x="11383963" y="8196263"/>
              <a:ext cx="2987675" cy="1520825"/>
            </a:xfrm>
            <a:custGeom>
              <a:avLst/>
              <a:gdLst>
                <a:gd name="T0" fmla="*/ 1493838 w 21600"/>
                <a:gd name="T1" fmla="*/ 760413 h 21600"/>
                <a:gd name="T2" fmla="*/ 1493838 w 21600"/>
                <a:gd name="T3" fmla="*/ 760413 h 21600"/>
                <a:gd name="T4" fmla="*/ 1493838 w 21600"/>
                <a:gd name="T5" fmla="*/ 760413 h 21600"/>
                <a:gd name="T6" fmla="*/ 1493838 w 21600"/>
                <a:gd name="T7" fmla="*/ 7604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67" y="21600"/>
                  </a:moveTo>
                  <a:lnTo>
                    <a:pt x="19935" y="10310"/>
                  </a:lnTo>
                  <a:lnTo>
                    <a:pt x="21600" y="0"/>
                  </a:lnTo>
                  <a:lnTo>
                    <a:pt x="0" y="19113"/>
                  </a:lnTo>
                  <a:lnTo>
                    <a:pt x="1367" y="21600"/>
                  </a:lnTo>
                </a:path>
              </a:pathLst>
            </a:custGeom>
            <a:solidFill>
              <a:schemeClr val="accent1"/>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1" name="Freeform: Shape 23"/>
            <p:cNvSpPr>
              <a:spLocks/>
            </p:cNvSpPr>
            <p:nvPr/>
          </p:nvSpPr>
          <p:spPr bwMode="auto">
            <a:xfrm>
              <a:off x="11383963" y="9515475"/>
              <a:ext cx="2568575" cy="201613"/>
            </a:xfrm>
            <a:custGeom>
              <a:avLst/>
              <a:gdLst>
                <a:gd name="T0" fmla="*/ 1284288 w 21600"/>
                <a:gd name="T1" fmla="*/ 100807 h 21600"/>
                <a:gd name="T2" fmla="*/ 1284288 w 21600"/>
                <a:gd name="T3" fmla="*/ 100807 h 21600"/>
                <a:gd name="T4" fmla="*/ 1284288 w 21600"/>
                <a:gd name="T5" fmla="*/ 100807 h 21600"/>
                <a:gd name="T6" fmla="*/ 1284288 w 21600"/>
                <a:gd name="T7" fmla="*/ 1008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389"/>
                  </a:moveTo>
                  <a:lnTo>
                    <a:pt x="21599" y="0"/>
                  </a:lnTo>
                  <a:lnTo>
                    <a:pt x="20245" y="21600"/>
                  </a:lnTo>
                  <a:lnTo>
                    <a:pt x="1591" y="21600"/>
                  </a:lnTo>
                  <a:lnTo>
                    <a:pt x="0" y="3389"/>
                  </a:lnTo>
                </a:path>
              </a:pathLst>
            </a:custGeom>
            <a:solidFill>
              <a:schemeClr val="accent1"/>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5" name="Group 24"/>
          <p:cNvGrpSpPr/>
          <p:nvPr/>
        </p:nvGrpSpPr>
        <p:grpSpPr>
          <a:xfrm>
            <a:off x="5830469" y="699542"/>
            <a:ext cx="2110588" cy="3962758"/>
            <a:chOff x="8146705" y="1565517"/>
            <a:chExt cx="2814115" cy="5283677"/>
          </a:xfrm>
        </p:grpSpPr>
        <p:grpSp>
          <p:nvGrpSpPr>
            <p:cNvPr id="20" name="Group 25"/>
            <p:cNvGrpSpPr/>
            <p:nvPr/>
          </p:nvGrpSpPr>
          <p:grpSpPr>
            <a:xfrm>
              <a:off x="8146705" y="1791973"/>
              <a:ext cx="2814115" cy="5057221"/>
              <a:chOff x="1158772" y="1371494"/>
              <a:chExt cx="4053509" cy="5057221"/>
            </a:xfrm>
          </p:grpSpPr>
          <p:grpSp>
            <p:nvGrpSpPr>
              <p:cNvPr id="23" name="Group 28"/>
              <p:cNvGrpSpPr/>
              <p:nvPr/>
            </p:nvGrpSpPr>
            <p:grpSpPr>
              <a:xfrm>
                <a:off x="1196296" y="1371494"/>
                <a:ext cx="4015985" cy="2337902"/>
                <a:chOff x="1320053" y="1704732"/>
                <a:chExt cx="4015985" cy="2337902"/>
              </a:xfrm>
            </p:grpSpPr>
            <p:sp>
              <p:nvSpPr>
                <p:cNvPr id="30" name="TextBox 35"/>
                <p:cNvSpPr txBox="1"/>
                <p:nvPr/>
              </p:nvSpPr>
              <p:spPr>
                <a:xfrm>
                  <a:off x="1574843" y="2210895"/>
                  <a:ext cx="3761195" cy="1831739"/>
                </a:xfrm>
                <a:prstGeom prst="rect">
                  <a:avLst/>
                </a:prstGeom>
                <a:noFill/>
              </p:spPr>
              <p:txBody>
                <a:bodyPr wrap="square" lIns="0" tIns="0" rIns="0" bIns="0">
                  <a:normAutofit/>
                </a:bodyPr>
                <a:lstStyle/>
                <a:p>
                  <a:pPr lvl="0"/>
                  <a:r>
                    <a:rPr lang="zh-CN" altLang="zh-CN" sz="1000" dirty="0">
                      <a:latin typeface="+mn-ea"/>
                      <a:ea typeface="+mn-ea"/>
                    </a:rPr>
                    <a:t>在精确测量体温并与人员进行匹配记录的基础上，可以同时考勤记录管理、签入签出记录管理等，可持续性的对数据进行客观记录， 支持数据透传转发以及完善的二次开发包，支持全私有化部署</a:t>
                  </a:r>
                  <a:r>
                    <a:rPr lang="zh-CN" altLang="en-US" sz="1000" dirty="0">
                      <a:latin typeface="+mn-ea"/>
                      <a:ea typeface="+mn-ea"/>
                    </a:rPr>
                    <a:t>，在平时待机情况下耗电量极低，可以在停电等情况下长时工作。</a:t>
                  </a:r>
                </a:p>
              </p:txBody>
            </p:sp>
            <p:sp>
              <p:nvSpPr>
                <p:cNvPr id="31" name="Rectangle 36"/>
                <p:cNvSpPr/>
                <p:nvPr/>
              </p:nvSpPr>
              <p:spPr>
                <a:xfrm>
                  <a:off x="1320053" y="1704732"/>
                  <a:ext cx="3761196" cy="307777"/>
                </a:xfrm>
                <a:prstGeom prst="rect">
                  <a:avLst/>
                </a:prstGeom>
              </p:spPr>
              <p:txBody>
                <a:bodyPr wrap="none" lIns="0" tIns="0" rIns="0" bIns="0">
                  <a:normAutofit lnSpcReduction="10000"/>
                </a:bodyPr>
                <a:lstStyle/>
                <a:p>
                  <a:pPr algn="ctr"/>
                  <a:r>
                    <a:rPr lang="zh-CN" altLang="zh-CN" sz="1600" b="1" dirty="0">
                      <a:solidFill>
                        <a:srgbClr val="45A454"/>
                      </a:solidFill>
                      <a:latin typeface="Arial"/>
                      <a:ea typeface="微软雅黑"/>
                      <a:cs typeface="+mn-ea"/>
                    </a:rPr>
                    <a:t>稳定可持续</a:t>
                  </a:r>
                  <a:endParaRPr lang="zh-CN" altLang="en-US" sz="1600" b="1" dirty="0">
                    <a:solidFill>
                      <a:srgbClr val="45A454"/>
                    </a:solidFill>
                    <a:latin typeface="Arial"/>
                    <a:ea typeface="微软雅黑"/>
                    <a:cs typeface="+mn-ea"/>
                    <a:sym typeface="+mn-lt"/>
                  </a:endParaRPr>
                </a:p>
              </p:txBody>
            </p:sp>
          </p:grpSp>
          <p:grpSp>
            <p:nvGrpSpPr>
              <p:cNvPr id="24" name="Group 29"/>
              <p:cNvGrpSpPr/>
              <p:nvPr/>
            </p:nvGrpSpPr>
            <p:grpSpPr>
              <a:xfrm>
                <a:off x="1158772" y="4061669"/>
                <a:ext cx="4051605" cy="2367046"/>
                <a:chOff x="1282529" y="3070999"/>
                <a:chExt cx="4051605" cy="2367046"/>
              </a:xfrm>
            </p:grpSpPr>
            <p:sp>
              <p:nvSpPr>
                <p:cNvPr id="28" name="TextBox 33"/>
                <p:cNvSpPr txBox="1"/>
                <p:nvPr/>
              </p:nvSpPr>
              <p:spPr>
                <a:xfrm>
                  <a:off x="1572939" y="3514270"/>
                  <a:ext cx="3761195" cy="1923775"/>
                </a:xfrm>
                <a:prstGeom prst="rect">
                  <a:avLst/>
                </a:prstGeom>
                <a:noFill/>
              </p:spPr>
              <p:txBody>
                <a:bodyPr wrap="square" lIns="0" tIns="0" rIns="0" bIns="0">
                  <a:normAutofit/>
                </a:bodyPr>
                <a:lstStyle/>
                <a:p>
                  <a:pPr lvl="0"/>
                  <a:r>
                    <a:rPr lang="zh-CN" altLang="zh-CN" sz="1000" dirty="0">
                      <a:latin typeface="+mn-ea"/>
                      <a:ea typeface="+mn-ea"/>
                    </a:rPr>
                    <a:t>平台具备丰富的外设接口资源</a:t>
                  </a:r>
                  <a:r>
                    <a:rPr lang="zh-CN" altLang="en-US" sz="1000" dirty="0">
                      <a:latin typeface="+mn-ea"/>
                      <a:ea typeface="+mn-ea"/>
                    </a:rPr>
                    <a:t>集成了</a:t>
                  </a:r>
                  <a:r>
                    <a:rPr lang="en-US" altLang="zh-CN" sz="1000" dirty="0">
                      <a:latin typeface="+mn-ea"/>
                      <a:ea typeface="+mn-ea"/>
                    </a:rPr>
                    <a:t>WIFI</a:t>
                  </a:r>
                  <a:r>
                    <a:rPr lang="zh-CN" altLang="en-US" sz="1000" dirty="0">
                      <a:latin typeface="+mn-ea"/>
                      <a:ea typeface="+mn-ea"/>
                    </a:rPr>
                    <a:t>、传统蓝牙和低功耗蓝牙</a:t>
                  </a:r>
                  <a:r>
                    <a:rPr lang="zh-CN" altLang="zh-CN" sz="1000" dirty="0">
                      <a:latin typeface="+mn-ea"/>
                      <a:ea typeface="+mn-ea"/>
                    </a:rPr>
                    <a:t>，使系统可以融合公共场所常用安防子系统，譬如视频监控、门禁、</a:t>
                  </a:r>
                  <a:r>
                    <a:rPr lang="en-US" altLang="zh-CN" sz="1000" dirty="0">
                      <a:latin typeface="+mn-ea"/>
                      <a:ea typeface="+mn-ea"/>
                    </a:rPr>
                    <a:t>LED</a:t>
                  </a:r>
                  <a:r>
                    <a:rPr lang="zh-CN" altLang="zh-CN" sz="1000" dirty="0">
                      <a:latin typeface="+mn-ea"/>
                      <a:ea typeface="+mn-ea"/>
                    </a:rPr>
                    <a:t>屏显、报警联动等系统，实现各子系统间资源共享，</a:t>
                  </a:r>
                  <a:r>
                    <a:rPr lang="zh-CN" altLang="en-US" sz="1000" dirty="0">
                      <a:latin typeface="+mn-ea"/>
                      <a:ea typeface="+mn-ea"/>
                    </a:rPr>
                    <a:t>不仅</a:t>
                  </a:r>
                  <a:r>
                    <a:rPr lang="zh-CN" altLang="zh-CN" sz="1000" dirty="0">
                      <a:latin typeface="+mn-ea"/>
                      <a:ea typeface="+mn-ea"/>
                    </a:rPr>
                    <a:t>为公共卫生应急事件处理提供无感测温手段，</a:t>
                  </a:r>
                  <a:r>
                    <a:rPr lang="zh-CN" altLang="en-US" sz="1000" dirty="0">
                      <a:latin typeface="+mn-ea"/>
                      <a:ea typeface="+mn-ea"/>
                    </a:rPr>
                    <a:t>还</a:t>
                  </a:r>
                  <a:r>
                    <a:rPr lang="zh-CN" altLang="zh-CN" sz="1000" dirty="0">
                      <a:latin typeface="+mn-ea"/>
                      <a:ea typeface="+mn-ea"/>
                    </a:rPr>
                    <a:t>与关联安防系统之间形成联动管控机制。</a:t>
                  </a:r>
                  <a:endParaRPr lang="zh-CN" altLang="en-US" sz="1000" dirty="0">
                    <a:latin typeface="+mn-ea"/>
                    <a:ea typeface="+mn-ea"/>
                  </a:endParaRPr>
                </a:p>
              </p:txBody>
            </p:sp>
            <p:sp>
              <p:nvSpPr>
                <p:cNvPr id="29" name="Rectangle 34"/>
                <p:cNvSpPr/>
                <p:nvPr/>
              </p:nvSpPr>
              <p:spPr>
                <a:xfrm>
                  <a:off x="1282529" y="3070999"/>
                  <a:ext cx="3761195" cy="307777"/>
                </a:xfrm>
                <a:prstGeom prst="rect">
                  <a:avLst/>
                </a:prstGeom>
              </p:spPr>
              <p:txBody>
                <a:bodyPr wrap="none" lIns="0" tIns="0" rIns="0" bIns="0">
                  <a:normAutofit lnSpcReduction="10000"/>
                </a:bodyPr>
                <a:lstStyle/>
                <a:p>
                  <a:pPr lvl="0" algn="ctr"/>
                  <a:r>
                    <a:rPr lang="zh-CN" altLang="zh-CN" sz="1600" b="1" dirty="0">
                      <a:solidFill>
                        <a:srgbClr val="127F93"/>
                      </a:solidFill>
                      <a:latin typeface="Arial"/>
                      <a:ea typeface="微软雅黑"/>
                      <a:cs typeface="+mn-ea"/>
                    </a:rPr>
                    <a:t>兼容性强</a:t>
                  </a:r>
                  <a:endParaRPr lang="zh-CN" altLang="en-US" sz="1600" b="1" dirty="0">
                    <a:solidFill>
                      <a:srgbClr val="127F93"/>
                    </a:solidFill>
                    <a:latin typeface="Arial"/>
                    <a:ea typeface="微软雅黑"/>
                    <a:cs typeface="+mn-ea"/>
                    <a:sym typeface="+mn-lt"/>
                  </a:endParaRPr>
                </a:p>
              </p:txBody>
            </p:sp>
          </p:grpSp>
        </p:grpSp>
        <p:cxnSp>
          <p:nvCxnSpPr>
            <p:cNvPr id="21" name="Straight Connector 26"/>
            <p:cNvCxnSpPr/>
            <p:nvPr/>
          </p:nvCxnSpPr>
          <p:spPr>
            <a:xfrm>
              <a:off x="8441223" y="1565517"/>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7"/>
            <p:cNvCxnSpPr/>
            <p:nvPr/>
          </p:nvCxnSpPr>
          <p:spPr>
            <a:xfrm>
              <a:off x="8359768" y="427762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37"/>
          <p:cNvGrpSpPr/>
          <p:nvPr/>
        </p:nvGrpSpPr>
        <p:grpSpPr>
          <a:xfrm>
            <a:off x="1270028" y="699542"/>
            <a:ext cx="2035288" cy="4290811"/>
            <a:chOff x="1307468" y="1296071"/>
            <a:chExt cx="2713717" cy="5721080"/>
          </a:xfrm>
        </p:grpSpPr>
        <p:grpSp>
          <p:nvGrpSpPr>
            <p:cNvPr id="7" name="Group 38"/>
            <p:cNvGrpSpPr/>
            <p:nvPr/>
          </p:nvGrpSpPr>
          <p:grpSpPr>
            <a:xfrm>
              <a:off x="1320844" y="1451997"/>
              <a:ext cx="2700341" cy="5565154"/>
              <a:chOff x="1065065" y="1246346"/>
              <a:chExt cx="3889630" cy="5565154"/>
            </a:xfrm>
          </p:grpSpPr>
          <p:grpSp>
            <p:nvGrpSpPr>
              <p:cNvPr id="12" name="Group 43"/>
              <p:cNvGrpSpPr/>
              <p:nvPr/>
            </p:nvGrpSpPr>
            <p:grpSpPr>
              <a:xfrm>
                <a:off x="1097009" y="1246346"/>
                <a:ext cx="3857686" cy="2596865"/>
                <a:chOff x="1220766" y="255676"/>
                <a:chExt cx="3857686" cy="2596865"/>
              </a:xfrm>
            </p:grpSpPr>
            <p:sp>
              <p:nvSpPr>
                <p:cNvPr id="16" name="TextBox 47"/>
                <p:cNvSpPr txBox="1"/>
                <p:nvPr/>
              </p:nvSpPr>
              <p:spPr>
                <a:xfrm>
                  <a:off x="1317257" y="738773"/>
                  <a:ext cx="3761195" cy="2113768"/>
                </a:xfrm>
                <a:prstGeom prst="rect">
                  <a:avLst/>
                </a:prstGeom>
                <a:noFill/>
              </p:spPr>
              <p:txBody>
                <a:bodyPr wrap="square" lIns="0" tIns="0" rIns="0" bIns="0">
                  <a:normAutofit/>
                </a:bodyPr>
                <a:lstStyle/>
                <a:p>
                  <a:pPr lvl="0"/>
                  <a:r>
                    <a:rPr lang="zh-CN" altLang="zh-CN" sz="1000" dirty="0">
                      <a:latin typeface="+mn-ea"/>
                      <a:ea typeface="+mn-ea"/>
                    </a:rPr>
                    <a:t>快速刷脸测温，体温</a:t>
                  </a:r>
                  <a:r>
                    <a:rPr lang="en-US" altLang="zh-CN" sz="1000" dirty="0">
                      <a:latin typeface="+mn-ea"/>
                      <a:ea typeface="+mn-ea"/>
                    </a:rPr>
                    <a:t>37.5</a:t>
                  </a:r>
                  <a:r>
                    <a:rPr lang="zh-CN" altLang="zh-CN" sz="1000" dirty="0">
                      <a:latin typeface="+mn-ea"/>
                      <a:ea typeface="+mn-ea"/>
                    </a:rPr>
                    <a:t>℃以上自动报警，节省了大量的人力物力，避免了交叉感染。</a:t>
                  </a:r>
                  <a:r>
                    <a:rPr lang="en-US" altLang="zh-CN" sz="1000" dirty="0">
                      <a:latin typeface="+mn-ea"/>
                      <a:ea typeface="+mn-ea"/>
                    </a:rPr>
                    <a:t>esp32CAM</a:t>
                  </a:r>
                  <a:r>
                    <a:rPr lang="zh-CN" altLang="zh-CN" sz="1000" dirty="0">
                      <a:latin typeface="+mn-ea"/>
                      <a:ea typeface="+mn-ea"/>
                    </a:rPr>
                    <a:t>平台</a:t>
                  </a:r>
                  <a:r>
                    <a:rPr lang="zh-CN" altLang="en-US" sz="1000" dirty="0">
                      <a:latin typeface="+mn-ea"/>
                      <a:ea typeface="+mn-ea"/>
                    </a:rPr>
                    <a:t>集成了</a:t>
                  </a:r>
                  <a:r>
                    <a:rPr lang="en-US" altLang="zh-CN" sz="1000" dirty="0">
                      <a:latin typeface="+mn-ea"/>
                      <a:ea typeface="+mn-ea"/>
                    </a:rPr>
                    <a:t>2</a:t>
                  </a:r>
                  <a:r>
                    <a:rPr lang="zh-CN" altLang="en-US" sz="1000" dirty="0">
                      <a:latin typeface="+mn-ea"/>
                      <a:ea typeface="+mn-ea"/>
                    </a:rPr>
                    <a:t>个高性能的</a:t>
                  </a:r>
                  <a:r>
                    <a:rPr lang="en-US" altLang="zh-CN" sz="1000" dirty="0">
                      <a:latin typeface="+mn-ea"/>
                      <a:ea typeface="+mn-ea"/>
                    </a:rPr>
                    <a:t>32</a:t>
                  </a:r>
                  <a:r>
                    <a:rPr lang="zh-CN" altLang="en-US" sz="1000" dirty="0">
                      <a:latin typeface="+mn-ea"/>
                      <a:ea typeface="+mn-ea"/>
                    </a:rPr>
                    <a:t>位</a:t>
                  </a:r>
                  <a:r>
                    <a:rPr lang="en-US" altLang="zh-CN" sz="1000" dirty="0">
                      <a:latin typeface="+mn-ea"/>
                      <a:ea typeface="+mn-ea"/>
                    </a:rPr>
                    <a:t>LX6 CPU</a:t>
                  </a:r>
                  <a:r>
                    <a:rPr lang="zh-CN" altLang="en-US" sz="1000" dirty="0">
                      <a:latin typeface="+mn-ea"/>
                      <a:ea typeface="+mn-ea"/>
                    </a:rPr>
                    <a:t>，采用</a:t>
                  </a:r>
                  <a:r>
                    <a:rPr lang="en-US" altLang="zh-CN" sz="1000" dirty="0">
                      <a:latin typeface="+mn-ea"/>
                      <a:ea typeface="+mn-ea"/>
                    </a:rPr>
                    <a:t>7</a:t>
                  </a:r>
                  <a:r>
                    <a:rPr lang="zh-CN" altLang="en-US" sz="1000" dirty="0">
                      <a:latin typeface="+mn-ea"/>
                      <a:ea typeface="+mn-ea"/>
                    </a:rPr>
                    <a:t>级流水线架构，主频调整范围为</a:t>
                  </a:r>
                  <a:r>
                    <a:rPr lang="en-US" altLang="zh-CN" sz="1000" dirty="0">
                      <a:latin typeface="+mn-ea"/>
                      <a:ea typeface="+mn-ea"/>
                    </a:rPr>
                    <a:t>80MHz-240MHz</a:t>
                  </a:r>
                  <a:r>
                    <a:rPr lang="zh-CN" altLang="en-US" sz="1000" dirty="0">
                      <a:latin typeface="+mn-ea"/>
                      <a:ea typeface="+mn-ea"/>
                    </a:rPr>
                    <a:t>。运算能力高达</a:t>
                  </a:r>
                  <a:r>
                    <a:rPr lang="en-US" altLang="zh-CN" sz="1000" dirty="0">
                      <a:latin typeface="+mn-ea"/>
                      <a:ea typeface="+mn-ea"/>
                    </a:rPr>
                    <a:t>600DMIPS</a:t>
                  </a:r>
                  <a:r>
                    <a:rPr lang="zh-CN" altLang="zh-CN" sz="1000" dirty="0">
                      <a:latin typeface="+mn-ea"/>
                      <a:ea typeface="+mn-ea"/>
                    </a:rPr>
                    <a:t>，结合</a:t>
                  </a:r>
                  <a:r>
                    <a:rPr lang="zh-CN" altLang="en-US" sz="1000" dirty="0">
                      <a:latin typeface="+mn-ea"/>
                      <a:ea typeface="+mn-ea"/>
                    </a:rPr>
                    <a:t>阿里云提供的</a:t>
                  </a:r>
                  <a:r>
                    <a:rPr lang="zh-CN" altLang="zh-CN" sz="1000" dirty="0">
                      <a:latin typeface="+mn-ea"/>
                      <a:ea typeface="+mn-ea"/>
                    </a:rPr>
                    <a:t>人脸识别算法，可快速监测流动人群，实现异常体温实时报警，检测效率高，实时性强</a:t>
                  </a:r>
                  <a:r>
                    <a:rPr lang="zh-CN" altLang="en-US" sz="1000" dirty="0">
                      <a:latin typeface="+mn-ea"/>
                      <a:ea typeface="+mn-ea"/>
                    </a:rPr>
                    <a:t>。</a:t>
                  </a:r>
                  <a:endParaRPr lang="zh-CN" altLang="zh-CN" sz="1000" dirty="0">
                    <a:latin typeface="+mn-ea"/>
                    <a:ea typeface="+mn-ea"/>
                  </a:endParaRPr>
                </a:p>
              </p:txBody>
            </p:sp>
            <p:sp>
              <p:nvSpPr>
                <p:cNvPr id="17" name="Rectangle 48"/>
                <p:cNvSpPr/>
                <p:nvPr/>
              </p:nvSpPr>
              <p:spPr>
                <a:xfrm>
                  <a:off x="1220766" y="255676"/>
                  <a:ext cx="3761195" cy="307777"/>
                </a:xfrm>
                <a:prstGeom prst="rect">
                  <a:avLst/>
                </a:prstGeom>
              </p:spPr>
              <p:txBody>
                <a:bodyPr wrap="none" lIns="0" tIns="0" rIns="0" bIns="0">
                  <a:normAutofit lnSpcReduction="10000"/>
                </a:bodyPr>
                <a:lstStyle/>
                <a:p>
                  <a:pPr lvl="0" algn="ctr"/>
                  <a:r>
                    <a:rPr lang="zh-CN" altLang="zh-CN" sz="1600" b="1" dirty="0">
                      <a:solidFill>
                        <a:srgbClr val="127F93"/>
                      </a:solidFill>
                      <a:latin typeface="Arial"/>
                      <a:ea typeface="微软雅黑"/>
                      <a:cs typeface="+mn-ea"/>
                    </a:rPr>
                    <a:t>简洁高效</a:t>
                  </a:r>
                  <a:endParaRPr kumimoji="0" lang="zh-CN" altLang="en-US" sz="1600" b="1" i="0" u="none" strike="noStrike" kern="1200" cap="none" spc="0" normalizeH="0" baseline="0" noProof="0" dirty="0">
                    <a:ln>
                      <a:noFill/>
                    </a:ln>
                    <a:solidFill>
                      <a:srgbClr val="127F93"/>
                    </a:solidFill>
                    <a:effectLst/>
                    <a:uLnTx/>
                    <a:uFillTx/>
                    <a:latin typeface="Arial"/>
                    <a:ea typeface="微软雅黑"/>
                    <a:cs typeface="+mn-ea"/>
                    <a:sym typeface="+mn-lt"/>
                  </a:endParaRPr>
                </a:p>
              </p:txBody>
            </p:sp>
          </p:grpSp>
          <p:grpSp>
            <p:nvGrpSpPr>
              <p:cNvPr id="13" name="Group 44"/>
              <p:cNvGrpSpPr/>
              <p:nvPr/>
            </p:nvGrpSpPr>
            <p:grpSpPr>
              <a:xfrm>
                <a:off x="1065065" y="4022337"/>
                <a:ext cx="3793139" cy="2789163"/>
                <a:chOff x="1188822" y="1707759"/>
                <a:chExt cx="3793139" cy="2789163"/>
              </a:xfrm>
            </p:grpSpPr>
            <p:sp>
              <p:nvSpPr>
                <p:cNvPr id="14" name="TextBox 45"/>
                <p:cNvSpPr txBox="1"/>
                <p:nvPr/>
              </p:nvSpPr>
              <p:spPr>
                <a:xfrm>
                  <a:off x="1188822" y="2194660"/>
                  <a:ext cx="3761195" cy="2302262"/>
                </a:xfrm>
                <a:prstGeom prst="rect">
                  <a:avLst/>
                </a:prstGeom>
                <a:noFill/>
              </p:spPr>
              <p:txBody>
                <a:bodyPr wrap="square" lIns="0" tIns="0" rIns="0" bIns="0">
                  <a:normAutofit/>
                </a:bodyPr>
                <a:lstStyle/>
                <a:p>
                  <a:pPr lvl="0"/>
                  <a:r>
                    <a:rPr lang="zh-CN" altLang="zh-CN" sz="1000" dirty="0">
                      <a:latin typeface="+mn-ea"/>
                      <a:ea typeface="+mn-ea"/>
                    </a:rPr>
                    <a:t>有效解决人脸识别算法与体温检测的技术同步及佩戴口罩时的识别问题，可准确定位、快速锁定体温异常人员并实时自动告警，方便工作人员进行二次复检。而且由于人脸识别技术具有识别的唯一性，身份鉴定不可仿冒，能很好地解决各企事业单位在安全管理方面存在的问题；</a:t>
                  </a:r>
                  <a:endParaRPr lang="zh-CN" altLang="en-US" sz="1000" dirty="0">
                    <a:latin typeface="+mn-ea"/>
                    <a:ea typeface="+mn-ea"/>
                  </a:endParaRPr>
                </a:p>
              </p:txBody>
            </p:sp>
            <p:sp>
              <p:nvSpPr>
                <p:cNvPr id="15" name="Rectangle 46"/>
                <p:cNvSpPr/>
                <p:nvPr/>
              </p:nvSpPr>
              <p:spPr>
                <a:xfrm>
                  <a:off x="1220766" y="1707759"/>
                  <a:ext cx="3761195" cy="307777"/>
                </a:xfrm>
                <a:prstGeom prst="rect">
                  <a:avLst/>
                </a:prstGeom>
              </p:spPr>
              <p:txBody>
                <a:bodyPr wrap="none" lIns="0" tIns="0" rIns="0" bIns="0">
                  <a:normAutofit lnSpcReduction="10000"/>
                </a:bodyPr>
                <a:lstStyle/>
                <a:p>
                  <a:pPr lvl="0" algn="ctr"/>
                  <a:r>
                    <a:rPr lang="zh-CN" altLang="zh-CN" sz="1600" b="1" dirty="0">
                      <a:solidFill>
                        <a:srgbClr val="45A454"/>
                      </a:solidFill>
                      <a:latin typeface="Arial"/>
                      <a:ea typeface="微软雅黑"/>
                      <a:cs typeface="+mn-ea"/>
                    </a:rPr>
                    <a:t>精准可靠</a:t>
                  </a:r>
                  <a:endParaRPr kumimoji="0" lang="zh-CN" altLang="en-US" sz="1600" b="1" i="0" u="none" strike="noStrike" kern="1200" cap="none" spc="0" normalizeH="0" baseline="0" noProof="0" dirty="0">
                    <a:ln>
                      <a:noFill/>
                    </a:ln>
                    <a:solidFill>
                      <a:srgbClr val="45A454"/>
                    </a:solidFill>
                    <a:effectLst/>
                    <a:uLnTx/>
                    <a:uFillTx/>
                    <a:latin typeface="Arial"/>
                    <a:ea typeface="微软雅黑"/>
                    <a:cs typeface="+mn-ea"/>
                    <a:sym typeface="+mn-lt"/>
                  </a:endParaRPr>
                </a:p>
              </p:txBody>
            </p:sp>
          </p:grpSp>
        </p:grpSp>
        <p:grpSp>
          <p:nvGrpSpPr>
            <p:cNvPr id="8" name="Group 39"/>
            <p:cNvGrpSpPr/>
            <p:nvPr/>
          </p:nvGrpSpPr>
          <p:grpSpPr>
            <a:xfrm>
              <a:off x="1307468" y="1296071"/>
              <a:ext cx="2550813" cy="2752792"/>
              <a:chOff x="1307468" y="1510899"/>
              <a:chExt cx="2550813" cy="2752792"/>
            </a:xfrm>
          </p:grpSpPr>
          <p:cxnSp>
            <p:nvCxnSpPr>
              <p:cNvPr id="9" name="Straight Connector 40"/>
              <p:cNvCxnSpPr/>
              <p:nvPr/>
            </p:nvCxnSpPr>
            <p:spPr>
              <a:xfrm>
                <a:off x="1410009" y="151089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任意多边形 43"/>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45" name="图片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46" name="矩形: 圆角 45">
            <a:extLst>
              <a:ext uri="{FF2B5EF4-FFF2-40B4-BE49-F238E27FC236}">
                <a16:creationId xmlns:a16="http://schemas.microsoft.com/office/drawing/2014/main" id="{A5DACF6A-0A86-4D33-8D5B-B1B1425CAD86}"/>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47" name="矩形: 圆角 46">
            <a:extLst>
              <a:ext uri="{FF2B5EF4-FFF2-40B4-BE49-F238E27FC236}">
                <a16:creationId xmlns:a16="http://schemas.microsoft.com/office/drawing/2014/main" id="{488643E5-2021-471E-B2A8-B7D21E02D379}"/>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48" name="矩形: 圆角 47">
            <a:extLst>
              <a:ext uri="{FF2B5EF4-FFF2-40B4-BE49-F238E27FC236}">
                <a16:creationId xmlns:a16="http://schemas.microsoft.com/office/drawing/2014/main" id="{A434CC8D-BB57-445B-AE5F-9375A5A6A693}"/>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49" name="矩形: 圆角 48">
            <a:extLst>
              <a:ext uri="{FF2B5EF4-FFF2-40B4-BE49-F238E27FC236}">
                <a16:creationId xmlns:a16="http://schemas.microsoft.com/office/drawing/2014/main" id="{0AE9B7AA-4E99-4512-86CB-23A405187454}"/>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50" name="文本框 49">
            <a:extLst>
              <a:ext uri="{FF2B5EF4-FFF2-40B4-BE49-F238E27FC236}">
                <a16:creationId xmlns:a16="http://schemas.microsoft.com/office/drawing/2014/main" id="{3FE0DE3D-A186-490D-BEEF-DC61C57DAC61}"/>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项目背景</a:t>
            </a:r>
          </a:p>
        </p:txBody>
      </p:sp>
      <p:sp>
        <p:nvSpPr>
          <p:cNvPr id="51" name="文本框 50">
            <a:extLst>
              <a:ext uri="{FF2B5EF4-FFF2-40B4-BE49-F238E27FC236}">
                <a16:creationId xmlns:a16="http://schemas.microsoft.com/office/drawing/2014/main" id="{6F516979-D474-41F3-B9B8-1094BAF6E495}"/>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52" name="文本框 51">
            <a:extLst>
              <a:ext uri="{FF2B5EF4-FFF2-40B4-BE49-F238E27FC236}">
                <a16:creationId xmlns:a16="http://schemas.microsoft.com/office/drawing/2014/main" id="{8CB97112-4E05-4CAD-93EF-1D952F4DE8A7}"/>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核心内容</a:t>
            </a:r>
          </a:p>
        </p:txBody>
      </p:sp>
      <p:sp>
        <p:nvSpPr>
          <p:cNvPr id="53" name="文本框 52">
            <a:extLst>
              <a:ext uri="{FF2B5EF4-FFF2-40B4-BE49-F238E27FC236}">
                <a16:creationId xmlns:a16="http://schemas.microsoft.com/office/drawing/2014/main" id="{6307D370-CF5F-4C27-9FCA-06830ECCEA0A}"/>
              </a:ext>
            </a:extLst>
          </p:cNvPr>
          <p:cNvSpPr txBox="1"/>
          <p:nvPr/>
        </p:nvSpPr>
        <p:spPr>
          <a:xfrm>
            <a:off x="221390" y="214454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项目优势</a:t>
            </a:r>
          </a:p>
        </p:txBody>
      </p:sp>
    </p:spTree>
    <p:extLst>
      <p:ext uri="{BB962C8B-B14F-4D97-AF65-F5344CB8AC3E}">
        <p14:creationId xmlns:p14="http://schemas.microsoft.com/office/powerpoint/2010/main" val="2102039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rot="1016215">
            <a:off x="3779462" y="1343285"/>
            <a:ext cx="2572735" cy="2574173"/>
            <a:chOff x="4676776" y="2278062"/>
            <a:chExt cx="2843213" cy="2844801"/>
          </a:xfrm>
        </p:grpSpPr>
        <p:sp>
          <p:nvSpPr>
            <p:cNvPr id="31" name="Freeform: Shape 4"/>
            <p:cNvSpPr>
              <a:spLocks/>
            </p:cNvSpPr>
            <p:nvPr/>
          </p:nvSpPr>
          <p:spPr bwMode="auto">
            <a:xfrm>
              <a:off x="4902201" y="3098800"/>
              <a:ext cx="1370013" cy="1192213"/>
            </a:xfrm>
            <a:custGeom>
              <a:avLst/>
              <a:gdLst>
                <a:gd name="T0" fmla="*/ 648 w 863"/>
                <a:gd name="T1" fmla="*/ 751 h 751"/>
                <a:gd name="T2" fmla="*/ 216 w 863"/>
                <a:gd name="T3" fmla="*/ 751 h 751"/>
                <a:gd name="T4" fmla="*/ 0 w 863"/>
                <a:gd name="T5" fmla="*/ 376 h 751"/>
                <a:gd name="T6" fmla="*/ 216 w 863"/>
                <a:gd name="T7" fmla="*/ 0 h 751"/>
                <a:gd name="T8" fmla="*/ 648 w 863"/>
                <a:gd name="T9" fmla="*/ 0 h 751"/>
                <a:gd name="T10" fmla="*/ 863 w 863"/>
                <a:gd name="T11" fmla="*/ 376 h 751"/>
                <a:gd name="T12" fmla="*/ 648 w 863"/>
                <a:gd name="T13" fmla="*/ 751 h 751"/>
              </a:gdLst>
              <a:ahLst/>
              <a:cxnLst>
                <a:cxn ang="0">
                  <a:pos x="T0" y="T1"/>
                </a:cxn>
                <a:cxn ang="0">
                  <a:pos x="T2" y="T3"/>
                </a:cxn>
                <a:cxn ang="0">
                  <a:pos x="T4" y="T5"/>
                </a:cxn>
                <a:cxn ang="0">
                  <a:pos x="T6" y="T7"/>
                </a:cxn>
                <a:cxn ang="0">
                  <a:pos x="T8" y="T9"/>
                </a:cxn>
                <a:cxn ang="0">
                  <a:pos x="T10" y="T11"/>
                </a:cxn>
                <a:cxn ang="0">
                  <a:pos x="T12" y="T13"/>
                </a:cxn>
              </a:cxnLst>
              <a:rect l="0" t="0" r="r" b="b"/>
              <a:pathLst>
                <a:path w="863" h="751">
                  <a:moveTo>
                    <a:pt x="648" y="751"/>
                  </a:moveTo>
                  <a:lnTo>
                    <a:pt x="216" y="751"/>
                  </a:lnTo>
                  <a:lnTo>
                    <a:pt x="0" y="376"/>
                  </a:lnTo>
                  <a:lnTo>
                    <a:pt x="216" y="0"/>
                  </a:lnTo>
                  <a:lnTo>
                    <a:pt x="648" y="0"/>
                  </a:lnTo>
                  <a:lnTo>
                    <a:pt x="863" y="376"/>
                  </a:lnTo>
                  <a:lnTo>
                    <a:pt x="648" y="751"/>
                  </a:lnTo>
                  <a:close/>
                </a:path>
              </a:pathLst>
            </a:custGeom>
            <a:noFill/>
            <a:ln w="112713"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2" name="Freeform: Shape 5"/>
            <p:cNvSpPr>
              <a:spLocks/>
            </p:cNvSpPr>
            <p:nvPr/>
          </p:nvSpPr>
          <p:spPr bwMode="auto">
            <a:xfrm>
              <a:off x="5930901" y="3706812"/>
              <a:ext cx="1370013" cy="1190625"/>
            </a:xfrm>
            <a:custGeom>
              <a:avLst/>
              <a:gdLst>
                <a:gd name="T0" fmla="*/ 647 w 863"/>
                <a:gd name="T1" fmla="*/ 750 h 750"/>
                <a:gd name="T2" fmla="*/ 215 w 863"/>
                <a:gd name="T3" fmla="*/ 750 h 750"/>
                <a:gd name="T4" fmla="*/ 0 w 863"/>
                <a:gd name="T5" fmla="*/ 375 h 750"/>
                <a:gd name="T6" fmla="*/ 215 w 863"/>
                <a:gd name="T7" fmla="*/ 0 h 750"/>
                <a:gd name="T8" fmla="*/ 647 w 863"/>
                <a:gd name="T9" fmla="*/ 0 h 750"/>
                <a:gd name="T10" fmla="*/ 863 w 863"/>
                <a:gd name="T11" fmla="*/ 375 h 750"/>
                <a:gd name="T12" fmla="*/ 647 w 863"/>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863" h="750">
                  <a:moveTo>
                    <a:pt x="647" y="750"/>
                  </a:moveTo>
                  <a:lnTo>
                    <a:pt x="215" y="750"/>
                  </a:lnTo>
                  <a:lnTo>
                    <a:pt x="0" y="375"/>
                  </a:lnTo>
                  <a:lnTo>
                    <a:pt x="215" y="0"/>
                  </a:lnTo>
                  <a:lnTo>
                    <a:pt x="647" y="0"/>
                  </a:lnTo>
                  <a:lnTo>
                    <a:pt x="863" y="375"/>
                  </a:lnTo>
                  <a:lnTo>
                    <a:pt x="647" y="750"/>
                  </a:lnTo>
                  <a:close/>
                </a:path>
              </a:pathLst>
            </a:custGeom>
            <a:noFill/>
            <a:ln w="112713"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3" name="Straight Connector 6"/>
            <p:cNvSpPr>
              <a:spLocks/>
            </p:cNvSpPr>
            <p:nvPr/>
          </p:nvSpPr>
          <p:spPr bwMode="auto">
            <a:xfrm flipV="1">
              <a:off x="5930901" y="2509837"/>
              <a:ext cx="330200" cy="588963"/>
            </a:xfrm>
            <a:prstGeom prst="line">
              <a:avLst/>
            </a:prstGeom>
            <a:noFill/>
            <a:ln w="112713" cap="flat">
              <a:solidFill>
                <a:schemeClr val="bg1">
                  <a:lumMod val="85000"/>
                </a:schemeClr>
              </a:solidFill>
              <a:prstDash val="solid"/>
              <a:miter lim="800000"/>
              <a:headEnd/>
              <a:tailEnd/>
            </a:ln>
            <a:extLst>
              <a:ext uri="{909E8E84-426E-40DD-AFC4-6F175D3DCCD1}">
                <a14:hiddenFill xmlns:a14="http://schemas.microsoft.com/office/drawing/2010/main">
                  <a:no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4" name="Straight Connector 7"/>
            <p:cNvSpPr>
              <a:spLocks/>
            </p:cNvSpPr>
            <p:nvPr/>
          </p:nvSpPr>
          <p:spPr bwMode="auto">
            <a:xfrm flipV="1">
              <a:off x="6964364" y="3098800"/>
              <a:ext cx="330200" cy="596900"/>
            </a:xfrm>
            <a:prstGeom prst="line">
              <a:avLst/>
            </a:prstGeom>
            <a:noFill/>
            <a:ln w="112713" cap="flat">
              <a:solidFill>
                <a:schemeClr val="bg1">
                  <a:lumMod val="85000"/>
                </a:schemeClr>
              </a:solidFill>
              <a:prstDash val="solid"/>
              <a:miter lim="800000"/>
              <a:headEnd/>
              <a:tailEnd/>
            </a:ln>
            <a:extLst>
              <a:ext uri="{909E8E84-426E-40DD-AFC4-6F175D3DCCD1}">
                <a14:hiddenFill xmlns:a14="http://schemas.microsoft.com/office/drawing/2010/main">
                  <a:no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5" name="Straight Connector 8"/>
            <p:cNvSpPr>
              <a:spLocks/>
            </p:cNvSpPr>
            <p:nvPr/>
          </p:nvSpPr>
          <p:spPr bwMode="auto">
            <a:xfrm flipV="1">
              <a:off x="4902201" y="4302125"/>
              <a:ext cx="331788" cy="595313"/>
            </a:xfrm>
            <a:prstGeom prst="line">
              <a:avLst/>
            </a:prstGeom>
            <a:noFill/>
            <a:ln w="112713" cap="flat">
              <a:solidFill>
                <a:schemeClr val="bg1">
                  <a:lumMod val="85000"/>
                </a:schemeClr>
              </a:solidFill>
              <a:prstDash val="solid"/>
              <a:miter lim="800000"/>
              <a:headEnd/>
              <a:tailEnd/>
            </a:ln>
            <a:extLst>
              <a:ext uri="{909E8E84-426E-40DD-AFC4-6F175D3DCCD1}">
                <a14:hiddenFill xmlns:a14="http://schemas.microsoft.com/office/drawing/2010/main">
                  <a:noFill/>
                </a14:hiddenFill>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6" name="Oval 9"/>
            <p:cNvSpPr>
              <a:spLocks/>
            </p:cNvSpPr>
            <p:nvPr/>
          </p:nvSpPr>
          <p:spPr bwMode="auto">
            <a:xfrm>
              <a:off x="6048376" y="3470275"/>
              <a:ext cx="449263" cy="449263"/>
            </a:xfrm>
            <a:prstGeom prst="ellipse">
              <a:avLst/>
            </a:prstGeom>
            <a:solidFill>
              <a:schemeClr val="accent1"/>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7" name="Oval 10"/>
            <p:cNvSpPr>
              <a:spLocks/>
            </p:cNvSpPr>
            <p:nvPr/>
          </p:nvSpPr>
          <p:spPr bwMode="auto">
            <a:xfrm>
              <a:off x="4756151" y="3536950"/>
              <a:ext cx="314325" cy="309563"/>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8" name="Oval 11"/>
            <p:cNvSpPr>
              <a:spLocks/>
            </p:cNvSpPr>
            <p:nvPr/>
          </p:nvSpPr>
          <p:spPr bwMode="auto">
            <a:xfrm>
              <a:off x="5772151" y="2947987"/>
              <a:ext cx="309563" cy="307975"/>
            </a:xfrm>
            <a:prstGeom prst="ellipse">
              <a:avLst/>
            </a:prstGeom>
            <a:solidFill>
              <a:schemeClr val="accent2"/>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9" name="Oval 12"/>
            <p:cNvSpPr>
              <a:spLocks/>
            </p:cNvSpPr>
            <p:nvPr/>
          </p:nvSpPr>
          <p:spPr bwMode="auto">
            <a:xfrm>
              <a:off x="6807201" y="3554412"/>
              <a:ext cx="307975" cy="309563"/>
            </a:xfrm>
            <a:prstGeom prst="ellipse">
              <a:avLst/>
            </a:prstGeom>
            <a:solidFill>
              <a:schemeClr val="accent6"/>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0" name="Oval 13"/>
            <p:cNvSpPr>
              <a:spLocks/>
            </p:cNvSpPr>
            <p:nvPr/>
          </p:nvSpPr>
          <p:spPr bwMode="auto">
            <a:xfrm>
              <a:off x="7115176" y="4116387"/>
              <a:ext cx="314325" cy="309563"/>
            </a:xfrm>
            <a:prstGeom prst="ellipse">
              <a:avLst/>
            </a:prstGeom>
            <a:solidFill>
              <a:schemeClr val="accent5"/>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1" name="Oval 14"/>
            <p:cNvSpPr>
              <a:spLocks/>
            </p:cNvSpPr>
            <p:nvPr/>
          </p:nvSpPr>
          <p:spPr bwMode="auto">
            <a:xfrm>
              <a:off x="6121401" y="4724400"/>
              <a:ext cx="309563" cy="307975"/>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2" name="Oval 15"/>
            <p:cNvSpPr>
              <a:spLocks/>
            </p:cNvSpPr>
            <p:nvPr/>
          </p:nvSpPr>
          <p:spPr bwMode="auto">
            <a:xfrm>
              <a:off x="7070726" y="2874962"/>
              <a:ext cx="449263" cy="449263"/>
            </a:xfrm>
            <a:prstGeom prst="ellipse">
              <a:avLst/>
            </a:prstGeom>
            <a:solidFill>
              <a:schemeClr val="accent3"/>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3" name="Oval 16"/>
            <p:cNvSpPr>
              <a:spLocks/>
            </p:cNvSpPr>
            <p:nvPr/>
          </p:nvSpPr>
          <p:spPr bwMode="auto">
            <a:xfrm>
              <a:off x="4676776" y="4673600"/>
              <a:ext cx="450850" cy="449263"/>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4" name="Oval 17"/>
            <p:cNvSpPr>
              <a:spLocks/>
            </p:cNvSpPr>
            <p:nvPr/>
          </p:nvSpPr>
          <p:spPr bwMode="auto">
            <a:xfrm>
              <a:off x="6037264" y="2278062"/>
              <a:ext cx="449263" cy="4556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5" name="Oval 18"/>
            <p:cNvSpPr>
              <a:spLocks/>
            </p:cNvSpPr>
            <p:nvPr/>
          </p:nvSpPr>
          <p:spPr bwMode="auto">
            <a:xfrm>
              <a:off x="5138739" y="2981325"/>
              <a:ext cx="234950" cy="23653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6" name="Oval 19"/>
            <p:cNvSpPr>
              <a:spLocks/>
            </p:cNvSpPr>
            <p:nvPr/>
          </p:nvSpPr>
          <p:spPr bwMode="auto">
            <a:xfrm>
              <a:off x="5127626" y="4173537"/>
              <a:ext cx="234950" cy="234950"/>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7" name="Oval 20"/>
            <p:cNvSpPr>
              <a:spLocks/>
            </p:cNvSpPr>
            <p:nvPr/>
          </p:nvSpPr>
          <p:spPr bwMode="auto">
            <a:xfrm>
              <a:off x="5795964" y="4156075"/>
              <a:ext cx="230188" cy="2301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8" name="Oval 21"/>
            <p:cNvSpPr>
              <a:spLocks/>
            </p:cNvSpPr>
            <p:nvPr/>
          </p:nvSpPr>
          <p:spPr bwMode="auto">
            <a:xfrm>
              <a:off x="6840539" y="4779962"/>
              <a:ext cx="234950" cy="236538"/>
            </a:xfrm>
            <a:prstGeom prst="ellipse">
              <a:avLst/>
            </a:prstGeom>
            <a:solidFill>
              <a:schemeClr val="accent4"/>
            </a:solid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51" name="组合 50"/>
          <p:cNvGrpSpPr/>
          <p:nvPr/>
        </p:nvGrpSpPr>
        <p:grpSpPr>
          <a:xfrm>
            <a:off x="1441730" y="1498518"/>
            <a:ext cx="7716531" cy="2886100"/>
            <a:chOff x="972272" y="1421436"/>
            <a:chExt cx="7716531" cy="2886100"/>
          </a:xfrm>
        </p:grpSpPr>
        <p:grpSp>
          <p:nvGrpSpPr>
            <p:cNvPr id="50" name="组合 49"/>
            <p:cNvGrpSpPr/>
            <p:nvPr/>
          </p:nvGrpSpPr>
          <p:grpSpPr>
            <a:xfrm>
              <a:off x="6296920" y="1421436"/>
              <a:ext cx="2391883" cy="2886100"/>
              <a:chOff x="6296920" y="1421436"/>
              <a:chExt cx="2391883" cy="2886100"/>
            </a:xfrm>
          </p:grpSpPr>
          <p:grpSp>
            <p:nvGrpSpPr>
              <p:cNvPr id="5" name="Group 59"/>
              <p:cNvGrpSpPr/>
              <p:nvPr/>
            </p:nvGrpSpPr>
            <p:grpSpPr>
              <a:xfrm>
                <a:off x="6296920" y="1553847"/>
                <a:ext cx="384111" cy="2312996"/>
                <a:chOff x="8544272" y="2071796"/>
                <a:chExt cx="512148" cy="3083994"/>
              </a:xfrm>
            </p:grpSpPr>
            <p:sp>
              <p:nvSpPr>
                <p:cNvPr id="28" name="Freeform: Shape 28"/>
                <p:cNvSpPr>
                  <a:spLocks noChangeAspect="1"/>
                </p:cNvSpPr>
                <p:nvPr/>
              </p:nvSpPr>
              <p:spPr bwMode="auto">
                <a:xfrm>
                  <a:off x="8666177" y="4765445"/>
                  <a:ext cx="390243" cy="39034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127F93"/>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9" name="Freeform: Shape 29"/>
                <p:cNvSpPr>
                  <a:spLocks noChangeAspect="1"/>
                </p:cNvSpPr>
                <p:nvPr/>
              </p:nvSpPr>
              <p:spPr bwMode="auto">
                <a:xfrm>
                  <a:off x="8708913" y="2071796"/>
                  <a:ext cx="339566" cy="40641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30" name="Freeform: Shape 30"/>
                <p:cNvSpPr>
                  <a:spLocks noChangeAspect="1"/>
                </p:cNvSpPr>
                <p:nvPr/>
              </p:nvSpPr>
              <p:spPr bwMode="auto">
                <a:xfrm>
                  <a:off x="8544272" y="3465433"/>
                  <a:ext cx="512148" cy="285722"/>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accent4"/>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7" name="Group 40"/>
              <p:cNvGrpSpPr/>
              <p:nvPr/>
            </p:nvGrpSpPr>
            <p:grpSpPr>
              <a:xfrm>
                <a:off x="6681031" y="2421405"/>
                <a:ext cx="1813833" cy="946134"/>
                <a:chOff x="8772872" y="2095115"/>
                <a:chExt cx="2699991" cy="1261513"/>
              </a:xfrm>
            </p:grpSpPr>
            <p:sp>
              <p:nvSpPr>
                <p:cNvPr id="23" name="TextBox 41"/>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b="1" dirty="0">
                      <a:solidFill>
                        <a:srgbClr val="127F93">
                          <a:lumMod val="100000"/>
                        </a:srgbClr>
                      </a:solidFill>
                      <a:latin typeface="Arial"/>
                      <a:ea typeface="微软雅黑"/>
                      <a:cs typeface="+mn-ea"/>
                      <a:sym typeface="+mn-lt"/>
                    </a:rPr>
                    <a:t>适</a:t>
                  </a:r>
                  <a:r>
                    <a:rPr kumimoji="0" lang="zh-CN" altLang="en-US" sz="1400" b="1" i="0" u="none" strike="noStrike" kern="1200" cap="none" spc="0" normalizeH="0" baseline="0" noProof="0" dirty="0">
                      <a:ln>
                        <a:noFill/>
                      </a:ln>
                      <a:solidFill>
                        <a:srgbClr val="127F93">
                          <a:lumMod val="100000"/>
                        </a:srgbClr>
                      </a:solidFill>
                      <a:effectLst/>
                      <a:uLnTx/>
                      <a:uFillTx/>
                      <a:latin typeface="Arial"/>
                      <a:ea typeface="微软雅黑"/>
                      <a:cs typeface="+mn-ea"/>
                      <a:sym typeface="+mn-lt"/>
                    </a:rPr>
                    <a:t>用环境多样</a:t>
                  </a:r>
                </a:p>
              </p:txBody>
            </p:sp>
            <p:sp>
              <p:nvSpPr>
                <p:cNvPr id="24" name="TextBox 42"/>
                <p:cNvSpPr txBox="1">
                  <a:spLocks/>
                </p:cNvSpPr>
                <p:nvPr/>
              </p:nvSpPr>
              <p:spPr>
                <a:xfrm>
                  <a:off x="8772873" y="2342338"/>
                  <a:ext cx="2699990" cy="1014290"/>
                </a:xfrm>
                <a:prstGeom prst="rect">
                  <a:avLst/>
                </a:prstGeom>
              </p:spPr>
              <p:txBody>
                <a:bodyPr vert="horz" wrap="square" lIns="216000" tIns="0" rIns="216000" bIns="0" anchor="t" anchorCtr="0">
                  <a:no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1000" b="1"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考虑了低功耗，便携，恶劣条件下使用等多种因素，在突发情况下也能应用自如</a:t>
                  </a:r>
                </a:p>
              </p:txBody>
            </p:sp>
          </p:grpSp>
          <p:grpSp>
            <p:nvGrpSpPr>
              <p:cNvPr id="8" name="Group 43"/>
              <p:cNvGrpSpPr/>
              <p:nvPr/>
            </p:nvGrpSpPr>
            <p:grpSpPr>
              <a:xfrm>
                <a:off x="6681031" y="1421436"/>
                <a:ext cx="1813833" cy="569630"/>
                <a:chOff x="8772872" y="2095115"/>
                <a:chExt cx="2699991" cy="759507"/>
              </a:xfrm>
            </p:grpSpPr>
            <p:sp>
              <p:nvSpPr>
                <p:cNvPr id="21" name="TextBox 44"/>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27F93">
                          <a:lumMod val="100000"/>
                        </a:srgbClr>
                      </a:solidFill>
                      <a:effectLst/>
                      <a:uLnTx/>
                      <a:uFillTx/>
                      <a:latin typeface="Arial"/>
                      <a:ea typeface="微软雅黑"/>
                      <a:cs typeface="+mn-ea"/>
                      <a:sym typeface="+mn-lt"/>
                    </a:rPr>
                    <a:t>价格低廉</a:t>
                  </a:r>
                </a:p>
              </p:txBody>
            </p:sp>
            <p:sp>
              <p:nvSpPr>
                <p:cNvPr id="22" name="TextBox 45"/>
                <p:cNvSpPr txBox="1">
                  <a:spLocks/>
                </p:cNvSpPr>
                <p:nvPr/>
              </p:nvSpPr>
              <p:spPr>
                <a:xfrm>
                  <a:off x="8772873" y="2342338"/>
                  <a:ext cx="2699990" cy="512284"/>
                </a:xfrm>
                <a:prstGeom prst="rect">
                  <a:avLst/>
                </a:prstGeom>
              </p:spPr>
              <p:txBody>
                <a:bodyPr vert="horz" wrap="square" lIns="216000" tIns="0" rIns="216000" bIns="0" anchor="t" anchorCtr="0">
                  <a:norm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全套设备价格仅</a:t>
                  </a:r>
                  <a:r>
                    <a:rPr lang="en-US" altLang="zh-CN" sz="1000" b="1" dirty="0">
                      <a:solidFill>
                        <a:srgbClr val="000000">
                          <a:lumMod val="100000"/>
                        </a:srgbClr>
                      </a:solidFill>
                      <a:latin typeface="+mn-ea"/>
                      <a:ea typeface="+mn-ea"/>
                      <a:cs typeface="+mn-ea"/>
                      <a:sym typeface="+mn-lt"/>
                    </a:rPr>
                    <a:t>6</a:t>
                  </a:r>
                  <a:r>
                    <a:rPr kumimoji="0" lang="en-US" altLang="zh-CN"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00</a:t>
                  </a:r>
                  <a:r>
                    <a:rPr kumimoji="0" lang="zh-CN" altLang="en-US"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元，可以大量采购</a:t>
                  </a:r>
                </a:p>
              </p:txBody>
            </p:sp>
          </p:grpSp>
          <p:grpSp>
            <p:nvGrpSpPr>
              <p:cNvPr id="9" name="Group 46"/>
              <p:cNvGrpSpPr/>
              <p:nvPr/>
            </p:nvGrpSpPr>
            <p:grpSpPr>
              <a:xfrm>
                <a:off x="6681032" y="3435648"/>
                <a:ext cx="2007771" cy="871888"/>
                <a:chOff x="8772872" y="2095115"/>
                <a:chExt cx="2988678" cy="1162518"/>
              </a:xfrm>
            </p:grpSpPr>
            <p:sp>
              <p:nvSpPr>
                <p:cNvPr id="19" name="TextBox 47"/>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chemeClr val="accent2"/>
                      </a:solidFill>
                      <a:effectLst/>
                      <a:uLnTx/>
                      <a:uFillTx/>
                      <a:latin typeface="Arial"/>
                      <a:ea typeface="微软雅黑"/>
                      <a:cs typeface="+mn-ea"/>
                      <a:sym typeface="+mn-lt"/>
                    </a:rPr>
                    <a:t>功能多样可拓展性强</a:t>
                  </a:r>
                </a:p>
              </p:txBody>
            </p:sp>
            <p:sp>
              <p:nvSpPr>
                <p:cNvPr id="20" name="TextBox 48"/>
                <p:cNvSpPr txBox="1">
                  <a:spLocks/>
                </p:cNvSpPr>
                <p:nvPr/>
              </p:nvSpPr>
              <p:spPr>
                <a:xfrm>
                  <a:off x="8772873" y="2342338"/>
                  <a:ext cx="2988677" cy="915295"/>
                </a:xfrm>
                <a:prstGeom prst="rect">
                  <a:avLst/>
                </a:prstGeom>
              </p:spPr>
              <p:txBody>
                <a:bodyPr vert="horz" wrap="square" lIns="216000" tIns="0" rIns="216000" bIns="0" anchor="t" anchorCtr="0">
                  <a:noAutofit/>
                </a:bodyPr>
                <a:lstStyle/>
                <a:p>
                  <a:pPr lvl="0">
                    <a:lnSpc>
                      <a:spcPct val="120000"/>
                    </a:lnSpc>
                  </a:pPr>
                  <a:r>
                    <a:rPr kumimoji="0" lang="zh-CN" altLang="en-US" sz="1000" b="1" i="0" u="none" strike="noStrike" kern="1200" cap="none" spc="0" normalizeH="0" baseline="0" noProof="0" dirty="0">
                      <a:ln>
                        <a:noFill/>
                      </a:ln>
                      <a:solidFill>
                        <a:srgbClr val="000000">
                          <a:lumMod val="100000"/>
                        </a:srgbClr>
                      </a:solidFill>
                      <a:effectLst/>
                      <a:uLnTx/>
                      <a:uFillTx/>
                      <a:latin typeface="+mj-ea"/>
                      <a:ea typeface="+mj-ea"/>
                      <a:cs typeface="+mn-ea"/>
                      <a:sym typeface="+mn-lt"/>
                    </a:rPr>
                    <a:t>核心板接口多样且数量充足，可以连接多种外设，还可以</a:t>
                  </a:r>
                  <a:r>
                    <a:rPr lang="zh-CN" altLang="zh-CN" sz="1000" b="1" dirty="0">
                      <a:latin typeface="+mj-ea"/>
                      <a:ea typeface="+mj-ea"/>
                    </a:rPr>
                    <a:t>关联安防系统形成联动管控机制。</a:t>
                  </a:r>
                  <a:r>
                    <a:rPr lang="zh-CN" altLang="en-US" sz="1000" b="1" dirty="0">
                      <a:latin typeface="+mj-ea"/>
                      <a:ea typeface="+mj-ea"/>
                    </a:rPr>
                    <a:t>数据经过处理以图形化方式展现</a:t>
                  </a:r>
                  <a:endParaRPr kumimoji="0" lang="zh-CN" altLang="en-US" sz="1000" b="1" i="0" u="none" strike="noStrike" kern="1200" cap="none" spc="0" normalizeH="0" baseline="0" noProof="0" dirty="0">
                    <a:ln>
                      <a:noFill/>
                    </a:ln>
                    <a:solidFill>
                      <a:srgbClr val="000000">
                        <a:lumMod val="100000"/>
                      </a:srgbClr>
                    </a:solidFill>
                    <a:effectLst/>
                    <a:uLnTx/>
                    <a:uFillTx/>
                    <a:latin typeface="+mj-ea"/>
                    <a:ea typeface="+mj-ea"/>
                    <a:cs typeface="+mn-ea"/>
                    <a:sym typeface="+mn-lt"/>
                  </a:endParaRPr>
                </a:p>
              </p:txBody>
            </p:sp>
          </p:grpSp>
        </p:grpSp>
        <p:grpSp>
          <p:nvGrpSpPr>
            <p:cNvPr id="2" name="组合 1"/>
            <p:cNvGrpSpPr/>
            <p:nvPr/>
          </p:nvGrpSpPr>
          <p:grpSpPr>
            <a:xfrm>
              <a:off x="972272" y="1421436"/>
              <a:ext cx="2287389" cy="2813206"/>
              <a:chOff x="972272" y="1421436"/>
              <a:chExt cx="2287389" cy="2813206"/>
            </a:xfrm>
          </p:grpSpPr>
          <p:grpSp>
            <p:nvGrpSpPr>
              <p:cNvPr id="6" name="Group 58"/>
              <p:cNvGrpSpPr/>
              <p:nvPr/>
            </p:nvGrpSpPr>
            <p:grpSpPr>
              <a:xfrm>
                <a:off x="972272" y="1484324"/>
                <a:ext cx="339493" cy="2393854"/>
                <a:chOff x="1095573" y="1979099"/>
                <a:chExt cx="452657" cy="3191805"/>
              </a:xfrm>
            </p:grpSpPr>
            <p:sp>
              <p:nvSpPr>
                <p:cNvPr id="25" name="Freeform: Shape 37"/>
                <p:cNvSpPr>
                  <a:spLocks noChangeAspect="1"/>
                </p:cNvSpPr>
                <p:nvPr/>
              </p:nvSpPr>
              <p:spPr bwMode="auto">
                <a:xfrm>
                  <a:off x="1119512" y="4750332"/>
                  <a:ext cx="418783" cy="420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accent5"/>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6" name="Freeform: Shape 38"/>
                <p:cNvSpPr>
                  <a:spLocks noChangeAspect="1"/>
                </p:cNvSpPr>
                <p:nvPr/>
              </p:nvSpPr>
              <p:spPr bwMode="auto">
                <a:xfrm>
                  <a:off x="1101332" y="1979099"/>
                  <a:ext cx="443392" cy="392114"/>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7" name="Freeform: Shape 39"/>
                <p:cNvSpPr>
                  <a:spLocks noChangeAspect="1"/>
                </p:cNvSpPr>
                <p:nvPr/>
              </p:nvSpPr>
              <p:spPr bwMode="auto">
                <a:xfrm>
                  <a:off x="1095573" y="3373807"/>
                  <a:ext cx="452657" cy="383525"/>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accent3"/>
                </a:solid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0" name="Group 49"/>
              <p:cNvGrpSpPr/>
              <p:nvPr/>
            </p:nvGrpSpPr>
            <p:grpSpPr>
              <a:xfrm>
                <a:off x="1311765" y="2421406"/>
                <a:ext cx="1813833" cy="1010170"/>
                <a:chOff x="8772872" y="2095115"/>
                <a:chExt cx="2699991" cy="1346894"/>
              </a:xfrm>
            </p:grpSpPr>
            <p:sp>
              <p:nvSpPr>
                <p:cNvPr id="17" name="TextBox 50"/>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45A454">
                          <a:lumMod val="100000"/>
                        </a:srgbClr>
                      </a:solidFill>
                      <a:effectLst/>
                      <a:uLnTx/>
                      <a:uFillTx/>
                      <a:latin typeface="Arial"/>
                      <a:ea typeface="微软雅黑"/>
                      <a:cs typeface="+mn-ea"/>
                      <a:sym typeface="+mn-lt"/>
                    </a:rPr>
                    <a:t>限制过多</a:t>
                  </a:r>
                </a:p>
              </p:txBody>
            </p:sp>
            <p:sp>
              <p:nvSpPr>
                <p:cNvPr id="18" name="TextBox 51"/>
                <p:cNvSpPr txBox="1">
                  <a:spLocks/>
                </p:cNvSpPr>
                <p:nvPr/>
              </p:nvSpPr>
              <p:spPr>
                <a:xfrm>
                  <a:off x="8772873" y="2342338"/>
                  <a:ext cx="2510456" cy="1099671"/>
                </a:xfrm>
                <a:prstGeom prst="rect">
                  <a:avLst/>
                </a:prstGeom>
              </p:spPr>
              <p:txBody>
                <a:bodyPr vert="horz" wrap="square" lIns="216000" tIns="0" rIns="216000" bIns="0" anchor="t" anchorCtr="0">
                  <a:norm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1000" b="1"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机器过于笨重，且需要人员主动打卡，在突发和恶劣环境下几乎不能工作</a:t>
                  </a:r>
                </a:p>
              </p:txBody>
            </p:sp>
          </p:grpSp>
          <p:grpSp>
            <p:nvGrpSpPr>
              <p:cNvPr id="11" name="Group 52"/>
              <p:cNvGrpSpPr/>
              <p:nvPr/>
            </p:nvGrpSpPr>
            <p:grpSpPr>
              <a:xfrm>
                <a:off x="1311764" y="1421436"/>
                <a:ext cx="1947897" cy="935882"/>
                <a:chOff x="8772872" y="2095115"/>
                <a:chExt cx="2899553" cy="1247843"/>
              </a:xfrm>
            </p:grpSpPr>
            <p:sp>
              <p:nvSpPr>
                <p:cNvPr id="15" name="TextBox 53"/>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b="1" dirty="0">
                      <a:solidFill>
                        <a:srgbClr val="45A454">
                          <a:lumMod val="100000"/>
                        </a:srgbClr>
                      </a:solidFill>
                      <a:latin typeface="Arial"/>
                      <a:ea typeface="微软雅黑"/>
                      <a:cs typeface="+mn-ea"/>
                      <a:sym typeface="+mn-lt"/>
                    </a:rPr>
                    <a:t>价格高昂</a:t>
                  </a:r>
                  <a:endParaRPr kumimoji="0" lang="zh-CN" altLang="en-US" sz="1400" b="1" i="0" u="none" strike="noStrike" kern="1200" cap="none" spc="0" normalizeH="0" baseline="0" noProof="0" dirty="0">
                    <a:ln>
                      <a:noFill/>
                    </a:ln>
                    <a:solidFill>
                      <a:srgbClr val="45A454">
                        <a:lumMod val="100000"/>
                      </a:srgbClr>
                    </a:solidFill>
                    <a:effectLst/>
                    <a:uLnTx/>
                    <a:uFillTx/>
                    <a:latin typeface="Arial"/>
                    <a:ea typeface="微软雅黑"/>
                    <a:cs typeface="+mn-ea"/>
                    <a:sym typeface="+mn-lt"/>
                  </a:endParaRPr>
                </a:p>
              </p:txBody>
            </p:sp>
            <p:sp>
              <p:nvSpPr>
                <p:cNvPr id="16" name="TextBox 54"/>
                <p:cNvSpPr txBox="1">
                  <a:spLocks/>
                </p:cNvSpPr>
                <p:nvPr/>
              </p:nvSpPr>
              <p:spPr>
                <a:xfrm>
                  <a:off x="8772872" y="2342338"/>
                  <a:ext cx="2899553" cy="1000620"/>
                </a:xfrm>
                <a:prstGeom prst="rect">
                  <a:avLst/>
                </a:prstGeom>
              </p:spPr>
              <p:txBody>
                <a:bodyPr vert="horz" wrap="square" lIns="216000" tIns="0" rIns="216000" bIns="0" anchor="t" anchorCtr="0">
                  <a:norm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经查询，与我们相似的产品定价多为</a:t>
                  </a:r>
                  <a:r>
                    <a:rPr lang="en-US" altLang="zh-CN" sz="1000" b="1" dirty="0">
                      <a:solidFill>
                        <a:srgbClr val="000000">
                          <a:lumMod val="100000"/>
                        </a:srgbClr>
                      </a:solidFill>
                      <a:latin typeface="+mn-ea"/>
                      <a:ea typeface="+mn-ea"/>
                      <a:cs typeface="+mn-ea"/>
                      <a:sym typeface="+mn-lt"/>
                    </a:rPr>
                    <a:t>4</a:t>
                  </a:r>
                  <a:r>
                    <a:rPr kumimoji="0" lang="en-US" altLang="zh-CN"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000-20000</a:t>
                  </a:r>
                  <a:r>
                    <a:rPr kumimoji="0" lang="zh-CN" altLang="en-US" sz="1000" b="1" i="0" u="none" strike="noStrike" kern="1200" cap="none" spc="0" normalizeH="0" baseline="0" noProof="0" dirty="0">
                      <a:ln>
                        <a:noFill/>
                      </a:ln>
                      <a:solidFill>
                        <a:srgbClr val="000000">
                          <a:lumMod val="100000"/>
                        </a:srgbClr>
                      </a:solidFill>
                      <a:effectLst/>
                      <a:uLnTx/>
                      <a:uFillTx/>
                      <a:latin typeface="+mn-ea"/>
                      <a:ea typeface="+mn-ea"/>
                      <a:cs typeface="+mn-ea"/>
                      <a:sym typeface="+mn-lt"/>
                    </a:rPr>
                    <a:t>元，价格昂贵（数据来源淘宝）</a:t>
                  </a:r>
                </a:p>
              </p:txBody>
            </p:sp>
          </p:grpSp>
          <p:grpSp>
            <p:nvGrpSpPr>
              <p:cNvPr id="12" name="Group 55"/>
              <p:cNvGrpSpPr/>
              <p:nvPr/>
            </p:nvGrpSpPr>
            <p:grpSpPr>
              <a:xfrm>
                <a:off x="1311766" y="3435648"/>
                <a:ext cx="1868933" cy="798994"/>
                <a:chOff x="8772872" y="2095115"/>
                <a:chExt cx="2782010" cy="1065326"/>
              </a:xfrm>
            </p:grpSpPr>
            <p:sp>
              <p:nvSpPr>
                <p:cNvPr id="13" name="TextBox 56"/>
                <p:cNvSpPr txBox="1"/>
                <p:nvPr/>
              </p:nvSpPr>
              <p:spPr>
                <a:xfrm>
                  <a:off x="8772872" y="2095115"/>
                  <a:ext cx="2699991" cy="247223"/>
                </a:xfrm>
                <a:prstGeom prst="rect">
                  <a:avLst/>
                </a:prstGeom>
                <a:noFill/>
              </p:spPr>
              <p:txBody>
                <a:bodyPr wrap="none" lIns="216000" tIns="0" rIns="216000" bIns="0" anchor="b" anchorCtr="0">
                  <a:normAutofit fontScale="925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45A454">
                          <a:lumMod val="100000"/>
                        </a:srgbClr>
                      </a:solidFill>
                      <a:effectLst/>
                      <a:uLnTx/>
                      <a:uFillTx/>
                      <a:latin typeface="Arial"/>
                      <a:ea typeface="微软雅黑"/>
                      <a:cs typeface="+mn-ea"/>
                      <a:sym typeface="+mn-lt"/>
                    </a:rPr>
                    <a:t>只有少量功能</a:t>
                  </a:r>
                </a:p>
              </p:txBody>
            </p:sp>
            <p:sp>
              <p:nvSpPr>
                <p:cNvPr id="14" name="TextBox 57"/>
                <p:cNvSpPr txBox="1">
                  <a:spLocks/>
                </p:cNvSpPr>
                <p:nvPr/>
              </p:nvSpPr>
              <p:spPr>
                <a:xfrm>
                  <a:off x="8772873" y="2342338"/>
                  <a:ext cx="2782009" cy="818103"/>
                </a:xfrm>
                <a:prstGeom prst="rect">
                  <a:avLst/>
                </a:prstGeom>
              </p:spPr>
              <p:txBody>
                <a:bodyPr vert="horz" wrap="square" lIns="216000" tIns="0" rIns="216000" bIns="0" anchor="t" anchorCtr="0">
                  <a:norm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1000" b="1"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只能打卡和测量体温，机器只是机械的记录数据，不能对数据进行分析反馈</a:t>
                  </a:r>
                </a:p>
              </p:txBody>
            </p:sp>
          </p:grpSp>
        </p:grpSp>
      </p:grpSp>
      <p:sp>
        <p:nvSpPr>
          <p:cNvPr id="52" name="TextBox 86">
            <a:extLst>
              <a:ext uri="{FF2B5EF4-FFF2-40B4-BE49-F238E27FC236}">
                <a16:creationId xmlns:a16="http://schemas.microsoft.com/office/drawing/2014/main" id="{28DB605E-0539-4B22-A71A-D8FB001AEC27}"/>
              </a:ext>
            </a:extLst>
          </p:cNvPr>
          <p:cNvSpPr txBox="1"/>
          <p:nvPr/>
        </p:nvSpPr>
        <p:spPr>
          <a:xfrm>
            <a:off x="2937623" y="105244"/>
            <a:ext cx="3889311"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schemeClr val="accent3"/>
                </a:solidFill>
                <a:effectLst/>
                <a:uLnTx/>
                <a:uFillTx/>
                <a:latin typeface="Arial"/>
                <a:ea typeface="微软雅黑"/>
                <a:cs typeface="+mn-ea"/>
                <a:sym typeface="+mn-lt"/>
              </a:rPr>
              <a:t>与同类型产品比较</a:t>
            </a:r>
            <a:endParaRPr kumimoji="0" lang="en-US" altLang="zh-CN" sz="3600" b="0" i="0" u="none" strike="noStrike" kern="1200" cap="none" spc="0" normalizeH="0" baseline="0" noProof="0" dirty="0">
              <a:ln>
                <a:noFill/>
              </a:ln>
              <a:solidFill>
                <a:schemeClr val="accent3"/>
              </a:solidFill>
              <a:effectLst/>
              <a:uLnTx/>
              <a:uFillTx/>
              <a:latin typeface="Arial"/>
              <a:ea typeface="微软雅黑"/>
              <a:cs typeface="+mn-ea"/>
              <a:sym typeface="+mn-lt"/>
            </a:endParaRPr>
          </a:p>
        </p:txBody>
      </p:sp>
      <p:sp>
        <p:nvSpPr>
          <p:cNvPr id="53" name="任意多边形 52"/>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54" name="图片 5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55" name="矩形: 圆角 54">
            <a:extLst>
              <a:ext uri="{FF2B5EF4-FFF2-40B4-BE49-F238E27FC236}">
                <a16:creationId xmlns:a16="http://schemas.microsoft.com/office/drawing/2014/main" id="{947B0449-EA32-4BAE-86E0-0EFE071CF402}"/>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
        <p:nvSpPr>
          <p:cNvPr id="56" name="矩形: 圆角 55">
            <a:extLst>
              <a:ext uri="{FF2B5EF4-FFF2-40B4-BE49-F238E27FC236}">
                <a16:creationId xmlns:a16="http://schemas.microsoft.com/office/drawing/2014/main" id="{931A6FB8-1F40-43A3-8A07-92BE698B5982}"/>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sp>
        <p:nvSpPr>
          <p:cNvPr id="57" name="矩形: 圆角 56">
            <a:extLst>
              <a:ext uri="{FF2B5EF4-FFF2-40B4-BE49-F238E27FC236}">
                <a16:creationId xmlns:a16="http://schemas.microsoft.com/office/drawing/2014/main" id="{64120402-0CA2-49E6-8130-F10DA266C8A6}"/>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sp>
        <p:nvSpPr>
          <p:cNvPr id="58" name="矩形: 圆角 57">
            <a:extLst>
              <a:ext uri="{FF2B5EF4-FFF2-40B4-BE49-F238E27FC236}">
                <a16:creationId xmlns:a16="http://schemas.microsoft.com/office/drawing/2014/main" id="{D169E29D-AFD3-4B9C-ADE8-65A75B8538CA}"/>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sp>
        <p:nvSpPr>
          <p:cNvPr id="59" name="文本框 58">
            <a:extLst>
              <a:ext uri="{FF2B5EF4-FFF2-40B4-BE49-F238E27FC236}">
                <a16:creationId xmlns:a16="http://schemas.microsoft.com/office/drawing/2014/main" id="{8C020B0F-DF14-4349-AE91-0AA8D4A5364B}"/>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DA3BB"/>
                </a:solidFill>
                <a:effectLst/>
                <a:uLnTx/>
                <a:uFillTx/>
                <a:latin typeface="Calibri" pitchFamily="34" charset="0"/>
                <a:ea typeface="宋体" charset="-122"/>
                <a:cs typeface="+mn-cs"/>
              </a:rPr>
              <a:t>项目背景</a:t>
            </a:r>
          </a:p>
        </p:txBody>
      </p:sp>
      <p:sp>
        <p:nvSpPr>
          <p:cNvPr id="60" name="文本框 59">
            <a:extLst>
              <a:ext uri="{FF2B5EF4-FFF2-40B4-BE49-F238E27FC236}">
                <a16:creationId xmlns:a16="http://schemas.microsoft.com/office/drawing/2014/main" id="{736ACA32-E55B-4919-A972-B173BE87A26A}"/>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DA3BB"/>
                </a:solidFill>
                <a:effectLst/>
                <a:uLnTx/>
                <a:uFillTx/>
                <a:latin typeface="Calibri" pitchFamily="34" charset="0"/>
                <a:ea typeface="宋体" charset="-122"/>
                <a:cs typeface="+mn-cs"/>
              </a:rPr>
              <a:t>结构设计</a:t>
            </a:r>
          </a:p>
        </p:txBody>
      </p:sp>
      <p:sp>
        <p:nvSpPr>
          <p:cNvPr id="61" name="文本框 60">
            <a:extLst>
              <a:ext uri="{FF2B5EF4-FFF2-40B4-BE49-F238E27FC236}">
                <a16:creationId xmlns:a16="http://schemas.microsoft.com/office/drawing/2014/main" id="{7EFCD490-9206-46ED-A982-C1BCAD082991}"/>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DA3BB"/>
                </a:solidFill>
                <a:effectLst/>
                <a:uLnTx/>
                <a:uFillTx/>
                <a:latin typeface="Calibri" pitchFamily="34" charset="0"/>
                <a:ea typeface="宋体" charset="-122"/>
                <a:cs typeface="+mn-cs"/>
              </a:rPr>
              <a:t>核心内容</a:t>
            </a:r>
          </a:p>
        </p:txBody>
      </p:sp>
      <p:sp>
        <p:nvSpPr>
          <p:cNvPr id="62" name="文本框 61">
            <a:extLst>
              <a:ext uri="{FF2B5EF4-FFF2-40B4-BE49-F238E27FC236}">
                <a16:creationId xmlns:a16="http://schemas.microsoft.com/office/drawing/2014/main" id="{4382B3BE-992D-49C7-9822-2C70806D0090}"/>
              </a:ext>
            </a:extLst>
          </p:cNvPr>
          <p:cNvSpPr txBox="1"/>
          <p:nvPr/>
        </p:nvSpPr>
        <p:spPr>
          <a:xfrm>
            <a:off x="221390" y="214454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2060"/>
                </a:solidFill>
                <a:effectLst/>
                <a:uLnTx/>
                <a:uFillTx/>
                <a:latin typeface="Calibri" pitchFamily="34" charset="0"/>
                <a:ea typeface="宋体" charset="-122"/>
                <a:cs typeface="+mn-cs"/>
              </a:rPr>
              <a:t>项目优势</a:t>
            </a:r>
          </a:p>
        </p:txBody>
      </p:sp>
      <p:sp>
        <p:nvSpPr>
          <p:cNvPr id="49" name="文本框 48">
            <a:extLst>
              <a:ext uri="{FF2B5EF4-FFF2-40B4-BE49-F238E27FC236}">
                <a16:creationId xmlns:a16="http://schemas.microsoft.com/office/drawing/2014/main" id="{D68004D9-B291-42B6-9DC7-910DFC9A7B4E}"/>
              </a:ext>
            </a:extLst>
          </p:cNvPr>
          <p:cNvSpPr txBox="1"/>
          <p:nvPr/>
        </p:nvSpPr>
        <p:spPr>
          <a:xfrm>
            <a:off x="1909522" y="778148"/>
            <a:ext cx="1750648" cy="246221"/>
          </a:xfrm>
          <a:prstGeom prst="rect">
            <a:avLst/>
          </a:prstGeom>
          <a:noFill/>
        </p:spPr>
        <p:txBody>
          <a:bodyPr wrap="square" lIns="0" tIns="0" rIns="0" bIns="0" rtlCol="0">
            <a:spAutoFit/>
          </a:bodyPr>
          <a:lstStyle/>
          <a:p>
            <a:r>
              <a:rPr lang="en-US" altLang="zh-CN" sz="1600" b="1" dirty="0">
                <a:solidFill>
                  <a:schemeClr val="accent6"/>
                </a:solidFill>
                <a:latin typeface="微软雅黑" pitchFamily="34" charset="-122"/>
                <a:ea typeface="微软雅黑" pitchFamily="34" charset="-122"/>
              </a:rPr>
              <a:t>XX</a:t>
            </a:r>
            <a:r>
              <a:rPr lang="zh-CN" altLang="en-US" sz="1600" b="1" dirty="0">
                <a:solidFill>
                  <a:schemeClr val="accent6"/>
                </a:solidFill>
                <a:latin typeface="微软雅黑" pitchFamily="34" charset="-122"/>
                <a:ea typeface="微软雅黑" pitchFamily="34" charset="-122"/>
              </a:rPr>
              <a:t>公司产品</a:t>
            </a:r>
          </a:p>
        </p:txBody>
      </p:sp>
      <p:sp>
        <p:nvSpPr>
          <p:cNvPr id="63" name="文本框 62">
            <a:extLst>
              <a:ext uri="{FF2B5EF4-FFF2-40B4-BE49-F238E27FC236}">
                <a16:creationId xmlns:a16="http://schemas.microsoft.com/office/drawing/2014/main" id="{F5AF3C51-2C64-4BB8-A58D-FA7757C17A6E}"/>
              </a:ext>
            </a:extLst>
          </p:cNvPr>
          <p:cNvSpPr txBox="1"/>
          <p:nvPr/>
        </p:nvSpPr>
        <p:spPr>
          <a:xfrm>
            <a:off x="7308304" y="778961"/>
            <a:ext cx="1296144" cy="246221"/>
          </a:xfrm>
          <a:prstGeom prst="rect">
            <a:avLst/>
          </a:prstGeom>
          <a:noFill/>
        </p:spPr>
        <p:txBody>
          <a:bodyPr wrap="square" lIns="0" tIns="0" rIns="0" bIns="0" rtlCol="0">
            <a:spAutoFit/>
          </a:bodyPr>
          <a:lstStyle/>
          <a:p>
            <a:r>
              <a:rPr lang="zh-CN" altLang="en-US" sz="1600" b="1" dirty="0">
                <a:solidFill>
                  <a:schemeClr val="accent6"/>
                </a:solidFill>
                <a:latin typeface="微软雅黑" pitchFamily="34" charset="-122"/>
                <a:ea typeface="微软雅黑" pitchFamily="34" charset="-122"/>
              </a:rPr>
              <a:t>我们的产品</a:t>
            </a:r>
          </a:p>
        </p:txBody>
      </p:sp>
    </p:spTree>
    <p:extLst>
      <p:ext uri="{BB962C8B-B14F-4D97-AF65-F5344CB8AC3E}">
        <p14:creationId xmlns:p14="http://schemas.microsoft.com/office/powerpoint/2010/main" val="3376444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p:cTn id="14" dur="500" fill="hold"/>
                                        <p:tgtEl>
                                          <p:spTgt spid="51"/>
                                        </p:tgtEl>
                                        <p:attrNameLst>
                                          <p:attrName>ppt_w</p:attrName>
                                        </p:attrNameLst>
                                      </p:cBhvr>
                                      <p:tavLst>
                                        <p:tav tm="0">
                                          <p:val>
                                            <p:fltVal val="0"/>
                                          </p:val>
                                        </p:tav>
                                        <p:tav tm="100000">
                                          <p:val>
                                            <p:strVal val="#ppt_w"/>
                                          </p:val>
                                        </p:tav>
                                      </p:tavLst>
                                    </p:anim>
                                    <p:anim calcmode="lin" valueType="num">
                                      <p:cBhvr>
                                        <p:cTn id="15" dur="500" fill="hold"/>
                                        <p:tgtEl>
                                          <p:spTgt spid="51"/>
                                        </p:tgtEl>
                                        <p:attrNameLst>
                                          <p:attrName>ppt_h</p:attrName>
                                        </p:attrNameLst>
                                      </p:cBhvr>
                                      <p:tavLst>
                                        <p:tav tm="0">
                                          <p:val>
                                            <p:fltVal val="0"/>
                                          </p:val>
                                        </p:tav>
                                        <p:tav tm="100000">
                                          <p:val>
                                            <p:strVal val="#ppt_h"/>
                                          </p:val>
                                        </p:tav>
                                      </p:tavLst>
                                    </p:anim>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ea"/>
                <a:sym typeface="+mn-lt"/>
              </a:rPr>
              <a:t>延时符</a:t>
            </a:r>
          </a:p>
        </p:txBody>
      </p:sp>
      <p:sp>
        <p:nvSpPr>
          <p:cNvPr id="10" name="任意多边形 9"/>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16" name="图片 15"/>
          <p:cNvPicPr>
            <a:picLocks noChangeAspect="1"/>
          </p:cNvPicPr>
          <p:nvPr/>
        </p:nvPicPr>
        <p:blipFill>
          <a:blip r:embed="rId5"/>
          <a:stretch>
            <a:fillRect/>
          </a:stretch>
        </p:blipFill>
        <p:spPr>
          <a:xfrm rot="2076140">
            <a:off x="5071229" y="1582526"/>
            <a:ext cx="3105017" cy="2757059"/>
          </a:xfrm>
          <a:prstGeom prst="rect">
            <a:avLst/>
          </a:prstGeom>
        </p:spPr>
      </p:pic>
      <p:grpSp>
        <p:nvGrpSpPr>
          <p:cNvPr id="17" name="Group 4"/>
          <p:cNvGrpSpPr>
            <a:grpSpLocks noChangeAspect="1"/>
          </p:cNvGrpSpPr>
          <p:nvPr/>
        </p:nvGrpSpPr>
        <p:grpSpPr bwMode="auto">
          <a:xfrm>
            <a:off x="6443663" y="-3175"/>
            <a:ext cx="2711450" cy="3654425"/>
            <a:chOff x="4059" y="-2"/>
            <a:chExt cx="1708" cy="2302"/>
          </a:xfrm>
        </p:grpSpPr>
        <p:sp>
          <p:nvSpPr>
            <p:cNvPr id="18"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9"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20" name="组合 19"/>
          <p:cNvGrpSpPr/>
          <p:nvPr/>
        </p:nvGrpSpPr>
        <p:grpSpPr>
          <a:xfrm>
            <a:off x="-433903" y="343015"/>
            <a:ext cx="10265030" cy="5395115"/>
            <a:chOff x="-433903" y="343015"/>
            <a:chExt cx="10265030" cy="5395115"/>
          </a:xfrm>
        </p:grpSpPr>
        <p:pic>
          <p:nvPicPr>
            <p:cNvPr id="21" name="图片 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30" name="图片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31" name="图片 3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63794" y="343015"/>
              <a:ext cx="667362" cy="768525"/>
            </a:xfrm>
            <a:prstGeom prst="rect">
              <a:avLst/>
            </a:prstGeom>
          </p:spPr>
        </p:pic>
        <p:pic>
          <p:nvPicPr>
            <p:cNvPr id="32" name="图片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pic>
          <p:nvPicPr>
            <p:cNvPr id="33" name="图片 3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6736797">
              <a:off x="-359102" y="1271126"/>
              <a:ext cx="1359575" cy="1509178"/>
            </a:xfrm>
            <a:prstGeom prst="rect">
              <a:avLst/>
            </a:prstGeom>
          </p:spPr>
        </p:pic>
      </p:grpSp>
      <p:sp>
        <p:nvSpPr>
          <p:cNvPr id="34" name="任意多边形 33"/>
          <p:cNvSpPr/>
          <p:nvPr/>
        </p:nvSpPr>
        <p:spPr>
          <a:xfrm rot="19931820">
            <a:off x="-604914" y="1007451"/>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5" name="文本框 28">
            <a:extLst>
              <a:ext uri="{FF2B5EF4-FFF2-40B4-BE49-F238E27FC236}">
                <a16:creationId xmlns:a16="http://schemas.microsoft.com/office/drawing/2014/main" id="{FE510DF2-FBB5-482D-88AD-6B703D25D3CD}"/>
              </a:ext>
            </a:extLst>
          </p:cNvPr>
          <p:cNvSpPr txBox="1"/>
          <p:nvPr/>
        </p:nvSpPr>
        <p:spPr>
          <a:xfrm>
            <a:off x="838549" y="2455487"/>
            <a:ext cx="4337645" cy="600164"/>
          </a:xfrm>
          <a:prstGeom prst="rect">
            <a:avLst/>
          </a:prstGeom>
          <a:noFill/>
        </p:spPr>
        <p:txBody>
          <a:bodyPr wrap="square" rtlCol="0">
            <a:spAutoFit/>
            <a:scene3d>
              <a:camera prst="orthographicFront"/>
              <a:lightRig rig="threePt" dir="t"/>
            </a:scene3d>
            <a:sp3d contourW="12700"/>
          </a:bodyPr>
          <a:lstStyle/>
          <a:p>
            <a:pPr marL="0" marR="0" lvl="0" indent="0" algn="ctr" defTabSz="661477"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45A454"/>
                </a:solidFill>
                <a:effectLst/>
                <a:uLnTx/>
                <a:uFillTx/>
                <a:latin typeface="Arial"/>
                <a:ea typeface="微软雅黑"/>
                <a:cs typeface="+mn-ea"/>
                <a:sym typeface="+mn-lt"/>
              </a:rPr>
              <a:t>演示完毕，谢谢观看！</a:t>
            </a:r>
          </a:p>
        </p:txBody>
      </p:sp>
      <p:sp>
        <p:nvSpPr>
          <p:cNvPr id="46" name="文本框 45">
            <a:extLst>
              <a:ext uri="{FF2B5EF4-FFF2-40B4-BE49-F238E27FC236}">
                <a16:creationId xmlns:a16="http://schemas.microsoft.com/office/drawing/2014/main" id="{4EA48128-5523-4967-A084-B1DE9DE85668}"/>
              </a:ext>
            </a:extLst>
          </p:cNvPr>
          <p:cNvSpPr txBox="1"/>
          <p:nvPr/>
        </p:nvSpPr>
        <p:spPr>
          <a:xfrm>
            <a:off x="3081745" y="1917906"/>
            <a:ext cx="1253691" cy="533594"/>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96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a:t>
            </a:r>
            <a:endParaRPr kumimoji="0" lang="zh-CN" altLang="en-US" sz="12450" b="1" i="0" u="none" strike="noStrike" kern="1200" cap="none" spc="0" normalizeH="0" baseline="0" noProof="0" dirty="0">
              <a:ln>
                <a:noFill/>
              </a:ln>
              <a:solidFill>
                <a:srgbClr val="45A454"/>
              </a:solidFill>
              <a:effectLst/>
              <a:uLnTx/>
              <a:uFillTx/>
              <a:latin typeface="Arial"/>
              <a:ea typeface="微软雅黑"/>
              <a:cs typeface="+mn-ea"/>
              <a:sym typeface="+mn-lt"/>
            </a:endParaRPr>
          </a:p>
        </p:txBody>
      </p:sp>
      <p:sp>
        <p:nvSpPr>
          <p:cNvPr id="47" name="矩形 46">
            <a:extLst>
              <a:ext uri="{FF2B5EF4-FFF2-40B4-BE49-F238E27FC236}">
                <a16:creationId xmlns:a16="http://schemas.microsoft.com/office/drawing/2014/main" id="{A654855A-B04E-421C-BF1A-C4E0C708D8C2}"/>
              </a:ext>
            </a:extLst>
          </p:cNvPr>
          <p:cNvSpPr/>
          <p:nvPr/>
        </p:nvSpPr>
        <p:spPr>
          <a:xfrm>
            <a:off x="3081745" y="1582886"/>
            <a:ext cx="1109562" cy="284941"/>
          </a:xfrm>
          <a:prstGeom prst="rect">
            <a:avLst/>
          </a:prstGeom>
          <a:noFill/>
        </p:spPr>
        <p:txBody>
          <a:bodyPr wrap="none" numCol="1"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500" b="0" i="0" u="none" strike="noStrike" kern="1200" cap="none" spc="0" normalizeH="0" baseline="0" noProof="0" dirty="0">
                <a:ln>
                  <a:noFill/>
                </a:ln>
                <a:solidFill>
                  <a:srgbClr val="70C0BC"/>
                </a:solidFill>
                <a:effectLst/>
                <a:uLnTx/>
                <a:uFillTx/>
                <a:latin typeface="Agency FB" panose="020B0503020202020204" pitchFamily="34" charset="0"/>
                <a:ea typeface="微软雅黑"/>
                <a:cs typeface="+mn-ea"/>
                <a:sym typeface="+mn-lt"/>
              </a:rPr>
              <a:t>“科创杯”</a:t>
            </a:r>
            <a:endParaRPr kumimoji="0" lang="en-US" altLang="zh-CN" sz="12500" b="0" i="0" u="none" strike="noStrike" kern="1200" cap="none" spc="0" normalizeH="0" baseline="0" noProof="0" dirty="0">
              <a:ln>
                <a:noFill/>
              </a:ln>
              <a:solidFill>
                <a:srgbClr val="70C0BC"/>
              </a:solidFill>
              <a:effectLst/>
              <a:uLnTx/>
              <a:uFillTx/>
              <a:latin typeface="Agency FB" panose="020B0503020202020204" pitchFamily="34" charset="0"/>
              <a:ea typeface="微软雅黑"/>
              <a:cs typeface="+mn-ea"/>
              <a:sym typeface="+mn-lt"/>
            </a:endParaRPr>
          </a:p>
        </p:txBody>
      </p:sp>
      <p:sp>
        <p:nvSpPr>
          <p:cNvPr id="48" name="文本框 47">
            <a:extLst>
              <a:ext uri="{FF2B5EF4-FFF2-40B4-BE49-F238E27FC236}">
                <a16:creationId xmlns:a16="http://schemas.microsoft.com/office/drawing/2014/main" id="{2F5A62E9-9D84-4721-ADBF-C3AE33148301}"/>
              </a:ext>
            </a:extLst>
          </p:cNvPr>
          <p:cNvSpPr txBox="1"/>
          <p:nvPr/>
        </p:nvSpPr>
        <p:spPr>
          <a:xfrm>
            <a:off x="1369064" y="1625771"/>
            <a:ext cx="1593991" cy="762161"/>
          </a:xfrm>
          <a:prstGeom prst="rect">
            <a:avLst/>
          </a:prstGeom>
          <a:noFill/>
        </p:spPr>
        <p:txBody>
          <a:bodyPr wrap="none" rtlCol="0">
            <a:prstTxWarp prst="textPlain">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8800" b="0" i="0" u="none" strike="noStrike" kern="1200" cap="none" spc="-150" normalizeH="0" baseline="0" noProof="0" dirty="0">
                <a:ln>
                  <a:noFill/>
                </a:ln>
                <a:solidFill>
                  <a:srgbClr val="45A454"/>
                </a:solidFill>
                <a:effectLst/>
                <a:uLnTx/>
                <a:uFillTx/>
                <a:latin typeface="Agency FB" panose="020B0503020202020204" pitchFamily="34" charset="0"/>
                <a:ea typeface="微软雅黑"/>
                <a:cs typeface="+mn-ea"/>
                <a:sym typeface="+mn-lt"/>
              </a:rPr>
              <a:t>2020</a:t>
            </a:r>
            <a:endParaRPr kumimoji="0" lang="zh-CN" altLang="en-US" sz="8800" b="0" i="0" u="none" strike="noStrike" kern="1200" cap="none" spc="-150" normalizeH="0" baseline="0" noProof="0" dirty="0">
              <a:ln>
                <a:noFill/>
              </a:ln>
              <a:solidFill>
                <a:srgbClr val="45A454"/>
              </a:solidFill>
              <a:effectLst/>
              <a:uLnTx/>
              <a:uFillTx/>
              <a:latin typeface="Agency FB" panose="020B0503020202020204" pitchFamily="34" charset="0"/>
              <a:ea typeface="微软雅黑"/>
              <a:cs typeface="+mn-ea"/>
              <a:sym typeface="+mn-lt"/>
            </a:endParaRPr>
          </a:p>
        </p:txBody>
      </p:sp>
      <p:sp>
        <p:nvSpPr>
          <p:cNvPr id="49" name="文本框 48">
            <a:extLst>
              <a:ext uri="{FF2B5EF4-FFF2-40B4-BE49-F238E27FC236}">
                <a16:creationId xmlns:a16="http://schemas.microsoft.com/office/drawing/2014/main" id="{26A5082D-BC83-40E1-A126-39B2C559BF1C}"/>
              </a:ext>
            </a:extLst>
          </p:cNvPr>
          <p:cNvSpPr txBox="1"/>
          <p:nvPr/>
        </p:nvSpPr>
        <p:spPr>
          <a:xfrm>
            <a:off x="1119246" y="4173248"/>
            <a:ext cx="3476487"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srgbClr val="FFFFFF">
                    <a:lumMod val="65000"/>
                  </a:srgbClr>
                </a:solidFill>
                <a:effectLst/>
                <a:uLnTx/>
                <a:uFillTx/>
                <a:latin typeface="仿宋_GB2312" panose="02010609030101010101" pitchFamily="49" charset="-122"/>
                <a:ea typeface="仿宋_GB2312" panose="02010609030101010101" pitchFamily="49" charset="-122"/>
                <a:cs typeface="+mn-cs"/>
              </a:rPr>
              <a:t>红外体温人脸识别打卡监测系统</a:t>
            </a:r>
            <a:endParaRPr kumimoji="0" lang="zh-CN" altLang="en-US" sz="1400" b="0" i="0" u="none" strike="noStrike" kern="1200" cap="none" spc="0" normalizeH="0" baseline="0" noProof="0" dirty="0">
              <a:ln>
                <a:noFill/>
              </a:ln>
              <a:solidFill>
                <a:srgbClr val="FFFFFF">
                  <a:lumMod val="65000"/>
                </a:srgbClr>
              </a:solidFill>
              <a:effectLst/>
              <a:uLnTx/>
              <a:uFillTx/>
              <a:latin typeface="仿宋_GB2312" panose="02010609030101010101" pitchFamily="49" charset="-122"/>
              <a:ea typeface="仿宋_GB2312" panose="02010609030101010101" pitchFamily="49" charset="-122"/>
              <a:cs typeface="+mn-cs"/>
            </a:endParaRPr>
          </a:p>
        </p:txBody>
      </p:sp>
      <p:pic>
        <p:nvPicPr>
          <p:cNvPr id="50" name="图片 49">
            <a:extLst>
              <a:ext uri="{FF2B5EF4-FFF2-40B4-BE49-F238E27FC236}">
                <a16:creationId xmlns:a16="http://schemas.microsoft.com/office/drawing/2014/main" id="{45DE9C8D-5F3D-466A-8CF8-5281FD5D7FE6}"/>
              </a:ext>
            </a:extLst>
          </p:cNvPr>
          <p:cNvPicPr>
            <a:picLocks noChangeAspect="1"/>
          </p:cNvPicPr>
          <p:nvPr/>
        </p:nvPicPr>
        <p:blipFill rotWithShape="1">
          <a:blip r:embed="rId9">
            <a:extLst>
              <a:ext uri="{28A0092B-C50C-407E-A947-70E740481C1C}">
                <a14:useLocalDpi xmlns:a14="http://schemas.microsoft.com/office/drawing/2010/main" val="0"/>
              </a:ext>
            </a:extLst>
          </a:blip>
          <a:srcRect l="5860" t="38357" r="4104" b="40550"/>
          <a:stretch/>
        </p:blipFill>
        <p:spPr>
          <a:xfrm>
            <a:off x="1369064" y="765963"/>
            <a:ext cx="2950186" cy="691154"/>
          </a:xfrm>
          <a:prstGeom prst="rect">
            <a:avLst/>
          </a:prstGeom>
        </p:spPr>
      </p:pic>
      <p:pic>
        <p:nvPicPr>
          <p:cNvPr id="51" name="图片 50">
            <a:extLst>
              <a:ext uri="{FF2B5EF4-FFF2-40B4-BE49-F238E27FC236}">
                <a16:creationId xmlns:a16="http://schemas.microsoft.com/office/drawing/2014/main" id="{966F42CB-703E-4EB2-8417-4CFC8F0536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05189" y="770436"/>
            <a:ext cx="705624" cy="706646"/>
          </a:xfrm>
          <a:prstGeom prst="rect">
            <a:avLst/>
          </a:prstGeom>
        </p:spPr>
      </p:pic>
      <p:sp>
        <p:nvSpPr>
          <p:cNvPr id="52" name="矩形 51">
            <a:extLst>
              <a:ext uri="{FF2B5EF4-FFF2-40B4-BE49-F238E27FC236}">
                <a16:creationId xmlns:a16="http://schemas.microsoft.com/office/drawing/2014/main" id="{D0BC43E0-4B94-49BD-9786-7B5300A6C0E1}"/>
              </a:ext>
            </a:extLst>
          </p:cNvPr>
          <p:cNvSpPr/>
          <p:nvPr/>
        </p:nvSpPr>
        <p:spPr>
          <a:xfrm>
            <a:off x="1548677" y="3176870"/>
            <a:ext cx="2723823"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答辩时间：</a:t>
            </a:r>
            <a:r>
              <a:rPr kumimoji="0" lang="en-US"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2020</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年</a:t>
            </a:r>
            <a:r>
              <a:rPr kumimoji="0" lang="en-US"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6</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月</a:t>
            </a:r>
            <a:r>
              <a:rPr lang="en-US" altLang="zh-CN" dirty="0">
                <a:solidFill>
                  <a:srgbClr val="45A454"/>
                </a:solidFill>
                <a:latin typeface="仿宋_GB2312" panose="02010609030101010101" pitchFamily="49" charset="-122"/>
                <a:ea typeface="仿宋_GB2312" panose="02010609030101010101" pitchFamily="49" charset="-122"/>
              </a:rPr>
              <a:t>7</a:t>
            </a:r>
            <a:r>
              <a:rPr kumimoji="0" lang="zh-CN" altLang="en-US" sz="1800" b="0" i="0" u="none" strike="noStrike" kern="1200" cap="none" spc="0" normalizeH="0" baseline="0" noProof="0">
                <a:ln>
                  <a:noFill/>
                </a:ln>
                <a:solidFill>
                  <a:srgbClr val="45A454"/>
                </a:solidFill>
                <a:effectLst/>
                <a:uLnTx/>
                <a:uFillTx/>
                <a:latin typeface="仿宋_GB2312" panose="02010609030101010101" pitchFamily="49" charset="-122"/>
                <a:ea typeface="仿宋_GB2312" panose="02010609030101010101" pitchFamily="49" charset="-122"/>
                <a:cs typeface="+mn-cs"/>
              </a:rPr>
              <a:t>日</a:t>
            </a:r>
            <a:endPar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endParaRPr>
          </a:p>
        </p:txBody>
      </p:sp>
      <p:cxnSp>
        <p:nvCxnSpPr>
          <p:cNvPr id="3" name="直接连接符 2">
            <a:extLst>
              <a:ext uri="{FF2B5EF4-FFF2-40B4-BE49-F238E27FC236}">
                <a16:creationId xmlns:a16="http://schemas.microsoft.com/office/drawing/2014/main" id="{F82E77F9-6D88-4B86-B190-CBDDD1590833}"/>
              </a:ext>
            </a:extLst>
          </p:cNvPr>
          <p:cNvCxnSpPr/>
          <p:nvPr/>
        </p:nvCxnSpPr>
        <p:spPr>
          <a:xfrm>
            <a:off x="1666981" y="4083918"/>
            <a:ext cx="235435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6A4C7DF0-E975-4895-B837-7FFC21BECE23}"/>
              </a:ext>
            </a:extLst>
          </p:cNvPr>
          <p:cNvSpPr/>
          <p:nvPr/>
        </p:nvSpPr>
        <p:spPr>
          <a:xfrm>
            <a:off x="582170" y="4568163"/>
            <a:ext cx="4570482"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“科创杯”学生学术科技作品创意大赛</a:t>
            </a:r>
            <a:r>
              <a:rPr kumimoji="0" lang="zh-CN" altLang="en-US" sz="1800" b="0" i="0" u="none" strike="noStrike" kern="1200" cap="none" spc="0" normalizeH="0" baseline="0" noProof="0" dirty="0">
                <a:ln>
                  <a:noFill/>
                </a:ln>
                <a:solidFill>
                  <a:srgbClr val="45A454"/>
                </a:solidFill>
                <a:effectLst/>
                <a:uLnTx/>
                <a:uFillTx/>
                <a:latin typeface="仿宋_GB2312" panose="02010609030101010101" pitchFamily="49" charset="-122"/>
                <a:ea typeface="仿宋_GB2312" panose="02010609030101010101" pitchFamily="49" charset="-122"/>
                <a:cs typeface="+mn-cs"/>
              </a:rPr>
              <a:t>答辩</a:t>
            </a:r>
            <a:endParaRPr kumimoji="0" lang="zh-CN" altLang="en-US" sz="18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p:txBody>
      </p:sp>
    </p:spTree>
    <p:custDataLst>
      <p:tags r:id="rId2"/>
    </p:custDataLst>
    <p:extLst>
      <p:ext uri="{BB962C8B-B14F-4D97-AF65-F5344CB8AC3E}">
        <p14:creationId xmlns:p14="http://schemas.microsoft.com/office/powerpoint/2010/main" val="1228628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33"/>
          <p:cNvSpPr/>
          <p:nvPr/>
        </p:nvSpPr>
        <p:spPr>
          <a:xfrm rot="19931820">
            <a:off x="340891" y="-1103541"/>
            <a:ext cx="2481950" cy="2694117"/>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Group 6"/>
          <p:cNvGrpSpPr/>
          <p:nvPr/>
        </p:nvGrpSpPr>
        <p:grpSpPr>
          <a:xfrm>
            <a:off x="2704767" y="2517424"/>
            <a:ext cx="1535727" cy="612178"/>
            <a:chOff x="1535966" y="4575157"/>
            <a:chExt cx="1127446" cy="785678"/>
          </a:xfrm>
        </p:grpSpPr>
        <p:sp>
          <p:nvSpPr>
            <p:cNvPr id="11" name="TextBox 3"/>
            <p:cNvSpPr txBox="1"/>
            <p:nvPr/>
          </p:nvSpPr>
          <p:spPr>
            <a:xfrm>
              <a:off x="1535966" y="4575157"/>
              <a:ext cx="1127446" cy="615553"/>
            </a:xfrm>
            <a:prstGeom prst="rect">
              <a:avLst/>
            </a:prstGeom>
            <a:noFill/>
          </p:spPr>
          <p:txBody>
            <a:bodyPr wrap="square" lIns="0" tIns="0" rIns="0" bIns="0">
              <a:normAutofit fontScale="92500" lnSpcReduction="20000"/>
            </a:bodyPr>
            <a:lstStyle/>
            <a:p>
              <a:pPr algn="dist"/>
              <a:r>
                <a:rPr lang="zh-CN" altLang="en-US" sz="4000" b="1" dirty="0">
                  <a:solidFill>
                    <a:srgbClr val="414455"/>
                  </a:solidFill>
                  <a:latin typeface="+mn-lt"/>
                  <a:ea typeface="+mn-ea"/>
                  <a:cs typeface="+mn-ea"/>
                  <a:sym typeface="+mn-lt"/>
                </a:rPr>
                <a:t>目录</a:t>
              </a:r>
            </a:p>
          </p:txBody>
        </p:sp>
        <p:sp>
          <p:nvSpPr>
            <p:cNvPr id="12" name="TextBox 4"/>
            <p:cNvSpPr txBox="1"/>
            <p:nvPr/>
          </p:nvSpPr>
          <p:spPr>
            <a:xfrm>
              <a:off x="1586145" y="5101358"/>
              <a:ext cx="1071562" cy="259477"/>
            </a:xfrm>
            <a:prstGeom prst="rect">
              <a:avLst/>
            </a:prstGeom>
            <a:noFill/>
          </p:spPr>
          <p:txBody>
            <a:bodyPr wrap="square" lIns="0" tIns="0" rIns="0" bIns="0">
              <a:prstTxWarp prst="textPlain">
                <a:avLst/>
              </a:prstTxWarp>
              <a:normAutofit/>
            </a:bodyPr>
            <a:lstStyle/>
            <a:p>
              <a:pPr algn="ctr"/>
              <a:r>
                <a:rPr lang="en-US" altLang="zh-CN" sz="500" b="1" spc="300" dirty="0">
                  <a:solidFill>
                    <a:srgbClr val="414455"/>
                  </a:solidFill>
                  <a:latin typeface="+mn-lt"/>
                  <a:ea typeface="+mn-ea"/>
                  <a:cs typeface="+mn-ea"/>
                  <a:sym typeface="+mn-lt"/>
                </a:rPr>
                <a:t>CONTENTS</a:t>
              </a:r>
            </a:p>
          </p:txBody>
        </p:sp>
      </p:grpSp>
      <p:grpSp>
        <p:nvGrpSpPr>
          <p:cNvPr id="37" name="组合 36">
            <a:extLst>
              <a:ext uri="{FF2B5EF4-FFF2-40B4-BE49-F238E27FC236}">
                <a16:creationId xmlns:a16="http://schemas.microsoft.com/office/drawing/2014/main" id="{3C1F2D53-2BDC-411E-8990-49E83F11F4D1}"/>
              </a:ext>
            </a:extLst>
          </p:cNvPr>
          <p:cNvGrpSpPr/>
          <p:nvPr/>
        </p:nvGrpSpPr>
        <p:grpSpPr>
          <a:xfrm>
            <a:off x="4858596" y="3756564"/>
            <a:ext cx="3295749" cy="468262"/>
            <a:chOff x="4711094" y="3112958"/>
            <a:chExt cx="3295749" cy="468262"/>
          </a:xfrm>
        </p:grpSpPr>
        <p:sp>
          <p:nvSpPr>
            <p:cNvPr id="38" name="Diamond 26">
              <a:extLst>
                <a:ext uri="{FF2B5EF4-FFF2-40B4-BE49-F238E27FC236}">
                  <a16:creationId xmlns:a16="http://schemas.microsoft.com/office/drawing/2014/main" id="{BAA7DF8D-1112-4DD7-8BEB-3CDF5B76462D}"/>
                </a:ext>
              </a:extLst>
            </p:cNvPr>
            <p:cNvSpPr/>
            <p:nvPr/>
          </p:nvSpPr>
          <p:spPr>
            <a:xfrm>
              <a:off x="4711094" y="3112958"/>
              <a:ext cx="468262" cy="468262"/>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04</a:t>
              </a:r>
            </a:p>
          </p:txBody>
        </p:sp>
        <p:sp>
          <p:nvSpPr>
            <p:cNvPr id="40" name="TextBox 48">
              <a:extLst>
                <a:ext uri="{FF2B5EF4-FFF2-40B4-BE49-F238E27FC236}">
                  <a16:creationId xmlns:a16="http://schemas.microsoft.com/office/drawing/2014/main" id="{D5E3C0BA-F0C6-47CF-90D9-E3C1AAD933CB}"/>
                </a:ext>
              </a:extLst>
            </p:cNvPr>
            <p:cNvSpPr txBox="1"/>
            <p:nvPr/>
          </p:nvSpPr>
          <p:spPr>
            <a:xfrm>
              <a:off x="5034913" y="3257264"/>
              <a:ext cx="2971930" cy="182148"/>
            </a:xfrm>
            <a:prstGeom prst="rect">
              <a:avLst/>
            </a:prstGeom>
            <a:noFill/>
          </p:spPr>
          <p:txBody>
            <a:bodyPr wrap="none" lIns="360000" tIns="0" rIns="0" bIns="0" anchor="b" anchorCtr="0">
              <a:noAutofit/>
            </a:bodyPr>
            <a:lstStyle/>
            <a:p>
              <a:r>
                <a:rPr lang="zh-CN" altLang="en-US" sz="1600" b="1" dirty="0">
                  <a:solidFill>
                    <a:srgbClr val="127F93"/>
                  </a:solidFill>
                  <a:latin typeface="+mn-lt"/>
                  <a:ea typeface="+mn-ea"/>
                  <a:cs typeface="+mn-ea"/>
                  <a:sym typeface="+mn-lt"/>
                </a:rPr>
                <a:t>项目优势</a:t>
              </a:r>
            </a:p>
          </p:txBody>
        </p:sp>
      </p:grpSp>
      <p:grpSp>
        <p:nvGrpSpPr>
          <p:cNvPr id="42" name="组合 41">
            <a:extLst>
              <a:ext uri="{FF2B5EF4-FFF2-40B4-BE49-F238E27FC236}">
                <a16:creationId xmlns:a16="http://schemas.microsoft.com/office/drawing/2014/main" id="{2444F259-F69F-4D44-854D-8031A25394BF}"/>
              </a:ext>
            </a:extLst>
          </p:cNvPr>
          <p:cNvGrpSpPr/>
          <p:nvPr/>
        </p:nvGrpSpPr>
        <p:grpSpPr>
          <a:xfrm>
            <a:off x="4858596" y="3097632"/>
            <a:ext cx="3295749" cy="468262"/>
            <a:chOff x="4711094" y="2454026"/>
            <a:chExt cx="3295749" cy="468262"/>
          </a:xfrm>
        </p:grpSpPr>
        <p:sp>
          <p:nvSpPr>
            <p:cNvPr id="43" name="Diamond 28">
              <a:extLst>
                <a:ext uri="{FF2B5EF4-FFF2-40B4-BE49-F238E27FC236}">
                  <a16:creationId xmlns:a16="http://schemas.microsoft.com/office/drawing/2014/main" id="{C0D7BA5C-C6A8-44D8-BC63-8BAC4118187F}"/>
                </a:ext>
              </a:extLst>
            </p:cNvPr>
            <p:cNvSpPr/>
            <p:nvPr/>
          </p:nvSpPr>
          <p:spPr>
            <a:xfrm>
              <a:off x="4711094" y="2454026"/>
              <a:ext cx="468262" cy="468262"/>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sp>
          <p:nvSpPr>
            <p:cNvPr id="45" name="TextBox 39">
              <a:extLst>
                <a:ext uri="{FF2B5EF4-FFF2-40B4-BE49-F238E27FC236}">
                  <a16:creationId xmlns:a16="http://schemas.microsoft.com/office/drawing/2014/main" id="{28C2318C-D677-4CE4-AB8C-891A95B30654}"/>
                </a:ext>
              </a:extLst>
            </p:cNvPr>
            <p:cNvSpPr txBox="1"/>
            <p:nvPr/>
          </p:nvSpPr>
          <p:spPr>
            <a:xfrm>
              <a:off x="5034913" y="2598332"/>
              <a:ext cx="2971930" cy="182148"/>
            </a:xfrm>
            <a:prstGeom prst="rect">
              <a:avLst/>
            </a:prstGeom>
            <a:noFill/>
          </p:spPr>
          <p:txBody>
            <a:bodyPr wrap="none" lIns="360000" tIns="0" rIns="0" bIns="0" anchor="b" anchorCtr="0">
              <a:noAutofit/>
            </a:bodyPr>
            <a:lstStyle/>
            <a:p>
              <a:r>
                <a:rPr lang="zh-CN" altLang="en-US" sz="1600" b="1" dirty="0">
                  <a:solidFill>
                    <a:srgbClr val="45A454"/>
                  </a:solidFill>
                  <a:latin typeface="+mn-lt"/>
                  <a:ea typeface="+mn-ea"/>
                  <a:cs typeface="+mn-ea"/>
                  <a:sym typeface="+mn-lt"/>
                </a:rPr>
                <a:t>核心内容</a:t>
              </a:r>
            </a:p>
          </p:txBody>
        </p:sp>
      </p:grpSp>
      <p:grpSp>
        <p:nvGrpSpPr>
          <p:cNvPr id="47" name="组合 46">
            <a:extLst>
              <a:ext uri="{FF2B5EF4-FFF2-40B4-BE49-F238E27FC236}">
                <a16:creationId xmlns:a16="http://schemas.microsoft.com/office/drawing/2014/main" id="{D92E4462-3F55-4B35-A3B3-20856FDA2DE9}"/>
              </a:ext>
            </a:extLst>
          </p:cNvPr>
          <p:cNvGrpSpPr/>
          <p:nvPr/>
        </p:nvGrpSpPr>
        <p:grpSpPr>
          <a:xfrm>
            <a:off x="4858596" y="2438700"/>
            <a:ext cx="3288129" cy="468262"/>
            <a:chOff x="4711094" y="1795094"/>
            <a:chExt cx="3288129" cy="468262"/>
          </a:xfrm>
        </p:grpSpPr>
        <p:sp>
          <p:nvSpPr>
            <p:cNvPr id="48" name="Diamond 30">
              <a:extLst>
                <a:ext uri="{FF2B5EF4-FFF2-40B4-BE49-F238E27FC236}">
                  <a16:creationId xmlns:a16="http://schemas.microsoft.com/office/drawing/2014/main" id="{58EEC095-006B-4735-824B-D7FCE3E690BA}"/>
                </a:ext>
              </a:extLst>
            </p:cNvPr>
            <p:cNvSpPr/>
            <p:nvPr/>
          </p:nvSpPr>
          <p:spPr>
            <a:xfrm>
              <a:off x="4711094" y="1795094"/>
              <a:ext cx="468262" cy="468262"/>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02</a:t>
              </a:r>
            </a:p>
          </p:txBody>
        </p:sp>
        <p:sp>
          <p:nvSpPr>
            <p:cNvPr id="50" name="TextBox 37">
              <a:extLst>
                <a:ext uri="{FF2B5EF4-FFF2-40B4-BE49-F238E27FC236}">
                  <a16:creationId xmlns:a16="http://schemas.microsoft.com/office/drawing/2014/main" id="{1A4C0248-77B0-4E29-887C-E7D031BBADCE}"/>
                </a:ext>
              </a:extLst>
            </p:cNvPr>
            <p:cNvSpPr txBox="1"/>
            <p:nvPr/>
          </p:nvSpPr>
          <p:spPr>
            <a:xfrm>
              <a:off x="5027293" y="1939400"/>
              <a:ext cx="2971930" cy="182148"/>
            </a:xfrm>
            <a:prstGeom prst="rect">
              <a:avLst/>
            </a:prstGeom>
            <a:noFill/>
          </p:spPr>
          <p:txBody>
            <a:bodyPr wrap="none" lIns="360000" tIns="0" rIns="0" bIns="0" anchor="b" anchorCtr="0">
              <a:noAutofit/>
            </a:bodyPr>
            <a:lstStyle/>
            <a:p>
              <a:r>
                <a:rPr lang="zh-CN" altLang="en-US" sz="1600" b="1" dirty="0">
                  <a:solidFill>
                    <a:srgbClr val="127F93"/>
                  </a:solidFill>
                  <a:latin typeface="+mn-lt"/>
                  <a:ea typeface="+mn-ea"/>
                  <a:cs typeface="+mn-ea"/>
                  <a:sym typeface="+mn-lt"/>
                </a:rPr>
                <a:t>结构设计</a:t>
              </a:r>
            </a:p>
          </p:txBody>
        </p:sp>
      </p:grpSp>
      <p:grpSp>
        <p:nvGrpSpPr>
          <p:cNvPr id="52" name="组合 51">
            <a:extLst>
              <a:ext uri="{FF2B5EF4-FFF2-40B4-BE49-F238E27FC236}">
                <a16:creationId xmlns:a16="http://schemas.microsoft.com/office/drawing/2014/main" id="{B131D6BA-615D-456B-A823-4BF956F4ADAA}"/>
              </a:ext>
            </a:extLst>
          </p:cNvPr>
          <p:cNvGrpSpPr/>
          <p:nvPr/>
        </p:nvGrpSpPr>
        <p:grpSpPr>
          <a:xfrm>
            <a:off x="4858596" y="1779768"/>
            <a:ext cx="3309027" cy="468262"/>
            <a:chOff x="4711096" y="1136162"/>
            <a:chExt cx="3309027" cy="468262"/>
          </a:xfrm>
        </p:grpSpPr>
        <p:sp>
          <p:nvSpPr>
            <p:cNvPr id="53" name="Diamond 32">
              <a:extLst>
                <a:ext uri="{FF2B5EF4-FFF2-40B4-BE49-F238E27FC236}">
                  <a16:creationId xmlns:a16="http://schemas.microsoft.com/office/drawing/2014/main" id="{6065419B-9619-4F6E-8113-5C8037F6D98D}"/>
                </a:ext>
              </a:extLst>
            </p:cNvPr>
            <p:cNvSpPr/>
            <p:nvPr/>
          </p:nvSpPr>
          <p:spPr>
            <a:xfrm>
              <a:off x="4711096" y="1136162"/>
              <a:ext cx="468262" cy="468262"/>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01</a:t>
              </a:r>
            </a:p>
          </p:txBody>
        </p:sp>
        <p:sp>
          <p:nvSpPr>
            <p:cNvPr id="55" name="TextBox 34">
              <a:extLst>
                <a:ext uri="{FF2B5EF4-FFF2-40B4-BE49-F238E27FC236}">
                  <a16:creationId xmlns:a16="http://schemas.microsoft.com/office/drawing/2014/main" id="{60BB994F-B11F-4F3D-970F-8DD664F5C966}"/>
                </a:ext>
              </a:extLst>
            </p:cNvPr>
            <p:cNvSpPr txBox="1"/>
            <p:nvPr/>
          </p:nvSpPr>
          <p:spPr>
            <a:xfrm>
              <a:off x="5048193" y="1287788"/>
              <a:ext cx="2971930" cy="182148"/>
            </a:xfrm>
            <a:prstGeom prst="rect">
              <a:avLst/>
            </a:prstGeom>
            <a:noFill/>
          </p:spPr>
          <p:txBody>
            <a:bodyPr wrap="none" lIns="360000" tIns="0" rIns="0" bIns="0" anchor="b" anchorCtr="0">
              <a:noAutofit/>
            </a:bodyPr>
            <a:lstStyle/>
            <a:p>
              <a:r>
                <a:rPr lang="zh-CN" altLang="en-US" sz="1600" b="1" dirty="0">
                  <a:solidFill>
                    <a:srgbClr val="45A454"/>
                  </a:solidFill>
                  <a:latin typeface="+mn-lt"/>
                  <a:ea typeface="+mn-ea"/>
                  <a:cs typeface="+mn-ea"/>
                  <a:sym typeface="+mn-lt"/>
                </a:rPr>
                <a:t>项目背景</a:t>
              </a:r>
            </a:p>
          </p:txBody>
        </p:sp>
      </p:grpSp>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2881" y="-1134996"/>
            <a:ext cx="1949397" cy="2046670"/>
          </a:xfrm>
          <a:prstGeom prst="rect">
            <a:avLst/>
          </a:prstGeom>
        </p:spPr>
      </p:pic>
      <p:grpSp>
        <p:nvGrpSpPr>
          <p:cNvPr id="3" name="组合 2"/>
          <p:cNvGrpSpPr/>
          <p:nvPr/>
        </p:nvGrpSpPr>
        <p:grpSpPr>
          <a:xfrm>
            <a:off x="721496" y="412906"/>
            <a:ext cx="8634662" cy="5394014"/>
            <a:chOff x="721496" y="412906"/>
            <a:chExt cx="8634662" cy="5394014"/>
          </a:xfrm>
        </p:grpSpPr>
        <p:pic>
          <p:nvPicPr>
            <p:cNvPr id="30" name="图片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06613" y="3885286"/>
              <a:ext cx="1668683" cy="192163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66914" y="412906"/>
              <a:ext cx="667362" cy="768525"/>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82344">
              <a:off x="8257030" y="3624920"/>
              <a:ext cx="1099128" cy="1153973"/>
            </a:xfrm>
            <a:prstGeom prst="rect">
              <a:avLst/>
            </a:prstGeom>
          </p:spPr>
        </p:pic>
        <p:pic>
          <p:nvPicPr>
            <p:cNvPr id="33" name="图片 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6736797">
              <a:off x="796297" y="1999520"/>
              <a:ext cx="1359575" cy="1509178"/>
            </a:xfrm>
            <a:prstGeom prst="rect">
              <a:avLst/>
            </a:prstGeom>
          </p:spPr>
        </p:pic>
      </p:grpSp>
    </p:spTree>
    <p:extLst>
      <p:ext uri="{BB962C8B-B14F-4D97-AF65-F5344CB8AC3E}">
        <p14:creationId xmlns:p14="http://schemas.microsoft.com/office/powerpoint/2010/main" val="1591331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400"/>
                                        <p:tgtEl>
                                          <p:spTgt spid="34"/>
                                        </p:tgtEl>
                                      </p:cBhvr>
                                    </p:animEffect>
                                    <p:anim calcmode="lin" valueType="num">
                                      <p:cBhvr>
                                        <p:cTn id="8" dur="400" fill="hold"/>
                                        <p:tgtEl>
                                          <p:spTgt spid="34"/>
                                        </p:tgtEl>
                                        <p:attrNameLst>
                                          <p:attrName>ppt_x</p:attrName>
                                        </p:attrNameLst>
                                      </p:cBhvr>
                                      <p:tavLst>
                                        <p:tav tm="0">
                                          <p:val>
                                            <p:strVal val="#ppt_x"/>
                                          </p:val>
                                        </p:tav>
                                        <p:tav tm="100000">
                                          <p:val>
                                            <p:strVal val="#ppt_x"/>
                                          </p:val>
                                        </p:tav>
                                      </p:tavLst>
                                    </p:anim>
                                    <p:anim calcmode="lin" valueType="num">
                                      <p:cBhvr>
                                        <p:cTn id="9" dur="4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400"/>
                            </p:stCondLst>
                            <p:childTnLst>
                              <p:par>
                                <p:cTn id="11" presetID="31"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400" fill="hold"/>
                                        <p:tgtEl>
                                          <p:spTgt spid="29"/>
                                        </p:tgtEl>
                                        <p:attrNameLst>
                                          <p:attrName>ppt_w</p:attrName>
                                        </p:attrNameLst>
                                      </p:cBhvr>
                                      <p:tavLst>
                                        <p:tav tm="0">
                                          <p:val>
                                            <p:fltVal val="0"/>
                                          </p:val>
                                        </p:tav>
                                        <p:tav tm="100000">
                                          <p:val>
                                            <p:strVal val="#ppt_w"/>
                                          </p:val>
                                        </p:tav>
                                      </p:tavLst>
                                    </p:anim>
                                    <p:anim calcmode="lin" valueType="num">
                                      <p:cBhvr>
                                        <p:cTn id="14" dur="400" fill="hold"/>
                                        <p:tgtEl>
                                          <p:spTgt spid="29"/>
                                        </p:tgtEl>
                                        <p:attrNameLst>
                                          <p:attrName>ppt_h</p:attrName>
                                        </p:attrNameLst>
                                      </p:cBhvr>
                                      <p:tavLst>
                                        <p:tav tm="0">
                                          <p:val>
                                            <p:fltVal val="0"/>
                                          </p:val>
                                        </p:tav>
                                        <p:tav tm="100000">
                                          <p:val>
                                            <p:strVal val="#ppt_h"/>
                                          </p:val>
                                        </p:tav>
                                      </p:tavLst>
                                    </p:anim>
                                    <p:anim calcmode="lin" valueType="num">
                                      <p:cBhvr>
                                        <p:cTn id="15" dur="400" fill="hold"/>
                                        <p:tgtEl>
                                          <p:spTgt spid="29"/>
                                        </p:tgtEl>
                                        <p:attrNameLst>
                                          <p:attrName>style.rotation</p:attrName>
                                        </p:attrNameLst>
                                      </p:cBhvr>
                                      <p:tavLst>
                                        <p:tav tm="0">
                                          <p:val>
                                            <p:fltVal val="90"/>
                                          </p:val>
                                        </p:tav>
                                        <p:tav tm="100000">
                                          <p:val>
                                            <p:fltVal val="0"/>
                                          </p:val>
                                        </p:tav>
                                      </p:tavLst>
                                    </p:anim>
                                    <p:animEffect transition="in" filter="fade">
                                      <p:cBhvr>
                                        <p:cTn id="16" dur="400"/>
                                        <p:tgtEl>
                                          <p:spTgt spid="29"/>
                                        </p:tgtEl>
                                      </p:cBhvr>
                                    </p:animEffect>
                                  </p:childTnLst>
                                </p:cTn>
                              </p:par>
                            </p:childTnLst>
                          </p:cTn>
                        </p:par>
                        <p:par>
                          <p:cTn id="17" fill="hold">
                            <p:stCondLst>
                              <p:cond delay="800"/>
                            </p:stCondLst>
                            <p:childTnLst>
                              <p:par>
                                <p:cTn id="18" presetID="53"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300"/>
                            </p:stCondLst>
                            <p:childTnLst>
                              <p:par>
                                <p:cTn id="24" presetID="53" presetClass="entr" presetSubtype="16"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1800"/>
                            </p:stCondLst>
                            <p:childTnLst>
                              <p:par>
                                <p:cTn id="30" presetID="2" presetClass="entr" presetSubtype="4"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1200" fill="hold"/>
                                        <p:tgtEl>
                                          <p:spTgt spid="52"/>
                                        </p:tgtEl>
                                        <p:attrNameLst>
                                          <p:attrName>ppt_x</p:attrName>
                                        </p:attrNameLst>
                                      </p:cBhvr>
                                      <p:tavLst>
                                        <p:tav tm="0">
                                          <p:val>
                                            <p:strVal val="#ppt_x"/>
                                          </p:val>
                                        </p:tav>
                                        <p:tav tm="100000">
                                          <p:val>
                                            <p:strVal val="#ppt_x"/>
                                          </p:val>
                                        </p:tav>
                                      </p:tavLst>
                                    </p:anim>
                                    <p:anim calcmode="lin" valueType="num">
                                      <p:cBhvr additive="base">
                                        <p:cTn id="33" dur="12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1200" fill="hold"/>
                                        <p:tgtEl>
                                          <p:spTgt spid="47"/>
                                        </p:tgtEl>
                                        <p:attrNameLst>
                                          <p:attrName>ppt_x</p:attrName>
                                        </p:attrNameLst>
                                      </p:cBhvr>
                                      <p:tavLst>
                                        <p:tav tm="0">
                                          <p:val>
                                            <p:strVal val="#ppt_x"/>
                                          </p:val>
                                        </p:tav>
                                        <p:tav tm="100000">
                                          <p:val>
                                            <p:strVal val="#ppt_x"/>
                                          </p:val>
                                        </p:tav>
                                      </p:tavLst>
                                    </p:anim>
                                    <p:anim calcmode="lin" valueType="num">
                                      <p:cBhvr additive="base">
                                        <p:cTn id="37" dur="1200" fill="hold"/>
                                        <p:tgtEl>
                                          <p:spTgt spid="4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1200" fill="hold"/>
                                        <p:tgtEl>
                                          <p:spTgt spid="42"/>
                                        </p:tgtEl>
                                        <p:attrNameLst>
                                          <p:attrName>ppt_x</p:attrName>
                                        </p:attrNameLst>
                                      </p:cBhvr>
                                      <p:tavLst>
                                        <p:tav tm="0">
                                          <p:val>
                                            <p:strVal val="#ppt_x"/>
                                          </p:val>
                                        </p:tav>
                                        <p:tav tm="100000">
                                          <p:val>
                                            <p:strVal val="#ppt_x"/>
                                          </p:val>
                                        </p:tav>
                                      </p:tavLst>
                                    </p:anim>
                                    <p:anim calcmode="lin" valueType="num">
                                      <p:cBhvr additive="base">
                                        <p:cTn id="41" dur="1200" fill="hold"/>
                                        <p:tgtEl>
                                          <p:spTgt spid="42"/>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1200" fill="hold"/>
                                        <p:tgtEl>
                                          <p:spTgt spid="37"/>
                                        </p:tgtEl>
                                        <p:attrNameLst>
                                          <p:attrName>ppt_x</p:attrName>
                                        </p:attrNameLst>
                                      </p:cBhvr>
                                      <p:tavLst>
                                        <p:tav tm="0">
                                          <p:val>
                                            <p:strVal val="#ppt_x"/>
                                          </p:val>
                                        </p:tav>
                                        <p:tav tm="100000">
                                          <p:val>
                                            <p:strVal val="#ppt_x"/>
                                          </p:val>
                                        </p:tav>
                                      </p:tavLst>
                                    </p:anim>
                                    <p:anim calcmode="lin" valueType="num">
                                      <p:cBhvr additive="base">
                                        <p:cTn id="45" dur="12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E01A06D-2F54-476B-85A5-E1930B13A34C}"/>
              </a:ext>
            </a:extLst>
          </p:cNvPr>
          <p:cNvGrpSpPr/>
          <p:nvPr/>
        </p:nvGrpSpPr>
        <p:grpSpPr>
          <a:xfrm>
            <a:off x="1979712" y="1995686"/>
            <a:ext cx="3295317" cy="727193"/>
            <a:chOff x="5444968" y="1171056"/>
            <a:chExt cx="3295317" cy="727193"/>
          </a:xfrm>
        </p:grpSpPr>
        <p:sp>
          <p:nvSpPr>
            <p:cNvPr id="10" name="文本框 9">
              <a:extLst>
                <a:ext uri="{FF2B5EF4-FFF2-40B4-BE49-F238E27FC236}">
                  <a16:creationId xmlns:a16="http://schemas.microsoft.com/office/drawing/2014/main" id="{704C187B-A453-42DA-953D-5821E8BD3D12}"/>
                </a:ext>
              </a:extLst>
            </p:cNvPr>
            <p:cNvSpPr txBox="1"/>
            <p:nvPr/>
          </p:nvSpPr>
          <p:spPr>
            <a:xfrm>
              <a:off x="5444968" y="11710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项目背景</a:t>
              </a:r>
            </a:p>
          </p:txBody>
        </p:sp>
        <p:sp>
          <p:nvSpPr>
            <p:cNvPr id="11" name="文本框 10">
              <a:extLst>
                <a:ext uri="{FF2B5EF4-FFF2-40B4-BE49-F238E27FC236}">
                  <a16:creationId xmlns:a16="http://schemas.microsoft.com/office/drawing/2014/main" id="{03988336-4AB3-48BC-9CF2-FEE86B85490E}"/>
                </a:ext>
              </a:extLst>
            </p:cNvPr>
            <p:cNvSpPr txBox="1"/>
            <p:nvPr/>
          </p:nvSpPr>
          <p:spPr>
            <a:xfrm>
              <a:off x="5448540" y="1603104"/>
              <a:ext cx="2998460" cy="295145"/>
            </a:xfrm>
            <a:prstGeom prst="rect">
              <a:avLst/>
            </a:prstGeom>
            <a:noFill/>
          </p:spPr>
          <p:txBody>
            <a:bodyPr wrap="square" rtlCol="0">
              <a:spAutoFit/>
              <a:scene3d>
                <a:camera prst="orthographicFront"/>
                <a:lightRig rig="threePt" dir="t"/>
              </a:scene3d>
              <a:sp3d contourW="12700"/>
            </a:bodyPr>
            <a:lstStyle/>
            <a:p>
              <a:pPr lvl="0">
                <a:lnSpc>
                  <a:spcPct val="120000"/>
                </a:lnSpc>
              </a:pPr>
              <a:r>
                <a:rPr lang="en-US" altLang="zh-CN" sz="1200" dirty="0">
                  <a:solidFill>
                    <a:srgbClr val="000000">
                      <a:lumMod val="65000"/>
                      <a:lumOff val="35000"/>
                    </a:srgbClr>
                  </a:solidFill>
                  <a:latin typeface="Arial"/>
                  <a:ea typeface="微软雅黑"/>
                  <a:cs typeface="+mn-ea"/>
                  <a:sym typeface="+mn-lt"/>
                </a:rPr>
                <a:t>PROJECT BACKGROUND</a:t>
              </a:r>
              <a:endParaRPr kumimoji="0" lang="en-US" altLang="zh-CN" sz="1200" b="0" i="0" u="none" strike="noStrike" kern="1200" cap="none" spc="0" normalizeH="0" baseline="0" noProof="0" dirty="0">
                <a:ln>
                  <a:noFill/>
                </a:ln>
                <a:solidFill>
                  <a:srgbClr val="000000">
                    <a:lumMod val="65000"/>
                    <a:lumOff val="35000"/>
                  </a:srgbClr>
                </a:solidFill>
                <a:effectLst/>
                <a:uLnTx/>
                <a:uFillTx/>
                <a:latin typeface="Arial"/>
                <a:ea typeface="微软雅黑"/>
                <a:cs typeface="+mn-ea"/>
                <a:sym typeface="+mn-lt"/>
              </a:endParaRPr>
            </a:p>
          </p:txBody>
        </p:sp>
      </p:grpSp>
      <p:sp>
        <p:nvSpPr>
          <p:cNvPr id="12" name="文本框 11">
            <a:extLst>
              <a:ext uri="{FF2B5EF4-FFF2-40B4-BE49-F238E27FC236}">
                <a16:creationId xmlns:a16="http://schemas.microsoft.com/office/drawing/2014/main" id="{82725678-E022-4CAB-B2FE-A2431B8D5058}"/>
              </a:ext>
            </a:extLst>
          </p:cNvPr>
          <p:cNvSpPr txBox="1"/>
          <p:nvPr/>
        </p:nvSpPr>
        <p:spPr>
          <a:xfrm>
            <a:off x="1244656" y="2101510"/>
            <a:ext cx="622244" cy="584596"/>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600" b="0" i="0" u="none" strike="noStrike" kern="1200" cap="none" spc="0" normalizeH="0" baseline="0" noProof="0" dirty="0">
                <a:ln>
                  <a:noFill/>
                </a:ln>
                <a:solidFill>
                  <a:srgbClr val="127F93"/>
                </a:solidFill>
                <a:effectLst/>
                <a:uLnTx/>
                <a:uFillTx/>
                <a:latin typeface="Arial"/>
                <a:ea typeface="微软雅黑"/>
                <a:cs typeface="+mn-ea"/>
                <a:sym typeface="+mn-lt"/>
              </a:rPr>
              <a:t>01</a:t>
            </a:r>
            <a:endParaRPr kumimoji="0" lang="zh-CN" altLang="en-US" sz="66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sp>
        <p:nvSpPr>
          <p:cNvPr id="13" name="任意多边形 12"/>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15" name="图片 14"/>
          <p:cNvPicPr>
            <a:picLocks noChangeAspect="1"/>
          </p:cNvPicPr>
          <p:nvPr/>
        </p:nvPicPr>
        <p:blipFill>
          <a:blip r:embed="rId4"/>
          <a:stretch>
            <a:fillRect/>
          </a:stretch>
        </p:blipFill>
        <p:spPr>
          <a:xfrm rot="2076140">
            <a:off x="5071229" y="1582526"/>
            <a:ext cx="3105017" cy="2757059"/>
          </a:xfrm>
          <a:prstGeom prst="rect">
            <a:avLst/>
          </a:prstGeom>
        </p:spPr>
      </p:pic>
      <p:grpSp>
        <p:nvGrpSpPr>
          <p:cNvPr id="16" name="Group 4"/>
          <p:cNvGrpSpPr>
            <a:grpSpLocks noChangeAspect="1"/>
          </p:cNvGrpSpPr>
          <p:nvPr/>
        </p:nvGrpSpPr>
        <p:grpSpPr bwMode="auto">
          <a:xfrm>
            <a:off x="6443663" y="-3175"/>
            <a:ext cx="2711450" cy="3654425"/>
            <a:chOff x="4059" y="-2"/>
            <a:chExt cx="1708" cy="2302"/>
          </a:xfrm>
        </p:grpSpPr>
        <p:sp>
          <p:nvSpPr>
            <p:cNvPr id="17"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8"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9" name="组合 18"/>
          <p:cNvGrpSpPr/>
          <p:nvPr/>
        </p:nvGrpSpPr>
        <p:grpSpPr>
          <a:xfrm>
            <a:off x="862679" y="233404"/>
            <a:ext cx="8968448" cy="5504726"/>
            <a:chOff x="862679" y="233404"/>
            <a:chExt cx="8968448" cy="5504726"/>
          </a:xfrm>
        </p:grpSpPr>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27" name="图片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28" name="图片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06561" y="233404"/>
              <a:ext cx="667362" cy="768525"/>
            </a:xfrm>
            <a:prstGeom prst="rect">
              <a:avLst/>
            </a:prstGeom>
          </p:spPr>
        </p:pic>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pic>
          <p:nvPicPr>
            <p:cNvPr id="30" name="图片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6736797">
              <a:off x="937480" y="3600045"/>
              <a:ext cx="1359575" cy="1509178"/>
            </a:xfrm>
            <a:prstGeom prst="rect">
              <a:avLst/>
            </a:prstGeom>
          </p:spPr>
        </p:pic>
      </p:grpSp>
    </p:spTree>
    <p:extLst>
      <p:ext uri="{BB962C8B-B14F-4D97-AF65-F5344CB8AC3E}">
        <p14:creationId xmlns:p14="http://schemas.microsoft.com/office/powerpoint/2010/main" val="4288671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9492" y="283472"/>
            <a:ext cx="2328420" cy="776109"/>
            <a:chOff x="1675646" y="1236688"/>
            <a:chExt cx="1957419" cy="655110"/>
          </a:xfrm>
        </p:grpSpPr>
        <p:sp>
          <p:nvSpPr>
            <p:cNvPr id="22" name="矩形 21"/>
            <p:cNvSpPr/>
            <p:nvPr/>
          </p:nvSpPr>
          <p:spPr>
            <a:xfrm>
              <a:off x="2439027" y="1236688"/>
              <a:ext cx="1123891" cy="176070"/>
            </a:xfrm>
            <a:prstGeom prst="rect">
              <a:avLst/>
            </a:prstGeom>
            <a:noFill/>
            <a:ln w="12700" cap="flat">
              <a:noFill/>
              <a:miter lim="400000"/>
            </a:ln>
            <a:effectLst/>
            <a:extLst>
              <a:ext uri="{C572A759-6A51-4108-AA02-DFA0A04FC94B}">
                <ma14:wrappingTextBoxFlag xmlns="" xmlns:lc="http://schemas.openxmlformats.org/drawingml/2006/lockedCanvas" xmlns:a14="http://schemas.microsoft.com/office/drawing/2010/main" xmlns:p14="http://schemas.microsoft.com/office/powerpoint/2010/main" xmlns:ma14="http://schemas.microsoft.com/office/mac/drawingml/2011/main" val="1"/>
              </a:ext>
            </a:extLst>
          </p:spPr>
          <p:txBody>
            <a:bodyPr wrap="none" lIns="0" tIns="0" rIns="0" bIns="0" anchor="ctr">
              <a:normAutofit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sz="1800">
                  <a:solidFill>
                    <a:srgbClr val="000000"/>
                  </a:solidFill>
                </a:defRPr>
              </a:pPr>
              <a:r>
                <a:rPr kumimoji="0" lang="zh-CN" altLang="en-US" sz="1400" b="1" i="0" u="none" strike="noStrike" kern="1200" cap="none" spc="0" normalizeH="0" baseline="0" noProof="0" dirty="0">
                  <a:ln>
                    <a:noFill/>
                  </a:ln>
                  <a:solidFill>
                    <a:srgbClr val="FFFFFF"/>
                  </a:solidFill>
                  <a:effectLst/>
                  <a:uLnTx/>
                  <a:uFillTx/>
                  <a:latin typeface="Arial"/>
                  <a:ea typeface="微软雅黑"/>
                  <a:cs typeface="+mn-ea"/>
                  <a:sym typeface="+mn-lt"/>
                </a:rPr>
                <a:t>项目背景</a:t>
              </a:r>
            </a:p>
          </p:txBody>
        </p:sp>
        <p:sp>
          <p:nvSpPr>
            <p:cNvPr id="19" name="矩形 18"/>
            <p:cNvSpPr/>
            <p:nvPr/>
          </p:nvSpPr>
          <p:spPr>
            <a:xfrm>
              <a:off x="1675646" y="1661079"/>
              <a:ext cx="1957419" cy="230719"/>
            </a:xfrm>
            <a:prstGeom prst="rect">
              <a:avLst/>
            </a:prstGeom>
          </p:spPr>
          <p:txBody>
            <a:bodyPr wrap="none" lIns="0" tIns="0" rIns="0" bIns="0">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45A454"/>
                  </a:solidFill>
                  <a:effectLst/>
                  <a:uLnTx/>
                  <a:uFillTx/>
                  <a:latin typeface="Arial"/>
                  <a:ea typeface="微软雅黑"/>
                  <a:cs typeface="+mn-ea"/>
                  <a:sym typeface="+mn-lt"/>
                </a:rPr>
                <a:t>全球疫情</a:t>
              </a:r>
            </a:p>
          </p:txBody>
        </p:sp>
      </p:grpSp>
      <p:sp>
        <p:nvSpPr>
          <p:cNvPr id="55" name="任意多边形 54"/>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56" name="图片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pic>
        <p:nvPicPr>
          <p:cNvPr id="53" name="图片 52">
            <a:extLst>
              <a:ext uri="{FF2B5EF4-FFF2-40B4-BE49-F238E27FC236}">
                <a16:creationId xmlns:a16="http://schemas.microsoft.com/office/drawing/2014/main" id="{2217BC23-ACAA-4D91-8271-35A79131E228}"/>
              </a:ext>
            </a:extLst>
          </p:cNvPr>
          <p:cNvPicPr>
            <a:picLocks noChangeAspect="1"/>
          </p:cNvPicPr>
          <p:nvPr/>
        </p:nvPicPr>
        <p:blipFill rotWithShape="1">
          <a:blip r:embed="rId5">
            <a:extLst>
              <a:ext uri="{28A0092B-C50C-407E-A947-70E740481C1C}">
                <a14:useLocalDpi xmlns:a14="http://schemas.microsoft.com/office/drawing/2010/main" val="0"/>
              </a:ext>
            </a:extLst>
          </a:blip>
          <a:srcRect b="1446"/>
          <a:stretch/>
        </p:blipFill>
        <p:spPr>
          <a:xfrm>
            <a:off x="4211958" y="622626"/>
            <a:ext cx="4693845" cy="3173260"/>
          </a:xfrm>
          <a:prstGeom prst="rect">
            <a:avLst/>
          </a:prstGeom>
        </p:spPr>
      </p:pic>
      <p:sp>
        <p:nvSpPr>
          <p:cNvPr id="57" name="文本框 56">
            <a:extLst>
              <a:ext uri="{FF2B5EF4-FFF2-40B4-BE49-F238E27FC236}">
                <a16:creationId xmlns:a16="http://schemas.microsoft.com/office/drawing/2014/main" id="{6EE0A814-2309-4094-89CE-9072661AF917}"/>
              </a:ext>
            </a:extLst>
          </p:cNvPr>
          <p:cNvSpPr txBox="1"/>
          <p:nvPr/>
        </p:nvSpPr>
        <p:spPr>
          <a:xfrm>
            <a:off x="5292080" y="3813148"/>
            <a:ext cx="3168352" cy="24622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疫情地图（</a:t>
            </a:r>
            <a:r>
              <a:rPr kumimoji="0" lang="en-US" altLang="zh-CN"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2020</a:t>
            </a:r>
            <a:r>
              <a:rPr kumimoji="0" lang="zh-CN" altLang="en-US"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年</a:t>
            </a:r>
            <a:r>
              <a:rPr kumimoji="0" lang="en-US" altLang="zh-CN"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6</a:t>
            </a:r>
            <a:r>
              <a:rPr kumimoji="0" lang="zh-CN" altLang="en-US"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月</a:t>
            </a:r>
            <a:r>
              <a:rPr kumimoji="0" lang="en-US" altLang="zh-CN"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4</a:t>
            </a:r>
            <a:r>
              <a:rPr kumimoji="0" lang="zh-CN" altLang="en-US" sz="1600" b="1" i="0" u="none" strike="noStrike" kern="1200" cap="none" spc="0" normalizeH="0" baseline="0" noProof="0" dirty="0">
                <a:ln>
                  <a:noFill/>
                </a:ln>
                <a:solidFill>
                  <a:srgbClr val="70C0BC"/>
                </a:solidFill>
                <a:effectLst/>
                <a:uLnTx/>
                <a:uFillTx/>
                <a:latin typeface="微软雅黑" pitchFamily="34" charset="-122"/>
                <a:ea typeface="微软雅黑" pitchFamily="34" charset="-122"/>
                <a:cs typeface="+mn-cs"/>
              </a:rPr>
              <a:t>日）</a:t>
            </a:r>
          </a:p>
        </p:txBody>
      </p:sp>
      <p:sp>
        <p:nvSpPr>
          <p:cNvPr id="58" name="文本框 57">
            <a:extLst>
              <a:ext uri="{FF2B5EF4-FFF2-40B4-BE49-F238E27FC236}">
                <a16:creationId xmlns:a16="http://schemas.microsoft.com/office/drawing/2014/main" id="{BF45CA5D-C255-4F2C-8E18-57F73CF24007}"/>
              </a:ext>
            </a:extLst>
          </p:cNvPr>
          <p:cNvSpPr txBox="1"/>
          <p:nvPr/>
        </p:nvSpPr>
        <p:spPr>
          <a:xfrm>
            <a:off x="4860032" y="4076631"/>
            <a:ext cx="3685733" cy="24622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FFFFFF">
                    <a:lumMod val="65000"/>
                  </a:srgbClr>
                </a:solidFill>
                <a:effectLst/>
                <a:uLnTx/>
                <a:uFillTx/>
                <a:latin typeface="微软雅黑" pitchFamily="34" charset="-122"/>
                <a:ea typeface="微软雅黑" pitchFamily="34" charset="-122"/>
                <a:cs typeface="+mn-cs"/>
              </a:rPr>
              <a:t>图片来源</a:t>
            </a:r>
            <a:r>
              <a:rPr kumimoji="0" lang="en-US" altLang="zh-CN" sz="1600" b="1" i="0" u="none" strike="noStrike" kern="1200" cap="none" spc="0" normalizeH="0" baseline="0" noProof="0" dirty="0">
                <a:ln>
                  <a:noFill/>
                </a:ln>
                <a:solidFill>
                  <a:srgbClr val="FFFFFF">
                    <a:lumMod val="65000"/>
                  </a:srgbClr>
                </a:solidFill>
                <a:effectLst/>
                <a:uLnTx/>
                <a:uFillTx/>
                <a:latin typeface="微软雅黑" pitchFamily="34" charset="-122"/>
                <a:ea typeface="微软雅黑" pitchFamily="34" charset="-122"/>
                <a:cs typeface="+mn-cs"/>
              </a:rPr>
              <a:t>——</a:t>
            </a:r>
            <a:r>
              <a:rPr kumimoji="0" lang="zh-CN" altLang="en-US" sz="1600" b="1" i="0" u="none" strike="noStrike" kern="1200" cap="none" spc="0" normalizeH="0" baseline="0" noProof="0" dirty="0">
                <a:ln>
                  <a:noFill/>
                </a:ln>
                <a:solidFill>
                  <a:srgbClr val="FFFFFF">
                    <a:lumMod val="65000"/>
                  </a:srgbClr>
                </a:solidFill>
                <a:effectLst/>
                <a:uLnTx/>
                <a:uFillTx/>
                <a:latin typeface="微软雅黑" pitchFamily="34" charset="-122"/>
                <a:ea typeface="微软雅黑" pitchFamily="34" charset="-122"/>
                <a:cs typeface="+mn-cs"/>
              </a:rPr>
              <a:t>百度疫情实时大数据报告</a:t>
            </a:r>
          </a:p>
        </p:txBody>
      </p:sp>
      <p:sp>
        <p:nvSpPr>
          <p:cNvPr id="59" name="文本框 58">
            <a:extLst>
              <a:ext uri="{FF2B5EF4-FFF2-40B4-BE49-F238E27FC236}">
                <a16:creationId xmlns:a16="http://schemas.microsoft.com/office/drawing/2014/main" id="{968E8AEB-2C03-4D0B-9225-BDDB5BE630C5}"/>
              </a:ext>
            </a:extLst>
          </p:cNvPr>
          <p:cNvSpPr txBox="1"/>
          <p:nvPr/>
        </p:nvSpPr>
        <p:spPr>
          <a:xfrm>
            <a:off x="1267867" y="1059582"/>
            <a:ext cx="2664296" cy="320087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2019</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年</a:t>
            </a: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12</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月以来，湖北省武汉市部分医院陆续发现了多例有华南海鲜市场暴露史的不明原因病例，现已证实为</a:t>
            </a: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2019</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新型冠状病毒感染引起的急性呼吸道传染病。</a:t>
            </a:r>
            <a:endPar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        疫情开始在全球传播</a:t>
            </a:r>
            <a:endPar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2020</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年</a:t>
            </a: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3</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月</a:t>
            </a:r>
            <a:r>
              <a:rPr kumimoji="0" lang="en-US" altLang="zh-CN" sz="1600" b="0" i="0" u="none" strike="noStrike" kern="1200" cap="none" spc="0" normalizeH="0" baseline="0" noProof="0" dirty="0">
                <a:ln>
                  <a:noFill/>
                </a:ln>
                <a:solidFill>
                  <a:srgbClr val="45A454"/>
                </a:solidFill>
                <a:effectLst/>
                <a:uLnTx/>
                <a:uFillTx/>
                <a:latin typeface="Calibri" pitchFamily="34" charset="0"/>
                <a:ea typeface="宋体" charset="-122"/>
                <a:cs typeface="+mn-cs"/>
              </a:rPr>
              <a:t>11</a:t>
            </a:r>
            <a:r>
              <a:rPr kumimoji="0" lang="zh-CN" altLang="en-US" sz="1600" b="0" i="0" u="none" strike="noStrike" kern="1200" cap="none" spc="0" normalizeH="0" baseline="0" noProof="0" dirty="0">
                <a:ln>
                  <a:noFill/>
                </a:ln>
                <a:solidFill>
                  <a:srgbClr val="45A454"/>
                </a:solidFill>
                <a:effectLst/>
                <a:uLnTx/>
                <a:uFillTx/>
                <a:latin typeface="Calibri" pitchFamily="34" charset="0"/>
                <a:ea typeface="宋体" charset="-122"/>
                <a:cs typeface="+mn-cs"/>
              </a:rPr>
              <a:t>日，世界卫生组织总干事谭德塞宣布，根据评估，世卫组织认为当前新冠肺炎疫情可被称为全球大流行。</a:t>
            </a:r>
            <a:endParaRPr kumimoji="0" lang="zh-CN" altLang="en-US" sz="1600" b="1" i="0" u="none" strike="noStrike" kern="1200" cap="none" spc="0" normalizeH="0" baseline="0" noProof="0" dirty="0">
              <a:ln>
                <a:noFill/>
              </a:ln>
              <a:solidFill>
                <a:srgbClr val="45A454"/>
              </a:solidFill>
              <a:effectLst/>
              <a:uLnTx/>
              <a:uFillTx/>
              <a:latin typeface="微软雅黑" pitchFamily="34" charset="-122"/>
              <a:ea typeface="微软雅黑" pitchFamily="34" charset="-122"/>
              <a:cs typeface="+mn-cs"/>
            </a:endParaRPr>
          </a:p>
        </p:txBody>
      </p:sp>
      <p:cxnSp>
        <p:nvCxnSpPr>
          <p:cNvPr id="61" name="直接连接符 60">
            <a:extLst>
              <a:ext uri="{FF2B5EF4-FFF2-40B4-BE49-F238E27FC236}">
                <a16:creationId xmlns:a16="http://schemas.microsoft.com/office/drawing/2014/main" id="{B75FA202-6DCC-449B-87F2-7DE162088258}"/>
              </a:ext>
            </a:extLst>
          </p:cNvPr>
          <p:cNvCxnSpPr>
            <a:cxnSpLocks/>
          </p:cNvCxnSpPr>
          <p:nvPr/>
        </p:nvCxnSpPr>
        <p:spPr>
          <a:xfrm>
            <a:off x="1267867" y="2636283"/>
            <a:ext cx="2664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18E82EA-AAD3-4582-BBCD-DA00DBEE4CC6}"/>
              </a:ext>
            </a:extLst>
          </p:cNvPr>
          <p:cNvCxnSpPr/>
          <p:nvPr/>
        </p:nvCxnSpPr>
        <p:spPr>
          <a:xfrm>
            <a:off x="1267867" y="3140339"/>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57DA9DD7-D2DA-416A-92F3-CB9441F3B117}"/>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27" name="矩形: 圆角 26">
            <a:extLst>
              <a:ext uri="{FF2B5EF4-FFF2-40B4-BE49-F238E27FC236}">
                <a16:creationId xmlns:a16="http://schemas.microsoft.com/office/drawing/2014/main" id="{CA01DABC-5C49-4F2E-9006-6AD56E4CC4B2}"/>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28" name="矩形: 圆角 27">
            <a:extLst>
              <a:ext uri="{FF2B5EF4-FFF2-40B4-BE49-F238E27FC236}">
                <a16:creationId xmlns:a16="http://schemas.microsoft.com/office/drawing/2014/main" id="{E94AF4D8-D5D3-46F6-935F-BA8293C4BE1C}"/>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29" name="矩形: 圆角 28">
            <a:extLst>
              <a:ext uri="{FF2B5EF4-FFF2-40B4-BE49-F238E27FC236}">
                <a16:creationId xmlns:a16="http://schemas.microsoft.com/office/drawing/2014/main" id="{43735C29-40EC-4701-AAA1-B0B59EC2E6A5}"/>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30" name="文本框 29">
            <a:extLst>
              <a:ext uri="{FF2B5EF4-FFF2-40B4-BE49-F238E27FC236}">
                <a16:creationId xmlns:a16="http://schemas.microsoft.com/office/drawing/2014/main" id="{15DB5BF3-1E16-42E9-82CE-3CD64199C090}"/>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项目背景</a:t>
            </a:r>
          </a:p>
        </p:txBody>
      </p:sp>
      <p:sp>
        <p:nvSpPr>
          <p:cNvPr id="31" name="文本框 30">
            <a:extLst>
              <a:ext uri="{FF2B5EF4-FFF2-40B4-BE49-F238E27FC236}">
                <a16:creationId xmlns:a16="http://schemas.microsoft.com/office/drawing/2014/main" id="{C1E51CD8-C549-4500-8935-6AE1F5C4D269}"/>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32" name="文本框 31">
            <a:extLst>
              <a:ext uri="{FF2B5EF4-FFF2-40B4-BE49-F238E27FC236}">
                <a16:creationId xmlns:a16="http://schemas.microsoft.com/office/drawing/2014/main" id="{FEEC3DB7-9ED0-422D-A1E1-A04381EC28BB}"/>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核心内容</a:t>
            </a:r>
          </a:p>
        </p:txBody>
      </p:sp>
      <p:sp>
        <p:nvSpPr>
          <p:cNvPr id="33" name="文本框 32">
            <a:extLst>
              <a:ext uri="{FF2B5EF4-FFF2-40B4-BE49-F238E27FC236}">
                <a16:creationId xmlns:a16="http://schemas.microsoft.com/office/drawing/2014/main" id="{51287084-072E-4645-ADC4-71471DC6ADEA}"/>
              </a:ext>
            </a:extLst>
          </p:cNvPr>
          <p:cNvSpPr txBox="1"/>
          <p:nvPr/>
        </p:nvSpPr>
        <p:spPr>
          <a:xfrm>
            <a:off x="208598" y="2144541"/>
            <a:ext cx="825803"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spTree>
    <p:extLst>
      <p:ext uri="{BB962C8B-B14F-4D97-AF65-F5344CB8AC3E}">
        <p14:creationId xmlns:p14="http://schemas.microsoft.com/office/powerpoint/2010/main" val="2883246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7c81a1d-ef28-4b1f-ba91-3496ac2e73a0"/>
          <p:cNvGrpSpPr>
            <a:grpSpLocks noChangeAspect="1"/>
          </p:cNvGrpSpPr>
          <p:nvPr/>
        </p:nvGrpSpPr>
        <p:grpSpPr>
          <a:xfrm>
            <a:off x="1199442" y="651217"/>
            <a:ext cx="7923165" cy="4217062"/>
            <a:chOff x="833602" y="979298"/>
            <a:chExt cx="10564218" cy="5622749"/>
          </a:xfrm>
        </p:grpSpPr>
        <p:sp>
          <p:nvSpPr>
            <p:cNvPr id="4" name="Freeform: Shape 3"/>
            <p:cNvSpPr>
              <a:spLocks/>
            </p:cNvSpPr>
            <p:nvPr/>
          </p:nvSpPr>
          <p:spPr bwMode="auto">
            <a:xfrm rot="21578059">
              <a:off x="4107303" y="3464628"/>
              <a:ext cx="4000500" cy="129117"/>
            </a:xfrm>
            <a:custGeom>
              <a:avLst/>
              <a:gdLst/>
              <a:ahLst/>
              <a:cxnLst>
                <a:cxn ang="0">
                  <a:pos x="675" y="3"/>
                </a:cxn>
                <a:cxn ang="0">
                  <a:pos x="573" y="0"/>
                </a:cxn>
                <a:cxn ang="0">
                  <a:pos x="555" y="0"/>
                </a:cxn>
                <a:cxn ang="0">
                  <a:pos x="675" y="3"/>
                </a:cxn>
                <a:cxn ang="0">
                  <a:pos x="957" y="31"/>
                </a:cxn>
                <a:cxn ang="0">
                  <a:pos x="957" y="31"/>
                </a:cxn>
                <a:cxn ang="0">
                  <a:pos x="950" y="30"/>
                </a:cxn>
                <a:cxn ang="0">
                  <a:pos x="949" y="30"/>
                </a:cxn>
                <a:cxn ang="0">
                  <a:pos x="957" y="31"/>
                </a:cxn>
                <a:cxn ang="0">
                  <a:pos x="5" y="30"/>
                </a:cxn>
                <a:cxn ang="0">
                  <a:pos x="4" y="30"/>
                </a:cxn>
                <a:cxn ang="0">
                  <a:pos x="0" y="31"/>
                </a:cxn>
                <a:cxn ang="0">
                  <a:pos x="5" y="30"/>
                </a:cxn>
              </a:cxnLst>
              <a:rect l="0" t="0" r="r" b="b"/>
              <a:pathLst>
                <a:path w="957" h="31">
                  <a:moveTo>
                    <a:pt x="675" y="3"/>
                  </a:moveTo>
                  <a:cubicBezTo>
                    <a:pt x="573" y="0"/>
                    <a:pt x="573" y="0"/>
                    <a:pt x="573" y="0"/>
                  </a:cubicBezTo>
                  <a:cubicBezTo>
                    <a:pt x="567" y="0"/>
                    <a:pt x="561" y="0"/>
                    <a:pt x="555" y="0"/>
                  </a:cubicBezTo>
                  <a:cubicBezTo>
                    <a:pt x="597" y="0"/>
                    <a:pt x="637" y="1"/>
                    <a:pt x="675" y="3"/>
                  </a:cubicBezTo>
                  <a:close/>
                  <a:moveTo>
                    <a:pt x="957" y="31"/>
                  </a:moveTo>
                  <a:cubicBezTo>
                    <a:pt x="957" y="31"/>
                    <a:pt x="957" y="31"/>
                    <a:pt x="957" y="31"/>
                  </a:cubicBezTo>
                  <a:cubicBezTo>
                    <a:pt x="954" y="31"/>
                    <a:pt x="952" y="30"/>
                    <a:pt x="950" y="30"/>
                  </a:cubicBezTo>
                  <a:cubicBezTo>
                    <a:pt x="949" y="30"/>
                    <a:pt x="949" y="30"/>
                    <a:pt x="949" y="30"/>
                  </a:cubicBezTo>
                  <a:cubicBezTo>
                    <a:pt x="952" y="30"/>
                    <a:pt x="954" y="31"/>
                    <a:pt x="957" y="31"/>
                  </a:cubicBezTo>
                  <a:close/>
                  <a:moveTo>
                    <a:pt x="5" y="30"/>
                  </a:moveTo>
                  <a:cubicBezTo>
                    <a:pt x="5" y="30"/>
                    <a:pt x="4" y="30"/>
                    <a:pt x="4" y="30"/>
                  </a:cubicBezTo>
                  <a:cubicBezTo>
                    <a:pt x="3" y="30"/>
                    <a:pt x="2" y="30"/>
                    <a:pt x="0" y="31"/>
                  </a:cubicBezTo>
                  <a:cubicBezTo>
                    <a:pt x="2" y="30"/>
                    <a:pt x="3" y="30"/>
                    <a:pt x="5" y="30"/>
                  </a:cubicBezTo>
                  <a:close/>
                </a:path>
              </a:pathLst>
            </a:custGeom>
            <a:solidFill>
              <a:srgbClr val="BEBBB2"/>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5" name="Freeform: Shape 4"/>
            <p:cNvSpPr>
              <a:spLocks/>
            </p:cNvSpPr>
            <p:nvPr/>
          </p:nvSpPr>
          <p:spPr bwMode="auto">
            <a:xfrm rot="21578059">
              <a:off x="4091217" y="3885885"/>
              <a:ext cx="4025900" cy="878417"/>
            </a:xfrm>
            <a:custGeom>
              <a:avLst/>
              <a:gdLst/>
              <a:ahLst/>
              <a:cxnLst>
                <a:cxn ang="0">
                  <a:pos x="959" y="53"/>
                </a:cxn>
                <a:cxn ang="0">
                  <a:pos x="925" y="175"/>
                </a:cxn>
                <a:cxn ang="0">
                  <a:pos x="925" y="175"/>
                </a:cxn>
                <a:cxn ang="0">
                  <a:pos x="925" y="175"/>
                </a:cxn>
                <a:cxn ang="0">
                  <a:pos x="915" y="196"/>
                </a:cxn>
                <a:cxn ang="0">
                  <a:pos x="482" y="210"/>
                </a:cxn>
                <a:cxn ang="0">
                  <a:pos x="48" y="196"/>
                </a:cxn>
                <a:cxn ang="0">
                  <a:pos x="38" y="175"/>
                </a:cxn>
                <a:cxn ang="0">
                  <a:pos x="4" y="53"/>
                </a:cxn>
                <a:cxn ang="0">
                  <a:pos x="3" y="40"/>
                </a:cxn>
                <a:cxn ang="0">
                  <a:pos x="0" y="15"/>
                </a:cxn>
                <a:cxn ang="0">
                  <a:pos x="482" y="0"/>
                </a:cxn>
                <a:cxn ang="0">
                  <a:pos x="963" y="14"/>
                </a:cxn>
                <a:cxn ang="0">
                  <a:pos x="960" y="40"/>
                </a:cxn>
                <a:cxn ang="0">
                  <a:pos x="959" y="53"/>
                </a:cxn>
              </a:cxnLst>
              <a:rect l="0" t="0" r="r" b="b"/>
              <a:pathLst>
                <a:path w="963" h="210">
                  <a:moveTo>
                    <a:pt x="959" y="53"/>
                  </a:moveTo>
                  <a:cubicBezTo>
                    <a:pt x="953" y="96"/>
                    <a:pt x="942" y="137"/>
                    <a:pt x="925" y="175"/>
                  </a:cubicBezTo>
                  <a:cubicBezTo>
                    <a:pt x="925" y="175"/>
                    <a:pt x="925" y="175"/>
                    <a:pt x="925" y="175"/>
                  </a:cubicBezTo>
                  <a:cubicBezTo>
                    <a:pt x="925" y="175"/>
                    <a:pt x="925" y="175"/>
                    <a:pt x="925" y="175"/>
                  </a:cubicBezTo>
                  <a:cubicBezTo>
                    <a:pt x="922" y="182"/>
                    <a:pt x="919" y="189"/>
                    <a:pt x="915" y="196"/>
                  </a:cubicBezTo>
                  <a:cubicBezTo>
                    <a:pt x="788" y="205"/>
                    <a:pt x="643" y="210"/>
                    <a:pt x="482" y="210"/>
                  </a:cubicBezTo>
                  <a:cubicBezTo>
                    <a:pt x="320" y="210"/>
                    <a:pt x="176" y="205"/>
                    <a:pt x="48" y="196"/>
                  </a:cubicBezTo>
                  <a:cubicBezTo>
                    <a:pt x="44" y="189"/>
                    <a:pt x="41" y="182"/>
                    <a:pt x="38" y="175"/>
                  </a:cubicBezTo>
                  <a:cubicBezTo>
                    <a:pt x="21" y="136"/>
                    <a:pt x="10" y="96"/>
                    <a:pt x="4" y="53"/>
                  </a:cubicBezTo>
                  <a:cubicBezTo>
                    <a:pt x="4" y="49"/>
                    <a:pt x="3" y="44"/>
                    <a:pt x="3" y="40"/>
                  </a:cubicBezTo>
                  <a:cubicBezTo>
                    <a:pt x="2" y="31"/>
                    <a:pt x="1" y="23"/>
                    <a:pt x="0" y="15"/>
                  </a:cubicBezTo>
                  <a:cubicBezTo>
                    <a:pt x="141" y="5"/>
                    <a:pt x="302" y="0"/>
                    <a:pt x="482" y="0"/>
                  </a:cubicBezTo>
                  <a:cubicBezTo>
                    <a:pt x="662" y="0"/>
                    <a:pt x="822" y="5"/>
                    <a:pt x="963" y="14"/>
                  </a:cubicBezTo>
                  <a:cubicBezTo>
                    <a:pt x="962" y="23"/>
                    <a:pt x="961" y="31"/>
                    <a:pt x="960" y="40"/>
                  </a:cubicBezTo>
                  <a:cubicBezTo>
                    <a:pt x="960" y="44"/>
                    <a:pt x="959" y="49"/>
                    <a:pt x="959" y="53"/>
                  </a:cubicBezTo>
                  <a:close/>
                </a:path>
              </a:pathLst>
            </a:custGeom>
            <a:solidFill>
              <a:srgbClr val="C00000"/>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Arial"/>
                <a:ea typeface="微软雅黑"/>
                <a:cs typeface="+mn-ea"/>
                <a:sym typeface="+mn-lt"/>
              </a:endParaRPr>
            </a:p>
          </p:txBody>
        </p:sp>
        <p:grpSp>
          <p:nvGrpSpPr>
            <p:cNvPr id="6" name="Group 5"/>
            <p:cNvGrpSpPr/>
            <p:nvPr/>
          </p:nvGrpSpPr>
          <p:grpSpPr>
            <a:xfrm>
              <a:off x="4580979" y="1716374"/>
              <a:ext cx="3009900" cy="960972"/>
              <a:chOff x="3435734" y="1287280"/>
              <a:chExt cx="2257425" cy="720729"/>
            </a:xfrm>
          </p:grpSpPr>
          <p:sp>
            <p:nvSpPr>
              <p:cNvPr id="42" name="Freeform: Shape 6"/>
              <p:cNvSpPr>
                <a:spLocks/>
              </p:cNvSpPr>
              <p:nvPr/>
            </p:nvSpPr>
            <p:spPr bwMode="auto">
              <a:xfrm rot="21578059">
                <a:off x="3440164" y="1287280"/>
                <a:ext cx="2247900" cy="517525"/>
              </a:xfrm>
              <a:custGeom>
                <a:avLst/>
                <a:gdLst/>
                <a:ahLst/>
                <a:cxnLst>
                  <a:cxn ang="0">
                    <a:pos x="398" y="118"/>
                  </a:cxn>
                  <a:cxn ang="0">
                    <a:pos x="358" y="117"/>
                  </a:cxn>
                  <a:cxn ang="0">
                    <a:pos x="299" y="118"/>
                  </a:cxn>
                  <a:cxn ang="0">
                    <a:pos x="243" y="120"/>
                  </a:cxn>
                  <a:cxn ang="0">
                    <a:pos x="232" y="121"/>
                  </a:cxn>
                  <a:cxn ang="0">
                    <a:pos x="223" y="121"/>
                  </a:cxn>
                  <a:cxn ang="0">
                    <a:pos x="190" y="123"/>
                  </a:cxn>
                  <a:cxn ang="0">
                    <a:pos x="159" y="126"/>
                  </a:cxn>
                  <a:cxn ang="0">
                    <a:pos x="103" y="132"/>
                  </a:cxn>
                  <a:cxn ang="0">
                    <a:pos x="45" y="144"/>
                  </a:cxn>
                  <a:cxn ang="0">
                    <a:pos x="3" y="160"/>
                  </a:cxn>
                  <a:cxn ang="0">
                    <a:pos x="0" y="164"/>
                  </a:cxn>
                  <a:cxn ang="0">
                    <a:pos x="0" y="163"/>
                  </a:cxn>
                  <a:cxn ang="0">
                    <a:pos x="1" y="162"/>
                  </a:cxn>
                  <a:cxn ang="0">
                    <a:pos x="10" y="151"/>
                  </a:cxn>
                  <a:cxn ang="0">
                    <a:pos x="18" y="143"/>
                  </a:cxn>
                  <a:cxn ang="0">
                    <a:pos x="26" y="135"/>
                  </a:cxn>
                  <a:cxn ang="0">
                    <a:pos x="359" y="0"/>
                  </a:cxn>
                  <a:cxn ang="0">
                    <a:pos x="689" y="132"/>
                  </a:cxn>
                  <a:cxn ang="0">
                    <a:pos x="700" y="143"/>
                  </a:cxn>
                  <a:cxn ang="0">
                    <a:pos x="708" y="150"/>
                  </a:cxn>
                  <a:cxn ang="0">
                    <a:pos x="714" y="158"/>
                  </a:cxn>
                  <a:cxn ang="0">
                    <a:pos x="717" y="164"/>
                  </a:cxn>
                  <a:cxn ang="0">
                    <a:pos x="717" y="164"/>
                  </a:cxn>
                  <a:cxn ang="0">
                    <a:pos x="716" y="163"/>
                  </a:cxn>
                  <a:cxn ang="0">
                    <a:pos x="717" y="165"/>
                  </a:cxn>
                  <a:cxn ang="0">
                    <a:pos x="714" y="161"/>
                  </a:cxn>
                  <a:cxn ang="0">
                    <a:pos x="708" y="156"/>
                  </a:cxn>
                  <a:cxn ang="0">
                    <a:pos x="689" y="148"/>
                  </a:cxn>
                  <a:cxn ang="0">
                    <a:pos x="613" y="132"/>
                  </a:cxn>
                  <a:cxn ang="0">
                    <a:pos x="556" y="126"/>
                  </a:cxn>
                  <a:cxn ang="0">
                    <a:pos x="525" y="123"/>
                  </a:cxn>
                  <a:cxn ang="0">
                    <a:pos x="482" y="121"/>
                  </a:cxn>
                  <a:cxn ang="0">
                    <a:pos x="477" y="120"/>
                  </a:cxn>
                  <a:cxn ang="0">
                    <a:pos x="475" y="120"/>
                  </a:cxn>
                  <a:cxn ang="0">
                    <a:pos x="473" y="120"/>
                  </a:cxn>
                  <a:cxn ang="0">
                    <a:pos x="465" y="119"/>
                  </a:cxn>
                  <a:cxn ang="0">
                    <a:pos x="460" y="119"/>
                  </a:cxn>
                  <a:cxn ang="0">
                    <a:pos x="445" y="119"/>
                  </a:cxn>
                  <a:cxn ang="0">
                    <a:pos x="436" y="119"/>
                  </a:cxn>
                  <a:cxn ang="0">
                    <a:pos x="398" y="118"/>
                  </a:cxn>
                </a:cxnLst>
                <a:rect l="0" t="0" r="r" b="b"/>
                <a:pathLst>
                  <a:path w="717" h="165">
                    <a:moveTo>
                      <a:pt x="398" y="118"/>
                    </a:moveTo>
                    <a:cubicBezTo>
                      <a:pt x="385" y="118"/>
                      <a:pt x="372" y="117"/>
                      <a:pt x="358" y="117"/>
                    </a:cubicBezTo>
                    <a:cubicBezTo>
                      <a:pt x="338" y="117"/>
                      <a:pt x="318" y="118"/>
                      <a:pt x="299" y="118"/>
                    </a:cubicBezTo>
                    <a:cubicBezTo>
                      <a:pt x="243" y="120"/>
                      <a:pt x="243" y="120"/>
                      <a:pt x="243" y="120"/>
                    </a:cubicBezTo>
                    <a:cubicBezTo>
                      <a:pt x="239" y="120"/>
                      <a:pt x="236" y="120"/>
                      <a:pt x="232" y="121"/>
                    </a:cubicBezTo>
                    <a:cubicBezTo>
                      <a:pt x="229" y="121"/>
                      <a:pt x="226" y="121"/>
                      <a:pt x="223" y="121"/>
                    </a:cubicBezTo>
                    <a:cubicBezTo>
                      <a:pt x="212" y="122"/>
                      <a:pt x="201" y="122"/>
                      <a:pt x="190" y="123"/>
                    </a:cubicBezTo>
                    <a:cubicBezTo>
                      <a:pt x="179" y="124"/>
                      <a:pt x="169" y="125"/>
                      <a:pt x="159" y="126"/>
                    </a:cubicBezTo>
                    <a:cubicBezTo>
                      <a:pt x="140" y="128"/>
                      <a:pt x="121" y="130"/>
                      <a:pt x="103" y="132"/>
                    </a:cubicBezTo>
                    <a:cubicBezTo>
                      <a:pt x="80" y="136"/>
                      <a:pt x="60" y="140"/>
                      <a:pt x="45" y="144"/>
                    </a:cubicBezTo>
                    <a:cubicBezTo>
                      <a:pt x="23" y="149"/>
                      <a:pt x="10" y="154"/>
                      <a:pt x="3" y="160"/>
                    </a:cubicBezTo>
                    <a:cubicBezTo>
                      <a:pt x="2" y="161"/>
                      <a:pt x="1" y="162"/>
                      <a:pt x="0" y="164"/>
                    </a:cubicBezTo>
                    <a:cubicBezTo>
                      <a:pt x="0" y="163"/>
                      <a:pt x="0" y="163"/>
                      <a:pt x="0" y="163"/>
                    </a:cubicBezTo>
                    <a:cubicBezTo>
                      <a:pt x="1" y="162"/>
                      <a:pt x="1" y="162"/>
                      <a:pt x="1" y="162"/>
                    </a:cubicBezTo>
                    <a:cubicBezTo>
                      <a:pt x="3" y="159"/>
                      <a:pt x="6" y="156"/>
                      <a:pt x="10" y="151"/>
                    </a:cubicBezTo>
                    <a:cubicBezTo>
                      <a:pt x="13" y="149"/>
                      <a:pt x="16" y="146"/>
                      <a:pt x="18" y="143"/>
                    </a:cubicBezTo>
                    <a:cubicBezTo>
                      <a:pt x="21" y="140"/>
                      <a:pt x="23" y="138"/>
                      <a:pt x="26" y="135"/>
                    </a:cubicBezTo>
                    <a:cubicBezTo>
                      <a:pt x="119" y="45"/>
                      <a:pt x="230" y="0"/>
                      <a:pt x="359" y="0"/>
                    </a:cubicBezTo>
                    <a:cubicBezTo>
                      <a:pt x="487" y="0"/>
                      <a:pt x="597" y="44"/>
                      <a:pt x="689" y="132"/>
                    </a:cubicBezTo>
                    <a:cubicBezTo>
                      <a:pt x="693" y="135"/>
                      <a:pt x="697" y="139"/>
                      <a:pt x="700" y="143"/>
                    </a:cubicBezTo>
                    <a:cubicBezTo>
                      <a:pt x="703" y="146"/>
                      <a:pt x="705" y="148"/>
                      <a:pt x="708" y="150"/>
                    </a:cubicBezTo>
                    <a:cubicBezTo>
                      <a:pt x="710" y="152"/>
                      <a:pt x="712" y="155"/>
                      <a:pt x="714" y="158"/>
                    </a:cubicBezTo>
                    <a:cubicBezTo>
                      <a:pt x="716" y="160"/>
                      <a:pt x="717" y="162"/>
                      <a:pt x="717" y="164"/>
                    </a:cubicBezTo>
                    <a:cubicBezTo>
                      <a:pt x="717" y="164"/>
                      <a:pt x="717" y="164"/>
                      <a:pt x="717" y="164"/>
                    </a:cubicBezTo>
                    <a:cubicBezTo>
                      <a:pt x="716" y="164"/>
                      <a:pt x="716" y="163"/>
                      <a:pt x="716" y="163"/>
                    </a:cubicBezTo>
                    <a:cubicBezTo>
                      <a:pt x="717" y="165"/>
                      <a:pt x="717" y="165"/>
                      <a:pt x="717" y="165"/>
                    </a:cubicBezTo>
                    <a:cubicBezTo>
                      <a:pt x="716" y="163"/>
                      <a:pt x="715" y="161"/>
                      <a:pt x="714" y="161"/>
                    </a:cubicBezTo>
                    <a:cubicBezTo>
                      <a:pt x="713" y="159"/>
                      <a:pt x="710" y="157"/>
                      <a:pt x="708" y="156"/>
                    </a:cubicBezTo>
                    <a:cubicBezTo>
                      <a:pt x="703" y="153"/>
                      <a:pt x="697" y="151"/>
                      <a:pt x="689" y="148"/>
                    </a:cubicBezTo>
                    <a:cubicBezTo>
                      <a:pt x="671" y="142"/>
                      <a:pt x="646" y="137"/>
                      <a:pt x="613" y="132"/>
                    </a:cubicBezTo>
                    <a:cubicBezTo>
                      <a:pt x="595" y="130"/>
                      <a:pt x="576" y="128"/>
                      <a:pt x="556" y="126"/>
                    </a:cubicBezTo>
                    <a:cubicBezTo>
                      <a:pt x="546" y="125"/>
                      <a:pt x="536" y="124"/>
                      <a:pt x="525" y="123"/>
                    </a:cubicBezTo>
                    <a:cubicBezTo>
                      <a:pt x="511" y="122"/>
                      <a:pt x="497" y="121"/>
                      <a:pt x="482" y="121"/>
                    </a:cubicBezTo>
                    <a:cubicBezTo>
                      <a:pt x="480" y="120"/>
                      <a:pt x="479" y="120"/>
                      <a:pt x="477" y="120"/>
                    </a:cubicBezTo>
                    <a:cubicBezTo>
                      <a:pt x="477" y="120"/>
                      <a:pt x="476" y="120"/>
                      <a:pt x="475" y="120"/>
                    </a:cubicBezTo>
                    <a:cubicBezTo>
                      <a:pt x="474" y="120"/>
                      <a:pt x="474" y="120"/>
                      <a:pt x="473" y="120"/>
                    </a:cubicBezTo>
                    <a:cubicBezTo>
                      <a:pt x="470" y="119"/>
                      <a:pt x="467" y="119"/>
                      <a:pt x="465" y="119"/>
                    </a:cubicBezTo>
                    <a:cubicBezTo>
                      <a:pt x="463" y="119"/>
                      <a:pt x="461" y="119"/>
                      <a:pt x="460" y="119"/>
                    </a:cubicBezTo>
                    <a:cubicBezTo>
                      <a:pt x="445" y="119"/>
                      <a:pt x="445" y="119"/>
                      <a:pt x="445" y="119"/>
                    </a:cubicBezTo>
                    <a:cubicBezTo>
                      <a:pt x="442" y="119"/>
                      <a:pt x="439" y="119"/>
                      <a:pt x="436" y="119"/>
                    </a:cubicBezTo>
                    <a:lnTo>
                      <a:pt x="398" y="118"/>
                    </a:lnTo>
                    <a:close/>
                  </a:path>
                </a:pathLst>
              </a:custGeom>
              <a:gradFill>
                <a:gsLst>
                  <a:gs pos="0">
                    <a:schemeClr val="accent4">
                      <a:lumMod val="75000"/>
                    </a:schemeClr>
                  </a:gs>
                  <a:gs pos="50000">
                    <a:schemeClr val="accent4"/>
                  </a:gs>
                </a:gsLst>
                <a:lin ang="0" scaled="0"/>
              </a:gra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43" name="Freeform: Shape 7"/>
              <p:cNvSpPr>
                <a:spLocks/>
              </p:cNvSpPr>
              <p:nvPr/>
            </p:nvSpPr>
            <p:spPr bwMode="auto">
              <a:xfrm rot="21578059">
                <a:off x="3435734" y="1685746"/>
                <a:ext cx="2257425" cy="322263"/>
              </a:xfrm>
              <a:custGeom>
                <a:avLst/>
                <a:gdLst/>
                <a:ahLst/>
                <a:cxnLst>
                  <a:cxn ang="0">
                    <a:pos x="447" y="1"/>
                  </a:cxn>
                  <a:cxn ang="0">
                    <a:pos x="462" y="2"/>
                  </a:cxn>
                  <a:cxn ang="0">
                    <a:pos x="467" y="1"/>
                  </a:cxn>
                  <a:cxn ang="0">
                    <a:pos x="475" y="2"/>
                  </a:cxn>
                  <a:cxn ang="0">
                    <a:pos x="477" y="2"/>
                  </a:cxn>
                  <a:cxn ang="0">
                    <a:pos x="484" y="3"/>
                  </a:cxn>
                  <a:cxn ang="0">
                    <a:pos x="527" y="5"/>
                  </a:cxn>
                  <a:cxn ang="0">
                    <a:pos x="558" y="8"/>
                  </a:cxn>
                  <a:cxn ang="0">
                    <a:pos x="615" y="15"/>
                  </a:cxn>
                  <a:cxn ang="0">
                    <a:pos x="691" y="30"/>
                  </a:cxn>
                  <a:cxn ang="0">
                    <a:pos x="710" y="38"/>
                  </a:cxn>
                  <a:cxn ang="0">
                    <a:pos x="716" y="43"/>
                  </a:cxn>
                  <a:cxn ang="0">
                    <a:pos x="719" y="47"/>
                  </a:cxn>
                  <a:cxn ang="0">
                    <a:pos x="718" y="45"/>
                  </a:cxn>
                  <a:cxn ang="0">
                    <a:pos x="719" y="46"/>
                  </a:cxn>
                  <a:cxn ang="0">
                    <a:pos x="719" y="46"/>
                  </a:cxn>
                  <a:cxn ang="0">
                    <a:pos x="719" y="46"/>
                  </a:cxn>
                  <a:cxn ang="0">
                    <a:pos x="719" y="47"/>
                  </a:cxn>
                  <a:cxn ang="0">
                    <a:pos x="719" y="47"/>
                  </a:cxn>
                  <a:cxn ang="0">
                    <a:pos x="719" y="47"/>
                  </a:cxn>
                  <a:cxn ang="0">
                    <a:pos x="720" y="51"/>
                  </a:cxn>
                  <a:cxn ang="0">
                    <a:pos x="716" y="59"/>
                  </a:cxn>
                  <a:cxn ang="0">
                    <a:pos x="691" y="72"/>
                  </a:cxn>
                  <a:cxn ang="0">
                    <a:pos x="615" y="87"/>
                  </a:cxn>
                  <a:cxn ang="0">
                    <a:pos x="613" y="88"/>
                  </a:cxn>
                  <a:cxn ang="0">
                    <a:pos x="523" y="97"/>
                  </a:cxn>
                  <a:cxn ang="0">
                    <a:pos x="522" y="97"/>
                  </a:cxn>
                  <a:cxn ang="0">
                    <a:pos x="520" y="97"/>
                  </a:cxn>
                  <a:cxn ang="0">
                    <a:pos x="360" y="103"/>
                  </a:cxn>
                  <a:cxn ang="0">
                    <a:pos x="200" y="97"/>
                  </a:cxn>
                  <a:cxn ang="0">
                    <a:pos x="198" y="97"/>
                  </a:cxn>
                  <a:cxn ang="0">
                    <a:pos x="197" y="97"/>
                  </a:cxn>
                  <a:cxn ang="0">
                    <a:pos x="107" y="88"/>
                  </a:cxn>
                  <a:cxn ang="0">
                    <a:pos x="105" y="87"/>
                  </a:cxn>
                  <a:cxn ang="0">
                    <a:pos x="47" y="76"/>
                  </a:cxn>
                  <a:cxn ang="0">
                    <a:pos x="0" y="51"/>
                  </a:cxn>
                  <a:cxn ang="0">
                    <a:pos x="2" y="45"/>
                  </a:cxn>
                  <a:cxn ang="0">
                    <a:pos x="2" y="46"/>
                  </a:cxn>
                  <a:cxn ang="0">
                    <a:pos x="5" y="42"/>
                  </a:cxn>
                  <a:cxn ang="0">
                    <a:pos x="47" y="25"/>
                  </a:cxn>
                  <a:cxn ang="0">
                    <a:pos x="105" y="15"/>
                  </a:cxn>
                  <a:cxn ang="0">
                    <a:pos x="161" y="8"/>
                  </a:cxn>
                  <a:cxn ang="0">
                    <a:pos x="192" y="5"/>
                  </a:cxn>
                  <a:cxn ang="0">
                    <a:pos x="225" y="3"/>
                  </a:cxn>
                  <a:cxn ang="0">
                    <a:pos x="234" y="3"/>
                  </a:cxn>
                  <a:cxn ang="0">
                    <a:pos x="245" y="2"/>
                  </a:cxn>
                  <a:cxn ang="0">
                    <a:pos x="301" y="0"/>
                  </a:cxn>
                  <a:cxn ang="0">
                    <a:pos x="360" y="0"/>
                  </a:cxn>
                  <a:cxn ang="0">
                    <a:pos x="400" y="0"/>
                  </a:cxn>
                  <a:cxn ang="0">
                    <a:pos x="438" y="1"/>
                  </a:cxn>
                  <a:cxn ang="0">
                    <a:pos x="447" y="1"/>
                  </a:cxn>
                </a:cxnLst>
                <a:rect l="0" t="0" r="r" b="b"/>
                <a:pathLst>
                  <a:path w="720" h="103">
                    <a:moveTo>
                      <a:pt x="447" y="1"/>
                    </a:moveTo>
                    <a:cubicBezTo>
                      <a:pt x="462" y="2"/>
                      <a:pt x="462" y="2"/>
                      <a:pt x="462" y="2"/>
                    </a:cubicBezTo>
                    <a:cubicBezTo>
                      <a:pt x="463" y="1"/>
                      <a:pt x="465" y="1"/>
                      <a:pt x="467" y="1"/>
                    </a:cubicBezTo>
                    <a:cubicBezTo>
                      <a:pt x="469" y="1"/>
                      <a:pt x="472" y="2"/>
                      <a:pt x="475" y="2"/>
                    </a:cubicBezTo>
                    <a:cubicBezTo>
                      <a:pt x="476" y="2"/>
                      <a:pt x="476" y="2"/>
                      <a:pt x="477" y="2"/>
                    </a:cubicBezTo>
                    <a:cubicBezTo>
                      <a:pt x="480" y="2"/>
                      <a:pt x="482" y="3"/>
                      <a:pt x="484" y="3"/>
                    </a:cubicBezTo>
                    <a:cubicBezTo>
                      <a:pt x="499" y="3"/>
                      <a:pt x="513" y="4"/>
                      <a:pt x="527" y="5"/>
                    </a:cubicBezTo>
                    <a:cubicBezTo>
                      <a:pt x="538" y="6"/>
                      <a:pt x="548" y="7"/>
                      <a:pt x="558" y="8"/>
                    </a:cubicBezTo>
                    <a:cubicBezTo>
                      <a:pt x="578" y="10"/>
                      <a:pt x="597" y="12"/>
                      <a:pt x="615" y="15"/>
                    </a:cubicBezTo>
                    <a:cubicBezTo>
                      <a:pt x="648" y="19"/>
                      <a:pt x="673" y="24"/>
                      <a:pt x="691" y="30"/>
                    </a:cubicBezTo>
                    <a:cubicBezTo>
                      <a:pt x="699" y="33"/>
                      <a:pt x="705" y="35"/>
                      <a:pt x="710" y="38"/>
                    </a:cubicBezTo>
                    <a:cubicBezTo>
                      <a:pt x="712" y="40"/>
                      <a:pt x="715" y="41"/>
                      <a:pt x="716" y="43"/>
                    </a:cubicBezTo>
                    <a:cubicBezTo>
                      <a:pt x="717" y="43"/>
                      <a:pt x="718" y="45"/>
                      <a:pt x="719" y="47"/>
                    </a:cubicBezTo>
                    <a:cubicBezTo>
                      <a:pt x="718" y="45"/>
                      <a:pt x="718" y="45"/>
                      <a:pt x="718" y="45"/>
                    </a:cubicBezTo>
                    <a:cubicBezTo>
                      <a:pt x="718" y="45"/>
                      <a:pt x="718" y="45"/>
                      <a:pt x="719" y="46"/>
                    </a:cubicBezTo>
                    <a:cubicBezTo>
                      <a:pt x="719" y="46"/>
                      <a:pt x="719" y="46"/>
                      <a:pt x="719" y="46"/>
                    </a:cubicBezTo>
                    <a:cubicBezTo>
                      <a:pt x="719" y="46"/>
                      <a:pt x="719" y="46"/>
                      <a:pt x="719" y="46"/>
                    </a:cubicBezTo>
                    <a:cubicBezTo>
                      <a:pt x="719" y="47"/>
                      <a:pt x="719" y="47"/>
                      <a:pt x="719" y="47"/>
                    </a:cubicBezTo>
                    <a:cubicBezTo>
                      <a:pt x="719" y="47"/>
                      <a:pt x="719" y="47"/>
                      <a:pt x="719" y="47"/>
                    </a:cubicBezTo>
                    <a:cubicBezTo>
                      <a:pt x="719" y="47"/>
                      <a:pt x="719" y="47"/>
                      <a:pt x="719" y="47"/>
                    </a:cubicBezTo>
                    <a:cubicBezTo>
                      <a:pt x="720" y="48"/>
                      <a:pt x="720" y="50"/>
                      <a:pt x="720" y="51"/>
                    </a:cubicBezTo>
                    <a:cubicBezTo>
                      <a:pt x="720" y="53"/>
                      <a:pt x="719" y="56"/>
                      <a:pt x="716" y="59"/>
                    </a:cubicBezTo>
                    <a:cubicBezTo>
                      <a:pt x="712" y="63"/>
                      <a:pt x="703" y="67"/>
                      <a:pt x="691" y="72"/>
                    </a:cubicBezTo>
                    <a:cubicBezTo>
                      <a:pt x="673" y="77"/>
                      <a:pt x="648" y="83"/>
                      <a:pt x="615" y="87"/>
                    </a:cubicBezTo>
                    <a:cubicBezTo>
                      <a:pt x="614" y="87"/>
                      <a:pt x="614" y="88"/>
                      <a:pt x="613" y="88"/>
                    </a:cubicBezTo>
                    <a:cubicBezTo>
                      <a:pt x="585" y="92"/>
                      <a:pt x="555" y="95"/>
                      <a:pt x="523" y="97"/>
                    </a:cubicBezTo>
                    <a:cubicBezTo>
                      <a:pt x="523" y="97"/>
                      <a:pt x="522" y="97"/>
                      <a:pt x="522" y="97"/>
                    </a:cubicBezTo>
                    <a:cubicBezTo>
                      <a:pt x="521" y="97"/>
                      <a:pt x="521" y="97"/>
                      <a:pt x="520" y="97"/>
                    </a:cubicBezTo>
                    <a:cubicBezTo>
                      <a:pt x="472" y="101"/>
                      <a:pt x="419" y="103"/>
                      <a:pt x="360" y="103"/>
                    </a:cubicBezTo>
                    <a:cubicBezTo>
                      <a:pt x="301" y="103"/>
                      <a:pt x="248" y="101"/>
                      <a:pt x="200" y="97"/>
                    </a:cubicBezTo>
                    <a:cubicBezTo>
                      <a:pt x="199" y="97"/>
                      <a:pt x="199" y="97"/>
                      <a:pt x="198" y="97"/>
                    </a:cubicBezTo>
                    <a:cubicBezTo>
                      <a:pt x="198" y="97"/>
                      <a:pt x="197" y="97"/>
                      <a:pt x="197" y="97"/>
                    </a:cubicBezTo>
                    <a:cubicBezTo>
                      <a:pt x="165" y="95"/>
                      <a:pt x="135" y="92"/>
                      <a:pt x="107" y="88"/>
                    </a:cubicBezTo>
                    <a:cubicBezTo>
                      <a:pt x="106" y="88"/>
                      <a:pt x="106" y="87"/>
                      <a:pt x="105" y="87"/>
                    </a:cubicBezTo>
                    <a:cubicBezTo>
                      <a:pt x="82" y="84"/>
                      <a:pt x="62" y="80"/>
                      <a:pt x="47" y="76"/>
                    </a:cubicBezTo>
                    <a:cubicBezTo>
                      <a:pt x="16" y="69"/>
                      <a:pt x="0" y="60"/>
                      <a:pt x="0" y="51"/>
                    </a:cubicBezTo>
                    <a:cubicBezTo>
                      <a:pt x="0" y="49"/>
                      <a:pt x="1" y="47"/>
                      <a:pt x="2" y="45"/>
                    </a:cubicBezTo>
                    <a:cubicBezTo>
                      <a:pt x="2" y="46"/>
                      <a:pt x="2" y="46"/>
                      <a:pt x="2" y="46"/>
                    </a:cubicBezTo>
                    <a:cubicBezTo>
                      <a:pt x="3" y="45"/>
                      <a:pt x="4" y="43"/>
                      <a:pt x="5" y="42"/>
                    </a:cubicBezTo>
                    <a:cubicBezTo>
                      <a:pt x="12" y="36"/>
                      <a:pt x="25" y="31"/>
                      <a:pt x="47" y="25"/>
                    </a:cubicBezTo>
                    <a:cubicBezTo>
                      <a:pt x="62" y="22"/>
                      <a:pt x="82" y="18"/>
                      <a:pt x="105" y="15"/>
                    </a:cubicBezTo>
                    <a:cubicBezTo>
                      <a:pt x="123" y="12"/>
                      <a:pt x="142" y="10"/>
                      <a:pt x="161" y="8"/>
                    </a:cubicBezTo>
                    <a:cubicBezTo>
                      <a:pt x="171" y="7"/>
                      <a:pt x="181" y="6"/>
                      <a:pt x="192" y="5"/>
                    </a:cubicBezTo>
                    <a:cubicBezTo>
                      <a:pt x="203" y="5"/>
                      <a:pt x="214" y="4"/>
                      <a:pt x="225" y="3"/>
                    </a:cubicBezTo>
                    <a:cubicBezTo>
                      <a:pt x="228" y="3"/>
                      <a:pt x="231" y="3"/>
                      <a:pt x="234" y="3"/>
                    </a:cubicBezTo>
                    <a:cubicBezTo>
                      <a:pt x="238" y="2"/>
                      <a:pt x="241" y="2"/>
                      <a:pt x="245" y="2"/>
                    </a:cubicBezTo>
                    <a:cubicBezTo>
                      <a:pt x="301" y="0"/>
                      <a:pt x="301" y="0"/>
                      <a:pt x="301" y="0"/>
                    </a:cubicBezTo>
                    <a:cubicBezTo>
                      <a:pt x="320" y="0"/>
                      <a:pt x="340" y="0"/>
                      <a:pt x="360" y="0"/>
                    </a:cubicBezTo>
                    <a:cubicBezTo>
                      <a:pt x="373" y="0"/>
                      <a:pt x="387" y="0"/>
                      <a:pt x="400" y="0"/>
                    </a:cubicBezTo>
                    <a:cubicBezTo>
                      <a:pt x="438" y="1"/>
                      <a:pt x="438" y="1"/>
                      <a:pt x="438" y="1"/>
                    </a:cubicBezTo>
                    <a:cubicBezTo>
                      <a:pt x="441" y="1"/>
                      <a:pt x="444" y="1"/>
                      <a:pt x="447" y="1"/>
                    </a:cubicBezTo>
                    <a:close/>
                  </a:path>
                </a:pathLst>
              </a:custGeom>
              <a:solidFill>
                <a:schemeClr val="accent4">
                  <a:lumMod val="50000"/>
                </a:schemeClr>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7" name="Group 8"/>
            <p:cNvGrpSpPr/>
            <p:nvPr/>
          </p:nvGrpSpPr>
          <p:grpSpPr>
            <a:xfrm>
              <a:off x="4091814" y="2611660"/>
              <a:ext cx="4016631" cy="1162040"/>
              <a:chOff x="3068860" y="1958745"/>
              <a:chExt cx="3012473" cy="871530"/>
            </a:xfrm>
          </p:grpSpPr>
          <p:sp>
            <p:nvSpPr>
              <p:cNvPr id="40" name="Freeform: Shape 9"/>
              <p:cNvSpPr>
                <a:spLocks/>
              </p:cNvSpPr>
              <p:nvPr/>
            </p:nvSpPr>
            <p:spPr bwMode="auto">
              <a:xfrm rot="21578059">
                <a:off x="3068860" y="1958745"/>
                <a:ext cx="3009900" cy="720725"/>
              </a:xfrm>
              <a:custGeom>
                <a:avLst/>
                <a:gdLst/>
                <a:ahLst/>
                <a:cxnLst>
                  <a:cxn ang="0">
                    <a:pos x="319" y="5"/>
                  </a:cxn>
                  <a:cxn ang="0">
                    <a:pos x="322" y="5"/>
                  </a:cxn>
                  <a:cxn ang="0">
                    <a:pos x="479" y="0"/>
                  </a:cxn>
                  <a:cxn ang="0">
                    <a:pos x="641" y="5"/>
                  </a:cxn>
                  <a:cxn ang="0">
                    <a:pos x="641" y="5"/>
                  </a:cxn>
                  <a:cxn ang="0">
                    <a:pos x="643" y="5"/>
                  </a:cxn>
                  <a:cxn ang="0">
                    <a:pos x="836" y="27"/>
                  </a:cxn>
                  <a:cxn ang="0">
                    <a:pos x="903" y="43"/>
                  </a:cxn>
                  <a:cxn ang="0">
                    <a:pos x="925" y="86"/>
                  </a:cxn>
                  <a:cxn ang="0">
                    <a:pos x="941" y="132"/>
                  </a:cxn>
                  <a:cxn ang="0">
                    <a:pos x="942" y="134"/>
                  </a:cxn>
                  <a:cxn ang="0">
                    <a:pos x="960" y="230"/>
                  </a:cxn>
                  <a:cxn ang="0">
                    <a:pos x="820" y="209"/>
                  </a:cxn>
                  <a:cxn ang="0">
                    <a:pos x="754" y="205"/>
                  </a:cxn>
                  <a:cxn ang="0">
                    <a:pos x="687" y="202"/>
                  </a:cxn>
                  <a:cxn ang="0">
                    <a:pos x="678" y="202"/>
                  </a:cxn>
                  <a:cxn ang="0">
                    <a:pos x="558" y="198"/>
                  </a:cxn>
                  <a:cxn ang="0">
                    <a:pos x="395" y="198"/>
                  </a:cxn>
                  <a:cxn ang="0">
                    <a:pos x="284" y="202"/>
                  </a:cxn>
                  <a:cxn ang="0">
                    <a:pos x="272" y="202"/>
                  </a:cxn>
                  <a:cxn ang="0">
                    <a:pos x="205" y="205"/>
                  </a:cxn>
                  <a:cxn ang="0">
                    <a:pos x="140" y="209"/>
                  </a:cxn>
                  <a:cxn ang="0">
                    <a:pos x="3" y="229"/>
                  </a:cxn>
                  <a:cxn ang="0">
                    <a:pos x="3" y="229"/>
                  </a:cxn>
                  <a:cxn ang="0">
                    <a:pos x="0" y="230"/>
                  </a:cxn>
                  <a:cxn ang="0">
                    <a:pos x="17" y="135"/>
                  </a:cxn>
                  <a:cxn ang="0">
                    <a:pos x="18" y="133"/>
                  </a:cxn>
                  <a:cxn ang="0">
                    <a:pos x="35" y="86"/>
                  </a:cxn>
                  <a:cxn ang="0">
                    <a:pos x="56" y="42"/>
                  </a:cxn>
                  <a:cxn ang="0">
                    <a:pos x="122" y="27"/>
                  </a:cxn>
                  <a:cxn ang="0">
                    <a:pos x="318" y="5"/>
                  </a:cxn>
                  <a:cxn ang="0">
                    <a:pos x="319" y="5"/>
                  </a:cxn>
                </a:cxnLst>
                <a:rect l="0" t="0" r="r" b="b"/>
                <a:pathLst>
                  <a:path w="960" h="230">
                    <a:moveTo>
                      <a:pt x="319" y="5"/>
                    </a:moveTo>
                    <a:cubicBezTo>
                      <a:pt x="320" y="5"/>
                      <a:pt x="321" y="5"/>
                      <a:pt x="322" y="5"/>
                    </a:cubicBezTo>
                    <a:cubicBezTo>
                      <a:pt x="371" y="2"/>
                      <a:pt x="423" y="0"/>
                      <a:pt x="479" y="0"/>
                    </a:cubicBezTo>
                    <a:cubicBezTo>
                      <a:pt x="537" y="0"/>
                      <a:pt x="591" y="2"/>
                      <a:pt x="641" y="5"/>
                    </a:cubicBezTo>
                    <a:cubicBezTo>
                      <a:pt x="641" y="5"/>
                      <a:pt x="641" y="5"/>
                      <a:pt x="641" y="5"/>
                    </a:cubicBezTo>
                    <a:cubicBezTo>
                      <a:pt x="642" y="5"/>
                      <a:pt x="642" y="5"/>
                      <a:pt x="643" y="5"/>
                    </a:cubicBezTo>
                    <a:cubicBezTo>
                      <a:pt x="714" y="9"/>
                      <a:pt x="779" y="17"/>
                      <a:pt x="836" y="27"/>
                    </a:cubicBezTo>
                    <a:cubicBezTo>
                      <a:pt x="862" y="32"/>
                      <a:pt x="884" y="37"/>
                      <a:pt x="903" y="43"/>
                    </a:cubicBezTo>
                    <a:cubicBezTo>
                      <a:pt x="911" y="57"/>
                      <a:pt x="918" y="71"/>
                      <a:pt x="925" y="86"/>
                    </a:cubicBezTo>
                    <a:cubicBezTo>
                      <a:pt x="931" y="101"/>
                      <a:pt x="936" y="117"/>
                      <a:pt x="941" y="132"/>
                    </a:cubicBezTo>
                    <a:cubicBezTo>
                      <a:pt x="941" y="133"/>
                      <a:pt x="942" y="134"/>
                      <a:pt x="942" y="134"/>
                    </a:cubicBezTo>
                    <a:cubicBezTo>
                      <a:pt x="951" y="165"/>
                      <a:pt x="957" y="197"/>
                      <a:pt x="960" y="230"/>
                    </a:cubicBezTo>
                    <a:cubicBezTo>
                      <a:pt x="938" y="221"/>
                      <a:pt x="891" y="215"/>
                      <a:pt x="820" y="209"/>
                    </a:cubicBezTo>
                    <a:cubicBezTo>
                      <a:pt x="799" y="207"/>
                      <a:pt x="777" y="206"/>
                      <a:pt x="754" y="205"/>
                    </a:cubicBezTo>
                    <a:cubicBezTo>
                      <a:pt x="733" y="204"/>
                      <a:pt x="710" y="203"/>
                      <a:pt x="687" y="202"/>
                    </a:cubicBezTo>
                    <a:cubicBezTo>
                      <a:pt x="678" y="202"/>
                      <a:pt x="678" y="202"/>
                      <a:pt x="678" y="202"/>
                    </a:cubicBezTo>
                    <a:cubicBezTo>
                      <a:pt x="639" y="200"/>
                      <a:pt x="600" y="198"/>
                      <a:pt x="558" y="198"/>
                    </a:cubicBezTo>
                    <a:cubicBezTo>
                      <a:pt x="395" y="198"/>
                      <a:pt x="395" y="198"/>
                      <a:pt x="395" y="198"/>
                    </a:cubicBezTo>
                    <a:cubicBezTo>
                      <a:pt x="357" y="199"/>
                      <a:pt x="320" y="200"/>
                      <a:pt x="284" y="202"/>
                    </a:cubicBezTo>
                    <a:cubicBezTo>
                      <a:pt x="272" y="202"/>
                      <a:pt x="272" y="202"/>
                      <a:pt x="272" y="202"/>
                    </a:cubicBezTo>
                    <a:cubicBezTo>
                      <a:pt x="249" y="203"/>
                      <a:pt x="227" y="204"/>
                      <a:pt x="205" y="205"/>
                    </a:cubicBezTo>
                    <a:cubicBezTo>
                      <a:pt x="182" y="206"/>
                      <a:pt x="161" y="207"/>
                      <a:pt x="140" y="209"/>
                    </a:cubicBezTo>
                    <a:cubicBezTo>
                      <a:pt x="72" y="214"/>
                      <a:pt x="27" y="221"/>
                      <a:pt x="3" y="229"/>
                    </a:cubicBezTo>
                    <a:cubicBezTo>
                      <a:pt x="4" y="229"/>
                      <a:pt x="4" y="229"/>
                      <a:pt x="3" y="229"/>
                    </a:cubicBezTo>
                    <a:cubicBezTo>
                      <a:pt x="0" y="230"/>
                      <a:pt x="0" y="230"/>
                      <a:pt x="0" y="230"/>
                    </a:cubicBezTo>
                    <a:cubicBezTo>
                      <a:pt x="2" y="197"/>
                      <a:pt x="8" y="165"/>
                      <a:pt x="17" y="135"/>
                    </a:cubicBezTo>
                    <a:cubicBezTo>
                      <a:pt x="17" y="134"/>
                      <a:pt x="17" y="133"/>
                      <a:pt x="18" y="133"/>
                    </a:cubicBezTo>
                    <a:cubicBezTo>
                      <a:pt x="22" y="117"/>
                      <a:pt x="28" y="101"/>
                      <a:pt x="35" y="86"/>
                    </a:cubicBezTo>
                    <a:cubicBezTo>
                      <a:pt x="41" y="71"/>
                      <a:pt x="48" y="57"/>
                      <a:pt x="56" y="42"/>
                    </a:cubicBezTo>
                    <a:cubicBezTo>
                      <a:pt x="74" y="37"/>
                      <a:pt x="97" y="32"/>
                      <a:pt x="122" y="27"/>
                    </a:cubicBezTo>
                    <a:cubicBezTo>
                      <a:pt x="180" y="17"/>
                      <a:pt x="245" y="9"/>
                      <a:pt x="318" y="5"/>
                    </a:cubicBezTo>
                    <a:cubicBezTo>
                      <a:pt x="318" y="5"/>
                      <a:pt x="319" y="5"/>
                      <a:pt x="319" y="5"/>
                    </a:cubicBezTo>
                    <a:close/>
                  </a:path>
                </a:pathLst>
              </a:custGeom>
              <a:gradFill>
                <a:gsLst>
                  <a:gs pos="0">
                    <a:schemeClr val="accent3">
                      <a:lumMod val="75000"/>
                    </a:schemeClr>
                  </a:gs>
                  <a:gs pos="50000">
                    <a:schemeClr val="accent3"/>
                  </a:gs>
                </a:gsLst>
                <a:lin ang="0" scaled="0"/>
              </a:gra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Arial"/>
                  <a:ea typeface="微软雅黑"/>
                  <a:cs typeface="+mn-ea"/>
                  <a:sym typeface="+mn-lt"/>
                </a:endParaRPr>
              </a:p>
            </p:txBody>
          </p:sp>
          <p:sp>
            <p:nvSpPr>
              <p:cNvPr id="41" name="Freeform: Shape 10"/>
              <p:cNvSpPr>
                <a:spLocks/>
              </p:cNvSpPr>
              <p:nvPr/>
            </p:nvSpPr>
            <p:spPr bwMode="auto">
              <a:xfrm rot="21578059">
                <a:off x="3071433" y="2614375"/>
                <a:ext cx="3009900" cy="215900"/>
              </a:xfrm>
              <a:custGeom>
                <a:avLst/>
                <a:gdLst/>
                <a:ahLst/>
                <a:cxnLst>
                  <a:cxn ang="0">
                    <a:pos x="210" y="8"/>
                  </a:cxn>
                  <a:cxn ang="0">
                    <a:pos x="272" y="4"/>
                  </a:cxn>
                  <a:cxn ang="0">
                    <a:pos x="383" y="1"/>
                  </a:cxn>
                  <a:cxn ang="0">
                    <a:pos x="480" y="0"/>
                  </a:cxn>
                  <a:cxn ang="0">
                    <a:pos x="576" y="1"/>
                  </a:cxn>
                  <a:cxn ang="0">
                    <a:pos x="687" y="4"/>
                  </a:cxn>
                  <a:cxn ang="0">
                    <a:pos x="696" y="4"/>
                  </a:cxn>
                  <a:cxn ang="0">
                    <a:pos x="723" y="6"/>
                  </a:cxn>
                  <a:cxn ang="0">
                    <a:pos x="750" y="8"/>
                  </a:cxn>
                  <a:cxn ang="0">
                    <a:pos x="751" y="8"/>
                  </a:cxn>
                  <a:cxn ang="0">
                    <a:pos x="872" y="18"/>
                  </a:cxn>
                  <a:cxn ang="0">
                    <a:pos x="874" y="18"/>
                  </a:cxn>
                  <a:cxn ang="0">
                    <a:pos x="884" y="19"/>
                  </a:cxn>
                  <a:cxn ang="0">
                    <a:pos x="899" y="21"/>
                  </a:cxn>
                  <a:cxn ang="0">
                    <a:pos x="928" y="25"/>
                  </a:cxn>
                  <a:cxn ang="0">
                    <a:pos x="931" y="25"/>
                  </a:cxn>
                  <a:cxn ang="0">
                    <a:pos x="932" y="25"/>
                  </a:cxn>
                  <a:cxn ang="0">
                    <a:pos x="948" y="28"/>
                  </a:cxn>
                  <a:cxn ang="0">
                    <a:pos x="953" y="29"/>
                  </a:cxn>
                  <a:cxn ang="0">
                    <a:pos x="960" y="34"/>
                  </a:cxn>
                  <a:cxn ang="0">
                    <a:pos x="960" y="36"/>
                  </a:cxn>
                  <a:cxn ang="0">
                    <a:pos x="820" y="59"/>
                  </a:cxn>
                  <a:cxn ang="0">
                    <a:pos x="480" y="69"/>
                  </a:cxn>
                  <a:cxn ang="0">
                    <a:pos x="140" y="59"/>
                  </a:cxn>
                  <a:cxn ang="0">
                    <a:pos x="0" y="35"/>
                  </a:cxn>
                  <a:cxn ang="0">
                    <a:pos x="7" y="29"/>
                  </a:cxn>
                  <a:cxn ang="0">
                    <a:pos x="13" y="28"/>
                  </a:cxn>
                  <a:cxn ang="0">
                    <a:pos x="29" y="25"/>
                  </a:cxn>
                  <a:cxn ang="0">
                    <a:pos x="32" y="25"/>
                  </a:cxn>
                  <a:cxn ang="0">
                    <a:pos x="35" y="25"/>
                  </a:cxn>
                  <a:cxn ang="0">
                    <a:pos x="38" y="24"/>
                  </a:cxn>
                  <a:cxn ang="0">
                    <a:pos x="41" y="24"/>
                  </a:cxn>
                  <a:cxn ang="0">
                    <a:pos x="43" y="23"/>
                  </a:cxn>
                  <a:cxn ang="0">
                    <a:pos x="53" y="22"/>
                  </a:cxn>
                  <a:cxn ang="0">
                    <a:pos x="56" y="22"/>
                  </a:cxn>
                  <a:cxn ang="0">
                    <a:pos x="63" y="21"/>
                  </a:cxn>
                  <a:cxn ang="0">
                    <a:pos x="65" y="21"/>
                  </a:cxn>
                  <a:cxn ang="0">
                    <a:pos x="68" y="20"/>
                  </a:cxn>
                  <a:cxn ang="0">
                    <a:pos x="204" y="8"/>
                  </a:cxn>
                  <a:cxn ang="0">
                    <a:pos x="210" y="8"/>
                  </a:cxn>
                </a:cxnLst>
                <a:rect l="0" t="0" r="r" b="b"/>
                <a:pathLst>
                  <a:path w="960" h="69">
                    <a:moveTo>
                      <a:pt x="210" y="8"/>
                    </a:moveTo>
                    <a:cubicBezTo>
                      <a:pt x="230" y="6"/>
                      <a:pt x="251" y="5"/>
                      <a:pt x="272" y="4"/>
                    </a:cubicBezTo>
                    <a:cubicBezTo>
                      <a:pt x="383" y="1"/>
                      <a:pt x="383" y="1"/>
                      <a:pt x="383" y="1"/>
                    </a:cubicBezTo>
                    <a:cubicBezTo>
                      <a:pt x="414" y="1"/>
                      <a:pt x="446" y="0"/>
                      <a:pt x="480" y="0"/>
                    </a:cubicBezTo>
                    <a:cubicBezTo>
                      <a:pt x="513" y="0"/>
                      <a:pt x="545" y="1"/>
                      <a:pt x="576" y="1"/>
                    </a:cubicBezTo>
                    <a:cubicBezTo>
                      <a:pt x="687" y="4"/>
                      <a:pt x="687" y="4"/>
                      <a:pt x="687" y="4"/>
                    </a:cubicBezTo>
                    <a:cubicBezTo>
                      <a:pt x="690" y="4"/>
                      <a:pt x="693" y="4"/>
                      <a:pt x="696" y="4"/>
                    </a:cubicBezTo>
                    <a:cubicBezTo>
                      <a:pt x="723" y="6"/>
                      <a:pt x="723" y="6"/>
                      <a:pt x="723" y="6"/>
                    </a:cubicBezTo>
                    <a:cubicBezTo>
                      <a:pt x="732" y="6"/>
                      <a:pt x="741" y="7"/>
                      <a:pt x="750" y="8"/>
                    </a:cubicBezTo>
                    <a:cubicBezTo>
                      <a:pt x="750" y="8"/>
                      <a:pt x="751" y="8"/>
                      <a:pt x="751" y="8"/>
                    </a:cubicBezTo>
                    <a:cubicBezTo>
                      <a:pt x="872" y="18"/>
                      <a:pt x="872" y="18"/>
                      <a:pt x="872" y="18"/>
                    </a:cubicBezTo>
                    <a:cubicBezTo>
                      <a:pt x="872" y="18"/>
                      <a:pt x="873" y="18"/>
                      <a:pt x="874" y="18"/>
                    </a:cubicBezTo>
                    <a:cubicBezTo>
                      <a:pt x="877" y="19"/>
                      <a:pt x="880" y="19"/>
                      <a:pt x="884" y="19"/>
                    </a:cubicBezTo>
                    <a:cubicBezTo>
                      <a:pt x="889" y="20"/>
                      <a:pt x="894" y="20"/>
                      <a:pt x="899" y="21"/>
                    </a:cubicBezTo>
                    <a:cubicBezTo>
                      <a:pt x="909" y="22"/>
                      <a:pt x="918" y="24"/>
                      <a:pt x="928" y="25"/>
                    </a:cubicBezTo>
                    <a:cubicBezTo>
                      <a:pt x="929" y="25"/>
                      <a:pt x="930" y="25"/>
                      <a:pt x="931" y="25"/>
                    </a:cubicBezTo>
                    <a:cubicBezTo>
                      <a:pt x="931" y="25"/>
                      <a:pt x="931" y="25"/>
                      <a:pt x="932" y="25"/>
                    </a:cubicBezTo>
                    <a:cubicBezTo>
                      <a:pt x="948" y="28"/>
                      <a:pt x="948" y="28"/>
                      <a:pt x="948" y="28"/>
                    </a:cubicBezTo>
                    <a:cubicBezTo>
                      <a:pt x="949" y="28"/>
                      <a:pt x="951" y="28"/>
                      <a:pt x="953" y="29"/>
                    </a:cubicBezTo>
                    <a:cubicBezTo>
                      <a:pt x="957" y="30"/>
                      <a:pt x="959" y="32"/>
                      <a:pt x="960" y="34"/>
                    </a:cubicBezTo>
                    <a:cubicBezTo>
                      <a:pt x="960" y="34"/>
                      <a:pt x="960" y="35"/>
                      <a:pt x="960" y="36"/>
                    </a:cubicBezTo>
                    <a:cubicBezTo>
                      <a:pt x="957" y="45"/>
                      <a:pt x="910" y="53"/>
                      <a:pt x="820" y="59"/>
                    </a:cubicBezTo>
                    <a:cubicBezTo>
                      <a:pt x="726" y="66"/>
                      <a:pt x="613" y="69"/>
                      <a:pt x="480" y="69"/>
                    </a:cubicBezTo>
                    <a:cubicBezTo>
                      <a:pt x="347" y="69"/>
                      <a:pt x="234" y="66"/>
                      <a:pt x="140" y="59"/>
                    </a:cubicBezTo>
                    <a:cubicBezTo>
                      <a:pt x="47" y="52"/>
                      <a:pt x="0" y="44"/>
                      <a:pt x="0" y="35"/>
                    </a:cubicBezTo>
                    <a:cubicBezTo>
                      <a:pt x="0" y="33"/>
                      <a:pt x="2" y="31"/>
                      <a:pt x="7" y="29"/>
                    </a:cubicBezTo>
                    <a:cubicBezTo>
                      <a:pt x="9" y="28"/>
                      <a:pt x="11" y="28"/>
                      <a:pt x="13" y="28"/>
                    </a:cubicBezTo>
                    <a:cubicBezTo>
                      <a:pt x="29" y="25"/>
                      <a:pt x="29" y="25"/>
                      <a:pt x="29" y="25"/>
                    </a:cubicBezTo>
                    <a:cubicBezTo>
                      <a:pt x="30" y="25"/>
                      <a:pt x="31" y="25"/>
                      <a:pt x="32" y="25"/>
                    </a:cubicBezTo>
                    <a:cubicBezTo>
                      <a:pt x="33" y="25"/>
                      <a:pt x="34" y="25"/>
                      <a:pt x="35" y="25"/>
                    </a:cubicBezTo>
                    <a:cubicBezTo>
                      <a:pt x="36" y="24"/>
                      <a:pt x="37" y="24"/>
                      <a:pt x="38" y="24"/>
                    </a:cubicBezTo>
                    <a:cubicBezTo>
                      <a:pt x="39" y="24"/>
                      <a:pt x="40" y="24"/>
                      <a:pt x="41" y="24"/>
                    </a:cubicBezTo>
                    <a:cubicBezTo>
                      <a:pt x="41" y="24"/>
                      <a:pt x="42" y="23"/>
                      <a:pt x="43" y="23"/>
                    </a:cubicBezTo>
                    <a:cubicBezTo>
                      <a:pt x="46" y="23"/>
                      <a:pt x="50" y="23"/>
                      <a:pt x="53" y="22"/>
                    </a:cubicBezTo>
                    <a:cubicBezTo>
                      <a:pt x="54" y="22"/>
                      <a:pt x="55" y="22"/>
                      <a:pt x="56" y="22"/>
                    </a:cubicBezTo>
                    <a:cubicBezTo>
                      <a:pt x="58" y="21"/>
                      <a:pt x="60" y="21"/>
                      <a:pt x="63" y="21"/>
                    </a:cubicBezTo>
                    <a:cubicBezTo>
                      <a:pt x="64" y="21"/>
                      <a:pt x="65" y="21"/>
                      <a:pt x="65" y="21"/>
                    </a:cubicBezTo>
                    <a:cubicBezTo>
                      <a:pt x="66" y="20"/>
                      <a:pt x="67" y="20"/>
                      <a:pt x="68" y="20"/>
                    </a:cubicBezTo>
                    <a:cubicBezTo>
                      <a:pt x="204" y="8"/>
                      <a:pt x="204" y="8"/>
                      <a:pt x="204" y="8"/>
                    </a:cubicBezTo>
                    <a:cubicBezTo>
                      <a:pt x="206" y="8"/>
                      <a:pt x="208" y="8"/>
                      <a:pt x="210" y="8"/>
                    </a:cubicBezTo>
                    <a:close/>
                  </a:path>
                </a:pathLst>
              </a:custGeom>
              <a:solidFill>
                <a:schemeClr val="accent3">
                  <a:lumMod val="50000"/>
                </a:schemeClr>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8" name="Group 11"/>
            <p:cNvGrpSpPr/>
            <p:nvPr/>
          </p:nvGrpSpPr>
          <p:grpSpPr>
            <a:xfrm>
              <a:off x="4546834" y="4840068"/>
              <a:ext cx="3253317" cy="1037156"/>
              <a:chOff x="3410125" y="3630054"/>
              <a:chExt cx="2439988" cy="777868"/>
            </a:xfrm>
          </p:grpSpPr>
          <p:sp>
            <p:nvSpPr>
              <p:cNvPr id="38" name="Freeform: Shape 12"/>
              <p:cNvSpPr>
                <a:spLocks/>
              </p:cNvSpPr>
              <p:nvPr/>
            </p:nvSpPr>
            <p:spPr bwMode="auto">
              <a:xfrm rot="21578059">
                <a:off x="3415372" y="3849122"/>
                <a:ext cx="2433638" cy="558800"/>
              </a:xfrm>
              <a:custGeom>
                <a:avLst/>
                <a:gdLst/>
                <a:ahLst/>
                <a:cxnLst>
                  <a:cxn ang="0">
                    <a:pos x="0" y="0"/>
                  </a:cxn>
                  <a:cxn ang="0">
                    <a:pos x="3" y="4"/>
                  </a:cxn>
                  <a:cxn ang="0">
                    <a:pos x="10" y="9"/>
                  </a:cxn>
                  <a:cxn ang="0">
                    <a:pos x="18" y="13"/>
                  </a:cxn>
                  <a:cxn ang="0">
                    <a:pos x="30" y="18"/>
                  </a:cxn>
                  <a:cxn ang="0">
                    <a:pos x="113" y="35"/>
                  </a:cxn>
                  <a:cxn ang="0">
                    <a:pos x="174" y="42"/>
                  </a:cxn>
                  <a:cxn ang="0">
                    <a:pos x="208" y="45"/>
                  </a:cxn>
                  <a:cxn ang="0">
                    <a:pos x="254" y="48"/>
                  </a:cxn>
                  <a:cxn ang="0">
                    <a:pos x="260" y="48"/>
                  </a:cxn>
                  <a:cxn ang="0">
                    <a:pos x="262" y="48"/>
                  </a:cxn>
                  <a:cxn ang="0">
                    <a:pos x="264" y="48"/>
                  </a:cxn>
                  <a:cxn ang="0">
                    <a:pos x="273" y="49"/>
                  </a:cxn>
                  <a:cxn ang="0">
                    <a:pos x="278" y="49"/>
                  </a:cxn>
                  <a:cxn ang="0">
                    <a:pos x="294" y="49"/>
                  </a:cxn>
                  <a:cxn ang="0">
                    <a:pos x="304" y="50"/>
                  </a:cxn>
                  <a:cxn ang="0">
                    <a:pos x="345" y="50"/>
                  </a:cxn>
                  <a:cxn ang="0">
                    <a:pos x="388" y="51"/>
                  </a:cxn>
                  <a:cxn ang="0">
                    <a:pos x="452" y="50"/>
                  </a:cxn>
                  <a:cxn ang="0">
                    <a:pos x="513" y="48"/>
                  </a:cxn>
                  <a:cxn ang="0">
                    <a:pos x="524" y="48"/>
                  </a:cxn>
                  <a:cxn ang="0">
                    <a:pos x="535" y="47"/>
                  </a:cxn>
                  <a:cxn ang="0">
                    <a:pos x="570" y="45"/>
                  </a:cxn>
                  <a:cxn ang="0">
                    <a:pos x="603" y="42"/>
                  </a:cxn>
                  <a:cxn ang="0">
                    <a:pos x="664" y="35"/>
                  </a:cxn>
                  <a:cxn ang="0">
                    <a:pos x="714" y="26"/>
                  </a:cxn>
                  <a:cxn ang="0">
                    <a:pos x="728" y="23"/>
                  </a:cxn>
                  <a:cxn ang="0">
                    <a:pos x="773" y="5"/>
                  </a:cxn>
                  <a:cxn ang="0">
                    <a:pos x="776" y="1"/>
                  </a:cxn>
                  <a:cxn ang="0">
                    <a:pos x="775" y="2"/>
                  </a:cxn>
                  <a:cxn ang="0">
                    <a:pos x="775" y="3"/>
                  </a:cxn>
                  <a:cxn ang="0">
                    <a:pos x="765" y="14"/>
                  </a:cxn>
                  <a:cxn ang="0">
                    <a:pos x="756" y="23"/>
                  </a:cxn>
                  <a:cxn ang="0">
                    <a:pos x="748" y="32"/>
                  </a:cxn>
                  <a:cxn ang="0">
                    <a:pos x="387" y="178"/>
                  </a:cxn>
                  <a:cxn ang="0">
                    <a:pos x="30" y="36"/>
                  </a:cxn>
                  <a:cxn ang="0">
                    <a:pos x="18" y="23"/>
                  </a:cxn>
                  <a:cxn ang="0">
                    <a:pos x="10" y="16"/>
                  </a:cxn>
                  <a:cxn ang="0">
                    <a:pos x="3" y="7"/>
                  </a:cxn>
                  <a:cxn ang="0">
                    <a:pos x="0" y="1"/>
                  </a:cxn>
                  <a:cxn ang="0">
                    <a:pos x="0" y="1"/>
                  </a:cxn>
                  <a:cxn ang="0">
                    <a:pos x="1" y="2"/>
                  </a:cxn>
                  <a:cxn ang="0">
                    <a:pos x="0" y="0"/>
                  </a:cxn>
                </a:cxnLst>
                <a:rect l="0" t="0" r="r" b="b"/>
                <a:pathLst>
                  <a:path w="776" h="178">
                    <a:moveTo>
                      <a:pt x="0" y="0"/>
                    </a:moveTo>
                    <a:cubicBezTo>
                      <a:pt x="2" y="2"/>
                      <a:pt x="3" y="4"/>
                      <a:pt x="3" y="4"/>
                    </a:cubicBezTo>
                    <a:cubicBezTo>
                      <a:pt x="5" y="6"/>
                      <a:pt x="7" y="8"/>
                      <a:pt x="10" y="9"/>
                    </a:cubicBezTo>
                    <a:cubicBezTo>
                      <a:pt x="13" y="11"/>
                      <a:pt x="15" y="12"/>
                      <a:pt x="18" y="13"/>
                    </a:cubicBezTo>
                    <a:cubicBezTo>
                      <a:pt x="22" y="15"/>
                      <a:pt x="26" y="16"/>
                      <a:pt x="30" y="18"/>
                    </a:cubicBezTo>
                    <a:cubicBezTo>
                      <a:pt x="49" y="24"/>
                      <a:pt x="77" y="30"/>
                      <a:pt x="113" y="35"/>
                    </a:cubicBezTo>
                    <a:cubicBezTo>
                      <a:pt x="132" y="38"/>
                      <a:pt x="152" y="40"/>
                      <a:pt x="174" y="42"/>
                    </a:cubicBezTo>
                    <a:cubicBezTo>
                      <a:pt x="185" y="43"/>
                      <a:pt x="196" y="44"/>
                      <a:pt x="208" y="45"/>
                    </a:cubicBezTo>
                    <a:cubicBezTo>
                      <a:pt x="223" y="46"/>
                      <a:pt x="238" y="47"/>
                      <a:pt x="254" y="48"/>
                    </a:cubicBezTo>
                    <a:cubicBezTo>
                      <a:pt x="256" y="48"/>
                      <a:pt x="258" y="48"/>
                      <a:pt x="260" y="48"/>
                    </a:cubicBezTo>
                    <a:cubicBezTo>
                      <a:pt x="260" y="48"/>
                      <a:pt x="261" y="48"/>
                      <a:pt x="262" y="48"/>
                    </a:cubicBezTo>
                    <a:cubicBezTo>
                      <a:pt x="263" y="48"/>
                      <a:pt x="263" y="48"/>
                      <a:pt x="264" y="48"/>
                    </a:cubicBezTo>
                    <a:cubicBezTo>
                      <a:pt x="268" y="49"/>
                      <a:pt x="271" y="49"/>
                      <a:pt x="273" y="49"/>
                    </a:cubicBezTo>
                    <a:cubicBezTo>
                      <a:pt x="275" y="49"/>
                      <a:pt x="277" y="49"/>
                      <a:pt x="278" y="49"/>
                    </a:cubicBezTo>
                    <a:cubicBezTo>
                      <a:pt x="294" y="49"/>
                      <a:pt x="294" y="49"/>
                      <a:pt x="294" y="49"/>
                    </a:cubicBezTo>
                    <a:cubicBezTo>
                      <a:pt x="297" y="49"/>
                      <a:pt x="301" y="50"/>
                      <a:pt x="304" y="50"/>
                    </a:cubicBezTo>
                    <a:cubicBezTo>
                      <a:pt x="345" y="50"/>
                      <a:pt x="345" y="50"/>
                      <a:pt x="345" y="50"/>
                    </a:cubicBezTo>
                    <a:cubicBezTo>
                      <a:pt x="359" y="51"/>
                      <a:pt x="374" y="51"/>
                      <a:pt x="388" y="51"/>
                    </a:cubicBezTo>
                    <a:cubicBezTo>
                      <a:pt x="410" y="51"/>
                      <a:pt x="431" y="51"/>
                      <a:pt x="452" y="50"/>
                    </a:cubicBezTo>
                    <a:cubicBezTo>
                      <a:pt x="513" y="48"/>
                      <a:pt x="513" y="48"/>
                      <a:pt x="513" y="48"/>
                    </a:cubicBezTo>
                    <a:cubicBezTo>
                      <a:pt x="517" y="48"/>
                      <a:pt x="521" y="48"/>
                      <a:pt x="524" y="48"/>
                    </a:cubicBezTo>
                    <a:cubicBezTo>
                      <a:pt x="528" y="47"/>
                      <a:pt x="531" y="47"/>
                      <a:pt x="535" y="47"/>
                    </a:cubicBezTo>
                    <a:cubicBezTo>
                      <a:pt x="547" y="46"/>
                      <a:pt x="559" y="46"/>
                      <a:pt x="570" y="45"/>
                    </a:cubicBezTo>
                    <a:cubicBezTo>
                      <a:pt x="582" y="44"/>
                      <a:pt x="592" y="43"/>
                      <a:pt x="603" y="42"/>
                    </a:cubicBezTo>
                    <a:cubicBezTo>
                      <a:pt x="624" y="40"/>
                      <a:pt x="645" y="37"/>
                      <a:pt x="664" y="35"/>
                    </a:cubicBezTo>
                    <a:cubicBezTo>
                      <a:pt x="683" y="32"/>
                      <a:pt x="700" y="29"/>
                      <a:pt x="714" y="26"/>
                    </a:cubicBezTo>
                    <a:cubicBezTo>
                      <a:pt x="719" y="25"/>
                      <a:pt x="723" y="24"/>
                      <a:pt x="728" y="23"/>
                    </a:cubicBezTo>
                    <a:cubicBezTo>
                      <a:pt x="750" y="17"/>
                      <a:pt x="765" y="11"/>
                      <a:pt x="773" y="5"/>
                    </a:cubicBezTo>
                    <a:cubicBezTo>
                      <a:pt x="774" y="4"/>
                      <a:pt x="775" y="2"/>
                      <a:pt x="776" y="1"/>
                    </a:cubicBezTo>
                    <a:cubicBezTo>
                      <a:pt x="775" y="2"/>
                      <a:pt x="775" y="2"/>
                      <a:pt x="775" y="2"/>
                    </a:cubicBezTo>
                    <a:cubicBezTo>
                      <a:pt x="775" y="3"/>
                      <a:pt x="775" y="3"/>
                      <a:pt x="775" y="3"/>
                    </a:cubicBezTo>
                    <a:cubicBezTo>
                      <a:pt x="773" y="6"/>
                      <a:pt x="769" y="9"/>
                      <a:pt x="765" y="14"/>
                    </a:cubicBezTo>
                    <a:cubicBezTo>
                      <a:pt x="762" y="17"/>
                      <a:pt x="759" y="20"/>
                      <a:pt x="756" y="23"/>
                    </a:cubicBezTo>
                    <a:cubicBezTo>
                      <a:pt x="753" y="26"/>
                      <a:pt x="750" y="29"/>
                      <a:pt x="748" y="32"/>
                    </a:cubicBezTo>
                    <a:cubicBezTo>
                      <a:pt x="647" y="129"/>
                      <a:pt x="527" y="178"/>
                      <a:pt x="387" y="178"/>
                    </a:cubicBezTo>
                    <a:cubicBezTo>
                      <a:pt x="249" y="178"/>
                      <a:pt x="130" y="131"/>
                      <a:pt x="30" y="36"/>
                    </a:cubicBezTo>
                    <a:cubicBezTo>
                      <a:pt x="26" y="32"/>
                      <a:pt x="22" y="28"/>
                      <a:pt x="18" y="23"/>
                    </a:cubicBezTo>
                    <a:cubicBezTo>
                      <a:pt x="15" y="21"/>
                      <a:pt x="13" y="18"/>
                      <a:pt x="10" y="16"/>
                    </a:cubicBezTo>
                    <a:cubicBezTo>
                      <a:pt x="8" y="13"/>
                      <a:pt x="6" y="11"/>
                      <a:pt x="3" y="7"/>
                    </a:cubicBezTo>
                    <a:cubicBezTo>
                      <a:pt x="1" y="5"/>
                      <a:pt x="0" y="2"/>
                      <a:pt x="0" y="1"/>
                    </a:cubicBezTo>
                    <a:cubicBezTo>
                      <a:pt x="0" y="1"/>
                      <a:pt x="0" y="1"/>
                      <a:pt x="0" y="1"/>
                    </a:cubicBezTo>
                    <a:cubicBezTo>
                      <a:pt x="1" y="1"/>
                      <a:pt x="1" y="2"/>
                      <a:pt x="1" y="2"/>
                    </a:cubicBezTo>
                    <a:lnTo>
                      <a:pt x="0" y="0"/>
                    </a:lnTo>
                    <a:close/>
                  </a:path>
                </a:pathLst>
              </a:custGeom>
              <a:gradFill>
                <a:gsLst>
                  <a:gs pos="0">
                    <a:schemeClr val="accent1">
                      <a:lumMod val="75000"/>
                    </a:schemeClr>
                  </a:gs>
                  <a:gs pos="50000">
                    <a:schemeClr val="accent1"/>
                  </a:gs>
                </a:gsLst>
                <a:lin ang="0" scaled="0"/>
              </a:gra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Arial"/>
                  <a:ea typeface="微软雅黑"/>
                  <a:cs typeface="+mn-ea"/>
                  <a:sym typeface="+mn-lt"/>
                </a:endParaRPr>
              </a:p>
            </p:txBody>
          </p:sp>
          <p:sp>
            <p:nvSpPr>
              <p:cNvPr id="39" name="Freeform: Shape 13"/>
              <p:cNvSpPr>
                <a:spLocks/>
              </p:cNvSpPr>
              <p:nvPr/>
            </p:nvSpPr>
            <p:spPr bwMode="auto">
              <a:xfrm rot="21578059">
                <a:off x="3410125" y="3630054"/>
                <a:ext cx="2439988" cy="347663"/>
              </a:xfrm>
              <a:custGeom>
                <a:avLst/>
                <a:gdLst/>
                <a:ahLst/>
                <a:cxnLst>
                  <a:cxn ang="0">
                    <a:pos x="1" y="60"/>
                  </a:cxn>
                  <a:cxn ang="0">
                    <a:pos x="2" y="61"/>
                  </a:cxn>
                  <a:cxn ang="0">
                    <a:pos x="1" y="61"/>
                  </a:cxn>
                  <a:cxn ang="0">
                    <a:pos x="1" y="60"/>
                  </a:cxn>
                  <a:cxn ang="0">
                    <a:pos x="1" y="60"/>
                  </a:cxn>
                  <a:cxn ang="0">
                    <a:pos x="1" y="59"/>
                  </a:cxn>
                  <a:cxn ang="0">
                    <a:pos x="1" y="59"/>
                  </a:cxn>
                  <a:cxn ang="0">
                    <a:pos x="0" y="56"/>
                  </a:cxn>
                  <a:cxn ang="0">
                    <a:pos x="4" y="47"/>
                  </a:cxn>
                  <a:cxn ang="0">
                    <a:pos x="32" y="33"/>
                  </a:cxn>
                  <a:cxn ang="0">
                    <a:pos x="114" y="16"/>
                  </a:cxn>
                  <a:cxn ang="0">
                    <a:pos x="116" y="16"/>
                  </a:cxn>
                  <a:cxn ang="0">
                    <a:pos x="213" y="5"/>
                  </a:cxn>
                  <a:cxn ang="0">
                    <a:pos x="214" y="5"/>
                  </a:cxn>
                  <a:cxn ang="0">
                    <a:pos x="216" y="5"/>
                  </a:cxn>
                  <a:cxn ang="0">
                    <a:pos x="389" y="0"/>
                  </a:cxn>
                  <a:cxn ang="0">
                    <a:pos x="563" y="5"/>
                  </a:cxn>
                  <a:cxn ang="0">
                    <a:pos x="564" y="6"/>
                  </a:cxn>
                  <a:cxn ang="0">
                    <a:pos x="566" y="6"/>
                  </a:cxn>
                  <a:cxn ang="0">
                    <a:pos x="663" y="16"/>
                  </a:cxn>
                  <a:cxn ang="0">
                    <a:pos x="665" y="16"/>
                  </a:cxn>
                  <a:cxn ang="0">
                    <a:pos x="729" y="28"/>
                  </a:cxn>
                  <a:cxn ang="0">
                    <a:pos x="778" y="56"/>
                  </a:cxn>
                  <a:cxn ang="0">
                    <a:pos x="776" y="62"/>
                  </a:cxn>
                  <a:cxn ang="0">
                    <a:pos x="777" y="61"/>
                  </a:cxn>
                  <a:cxn ang="0">
                    <a:pos x="774" y="65"/>
                  </a:cxn>
                  <a:cxn ang="0">
                    <a:pos x="729" y="83"/>
                  </a:cxn>
                  <a:cxn ang="0">
                    <a:pos x="665" y="95"/>
                  </a:cxn>
                  <a:cxn ang="0">
                    <a:pos x="604" y="102"/>
                  </a:cxn>
                  <a:cxn ang="0">
                    <a:pos x="571" y="105"/>
                  </a:cxn>
                  <a:cxn ang="0">
                    <a:pos x="536" y="107"/>
                  </a:cxn>
                  <a:cxn ang="0">
                    <a:pos x="526" y="108"/>
                  </a:cxn>
                  <a:cxn ang="0">
                    <a:pos x="514" y="108"/>
                  </a:cxn>
                  <a:cxn ang="0">
                    <a:pos x="453" y="110"/>
                  </a:cxn>
                  <a:cxn ang="0">
                    <a:pos x="389" y="111"/>
                  </a:cxn>
                  <a:cxn ang="0">
                    <a:pos x="346" y="111"/>
                  </a:cxn>
                  <a:cxn ang="0">
                    <a:pos x="305" y="110"/>
                  </a:cxn>
                  <a:cxn ang="0">
                    <a:pos x="295" y="110"/>
                  </a:cxn>
                  <a:cxn ang="0">
                    <a:pos x="279" y="109"/>
                  </a:cxn>
                  <a:cxn ang="0">
                    <a:pos x="274" y="109"/>
                  </a:cxn>
                  <a:cxn ang="0">
                    <a:pos x="265" y="108"/>
                  </a:cxn>
                  <a:cxn ang="0">
                    <a:pos x="263" y="108"/>
                  </a:cxn>
                  <a:cxn ang="0">
                    <a:pos x="255" y="108"/>
                  </a:cxn>
                  <a:cxn ang="0">
                    <a:pos x="209" y="105"/>
                  </a:cxn>
                  <a:cxn ang="0">
                    <a:pos x="175" y="102"/>
                  </a:cxn>
                  <a:cxn ang="0">
                    <a:pos x="114" y="95"/>
                  </a:cxn>
                  <a:cxn ang="0">
                    <a:pos x="32" y="78"/>
                  </a:cxn>
                  <a:cxn ang="0">
                    <a:pos x="11" y="70"/>
                  </a:cxn>
                  <a:cxn ang="0">
                    <a:pos x="4" y="64"/>
                  </a:cxn>
                  <a:cxn ang="0">
                    <a:pos x="1" y="60"/>
                  </a:cxn>
                </a:cxnLst>
                <a:rect l="0" t="0" r="r" b="b"/>
                <a:pathLst>
                  <a:path w="778" h="111">
                    <a:moveTo>
                      <a:pt x="1" y="60"/>
                    </a:moveTo>
                    <a:cubicBezTo>
                      <a:pt x="2" y="61"/>
                      <a:pt x="2" y="61"/>
                      <a:pt x="2" y="61"/>
                    </a:cubicBezTo>
                    <a:cubicBezTo>
                      <a:pt x="1" y="61"/>
                      <a:pt x="1" y="61"/>
                      <a:pt x="1" y="61"/>
                    </a:cubicBezTo>
                    <a:cubicBezTo>
                      <a:pt x="1" y="60"/>
                      <a:pt x="1" y="60"/>
                      <a:pt x="1" y="60"/>
                    </a:cubicBezTo>
                    <a:cubicBezTo>
                      <a:pt x="1" y="60"/>
                      <a:pt x="1" y="60"/>
                      <a:pt x="1" y="60"/>
                    </a:cubicBezTo>
                    <a:cubicBezTo>
                      <a:pt x="1" y="60"/>
                      <a:pt x="1" y="60"/>
                      <a:pt x="1" y="59"/>
                    </a:cubicBezTo>
                    <a:cubicBezTo>
                      <a:pt x="1" y="59"/>
                      <a:pt x="1" y="59"/>
                      <a:pt x="1" y="59"/>
                    </a:cubicBezTo>
                    <a:cubicBezTo>
                      <a:pt x="0" y="58"/>
                      <a:pt x="0" y="57"/>
                      <a:pt x="0" y="56"/>
                    </a:cubicBezTo>
                    <a:cubicBezTo>
                      <a:pt x="0" y="53"/>
                      <a:pt x="1" y="50"/>
                      <a:pt x="4" y="47"/>
                    </a:cubicBezTo>
                    <a:cubicBezTo>
                      <a:pt x="9" y="42"/>
                      <a:pt x="18" y="38"/>
                      <a:pt x="32" y="33"/>
                    </a:cubicBezTo>
                    <a:cubicBezTo>
                      <a:pt x="51" y="27"/>
                      <a:pt x="78" y="21"/>
                      <a:pt x="114" y="16"/>
                    </a:cubicBezTo>
                    <a:cubicBezTo>
                      <a:pt x="115" y="16"/>
                      <a:pt x="115" y="16"/>
                      <a:pt x="116" y="16"/>
                    </a:cubicBezTo>
                    <a:cubicBezTo>
                      <a:pt x="146" y="11"/>
                      <a:pt x="178" y="8"/>
                      <a:pt x="213" y="5"/>
                    </a:cubicBezTo>
                    <a:cubicBezTo>
                      <a:pt x="213" y="5"/>
                      <a:pt x="214" y="5"/>
                      <a:pt x="214" y="5"/>
                    </a:cubicBezTo>
                    <a:cubicBezTo>
                      <a:pt x="215" y="5"/>
                      <a:pt x="215" y="5"/>
                      <a:pt x="216" y="5"/>
                    </a:cubicBezTo>
                    <a:cubicBezTo>
                      <a:pt x="268" y="2"/>
                      <a:pt x="326" y="0"/>
                      <a:pt x="389" y="0"/>
                    </a:cubicBezTo>
                    <a:cubicBezTo>
                      <a:pt x="453" y="0"/>
                      <a:pt x="511" y="2"/>
                      <a:pt x="563" y="5"/>
                    </a:cubicBezTo>
                    <a:cubicBezTo>
                      <a:pt x="563" y="6"/>
                      <a:pt x="564" y="6"/>
                      <a:pt x="564" y="6"/>
                    </a:cubicBezTo>
                    <a:cubicBezTo>
                      <a:pt x="565" y="6"/>
                      <a:pt x="565" y="6"/>
                      <a:pt x="566" y="6"/>
                    </a:cubicBezTo>
                    <a:cubicBezTo>
                      <a:pt x="601" y="8"/>
                      <a:pt x="633" y="12"/>
                      <a:pt x="663" y="16"/>
                    </a:cubicBezTo>
                    <a:cubicBezTo>
                      <a:pt x="664" y="16"/>
                      <a:pt x="664" y="16"/>
                      <a:pt x="665" y="16"/>
                    </a:cubicBezTo>
                    <a:cubicBezTo>
                      <a:pt x="690" y="20"/>
                      <a:pt x="712" y="24"/>
                      <a:pt x="729" y="28"/>
                    </a:cubicBezTo>
                    <a:cubicBezTo>
                      <a:pt x="762" y="36"/>
                      <a:pt x="778" y="46"/>
                      <a:pt x="778" y="56"/>
                    </a:cubicBezTo>
                    <a:cubicBezTo>
                      <a:pt x="778" y="57"/>
                      <a:pt x="778" y="60"/>
                      <a:pt x="776" y="62"/>
                    </a:cubicBezTo>
                    <a:cubicBezTo>
                      <a:pt x="777" y="61"/>
                      <a:pt x="777" y="61"/>
                      <a:pt x="777" y="61"/>
                    </a:cubicBezTo>
                    <a:cubicBezTo>
                      <a:pt x="776" y="62"/>
                      <a:pt x="775" y="64"/>
                      <a:pt x="774" y="65"/>
                    </a:cubicBezTo>
                    <a:cubicBezTo>
                      <a:pt x="766" y="71"/>
                      <a:pt x="751" y="78"/>
                      <a:pt x="729" y="83"/>
                    </a:cubicBezTo>
                    <a:cubicBezTo>
                      <a:pt x="712" y="87"/>
                      <a:pt x="690" y="91"/>
                      <a:pt x="665" y="95"/>
                    </a:cubicBezTo>
                    <a:cubicBezTo>
                      <a:pt x="646" y="98"/>
                      <a:pt x="625" y="100"/>
                      <a:pt x="604" y="102"/>
                    </a:cubicBezTo>
                    <a:cubicBezTo>
                      <a:pt x="594" y="103"/>
                      <a:pt x="583" y="104"/>
                      <a:pt x="571" y="105"/>
                    </a:cubicBezTo>
                    <a:cubicBezTo>
                      <a:pt x="560" y="106"/>
                      <a:pt x="548" y="107"/>
                      <a:pt x="536" y="107"/>
                    </a:cubicBezTo>
                    <a:cubicBezTo>
                      <a:pt x="532" y="108"/>
                      <a:pt x="529" y="108"/>
                      <a:pt x="526" y="108"/>
                    </a:cubicBezTo>
                    <a:cubicBezTo>
                      <a:pt x="522" y="108"/>
                      <a:pt x="518" y="108"/>
                      <a:pt x="514" y="108"/>
                    </a:cubicBezTo>
                    <a:cubicBezTo>
                      <a:pt x="453" y="110"/>
                      <a:pt x="453" y="110"/>
                      <a:pt x="453" y="110"/>
                    </a:cubicBezTo>
                    <a:cubicBezTo>
                      <a:pt x="432" y="111"/>
                      <a:pt x="411" y="111"/>
                      <a:pt x="389" y="111"/>
                    </a:cubicBezTo>
                    <a:cubicBezTo>
                      <a:pt x="375" y="111"/>
                      <a:pt x="360" y="111"/>
                      <a:pt x="346" y="111"/>
                    </a:cubicBezTo>
                    <a:cubicBezTo>
                      <a:pt x="305" y="110"/>
                      <a:pt x="305" y="110"/>
                      <a:pt x="305" y="110"/>
                    </a:cubicBezTo>
                    <a:cubicBezTo>
                      <a:pt x="302" y="110"/>
                      <a:pt x="298" y="110"/>
                      <a:pt x="295" y="110"/>
                    </a:cubicBezTo>
                    <a:cubicBezTo>
                      <a:pt x="279" y="109"/>
                      <a:pt x="279" y="109"/>
                      <a:pt x="279" y="109"/>
                    </a:cubicBezTo>
                    <a:cubicBezTo>
                      <a:pt x="278" y="109"/>
                      <a:pt x="276" y="109"/>
                      <a:pt x="274" y="109"/>
                    </a:cubicBezTo>
                    <a:cubicBezTo>
                      <a:pt x="272" y="109"/>
                      <a:pt x="269" y="109"/>
                      <a:pt x="265" y="108"/>
                    </a:cubicBezTo>
                    <a:cubicBezTo>
                      <a:pt x="264" y="108"/>
                      <a:pt x="264" y="108"/>
                      <a:pt x="263" y="108"/>
                    </a:cubicBezTo>
                    <a:cubicBezTo>
                      <a:pt x="260" y="108"/>
                      <a:pt x="257" y="108"/>
                      <a:pt x="255" y="108"/>
                    </a:cubicBezTo>
                    <a:cubicBezTo>
                      <a:pt x="239" y="107"/>
                      <a:pt x="224" y="106"/>
                      <a:pt x="209" y="105"/>
                    </a:cubicBezTo>
                    <a:cubicBezTo>
                      <a:pt x="197" y="104"/>
                      <a:pt x="186" y="103"/>
                      <a:pt x="175" y="102"/>
                    </a:cubicBezTo>
                    <a:cubicBezTo>
                      <a:pt x="153" y="100"/>
                      <a:pt x="133" y="98"/>
                      <a:pt x="114" y="95"/>
                    </a:cubicBezTo>
                    <a:cubicBezTo>
                      <a:pt x="78" y="90"/>
                      <a:pt x="51" y="84"/>
                      <a:pt x="32" y="78"/>
                    </a:cubicBezTo>
                    <a:cubicBezTo>
                      <a:pt x="23" y="75"/>
                      <a:pt x="16" y="72"/>
                      <a:pt x="11" y="70"/>
                    </a:cubicBezTo>
                    <a:cubicBezTo>
                      <a:pt x="8" y="68"/>
                      <a:pt x="6" y="66"/>
                      <a:pt x="4" y="64"/>
                    </a:cubicBezTo>
                    <a:cubicBezTo>
                      <a:pt x="4" y="64"/>
                      <a:pt x="3" y="62"/>
                      <a:pt x="1" y="60"/>
                    </a:cubicBezTo>
                    <a:close/>
                  </a:path>
                </a:pathLst>
              </a:custGeom>
              <a:solidFill>
                <a:schemeClr val="accent1">
                  <a:lumMod val="75000"/>
                </a:schemeClr>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sp>
          <p:nvSpPr>
            <p:cNvPr id="9" name="TextBox 18"/>
            <p:cNvSpPr txBox="1"/>
            <p:nvPr/>
          </p:nvSpPr>
          <p:spPr>
            <a:xfrm>
              <a:off x="833602" y="4117722"/>
              <a:ext cx="3034928" cy="484748"/>
            </a:xfrm>
            <a:prstGeom prst="rect">
              <a:avLst/>
            </a:prstGeom>
            <a:noFill/>
          </p:spPr>
          <p:txBody>
            <a:bodyPr wrap="square" lIns="0" tIns="0" rIns="0" bIns="0">
              <a:normAutofit lnSpcReduction="10000"/>
            </a:bodyPr>
            <a:lstStyle/>
            <a:p>
              <a:pPr marL="0" marR="0" lvl="0" indent="0" algn="l" defTabSz="1219170" rtl="0" eaLnBrk="1" fontAlgn="base" latinLnBrk="0" hangingPunct="1">
                <a:lnSpc>
                  <a:spcPct val="120000"/>
                </a:lnSpc>
                <a:spcBef>
                  <a:spcPct val="0"/>
                </a:spcBef>
                <a:spcAft>
                  <a:spcPct val="0"/>
                </a:spcAft>
                <a:buClrTx/>
                <a:buSzTx/>
                <a:buFontTx/>
                <a:buNone/>
                <a:tabLst/>
                <a:defRPr/>
              </a:pPr>
              <a:r>
                <a:rPr kumimoji="0" lang="zh-CN" altLang="en-US" sz="1050" b="0"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国外疫情，尤其是某些西方国家，疫情形势逐渐严峻</a:t>
              </a:r>
            </a:p>
          </p:txBody>
        </p:sp>
        <p:sp>
          <p:nvSpPr>
            <p:cNvPr id="10" name="Rectangle 19"/>
            <p:cNvSpPr/>
            <p:nvPr/>
          </p:nvSpPr>
          <p:spPr>
            <a:xfrm>
              <a:off x="833602" y="3933056"/>
              <a:ext cx="3034928" cy="184666"/>
            </a:xfrm>
            <a:prstGeom prst="rect">
              <a:avLst/>
            </a:prstGeom>
          </p:spPr>
          <p:txBody>
            <a:bodyPr wrap="none" lIns="0" tIns="0" rIns="0" bIns="0">
              <a:normAutofit fontScale="92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127F93"/>
                  </a:solidFill>
                  <a:effectLst/>
                  <a:uLnTx/>
                  <a:uFillTx/>
                  <a:latin typeface="Arial"/>
                  <a:ea typeface="微软雅黑"/>
                  <a:cs typeface="+mn-ea"/>
                  <a:sym typeface="+mn-lt"/>
                </a:rPr>
                <a:t>国外疫情</a:t>
              </a:r>
            </a:p>
          </p:txBody>
        </p:sp>
        <p:sp>
          <p:nvSpPr>
            <p:cNvPr id="11" name="TextBox 21"/>
            <p:cNvSpPr txBox="1"/>
            <p:nvPr/>
          </p:nvSpPr>
          <p:spPr>
            <a:xfrm>
              <a:off x="8362893" y="3244429"/>
              <a:ext cx="3034927" cy="274652"/>
            </a:xfrm>
            <a:prstGeom prst="rect">
              <a:avLst/>
            </a:prstGeom>
            <a:noFill/>
          </p:spPr>
          <p:txBody>
            <a:bodyPr wrap="square" lIns="0" tIns="0" rIns="0" bIns="0">
              <a:normAutofit/>
            </a:bodyPr>
            <a:lstStyle/>
            <a:p>
              <a:pPr marL="0" marR="0" lvl="0" indent="0" algn="r" defTabSz="1219170" rtl="0" eaLnBrk="1" fontAlgn="base" latinLnBrk="0" hangingPunct="1">
                <a:lnSpc>
                  <a:spcPct val="120000"/>
                </a:lnSpc>
                <a:spcBef>
                  <a:spcPct val="0"/>
                </a:spcBef>
                <a:spcAft>
                  <a:spcPct val="0"/>
                </a:spcAft>
                <a:buClrTx/>
                <a:buSzTx/>
                <a:buFontTx/>
                <a:buNone/>
                <a:tabLst/>
                <a:defRPr/>
              </a:pPr>
              <a:r>
                <a:rPr kumimoji="0" lang="zh-CN" altLang="en-US" sz="1050" b="0"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国内疫情已逐步解决，趋向平稳</a:t>
              </a:r>
            </a:p>
          </p:txBody>
        </p:sp>
        <p:sp>
          <p:nvSpPr>
            <p:cNvPr id="12" name="Rectangle 22"/>
            <p:cNvSpPr/>
            <p:nvPr/>
          </p:nvSpPr>
          <p:spPr>
            <a:xfrm>
              <a:off x="8317578" y="3053042"/>
              <a:ext cx="3034927" cy="184667"/>
            </a:xfrm>
            <a:prstGeom prst="rect">
              <a:avLst/>
            </a:prstGeom>
          </p:spPr>
          <p:txBody>
            <a:bodyPr wrap="none" lIns="0" tIns="0" rIns="0" bIns="0">
              <a:normAutofit fontScale="92500" lnSpcReduction="20000"/>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45A454"/>
                  </a:solidFill>
                  <a:effectLst/>
                  <a:uLnTx/>
                  <a:uFillTx/>
                  <a:latin typeface="Arial"/>
                  <a:ea typeface="微软雅黑"/>
                  <a:cs typeface="+mn-ea"/>
                  <a:sym typeface="+mn-lt"/>
                </a:rPr>
                <a:t>中国疫情</a:t>
              </a:r>
            </a:p>
          </p:txBody>
        </p:sp>
        <p:sp>
          <p:nvSpPr>
            <p:cNvPr id="13" name="TextBox 24"/>
            <p:cNvSpPr txBox="1"/>
            <p:nvPr/>
          </p:nvSpPr>
          <p:spPr>
            <a:xfrm>
              <a:off x="8230707" y="6117299"/>
              <a:ext cx="3034927" cy="484748"/>
            </a:xfrm>
            <a:prstGeom prst="rect">
              <a:avLst/>
            </a:prstGeom>
            <a:noFill/>
          </p:spPr>
          <p:txBody>
            <a:bodyPr wrap="square" lIns="0" tIns="0" rIns="0" bIns="0">
              <a:normAutofit lnSpcReduction="10000"/>
            </a:bodyPr>
            <a:lstStyle/>
            <a:p>
              <a:pPr marL="0" marR="0" lvl="0" indent="0" algn="l" defTabSz="1219170" rtl="0" eaLnBrk="1" fontAlgn="base" latinLnBrk="0" hangingPunct="1">
                <a:lnSpc>
                  <a:spcPct val="120000"/>
                </a:lnSpc>
                <a:spcBef>
                  <a:spcPct val="0"/>
                </a:spcBef>
                <a:spcAft>
                  <a:spcPct val="0"/>
                </a:spcAft>
                <a:buClrTx/>
                <a:buSzTx/>
                <a:buFontTx/>
                <a:buNone/>
                <a:tabLst/>
                <a:defRPr/>
              </a:pPr>
              <a:r>
                <a:rPr kumimoji="0" lang="zh-CN" altLang="en-US" sz="1050" b="0"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但令人欣慰的是，国内外治愈率都在上升</a:t>
              </a:r>
            </a:p>
          </p:txBody>
        </p:sp>
        <p:sp>
          <p:nvSpPr>
            <p:cNvPr id="14" name="Rectangle 25"/>
            <p:cNvSpPr/>
            <p:nvPr/>
          </p:nvSpPr>
          <p:spPr>
            <a:xfrm>
              <a:off x="8230707" y="5909604"/>
              <a:ext cx="3034927" cy="184667"/>
            </a:xfrm>
            <a:prstGeom prst="rect">
              <a:avLst/>
            </a:prstGeom>
          </p:spPr>
          <p:txBody>
            <a:bodyPr wrap="none" lIns="0" tIns="0" rIns="0" bIns="0">
              <a:normAutofit fontScale="92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45A454"/>
                  </a:solidFill>
                  <a:effectLst/>
                  <a:uLnTx/>
                  <a:uFillTx/>
                  <a:latin typeface="Arial"/>
                  <a:ea typeface="微软雅黑"/>
                  <a:cs typeface="+mn-ea"/>
                  <a:sym typeface="+mn-lt"/>
                </a:rPr>
                <a:t>治疗情况</a:t>
              </a:r>
            </a:p>
          </p:txBody>
        </p:sp>
        <p:grpSp>
          <p:nvGrpSpPr>
            <p:cNvPr id="15" name="Group 26"/>
            <p:cNvGrpSpPr/>
            <p:nvPr/>
          </p:nvGrpSpPr>
          <p:grpSpPr>
            <a:xfrm flipH="1" flipV="1">
              <a:off x="7367115" y="5684031"/>
              <a:ext cx="737410" cy="410241"/>
              <a:chOff x="3376481" y="1222584"/>
              <a:chExt cx="553057" cy="312892"/>
            </a:xfrm>
          </p:grpSpPr>
          <p:cxnSp>
            <p:nvCxnSpPr>
              <p:cNvPr id="36" name="Straight Connector 27"/>
              <p:cNvCxnSpPr>
                <a:cxnSpLocks/>
              </p:cNvCxnSpPr>
              <p:nvPr/>
            </p:nvCxnSpPr>
            <p:spPr>
              <a:xfrm flipH="1" flipV="1">
                <a:off x="3592681" y="1222584"/>
                <a:ext cx="336857" cy="312892"/>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28"/>
              <p:cNvCxnSpPr/>
              <p:nvPr/>
            </p:nvCxnSpPr>
            <p:spPr>
              <a:xfrm flipH="1" flipV="1">
                <a:off x="3376481" y="1232664"/>
                <a:ext cx="216200"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6" name="Group 29"/>
            <p:cNvGrpSpPr/>
            <p:nvPr/>
          </p:nvGrpSpPr>
          <p:grpSpPr>
            <a:xfrm>
              <a:off x="8137360" y="2953345"/>
              <a:ext cx="3234912" cy="91752"/>
              <a:chOff x="6103020" y="2215009"/>
              <a:chExt cx="2426184" cy="68814"/>
            </a:xfrm>
          </p:grpSpPr>
          <p:cxnSp>
            <p:nvCxnSpPr>
              <p:cNvPr id="34" name="Straight Connector 30"/>
              <p:cNvCxnSpPr/>
              <p:nvPr/>
            </p:nvCxnSpPr>
            <p:spPr>
              <a:xfrm flipH="1">
                <a:off x="6295224" y="2215009"/>
                <a:ext cx="2233980" cy="894"/>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1"/>
              <p:cNvCxnSpPr/>
              <p:nvPr/>
            </p:nvCxnSpPr>
            <p:spPr>
              <a:xfrm rot="8427800">
                <a:off x="6103020" y="2283823"/>
                <a:ext cx="216200"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Group 32"/>
            <p:cNvGrpSpPr/>
            <p:nvPr/>
          </p:nvGrpSpPr>
          <p:grpSpPr>
            <a:xfrm>
              <a:off x="4115569" y="1315051"/>
              <a:ext cx="1147042" cy="447386"/>
              <a:chOff x="3202532" y="1163753"/>
              <a:chExt cx="860280" cy="341222"/>
            </a:xfrm>
          </p:grpSpPr>
          <p:cxnSp>
            <p:nvCxnSpPr>
              <p:cNvPr id="32" name="Straight Connector 33"/>
              <p:cNvCxnSpPr>
                <a:cxnSpLocks/>
              </p:cNvCxnSpPr>
              <p:nvPr/>
            </p:nvCxnSpPr>
            <p:spPr>
              <a:xfrm flipH="1" flipV="1">
                <a:off x="3712580" y="1171997"/>
                <a:ext cx="350232" cy="33297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4"/>
              <p:cNvCxnSpPr>
                <a:cxnSpLocks/>
              </p:cNvCxnSpPr>
              <p:nvPr/>
            </p:nvCxnSpPr>
            <p:spPr>
              <a:xfrm flipH="1">
                <a:off x="3202532" y="1163753"/>
                <a:ext cx="510048" cy="8244"/>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8" name="Group 35"/>
            <p:cNvGrpSpPr/>
            <p:nvPr/>
          </p:nvGrpSpPr>
          <p:grpSpPr>
            <a:xfrm rot="10800000">
              <a:off x="872019" y="4504331"/>
              <a:ext cx="3234912" cy="91752"/>
              <a:chOff x="6103020" y="2215009"/>
              <a:chExt cx="2426184" cy="68814"/>
            </a:xfrm>
          </p:grpSpPr>
          <p:cxnSp>
            <p:nvCxnSpPr>
              <p:cNvPr id="30" name="Straight Connector 36"/>
              <p:cNvCxnSpPr/>
              <p:nvPr/>
            </p:nvCxnSpPr>
            <p:spPr>
              <a:xfrm flipH="1">
                <a:off x="6295224" y="2215009"/>
                <a:ext cx="2233980" cy="894"/>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7"/>
              <p:cNvCxnSpPr/>
              <p:nvPr/>
            </p:nvCxnSpPr>
            <p:spPr>
              <a:xfrm rot="8427800">
                <a:off x="6103020" y="2283823"/>
                <a:ext cx="216200"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9" name="Freeform: Shape 38"/>
            <p:cNvSpPr>
              <a:spLocks/>
            </p:cNvSpPr>
            <p:nvPr/>
          </p:nvSpPr>
          <p:spPr bwMode="auto">
            <a:xfrm>
              <a:off x="5924214" y="5410016"/>
              <a:ext cx="388909" cy="41841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0" name="Freeform: Shape 39"/>
            <p:cNvSpPr>
              <a:spLocks/>
            </p:cNvSpPr>
            <p:nvPr/>
          </p:nvSpPr>
          <p:spPr bwMode="auto">
            <a:xfrm>
              <a:off x="5861102" y="2841913"/>
              <a:ext cx="433853" cy="440007"/>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1" name="Freeform: Shape 40"/>
            <p:cNvSpPr>
              <a:spLocks/>
            </p:cNvSpPr>
            <p:nvPr/>
          </p:nvSpPr>
          <p:spPr bwMode="auto">
            <a:xfrm>
              <a:off x="5911999" y="4036191"/>
              <a:ext cx="332060" cy="558700"/>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22" name="Freeform: Shape 41"/>
            <p:cNvSpPr>
              <a:spLocks/>
            </p:cNvSpPr>
            <p:nvPr/>
          </p:nvSpPr>
          <p:spPr bwMode="auto">
            <a:xfrm>
              <a:off x="5875554" y="1775024"/>
              <a:ext cx="404949" cy="37422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nvGrpSpPr>
            <p:cNvPr id="24" name="Group 1"/>
            <p:cNvGrpSpPr/>
            <p:nvPr/>
          </p:nvGrpSpPr>
          <p:grpSpPr>
            <a:xfrm>
              <a:off x="949775" y="979298"/>
              <a:ext cx="3057832" cy="1865931"/>
              <a:chOff x="949775" y="979298"/>
              <a:chExt cx="3057832" cy="1865931"/>
            </a:xfrm>
          </p:grpSpPr>
          <p:sp>
            <p:nvSpPr>
              <p:cNvPr id="27" name="TextBox 15"/>
              <p:cNvSpPr txBox="1"/>
              <p:nvPr/>
            </p:nvSpPr>
            <p:spPr>
              <a:xfrm>
                <a:off x="972679" y="1284478"/>
                <a:ext cx="3034928" cy="484748"/>
              </a:xfrm>
              <a:prstGeom prst="rect">
                <a:avLst/>
              </a:prstGeom>
              <a:noFill/>
            </p:spPr>
            <p:txBody>
              <a:bodyPr wrap="square" lIns="0" tIns="0" rIns="0" bIns="0">
                <a:normAutofit/>
              </a:bodyPr>
              <a:lstStyle/>
              <a:p>
                <a:pPr marL="0" marR="0" lvl="0" indent="0" algn="r" defTabSz="1219170" rtl="0" eaLnBrk="1" fontAlgn="base" latinLnBrk="0" hangingPunct="1">
                  <a:lnSpc>
                    <a:spcPct val="120000"/>
                  </a:lnSpc>
                  <a:spcBef>
                    <a:spcPct val="0"/>
                  </a:spcBef>
                  <a:spcAft>
                    <a:spcPct val="0"/>
                  </a:spcAft>
                  <a:buClrTx/>
                  <a:buSzTx/>
                  <a:buFontTx/>
                  <a:buNone/>
                  <a:tabLst/>
                  <a:defRPr/>
                </a:pPr>
                <a:r>
                  <a:rPr kumimoji="0" lang="zh-CN" altLang="en-US" sz="1050" b="0" i="0" u="none" strike="noStrike" kern="1200" cap="none" spc="0" normalizeH="0" baseline="0" noProof="0" dirty="0">
                    <a:ln>
                      <a:noFill/>
                    </a:ln>
                    <a:solidFill>
                      <a:srgbClr val="000000">
                        <a:lumMod val="100000"/>
                      </a:srgbClr>
                    </a:solidFill>
                    <a:effectLst/>
                    <a:uLnTx/>
                    <a:uFillTx/>
                    <a:latin typeface="Arial"/>
                    <a:ea typeface="微软雅黑"/>
                    <a:cs typeface="+mn-ea"/>
                    <a:sym typeface="+mn-lt"/>
                  </a:rPr>
                  <a:t>疫情确诊病例仍在增长阶段</a:t>
                </a:r>
              </a:p>
            </p:txBody>
          </p:sp>
          <p:sp>
            <p:nvSpPr>
              <p:cNvPr id="28" name="Rectangle 16"/>
              <p:cNvSpPr/>
              <p:nvPr/>
            </p:nvSpPr>
            <p:spPr>
              <a:xfrm>
                <a:off x="963175" y="979298"/>
                <a:ext cx="3034928" cy="184665"/>
              </a:xfrm>
              <a:prstGeom prst="rect">
                <a:avLst/>
              </a:prstGeom>
            </p:spPr>
            <p:txBody>
              <a:bodyPr wrap="none" lIns="0" tIns="0" rIns="0" bIns="0">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27F93"/>
                    </a:solidFill>
                    <a:effectLst/>
                    <a:uLnTx/>
                    <a:uFillTx/>
                    <a:latin typeface="Arial"/>
                    <a:ea typeface="微软雅黑"/>
                    <a:cs typeface="+mn-ea"/>
                    <a:sym typeface="+mn-lt"/>
                  </a:rPr>
                  <a:t>全球疫情</a:t>
                </a:r>
              </a:p>
            </p:txBody>
          </p:sp>
          <p:sp>
            <p:nvSpPr>
              <p:cNvPr id="29" name="TextBox 43"/>
              <p:cNvSpPr txBox="1">
                <a:spLocks/>
              </p:cNvSpPr>
              <p:nvPr/>
            </p:nvSpPr>
            <p:spPr>
              <a:xfrm>
                <a:off x="949775" y="2197808"/>
                <a:ext cx="3034928" cy="647421"/>
              </a:xfrm>
              <a:prstGeom prst="rect">
                <a:avLst/>
              </a:prstGeom>
            </p:spPr>
            <p:txBody>
              <a:bodyPr wrap="none" lIns="0" tIns="0" rIns="0" bIns="0" anchor="ctr">
                <a:normAutofit lnSpcReduction="10000"/>
              </a:bodyPr>
              <a:lstStyle/>
              <a:p>
                <a:pPr marL="0" marR="0" lvl="0" indent="0" algn="r" defTabSz="121917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grpSp>
        <p:sp>
          <p:nvSpPr>
            <p:cNvPr id="25" name="TextBox 44"/>
            <p:cNvSpPr txBox="1">
              <a:spLocks/>
            </p:cNvSpPr>
            <p:nvPr/>
          </p:nvSpPr>
          <p:spPr>
            <a:xfrm>
              <a:off x="834672" y="4602470"/>
              <a:ext cx="3034928" cy="647421"/>
            </a:xfrm>
            <a:prstGeom prst="rect">
              <a:avLst/>
            </a:prstGeom>
          </p:spPr>
          <p:txBody>
            <a:bodyPr wrap="none" lIns="0" tIns="0" rIns="0" bIns="0" anchor="ctr">
              <a:normAutofit lnSpcReduction="10000"/>
            </a:bodyPr>
            <a:lstStyle/>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sp>
          <p:nvSpPr>
            <p:cNvPr id="26" name="TextBox 45"/>
            <p:cNvSpPr txBox="1">
              <a:spLocks/>
            </p:cNvSpPr>
            <p:nvPr/>
          </p:nvSpPr>
          <p:spPr>
            <a:xfrm>
              <a:off x="8246660" y="2961599"/>
              <a:ext cx="3034928" cy="647421"/>
            </a:xfrm>
            <a:prstGeom prst="rect">
              <a:avLst/>
            </a:prstGeom>
          </p:spPr>
          <p:txBody>
            <a:bodyPr wrap="none" lIns="0" tIns="0" rIns="0" bIns="0" anchor="ctr">
              <a:normAutofit lnSpcReduction="10000"/>
            </a:bodyPr>
            <a:lstStyle/>
            <a:p>
              <a:pPr marL="0" marR="0" lvl="0" indent="0" algn="r" defTabSz="121917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srgbClr val="45A454"/>
                </a:solidFill>
                <a:effectLst/>
                <a:uLnTx/>
                <a:uFillTx/>
                <a:latin typeface="Arial"/>
                <a:ea typeface="微软雅黑"/>
                <a:cs typeface="+mn-ea"/>
                <a:sym typeface="+mn-lt"/>
              </a:endParaRPr>
            </a:p>
          </p:txBody>
        </p:sp>
      </p:grpSp>
      <p:sp>
        <p:nvSpPr>
          <p:cNvPr id="46" name="任意多边形 45"/>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47" name="图片 4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pic>
        <p:nvPicPr>
          <p:cNvPr id="50" name="图片 49">
            <a:extLst>
              <a:ext uri="{FF2B5EF4-FFF2-40B4-BE49-F238E27FC236}">
                <a16:creationId xmlns:a16="http://schemas.microsoft.com/office/drawing/2014/main" id="{7AFE0310-7CCE-4172-94C4-B632473364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7726" y="1118348"/>
            <a:ext cx="2405092" cy="1679821"/>
          </a:xfrm>
          <a:prstGeom prst="rect">
            <a:avLst/>
          </a:prstGeom>
        </p:spPr>
      </p:pic>
      <p:pic>
        <p:nvPicPr>
          <p:cNvPr id="54" name="图片 53">
            <a:extLst>
              <a:ext uri="{FF2B5EF4-FFF2-40B4-BE49-F238E27FC236}">
                <a16:creationId xmlns:a16="http://schemas.microsoft.com/office/drawing/2014/main" id="{47F33846-3DB6-46DD-94F9-3B6F171F32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3764" y="196387"/>
            <a:ext cx="2568843" cy="1791166"/>
          </a:xfrm>
          <a:prstGeom prst="rect">
            <a:avLst/>
          </a:prstGeom>
        </p:spPr>
      </p:pic>
      <p:pic>
        <p:nvPicPr>
          <p:cNvPr id="56" name="图片 55">
            <a:extLst>
              <a:ext uri="{FF2B5EF4-FFF2-40B4-BE49-F238E27FC236}">
                <a16:creationId xmlns:a16="http://schemas.microsoft.com/office/drawing/2014/main" id="{9183F9FF-C13D-4177-BF78-E009EB2B57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166" y="3401483"/>
            <a:ext cx="2442158" cy="1696146"/>
          </a:xfrm>
          <a:prstGeom prst="rect">
            <a:avLst/>
          </a:prstGeom>
        </p:spPr>
      </p:pic>
      <p:pic>
        <p:nvPicPr>
          <p:cNvPr id="59" name="图片 58">
            <a:extLst>
              <a:ext uri="{FF2B5EF4-FFF2-40B4-BE49-F238E27FC236}">
                <a16:creationId xmlns:a16="http://schemas.microsoft.com/office/drawing/2014/main" id="{EEBDE748-04D7-4F1C-AF69-61F2654603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59237" y="2621628"/>
            <a:ext cx="2332551" cy="1590586"/>
          </a:xfrm>
          <a:prstGeom prst="rect">
            <a:avLst/>
          </a:prstGeom>
        </p:spPr>
      </p:pic>
      <p:sp>
        <p:nvSpPr>
          <p:cNvPr id="61" name="矩形 60">
            <a:extLst>
              <a:ext uri="{FF2B5EF4-FFF2-40B4-BE49-F238E27FC236}">
                <a16:creationId xmlns:a16="http://schemas.microsoft.com/office/drawing/2014/main" id="{116A97C4-403D-40DD-9F58-57713D02568A}"/>
              </a:ext>
            </a:extLst>
          </p:cNvPr>
          <p:cNvSpPr/>
          <p:nvPr/>
        </p:nvSpPr>
        <p:spPr>
          <a:xfrm>
            <a:off x="4970068" y="1931954"/>
            <a:ext cx="392197" cy="501672"/>
          </a:xfrm>
          <a:prstGeom prst="rect">
            <a:avLst/>
          </a:prstGeom>
          <a:solidFill>
            <a:srgbClr val="45A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 name="矩形 61">
            <a:extLst>
              <a:ext uri="{FF2B5EF4-FFF2-40B4-BE49-F238E27FC236}">
                <a16:creationId xmlns:a16="http://schemas.microsoft.com/office/drawing/2014/main" id="{D7B7C034-8214-4326-843E-39E5B7E3C38A}"/>
              </a:ext>
            </a:extLst>
          </p:cNvPr>
          <p:cNvSpPr/>
          <p:nvPr/>
        </p:nvSpPr>
        <p:spPr>
          <a:xfrm>
            <a:off x="4970068" y="2928810"/>
            <a:ext cx="320189" cy="4726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 name="矩形 62">
            <a:extLst>
              <a:ext uri="{FF2B5EF4-FFF2-40B4-BE49-F238E27FC236}">
                <a16:creationId xmlns:a16="http://schemas.microsoft.com/office/drawing/2014/main" id="{A33092EE-72D5-4BE6-8B47-E41063087945}"/>
              </a:ext>
            </a:extLst>
          </p:cNvPr>
          <p:cNvSpPr/>
          <p:nvPr/>
        </p:nvSpPr>
        <p:spPr>
          <a:xfrm>
            <a:off x="4930217" y="3974256"/>
            <a:ext cx="504056" cy="307681"/>
          </a:xfrm>
          <a:prstGeom prst="rect">
            <a:avLst/>
          </a:prstGeom>
          <a:solidFill>
            <a:srgbClr val="45A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 name="矩形 63">
            <a:extLst>
              <a:ext uri="{FF2B5EF4-FFF2-40B4-BE49-F238E27FC236}">
                <a16:creationId xmlns:a16="http://schemas.microsoft.com/office/drawing/2014/main" id="{0A587C01-0836-44E9-B7AA-D049EE4DFBD2}"/>
              </a:ext>
            </a:extLst>
          </p:cNvPr>
          <p:cNvSpPr/>
          <p:nvPr/>
        </p:nvSpPr>
        <p:spPr>
          <a:xfrm>
            <a:off x="5005977" y="3999451"/>
            <a:ext cx="291682" cy="307681"/>
          </a:xfrm>
          <a:prstGeom prst="rect">
            <a:avLst/>
          </a:prstGeom>
          <a:solidFill>
            <a:srgbClr val="45A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6" name="矩形: 圆角 65">
            <a:extLst>
              <a:ext uri="{FF2B5EF4-FFF2-40B4-BE49-F238E27FC236}">
                <a16:creationId xmlns:a16="http://schemas.microsoft.com/office/drawing/2014/main" id="{D6F4E961-1C3F-4013-9048-8D9E2B934009}"/>
              </a:ext>
            </a:extLst>
          </p:cNvPr>
          <p:cNvSpPr/>
          <p:nvPr/>
        </p:nvSpPr>
        <p:spPr>
          <a:xfrm>
            <a:off x="4930217" y="1248012"/>
            <a:ext cx="504056" cy="282370"/>
          </a:xfrm>
          <a:prstGeom prst="roundRect">
            <a:avLst/>
          </a:pr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46B5AD88-E930-4E79-8784-019C1E3D9412}"/>
              </a:ext>
            </a:extLst>
          </p:cNvPr>
          <p:cNvSpPr txBox="1"/>
          <p:nvPr/>
        </p:nvSpPr>
        <p:spPr>
          <a:xfrm>
            <a:off x="4282145" y="4416670"/>
            <a:ext cx="1800200" cy="49244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FFFFFF">
                    <a:lumMod val="65000"/>
                  </a:srgbClr>
                </a:solidFill>
                <a:effectLst/>
                <a:uLnTx/>
                <a:uFillTx/>
                <a:latin typeface="微软雅黑" pitchFamily="34" charset="-122"/>
                <a:ea typeface="微软雅黑" pitchFamily="34" charset="-122"/>
                <a:cs typeface="+mn-cs"/>
              </a:rPr>
              <a:t>图片来源：百度疫情实时大数据报告</a:t>
            </a:r>
          </a:p>
        </p:txBody>
      </p:sp>
      <p:sp>
        <p:nvSpPr>
          <p:cNvPr id="70" name="矩形: 圆角 69">
            <a:extLst>
              <a:ext uri="{FF2B5EF4-FFF2-40B4-BE49-F238E27FC236}">
                <a16:creationId xmlns:a16="http://schemas.microsoft.com/office/drawing/2014/main" id="{483F3B60-89A3-4587-B46B-18AF16F16738}"/>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71" name="矩形: 圆角 70">
            <a:extLst>
              <a:ext uri="{FF2B5EF4-FFF2-40B4-BE49-F238E27FC236}">
                <a16:creationId xmlns:a16="http://schemas.microsoft.com/office/drawing/2014/main" id="{48C32514-638E-48C3-8AB2-615CEC3978A3}"/>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72" name="矩形: 圆角 71">
            <a:extLst>
              <a:ext uri="{FF2B5EF4-FFF2-40B4-BE49-F238E27FC236}">
                <a16:creationId xmlns:a16="http://schemas.microsoft.com/office/drawing/2014/main" id="{7E6DA863-12AE-49CF-BDB7-0963BAA1A985}"/>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73" name="矩形: 圆角 72">
            <a:extLst>
              <a:ext uri="{FF2B5EF4-FFF2-40B4-BE49-F238E27FC236}">
                <a16:creationId xmlns:a16="http://schemas.microsoft.com/office/drawing/2014/main" id="{E7EDFB04-BBF8-4029-9BB3-08A7AD589A1F}"/>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74" name="文本框 73">
            <a:extLst>
              <a:ext uri="{FF2B5EF4-FFF2-40B4-BE49-F238E27FC236}">
                <a16:creationId xmlns:a16="http://schemas.microsoft.com/office/drawing/2014/main" id="{6BC7D53F-2B00-4939-ADC8-7714E6A10B7E}"/>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项目背景</a:t>
            </a:r>
          </a:p>
        </p:txBody>
      </p:sp>
      <p:sp>
        <p:nvSpPr>
          <p:cNvPr id="75" name="文本框 74">
            <a:extLst>
              <a:ext uri="{FF2B5EF4-FFF2-40B4-BE49-F238E27FC236}">
                <a16:creationId xmlns:a16="http://schemas.microsoft.com/office/drawing/2014/main" id="{8668151E-E1E8-4699-9A21-926E87B5FBAC}"/>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76" name="文本框 75">
            <a:extLst>
              <a:ext uri="{FF2B5EF4-FFF2-40B4-BE49-F238E27FC236}">
                <a16:creationId xmlns:a16="http://schemas.microsoft.com/office/drawing/2014/main" id="{39A7ADF4-D026-4908-B661-51C4A3F0E8C4}"/>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核心内容</a:t>
            </a:r>
          </a:p>
        </p:txBody>
      </p:sp>
      <p:sp>
        <p:nvSpPr>
          <p:cNvPr id="77" name="文本框 76">
            <a:extLst>
              <a:ext uri="{FF2B5EF4-FFF2-40B4-BE49-F238E27FC236}">
                <a16:creationId xmlns:a16="http://schemas.microsoft.com/office/drawing/2014/main" id="{C08C0588-5D1D-4AFA-96CA-2AD08620FB57}"/>
              </a:ext>
            </a:extLst>
          </p:cNvPr>
          <p:cNvSpPr txBox="1"/>
          <p:nvPr/>
        </p:nvSpPr>
        <p:spPr>
          <a:xfrm>
            <a:off x="208598" y="2144541"/>
            <a:ext cx="825803"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spTree>
    <p:extLst>
      <p:ext uri="{BB962C8B-B14F-4D97-AF65-F5344CB8AC3E}">
        <p14:creationId xmlns:p14="http://schemas.microsoft.com/office/powerpoint/2010/main" val="3459700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be27fc72-3db5-4346-a1b2-1cf83bc6f666"/>
          <p:cNvGrpSpPr>
            <a:grpSpLocks noChangeAspect="1"/>
          </p:cNvGrpSpPr>
          <p:nvPr/>
        </p:nvGrpSpPr>
        <p:grpSpPr>
          <a:xfrm>
            <a:off x="1187624" y="1275606"/>
            <a:ext cx="7803816" cy="2916324"/>
            <a:chOff x="965660" y="1628800"/>
            <a:chExt cx="10405090" cy="3888432"/>
          </a:xfrm>
        </p:grpSpPr>
        <p:grpSp>
          <p:nvGrpSpPr>
            <p:cNvPr id="4" name="Group 3"/>
            <p:cNvGrpSpPr/>
            <p:nvPr/>
          </p:nvGrpSpPr>
          <p:grpSpPr>
            <a:xfrm>
              <a:off x="1173001" y="2380027"/>
              <a:ext cx="2205973" cy="2383841"/>
              <a:chOff x="547341" y="1861937"/>
              <a:chExt cx="1804289" cy="1949768"/>
            </a:xfrm>
          </p:grpSpPr>
          <p:sp>
            <p:nvSpPr>
              <p:cNvPr id="36" name="Freeform: Shape 4"/>
              <p:cNvSpPr/>
              <p:nvPr/>
            </p:nvSpPr>
            <p:spPr>
              <a:xfrm>
                <a:off x="1237217"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7" name="Rectangle 5"/>
              <p:cNvSpPr/>
              <p:nvPr/>
            </p:nvSpPr>
            <p:spPr>
              <a:xfrm rot="18900000">
                <a:off x="547341" y="2147692"/>
                <a:ext cx="1379751" cy="137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5" name="Group 6"/>
            <p:cNvGrpSpPr/>
            <p:nvPr/>
          </p:nvGrpSpPr>
          <p:grpSpPr>
            <a:xfrm>
              <a:off x="3375399" y="2380027"/>
              <a:ext cx="2725026" cy="2383841"/>
              <a:chOff x="2348705" y="1861937"/>
              <a:chExt cx="2228826" cy="1949768"/>
            </a:xfrm>
          </p:grpSpPr>
          <p:sp>
            <p:nvSpPr>
              <p:cNvPr id="33" name="Freeform: Shape 7"/>
              <p:cNvSpPr/>
              <p:nvPr/>
            </p:nvSpPr>
            <p:spPr>
              <a:xfrm>
                <a:off x="3463118"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4" name="Freeform: Shape 8"/>
              <p:cNvSpPr/>
              <p:nvPr/>
            </p:nvSpPr>
            <p:spPr>
              <a:xfrm flipH="1">
                <a:off x="2348705"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5" name="Rectangle 9"/>
              <p:cNvSpPr/>
              <p:nvPr/>
            </p:nvSpPr>
            <p:spPr>
              <a:xfrm rot="2700000" flipH="1">
                <a:off x="2773244" y="2147692"/>
                <a:ext cx="1379751" cy="1379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6" name="Group 10"/>
            <p:cNvGrpSpPr/>
            <p:nvPr/>
          </p:nvGrpSpPr>
          <p:grpSpPr>
            <a:xfrm>
              <a:off x="6089767" y="2380027"/>
              <a:ext cx="2725026" cy="2383841"/>
              <a:chOff x="4568814" y="1861937"/>
              <a:chExt cx="2228826" cy="1949768"/>
            </a:xfrm>
          </p:grpSpPr>
          <p:sp>
            <p:nvSpPr>
              <p:cNvPr id="30" name="Freeform: Shape 11"/>
              <p:cNvSpPr/>
              <p:nvPr/>
            </p:nvSpPr>
            <p:spPr>
              <a:xfrm>
                <a:off x="5683227"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1" name="Freeform: Shape 12"/>
              <p:cNvSpPr/>
              <p:nvPr/>
            </p:nvSpPr>
            <p:spPr>
              <a:xfrm flipH="1">
                <a:off x="4568814"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2" name="Rectangle 13"/>
              <p:cNvSpPr/>
              <p:nvPr/>
            </p:nvSpPr>
            <p:spPr>
              <a:xfrm rot="2700000" flipH="1">
                <a:off x="4993353" y="2147692"/>
                <a:ext cx="1379751" cy="1379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7" name="Group 14"/>
            <p:cNvGrpSpPr/>
            <p:nvPr/>
          </p:nvGrpSpPr>
          <p:grpSpPr>
            <a:xfrm>
              <a:off x="8808344" y="2380027"/>
              <a:ext cx="2205973" cy="2383841"/>
              <a:chOff x="6792370" y="1861937"/>
              <a:chExt cx="1804289" cy="1949768"/>
            </a:xfrm>
          </p:grpSpPr>
          <p:sp>
            <p:nvSpPr>
              <p:cNvPr id="28" name="Freeform: Shape 15"/>
              <p:cNvSpPr/>
              <p:nvPr/>
            </p:nvSpPr>
            <p:spPr>
              <a:xfrm flipH="1">
                <a:off x="6792370" y="1861937"/>
                <a:ext cx="1114413" cy="1949768"/>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37127"/>
                  <a:gd name="connsiteY0" fmla="*/ 0 h 2404900"/>
                  <a:gd name="connsiteX1" fmla="*/ 2737127 w 2737127"/>
                  <a:gd name="connsiteY1" fmla="*/ 596766 h 2404900"/>
                  <a:gd name="connsiteX2" fmla="*/ 2734242 w 2737127"/>
                  <a:gd name="connsiteY2" fmla="*/ 952243 h 2404900"/>
                  <a:gd name="connsiteX3" fmla="*/ 64793 w 2737127"/>
                  <a:gd name="connsiteY3" fmla="*/ 2404900 h 2404900"/>
                  <a:gd name="connsiteX4" fmla="*/ 0 w 2737127"/>
                  <a:gd name="connsiteY4" fmla="*/ 0 h 2404900"/>
                  <a:gd name="connsiteX0" fmla="*/ 0 w 4683477"/>
                  <a:gd name="connsiteY0" fmla="*/ 0 h 2404900"/>
                  <a:gd name="connsiteX1" fmla="*/ 2737127 w 4683477"/>
                  <a:gd name="connsiteY1" fmla="*/ 596766 h 2404900"/>
                  <a:gd name="connsiteX2" fmla="*/ 4683477 w 4683477"/>
                  <a:gd name="connsiteY2" fmla="*/ 1647291 h 2404900"/>
                  <a:gd name="connsiteX3" fmla="*/ 64793 w 4683477"/>
                  <a:gd name="connsiteY3" fmla="*/ 2404900 h 2404900"/>
                  <a:gd name="connsiteX4" fmla="*/ 0 w 4683477"/>
                  <a:gd name="connsiteY4" fmla="*/ 0 h 2404900"/>
                  <a:gd name="connsiteX0" fmla="*/ 0 w 4683490"/>
                  <a:gd name="connsiteY0" fmla="*/ 0 h 2404900"/>
                  <a:gd name="connsiteX1" fmla="*/ 4635066 w 4683490"/>
                  <a:gd name="connsiteY1" fmla="*/ 974322 h 2404900"/>
                  <a:gd name="connsiteX2" fmla="*/ 4683477 w 4683490"/>
                  <a:gd name="connsiteY2" fmla="*/ 1647291 h 2404900"/>
                  <a:gd name="connsiteX3" fmla="*/ 64793 w 4683490"/>
                  <a:gd name="connsiteY3" fmla="*/ 2404900 h 2404900"/>
                  <a:gd name="connsiteX4" fmla="*/ 0 w 4683490"/>
                  <a:gd name="connsiteY4" fmla="*/ 0 h 2404900"/>
                  <a:gd name="connsiteX0" fmla="*/ 0 w 4683490"/>
                  <a:gd name="connsiteY0" fmla="*/ 0 h 2383448"/>
                  <a:gd name="connsiteX1" fmla="*/ 4635066 w 4683490"/>
                  <a:gd name="connsiteY1" fmla="*/ 974322 h 2383448"/>
                  <a:gd name="connsiteX2" fmla="*/ 4683477 w 4683490"/>
                  <a:gd name="connsiteY2" fmla="*/ 1647291 h 2383448"/>
                  <a:gd name="connsiteX3" fmla="*/ 470883 w 4683490"/>
                  <a:gd name="connsiteY3" fmla="*/ 2383448 h 2383448"/>
                  <a:gd name="connsiteX4" fmla="*/ 0 w 4683490"/>
                  <a:gd name="connsiteY4" fmla="*/ 0 h 2383448"/>
                  <a:gd name="connsiteX0" fmla="*/ 0 w 4683490"/>
                  <a:gd name="connsiteY0" fmla="*/ 0 h 2361996"/>
                  <a:gd name="connsiteX1" fmla="*/ 4635066 w 4683490"/>
                  <a:gd name="connsiteY1" fmla="*/ 974322 h 2361996"/>
                  <a:gd name="connsiteX2" fmla="*/ 4683477 w 4683490"/>
                  <a:gd name="connsiteY2" fmla="*/ 1647291 h 2361996"/>
                  <a:gd name="connsiteX3" fmla="*/ 673 w 4683490"/>
                  <a:gd name="connsiteY3" fmla="*/ 2361996 h 2361996"/>
                  <a:gd name="connsiteX4" fmla="*/ 0 w 4683490"/>
                  <a:gd name="connsiteY4" fmla="*/ 0 h 2361996"/>
                  <a:gd name="connsiteX0" fmla="*/ 0 w 4683490"/>
                  <a:gd name="connsiteY0" fmla="*/ 0 h 2372722"/>
                  <a:gd name="connsiteX1" fmla="*/ 4635066 w 4683490"/>
                  <a:gd name="connsiteY1" fmla="*/ 974322 h 2372722"/>
                  <a:gd name="connsiteX2" fmla="*/ 4683477 w 4683490"/>
                  <a:gd name="connsiteY2" fmla="*/ 1647291 h 2372722"/>
                  <a:gd name="connsiteX3" fmla="*/ 11360 w 4683490"/>
                  <a:gd name="connsiteY3" fmla="*/ 2372722 h 2372722"/>
                  <a:gd name="connsiteX4" fmla="*/ 0 w 4683490"/>
                  <a:gd name="connsiteY4" fmla="*/ 0 h 2372722"/>
                  <a:gd name="connsiteX0" fmla="*/ 0 w 4683490"/>
                  <a:gd name="connsiteY0" fmla="*/ 0 h 2383448"/>
                  <a:gd name="connsiteX1" fmla="*/ 4635066 w 4683490"/>
                  <a:gd name="connsiteY1" fmla="*/ 974322 h 2383448"/>
                  <a:gd name="connsiteX2" fmla="*/ 4683477 w 4683490"/>
                  <a:gd name="connsiteY2" fmla="*/ 1647291 h 2383448"/>
                  <a:gd name="connsiteX3" fmla="*/ 3346 w 4683490"/>
                  <a:gd name="connsiteY3" fmla="*/ 2383448 h 2383448"/>
                  <a:gd name="connsiteX4" fmla="*/ 0 w 4683490"/>
                  <a:gd name="connsiteY4" fmla="*/ 0 h 2383448"/>
                  <a:gd name="connsiteX0" fmla="*/ 0 w 4683722"/>
                  <a:gd name="connsiteY0" fmla="*/ 0 h 2383448"/>
                  <a:gd name="connsiteX1" fmla="*/ 4683157 w 4683722"/>
                  <a:gd name="connsiteY1" fmla="*/ 985049 h 2383448"/>
                  <a:gd name="connsiteX2" fmla="*/ 4683477 w 4683722"/>
                  <a:gd name="connsiteY2" fmla="*/ 1647291 h 2383448"/>
                  <a:gd name="connsiteX3" fmla="*/ 3346 w 4683722"/>
                  <a:gd name="connsiteY3" fmla="*/ 2383448 h 2383448"/>
                  <a:gd name="connsiteX4" fmla="*/ 0 w 4683722"/>
                  <a:gd name="connsiteY4" fmla="*/ 0 h 2383448"/>
                  <a:gd name="connsiteX0" fmla="*/ 0 w 4683722"/>
                  <a:gd name="connsiteY0" fmla="*/ 0 h 2383448"/>
                  <a:gd name="connsiteX1" fmla="*/ 4683157 w 4683722"/>
                  <a:gd name="connsiteY1" fmla="*/ 778572 h 2383448"/>
                  <a:gd name="connsiteX2" fmla="*/ 4683477 w 4683722"/>
                  <a:gd name="connsiteY2" fmla="*/ 1647291 h 2383448"/>
                  <a:gd name="connsiteX3" fmla="*/ 3346 w 4683722"/>
                  <a:gd name="connsiteY3" fmla="*/ 2383448 h 2383448"/>
                  <a:gd name="connsiteX4" fmla="*/ 0 w 4683722"/>
                  <a:gd name="connsiteY4" fmla="*/ 0 h 238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722" h="2383448">
                    <a:moveTo>
                      <a:pt x="0" y="0"/>
                    </a:moveTo>
                    <a:lnTo>
                      <a:pt x="4683157" y="778572"/>
                    </a:lnTo>
                    <a:cubicBezTo>
                      <a:pt x="4682195" y="897064"/>
                      <a:pt x="4684439" y="1528799"/>
                      <a:pt x="4683477" y="1647291"/>
                    </a:cubicBezTo>
                    <a:lnTo>
                      <a:pt x="3346" y="2383448"/>
                    </a:lnTo>
                    <a:cubicBezTo>
                      <a:pt x="3122" y="1596116"/>
                      <a:pt x="224" y="787332"/>
                      <a:pt x="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9" name="Rectangle 16"/>
              <p:cNvSpPr/>
              <p:nvPr/>
            </p:nvSpPr>
            <p:spPr>
              <a:xfrm rot="2700000" flipH="1">
                <a:off x="7216908" y="2147692"/>
                <a:ext cx="1379751" cy="1379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sp>
          <p:nvSpPr>
            <p:cNvPr id="8" name="Freeform: Shape 17"/>
            <p:cNvSpPr>
              <a:spLocks/>
            </p:cNvSpPr>
            <p:nvPr/>
          </p:nvSpPr>
          <p:spPr bwMode="auto">
            <a:xfrm>
              <a:off x="1748171" y="2671476"/>
              <a:ext cx="489337" cy="48933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9" name="Freeform: Shape 18"/>
            <p:cNvSpPr>
              <a:spLocks/>
            </p:cNvSpPr>
            <p:nvPr/>
          </p:nvSpPr>
          <p:spPr bwMode="auto">
            <a:xfrm>
              <a:off x="7221253" y="2705658"/>
              <a:ext cx="501541" cy="374388"/>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0" name="Freeform: Shape 19"/>
            <p:cNvSpPr>
              <a:spLocks/>
            </p:cNvSpPr>
            <p:nvPr/>
          </p:nvSpPr>
          <p:spPr bwMode="auto">
            <a:xfrm>
              <a:off x="4496521" y="2669850"/>
              <a:ext cx="476199" cy="46929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1" name="Freeform: Shape 20"/>
            <p:cNvSpPr>
              <a:spLocks/>
            </p:cNvSpPr>
            <p:nvPr/>
          </p:nvSpPr>
          <p:spPr bwMode="auto">
            <a:xfrm>
              <a:off x="9965136" y="2698775"/>
              <a:ext cx="411446" cy="411446"/>
            </a:xfrm>
            <a:custGeom>
              <a:avLst/>
              <a:gdLst/>
              <a:ahLst/>
              <a:cxnLst>
                <a:cxn ang="0">
                  <a:pos x="27" y="55"/>
                </a:cxn>
                <a:cxn ang="0">
                  <a:pos x="0" y="28"/>
                </a:cxn>
                <a:cxn ang="0">
                  <a:pos x="27" y="0"/>
                </a:cxn>
                <a:cxn ang="0">
                  <a:pos x="55" y="28"/>
                </a:cxn>
                <a:cxn ang="0">
                  <a:pos x="27" y="55"/>
                </a:cxn>
                <a:cxn ang="0">
                  <a:pos x="27" y="5"/>
                </a:cxn>
                <a:cxn ang="0">
                  <a:pos x="4" y="28"/>
                </a:cxn>
                <a:cxn ang="0">
                  <a:pos x="27" y="51"/>
                </a:cxn>
                <a:cxn ang="0">
                  <a:pos x="50" y="28"/>
                </a:cxn>
                <a:cxn ang="0">
                  <a:pos x="27" y="5"/>
                </a:cxn>
                <a:cxn ang="0">
                  <a:pos x="27" y="46"/>
                </a:cxn>
                <a:cxn ang="0">
                  <a:pos x="9" y="28"/>
                </a:cxn>
                <a:cxn ang="0">
                  <a:pos x="27" y="9"/>
                </a:cxn>
                <a:cxn ang="0">
                  <a:pos x="45" y="28"/>
                </a:cxn>
                <a:cxn ang="0">
                  <a:pos x="27" y="46"/>
                </a:cxn>
                <a:cxn ang="0">
                  <a:pos x="27" y="14"/>
                </a:cxn>
                <a:cxn ang="0">
                  <a:pos x="13" y="28"/>
                </a:cxn>
                <a:cxn ang="0">
                  <a:pos x="27" y="41"/>
                </a:cxn>
                <a:cxn ang="0">
                  <a:pos x="41" y="28"/>
                </a:cxn>
                <a:cxn ang="0">
                  <a:pos x="27" y="14"/>
                </a:cxn>
                <a:cxn ang="0">
                  <a:pos x="27" y="37"/>
                </a:cxn>
                <a:cxn ang="0">
                  <a:pos x="18" y="28"/>
                </a:cxn>
                <a:cxn ang="0">
                  <a:pos x="27" y="19"/>
                </a:cxn>
                <a:cxn ang="0">
                  <a:pos x="36" y="28"/>
                </a:cxn>
                <a:cxn ang="0">
                  <a:pos x="27" y="37"/>
                </a:cxn>
              </a:cxnLst>
              <a:rect l="0" t="0" r="r" b="b"/>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bg1"/>
            </a:solidFill>
            <a:ln w="9525">
              <a:noFill/>
              <a:round/>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cxnSp>
          <p:nvCxnSpPr>
            <p:cNvPr id="12" name="Connector: Elbow 25"/>
            <p:cNvCxnSpPr/>
            <p:nvPr/>
          </p:nvCxnSpPr>
          <p:spPr>
            <a:xfrm>
              <a:off x="2019639" y="4829538"/>
              <a:ext cx="1355760" cy="687694"/>
            </a:xfrm>
            <a:prstGeom prst="bentConnector3">
              <a:avLst>
                <a:gd name="adj1" fmla="val 523"/>
              </a:avLst>
            </a:prstGeom>
            <a:ln w="19050" cmpd="sng">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3" name="TextBox 26"/>
            <p:cNvSpPr txBox="1">
              <a:spLocks/>
            </p:cNvSpPr>
            <p:nvPr/>
          </p:nvSpPr>
          <p:spPr>
            <a:xfrm>
              <a:off x="2750846" y="5029831"/>
              <a:ext cx="617156" cy="369332"/>
            </a:xfrm>
            <a:prstGeom prst="rect">
              <a:avLst/>
            </a:prstGeom>
          </p:spPr>
          <p:txBody>
            <a:bodyPr wrap="none" lIns="0" tIns="0" rIns="0" bIns="0" anchor="b">
              <a:normAutofit fontScale="92500" lnSpcReduction="20000"/>
            </a:body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kern="1200" cap="none" spc="0" normalizeH="0" baseline="0" noProof="0" dirty="0">
                  <a:ln>
                    <a:noFill/>
                  </a:ln>
                  <a:solidFill>
                    <a:srgbClr val="45A454"/>
                  </a:solidFill>
                  <a:effectLst/>
                  <a:uLnTx/>
                  <a:uFillTx/>
                  <a:latin typeface="Arial"/>
                  <a:ea typeface="微软雅黑"/>
                  <a:cs typeface="+mn-ea"/>
                  <a:sym typeface="+mn-lt"/>
                </a:rPr>
                <a:t>10</a:t>
              </a:r>
              <a:r>
                <a:rPr kumimoji="0" lang="en-US" sz="2400" b="1" i="0" u="none" strike="noStrike" kern="1200" cap="none" spc="0" normalizeH="0" baseline="0" noProof="0" dirty="0">
                  <a:ln>
                    <a:noFill/>
                  </a:ln>
                  <a:solidFill>
                    <a:srgbClr val="45A454"/>
                  </a:solidFill>
                  <a:effectLst/>
                  <a:uLnTx/>
                  <a:uFillTx/>
                  <a:latin typeface="Arial"/>
                  <a:ea typeface="微软雅黑"/>
                  <a:cs typeface="+mn-ea"/>
                  <a:sym typeface="+mn-lt"/>
                </a:rPr>
                <a:t>0%</a:t>
              </a:r>
            </a:p>
          </p:txBody>
        </p:sp>
        <p:sp>
          <p:nvSpPr>
            <p:cNvPr id="14" name="TextBox 27"/>
            <p:cNvSpPr txBox="1">
              <a:spLocks/>
            </p:cNvSpPr>
            <p:nvPr/>
          </p:nvSpPr>
          <p:spPr>
            <a:xfrm>
              <a:off x="6123331" y="5100438"/>
              <a:ext cx="617156" cy="369332"/>
            </a:xfrm>
            <a:prstGeom prst="rect">
              <a:avLst/>
            </a:prstGeom>
          </p:spPr>
          <p:txBody>
            <a:bodyPr wrap="none" lIns="0" tIns="0" rIns="0" bIns="0" anchor="b">
              <a:normAutofit fontScale="92500" lnSpcReduction="20000"/>
            </a:body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kern="1200" cap="none" spc="0" normalizeH="0" baseline="0" noProof="0" dirty="0">
                  <a:ln>
                    <a:noFill/>
                  </a:ln>
                  <a:solidFill>
                    <a:srgbClr val="127F93"/>
                  </a:solidFill>
                  <a:effectLst/>
                  <a:uLnTx/>
                  <a:uFillTx/>
                  <a:latin typeface="Arial"/>
                  <a:ea typeface="微软雅黑"/>
                  <a:cs typeface="+mn-ea"/>
                  <a:sym typeface="+mn-lt"/>
                </a:rPr>
                <a:t>7</a:t>
              </a:r>
              <a:r>
                <a:rPr kumimoji="0" lang="en-US" sz="2400" b="1" i="0" u="none" strike="noStrike" kern="1200" cap="none" spc="0" normalizeH="0" baseline="0" noProof="0" dirty="0">
                  <a:ln>
                    <a:noFill/>
                  </a:ln>
                  <a:solidFill>
                    <a:srgbClr val="127F93"/>
                  </a:solidFill>
                  <a:effectLst/>
                  <a:uLnTx/>
                  <a:uFillTx/>
                  <a:latin typeface="Arial"/>
                  <a:ea typeface="微软雅黑"/>
                  <a:cs typeface="+mn-ea"/>
                  <a:sym typeface="+mn-lt"/>
                </a:rPr>
                <a:t>0%</a:t>
              </a:r>
            </a:p>
          </p:txBody>
        </p:sp>
        <p:sp>
          <p:nvSpPr>
            <p:cNvPr id="15" name="TextBox 28"/>
            <p:cNvSpPr txBox="1">
              <a:spLocks/>
            </p:cNvSpPr>
            <p:nvPr/>
          </p:nvSpPr>
          <p:spPr>
            <a:xfrm>
              <a:off x="8872216" y="1770132"/>
              <a:ext cx="617156" cy="369332"/>
            </a:xfrm>
            <a:prstGeom prst="rect">
              <a:avLst/>
            </a:prstGeom>
          </p:spPr>
          <p:txBody>
            <a:bodyPr wrap="none" lIns="0" tIns="0" rIns="0" bIns="0" anchor="b">
              <a:normAutofit fontScale="92500" lnSpcReduction="20000"/>
            </a:body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kern="1200" cap="none" spc="0" normalizeH="0" baseline="0" noProof="0" dirty="0">
                  <a:ln>
                    <a:noFill/>
                  </a:ln>
                  <a:solidFill>
                    <a:srgbClr val="70C0BC"/>
                  </a:solidFill>
                  <a:effectLst/>
                  <a:uLnTx/>
                  <a:uFillTx/>
                  <a:latin typeface="Arial"/>
                  <a:ea typeface="微软雅黑"/>
                  <a:cs typeface="+mn-ea"/>
                  <a:sym typeface="+mn-lt"/>
                </a:rPr>
                <a:t>5</a:t>
              </a:r>
              <a:r>
                <a:rPr kumimoji="0" lang="en-US" sz="2400" b="1" i="0" u="none" strike="noStrike" kern="1200" cap="none" spc="0" normalizeH="0" baseline="0" noProof="0" dirty="0">
                  <a:ln>
                    <a:noFill/>
                  </a:ln>
                  <a:solidFill>
                    <a:srgbClr val="70C0BC"/>
                  </a:solidFill>
                  <a:effectLst/>
                  <a:uLnTx/>
                  <a:uFillTx/>
                  <a:latin typeface="Arial"/>
                  <a:ea typeface="微软雅黑"/>
                  <a:cs typeface="+mn-ea"/>
                  <a:sym typeface="+mn-lt"/>
                </a:rPr>
                <a:t>0%</a:t>
              </a:r>
            </a:p>
          </p:txBody>
        </p:sp>
        <p:sp>
          <p:nvSpPr>
            <p:cNvPr id="16" name="TextBox 29"/>
            <p:cNvSpPr txBox="1">
              <a:spLocks/>
            </p:cNvSpPr>
            <p:nvPr/>
          </p:nvSpPr>
          <p:spPr>
            <a:xfrm>
              <a:off x="5458308" y="1770132"/>
              <a:ext cx="617156" cy="369332"/>
            </a:xfrm>
            <a:prstGeom prst="rect">
              <a:avLst/>
            </a:prstGeom>
          </p:spPr>
          <p:txBody>
            <a:bodyPr wrap="none" lIns="0" tIns="0" rIns="0" bIns="0" anchor="b">
              <a:normAutofit fontScale="92500" lnSpcReduction="20000"/>
            </a:bodyPr>
            <a:lstStyle/>
            <a:p>
              <a:pPr marL="0" marR="0" lvl="0" indent="0" algn="l" defTabSz="914400" rtl="0" eaLnBrk="1" fontAlgn="auto" latinLnBrk="0" hangingPunct="1">
                <a:lnSpc>
                  <a:spcPct val="100000"/>
                </a:lnSpc>
                <a:spcBef>
                  <a:spcPct val="0"/>
                </a:spcBef>
                <a:spcAft>
                  <a:spcPct val="0"/>
                </a:spcAft>
                <a:buClrTx/>
                <a:buSzTx/>
                <a:buFont typeface="Arial" pitchFamily="34" charset="0"/>
                <a:buNone/>
                <a:tabLst/>
                <a:defRPr/>
              </a:pPr>
              <a:r>
                <a:rPr kumimoji="0" lang="en-US" sz="2400" b="1" i="0" u="none" strike="noStrike" kern="1200" cap="none" spc="0" normalizeH="0" baseline="0" noProof="0" dirty="0">
                  <a:ln>
                    <a:noFill/>
                  </a:ln>
                  <a:solidFill>
                    <a:srgbClr val="45A454"/>
                  </a:solidFill>
                  <a:effectLst/>
                  <a:uLnTx/>
                  <a:uFillTx/>
                  <a:latin typeface="Arial"/>
                  <a:ea typeface="微软雅黑"/>
                  <a:cs typeface="+mn-ea"/>
                  <a:sym typeface="+mn-lt"/>
                </a:rPr>
                <a:t>90%</a:t>
              </a:r>
            </a:p>
          </p:txBody>
        </p:sp>
        <p:cxnSp>
          <p:nvCxnSpPr>
            <p:cNvPr id="17" name="Connector: Elbow 30"/>
            <p:cNvCxnSpPr/>
            <p:nvPr/>
          </p:nvCxnSpPr>
          <p:spPr>
            <a:xfrm flipH="1">
              <a:off x="6084235" y="4829538"/>
              <a:ext cx="1355760" cy="687694"/>
            </a:xfrm>
            <a:prstGeom prst="bentConnector3">
              <a:avLst>
                <a:gd name="adj1" fmla="val 523"/>
              </a:avLst>
            </a:prstGeom>
            <a:ln w="19050" cmpd="sng">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Connector: Elbow 31"/>
            <p:cNvCxnSpPr/>
            <p:nvPr/>
          </p:nvCxnSpPr>
          <p:spPr>
            <a:xfrm flipV="1">
              <a:off x="4746912" y="1628800"/>
              <a:ext cx="1355760" cy="687694"/>
            </a:xfrm>
            <a:prstGeom prst="bentConnector3">
              <a:avLst>
                <a:gd name="adj1" fmla="val 523"/>
              </a:avLst>
            </a:prstGeom>
            <a:ln w="19050" cmpd="sng">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Connector: Elbow 32"/>
            <p:cNvCxnSpPr/>
            <p:nvPr/>
          </p:nvCxnSpPr>
          <p:spPr>
            <a:xfrm flipH="1" flipV="1">
              <a:off x="8819759" y="1640446"/>
              <a:ext cx="1355760" cy="687694"/>
            </a:xfrm>
            <a:prstGeom prst="bentConnector3">
              <a:avLst>
                <a:gd name="adj1" fmla="val 523"/>
              </a:avLst>
            </a:prstGeom>
            <a:ln w="19050" cmpd="sng">
              <a:solidFill>
                <a:schemeClr val="accent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34"/>
            <p:cNvSpPr/>
            <p:nvPr/>
          </p:nvSpPr>
          <p:spPr>
            <a:xfrm>
              <a:off x="1431296" y="3110221"/>
              <a:ext cx="1261884" cy="415498"/>
            </a:xfrm>
            <a:prstGeom prst="rect">
              <a:avLst/>
            </a:prstGeom>
          </p:spPr>
          <p:txBody>
            <a:bodyPr wrap="none" anchor="ctr" anchorCtr="1">
              <a:normAutofit/>
            </a:bodyPr>
            <a:lstStyle/>
            <a:p>
              <a:pPr marL="0" marR="0" lvl="0" indent="0" algn="ctr" defTabSz="914400" rtl="0" eaLnBrk="1" fontAlgn="base" latinLnBrk="0" hangingPunct="1">
                <a:lnSpc>
                  <a:spcPct val="100000"/>
                </a:lnSpc>
                <a:spcBef>
                  <a:spcPct val="0"/>
                </a:spcBef>
                <a:spcAft>
                  <a:spcPct val="0"/>
                </a:spcAft>
                <a:buClrTx/>
                <a:buSzPct val="25000"/>
                <a:buFontTx/>
                <a:buNone/>
                <a:tabLst/>
                <a:defRPr/>
              </a:pPr>
              <a:r>
                <a:rPr kumimoji="0" lang="zh-CN" altLang="en-US" sz="1400" b="1" i="0" u="none" strike="noStrike" kern="1200" cap="none" spc="0" normalizeH="0" baseline="0" noProof="0" dirty="0">
                  <a:ln>
                    <a:noFill/>
                  </a:ln>
                  <a:solidFill>
                    <a:srgbClr val="FFFFFF"/>
                  </a:solidFill>
                  <a:effectLst/>
                  <a:uLnTx/>
                  <a:uFillTx/>
                  <a:latin typeface="Arial"/>
                  <a:ea typeface="微软雅黑"/>
                  <a:cs typeface="+mn-ea"/>
                  <a:sym typeface="+mn-lt"/>
                </a:rPr>
                <a:t>体温测量需求</a:t>
              </a:r>
            </a:p>
          </p:txBody>
        </p:sp>
        <p:sp>
          <p:nvSpPr>
            <p:cNvPr id="21" name="Rectangle 22"/>
            <p:cNvSpPr/>
            <p:nvPr/>
          </p:nvSpPr>
          <p:spPr>
            <a:xfrm>
              <a:off x="965660" y="3163277"/>
              <a:ext cx="2378891" cy="1517491"/>
            </a:xfrm>
            <a:prstGeom prst="rect">
              <a:avLst/>
            </a:prstGeom>
          </p:spPr>
          <p:txBody>
            <a:bodyPr wrap="square" anchor="ctr" anchorCtr="1">
              <a:normAutofit/>
            </a:bodyPr>
            <a:lstStyle/>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zh-CN" sz="1000" b="0" i="0" u="none" strike="noStrike" kern="1200" cap="none" spc="0" normalizeH="0" baseline="0" noProof="0" dirty="0">
                  <a:ln>
                    <a:noFill/>
                  </a:ln>
                  <a:solidFill>
                    <a:srgbClr val="FFFFFF"/>
                  </a:solidFill>
                  <a:effectLst/>
                  <a:uLnTx/>
                  <a:uFillTx/>
                  <a:latin typeface="微软雅黑"/>
                  <a:ea typeface="微软雅黑"/>
                  <a:cs typeface="+mn-cs"/>
                </a:rPr>
                <a:t>随着各地陆续复工，写字楼、</a:t>
              </a:r>
              <a:r>
                <a:rPr kumimoji="0" lang="en-US" altLang="zh-CN" sz="1000" b="0" i="0" u="none" strike="noStrike" kern="1200" cap="none" spc="0" normalizeH="0" baseline="0" noProof="0" dirty="0">
                  <a:ln>
                    <a:noFill/>
                  </a:ln>
                  <a:solidFill>
                    <a:srgbClr val="FFFFFF"/>
                  </a:solidFill>
                  <a:effectLst/>
                  <a:uLnTx/>
                  <a:uFillTx/>
                  <a:latin typeface="微软雅黑"/>
                  <a:ea typeface="微软雅黑"/>
                  <a:cs typeface="+mn-cs"/>
                </a:rPr>
                <a:t>           </a:t>
              </a:r>
              <a:r>
                <a:rPr kumimoji="0" lang="zh-CN" altLang="zh-CN" sz="1000" b="0" i="0" u="none" strike="noStrike" kern="1200" cap="none" spc="0" normalizeH="0" baseline="0" noProof="0" dirty="0">
                  <a:ln>
                    <a:noFill/>
                  </a:ln>
                  <a:solidFill>
                    <a:srgbClr val="FFFFFF"/>
                  </a:solidFill>
                  <a:effectLst/>
                  <a:uLnTx/>
                  <a:uFillTx/>
                  <a:latin typeface="微软雅黑"/>
                  <a:ea typeface="微软雅黑"/>
                  <a:cs typeface="+mn-cs"/>
                </a:rPr>
                <a:t>园区等上班场所和学校</a:t>
              </a:r>
              <a:endParaRPr kumimoji="0" lang="en-US" altLang="zh-CN" sz="1000" b="0"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00" b="0" i="0" u="none" strike="noStrike" kern="1200" cap="none" spc="0" normalizeH="0" baseline="0" noProof="0" dirty="0">
                  <a:ln>
                    <a:noFill/>
                  </a:ln>
                  <a:solidFill>
                    <a:srgbClr val="FFFFFF"/>
                  </a:solidFill>
                  <a:effectLst/>
                  <a:uLnTx/>
                  <a:uFillTx/>
                  <a:latin typeface="微软雅黑"/>
                  <a:ea typeface="微软雅黑"/>
                  <a:cs typeface="+mn-cs"/>
                </a:rPr>
                <a:t>需要测量体温防止疫</a:t>
              </a:r>
              <a:endParaRPr kumimoji="0" lang="en-US" altLang="zh-CN" sz="1000" b="0"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00" b="0" i="0" u="none" strike="noStrike" kern="1200" cap="none" spc="0" normalizeH="0" baseline="0" noProof="0" dirty="0">
                  <a:ln>
                    <a:noFill/>
                  </a:ln>
                  <a:solidFill>
                    <a:srgbClr val="FFFFFF"/>
                  </a:solidFill>
                  <a:effectLst/>
                  <a:uLnTx/>
                  <a:uFillTx/>
                  <a:latin typeface="微软雅黑"/>
                  <a:ea typeface="微软雅黑"/>
                  <a:cs typeface="+mn-cs"/>
                </a:rPr>
                <a:t>情蔓延</a:t>
              </a:r>
              <a:endParaRPr kumimoji="0" lang="zh-CN" altLang="en-US" sz="1000" b="0" i="0" u="none" strike="noStrike" kern="1200" cap="none" spc="0" normalizeH="0" baseline="0" noProof="0" dirty="0">
                <a:ln>
                  <a:noFill/>
                </a:ln>
                <a:solidFill>
                  <a:srgbClr val="FFFFFF"/>
                </a:solidFill>
                <a:effectLst/>
                <a:uLnTx/>
                <a:uFillTx/>
                <a:latin typeface="微软雅黑"/>
                <a:ea typeface="微软雅黑"/>
                <a:cs typeface="+mn-ea"/>
                <a:sym typeface="+mn-lt"/>
              </a:endParaRPr>
            </a:p>
          </p:txBody>
        </p:sp>
        <p:sp>
          <p:nvSpPr>
            <p:cNvPr id="22" name="Rectangle 38"/>
            <p:cNvSpPr/>
            <p:nvPr/>
          </p:nvSpPr>
          <p:spPr>
            <a:xfrm>
              <a:off x="4099700" y="3110221"/>
              <a:ext cx="1261884" cy="415498"/>
            </a:xfrm>
            <a:prstGeom prst="rect">
              <a:avLst/>
            </a:prstGeom>
          </p:spPr>
          <p:txBody>
            <a:bodyPr wrap="none" anchor="ctr" anchorCtr="1">
              <a:normAutofit/>
            </a:bodyPr>
            <a:lstStyle/>
            <a:p>
              <a:pPr marL="0" marR="0" lvl="0" indent="0" algn="ctr" defTabSz="914400" rtl="0" eaLnBrk="1" fontAlgn="base" latinLnBrk="0" hangingPunct="1">
                <a:lnSpc>
                  <a:spcPct val="100000"/>
                </a:lnSpc>
                <a:spcBef>
                  <a:spcPct val="0"/>
                </a:spcBef>
                <a:spcAft>
                  <a:spcPct val="0"/>
                </a:spcAft>
                <a:buClrTx/>
                <a:buSzPct val="25000"/>
                <a:buFontTx/>
                <a:buNone/>
                <a:tabLst/>
                <a:defRPr/>
              </a:pPr>
              <a:r>
                <a:rPr kumimoji="0" lang="zh-CN" altLang="en-US" sz="1400" b="1" i="0" u="none" strike="noStrike" kern="1200" cap="none" spc="0" normalizeH="0" baseline="0" noProof="0" dirty="0">
                  <a:ln>
                    <a:noFill/>
                  </a:ln>
                  <a:solidFill>
                    <a:srgbClr val="FFFFFF"/>
                  </a:solidFill>
                  <a:effectLst/>
                  <a:uLnTx/>
                  <a:uFillTx/>
                  <a:latin typeface="Arial"/>
                  <a:ea typeface="微软雅黑"/>
                  <a:cs typeface="+mn-ea"/>
                  <a:sym typeface="+mn-lt"/>
                </a:rPr>
                <a:t>检测效率</a:t>
              </a:r>
            </a:p>
          </p:txBody>
        </p:sp>
        <p:sp>
          <p:nvSpPr>
            <p:cNvPr id="23" name="Rectangle 39"/>
            <p:cNvSpPr/>
            <p:nvPr/>
          </p:nvSpPr>
          <p:spPr>
            <a:xfrm>
              <a:off x="3541197" y="3525719"/>
              <a:ext cx="2378891" cy="819455"/>
            </a:xfrm>
            <a:prstGeom prst="rect">
              <a:avLst/>
            </a:prstGeom>
          </p:spPr>
          <p:txBody>
            <a:bodyPr wrap="square" anchor="ctr" anchorCtr="1">
              <a:normAutofit lnSpcReduction="10000"/>
            </a:bodyPr>
            <a:lstStyle/>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通过人工检测等手段进行体温检查，人员记录，</a:t>
              </a:r>
              <a:endParaRPr kumimoji="0" lang="en-US" altLang="zh-CN" sz="1050" b="0" i="0" u="none" strike="noStrike" kern="1200" cap="none" spc="0" normalizeH="0" baseline="0" noProof="0" dirty="0">
                <a:ln>
                  <a:noFill/>
                </a:ln>
                <a:solidFill>
                  <a:srgbClr val="FFFFFF"/>
                </a:solidFill>
                <a:effectLst/>
                <a:uLnTx/>
                <a:uFillTx/>
                <a:latin typeface="Arial"/>
                <a:ea typeface="微软雅黑"/>
                <a:cs typeface="+mn-ea"/>
                <a:sym typeface="+mn-lt"/>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效率低下</a:t>
              </a:r>
            </a:p>
          </p:txBody>
        </p:sp>
        <p:sp>
          <p:nvSpPr>
            <p:cNvPr id="24" name="Rectangle 40"/>
            <p:cNvSpPr/>
            <p:nvPr/>
          </p:nvSpPr>
          <p:spPr>
            <a:xfrm>
              <a:off x="6825031" y="3110221"/>
              <a:ext cx="1261884" cy="415498"/>
            </a:xfrm>
            <a:prstGeom prst="rect">
              <a:avLst/>
            </a:prstGeom>
          </p:spPr>
          <p:txBody>
            <a:bodyPr wrap="none" anchor="ctr" anchorCtr="1">
              <a:normAutofit/>
            </a:bodyPr>
            <a:lstStyle/>
            <a:p>
              <a:pPr marL="0" marR="0" lvl="0" indent="0" algn="ctr" defTabSz="914400" rtl="0" eaLnBrk="1" fontAlgn="base" latinLnBrk="0" hangingPunct="1">
                <a:lnSpc>
                  <a:spcPct val="100000"/>
                </a:lnSpc>
                <a:spcBef>
                  <a:spcPct val="0"/>
                </a:spcBef>
                <a:spcAft>
                  <a:spcPct val="0"/>
                </a:spcAft>
                <a:buClrTx/>
                <a:buSzPct val="25000"/>
                <a:buFontTx/>
                <a:buNone/>
                <a:tabLst/>
                <a:defRPr/>
              </a:pPr>
              <a:r>
                <a:rPr kumimoji="0" lang="zh-CN" altLang="en-US" sz="1400" b="1" i="0" u="none" strike="noStrike" kern="1200" cap="none" spc="0" normalizeH="0" baseline="0" noProof="0" dirty="0">
                  <a:ln>
                    <a:noFill/>
                  </a:ln>
                  <a:solidFill>
                    <a:srgbClr val="FFFFFF"/>
                  </a:solidFill>
                  <a:effectLst/>
                  <a:uLnTx/>
                  <a:uFillTx/>
                  <a:latin typeface="Arial"/>
                  <a:ea typeface="微软雅黑"/>
                  <a:cs typeface="+mn-ea"/>
                  <a:sym typeface="+mn-lt"/>
                </a:rPr>
                <a:t>交叉传染防护</a:t>
              </a:r>
            </a:p>
          </p:txBody>
        </p:sp>
        <p:sp>
          <p:nvSpPr>
            <p:cNvPr id="25" name="Rectangle 41"/>
            <p:cNvSpPr/>
            <p:nvPr/>
          </p:nvSpPr>
          <p:spPr>
            <a:xfrm>
              <a:off x="6266528" y="3525719"/>
              <a:ext cx="2378891" cy="819455"/>
            </a:xfrm>
            <a:prstGeom prst="rect">
              <a:avLst/>
            </a:prstGeom>
          </p:spPr>
          <p:txBody>
            <a:bodyPr wrap="square" anchor="ctr" anchorCtr="1">
              <a:normAutofit lnSpcReduction="10000"/>
            </a:bodyPr>
            <a:lstStyle/>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为测体温排起长队，</a:t>
              </a:r>
              <a:endParaRPr kumimoji="0" lang="en-US" altLang="zh-CN" sz="1050" b="0" i="0" u="none" strike="noStrike" kern="1200" cap="none" spc="0" normalizeH="0" baseline="0" noProof="0" dirty="0">
                <a:ln>
                  <a:noFill/>
                </a:ln>
                <a:solidFill>
                  <a:srgbClr val="FFFFFF"/>
                </a:solidFill>
                <a:effectLst/>
                <a:uLnTx/>
                <a:uFillTx/>
                <a:latin typeface="Arial"/>
                <a:ea typeface="微软雅黑"/>
                <a:cs typeface="+mn-ea"/>
                <a:sym typeface="+mn-lt"/>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增大了交叉感染</a:t>
              </a:r>
              <a:endParaRPr kumimoji="0" lang="en-US" altLang="zh-CN" sz="1050" b="0" i="0" u="none" strike="noStrike" kern="1200" cap="none" spc="0" normalizeH="0" baseline="0" noProof="0" dirty="0">
                <a:ln>
                  <a:noFill/>
                </a:ln>
                <a:solidFill>
                  <a:srgbClr val="FFFFFF"/>
                </a:solidFill>
                <a:effectLst/>
                <a:uLnTx/>
                <a:uFillTx/>
                <a:latin typeface="Arial"/>
                <a:ea typeface="微软雅黑"/>
                <a:cs typeface="+mn-ea"/>
                <a:sym typeface="+mn-lt"/>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的可能</a:t>
              </a:r>
            </a:p>
          </p:txBody>
        </p:sp>
        <p:sp>
          <p:nvSpPr>
            <p:cNvPr id="26" name="Rectangle 42"/>
            <p:cNvSpPr/>
            <p:nvPr/>
          </p:nvSpPr>
          <p:spPr>
            <a:xfrm>
              <a:off x="9550362" y="3110221"/>
              <a:ext cx="1261884" cy="415498"/>
            </a:xfrm>
            <a:prstGeom prst="rect">
              <a:avLst/>
            </a:prstGeom>
          </p:spPr>
          <p:txBody>
            <a:bodyPr wrap="none" anchor="ctr" anchorCtr="1">
              <a:normAutofit/>
            </a:bodyPr>
            <a:lstStyle/>
            <a:p>
              <a:pPr marL="0" marR="0" lvl="0" indent="0" algn="ctr" defTabSz="914400" rtl="0" eaLnBrk="1" fontAlgn="base" latinLnBrk="0" hangingPunct="1">
                <a:lnSpc>
                  <a:spcPct val="100000"/>
                </a:lnSpc>
                <a:spcBef>
                  <a:spcPct val="0"/>
                </a:spcBef>
                <a:spcAft>
                  <a:spcPct val="0"/>
                </a:spcAft>
                <a:buClrTx/>
                <a:buSzPct val="25000"/>
                <a:buFontTx/>
                <a:buNone/>
                <a:tabLst/>
                <a:defRPr/>
              </a:pPr>
              <a:r>
                <a:rPr kumimoji="0" lang="zh-CN" altLang="en-US" sz="1400" b="1" i="0" u="none" strike="noStrike" kern="1200" cap="none" spc="0" normalizeH="0" baseline="0" noProof="0" dirty="0">
                  <a:ln>
                    <a:noFill/>
                  </a:ln>
                  <a:solidFill>
                    <a:srgbClr val="FFFFFF"/>
                  </a:solidFill>
                  <a:effectLst/>
                  <a:uLnTx/>
                  <a:uFillTx/>
                  <a:latin typeface="Arial"/>
                  <a:ea typeface="微软雅黑"/>
                  <a:cs typeface="+mn-ea"/>
                  <a:sym typeface="+mn-lt"/>
                </a:rPr>
                <a:t>人力物力节约</a:t>
              </a:r>
            </a:p>
          </p:txBody>
        </p:sp>
        <p:sp>
          <p:nvSpPr>
            <p:cNvPr id="27" name="Rectangle 43"/>
            <p:cNvSpPr/>
            <p:nvPr/>
          </p:nvSpPr>
          <p:spPr>
            <a:xfrm>
              <a:off x="8991859" y="3525719"/>
              <a:ext cx="2378891" cy="819455"/>
            </a:xfrm>
            <a:prstGeom prst="rect">
              <a:avLst/>
            </a:prstGeom>
          </p:spPr>
          <p:txBody>
            <a:bodyPr wrap="square" anchor="ctr" anchorCtr="1">
              <a:normAutofit fontScale="92500" lnSpcReduction="10000"/>
            </a:bodyPr>
            <a:lstStyle/>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进行体温检测消耗了大</a:t>
              </a:r>
              <a:endParaRPr kumimoji="0" lang="en-US" altLang="zh-CN" sz="1050" b="0" i="0" u="none" strike="noStrike" kern="1200" cap="none" spc="0" normalizeH="0" baseline="0" noProof="0" dirty="0">
                <a:ln>
                  <a:noFill/>
                </a:ln>
                <a:solidFill>
                  <a:srgbClr val="FFFFFF"/>
                </a:solidFill>
                <a:effectLst/>
                <a:uLnTx/>
                <a:uFillTx/>
                <a:latin typeface="Arial"/>
                <a:ea typeface="微软雅黑"/>
                <a:cs typeface="+mn-ea"/>
                <a:sym typeface="+mn-lt"/>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量的人力物力，同</a:t>
              </a:r>
              <a:endParaRPr kumimoji="0" lang="en-US" altLang="zh-CN" sz="1050" b="0" i="0" u="none" strike="noStrike" kern="1200" cap="none" spc="0" normalizeH="0" baseline="0" noProof="0" dirty="0">
                <a:ln>
                  <a:noFill/>
                </a:ln>
                <a:solidFill>
                  <a:srgbClr val="FFFFFF"/>
                </a:solidFill>
                <a:effectLst/>
                <a:uLnTx/>
                <a:uFillTx/>
                <a:latin typeface="Arial"/>
                <a:ea typeface="微软雅黑"/>
                <a:cs typeface="+mn-ea"/>
                <a:sym typeface="+mn-lt"/>
              </a:endParaRPr>
            </a:p>
            <a:p>
              <a:pPr marL="0" marR="0" lvl="0" indent="0" algn="ctr" defTabSz="914400" rtl="0" eaLnBrk="1" fontAlgn="base" latinLnBrk="0" hangingPunct="1">
                <a:lnSpc>
                  <a:spcPct val="120000"/>
                </a:lnSpc>
                <a:spcBef>
                  <a:spcPct val="0"/>
                </a:spcBef>
                <a:spcAft>
                  <a:spcPct val="0"/>
                </a:spcAft>
                <a:buClrTx/>
                <a:buSzPct val="25000"/>
                <a:buFontTx/>
                <a:buNone/>
                <a:tabLst/>
                <a:defRPr/>
              </a:pPr>
              <a:r>
                <a:rPr kumimoji="0" lang="zh-CN" altLang="en-US" sz="1050" b="0" i="0" u="none" strike="noStrike" kern="1200" cap="none" spc="0" normalizeH="0" baseline="0" noProof="0" dirty="0">
                  <a:ln>
                    <a:noFill/>
                  </a:ln>
                  <a:solidFill>
                    <a:srgbClr val="FFFFFF"/>
                  </a:solidFill>
                  <a:effectLst/>
                  <a:uLnTx/>
                  <a:uFillTx/>
                  <a:latin typeface="Arial"/>
                  <a:ea typeface="微软雅黑"/>
                  <a:cs typeface="+mn-ea"/>
                  <a:sym typeface="+mn-lt"/>
                </a:rPr>
                <a:t>时效率不高</a:t>
              </a:r>
            </a:p>
          </p:txBody>
        </p:sp>
      </p:grpSp>
      <p:sp>
        <p:nvSpPr>
          <p:cNvPr id="39" name="TextBox 86">
            <a:extLst>
              <a:ext uri="{FF2B5EF4-FFF2-40B4-BE49-F238E27FC236}">
                <a16:creationId xmlns:a16="http://schemas.microsoft.com/office/drawing/2014/main" id="{28DB605E-0539-4B22-A71A-D8FB001AEC27}"/>
              </a:ext>
            </a:extLst>
          </p:cNvPr>
          <p:cNvSpPr txBox="1"/>
          <p:nvPr/>
        </p:nvSpPr>
        <p:spPr>
          <a:xfrm>
            <a:off x="1364836" y="273410"/>
            <a:ext cx="214103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b="1" dirty="0">
                <a:solidFill>
                  <a:srgbClr val="127F93"/>
                </a:solidFill>
                <a:latin typeface="Arial"/>
                <a:ea typeface="微软雅黑"/>
                <a:cs typeface="+mn-ea"/>
                <a:sym typeface="+mn-lt"/>
              </a:rPr>
              <a:t>市场需求分析</a:t>
            </a:r>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40" name="任意多边形 39"/>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41" name="图片 4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sp>
        <p:nvSpPr>
          <p:cNvPr id="42" name="矩形: 圆角 41">
            <a:extLst>
              <a:ext uri="{FF2B5EF4-FFF2-40B4-BE49-F238E27FC236}">
                <a16:creationId xmlns:a16="http://schemas.microsoft.com/office/drawing/2014/main" id="{FE78DC06-1828-4C7C-B49B-773AE65B5A2E}"/>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43" name="矩形: 圆角 42">
            <a:extLst>
              <a:ext uri="{FF2B5EF4-FFF2-40B4-BE49-F238E27FC236}">
                <a16:creationId xmlns:a16="http://schemas.microsoft.com/office/drawing/2014/main" id="{8C0C363B-9F7D-4EF1-B96B-61A4ED3192D0}"/>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44" name="矩形: 圆角 43">
            <a:extLst>
              <a:ext uri="{FF2B5EF4-FFF2-40B4-BE49-F238E27FC236}">
                <a16:creationId xmlns:a16="http://schemas.microsoft.com/office/drawing/2014/main" id="{E9F1EFD8-9F28-4DF4-9B47-CE09435812F9}"/>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45" name="矩形: 圆角 44">
            <a:extLst>
              <a:ext uri="{FF2B5EF4-FFF2-40B4-BE49-F238E27FC236}">
                <a16:creationId xmlns:a16="http://schemas.microsoft.com/office/drawing/2014/main" id="{ABD2C97E-2F2E-45FC-B173-AD04D8B4E38E}"/>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46" name="文本框 45">
            <a:extLst>
              <a:ext uri="{FF2B5EF4-FFF2-40B4-BE49-F238E27FC236}">
                <a16:creationId xmlns:a16="http://schemas.microsoft.com/office/drawing/2014/main" id="{BC937C7C-0B30-4C7A-A0F3-EECD83AE0926}"/>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项目背景</a:t>
            </a:r>
          </a:p>
        </p:txBody>
      </p:sp>
      <p:sp>
        <p:nvSpPr>
          <p:cNvPr id="47" name="文本框 46">
            <a:extLst>
              <a:ext uri="{FF2B5EF4-FFF2-40B4-BE49-F238E27FC236}">
                <a16:creationId xmlns:a16="http://schemas.microsoft.com/office/drawing/2014/main" id="{DD7B4266-084D-48C2-BCCE-6CA959EDC34B}"/>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结构设计</a:t>
            </a:r>
          </a:p>
        </p:txBody>
      </p:sp>
      <p:sp>
        <p:nvSpPr>
          <p:cNvPr id="48" name="文本框 47">
            <a:extLst>
              <a:ext uri="{FF2B5EF4-FFF2-40B4-BE49-F238E27FC236}">
                <a16:creationId xmlns:a16="http://schemas.microsoft.com/office/drawing/2014/main" id="{65C21BDE-D4D3-4A24-A500-20C9278BFCC5}"/>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核心内容</a:t>
            </a:r>
          </a:p>
        </p:txBody>
      </p:sp>
      <p:sp>
        <p:nvSpPr>
          <p:cNvPr id="49" name="文本框 48">
            <a:extLst>
              <a:ext uri="{FF2B5EF4-FFF2-40B4-BE49-F238E27FC236}">
                <a16:creationId xmlns:a16="http://schemas.microsoft.com/office/drawing/2014/main" id="{46EAD667-4180-4AD0-A11C-95DDF79C3D76}"/>
              </a:ext>
            </a:extLst>
          </p:cNvPr>
          <p:cNvSpPr txBox="1"/>
          <p:nvPr/>
        </p:nvSpPr>
        <p:spPr>
          <a:xfrm>
            <a:off x="208597" y="2144541"/>
            <a:ext cx="825803"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spTree>
    <p:extLst>
      <p:ext uri="{BB962C8B-B14F-4D97-AF65-F5344CB8AC3E}">
        <p14:creationId xmlns:p14="http://schemas.microsoft.com/office/powerpoint/2010/main" val="2684770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E01A06D-2F54-476B-85A5-E1930B13A34C}"/>
              </a:ext>
            </a:extLst>
          </p:cNvPr>
          <p:cNvGrpSpPr/>
          <p:nvPr/>
        </p:nvGrpSpPr>
        <p:grpSpPr>
          <a:xfrm>
            <a:off x="1979712" y="1995686"/>
            <a:ext cx="3295317" cy="727193"/>
            <a:chOff x="5444968" y="1171056"/>
            <a:chExt cx="3295317" cy="727193"/>
          </a:xfrm>
        </p:grpSpPr>
        <p:sp>
          <p:nvSpPr>
            <p:cNvPr id="10" name="文本框 9">
              <a:extLst>
                <a:ext uri="{FF2B5EF4-FFF2-40B4-BE49-F238E27FC236}">
                  <a16:creationId xmlns:a16="http://schemas.microsoft.com/office/drawing/2014/main" id="{704C187B-A453-42DA-953D-5821E8BD3D12}"/>
                </a:ext>
              </a:extLst>
            </p:cNvPr>
            <p:cNvSpPr txBox="1"/>
            <p:nvPr/>
          </p:nvSpPr>
          <p:spPr>
            <a:xfrm>
              <a:off x="5444968" y="11710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dirty="0">
                  <a:solidFill>
                    <a:srgbClr val="000000">
                      <a:lumMod val="75000"/>
                      <a:lumOff val="25000"/>
                    </a:srgbClr>
                  </a:solidFill>
                  <a:latin typeface="Arial"/>
                  <a:ea typeface="微软雅黑"/>
                  <a:cs typeface="+mn-ea"/>
                  <a:sym typeface="+mn-lt"/>
                </a:rPr>
                <a:t>结构设计</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11" name="文本框 10">
              <a:extLst>
                <a:ext uri="{FF2B5EF4-FFF2-40B4-BE49-F238E27FC236}">
                  <a16:creationId xmlns:a16="http://schemas.microsoft.com/office/drawing/2014/main" id="{03988336-4AB3-48BC-9CF2-FEE86B85490E}"/>
                </a:ext>
              </a:extLst>
            </p:cNvPr>
            <p:cNvSpPr txBox="1"/>
            <p:nvPr/>
          </p:nvSpPr>
          <p:spPr>
            <a:xfrm>
              <a:off x="5448540" y="1603104"/>
              <a:ext cx="2998460" cy="295145"/>
            </a:xfrm>
            <a:prstGeom prst="rect">
              <a:avLst/>
            </a:prstGeom>
            <a:noFill/>
          </p:spPr>
          <p:txBody>
            <a:bodyPr wrap="square" rtlCol="0">
              <a:spAutoFit/>
              <a:scene3d>
                <a:camera prst="orthographicFront"/>
                <a:lightRig rig="threePt" dir="t"/>
              </a:scene3d>
              <a:sp3d contourW="12700"/>
            </a:bodyPr>
            <a:lstStyle/>
            <a:p>
              <a:pPr lvl="0">
                <a:lnSpc>
                  <a:spcPct val="120000"/>
                </a:lnSpc>
              </a:pPr>
              <a:r>
                <a:rPr lang="en-US" altLang="zh-CN" sz="1200" dirty="0">
                  <a:solidFill>
                    <a:srgbClr val="000000">
                      <a:lumMod val="65000"/>
                      <a:lumOff val="35000"/>
                    </a:srgbClr>
                  </a:solidFill>
                  <a:latin typeface="Arial"/>
                  <a:ea typeface="微软雅黑"/>
                  <a:cs typeface="+mn-ea"/>
                  <a:sym typeface="+mn-lt"/>
                </a:rPr>
                <a:t>STRUCTURAL DESIGN</a:t>
              </a:r>
              <a:endParaRPr kumimoji="0" lang="en-US" altLang="zh-CN" sz="1200" b="0" i="0" u="none" strike="noStrike" kern="1200" cap="none" spc="0" normalizeH="0" baseline="0" noProof="0" dirty="0">
                <a:ln>
                  <a:noFill/>
                </a:ln>
                <a:solidFill>
                  <a:srgbClr val="000000">
                    <a:lumMod val="65000"/>
                    <a:lumOff val="35000"/>
                  </a:srgbClr>
                </a:solidFill>
                <a:effectLst/>
                <a:uLnTx/>
                <a:uFillTx/>
                <a:latin typeface="Arial"/>
                <a:ea typeface="微软雅黑"/>
                <a:cs typeface="+mn-ea"/>
                <a:sym typeface="+mn-lt"/>
              </a:endParaRPr>
            </a:p>
          </p:txBody>
        </p:sp>
      </p:grpSp>
      <p:sp>
        <p:nvSpPr>
          <p:cNvPr id="12" name="文本框 11">
            <a:extLst>
              <a:ext uri="{FF2B5EF4-FFF2-40B4-BE49-F238E27FC236}">
                <a16:creationId xmlns:a16="http://schemas.microsoft.com/office/drawing/2014/main" id="{82725678-E022-4CAB-B2FE-A2431B8D5058}"/>
              </a:ext>
            </a:extLst>
          </p:cNvPr>
          <p:cNvSpPr txBox="1"/>
          <p:nvPr/>
        </p:nvSpPr>
        <p:spPr>
          <a:xfrm>
            <a:off x="1244656" y="2101510"/>
            <a:ext cx="622244" cy="584596"/>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600" b="0" i="0" u="none" strike="noStrike" kern="1200" cap="none" spc="0" normalizeH="0" baseline="0" noProof="0" dirty="0">
                <a:ln>
                  <a:noFill/>
                </a:ln>
                <a:solidFill>
                  <a:srgbClr val="127F93"/>
                </a:solidFill>
                <a:effectLst/>
                <a:uLnTx/>
                <a:uFillTx/>
                <a:latin typeface="Arial"/>
                <a:ea typeface="微软雅黑"/>
                <a:cs typeface="+mn-ea"/>
                <a:sym typeface="+mn-lt"/>
              </a:rPr>
              <a:t>02</a:t>
            </a:r>
            <a:endParaRPr kumimoji="0" lang="zh-CN" altLang="en-US" sz="66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sp>
        <p:nvSpPr>
          <p:cNvPr id="13" name="任意多边形 12"/>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15" name="图片 14"/>
          <p:cNvPicPr>
            <a:picLocks noChangeAspect="1"/>
          </p:cNvPicPr>
          <p:nvPr/>
        </p:nvPicPr>
        <p:blipFill>
          <a:blip r:embed="rId4"/>
          <a:stretch>
            <a:fillRect/>
          </a:stretch>
        </p:blipFill>
        <p:spPr>
          <a:xfrm rot="2076140">
            <a:off x="5071229" y="1582526"/>
            <a:ext cx="3105017" cy="2757059"/>
          </a:xfrm>
          <a:prstGeom prst="rect">
            <a:avLst/>
          </a:prstGeom>
        </p:spPr>
      </p:pic>
      <p:grpSp>
        <p:nvGrpSpPr>
          <p:cNvPr id="16" name="Group 4"/>
          <p:cNvGrpSpPr>
            <a:grpSpLocks noChangeAspect="1"/>
          </p:cNvGrpSpPr>
          <p:nvPr/>
        </p:nvGrpSpPr>
        <p:grpSpPr bwMode="auto">
          <a:xfrm>
            <a:off x="6443663" y="-3175"/>
            <a:ext cx="2711450" cy="3654425"/>
            <a:chOff x="4059" y="-2"/>
            <a:chExt cx="1708" cy="2302"/>
          </a:xfrm>
        </p:grpSpPr>
        <p:sp>
          <p:nvSpPr>
            <p:cNvPr id="17"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8"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9" name="组合 18"/>
          <p:cNvGrpSpPr/>
          <p:nvPr/>
        </p:nvGrpSpPr>
        <p:grpSpPr>
          <a:xfrm>
            <a:off x="862679" y="233404"/>
            <a:ext cx="8968448" cy="5504726"/>
            <a:chOff x="862679" y="233404"/>
            <a:chExt cx="8968448" cy="5504726"/>
          </a:xfrm>
        </p:grpSpPr>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27" name="图片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28" name="图片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06561" y="233404"/>
              <a:ext cx="667362" cy="768525"/>
            </a:xfrm>
            <a:prstGeom prst="rect">
              <a:avLst/>
            </a:prstGeom>
          </p:spPr>
        </p:pic>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pic>
          <p:nvPicPr>
            <p:cNvPr id="30" name="图片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6736797">
              <a:off x="937480" y="3600045"/>
              <a:ext cx="1359575" cy="1509178"/>
            </a:xfrm>
            <a:prstGeom prst="rect">
              <a:avLst/>
            </a:prstGeom>
          </p:spPr>
        </p:pic>
      </p:grpSp>
    </p:spTree>
    <p:extLst>
      <p:ext uri="{BB962C8B-B14F-4D97-AF65-F5344CB8AC3E}">
        <p14:creationId xmlns:p14="http://schemas.microsoft.com/office/powerpoint/2010/main" val="409366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rot="19810637">
            <a:off x="-61375" y="-200809"/>
            <a:ext cx="534176" cy="579840"/>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5" name="图片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1020" y="49852"/>
            <a:ext cx="348333" cy="401136"/>
          </a:xfrm>
          <a:prstGeom prst="rect">
            <a:avLst/>
          </a:prstGeom>
        </p:spPr>
      </p:pic>
      <p:pic>
        <p:nvPicPr>
          <p:cNvPr id="3" name="图片 2">
            <a:extLst>
              <a:ext uri="{FF2B5EF4-FFF2-40B4-BE49-F238E27FC236}">
                <a16:creationId xmlns:a16="http://schemas.microsoft.com/office/drawing/2014/main" id="{752E5F24-56FA-46C2-A4F3-3E4CF7CBC968}"/>
              </a:ext>
            </a:extLst>
          </p:cNvPr>
          <p:cNvPicPr>
            <a:picLocks noChangeAspect="1"/>
          </p:cNvPicPr>
          <p:nvPr/>
        </p:nvPicPr>
        <p:blipFill>
          <a:blip r:embed="rId5"/>
          <a:stretch>
            <a:fillRect/>
          </a:stretch>
        </p:blipFill>
        <p:spPr>
          <a:xfrm rot="10800000">
            <a:off x="7569458" y="-9456"/>
            <a:ext cx="1582615" cy="5143500"/>
          </a:xfrm>
          <a:prstGeom prst="rect">
            <a:avLst/>
          </a:prstGeom>
        </p:spPr>
      </p:pic>
      <p:grpSp>
        <p:nvGrpSpPr>
          <p:cNvPr id="47" name="组合 46">
            <a:extLst>
              <a:ext uri="{FF2B5EF4-FFF2-40B4-BE49-F238E27FC236}">
                <a16:creationId xmlns:a16="http://schemas.microsoft.com/office/drawing/2014/main" id="{2D1AFDD7-2D2C-4A56-9DAD-EB243B438CEF}"/>
              </a:ext>
            </a:extLst>
          </p:cNvPr>
          <p:cNvGrpSpPr/>
          <p:nvPr/>
        </p:nvGrpSpPr>
        <p:grpSpPr>
          <a:xfrm>
            <a:off x="1371613" y="1078878"/>
            <a:ext cx="1345314" cy="890639"/>
            <a:chOff x="3932884" y="4571"/>
            <a:chExt cx="2118176" cy="1376814"/>
          </a:xfrm>
        </p:grpSpPr>
        <p:sp>
          <p:nvSpPr>
            <p:cNvPr id="48" name="矩形: 圆角 47">
              <a:extLst>
                <a:ext uri="{FF2B5EF4-FFF2-40B4-BE49-F238E27FC236}">
                  <a16:creationId xmlns:a16="http://schemas.microsoft.com/office/drawing/2014/main" id="{BC57CC14-5D2E-4E99-B473-49591EFF6E19}"/>
                </a:ext>
              </a:extLst>
            </p:cNvPr>
            <p:cNvSpPr/>
            <p:nvPr/>
          </p:nvSpPr>
          <p:spPr>
            <a:xfrm>
              <a:off x="3932884" y="4571"/>
              <a:ext cx="2118176" cy="1376814"/>
            </a:xfrm>
            <a:prstGeom prst="roundRect">
              <a:avLst/>
            </a:prstGeom>
            <a:solidFill>
              <a:srgbClr val="6CC0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矩形: 圆角 4">
              <a:extLst>
                <a:ext uri="{FF2B5EF4-FFF2-40B4-BE49-F238E27FC236}">
                  <a16:creationId xmlns:a16="http://schemas.microsoft.com/office/drawing/2014/main" id="{03EB34C6-98FC-4C43-9AA4-6F6B7B7F2952}"/>
                </a:ext>
              </a:extLst>
            </p:cNvPr>
            <p:cNvSpPr txBox="1"/>
            <p:nvPr/>
          </p:nvSpPr>
          <p:spPr>
            <a:xfrm>
              <a:off x="4000095" y="71782"/>
              <a:ext cx="1983754" cy="124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OV2640</a:t>
              </a:r>
              <a:r>
                <a:rPr lang="zh-CN" sz="1800" kern="1200" dirty="0"/>
                <a:t>摄像头模块</a:t>
              </a:r>
              <a:endParaRPr lang="zh-CN" altLang="en-US" sz="1800" kern="1200" dirty="0"/>
            </a:p>
          </p:txBody>
        </p:sp>
      </p:grpSp>
      <p:grpSp>
        <p:nvGrpSpPr>
          <p:cNvPr id="50" name="组合 49">
            <a:extLst>
              <a:ext uri="{FF2B5EF4-FFF2-40B4-BE49-F238E27FC236}">
                <a16:creationId xmlns:a16="http://schemas.microsoft.com/office/drawing/2014/main" id="{1E50BD1A-BFB5-4B0D-99D8-743872FE97A4}"/>
              </a:ext>
            </a:extLst>
          </p:cNvPr>
          <p:cNvGrpSpPr/>
          <p:nvPr/>
        </p:nvGrpSpPr>
        <p:grpSpPr>
          <a:xfrm>
            <a:off x="6802063" y="3795886"/>
            <a:ext cx="1322131" cy="960321"/>
            <a:chOff x="1316334" y="1905607"/>
            <a:chExt cx="2118176" cy="1376814"/>
          </a:xfrm>
          <a:solidFill>
            <a:srgbClr val="6CC06F"/>
          </a:solidFill>
        </p:grpSpPr>
        <p:sp>
          <p:nvSpPr>
            <p:cNvPr id="51" name="矩形: 圆角 50">
              <a:extLst>
                <a:ext uri="{FF2B5EF4-FFF2-40B4-BE49-F238E27FC236}">
                  <a16:creationId xmlns:a16="http://schemas.microsoft.com/office/drawing/2014/main" id="{2856C1CA-F202-4451-90B8-33349EBAF581}"/>
                </a:ext>
              </a:extLst>
            </p:cNvPr>
            <p:cNvSpPr/>
            <p:nvPr/>
          </p:nvSpPr>
          <p:spPr>
            <a:xfrm>
              <a:off x="1316334" y="1905607"/>
              <a:ext cx="2118176" cy="1376814"/>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矩形: 圆角 4">
              <a:extLst>
                <a:ext uri="{FF2B5EF4-FFF2-40B4-BE49-F238E27FC236}">
                  <a16:creationId xmlns:a16="http://schemas.microsoft.com/office/drawing/2014/main" id="{5A75DA55-3389-45AA-B091-EE85A0CA258A}"/>
                </a:ext>
              </a:extLst>
            </p:cNvPr>
            <p:cNvSpPr txBox="1"/>
            <p:nvPr/>
          </p:nvSpPr>
          <p:spPr>
            <a:xfrm>
              <a:off x="1383545" y="1972818"/>
              <a:ext cx="1983754" cy="12423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以太网</a:t>
              </a:r>
            </a:p>
          </p:txBody>
        </p:sp>
      </p:grpSp>
      <p:grpSp>
        <p:nvGrpSpPr>
          <p:cNvPr id="59" name="组合 58">
            <a:extLst>
              <a:ext uri="{FF2B5EF4-FFF2-40B4-BE49-F238E27FC236}">
                <a16:creationId xmlns:a16="http://schemas.microsoft.com/office/drawing/2014/main" id="{3D609EE0-F636-4001-AADC-A3F7DCCF3FA0}"/>
              </a:ext>
            </a:extLst>
          </p:cNvPr>
          <p:cNvGrpSpPr/>
          <p:nvPr/>
        </p:nvGrpSpPr>
        <p:grpSpPr>
          <a:xfrm>
            <a:off x="3754040" y="204002"/>
            <a:ext cx="1795631" cy="932963"/>
            <a:chOff x="6549435" y="1905607"/>
            <a:chExt cx="2118176" cy="1376814"/>
          </a:xfrm>
          <a:solidFill>
            <a:srgbClr val="6CC06F"/>
          </a:solidFill>
        </p:grpSpPr>
        <p:sp>
          <p:nvSpPr>
            <p:cNvPr id="60" name="矩形: 圆角 59">
              <a:extLst>
                <a:ext uri="{FF2B5EF4-FFF2-40B4-BE49-F238E27FC236}">
                  <a16:creationId xmlns:a16="http://schemas.microsoft.com/office/drawing/2014/main" id="{DF6675AE-46A2-438C-999F-7E43D514BB09}"/>
                </a:ext>
              </a:extLst>
            </p:cNvPr>
            <p:cNvSpPr/>
            <p:nvPr/>
          </p:nvSpPr>
          <p:spPr>
            <a:xfrm>
              <a:off x="6549435" y="1905607"/>
              <a:ext cx="2118176" cy="1376814"/>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矩形: 圆角 4">
              <a:extLst>
                <a:ext uri="{FF2B5EF4-FFF2-40B4-BE49-F238E27FC236}">
                  <a16:creationId xmlns:a16="http://schemas.microsoft.com/office/drawing/2014/main" id="{119CE155-D4DA-4851-A8C9-553BC2C48167}"/>
                </a:ext>
              </a:extLst>
            </p:cNvPr>
            <p:cNvSpPr txBox="1"/>
            <p:nvPr/>
          </p:nvSpPr>
          <p:spPr>
            <a:xfrm>
              <a:off x="6622836" y="1974099"/>
              <a:ext cx="1983754" cy="124239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AMG8833</a:t>
              </a:r>
              <a:r>
                <a:rPr lang="zh-CN" sz="1800" kern="1200" dirty="0"/>
                <a:t>红外热像仪测温传感器模块</a:t>
              </a:r>
              <a:endParaRPr lang="zh-CN" altLang="en-US" sz="1800" kern="1200" dirty="0"/>
            </a:p>
          </p:txBody>
        </p:sp>
      </p:grpSp>
      <p:grpSp>
        <p:nvGrpSpPr>
          <p:cNvPr id="62" name="组合 61">
            <a:extLst>
              <a:ext uri="{FF2B5EF4-FFF2-40B4-BE49-F238E27FC236}">
                <a16:creationId xmlns:a16="http://schemas.microsoft.com/office/drawing/2014/main" id="{77479E7B-2871-4E3F-96DC-55EAC24B5D43}"/>
              </a:ext>
            </a:extLst>
          </p:cNvPr>
          <p:cNvGrpSpPr/>
          <p:nvPr/>
        </p:nvGrpSpPr>
        <p:grpSpPr>
          <a:xfrm>
            <a:off x="1415123" y="3795886"/>
            <a:ext cx="1322132" cy="987003"/>
            <a:chOff x="5550002" y="4981546"/>
            <a:chExt cx="2118176" cy="1376814"/>
          </a:xfrm>
          <a:solidFill>
            <a:srgbClr val="6CC06F"/>
          </a:solidFill>
        </p:grpSpPr>
        <p:sp>
          <p:nvSpPr>
            <p:cNvPr id="63" name="矩形: 圆角 62">
              <a:extLst>
                <a:ext uri="{FF2B5EF4-FFF2-40B4-BE49-F238E27FC236}">
                  <a16:creationId xmlns:a16="http://schemas.microsoft.com/office/drawing/2014/main" id="{3761E370-19DB-4390-B825-90EBE75588E0}"/>
                </a:ext>
              </a:extLst>
            </p:cNvPr>
            <p:cNvSpPr/>
            <p:nvPr/>
          </p:nvSpPr>
          <p:spPr>
            <a:xfrm>
              <a:off x="5550002" y="4981546"/>
              <a:ext cx="2118176" cy="1376814"/>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矩形: 圆角 4">
              <a:extLst>
                <a:ext uri="{FF2B5EF4-FFF2-40B4-BE49-F238E27FC236}">
                  <a16:creationId xmlns:a16="http://schemas.microsoft.com/office/drawing/2014/main" id="{5D9EF9EF-A0C8-4B5C-B702-8600716CA6A7}"/>
                </a:ext>
              </a:extLst>
            </p:cNvPr>
            <p:cNvSpPr txBox="1"/>
            <p:nvPr/>
          </p:nvSpPr>
          <p:spPr>
            <a:xfrm>
              <a:off x="5617213" y="5048757"/>
              <a:ext cx="1983754" cy="12423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红外传感器</a:t>
              </a:r>
            </a:p>
          </p:txBody>
        </p:sp>
      </p:grpSp>
      <p:grpSp>
        <p:nvGrpSpPr>
          <p:cNvPr id="65" name="组合 64">
            <a:extLst>
              <a:ext uri="{FF2B5EF4-FFF2-40B4-BE49-F238E27FC236}">
                <a16:creationId xmlns:a16="http://schemas.microsoft.com/office/drawing/2014/main" id="{9A99CEAC-ED0A-49A9-9CBE-D90B42753AE0}"/>
              </a:ext>
            </a:extLst>
          </p:cNvPr>
          <p:cNvGrpSpPr/>
          <p:nvPr/>
        </p:nvGrpSpPr>
        <p:grpSpPr>
          <a:xfrm>
            <a:off x="6802062" y="1044036"/>
            <a:ext cx="1322131" cy="960321"/>
            <a:chOff x="2315767" y="4981546"/>
            <a:chExt cx="2118176" cy="1376814"/>
          </a:xfrm>
          <a:solidFill>
            <a:srgbClr val="6CC06F"/>
          </a:solidFill>
        </p:grpSpPr>
        <p:sp>
          <p:nvSpPr>
            <p:cNvPr id="66" name="矩形: 圆角 65">
              <a:extLst>
                <a:ext uri="{FF2B5EF4-FFF2-40B4-BE49-F238E27FC236}">
                  <a16:creationId xmlns:a16="http://schemas.microsoft.com/office/drawing/2014/main" id="{5FF75E4E-30C1-40B6-985C-2836EB39CAEA}"/>
                </a:ext>
              </a:extLst>
            </p:cNvPr>
            <p:cNvSpPr/>
            <p:nvPr/>
          </p:nvSpPr>
          <p:spPr>
            <a:xfrm>
              <a:off x="2315767" y="4981546"/>
              <a:ext cx="2118176" cy="1376814"/>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矩形: 圆角 4">
              <a:extLst>
                <a:ext uri="{FF2B5EF4-FFF2-40B4-BE49-F238E27FC236}">
                  <a16:creationId xmlns:a16="http://schemas.microsoft.com/office/drawing/2014/main" id="{1D3C2A9E-AFA0-45C1-ACA5-4086232DD416}"/>
                </a:ext>
              </a:extLst>
            </p:cNvPr>
            <p:cNvSpPr txBox="1"/>
            <p:nvPr/>
          </p:nvSpPr>
          <p:spPr>
            <a:xfrm>
              <a:off x="2382978" y="5048757"/>
              <a:ext cx="1983754" cy="12423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喇叭</a:t>
              </a:r>
            </a:p>
          </p:txBody>
        </p:sp>
      </p:grpSp>
      <p:sp>
        <p:nvSpPr>
          <p:cNvPr id="2" name="文本框 1">
            <a:extLst>
              <a:ext uri="{FF2B5EF4-FFF2-40B4-BE49-F238E27FC236}">
                <a16:creationId xmlns:a16="http://schemas.microsoft.com/office/drawing/2014/main" id="{E878886D-A09C-47E0-9AA7-BF75098A1E91}"/>
              </a:ext>
            </a:extLst>
          </p:cNvPr>
          <p:cNvSpPr txBox="1"/>
          <p:nvPr/>
        </p:nvSpPr>
        <p:spPr>
          <a:xfrm>
            <a:off x="3840647" y="2686913"/>
            <a:ext cx="1782237" cy="861774"/>
          </a:xfrm>
          <a:prstGeom prst="rect">
            <a:avLst/>
          </a:prstGeom>
          <a:noFill/>
        </p:spPr>
        <p:txBody>
          <a:bodyPr wrap="square" lIns="0" tIns="0" rIns="0" bIns="0" rtlCol="0">
            <a:spAutoFit/>
          </a:bodyPr>
          <a:lstStyle/>
          <a:p>
            <a:pPr algn="ctr"/>
            <a:r>
              <a:rPr lang="en-US" altLang="zh-CN" sz="2000" dirty="0">
                <a:solidFill>
                  <a:schemeClr val="tx1">
                    <a:lumMod val="95000"/>
                    <a:lumOff val="5000"/>
                  </a:schemeClr>
                </a:solidFill>
                <a:latin typeface="+mn-lt"/>
                <a:ea typeface="+mn-ea"/>
              </a:rPr>
              <a:t>esp32CAM</a:t>
            </a:r>
          </a:p>
          <a:p>
            <a:pPr algn="ctr"/>
            <a:r>
              <a:rPr lang="en-US" altLang="zh-CN" sz="2000" dirty="0">
                <a:solidFill>
                  <a:schemeClr val="tx1">
                    <a:lumMod val="95000"/>
                    <a:lumOff val="5000"/>
                  </a:schemeClr>
                </a:solidFill>
                <a:latin typeface="+mn-lt"/>
                <a:ea typeface="+mn-ea"/>
              </a:rPr>
              <a:t> </a:t>
            </a:r>
            <a:r>
              <a:rPr lang="en-US" altLang="zh-CN" sz="2000" dirty="0" err="1">
                <a:solidFill>
                  <a:schemeClr val="tx1">
                    <a:lumMod val="95000"/>
                    <a:lumOff val="5000"/>
                  </a:schemeClr>
                </a:solidFill>
                <a:latin typeface="+mn-lt"/>
                <a:ea typeface="+mn-ea"/>
              </a:rPr>
              <a:t>wifi</a:t>
            </a:r>
            <a:r>
              <a:rPr lang="zh-CN" altLang="zh-CN" sz="2000" dirty="0">
                <a:solidFill>
                  <a:schemeClr val="tx1">
                    <a:lumMod val="95000"/>
                    <a:lumOff val="5000"/>
                  </a:schemeClr>
                </a:solidFill>
                <a:latin typeface="+mn-lt"/>
                <a:ea typeface="+mn-ea"/>
              </a:rPr>
              <a:t>蓝牙模块</a:t>
            </a:r>
            <a:endParaRPr lang="zh-CN" altLang="en-US" sz="2000" dirty="0">
              <a:solidFill>
                <a:schemeClr val="tx1">
                  <a:lumMod val="95000"/>
                  <a:lumOff val="5000"/>
                </a:schemeClr>
              </a:solidFill>
              <a:latin typeface="+mn-lt"/>
              <a:ea typeface="+mn-ea"/>
            </a:endParaRPr>
          </a:p>
          <a:p>
            <a:endParaRPr lang="zh-CN" altLang="en-US" sz="1600" b="1" dirty="0">
              <a:solidFill>
                <a:schemeClr val="accent6"/>
              </a:solidFill>
              <a:latin typeface="微软雅黑" pitchFamily="34" charset="-122"/>
              <a:ea typeface="微软雅黑" pitchFamily="34" charset="-122"/>
            </a:endParaRPr>
          </a:p>
        </p:txBody>
      </p:sp>
      <p:sp>
        <p:nvSpPr>
          <p:cNvPr id="73" name="空心弧 72">
            <a:extLst>
              <a:ext uri="{FF2B5EF4-FFF2-40B4-BE49-F238E27FC236}">
                <a16:creationId xmlns:a16="http://schemas.microsoft.com/office/drawing/2014/main" id="{BC28C1FE-D803-4889-9975-7F74F06C4EBC}"/>
              </a:ext>
            </a:extLst>
          </p:cNvPr>
          <p:cNvSpPr/>
          <p:nvPr/>
        </p:nvSpPr>
        <p:spPr>
          <a:xfrm rot="8100000">
            <a:off x="3565070" y="1931453"/>
            <a:ext cx="2289077" cy="2295579"/>
          </a:xfrm>
          <a:prstGeom prst="blockArc">
            <a:avLst>
              <a:gd name="adj1" fmla="val 15858922"/>
              <a:gd name="adj2" fmla="val 6290585"/>
              <a:gd name="adj3" fmla="val 742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74" name="空心弧 73">
            <a:extLst>
              <a:ext uri="{FF2B5EF4-FFF2-40B4-BE49-F238E27FC236}">
                <a16:creationId xmlns:a16="http://schemas.microsoft.com/office/drawing/2014/main" id="{29DA593E-E4AE-4AB6-8F02-1EAC2E04D62B}"/>
              </a:ext>
            </a:extLst>
          </p:cNvPr>
          <p:cNvSpPr/>
          <p:nvPr/>
        </p:nvSpPr>
        <p:spPr>
          <a:xfrm rot="8905052">
            <a:off x="3316565" y="1690223"/>
            <a:ext cx="2766815" cy="2766815"/>
          </a:xfrm>
          <a:prstGeom prst="blockArc">
            <a:avLst>
              <a:gd name="adj1" fmla="val 10200000"/>
              <a:gd name="adj2" fmla="val 6152830"/>
              <a:gd name="adj3" fmla="val 6935"/>
            </a:avLst>
          </a:prstGeom>
          <a:solidFill>
            <a:srgbClr val="6CC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BFBFBF"/>
              </a:solidFill>
              <a:latin typeface="等线" panose="02010600030101010101" pitchFamily="2" charset="-122"/>
              <a:ea typeface="等线" panose="02010600030101010101" pitchFamily="2" charset="-122"/>
            </a:endParaRPr>
          </a:p>
        </p:txBody>
      </p:sp>
      <p:sp>
        <p:nvSpPr>
          <p:cNvPr id="75" name="空心弧 74">
            <a:extLst>
              <a:ext uri="{FF2B5EF4-FFF2-40B4-BE49-F238E27FC236}">
                <a16:creationId xmlns:a16="http://schemas.microsoft.com/office/drawing/2014/main" id="{49872B89-3FDB-4985-8C34-A961074E57C9}"/>
              </a:ext>
            </a:extLst>
          </p:cNvPr>
          <p:cNvSpPr/>
          <p:nvPr/>
        </p:nvSpPr>
        <p:spPr>
          <a:xfrm rot="11853705">
            <a:off x="3134396" y="1531658"/>
            <a:ext cx="3131157" cy="3131157"/>
          </a:xfrm>
          <a:prstGeom prst="blockArc">
            <a:avLst>
              <a:gd name="adj1" fmla="val 9600000"/>
              <a:gd name="adj2" fmla="val 20809699"/>
              <a:gd name="adj3" fmla="val 5000"/>
            </a:avLst>
          </a:prstGeom>
          <a:solidFill>
            <a:srgbClr val="FD07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76" name="空心弧 75">
            <a:extLst>
              <a:ext uri="{FF2B5EF4-FFF2-40B4-BE49-F238E27FC236}">
                <a16:creationId xmlns:a16="http://schemas.microsoft.com/office/drawing/2014/main" id="{83D252ED-B0AC-4E8E-A82B-A0CC0CB214AB}"/>
              </a:ext>
            </a:extLst>
          </p:cNvPr>
          <p:cNvSpPr/>
          <p:nvPr/>
        </p:nvSpPr>
        <p:spPr>
          <a:xfrm rot="3600000">
            <a:off x="2957593" y="1365785"/>
            <a:ext cx="3504028" cy="3504028"/>
          </a:xfrm>
          <a:prstGeom prst="blockArc">
            <a:avLst>
              <a:gd name="adj1" fmla="val 15240000"/>
              <a:gd name="adj2" fmla="val 6375658"/>
              <a:gd name="adj3" fmla="val 5000"/>
            </a:avLst>
          </a:prstGeom>
          <a:solidFill>
            <a:srgbClr val="132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77" name="空心弧 76">
            <a:extLst>
              <a:ext uri="{FF2B5EF4-FFF2-40B4-BE49-F238E27FC236}">
                <a16:creationId xmlns:a16="http://schemas.microsoft.com/office/drawing/2014/main" id="{29A9512A-B80E-43BD-922E-AE857E8CE702}"/>
              </a:ext>
            </a:extLst>
          </p:cNvPr>
          <p:cNvSpPr/>
          <p:nvPr/>
        </p:nvSpPr>
        <p:spPr>
          <a:xfrm rot="5400000">
            <a:off x="2757974" y="1173229"/>
            <a:ext cx="3915036" cy="3915036"/>
          </a:xfrm>
          <a:prstGeom prst="blockArc">
            <a:avLst>
              <a:gd name="adj1" fmla="val 13326385"/>
              <a:gd name="adj2" fmla="val 8942954"/>
              <a:gd name="adj3" fmla="val 5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等线" panose="02010600030101010101" pitchFamily="2" charset="-122"/>
              <a:ea typeface="等线" panose="02010600030101010101" pitchFamily="2" charset="-122"/>
            </a:endParaRPr>
          </a:p>
        </p:txBody>
      </p:sp>
      <p:sp>
        <p:nvSpPr>
          <p:cNvPr id="79" name="矩形: 圆角 78">
            <a:extLst>
              <a:ext uri="{FF2B5EF4-FFF2-40B4-BE49-F238E27FC236}">
                <a16:creationId xmlns:a16="http://schemas.microsoft.com/office/drawing/2014/main" id="{93C07E57-C09F-4165-ACF1-D3C6CD5E7F80}"/>
              </a:ext>
            </a:extLst>
          </p:cNvPr>
          <p:cNvSpPr/>
          <p:nvPr/>
        </p:nvSpPr>
        <p:spPr>
          <a:xfrm>
            <a:off x="98254" y="597497"/>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80" name="矩形: 圆角 79">
            <a:extLst>
              <a:ext uri="{FF2B5EF4-FFF2-40B4-BE49-F238E27FC236}">
                <a16:creationId xmlns:a16="http://schemas.microsoft.com/office/drawing/2014/main" id="{0E8167C3-AE68-4565-A13F-CDB531C034C4}"/>
              </a:ext>
            </a:extLst>
          </p:cNvPr>
          <p:cNvSpPr/>
          <p:nvPr/>
        </p:nvSpPr>
        <p:spPr>
          <a:xfrm>
            <a:off x="98254" y="1109561"/>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81" name="矩形: 圆角 80">
            <a:extLst>
              <a:ext uri="{FF2B5EF4-FFF2-40B4-BE49-F238E27FC236}">
                <a16:creationId xmlns:a16="http://schemas.microsoft.com/office/drawing/2014/main" id="{FAFF57ED-FD0E-4B10-9AD9-71286BA3803F}"/>
              </a:ext>
            </a:extLst>
          </p:cNvPr>
          <p:cNvSpPr/>
          <p:nvPr/>
        </p:nvSpPr>
        <p:spPr>
          <a:xfrm>
            <a:off x="98254" y="1619593"/>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82" name="矩形: 圆角 81">
            <a:extLst>
              <a:ext uri="{FF2B5EF4-FFF2-40B4-BE49-F238E27FC236}">
                <a16:creationId xmlns:a16="http://schemas.microsoft.com/office/drawing/2014/main" id="{08278D95-DBE4-412C-92AD-F24EA16DFBB8}"/>
              </a:ext>
            </a:extLst>
          </p:cNvPr>
          <p:cNvSpPr/>
          <p:nvPr/>
        </p:nvSpPr>
        <p:spPr>
          <a:xfrm>
            <a:off x="98254" y="2129625"/>
            <a:ext cx="1046480" cy="304800"/>
          </a:xfrm>
          <a:prstGeom prst="roundRect">
            <a:avLst/>
          </a:prstGeom>
          <a:noFill/>
          <a:ln>
            <a:solidFill>
              <a:srgbClr val="45A454"/>
            </a:solidFill>
          </a:ln>
          <a:effectLst>
            <a:outerShdw blurRad="40000" dist="23000" dir="5400000" rotWithShape="0">
              <a:srgbClr val="000000">
                <a:alpha val="35000"/>
              </a:srgbClr>
            </a:outerShdw>
          </a:effectLst>
        </p:spPr>
        <p:txBody>
          <a:bodyPr rtlCol="0" anchor="ctr"/>
          <a:lstStyle/>
          <a:p>
            <a:pPr algn="ctr"/>
            <a:endParaRPr lang="zh-CN" altLang="en-US"/>
          </a:p>
        </p:txBody>
      </p:sp>
      <p:sp>
        <p:nvSpPr>
          <p:cNvPr id="83" name="文本框 82">
            <a:extLst>
              <a:ext uri="{FF2B5EF4-FFF2-40B4-BE49-F238E27FC236}">
                <a16:creationId xmlns:a16="http://schemas.microsoft.com/office/drawing/2014/main" id="{B663425E-3D3B-4374-979F-63FB0FEBCC1C}"/>
              </a:ext>
            </a:extLst>
          </p:cNvPr>
          <p:cNvSpPr txBox="1"/>
          <p:nvPr/>
        </p:nvSpPr>
        <p:spPr>
          <a:xfrm>
            <a:off x="221387" y="61139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项目背景</a:t>
            </a:r>
          </a:p>
        </p:txBody>
      </p:sp>
      <p:sp>
        <p:nvSpPr>
          <p:cNvPr id="84" name="文本框 83">
            <a:extLst>
              <a:ext uri="{FF2B5EF4-FFF2-40B4-BE49-F238E27FC236}">
                <a16:creationId xmlns:a16="http://schemas.microsoft.com/office/drawing/2014/main" id="{94B3A1CF-50BB-42A2-83EB-3ADDD1D3CD23}"/>
              </a:ext>
            </a:extLst>
          </p:cNvPr>
          <p:cNvSpPr txBox="1"/>
          <p:nvPr/>
        </p:nvSpPr>
        <p:spPr>
          <a:xfrm>
            <a:off x="221388" y="1123461"/>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002060"/>
                </a:solidFill>
              </a:rPr>
              <a:t>结构设计</a:t>
            </a:r>
          </a:p>
        </p:txBody>
      </p:sp>
      <p:sp>
        <p:nvSpPr>
          <p:cNvPr id="85" name="文本框 84">
            <a:extLst>
              <a:ext uri="{FF2B5EF4-FFF2-40B4-BE49-F238E27FC236}">
                <a16:creationId xmlns:a16="http://schemas.microsoft.com/office/drawing/2014/main" id="{9DAB1902-BBC3-4CD7-A7AD-FC651A99E5A5}"/>
              </a:ext>
            </a:extLst>
          </p:cNvPr>
          <p:cNvSpPr txBox="1"/>
          <p:nvPr/>
        </p:nvSpPr>
        <p:spPr>
          <a:xfrm>
            <a:off x="221389" y="1632478"/>
            <a:ext cx="800219"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核心内容</a:t>
            </a:r>
          </a:p>
        </p:txBody>
      </p:sp>
      <p:sp>
        <p:nvSpPr>
          <p:cNvPr id="86" name="文本框 85">
            <a:extLst>
              <a:ext uri="{FF2B5EF4-FFF2-40B4-BE49-F238E27FC236}">
                <a16:creationId xmlns:a16="http://schemas.microsoft.com/office/drawing/2014/main" id="{FBC18B48-11E1-4859-8A95-4088C0C33F26}"/>
              </a:ext>
            </a:extLst>
          </p:cNvPr>
          <p:cNvSpPr txBox="1"/>
          <p:nvPr/>
        </p:nvSpPr>
        <p:spPr>
          <a:xfrm>
            <a:off x="208598" y="2144541"/>
            <a:ext cx="825803" cy="276999"/>
          </a:xfrm>
          <a:prstGeom prst="rect">
            <a:avLst/>
          </a:prstGeom>
          <a:noFill/>
          <a:ln>
            <a:solidFill>
              <a:srgbClr val="45A454"/>
            </a:solidFill>
          </a:ln>
          <a:effectLst>
            <a:outerShdw blurRad="40000" dist="23000" dir="5400000" rotWithShape="0">
              <a:srgbClr val="000000">
                <a:alpha val="35000"/>
              </a:srgbClr>
            </a:outerShdw>
          </a:effectLst>
        </p:spPr>
        <p:txBody>
          <a:bodyPr wrap="none" rtlCol="0">
            <a:spAutoFit/>
          </a:bodyPr>
          <a:lstStyle/>
          <a:p>
            <a:pPr algn="ctr"/>
            <a:r>
              <a:rPr lang="zh-CN" altLang="en-US" sz="1200" b="1" dirty="0">
                <a:solidFill>
                  <a:srgbClr val="8DA3BB"/>
                </a:solidFill>
              </a:rPr>
              <a:t>项目优势</a:t>
            </a:r>
          </a:p>
        </p:txBody>
      </p:sp>
      <p:sp>
        <p:nvSpPr>
          <p:cNvPr id="6" name="箭头: 右 5">
            <a:extLst>
              <a:ext uri="{FF2B5EF4-FFF2-40B4-BE49-F238E27FC236}">
                <a16:creationId xmlns:a16="http://schemas.microsoft.com/office/drawing/2014/main" id="{928949BD-DB5A-4D25-8219-E8D641A29F4B}"/>
              </a:ext>
            </a:extLst>
          </p:cNvPr>
          <p:cNvSpPr/>
          <p:nvPr/>
        </p:nvSpPr>
        <p:spPr>
          <a:xfrm rot="2277254">
            <a:off x="2320384" y="2035180"/>
            <a:ext cx="533781" cy="596882"/>
          </a:xfrm>
          <a:prstGeom prst="rightArrow">
            <a:avLst/>
          </a:prstGeom>
          <a:solidFill>
            <a:srgbClr val="6A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7EB3584C-B829-4245-BC58-E39A93763018}"/>
              </a:ext>
            </a:extLst>
          </p:cNvPr>
          <p:cNvSpPr/>
          <p:nvPr/>
        </p:nvSpPr>
        <p:spPr>
          <a:xfrm rot="19402983">
            <a:off x="2269509" y="3167970"/>
            <a:ext cx="533781" cy="596882"/>
          </a:xfrm>
          <a:prstGeom prst="rightArrow">
            <a:avLst/>
          </a:prstGeom>
          <a:solidFill>
            <a:srgbClr val="6A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9119CF85-E98A-4F12-B85B-EBB63E855432}"/>
              </a:ext>
            </a:extLst>
          </p:cNvPr>
          <p:cNvSpPr/>
          <p:nvPr/>
        </p:nvSpPr>
        <p:spPr>
          <a:xfrm rot="5400000">
            <a:off x="4464874" y="1225755"/>
            <a:ext cx="533781" cy="596882"/>
          </a:xfrm>
          <a:prstGeom prst="rightArrow">
            <a:avLst/>
          </a:prstGeom>
          <a:solidFill>
            <a:srgbClr val="6A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53C1AE82-8884-4EAD-935F-3073A986D857}"/>
              </a:ext>
            </a:extLst>
          </p:cNvPr>
          <p:cNvSpPr/>
          <p:nvPr/>
        </p:nvSpPr>
        <p:spPr>
          <a:xfrm rot="19419167">
            <a:off x="6665253" y="2016586"/>
            <a:ext cx="533781" cy="596882"/>
          </a:xfrm>
          <a:prstGeom prst="rightArrow">
            <a:avLst/>
          </a:prstGeom>
          <a:solidFill>
            <a:srgbClr val="6A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箭头: 右 52">
            <a:extLst>
              <a:ext uri="{FF2B5EF4-FFF2-40B4-BE49-F238E27FC236}">
                <a16:creationId xmlns:a16="http://schemas.microsoft.com/office/drawing/2014/main" id="{9305A699-F8D9-414B-9C9D-24EFE68EBA39}"/>
              </a:ext>
            </a:extLst>
          </p:cNvPr>
          <p:cNvSpPr/>
          <p:nvPr/>
        </p:nvSpPr>
        <p:spPr>
          <a:xfrm rot="13500177">
            <a:off x="6683625" y="3174937"/>
            <a:ext cx="533781" cy="596882"/>
          </a:xfrm>
          <a:prstGeom prst="rightArrow">
            <a:avLst/>
          </a:prstGeom>
          <a:solidFill>
            <a:srgbClr val="6AC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715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3" grpId="0" animBg="1"/>
      <p:bldP spid="74" grpId="0" animBg="1"/>
      <p:bldP spid="75" grpId="0" animBg="1"/>
      <p:bldP spid="76"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E01A06D-2F54-476B-85A5-E1930B13A34C}"/>
              </a:ext>
            </a:extLst>
          </p:cNvPr>
          <p:cNvGrpSpPr/>
          <p:nvPr/>
        </p:nvGrpSpPr>
        <p:grpSpPr>
          <a:xfrm>
            <a:off x="1979712" y="1995686"/>
            <a:ext cx="3295317" cy="727193"/>
            <a:chOff x="5444968" y="1171056"/>
            <a:chExt cx="3295317" cy="727193"/>
          </a:xfrm>
        </p:grpSpPr>
        <p:sp>
          <p:nvSpPr>
            <p:cNvPr id="10" name="文本框 9">
              <a:extLst>
                <a:ext uri="{FF2B5EF4-FFF2-40B4-BE49-F238E27FC236}">
                  <a16:creationId xmlns:a16="http://schemas.microsoft.com/office/drawing/2014/main" id="{704C187B-A453-42DA-953D-5821E8BD3D12}"/>
                </a:ext>
              </a:extLst>
            </p:cNvPr>
            <p:cNvSpPr txBox="1"/>
            <p:nvPr/>
          </p:nvSpPr>
          <p:spPr>
            <a:xfrm>
              <a:off x="5444968" y="1171056"/>
              <a:ext cx="3295317"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核心内容</a:t>
              </a:r>
            </a:p>
          </p:txBody>
        </p:sp>
        <p:sp>
          <p:nvSpPr>
            <p:cNvPr id="11" name="文本框 10">
              <a:extLst>
                <a:ext uri="{FF2B5EF4-FFF2-40B4-BE49-F238E27FC236}">
                  <a16:creationId xmlns:a16="http://schemas.microsoft.com/office/drawing/2014/main" id="{03988336-4AB3-48BC-9CF2-FEE86B85490E}"/>
                </a:ext>
              </a:extLst>
            </p:cNvPr>
            <p:cNvSpPr txBox="1"/>
            <p:nvPr/>
          </p:nvSpPr>
          <p:spPr>
            <a:xfrm>
              <a:off x="5448540" y="1603104"/>
              <a:ext cx="2998460" cy="295145"/>
            </a:xfrm>
            <a:prstGeom prst="rect">
              <a:avLst/>
            </a:prstGeom>
            <a:noFill/>
          </p:spPr>
          <p:txBody>
            <a:bodyPr wrap="square" rtlCol="0">
              <a:spAutoFit/>
              <a:scene3d>
                <a:camera prst="orthographicFront"/>
                <a:lightRig rig="threePt" dir="t"/>
              </a:scene3d>
              <a:sp3d contourW="12700"/>
            </a:bodyPr>
            <a:lstStyle/>
            <a:p>
              <a:pPr lvl="0">
                <a:lnSpc>
                  <a:spcPct val="120000"/>
                </a:lnSpc>
              </a:pPr>
              <a:r>
                <a:rPr lang="en-US" altLang="zh-CN" sz="1200" dirty="0">
                  <a:solidFill>
                    <a:srgbClr val="000000">
                      <a:lumMod val="65000"/>
                      <a:lumOff val="35000"/>
                    </a:srgbClr>
                  </a:solidFill>
                  <a:latin typeface="Arial"/>
                  <a:ea typeface="微软雅黑"/>
                  <a:cs typeface="+mn-ea"/>
                  <a:sym typeface="+mn-lt"/>
                </a:rPr>
                <a:t>CORE CONTENT</a:t>
              </a:r>
              <a:endParaRPr kumimoji="0" lang="en-US" altLang="zh-CN" sz="1200" b="0" i="0" u="none" strike="noStrike" kern="1200" cap="none" spc="0" normalizeH="0" baseline="0" noProof="0" dirty="0">
                <a:ln>
                  <a:noFill/>
                </a:ln>
                <a:solidFill>
                  <a:srgbClr val="000000">
                    <a:lumMod val="65000"/>
                    <a:lumOff val="35000"/>
                  </a:srgbClr>
                </a:solidFill>
                <a:effectLst/>
                <a:uLnTx/>
                <a:uFillTx/>
                <a:latin typeface="Arial"/>
                <a:ea typeface="微软雅黑"/>
                <a:cs typeface="+mn-ea"/>
                <a:sym typeface="+mn-lt"/>
              </a:endParaRPr>
            </a:p>
          </p:txBody>
        </p:sp>
      </p:grpSp>
      <p:sp>
        <p:nvSpPr>
          <p:cNvPr id="12" name="文本框 11">
            <a:extLst>
              <a:ext uri="{FF2B5EF4-FFF2-40B4-BE49-F238E27FC236}">
                <a16:creationId xmlns:a16="http://schemas.microsoft.com/office/drawing/2014/main" id="{82725678-E022-4CAB-B2FE-A2431B8D5058}"/>
              </a:ext>
            </a:extLst>
          </p:cNvPr>
          <p:cNvSpPr txBox="1"/>
          <p:nvPr/>
        </p:nvSpPr>
        <p:spPr>
          <a:xfrm>
            <a:off x="1244656" y="2101510"/>
            <a:ext cx="622244" cy="584596"/>
          </a:xfrm>
          <a:prstGeom prst="rect">
            <a:avLst/>
          </a:prstGeom>
          <a:noFill/>
        </p:spPr>
        <p:txBody>
          <a:bodyPr wrap="none" rtlCol="0">
            <a:prstTxWarp prst="textPlain">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600" b="0" i="0" u="none" strike="noStrike" kern="1200" cap="none" spc="0" normalizeH="0" baseline="0" noProof="0" dirty="0">
                <a:ln>
                  <a:noFill/>
                </a:ln>
                <a:solidFill>
                  <a:srgbClr val="127F93"/>
                </a:solidFill>
                <a:effectLst/>
                <a:uLnTx/>
                <a:uFillTx/>
                <a:latin typeface="Arial"/>
                <a:ea typeface="微软雅黑"/>
                <a:cs typeface="+mn-ea"/>
                <a:sym typeface="+mn-lt"/>
              </a:rPr>
              <a:t>03</a:t>
            </a:r>
            <a:endParaRPr kumimoji="0" lang="zh-CN" altLang="en-US" sz="6600" b="0" i="0" u="none" strike="noStrike" kern="1200" cap="none" spc="0" normalizeH="0" baseline="0" noProof="0" dirty="0">
              <a:ln>
                <a:noFill/>
              </a:ln>
              <a:solidFill>
                <a:srgbClr val="127F93"/>
              </a:solidFill>
              <a:effectLst/>
              <a:uLnTx/>
              <a:uFillTx/>
              <a:latin typeface="Arial"/>
              <a:ea typeface="微软雅黑"/>
              <a:cs typeface="+mn-ea"/>
              <a:sym typeface="+mn-lt"/>
            </a:endParaRPr>
          </a:p>
        </p:txBody>
      </p:sp>
      <p:sp>
        <p:nvSpPr>
          <p:cNvPr id="13" name="任意多边形 12"/>
          <p:cNvSpPr/>
          <p:nvPr/>
        </p:nvSpPr>
        <p:spPr>
          <a:xfrm rot="21228361">
            <a:off x="7356788" y="2815940"/>
            <a:ext cx="1182174" cy="1283231"/>
          </a:xfrm>
          <a:custGeom>
            <a:avLst/>
            <a:gdLst>
              <a:gd name="connsiteX0" fmla="*/ 248166 w 2220804"/>
              <a:gd name="connsiteY0" fmla="*/ 248166 h 2220804"/>
              <a:gd name="connsiteX1" fmla="*/ 248166 w 2220804"/>
              <a:gd name="connsiteY1" fmla="*/ 1972639 h 2220804"/>
              <a:gd name="connsiteX2" fmla="*/ 1972639 w 2220804"/>
              <a:gd name="connsiteY2" fmla="*/ 1972639 h 2220804"/>
              <a:gd name="connsiteX3" fmla="*/ 1972639 w 2220804"/>
              <a:gd name="connsiteY3" fmla="*/ 248166 h 2220804"/>
              <a:gd name="connsiteX4" fmla="*/ 0 w 2220804"/>
              <a:gd name="connsiteY4" fmla="*/ 0 h 2220804"/>
              <a:gd name="connsiteX5" fmla="*/ 2220804 w 2220804"/>
              <a:gd name="connsiteY5" fmla="*/ 0 h 2220804"/>
              <a:gd name="connsiteX6" fmla="*/ 2220804 w 2220804"/>
              <a:gd name="connsiteY6" fmla="*/ 2220804 h 2220804"/>
              <a:gd name="connsiteX7" fmla="*/ 0 w 2220804"/>
              <a:gd name="connsiteY7" fmla="*/ 2220804 h 222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0804" h="2220804">
                <a:moveTo>
                  <a:pt x="248166" y="248166"/>
                </a:moveTo>
                <a:lnTo>
                  <a:pt x="248166" y="1972639"/>
                </a:lnTo>
                <a:lnTo>
                  <a:pt x="1972639" y="1972639"/>
                </a:lnTo>
                <a:lnTo>
                  <a:pt x="1972639" y="248166"/>
                </a:lnTo>
                <a:close/>
                <a:moveTo>
                  <a:pt x="0" y="0"/>
                </a:moveTo>
                <a:lnTo>
                  <a:pt x="2220804" y="0"/>
                </a:lnTo>
                <a:lnTo>
                  <a:pt x="2220804" y="2220804"/>
                </a:lnTo>
                <a:lnTo>
                  <a:pt x="0" y="2220804"/>
                </a:lnTo>
                <a:close/>
              </a:path>
            </a:pathLst>
          </a:custGeom>
          <a:solidFill>
            <a:srgbClr val="127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pic>
        <p:nvPicPr>
          <p:cNvPr id="15" name="图片 14"/>
          <p:cNvPicPr>
            <a:picLocks noChangeAspect="1"/>
          </p:cNvPicPr>
          <p:nvPr/>
        </p:nvPicPr>
        <p:blipFill>
          <a:blip r:embed="rId4"/>
          <a:stretch>
            <a:fillRect/>
          </a:stretch>
        </p:blipFill>
        <p:spPr>
          <a:xfrm rot="2076140">
            <a:off x="5071229" y="1582526"/>
            <a:ext cx="3105017" cy="2757059"/>
          </a:xfrm>
          <a:prstGeom prst="rect">
            <a:avLst/>
          </a:prstGeom>
        </p:spPr>
      </p:pic>
      <p:grpSp>
        <p:nvGrpSpPr>
          <p:cNvPr id="16" name="Group 4"/>
          <p:cNvGrpSpPr>
            <a:grpSpLocks noChangeAspect="1"/>
          </p:cNvGrpSpPr>
          <p:nvPr/>
        </p:nvGrpSpPr>
        <p:grpSpPr bwMode="auto">
          <a:xfrm>
            <a:off x="6443663" y="-3175"/>
            <a:ext cx="2711450" cy="3654425"/>
            <a:chOff x="4059" y="-2"/>
            <a:chExt cx="1708" cy="2302"/>
          </a:xfrm>
        </p:grpSpPr>
        <p:sp>
          <p:nvSpPr>
            <p:cNvPr id="17" name="AutoShape 3"/>
            <p:cNvSpPr>
              <a:spLocks noChangeAspect="1" noChangeArrowheads="1" noTextEdit="1"/>
            </p:cNvSpPr>
            <p:nvPr/>
          </p:nvSpPr>
          <p:spPr bwMode="auto">
            <a:xfrm>
              <a:off x="4059" y="-2"/>
              <a:ext cx="1708" cy="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sp>
          <p:nvSpPr>
            <p:cNvPr id="18" name="Freeform 5"/>
            <p:cNvSpPr>
              <a:spLocks/>
            </p:cNvSpPr>
            <p:nvPr/>
          </p:nvSpPr>
          <p:spPr bwMode="auto">
            <a:xfrm>
              <a:off x="4058" y="-3"/>
              <a:ext cx="1708" cy="2303"/>
            </a:xfrm>
            <a:custGeom>
              <a:avLst/>
              <a:gdLst>
                <a:gd name="T0" fmla="*/ 1087 w 1708"/>
                <a:gd name="T1" fmla="*/ 1995 h 2303"/>
                <a:gd name="T2" fmla="*/ 1708 w 1708"/>
                <a:gd name="T3" fmla="*/ 1680 h 2303"/>
                <a:gd name="T4" fmla="*/ 1708 w 1708"/>
                <a:gd name="T5" fmla="*/ 1939 h 2303"/>
                <a:gd name="T6" fmla="*/ 986 w 1708"/>
                <a:gd name="T7" fmla="*/ 2303 h 2303"/>
                <a:gd name="T8" fmla="*/ 0 w 1708"/>
                <a:gd name="T9" fmla="*/ 357 h 2303"/>
                <a:gd name="T10" fmla="*/ 704 w 1708"/>
                <a:gd name="T11" fmla="*/ 0 h 2303"/>
                <a:gd name="T12" fmla="*/ 1213 w 1708"/>
                <a:gd name="T13" fmla="*/ 0 h 2303"/>
                <a:gd name="T14" fmla="*/ 308 w 1708"/>
                <a:gd name="T15" fmla="*/ 458 h 2303"/>
                <a:gd name="T16" fmla="*/ 1087 w 1708"/>
                <a:gd name="T17" fmla="*/ 1995 h 2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8" h="2303">
                  <a:moveTo>
                    <a:pt x="1087" y="1995"/>
                  </a:moveTo>
                  <a:lnTo>
                    <a:pt x="1708" y="1680"/>
                  </a:lnTo>
                  <a:lnTo>
                    <a:pt x="1708" y="1939"/>
                  </a:lnTo>
                  <a:lnTo>
                    <a:pt x="986" y="2303"/>
                  </a:lnTo>
                  <a:lnTo>
                    <a:pt x="0" y="357"/>
                  </a:lnTo>
                  <a:lnTo>
                    <a:pt x="704" y="0"/>
                  </a:lnTo>
                  <a:lnTo>
                    <a:pt x="1213" y="0"/>
                  </a:lnTo>
                  <a:lnTo>
                    <a:pt x="308" y="458"/>
                  </a:lnTo>
                  <a:lnTo>
                    <a:pt x="1087" y="1995"/>
                  </a:lnTo>
                  <a:close/>
                </a:path>
              </a:pathLst>
            </a:custGeom>
            <a:solidFill>
              <a:srgbClr val="127F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ea"/>
                <a:sym typeface="+mn-lt"/>
              </a:endParaRPr>
            </a:p>
          </p:txBody>
        </p:sp>
      </p:grpSp>
      <p:grpSp>
        <p:nvGrpSpPr>
          <p:cNvPr id="19" name="组合 18"/>
          <p:cNvGrpSpPr/>
          <p:nvPr/>
        </p:nvGrpSpPr>
        <p:grpSpPr>
          <a:xfrm>
            <a:off x="862679" y="233404"/>
            <a:ext cx="8968448" cy="5504726"/>
            <a:chOff x="862679" y="233404"/>
            <a:chExt cx="8968448" cy="5504726"/>
          </a:xfrm>
        </p:grpSpPr>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78465" y="625732"/>
              <a:ext cx="1949397" cy="2046670"/>
            </a:xfrm>
            <a:prstGeom prst="rect">
              <a:avLst/>
            </a:prstGeom>
          </p:spPr>
        </p:pic>
        <p:pic>
          <p:nvPicPr>
            <p:cNvPr id="27" name="图片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2180" y="3816496"/>
              <a:ext cx="1668683" cy="1921634"/>
            </a:xfrm>
            <a:prstGeom prst="rect">
              <a:avLst/>
            </a:prstGeom>
          </p:spPr>
        </p:pic>
        <p:pic>
          <p:nvPicPr>
            <p:cNvPr id="28" name="图片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06561" y="233404"/>
              <a:ext cx="667362" cy="768525"/>
            </a:xfrm>
            <a:prstGeom prst="rect">
              <a:avLst/>
            </a:prstGeom>
          </p:spPr>
        </p:pic>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82344">
              <a:off x="8731999" y="3167380"/>
              <a:ext cx="1099128" cy="1153973"/>
            </a:xfrm>
            <a:prstGeom prst="rect">
              <a:avLst/>
            </a:prstGeom>
          </p:spPr>
        </p:pic>
        <p:pic>
          <p:nvPicPr>
            <p:cNvPr id="30" name="图片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6736797">
              <a:off x="937480" y="3600045"/>
              <a:ext cx="1359575" cy="1509178"/>
            </a:xfrm>
            <a:prstGeom prst="rect">
              <a:avLst/>
            </a:prstGeom>
          </p:spPr>
        </p:pic>
      </p:grpSp>
    </p:spTree>
    <p:extLst>
      <p:ext uri="{BB962C8B-B14F-4D97-AF65-F5344CB8AC3E}">
        <p14:creationId xmlns:p14="http://schemas.microsoft.com/office/powerpoint/2010/main" val="202749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第一PPT，www.1ppt.com">
  <a:themeElements>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fontScheme name="n4hq1yv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0.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1.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2.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3.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4.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15.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3.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4.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5.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6.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7.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8.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ppt/theme/themeOverride9.xml><?xml version="1.0" encoding="utf-8"?>
<a:themeOverride xmlns:a="http://schemas.openxmlformats.org/drawingml/2006/main">
  <a:clrScheme name="自定义 2">
    <a:dk1>
      <a:srgbClr val="000000"/>
    </a:dk1>
    <a:lt1>
      <a:srgbClr val="FFFFFF"/>
    </a:lt1>
    <a:dk2>
      <a:srgbClr val="FFFFFF"/>
    </a:dk2>
    <a:lt2>
      <a:srgbClr val="FFFFFF"/>
    </a:lt2>
    <a:accent1>
      <a:srgbClr val="45A454"/>
    </a:accent1>
    <a:accent2>
      <a:srgbClr val="127F93"/>
    </a:accent2>
    <a:accent3>
      <a:srgbClr val="45A454"/>
    </a:accent3>
    <a:accent4>
      <a:srgbClr val="127F93"/>
    </a:accent4>
    <a:accent5>
      <a:srgbClr val="45A454"/>
    </a:accent5>
    <a:accent6>
      <a:srgbClr val="70C0BC"/>
    </a:accent6>
    <a:hlink>
      <a:srgbClr val="404354"/>
    </a:hlink>
    <a:folHlink>
      <a:srgbClr val="A19178"/>
    </a:folHlink>
  </a:clrScheme>
</a:themeOverride>
</file>

<file path=docProps/app.xml><?xml version="1.0" encoding="utf-8"?>
<Properties xmlns="http://schemas.openxmlformats.org/officeDocument/2006/extended-properties" xmlns:vt="http://schemas.openxmlformats.org/officeDocument/2006/docPropsVTypes">
  <TotalTime>10445</TotalTime>
  <Words>1165</Words>
  <Application>Microsoft Office PowerPoint</Application>
  <PresentationFormat>全屏显示(16:9)</PresentationFormat>
  <Paragraphs>196</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仿宋</vt:lpstr>
      <vt:lpstr>仿宋_GB2312</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蓝绿多边形</dc:title>
  <dc:creator>第一PPT</dc:creator>
  <cp:keywords>www.1ppt.com</cp:keywords>
  <dc:description>www.1ppt.com</dc:description>
  <cp:lastModifiedBy>Alex</cp:lastModifiedBy>
  <cp:revision>1067</cp:revision>
  <dcterms:created xsi:type="dcterms:W3CDTF">2015-04-24T01:01:13Z</dcterms:created>
  <dcterms:modified xsi:type="dcterms:W3CDTF">2020-06-07T00:18:35Z</dcterms:modified>
</cp:coreProperties>
</file>