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87" r:id="rId4"/>
    <p:sldId id="262" r:id="rId5"/>
    <p:sldId id="286" r:id="rId6"/>
    <p:sldId id="263" r:id="rId7"/>
    <p:sldId id="264" r:id="rId8"/>
    <p:sldId id="265" r:id="rId9"/>
    <p:sldId id="266" r:id="rId10"/>
    <p:sldId id="288" r:id="rId11"/>
    <p:sldId id="267" r:id="rId12"/>
    <p:sldId id="268" r:id="rId13"/>
    <p:sldId id="269" r:id="rId14"/>
    <p:sldId id="272" r:id="rId15"/>
    <p:sldId id="273" r:id="rId16"/>
    <p:sldId id="271" r:id="rId17"/>
    <p:sldId id="274" r:id="rId18"/>
    <p:sldId id="275" r:id="rId19"/>
    <p:sldId id="276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CCFFFF"/>
    <a:srgbClr val="FF00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4"/>
    <p:restoredTop sz="90929"/>
  </p:normalViewPr>
  <p:slideViewPr>
    <p:cSldViewPr showGuides="1">
      <p:cViewPr varScale="1">
        <p:scale>
          <a:sx n="75" d="100"/>
          <a:sy n="75" d="100"/>
        </p:scale>
        <p:origin x="12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 descr="Droplets-SD-Title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8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8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12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10"/>
          <p:cNvSpPr txBox="1"/>
          <p:nvPr/>
        </p:nvSpPr>
        <p:spPr>
          <a:xfrm>
            <a:off x="738188" y="887413"/>
            <a:ext cx="546100" cy="58578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“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7850188" y="3119438"/>
            <a:ext cx="554038" cy="58578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8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13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16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8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9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6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7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8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0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2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6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5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8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8" descr="Droplets-S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BECF5"/>
            </a:gs>
            <a:gs pos="100000">
              <a:srgbClr val="73AB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19125"/>
            <a:ext cx="7772400" cy="15954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6963"/>
            <a:ext cx="7772400" cy="3424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73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Tw Cen MT" panose="020B0602020104020603" pitchFamily="34" charset="0"/>
              </a:rPr>
              <a:t>‹#›</a:t>
            </a:fld>
            <a:endParaRPr lang="zh-CN" altLang="en-US" dirty="0">
              <a:latin typeface="Tw Cen MT" panose="020B06020201040206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76475"/>
            <a:ext cx="7772400" cy="15970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j-cs"/>
              </a:rPr>
              <a:t>数学建模</a:t>
            </a:r>
            <a:br>
              <a:rPr kumimoji="0" lang="zh-CN" altLang="en-US" sz="66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j-cs"/>
              </a:rPr>
            </a:br>
            <a:r>
              <a:rPr kumimoji="0" lang="zh-CN" altLang="en-US" sz="66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j-cs"/>
              </a:rPr>
              <a:t>竞赛论文写作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五、数据预处理</a:t>
            </a:r>
          </a:p>
        </p:txBody>
      </p:sp>
      <p:sp>
        <p:nvSpPr>
          <p:cNvPr id="17411" name="Text Box 3"/>
          <p:cNvSpPr txBox="1"/>
          <p:nvPr/>
        </p:nvSpPr>
        <p:spPr>
          <a:xfrm>
            <a:off x="304800" y="1143000"/>
            <a:ext cx="609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未完成数据表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11EE773-581C-8E22-FDCD-451B87AC9028}"/>
              </a:ext>
            </a:extLst>
          </p:cNvPr>
          <p:cNvSpPr txBox="1"/>
          <p:nvPr/>
        </p:nvSpPr>
        <p:spPr>
          <a:xfrm>
            <a:off x="312584" y="2476500"/>
            <a:ext cx="609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Clr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无效数据表</a:t>
            </a:r>
          </a:p>
        </p:txBody>
      </p:sp>
    </p:spTree>
    <p:extLst>
      <p:ext uri="{BB962C8B-B14F-4D97-AF65-F5344CB8AC3E}">
        <p14:creationId xmlns:p14="http://schemas.microsoft.com/office/powerpoint/2010/main" val="26576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六、模型建立与求解</a:t>
            </a:r>
          </a:p>
        </p:txBody>
      </p:sp>
      <p:sp>
        <p:nvSpPr>
          <p:cNvPr id="17411" name="Text Box 3"/>
          <p:cNvSpPr txBox="1"/>
          <p:nvPr/>
        </p:nvSpPr>
        <p:spPr>
          <a:xfrm>
            <a:off x="304800" y="1143000"/>
            <a:ext cx="609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基本模型</a:t>
            </a:r>
          </a:p>
        </p:txBody>
      </p:sp>
      <p:sp>
        <p:nvSpPr>
          <p:cNvPr id="17412" name="Text Box 4"/>
          <p:cNvSpPr txBox="1"/>
          <p:nvPr/>
        </p:nvSpPr>
        <p:spPr>
          <a:xfrm>
            <a:off x="228600" y="1905000"/>
            <a:ext cx="876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每一篇论文都必须有一个模型！</a:t>
            </a:r>
          </a:p>
        </p:txBody>
      </p:sp>
      <p:sp>
        <p:nvSpPr>
          <p:cNvPr id="17413" name="Text Box 5"/>
          <p:cNvSpPr txBox="1"/>
          <p:nvPr/>
        </p:nvSpPr>
        <p:spPr>
          <a:xfrm>
            <a:off x="304800" y="3810000"/>
            <a:ext cx="868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</a:p>
        </p:txBody>
      </p:sp>
      <p:sp>
        <p:nvSpPr>
          <p:cNvPr id="17414" name="Text Box 6"/>
          <p:cNvSpPr txBox="1"/>
          <p:nvPr/>
        </p:nvSpPr>
        <p:spPr>
          <a:xfrm>
            <a:off x="228600" y="4648200"/>
            <a:ext cx="8915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</a:p>
        </p:txBody>
      </p:sp>
      <p:sp>
        <p:nvSpPr>
          <p:cNvPr id="17415" name="Text Box 7"/>
          <p:cNvSpPr txBox="1"/>
          <p:nvPr/>
        </p:nvSpPr>
        <p:spPr>
          <a:xfrm>
            <a:off x="457200" y="2743200"/>
            <a:ext cx="86868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常见问题：很多参赛队的论文通篇没有一个模型，只是用凑的办法弄出一个结果。</a:t>
            </a:r>
          </a:p>
        </p:txBody>
      </p:sp>
      <p:sp>
        <p:nvSpPr>
          <p:cNvPr id="17416" name="Text Box 8"/>
          <p:cNvSpPr txBox="1"/>
          <p:nvPr/>
        </p:nvSpPr>
        <p:spPr>
          <a:xfrm>
            <a:off x="533400" y="4343400"/>
            <a:ext cx="83058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数学模型：可以是一个（组）公式、算法、图表等数学结构。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752600" y="5867400"/>
            <a:ext cx="50292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强调：模型意识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17414" grpId="0"/>
      <p:bldP spid="17415" grpId="0"/>
      <p:bldP spid="17416" grpId="0"/>
      <p:bldP spid="174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/>
          <p:nvPr/>
        </p:nvSpPr>
        <p:spPr>
          <a:xfrm>
            <a:off x="457200" y="304800"/>
            <a:ext cx="82296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基本模型：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通常是解决问题的一般模型。</a:t>
            </a:r>
          </a:p>
        </p:txBody>
      </p:sp>
      <p:sp>
        <p:nvSpPr>
          <p:cNvPr id="18435" name="Text Box 3"/>
          <p:cNvSpPr txBox="1"/>
          <p:nvPr/>
        </p:nvSpPr>
        <p:spPr>
          <a:xfrm>
            <a:off x="381000" y="1905000"/>
            <a:ext cx="8382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基本模型要求正确、完整、简洁。</a:t>
            </a:r>
          </a:p>
        </p:txBody>
      </p:sp>
      <p:sp>
        <p:nvSpPr>
          <p:cNvPr id="18436" name="Text Box 4"/>
          <p:cNvSpPr txBox="1"/>
          <p:nvPr/>
        </p:nvSpPr>
        <p:spPr>
          <a:xfrm>
            <a:off x="457200" y="30480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简化模型</a:t>
            </a:r>
          </a:p>
        </p:txBody>
      </p:sp>
      <p:sp>
        <p:nvSpPr>
          <p:cNvPr id="18437" name="Text Box 5"/>
          <p:cNvSpPr txBox="1"/>
          <p:nvPr/>
        </p:nvSpPr>
        <p:spPr>
          <a:xfrm>
            <a:off x="609600" y="3810000"/>
            <a:ext cx="8001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当基本模型过于复杂难于求解时，可采用简化模型。</a:t>
            </a:r>
          </a:p>
        </p:txBody>
      </p:sp>
      <p:sp>
        <p:nvSpPr>
          <p:cNvPr id="18438" name="Text Box 6"/>
          <p:cNvSpPr txBox="1"/>
          <p:nvPr/>
        </p:nvSpPr>
        <p:spPr>
          <a:xfrm>
            <a:off x="533400" y="5181600"/>
            <a:ext cx="80772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1）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要明确说明：简化思想，依据</a:t>
            </a:r>
            <a:b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2）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简化后模型，尽可能完整给出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7" grpId="0"/>
      <p:bldP spid="184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/>
          <p:nvPr/>
        </p:nvSpPr>
        <p:spPr>
          <a:xfrm>
            <a:off x="304800" y="30480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模型的选择</a:t>
            </a:r>
          </a:p>
        </p:txBody>
      </p:sp>
      <p:sp>
        <p:nvSpPr>
          <p:cNvPr id="19459" name="Text Box 3"/>
          <p:cNvSpPr txBox="1"/>
          <p:nvPr/>
        </p:nvSpPr>
        <p:spPr>
          <a:xfrm>
            <a:off x="0" y="990600"/>
            <a:ext cx="9144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（1）模型要实用，有效，以解决问题有效　　　为原则。</a:t>
            </a:r>
          </a:p>
        </p:txBody>
      </p:sp>
      <p:sp>
        <p:nvSpPr>
          <p:cNvPr id="19460" name="Text Box 4"/>
          <p:cNvSpPr txBox="1"/>
          <p:nvPr/>
        </p:nvSpPr>
        <p:spPr>
          <a:xfrm>
            <a:off x="0" y="2087563"/>
            <a:ext cx="91440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（2）数学建模要解决的是实际问题，不追求数学上：高（级）、深（刻）、难（度大）。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1" name="Text Box 5"/>
          <p:cNvSpPr txBox="1"/>
          <p:nvPr/>
        </p:nvSpPr>
        <p:spPr>
          <a:xfrm>
            <a:off x="0" y="3733800"/>
            <a:ext cx="914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能用初等方法解决的，就不用高等方法；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2" name="Text Box 6"/>
          <p:cNvSpPr txBox="1"/>
          <p:nvPr/>
        </p:nvSpPr>
        <p:spPr>
          <a:xfrm>
            <a:off x="0" y="4572000"/>
            <a:ext cx="914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能用简单方法解决的，就不用复杂方法；</a:t>
            </a:r>
          </a:p>
        </p:txBody>
      </p:sp>
      <p:sp>
        <p:nvSpPr>
          <p:cNvPr id="19463" name="Text Box 7"/>
          <p:cNvSpPr txBox="1"/>
          <p:nvPr/>
        </p:nvSpPr>
        <p:spPr>
          <a:xfrm>
            <a:off x="0" y="5410200"/>
            <a:ext cx="9144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能用被更多人看懂、理解的方法，就不用只　　能少数人看懂、理解的方法。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194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/>
          <p:nvPr/>
        </p:nvSpPr>
        <p:spPr>
          <a:xfrm>
            <a:off x="228600" y="1219200"/>
            <a:ext cx="87630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计算方法设计或选择；</a:t>
            </a:r>
            <a:b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算法设计或选择，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算法思想依据，步骤及实现，计算框图；</a:t>
            </a:r>
            <a:b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 所采用的软件名称；</a:t>
            </a:r>
          </a:p>
        </p:txBody>
      </p:sp>
      <p:sp>
        <p:nvSpPr>
          <p:cNvPr id="22532" name="Text Box 4"/>
          <p:cNvSpPr txBox="1"/>
          <p:nvPr/>
        </p:nvSpPr>
        <p:spPr>
          <a:xfrm>
            <a:off x="152400" y="3810000"/>
            <a:ext cx="8991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引用或建立必要的数学命题和定理；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3" name="Text Box 5"/>
          <p:cNvSpPr txBox="1"/>
          <p:nvPr/>
        </p:nvSpPr>
        <p:spPr>
          <a:xfrm>
            <a:off x="152400" y="480060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●　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求解方案及流程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676400" y="228600"/>
            <a:ext cx="58674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　　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模型求解时注意事项：</a:t>
            </a:r>
          </a:p>
        </p:txBody>
      </p:sp>
      <p:sp>
        <p:nvSpPr>
          <p:cNvPr id="23555" name="Text Box 3"/>
          <p:cNvSpPr txBox="1"/>
          <p:nvPr/>
        </p:nvSpPr>
        <p:spPr>
          <a:xfrm>
            <a:off x="228600" y="998538"/>
            <a:ext cx="89154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（1）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需要建立数学命题时，命题叙述要符合数学命题的表述规范，尽可能论证严密。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6" name="Text Box 4"/>
          <p:cNvSpPr txBox="1"/>
          <p:nvPr/>
        </p:nvSpPr>
        <p:spPr>
          <a:xfrm>
            <a:off x="152400" y="2209800"/>
            <a:ext cx="89916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（2）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需要说明计算方法或算法的原理、思想、依据、步骤。</a:t>
            </a:r>
            <a:b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　　若采用现有软件，说明采用此软件的理由，软件名称。</a:t>
            </a:r>
          </a:p>
        </p:txBody>
      </p:sp>
      <p:sp>
        <p:nvSpPr>
          <p:cNvPr id="23557" name="Text Box 5"/>
          <p:cNvSpPr txBox="1"/>
          <p:nvPr/>
        </p:nvSpPr>
        <p:spPr>
          <a:xfrm>
            <a:off x="0" y="4572000"/>
            <a:ext cx="9144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（3）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计算过程，中间结果可要可不要的，不要列出，但关键结果不可少。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8" name="Text Box 6"/>
          <p:cNvSpPr txBox="1"/>
          <p:nvPr/>
        </p:nvSpPr>
        <p:spPr>
          <a:xfrm>
            <a:off x="228600" y="5867400"/>
            <a:ext cx="8915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（4）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设法算出合理的数值结果。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7" grpId="0"/>
      <p:bldP spid="235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4650" y="301625"/>
            <a:ext cx="8374063" cy="6461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七、模型结果分析</a:t>
            </a:r>
          </a:p>
        </p:txBody>
      </p:sp>
      <p:sp>
        <p:nvSpPr>
          <p:cNvPr id="21507" name="Text Box 3"/>
          <p:cNvSpPr txBox="1"/>
          <p:nvPr/>
        </p:nvSpPr>
        <p:spPr>
          <a:xfrm>
            <a:off x="381000" y="990600"/>
            <a:ext cx="84582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包括：结果表示；结果分析、检验；模型检验及模型修正；灵敏度分析，稳定性分析等等。</a:t>
            </a:r>
          </a:p>
        </p:txBody>
      </p:sp>
      <p:sp>
        <p:nvSpPr>
          <p:cNvPr id="21508" name="Text Box 4"/>
          <p:cNvSpPr txBox="1"/>
          <p:nvPr/>
        </p:nvSpPr>
        <p:spPr>
          <a:xfrm>
            <a:off x="304800" y="2743200"/>
            <a:ext cx="86106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（1）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最终数值结果的正确性或合理性是第一位的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Text Box 5"/>
          <p:cNvSpPr txBox="1"/>
          <p:nvPr/>
        </p:nvSpPr>
        <p:spPr>
          <a:xfrm>
            <a:off x="381000" y="3810000"/>
            <a:ext cx="8534400" cy="283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（2）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对数值结果或模拟结果进行必要的检验。</a:t>
            </a:r>
            <a:b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　　结果不正确、不合理、或误差大时，分析原因，对算法、计算方法、或模型进行修正、改进；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/>
          <p:nvPr/>
        </p:nvSpPr>
        <p:spPr>
          <a:xfrm>
            <a:off x="304800" y="304800"/>
            <a:ext cx="86106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（3）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题目中要求回答的问题，数值结果，结论，须一一列出；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</a:p>
        </p:txBody>
      </p:sp>
      <p:sp>
        <p:nvSpPr>
          <p:cNvPr id="24579" name="Text Box 3"/>
          <p:cNvSpPr txBox="1"/>
          <p:nvPr/>
        </p:nvSpPr>
        <p:spPr>
          <a:xfrm>
            <a:off x="228600" y="1752600"/>
            <a:ext cx="86868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（4）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列数据问题：考虑是否需要列出多组数据，或额外数据，对数据进行比较、分析，为各种方案的提出提供依据；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228600" y="3733800"/>
            <a:ext cx="8763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（5）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结果表示：要集中，一目了然，直观，便于比较分析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</a:p>
        </p:txBody>
      </p:sp>
      <p:sp>
        <p:nvSpPr>
          <p:cNvPr id="24581" name="Text Box 5"/>
          <p:cNvSpPr txBox="1"/>
          <p:nvPr/>
        </p:nvSpPr>
        <p:spPr>
          <a:xfrm>
            <a:off x="228600" y="4876800"/>
            <a:ext cx="86106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▲数值结果表示：精心设计表格；可能的话，用图形图表形式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2" name="Text Box 6"/>
          <p:cNvSpPr txBox="1"/>
          <p:nvPr/>
        </p:nvSpPr>
        <p:spPr>
          <a:xfrm>
            <a:off x="152400" y="6096000"/>
            <a:ext cx="868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▲求解方案，用图示更好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  <p:bldP spid="24581" grpId="0"/>
      <p:bldP spid="245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/>
          <p:nvPr/>
        </p:nvSpPr>
        <p:spPr>
          <a:xfrm>
            <a:off x="304800" y="304800"/>
            <a:ext cx="86106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（6）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必要时对问题解答，作定性或规律性的讨论。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4" name="Text Box 4"/>
          <p:cNvSpPr txBox="1"/>
          <p:nvPr/>
        </p:nvSpPr>
        <p:spPr>
          <a:xfrm>
            <a:off x="228600" y="1676400"/>
            <a:ext cx="8915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（7）灵敏度分析与稳定性分析</a:t>
            </a:r>
          </a:p>
        </p:txBody>
      </p:sp>
      <p:sp>
        <p:nvSpPr>
          <p:cNvPr id="25605" name="Text Box 5"/>
          <p:cNvSpPr txBox="1"/>
          <p:nvPr/>
        </p:nvSpPr>
        <p:spPr>
          <a:xfrm>
            <a:off x="228600" y="2438400"/>
            <a:ext cx="8915400" cy="2031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对于结果对原始数据依赖性强的情况，还必须进行灵敏度分析与稳定性分析。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1534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八、模型评价与推广</a:t>
            </a:r>
          </a:p>
        </p:txBody>
      </p:sp>
      <p:sp>
        <p:nvSpPr>
          <p:cNvPr id="26627" name="Text Box 3"/>
          <p:cNvSpPr txBox="1"/>
          <p:nvPr/>
        </p:nvSpPr>
        <p:spPr>
          <a:xfrm>
            <a:off x="304800" y="1600200"/>
            <a:ext cx="8382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自我评价优点要突出，缺点不回避。</a:t>
            </a:r>
          </a:p>
        </p:txBody>
      </p:sp>
      <p:sp>
        <p:nvSpPr>
          <p:cNvPr id="26628" name="Text Box 4"/>
          <p:cNvSpPr txBox="1"/>
          <p:nvPr/>
        </p:nvSpPr>
        <p:spPr>
          <a:xfrm>
            <a:off x="228600" y="2438400"/>
            <a:ext cx="853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优点从哪找？</a:t>
            </a:r>
          </a:p>
        </p:txBody>
      </p:sp>
      <p:sp>
        <p:nvSpPr>
          <p:cNvPr id="26629" name="Text Box 5"/>
          <p:cNvSpPr txBox="1"/>
          <p:nvPr/>
        </p:nvSpPr>
        <p:spPr>
          <a:xfrm>
            <a:off x="457200" y="3200400"/>
            <a:ext cx="853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假设合理，建模方法创新，求解特色等</a:t>
            </a:r>
          </a:p>
        </p:txBody>
      </p:sp>
      <p:sp>
        <p:nvSpPr>
          <p:cNvPr id="26630" name="Text Box 6"/>
          <p:cNvSpPr txBox="1"/>
          <p:nvPr/>
        </p:nvSpPr>
        <p:spPr>
          <a:xfrm>
            <a:off x="381000" y="4038600"/>
            <a:ext cx="86106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注：这里的优点简化后可在摘要引用；缺点仅在此说明，摘要中就不要引用了。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14462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数学建模竞赛论文</a:t>
            </a:r>
            <a:b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比较通用的结构</a:t>
            </a:r>
          </a:p>
        </p:txBody>
      </p:sp>
      <p:sp>
        <p:nvSpPr>
          <p:cNvPr id="10243" name="Text Box 3"/>
          <p:cNvSpPr txBox="1"/>
          <p:nvPr/>
        </p:nvSpPr>
        <p:spPr>
          <a:xfrm>
            <a:off x="468313" y="2811462"/>
            <a:ext cx="4419600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一、问题重述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二、问题分析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三、模型假设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四、符号说明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50000"/>
              </a:spcBef>
              <a:buClr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五、模型建立与求解</a:t>
            </a:r>
          </a:p>
        </p:txBody>
      </p:sp>
      <p:sp>
        <p:nvSpPr>
          <p:cNvPr id="10244" name="Text Box 4"/>
          <p:cNvSpPr txBox="1"/>
          <p:nvPr/>
        </p:nvSpPr>
        <p:spPr>
          <a:xfrm>
            <a:off x="4067944" y="2811462"/>
            <a:ext cx="4771256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六、灵敏度分析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七、稳健性分析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八、模型评价与推广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参考文献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               附录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5" name="文本框 1"/>
          <p:cNvSpPr txBox="1"/>
          <p:nvPr/>
        </p:nvSpPr>
        <p:spPr>
          <a:xfrm>
            <a:off x="468313" y="1857375"/>
            <a:ext cx="6911975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ea typeface="楷体_GB2312" pitchFamily="49" charset="-122"/>
              </a:rPr>
              <a:t>首页： 论文标题 </a:t>
            </a:r>
            <a:r>
              <a:rPr lang="en-US" altLang="zh-CN" sz="3600" b="1" dirty="0">
                <a:ea typeface="楷体_GB2312" pitchFamily="49" charset="-122"/>
              </a:rPr>
              <a:t>+</a:t>
            </a:r>
            <a:r>
              <a:rPr lang="zh-CN" altLang="en-US" sz="3600" b="1" dirty="0">
                <a:ea typeface="楷体_GB2312" pitchFamily="49" charset="-122"/>
              </a:rPr>
              <a:t>摘要</a:t>
            </a:r>
            <a:r>
              <a:rPr lang="en-US" altLang="zh-CN" sz="3600" b="1" dirty="0">
                <a:ea typeface="楷体_GB2312" pitchFamily="49" charset="-122"/>
              </a:rPr>
              <a:t>+</a:t>
            </a:r>
            <a:r>
              <a:rPr lang="zh-CN" altLang="en-US" sz="3600" b="1" dirty="0">
                <a:ea typeface="楷体_GB2312" pitchFamily="49" charset="-122"/>
              </a:rPr>
              <a:t>关键词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549275"/>
            <a:ext cx="82296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参考文献</a:t>
            </a:r>
          </a:p>
        </p:txBody>
      </p:sp>
      <p:sp>
        <p:nvSpPr>
          <p:cNvPr id="29699" name="Text Box 3"/>
          <p:cNvSpPr txBox="1"/>
          <p:nvPr/>
        </p:nvSpPr>
        <p:spPr>
          <a:xfrm>
            <a:off x="609600" y="1447800"/>
            <a:ext cx="81534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引用别人的成果必须说明，这是学术诚信问题。参考文献要列主要的。</a:t>
            </a:r>
          </a:p>
        </p:txBody>
      </p:sp>
      <p:sp>
        <p:nvSpPr>
          <p:cNvPr id="29700" name="Text Box 4"/>
          <p:cNvSpPr txBox="1"/>
          <p:nvPr/>
        </p:nvSpPr>
        <p:spPr>
          <a:xfrm>
            <a:off x="533400" y="2895600"/>
            <a:ext cx="830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●参考文献格式</a:t>
            </a:r>
          </a:p>
        </p:txBody>
      </p:sp>
      <p:sp>
        <p:nvSpPr>
          <p:cNvPr id="29701" name="Text Box 5"/>
          <p:cNvSpPr txBox="1"/>
          <p:nvPr/>
        </p:nvSpPr>
        <p:spPr>
          <a:xfrm>
            <a:off x="762000" y="3581400"/>
            <a:ext cx="7924800" cy="265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参考文献</a:t>
            </a:r>
          </a:p>
          <a:p>
            <a:pPr marL="0" lvl="0" indent="0" algn="just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[1] 舒康，梁镇韩.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AHP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中的指数标度法[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J].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系统工程理论与实践， 1990，10（1）：6~8</a:t>
            </a:r>
          </a:p>
          <a:p>
            <a:pPr marL="0" lvl="0" indent="0" algn="just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[2] 姜启源等. 数学模型[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M].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北京：高等教育出版社，2003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/>
          <p:nvPr/>
        </p:nvSpPr>
        <p:spPr>
          <a:xfrm>
            <a:off x="838200" y="381000"/>
            <a:ext cx="784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50825" y="414338"/>
            <a:ext cx="79248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附录</a:t>
            </a:r>
          </a:p>
        </p:txBody>
      </p:sp>
      <p:sp>
        <p:nvSpPr>
          <p:cNvPr id="30724" name="Text Box 4"/>
          <p:cNvSpPr txBox="1"/>
          <p:nvPr/>
        </p:nvSpPr>
        <p:spPr>
          <a:xfrm>
            <a:off x="304800" y="1409725"/>
            <a:ext cx="8153400" cy="230832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附录内容：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支撑材料文件列表，程序清单，详细数值结果，详细公式推导、定理证明，更多的图表等等</a:t>
            </a:r>
          </a:p>
        </p:txBody>
      </p:sp>
      <p:sp>
        <p:nvSpPr>
          <p:cNvPr id="30725" name="Text Box 5"/>
          <p:cNvSpPr txBox="1"/>
          <p:nvPr/>
        </p:nvSpPr>
        <p:spPr>
          <a:xfrm>
            <a:off x="250825" y="4058622"/>
            <a:ext cx="8534400" cy="2563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注意事项：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结果，数据表格，不要错，错的宁可不列。</a:t>
            </a:r>
            <a:b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主要结果数据，应在正文中列出，不怕重复。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/>
          <p:nvPr/>
        </p:nvSpPr>
        <p:spPr>
          <a:xfrm>
            <a:off x="467544" y="1832645"/>
            <a:ext cx="4419600" cy="480131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一、问题重述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二、问题分析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三、模型假设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四、符号说明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五、数据预处理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50000"/>
              </a:spcBef>
              <a:buClr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六、模型建立与求解</a:t>
            </a:r>
          </a:p>
        </p:txBody>
      </p:sp>
      <p:sp>
        <p:nvSpPr>
          <p:cNvPr id="10244" name="Text Box 4"/>
          <p:cNvSpPr txBox="1"/>
          <p:nvPr/>
        </p:nvSpPr>
        <p:spPr>
          <a:xfrm>
            <a:off x="4283968" y="2045200"/>
            <a:ext cx="4771256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七、灵敏度分析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八、稳健性分析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九、模型评价与推广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参考文献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              附录</a:t>
            </a:r>
          </a:p>
        </p:txBody>
      </p:sp>
      <p:sp>
        <p:nvSpPr>
          <p:cNvPr id="20485" name="文本框 1"/>
          <p:cNvSpPr txBox="1"/>
          <p:nvPr/>
        </p:nvSpPr>
        <p:spPr>
          <a:xfrm>
            <a:off x="611956" y="908720"/>
            <a:ext cx="6911975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ea typeface="楷体_GB2312" pitchFamily="49" charset="-122"/>
              </a:rPr>
              <a:t>首页： 论文标题 </a:t>
            </a:r>
            <a:r>
              <a:rPr lang="en-US" altLang="zh-CN" sz="3600" b="1" dirty="0">
                <a:ea typeface="楷体_GB2312" pitchFamily="49" charset="-122"/>
              </a:rPr>
              <a:t>+</a:t>
            </a:r>
            <a:r>
              <a:rPr lang="zh-CN" altLang="en-US" sz="3600" b="1" dirty="0">
                <a:ea typeface="楷体_GB2312" pitchFamily="49" charset="-122"/>
              </a:rPr>
              <a:t>摘要</a:t>
            </a:r>
            <a:r>
              <a:rPr lang="en-US" altLang="zh-CN" sz="3600" b="1" dirty="0">
                <a:ea typeface="楷体_GB2312" pitchFamily="49" charset="-122"/>
              </a:rPr>
              <a:t>+</a:t>
            </a:r>
            <a:r>
              <a:rPr lang="zh-CN" altLang="en-US" sz="3600" b="1" dirty="0">
                <a:ea typeface="楷体_GB2312" pitchFamily="49" charset="-122"/>
              </a:rPr>
              <a:t>关键词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01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4582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摘要</a:t>
            </a:r>
          </a:p>
        </p:txBody>
      </p:sp>
      <p:sp>
        <p:nvSpPr>
          <p:cNvPr id="12291" name="Text Box 3"/>
          <p:cNvSpPr txBox="1"/>
          <p:nvPr/>
        </p:nvSpPr>
        <p:spPr>
          <a:xfrm>
            <a:off x="228600" y="838200"/>
            <a:ext cx="85344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内容：简要论述本文所要解决的问题及意义，解决问题的思路与方法、主要结果（数值结果或结论），建模的创新之处与特色等。关键词：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3-5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个。</a:t>
            </a:r>
          </a:p>
        </p:txBody>
      </p:sp>
      <p:sp>
        <p:nvSpPr>
          <p:cNvPr id="12292" name="Text Box 4"/>
          <p:cNvSpPr txBox="1"/>
          <p:nvPr/>
        </p:nvSpPr>
        <p:spPr>
          <a:xfrm>
            <a:off x="381000" y="3124200"/>
            <a:ext cx="8763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注1：全国竞赛组委会已加大对摘要在评奖中的比重。</a:t>
            </a:r>
          </a:p>
        </p:txBody>
      </p:sp>
      <p:sp>
        <p:nvSpPr>
          <p:cNvPr id="12293" name="Text Box 5"/>
          <p:cNvSpPr txBox="1"/>
          <p:nvPr/>
        </p:nvSpPr>
        <p:spPr>
          <a:xfrm>
            <a:off x="304800" y="4343400"/>
            <a:ext cx="868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注2：摘要通常不超过一页</a:t>
            </a:r>
          </a:p>
        </p:txBody>
      </p:sp>
      <p:sp>
        <p:nvSpPr>
          <p:cNvPr id="12294" name="Text Box 6"/>
          <p:cNvSpPr txBox="1"/>
          <p:nvPr/>
        </p:nvSpPr>
        <p:spPr>
          <a:xfrm>
            <a:off x="381000" y="5105400"/>
            <a:ext cx="85344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注3：摘要要能吸引评委的眼球，能表达全文的概貌、要点、特色，要回答题目要求的全部问题。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  <p:bldP spid="122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9388" y="406400"/>
            <a:ext cx="5053013" cy="708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摘要写作要点</a:t>
            </a:r>
          </a:p>
        </p:txBody>
      </p:sp>
      <p:sp>
        <p:nvSpPr>
          <p:cNvPr id="36867" name="Text Box 3"/>
          <p:cNvSpPr txBox="1"/>
          <p:nvPr/>
        </p:nvSpPr>
        <p:spPr>
          <a:xfrm>
            <a:off x="533400" y="1219200"/>
            <a:ext cx="83820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解决什么问题？有什么意义？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  （要简明）</a:t>
            </a:r>
          </a:p>
        </p:txBody>
      </p:sp>
      <p:sp>
        <p:nvSpPr>
          <p:cNvPr id="36868" name="Text Box 4"/>
          <p:cNvSpPr txBox="1"/>
          <p:nvPr/>
        </p:nvSpPr>
        <p:spPr>
          <a:xfrm>
            <a:off x="381000" y="2895600"/>
            <a:ext cx="85344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对每一问题，用什么方法？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    （要具体，并写出主要模型）</a:t>
            </a:r>
          </a:p>
        </p:txBody>
      </p:sp>
      <p:sp>
        <p:nvSpPr>
          <p:cNvPr id="36869" name="Text Box 5"/>
          <p:cNvSpPr txBox="1"/>
          <p:nvPr/>
        </p:nvSpPr>
        <p:spPr>
          <a:xfrm>
            <a:off x="381000" y="4572000"/>
            <a:ext cx="876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得到什么结果？（要具体，列表）</a:t>
            </a:r>
          </a:p>
        </p:txBody>
      </p:sp>
      <p:sp>
        <p:nvSpPr>
          <p:cNvPr id="36870" name="Text Box 6"/>
          <p:cNvSpPr txBox="1"/>
          <p:nvPr/>
        </p:nvSpPr>
        <p:spPr>
          <a:xfrm>
            <a:off x="381000" y="5486400"/>
            <a:ext cx="8382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有什么特色与创新？（要简明）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36869" grpId="0"/>
      <p:bldP spid="368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85344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一、问题重述</a:t>
            </a:r>
          </a:p>
        </p:txBody>
      </p:sp>
      <p:sp>
        <p:nvSpPr>
          <p:cNvPr id="13316" name="Text Box 4"/>
          <p:cNvSpPr txBox="1"/>
          <p:nvPr/>
        </p:nvSpPr>
        <p:spPr>
          <a:xfrm>
            <a:off x="250825" y="2492375"/>
            <a:ext cx="8534400" cy="2586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问题重述部分是要保持全文的完整性，要求用自己的语言将赛题重述一遍，可以简单地有删有增地重述。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6106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                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二、问题分析</a:t>
            </a:r>
          </a:p>
        </p:txBody>
      </p:sp>
      <p:sp>
        <p:nvSpPr>
          <p:cNvPr id="14339" name="Text Box 3"/>
          <p:cNvSpPr txBox="1"/>
          <p:nvPr/>
        </p:nvSpPr>
        <p:spPr>
          <a:xfrm>
            <a:off x="228600" y="1371600"/>
            <a:ext cx="87630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这一部分的任务是对赛题作一全面的分析，说明题目要求解决的是什么问题，解决问题的关键是什么，解决问题的思路、大致步骤，是建立模型之前的必要准备。</a:t>
            </a:r>
          </a:p>
        </p:txBody>
      </p:sp>
      <p:sp>
        <p:nvSpPr>
          <p:cNvPr id="14340" name="Text Box 4"/>
          <p:cNvSpPr txBox="1"/>
          <p:nvPr/>
        </p:nvSpPr>
        <p:spPr>
          <a:xfrm>
            <a:off x="381000" y="3886200"/>
            <a:ext cx="87630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要点：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弄清题意，梳理解决问题的思路。</a:t>
            </a:r>
          </a:p>
        </p:txBody>
      </p:sp>
      <p:sp>
        <p:nvSpPr>
          <p:cNvPr id="14341" name="Text Box 5"/>
          <p:cNvSpPr txBox="1"/>
          <p:nvPr/>
        </p:nvSpPr>
        <p:spPr>
          <a:xfrm>
            <a:off x="381000" y="579120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注：也可将这一部分归入模型建立。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81534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三、符号说明</a:t>
            </a:r>
          </a:p>
        </p:txBody>
      </p:sp>
      <p:sp>
        <p:nvSpPr>
          <p:cNvPr id="15363" name="Text Box 3"/>
          <p:cNvSpPr txBox="1"/>
          <p:nvPr/>
        </p:nvSpPr>
        <p:spPr>
          <a:xfrm>
            <a:off x="609600" y="1676400"/>
            <a:ext cx="8229600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论文中所用到每一个数学符号，都必须在此说明它们各自的含义，一个符号说明用一个自然段，全部符号说明形成一个自然节。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    表格形式：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4" name="Rectangle 6"/>
          <p:cNvSpPr/>
          <p:nvPr/>
        </p:nvSpPr>
        <p:spPr>
          <a:xfrm>
            <a:off x="4357688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5" name="Text Box 7"/>
          <p:cNvSpPr txBox="1"/>
          <p:nvPr/>
        </p:nvSpPr>
        <p:spPr>
          <a:xfrm>
            <a:off x="1676400" y="5105400"/>
            <a:ext cx="640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6" name="Rectangle 10"/>
          <p:cNvSpPr/>
          <p:nvPr/>
        </p:nvSpPr>
        <p:spPr>
          <a:xfrm>
            <a:off x="4371975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68" y="4888865"/>
            <a:ext cx="6265863" cy="190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077200" cy="6413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四、模型假设</a:t>
            </a:r>
          </a:p>
        </p:txBody>
      </p:sp>
      <p:sp>
        <p:nvSpPr>
          <p:cNvPr id="16387" name="Text Box 3"/>
          <p:cNvSpPr txBox="1"/>
          <p:nvPr/>
        </p:nvSpPr>
        <p:spPr>
          <a:xfrm>
            <a:off x="533400" y="1066800"/>
            <a:ext cx="80772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假设的合理性是评阅的一个重要指标，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如何作假设？</a:t>
            </a:r>
          </a:p>
        </p:txBody>
      </p:sp>
      <p:sp>
        <p:nvSpPr>
          <p:cNvPr id="16388" name="Text Box 4"/>
          <p:cNvSpPr txBox="1"/>
          <p:nvPr/>
        </p:nvSpPr>
        <p:spPr>
          <a:xfrm>
            <a:off x="457200" y="2514600"/>
            <a:ext cx="830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（1）从题目所给条件中作假设</a:t>
            </a:r>
          </a:p>
        </p:txBody>
      </p:sp>
      <p:sp>
        <p:nvSpPr>
          <p:cNvPr id="16389" name="Text Box 5"/>
          <p:cNvSpPr txBox="1"/>
          <p:nvPr/>
        </p:nvSpPr>
        <p:spPr>
          <a:xfrm>
            <a:off x="381000" y="3276600"/>
            <a:ext cx="845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（2）从题目的要求中作假设</a:t>
            </a:r>
          </a:p>
        </p:txBody>
      </p:sp>
      <p:sp>
        <p:nvSpPr>
          <p:cNvPr id="16390" name="Text Box 6"/>
          <p:cNvSpPr txBox="1"/>
          <p:nvPr/>
        </p:nvSpPr>
        <p:spPr>
          <a:xfrm>
            <a:off x="685800" y="4267200"/>
            <a:ext cx="77724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注：作假设要切合题意，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关键性假设不可缺，</a:t>
            </a:r>
          </a:p>
          <a:p>
            <a:pPr marL="0" lvl="0" indent="0" defTabSz="45720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　　不要罗列一大堆无用的假设。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0" grpId="0"/>
    </p:bld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36</TotalTime>
  <Words>1283</Words>
  <Application>Microsoft Office PowerPoint</Application>
  <PresentationFormat>全屏显示(4:3)</PresentationFormat>
  <Paragraphs>116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楷体_GB2312</vt:lpstr>
      <vt:lpstr>宋体</vt:lpstr>
      <vt:lpstr>Arial</vt:lpstr>
      <vt:lpstr>Times New Roman</vt:lpstr>
      <vt:lpstr>Tw Cen MT</vt:lpstr>
      <vt:lpstr>水滴</vt:lpstr>
      <vt:lpstr>数学建模 竞赛论文写作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晨小傅</dc:creator>
  <cp:lastModifiedBy>dell</cp:lastModifiedBy>
  <cp:revision>37</cp:revision>
  <dcterms:created xsi:type="dcterms:W3CDTF">2023-08-23T15:04:59Z</dcterms:created>
  <dcterms:modified xsi:type="dcterms:W3CDTF">2024-08-20T15:10:18Z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DE2AEFD7CB9B45DEB50C63DFC068CE35_13</vt:lpwstr>
  </property>
  <property fmtid="{D5CDD505-2E9C-101B-9397-08002B2CF9AE}" pid="3" name="KSOProductBuildVer">
    <vt:lpwstr>2052-12.1.0.15120</vt:lpwstr>
  </property>
</Properties>
</file>