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93" r:id="rId2"/>
    <p:sldId id="285" r:id="rId3"/>
    <p:sldId id="272" r:id="rId4"/>
    <p:sldId id="295" r:id="rId5"/>
    <p:sldId id="274" r:id="rId6"/>
    <p:sldId id="284" r:id="rId7"/>
    <p:sldId id="292" r:id="rId8"/>
    <p:sldId id="297" r:id="rId9"/>
    <p:sldId id="298" r:id="rId10"/>
    <p:sldId id="278" r:id="rId11"/>
    <p:sldId id="282" r:id="rId12"/>
    <p:sldId id="306" r:id="rId13"/>
    <p:sldId id="299" r:id="rId14"/>
    <p:sldId id="300" r:id="rId15"/>
    <p:sldId id="301" r:id="rId16"/>
    <p:sldId id="302" r:id="rId17"/>
    <p:sldId id="271" r:id="rId18"/>
    <p:sldId id="305" r:id="rId19"/>
    <p:sldId id="304" r:id="rId20"/>
    <p:sldId id="268" r:id="rId21"/>
  </p:sldIdLst>
  <p:sldSz cx="9906000" cy="6858000" type="A4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0D0"/>
    <a:srgbClr val="F4E9E9"/>
    <a:srgbClr val="C00000"/>
    <a:srgbClr val="4F81BD"/>
    <a:srgbClr val="333333"/>
    <a:srgbClr val="504E4F"/>
    <a:srgbClr val="A8A6A7"/>
    <a:srgbClr val="7F7E7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424" autoAdjust="0"/>
  </p:normalViewPr>
  <p:slideViewPr>
    <p:cSldViewPr>
      <p:cViewPr varScale="1">
        <p:scale>
          <a:sx n="65" d="100"/>
          <a:sy n="65" d="100"/>
        </p:scale>
        <p:origin x="138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Запоненность </a:t>
            </a:r>
            <a:r>
              <a:rPr lang="en-US"/>
              <a:t>HDD Windows </a:t>
            </a:r>
            <a:r>
              <a:rPr lang="ru-RU"/>
              <a:t>серверов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'Сравнение заполняемости'!$C$2</c:f>
              <c:strCache>
                <c:ptCount val="1"/>
                <c:pt idx="0">
                  <c:v>Алгоритм BFD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заполняемости'!$B$3:$B$5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заполняемости'!$C$3:$C$5</c:f>
              <c:numCache>
                <c:formatCode>Основной</c:formatCode>
                <c:ptCount val="3"/>
                <c:pt idx="0">
                  <c:v>94</c:v>
                </c:pt>
                <c:pt idx="1">
                  <c:v>87</c:v>
                </c:pt>
                <c:pt idx="2">
                  <c:v>84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898D-48D8-9095-1DCFC8677206}"/>
            </c:ext>
          </c:extLst>
        </c:ser>
        <c:ser>
          <c:idx val="1"/>
          <c:order val="1"/>
          <c:tx>
            <c:strRef>
              <c:f>'Сравнение заполняемости'!$D$2</c:f>
              <c:strCache>
                <c:ptCount val="1"/>
                <c:pt idx="0">
                  <c:v>Генетический алгоритм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заполняемости'!$B$3:$B$5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заполняемости'!$D$3:$D$5</c:f>
              <c:numCache>
                <c:formatCode>Основной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898D-48D8-9095-1DCFC8677206}"/>
            </c:ext>
          </c:extLst>
        </c:ser>
        <c:ser>
          <c:idx val="2"/>
          <c:order val="2"/>
          <c:tx>
            <c:strRef>
              <c:f>'Сравнение заполняемости'!$E$2</c:f>
              <c:strCache>
                <c:ptCount val="1"/>
                <c:pt idx="0">
                  <c:v>Алгоритм имитации отжига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заполняемости'!$B$3:$B$5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заполняемости'!$E$3:$E$5</c:f>
              <c:numCache>
                <c:formatCode>Основной</c:formatCode>
                <c:ptCount val="3"/>
                <c:pt idx="0">
                  <c:v>99</c:v>
                </c:pt>
                <c:pt idx="1">
                  <c:v>95</c:v>
                </c:pt>
                <c:pt idx="2">
                  <c:v>66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898D-48D8-9095-1DCFC8677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023405679"/>
        <c:axId val="1023421071"/>
      </c:lineChart>
      <c:catAx>
        <c:axId val="1023405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имя сервера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3421071"/>
        <c:crosses val="autoZero"/>
        <c:auto val="1"/>
        <c:lblAlgn val="ctr"/>
        <c:lblOffset val="100"/>
        <c:noMultiLvlLbl val="0"/>
      </c:catAx>
      <c:valAx>
        <c:axId val="1023421071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Заполненность </a:t>
                </a:r>
                <a:r>
                  <a:rPr lang="en-US"/>
                  <a:t>hdd</a:t>
                </a:r>
                <a:r>
                  <a:rPr lang="ru-RU"/>
                  <a:t>,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340567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Запоненность </a:t>
            </a:r>
            <a:r>
              <a:rPr lang="en-US"/>
              <a:t>Ram Windows </a:t>
            </a:r>
            <a:r>
              <a:rPr lang="ru-RU"/>
              <a:t>серверов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'Сравнение заполняемости'!$H$2</c:f>
              <c:strCache>
                <c:ptCount val="1"/>
                <c:pt idx="0">
                  <c:v>Алгоритм BFD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заполняемости'!$H$3:$H$5</c:f>
              <c:numCache>
                <c:formatCode>Основной</c:formatCode>
                <c:ptCount val="3"/>
                <c:pt idx="0">
                  <c:v>85</c:v>
                </c:pt>
                <c:pt idx="1">
                  <c:v>51</c:v>
                </c:pt>
                <c:pt idx="2">
                  <c:v>79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22CF-4637-B8AF-4AB21B8C214F}"/>
            </c:ext>
          </c:extLst>
        </c:ser>
        <c:ser>
          <c:idx val="1"/>
          <c:order val="1"/>
          <c:tx>
            <c:strRef>
              <c:f>'Сравнение заполняемости'!$I$2</c:f>
              <c:strCache>
                <c:ptCount val="1"/>
                <c:pt idx="0">
                  <c:v>Генетический алгоритм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заполняемости'!$I$3:$I$5</c:f>
              <c:numCache>
                <c:formatCode>Основной</c:formatCode>
                <c:ptCount val="3"/>
                <c:pt idx="0">
                  <c:v>99</c:v>
                </c:pt>
                <c:pt idx="1">
                  <c:v>58</c:v>
                </c:pt>
                <c:pt idx="2">
                  <c:v>48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22CF-4637-B8AF-4AB21B8C214F}"/>
            </c:ext>
          </c:extLst>
        </c:ser>
        <c:ser>
          <c:idx val="2"/>
          <c:order val="2"/>
          <c:tx>
            <c:strRef>
              <c:f>'Сравнение заполняемости'!$J$2</c:f>
              <c:strCache>
                <c:ptCount val="1"/>
                <c:pt idx="0">
                  <c:v>Алгоритм имитации отжига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заполняемости'!$J$3:$J$5</c:f>
              <c:numCache>
                <c:formatCode>Основной</c:formatCode>
                <c:ptCount val="3"/>
                <c:pt idx="0">
                  <c:v>93</c:v>
                </c:pt>
                <c:pt idx="1">
                  <c:v>58</c:v>
                </c:pt>
                <c:pt idx="2">
                  <c:v>66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22CF-4637-B8AF-4AB21B8C2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202476959"/>
        <c:axId val="1202480703"/>
      </c:lineChart>
      <c:catAx>
        <c:axId val="1202476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b="0" i="0" cap="all" baseline="0">
                    <a:effectLst/>
                  </a:rPr>
                  <a:t>имя сервера</a:t>
                </a:r>
                <a:endParaRPr lang="ru-RU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2480703"/>
        <c:crosses val="autoZero"/>
        <c:auto val="1"/>
        <c:lblAlgn val="ctr"/>
        <c:lblOffset val="100"/>
        <c:noMultiLvlLbl val="0"/>
      </c:catAx>
      <c:valAx>
        <c:axId val="1202480703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b="0" i="0" cap="all" baseline="0">
                    <a:effectLst/>
                  </a:rPr>
                  <a:t>Заполненность </a:t>
                </a:r>
                <a:r>
                  <a:rPr lang="en-US" sz="900" b="0" i="0" cap="all" baseline="0">
                    <a:effectLst/>
                  </a:rPr>
                  <a:t>hdd</a:t>
                </a:r>
                <a:r>
                  <a:rPr lang="ru-RU" sz="900" b="0" i="0" cap="all" baseline="0">
                    <a:effectLst/>
                  </a:rPr>
                  <a:t>, %</a:t>
                </a:r>
                <a:endParaRPr lang="ru-RU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247695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Использование </a:t>
            </a:r>
            <a:r>
              <a:rPr lang="en-US"/>
              <a:t>Cpu Windows </a:t>
            </a:r>
            <a:r>
              <a:rPr lang="ru-RU"/>
              <a:t>серверов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Алгоритм BFD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заполняемости'!$M$3:$M$5</c:f>
              <c:numCache>
                <c:formatCode>Основной</c:formatCode>
                <c:ptCount val="3"/>
                <c:pt idx="0">
                  <c:v>100</c:v>
                </c:pt>
                <c:pt idx="1">
                  <c:v>35</c:v>
                </c:pt>
                <c:pt idx="2">
                  <c:v>29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154D-4436-A88A-99554AF2DCE6}"/>
            </c:ext>
          </c:extLst>
        </c:ser>
        <c:ser>
          <c:idx val="1"/>
          <c:order val="1"/>
          <c:tx>
            <c:v>Генетический алгоритм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заполняемости'!$N$3:$N$5</c:f>
              <c:numCache>
                <c:formatCode>Основной</c:formatCode>
                <c:ptCount val="3"/>
                <c:pt idx="0">
                  <c:v>100</c:v>
                </c:pt>
                <c:pt idx="1">
                  <c:v>50</c:v>
                </c:pt>
                <c:pt idx="2">
                  <c:v>22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154D-4436-A88A-99554AF2DCE6}"/>
            </c:ext>
          </c:extLst>
        </c:ser>
        <c:ser>
          <c:idx val="2"/>
          <c:order val="2"/>
          <c:tx>
            <c:strRef>
              <c:f>'Сравнение заполняемости'!$J$2</c:f>
              <c:strCache>
                <c:ptCount val="1"/>
                <c:pt idx="0">
                  <c:v>Алгоритм имитации отжига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'Сравнение заполняемости'!$G$3:$G$5</c:f>
              <c:strCache>
                <c:ptCount val="3"/>
                <c:pt idx="0">
                  <c:v>WIN_1</c:v>
                </c:pt>
                <c:pt idx="1">
                  <c:v>WIN_2</c:v>
                </c:pt>
                <c:pt idx="2">
                  <c:v>WIN_3</c:v>
                </c:pt>
              </c:strCache>
              <c:extLst/>
            </c:strRef>
          </c:cat>
          <c:val>
            <c:numRef>
              <c:f>'Сравнение заполняемости'!$O$3:$O$5</c:f>
              <c:numCache>
                <c:formatCode>Основной</c:formatCode>
                <c:ptCount val="3"/>
                <c:pt idx="0">
                  <c:v>98</c:v>
                </c:pt>
                <c:pt idx="1">
                  <c:v>49</c:v>
                </c:pt>
                <c:pt idx="2">
                  <c:v>24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154D-4436-A88A-99554AF2D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202476959"/>
        <c:axId val="1202480703"/>
      </c:lineChart>
      <c:catAx>
        <c:axId val="1202476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имя сервера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2480703"/>
        <c:crosses val="autoZero"/>
        <c:auto val="1"/>
        <c:lblAlgn val="ctr"/>
        <c:lblOffset val="100"/>
        <c:noMultiLvlLbl val="0"/>
      </c:catAx>
      <c:valAx>
        <c:axId val="1202480703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b="0" i="0" cap="all" baseline="0">
                    <a:effectLst/>
                  </a:rPr>
                  <a:t>Заполненность </a:t>
                </a:r>
                <a:r>
                  <a:rPr lang="en-US" sz="900" b="0" i="0" cap="all" baseline="0">
                    <a:effectLst/>
                  </a:rPr>
                  <a:t>hdd</a:t>
                </a:r>
                <a:r>
                  <a:rPr lang="ru-RU" sz="900" b="0" i="0" cap="all" baseline="0">
                    <a:effectLst/>
                  </a:rPr>
                  <a:t>, %</a:t>
                </a:r>
                <a:endParaRPr lang="ru-RU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247695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Генетический алгоритм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серверов(10серверов'!$D$3:$D$13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46-41B2-97E4-60F6FA3C77FF}"/>
            </c:ext>
          </c:extLst>
        </c:ser>
        <c:ser>
          <c:idx val="0"/>
          <c:order val="1"/>
          <c:tx>
            <c:v>Алгоритм BFD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серверов(10серверов'!$G$3:$G$13</c:f>
              <c:numCache>
                <c:formatCode>Основной</c:formatCode>
                <c:ptCount val="11"/>
                <c:pt idx="0">
                  <c:v>100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  <c:pt idx="5">
                  <c:v>40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46-41B2-97E4-60F6FA3C77FF}"/>
            </c:ext>
          </c:extLst>
        </c:ser>
        <c:ser>
          <c:idx val="2"/>
          <c:order val="2"/>
          <c:tx>
            <c:v>Алгоритм имитации отжига</c:v>
          </c:tx>
          <c:marker>
            <c:symbol val="none"/>
          </c:marker>
          <c:val>
            <c:numRef>
              <c:f>'% свободных серверов(10серверов'!$J$3:$J$13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46-41B2-97E4-60F6FA3C7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CCEAE3-684E-44C0-9E56-D9DC215281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17CECF-6C18-46E7-BB1A-6DE0792F22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F973D1-D6CE-40C4-A9EA-A1FC8A3C8E02}" type="datetimeFigureOut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51202909-77F3-4212-9649-BCF81E8EF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56EC22DE-CAF8-4AD9-B7AF-C3C0FF3CC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8F915-5D3D-419D-9EBE-FC73822C7F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2C2702-B91A-4188-B235-EDAEB2138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14A3B5-028F-4542-A7D5-7C8ECF4819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32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D9362853-C758-430F-A42B-9F30A25F57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123D196B-0D70-48CA-AA37-01748A9E4D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F2570B43-0999-4D44-918E-8DE2C7E50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942887-BBDA-4E59-92CB-0812F978DDEA}" type="slidenum">
              <a:rPr lang="ru-RU" altLang="ru-RU" smtClean="0">
                <a:latin typeface="Calibri" panose="020F0502020204030204" pitchFamily="34" charset="0"/>
              </a:rPr>
              <a:pPr/>
              <a:t>20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0.jpg">
            <a:extLst>
              <a:ext uri="{FF2B5EF4-FFF2-40B4-BE49-F238E27FC236}">
                <a16:creationId xmlns:a16="http://schemas.microsoft.com/office/drawing/2014/main" id="{0309DB1F-7C86-49A2-BDE3-382E650AB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8A3F1FB-11D8-46EF-BEAB-BD6B644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347A-D07F-4873-938F-9097F2569EC0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8251129-F4CF-4518-8F6B-0A0B327C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D153A51-5568-44B9-8930-E083C3E3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4EDE-FC3D-40EB-90BF-5F39346D73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53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BE9F7-BBFC-4B35-A0D9-7E87B554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AB09-33B6-4FEF-A676-DBD01A9BB9E2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6BAB0-7510-4456-88B7-D9493BC5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2FF3A-9611-47D4-A8CA-6C55ACEA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A1D9C-E10D-4B2A-9623-443CD0D655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55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06E3D-8BE4-4498-936E-370F507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6057-C547-4E66-A0B1-B793A91F4805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43DA3-D7AD-46D0-A847-4BC22129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A54A4-4710-4608-B821-546AD3B7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3A0D-2D59-4B4C-A492-A2493A824A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21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1.jpg">
            <a:extLst>
              <a:ext uri="{FF2B5EF4-FFF2-40B4-BE49-F238E27FC236}">
                <a16:creationId xmlns:a16="http://schemas.microsoft.com/office/drawing/2014/main" id="{E690158D-FF7C-4236-990E-FB5DFCDC60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"/>
          <a:stretch>
            <a:fillRect/>
          </a:stretch>
        </p:blipFill>
        <p:spPr bwMode="auto">
          <a:xfrm>
            <a:off x="-14288" y="0"/>
            <a:ext cx="9920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560406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C0000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48403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  <a:cs typeface="Arial" pitchFamily="34" charset="0"/>
              </a:defRPr>
            </a:lvl1pPr>
            <a:lvl2pPr marL="0" indent="0"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marL="0" indent="358775">
              <a:defRPr sz="2400">
                <a:latin typeface="Arial" pitchFamily="34" charset="0"/>
                <a:cs typeface="Arial" pitchFamily="34" charset="0"/>
              </a:defRPr>
            </a:lvl3pPr>
            <a:lvl4pPr marL="0" indent="358775">
              <a:defRPr sz="2400">
                <a:latin typeface="Arial" pitchFamily="34" charset="0"/>
                <a:cs typeface="Arial" pitchFamily="34" charset="0"/>
              </a:defRPr>
            </a:lvl4pPr>
            <a:lvl5pPr marL="0" indent="358775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F9A0008-0A93-480A-90E3-C1C5EDE8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2D0D-D417-483F-BD4D-13F86D2A177A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B50BC10-4622-4592-9CBC-13A3691D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AD70FBC-87F1-4F0A-980C-90D1844C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BDEC18-8067-4417-9D22-B28DB01851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63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5A195-A2C4-44F3-972F-FC7AAEF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52257-373B-433F-9D2B-2A75E1761F41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BD505-927D-482E-91DD-8BF66571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2321C-22CF-48E2-9F5A-1CEDA291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3376-853B-4F5F-829B-756780DB5F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0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F2D3D0C3-2179-41D0-A731-3F26FAE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D43A5-A8EB-4F70-86E9-B95636DBD22F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AAB914A-4DCB-41F6-8A31-79A97505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855F3F4-B1EE-4D57-83C1-5AC2858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50AB4-E62E-44E2-9033-F3DAF29840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05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93FE2DB1-C4C6-423D-93BF-17376DA4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BA5C-8910-4D88-901F-D9E299C7E3A1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A00A947-01E5-44AF-AB00-2E7E80DB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110B6DF-BF27-41E5-9BF5-84359A00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7AC2-FC95-4B95-A8A2-1422D6FD94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45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319B0FE3-3E09-4ED4-AE45-F49338F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7C4E-443E-4938-9FEC-541BD23DF253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A899666C-57CD-4B8D-A63E-BD6ACC1E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E5D4A7-3953-480F-9474-B2B1B65F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EA9D-E457-412E-8D6F-5DCC23AD1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82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B8D1A573-5711-46B2-ACB9-C48E188E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DC44-C4BF-4099-B4A8-6071B743E68F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F1BD6AE-8E1B-419B-9641-08710081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1CA801F-1066-4B2A-94BF-2573B7EB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9A67-A5E0-4A50-B458-99E42B389C0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99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7257C73-8D98-4826-9715-BE5E14C4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CE3E-5F99-4241-B8DA-53A0301321B2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70A888C-D044-4E83-90E6-6FCEB8D2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12D4D2E-176D-46AE-8BC0-74DA5F5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38D4-060E-4876-8181-08C43C6116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50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2FB9C94-5AAC-4D62-A93B-4A5E973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AFBBD-EE12-4F28-B344-F963157E2FAB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80234825-483D-4FDB-AA0D-7CF3F993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3BBB3A6-B4DF-4DF3-A0B8-E72AA45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54E-E094-42C7-8EFE-4C35DAA39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57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4F1C6FB5-8F1A-4729-B0FC-95DD3298B5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338DB463-E097-4492-B4B5-64FD1F5FFC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5FBE7-0CE5-4B81-B677-20D0B6C26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684C1E-2E54-4FC9-B78D-2670CDF7DFAF}" type="datetime1">
              <a:rPr lang="ru-RU"/>
              <a:pPr>
                <a:defRPr/>
              </a:pPr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81ECD-1656-4558-AB2F-19D73C782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83838-2400-4C9C-9063-60E033BB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DA5DD58-2230-47DA-98CD-C54A52C9C3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76155-1D2B-4ADA-83FA-56817184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406941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автоматического развертывания </a:t>
            </a:r>
            <a:r>
              <a:rPr lang="ru-RU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микросервисных</a:t>
            </a:r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приложений в облачной инфраструктуре на основе алгоритма комбинаторной оптимизации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3F8F1-B4CC-4A45-BBEA-B1CED9F97C18}"/>
              </a:ext>
            </a:extLst>
          </p:cNvPr>
          <p:cNvSpPr txBox="1"/>
          <p:nvPr/>
        </p:nvSpPr>
        <p:spPr>
          <a:xfrm>
            <a:off x="495300" y="4185954"/>
            <a:ext cx="9085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магистерская диссертация Смирнова А.Б., </a:t>
            </a:r>
            <a:endParaRPr lang="en-US" sz="2400" dirty="0"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Направление подготовки</a:t>
            </a:r>
            <a:r>
              <a:rPr lang="en-US" sz="2400" dirty="0">
                <a:latin typeface="+mj-lt"/>
                <a:cs typeface="Arial" charset="0"/>
              </a:rPr>
              <a:t>:</a:t>
            </a:r>
            <a:r>
              <a:rPr lang="ru-RU" sz="2400" dirty="0">
                <a:latin typeface="+mj-lt"/>
                <a:cs typeface="Arial" charset="0"/>
              </a:rPr>
              <a:t> 1УТСм-01-21 Управление в технических системах</a:t>
            </a:r>
          </a:p>
          <a:p>
            <a:pPr algn="ctr">
              <a:buNone/>
            </a:pPr>
            <a:endParaRPr lang="ru-RU" altLang="ru-RU" sz="2400" dirty="0">
              <a:latin typeface="+mj-lt"/>
            </a:endParaRPr>
          </a:p>
          <a:p>
            <a:pPr algn="ctr">
              <a:buNone/>
            </a:pPr>
            <a:r>
              <a:rPr lang="ru-RU" altLang="ru-RU" sz="2400" dirty="0">
                <a:latin typeface="+mj-lt"/>
              </a:rPr>
              <a:t>Научный руководитель: Маслов Е.А.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ru-RU" altLang="ru-RU" sz="2400" dirty="0">
                <a:latin typeface="+mj-lt"/>
              </a:rPr>
              <a:t>к.т.н.</a:t>
            </a:r>
          </a:p>
          <a:p>
            <a:pPr algn="r">
              <a:defRPr/>
            </a:pPr>
            <a:endParaRPr lang="ru-RU" sz="1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5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приспособленности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60"/>
                <a:ext cx="9101170" cy="329526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 baseline="-25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где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не занятых серверов,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18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</a:t>
                </a:r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1800" dirty="0">
                    <a:effectLst/>
                    <a:latin typeface="+mj-lt"/>
                    <a:ea typeface="Times New Roman" panose="02020603050405020304" pitchFamily="18" charset="0"/>
                  </a:rPr>
                  <a:t> – дисперсия,</a:t>
                </a:r>
                <a:endParaRPr lang="ru-RU" sz="23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60"/>
                <a:ext cx="9101170" cy="3295268"/>
              </a:xfrm>
              <a:blipFill>
                <a:blip r:embed="rId2"/>
                <a:stretch>
                  <a:fillRect b="-2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10</a:t>
            </a:fld>
            <a:endParaRPr lang="ru-RU" altLang="ru-RU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0ED3A-16E7-4ABE-91A9-39CFE1907125}"/>
              </a:ext>
            </a:extLst>
          </p:cNvPr>
          <p:cNvSpPr txBox="1"/>
          <p:nvPr/>
        </p:nvSpPr>
        <p:spPr>
          <a:xfrm>
            <a:off x="309530" y="4866880"/>
            <a:ext cx="910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Метод селекции – усечением, тип скрещивания – многоточечное, вероятность применения оператора мутации – 0,3 </a:t>
            </a:r>
          </a:p>
        </p:txBody>
      </p:sp>
    </p:spTree>
    <p:extLst>
      <p:ext uri="{BB962C8B-B14F-4D97-AF65-F5344CB8AC3E}">
        <p14:creationId xmlns:p14="http://schemas.microsoft.com/office/powerpoint/2010/main" val="311951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8D1B4-206C-4C3B-93BE-F572AAC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скрещивания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5592EB-0E21-4C11-BDE2-E350B80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11</a:t>
            </a:fld>
            <a:endParaRPr lang="ru-RU" altLang="ru-RU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8EC6B0-8FB8-485E-8EDF-A4341BF3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88" y="1000107"/>
            <a:ext cx="116340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700C75F-E84D-4F75-833C-18E8860C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1" y="1171592"/>
            <a:ext cx="115643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B5127F-19A8-43E2-86F1-99308D6A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" y="1194451"/>
            <a:ext cx="8918584" cy="56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6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12</a:t>
            </a:fld>
            <a:endParaRPr lang="ru-RU" altLang="ru-RU" sz="2000"/>
          </a:p>
        </p:txBody>
      </p:sp>
      <p:graphicFrame>
        <p:nvGraphicFramePr>
          <p:cNvPr id="9" name="Содержимое 3">
            <a:extLst>
              <a:ext uri="{FF2B5EF4-FFF2-40B4-BE49-F238E27FC236}">
                <a16:creationId xmlns:a16="http://schemas.microsoft.com/office/drawing/2014/main" id="{7ABF3D8D-DFD2-41F2-9835-482C7194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534"/>
              </p:ext>
            </p:extLst>
          </p:nvPr>
        </p:nvGraphicFramePr>
        <p:xfrm>
          <a:off x="388366" y="1285875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569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Время работы алгоритма, с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0,0022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0,2365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1,2631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517071958"/>
                  </a:ext>
                </a:extLst>
              </a:tr>
            </a:tbl>
          </a:graphicData>
        </a:graphic>
      </p:graphicFrame>
      <p:graphicFrame>
        <p:nvGraphicFramePr>
          <p:cNvPr id="10" name="Содержимое 3">
            <a:extLst>
              <a:ext uri="{FF2B5EF4-FFF2-40B4-BE49-F238E27FC236}">
                <a16:creationId xmlns:a16="http://schemas.microsoft.com/office/drawing/2014/main" id="{BE2CD900-804F-41DF-B418-1AE37BC19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756942"/>
              </p:ext>
            </p:extLst>
          </p:nvPr>
        </p:nvGraphicFramePr>
        <p:xfrm>
          <a:off x="388366" y="2897497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569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Вероятность ошибочного решения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0,07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88483479"/>
                  </a:ext>
                </a:extLst>
              </a:tr>
            </a:tbl>
          </a:graphicData>
        </a:graphic>
      </p:graphicFrame>
      <p:graphicFrame>
        <p:nvGraphicFramePr>
          <p:cNvPr id="11" name="Содержимое 3">
            <a:extLst>
              <a:ext uri="{FF2B5EF4-FFF2-40B4-BE49-F238E27FC236}">
                <a16:creationId xmlns:a16="http://schemas.microsoft.com/office/drawing/2014/main" id="{859EE1B6-FD83-4713-B5E6-BA71DD4FA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745162"/>
              </p:ext>
            </p:extLst>
          </p:nvPr>
        </p:nvGraphicFramePr>
        <p:xfrm>
          <a:off x="388366" y="4509119"/>
          <a:ext cx="91011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3986837286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1834727694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1259432453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163934936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1046052704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1572196861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1172199612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3674860533"/>
                    </a:ext>
                  </a:extLst>
                </a:gridCol>
                <a:gridCol w="413689">
                  <a:extLst>
                    <a:ext uri="{9D8B030D-6E8A-4147-A177-3AD203B41FA5}">
                      <a16:colId xmlns:a16="http://schemas.microsoft.com/office/drawing/2014/main" val="4121691054"/>
                    </a:ext>
                  </a:extLst>
                </a:gridCol>
                <a:gridCol w="413688">
                  <a:extLst>
                    <a:ext uri="{9D8B030D-6E8A-4147-A177-3AD203B41FA5}">
                      <a16:colId xmlns:a16="http://schemas.microsoft.com/office/drawing/2014/main" val="318621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% свободных серверов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Кол-во сервисов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20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25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30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35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40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45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50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100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60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38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100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60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16984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100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60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22790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9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13</a:t>
            </a:fld>
            <a:endParaRPr lang="ru-RU" altLang="ru-RU" sz="200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90526D1-0C6D-4AC5-A4AA-F11A80F86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14962"/>
              </p:ext>
            </p:extLst>
          </p:nvPr>
        </p:nvGraphicFramePr>
        <p:xfrm>
          <a:off x="558025" y="1484784"/>
          <a:ext cx="878497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57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14</a:t>
            </a:fld>
            <a:endParaRPr lang="ru-RU" altLang="ru-RU" sz="20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2D7B08A-F3A0-45D5-A296-73831EC05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965891"/>
              </p:ext>
            </p:extLst>
          </p:nvPr>
        </p:nvGraphicFramePr>
        <p:xfrm>
          <a:off x="524508" y="1386144"/>
          <a:ext cx="8856984" cy="488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30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15</a:t>
            </a:fld>
            <a:endParaRPr lang="ru-RU" altLang="ru-RU" sz="20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D13060C-9542-4347-BB95-F91D84CBF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590337"/>
              </p:ext>
            </p:extLst>
          </p:nvPr>
        </p:nvGraphicFramePr>
        <p:xfrm>
          <a:off x="524508" y="1412776"/>
          <a:ext cx="8856984" cy="461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731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16</a:t>
            </a:fld>
            <a:endParaRPr lang="ru-RU" altLang="ru-RU" sz="200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344B1A15-3125-406E-A26C-54F8629CE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470794"/>
              </p:ext>
            </p:extLst>
          </p:nvPr>
        </p:nvGraphicFramePr>
        <p:xfrm>
          <a:off x="176782" y="1397792"/>
          <a:ext cx="9552435" cy="4767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DFF44-7FC6-489A-8EE7-E185C8C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B074D-C769-4D04-86FF-0996FD4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17</a:t>
            </a:fld>
            <a:endParaRPr lang="ru-RU" altLang="ru-RU" sz="2000" dirty="0"/>
          </a:p>
        </p:txBody>
      </p:sp>
      <p:pic>
        <p:nvPicPr>
          <p:cNvPr id="6" name="scc_fast">
            <a:hlinkClick r:id="" action="ppaction://media"/>
            <a:extLst>
              <a:ext uri="{FF2B5EF4-FFF2-40B4-BE49-F238E27FC236}">
                <a16:creationId xmlns:a16="http://schemas.microsoft.com/office/drawing/2014/main" id="{8FD029BD-7AD7-44FB-AD0C-6B05F1D5AD5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050" y="1285875"/>
            <a:ext cx="8664575" cy="4840288"/>
          </a:xfrm>
        </p:spPr>
      </p:pic>
    </p:spTree>
    <p:extLst>
      <p:ext uri="{BB962C8B-B14F-4D97-AF65-F5344CB8AC3E}">
        <p14:creationId xmlns:p14="http://schemas.microsoft.com/office/powerpoint/2010/main" val="27134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4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экономической эффективности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18</a:t>
            </a:fld>
            <a:endParaRPr lang="ru-RU" altLang="ru-RU" sz="200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B8C273-8A42-4115-B69F-72B3C330CC55}"/>
              </a:ext>
            </a:extLst>
          </p:cNvPr>
          <p:cNvSpPr/>
          <p:nvPr/>
        </p:nvSpPr>
        <p:spPr>
          <a:xfrm>
            <a:off x="523239" y="2873777"/>
            <a:ext cx="41417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Трудоёмкость работ по проекту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5066E8-8687-4EC8-B2CF-B20ACD58489C}"/>
              </a:ext>
            </a:extLst>
          </p:cNvPr>
          <p:cNvSpPr/>
          <p:nvPr/>
        </p:nvSpPr>
        <p:spPr>
          <a:xfrm>
            <a:off x="5025008" y="2835949"/>
            <a:ext cx="4680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Экономическая эффективность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099E4-0D0C-4A3B-8E7A-412442071FEC}"/>
              </a:ext>
            </a:extLst>
          </p:cNvPr>
          <p:cNvSpPr txBox="1"/>
          <p:nvPr/>
        </p:nvSpPr>
        <p:spPr>
          <a:xfrm>
            <a:off x="523239" y="4197467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Руководитель: 1,5 чел/часа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3844C-5CBA-43E3-88E8-BE30E8058E16}"/>
              </a:ext>
            </a:extLst>
          </p:cNvPr>
          <p:cNvSpPr txBox="1"/>
          <p:nvPr/>
        </p:nvSpPr>
        <p:spPr>
          <a:xfrm>
            <a:off x="523352" y="4913874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Разработчик: 97 чел/часов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3A635-3B40-4B9E-8D7D-D72C0332F9BC}"/>
              </a:ext>
            </a:extLst>
          </p:cNvPr>
          <p:cNvSpPr txBox="1"/>
          <p:nvPr/>
        </p:nvSpPr>
        <p:spPr>
          <a:xfrm>
            <a:off x="5025201" y="4144433"/>
            <a:ext cx="4680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Капитальные затраты: 267 116 рублей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B0CF2-0BD2-4D12-9ACC-952A875FE8E6}"/>
              </a:ext>
            </a:extLst>
          </p:cNvPr>
          <p:cNvSpPr txBox="1"/>
          <p:nvPr/>
        </p:nvSpPr>
        <p:spPr>
          <a:xfrm>
            <a:off x="5025008" y="4913874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Срок окупаемости: 5,75 месяцев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93EA7-78C0-4457-BE6B-67A987DD3089}"/>
              </a:ext>
            </a:extLst>
          </p:cNvPr>
          <p:cNvSpPr txBox="1"/>
          <p:nvPr/>
        </p:nvSpPr>
        <p:spPr>
          <a:xfrm>
            <a:off x="5025008" y="5467871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Ежегодная экономия: 274 143 рублей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3E14E94-4128-40EA-AA19-9C77C699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127904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Применение разработанной системы позволило сократить количество задействованных физических/виртуальных машин в облачной инфраструктуре предприятия на 13%.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EE6F3-A354-4155-85B1-A2ECE0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1" y="1124744"/>
            <a:ext cx="8915400" cy="2197210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Осуществлён анализ известных подходов и систем. Проведён патентный обзор.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Разработана математическая модель системы и выбран алгоритм решения поставленной задачи.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Разработано система автоматического развертывания приложений.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Подготовлено технико-экономическое обоснование проекта.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19</a:t>
            </a:fld>
            <a:endParaRPr lang="ru-RU" altLang="ru-RU" sz="200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7F036A6-7D30-4EC7-85D1-42DEE9A54E07}"/>
              </a:ext>
            </a:extLst>
          </p:cNvPr>
          <p:cNvSpPr txBox="1">
            <a:spLocks/>
          </p:cNvSpPr>
          <p:nvPr/>
        </p:nvSpPr>
        <p:spPr bwMode="auto">
          <a:xfrm>
            <a:off x="495300" y="4221088"/>
            <a:ext cx="8915400" cy="219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3500" b="1" dirty="0">
                <a:solidFill>
                  <a:srgbClr val="C00000"/>
                </a:solidFill>
              </a:rPr>
              <a:t>Выступления на мероприятиях с материалами ВКР: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700" dirty="0"/>
              <a:t>Международная научно-практическая конференция «Роль и место биомедицинской техники в современной медицине», Вологда, 2018 г.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700" dirty="0"/>
              <a:t>V </a:t>
            </a:r>
            <a:r>
              <a:rPr lang="ru-RU" sz="2700" dirty="0"/>
              <a:t>Всероссийская научно-практическая конференция «Современные информационные технологии. Теория и практика», Череповец, 2019 г.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5F7DFDC-A68B-4923-88A1-CFFC0F785A31}"/>
              </a:ext>
            </a:extLst>
          </p:cNvPr>
          <p:cNvSpPr txBox="1">
            <a:spLocks/>
          </p:cNvSpPr>
          <p:nvPr/>
        </p:nvSpPr>
        <p:spPr bwMode="auto">
          <a:xfrm>
            <a:off x="520339" y="3321954"/>
            <a:ext cx="8915400" cy="108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rgbClr val="C00000"/>
                </a:solidFill>
              </a:rPr>
              <a:t>Результаты внедрения системы на предприятии: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/>
              <a:t>Применение на предприятии подтверждено актом внедрения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D22B63-71B2-438C-AC1C-592985AC5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44" y="2610968"/>
            <a:ext cx="1557822" cy="21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9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8012C-6CE7-471B-86B5-013E276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640" y="136525"/>
            <a:ext cx="7698060" cy="1149335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6DC9E-BD6A-4431-BE03-B0E73E59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" y="1698608"/>
            <a:ext cx="3419334" cy="4840304"/>
          </a:xfrm>
        </p:spPr>
        <p:txBody>
          <a:bodyPr>
            <a:norm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нет готовых программных решений управления использованием ресурсов серверов на уровне АСУ ТП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EBAD93-BEC2-4E59-8645-E4DC1B7F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</a:t>
            </a:fld>
            <a:endParaRPr lang="ru-RU" altLang="ru-RU" sz="20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B97BCF-71A9-49FF-917C-B3EC6CC9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25" y="1061679"/>
            <a:ext cx="6324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7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149506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Цель работы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минимизация количества задействованных виртуальных и физических серверов при распределении программных компонентов на серверной инфраструктуре.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3</a:t>
            </a:fld>
            <a:endParaRPr lang="ru-RU" altLang="ru-RU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5462DF-5946-425C-A1A8-5FA4D3852589}"/>
              </a:ext>
            </a:extLst>
          </p:cNvPr>
          <p:cNvSpPr txBox="1">
            <a:spLocks/>
          </p:cNvSpPr>
          <p:nvPr/>
        </p:nvSpPr>
        <p:spPr bwMode="auto">
          <a:xfrm>
            <a:off x="313988" y="3329539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Объект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инфраструктура развертывания программного обеспечения на физических и виртуальных серверах центра обработки данных АО «Северсталь-</a:t>
            </a:r>
            <a:r>
              <a:rPr lang="ru-RU" dirty="0" err="1"/>
              <a:t>инфоком</a:t>
            </a:r>
            <a:r>
              <a:rPr lang="ru-RU" dirty="0"/>
              <a:t>».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9E5C768-69A1-40FB-84D0-C5BDD8FC09B1}"/>
              </a:ext>
            </a:extLst>
          </p:cNvPr>
          <p:cNvSpPr txBox="1">
            <a:spLocks/>
          </p:cNvSpPr>
          <p:nvPr/>
        </p:nvSpPr>
        <p:spPr bwMode="auto">
          <a:xfrm>
            <a:off x="309530" y="4625684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Предмет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методы оптимизации автоматического развертывания </a:t>
            </a:r>
            <a:r>
              <a:rPr lang="ru-RU" dirty="0" err="1"/>
              <a:t>микросервисных</a:t>
            </a:r>
            <a:r>
              <a:rPr lang="ru-RU" dirty="0"/>
              <a:t> приложений на серверах.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21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53114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altLang="ru-RU" sz="2400" b="1" dirty="0"/>
              <a:t>Для достижения поставленной цели в работе поставлены следующие задачи</a:t>
            </a:r>
            <a:r>
              <a:rPr lang="ru-RU" altLang="ru-RU" sz="2400" b="0" dirty="0"/>
              <a:t>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Проанализировать существующие решения по развертыванию ПО на серверных фермах. Провести патентный обзор.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Рассмотреть существующие алгоритмы оптимизации, разработать математическую модель системы, адаптировать алгоритмы и реализовать симулятор системы для выбора наиболее подходящего алгоритма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Реализовать систему автоматического развертывания  ПО, провести экспериментальные исследования работы системы.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600" dirty="0"/>
              <a:t>Выполнить технико-экономическое обоснование проекта.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4</a:t>
            </a:fld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82782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F0828-CF46-42C8-B748-239F68C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Научная новизна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518BF-5523-4AE4-9A00-B86FF05E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Научная новизна работы заключается в применении генетического алгоритма при решении задачи оптимального распределения программного обеспечения на серверах и разработке функций этого алгоритма: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скрещивания;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мутации;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функции приспособленности.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257F35-3D58-4B08-B3B5-C13CC880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5</a:t>
            </a:fld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05229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6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6572836-9E50-455D-B56A-86B1F6D1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" y="3338910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1335929-9423-4C4C-BF8F-AF035C46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28" y="3573016"/>
            <a:ext cx="4365080" cy="22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F35CB8-8556-4E8A-BF06-D44508B8F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12" y="1042511"/>
            <a:ext cx="2314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2729-1672-4F72-A823-2EC8476D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Перевозка руды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EF206D-849B-4FB0-A7E5-93741F07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7</a:t>
            </a:fld>
            <a:endParaRPr lang="ru-RU" alt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5EB4D1-4C7A-4B3A-A885-E120F16F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049474"/>
            <a:ext cx="8456655" cy="52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8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/>
              <p:nvPr/>
            </p:nvSpPr>
            <p:spPr>
              <a:xfrm>
                <a:off x="1162165" y="260648"/>
                <a:ext cx="7581670" cy="684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минимизировать 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при условии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.…, 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</m:e>
                          </m:nary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eqAr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используется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не используется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не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65" y="260648"/>
                <a:ext cx="7581670" cy="6842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0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решения </a:t>
            </a:r>
            <a:r>
              <a:rPr lang="en-US" dirty="0"/>
              <a:t>NP</a:t>
            </a:r>
            <a:r>
              <a:rPr lang="ru-RU" dirty="0"/>
              <a:t>-полной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BFD (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наилучший подходящий с упорядочиванием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) –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простейший алгоритм упаковки.</a:t>
            </a: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Генетический алгоритм – аналог естественного отбора в природе.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имитации отжига – аналог процесса образования в веществе кристаллической структуры с минимальной энергией при охлаждении.</a:t>
            </a:r>
          </a:p>
          <a:p>
            <a:endParaRPr lang="ru-RU" sz="2300" dirty="0">
              <a:effectLst/>
              <a:latin typeface="Calibri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9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2636017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10246</TotalTime>
  <Words>712</Words>
  <Application>Microsoft Office PowerPoint</Application>
  <PresentationFormat>Лист A4 (210x297 мм)</PresentationFormat>
  <Paragraphs>171</Paragraphs>
  <Slides>20</Slides>
  <Notes>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(Основной текст)</vt:lpstr>
      <vt:lpstr>Cambria Math</vt:lpstr>
      <vt:lpstr>Symbol</vt:lpstr>
      <vt:lpstr>Times New Roman</vt:lpstr>
      <vt:lpstr>Тема Office</vt:lpstr>
      <vt:lpstr>Разработка системы автоматического развертывания микросервисных приложений в облачной инфраструктуре на основе алгоритма комбинаторной оптимизации</vt:lpstr>
      <vt:lpstr>Актуальность темы</vt:lpstr>
      <vt:lpstr>Цель работы</vt:lpstr>
      <vt:lpstr>Задачи</vt:lpstr>
      <vt:lpstr>Научная новизна</vt:lpstr>
      <vt:lpstr>Анализ известных решений</vt:lpstr>
      <vt:lpstr>Перевозка руды</vt:lpstr>
      <vt:lpstr>Математическая модель</vt:lpstr>
      <vt:lpstr>Алгоритмы решения NP-полной задачи</vt:lpstr>
      <vt:lpstr>Функция приспособленности</vt:lpstr>
      <vt:lpstr>Функция скрещивания</vt:lpstr>
      <vt:lpstr>Результаты сравнения алгоритмов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Работа системы</vt:lpstr>
      <vt:lpstr>Расчет экономической эффективности</vt:lpstr>
      <vt:lpstr>Итоги работы</vt:lpstr>
      <vt:lpstr>Презентация PowerPoint</vt:lpstr>
    </vt:vector>
  </TitlesOfParts>
  <Company>ГОУ ВПО ЧГУ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изменений структуры административно-правового управления</dc:title>
  <dc:creator>Илона</dc:creator>
  <cp:lastModifiedBy>Made</cp:lastModifiedBy>
  <cp:revision>454</cp:revision>
  <dcterms:created xsi:type="dcterms:W3CDTF">2010-07-28T13:49:31Z</dcterms:created>
  <dcterms:modified xsi:type="dcterms:W3CDTF">2021-05-30T17:42:46Z</dcterms:modified>
</cp:coreProperties>
</file>