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93" r:id="rId2"/>
    <p:sldId id="285" r:id="rId3"/>
    <p:sldId id="307" r:id="rId4"/>
    <p:sldId id="272" r:id="rId5"/>
    <p:sldId id="295" r:id="rId6"/>
    <p:sldId id="284" r:id="rId7"/>
    <p:sldId id="311" r:id="rId8"/>
    <p:sldId id="292" r:id="rId9"/>
    <p:sldId id="308" r:id="rId10"/>
    <p:sldId id="297" r:id="rId11"/>
    <p:sldId id="312" r:id="rId12"/>
    <p:sldId id="298" r:id="rId13"/>
    <p:sldId id="310" r:id="rId14"/>
    <p:sldId id="313" r:id="rId15"/>
    <p:sldId id="318" r:id="rId16"/>
    <p:sldId id="314" r:id="rId17"/>
    <p:sldId id="278" r:id="rId18"/>
    <p:sldId id="282" r:id="rId19"/>
    <p:sldId id="309" r:id="rId20"/>
    <p:sldId id="306" r:id="rId21"/>
    <p:sldId id="299" r:id="rId22"/>
    <p:sldId id="316" r:id="rId23"/>
    <p:sldId id="315" r:id="rId24"/>
    <p:sldId id="317" r:id="rId25"/>
    <p:sldId id="319" r:id="rId26"/>
    <p:sldId id="320" r:id="rId27"/>
    <p:sldId id="305" r:id="rId28"/>
    <p:sldId id="304" r:id="rId29"/>
    <p:sldId id="271" r:id="rId30"/>
    <p:sldId id="268" r:id="rId31"/>
  </p:sldIdLst>
  <p:sldSz cx="9906000" cy="6858000" type="A4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8D0D0"/>
    <a:srgbClr val="F4E9E9"/>
    <a:srgbClr val="4F81BD"/>
    <a:srgbClr val="333333"/>
    <a:srgbClr val="504E4F"/>
    <a:srgbClr val="A8A6A7"/>
    <a:srgbClr val="7F7E7E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0424" autoAdjust="0"/>
  </p:normalViewPr>
  <p:slideViewPr>
    <p:cSldViewPr>
      <p:cViewPr varScale="1">
        <p:scale>
          <a:sx n="65" d="100"/>
          <a:sy n="65" d="100"/>
        </p:scale>
        <p:origin x="1380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2CCEAE3-684E-44C0-9E56-D9DC215281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17CECF-6C18-46E7-BB1A-6DE0792F22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8F973D1-D6CE-40C4-A9EA-A1FC8A3C8E02}" type="datetimeFigureOut">
              <a:rPr lang="ru-RU"/>
              <a:pPr>
                <a:defRPr/>
              </a:pPr>
              <a:t>06.06.2021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51202909-77F3-4212-9649-BCF81E8EF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56EC22DE-CAF8-4AD9-B7AF-C3C0FF3CC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98F915-5D3D-419D-9EBE-FC73822C7F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2C2702-B91A-4188-B235-EDAEB2138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614A3B5-028F-4542-A7D5-7C8ECF4819E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169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169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32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0816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D9362853-C758-430F-A42B-9F30A25F57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123D196B-0D70-48CA-AA37-01748A9E4D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F2570B43-0999-4D44-918E-8DE2C7E50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942887-BBDA-4E59-92CB-0812F978DDEA}" type="slidenum">
              <a:rPr lang="ru-RU" altLang="ru-RU" smtClean="0">
                <a:latin typeface="Calibri" panose="020F0502020204030204" pitchFamily="34" charset="0"/>
              </a:rPr>
              <a:pPr/>
              <a:t>30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0.jpg">
            <a:extLst>
              <a:ext uri="{FF2B5EF4-FFF2-40B4-BE49-F238E27FC236}">
                <a16:creationId xmlns:a16="http://schemas.microsoft.com/office/drawing/2014/main" id="{0309DB1F-7C86-49A2-BDE3-382E650AB3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88A3F1FB-11D8-46EF-BEAB-BD6B6442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1347A-D07F-4873-938F-9097F2569EC0}" type="datetime1">
              <a:rPr lang="ru-RU"/>
              <a:pPr>
                <a:defRPr/>
              </a:pPr>
              <a:t>06.06.2021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8251129-F4CF-4518-8F6B-0A0B327C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CD153A51-5568-44B9-8930-E083C3E3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4EDE-FC3D-40EB-90BF-5F39346D73B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53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BE9F7-BBFC-4B35-A0D9-7E87B554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AB09-33B6-4FEF-A676-DBD01A9BB9E2}" type="datetime1">
              <a:rPr lang="ru-RU"/>
              <a:pPr>
                <a:defRPr/>
              </a:pPr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86BAB0-7510-4456-88B7-D9493BC5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2FF3A-9611-47D4-A8CA-6C55ACEA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A1D9C-E10D-4B2A-9623-443CD0D655F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557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C06E3D-8BE4-4498-936E-370F507B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96057-C547-4E66-A0B1-B793A91F4805}" type="datetime1">
              <a:rPr lang="ru-RU"/>
              <a:pPr>
                <a:defRPr/>
              </a:pPr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B43DA3-D7AD-46D0-A847-4BC22129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4A54A4-4710-4608-B821-546AD3B7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93A0D-2D59-4B4C-A492-A2493A824A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215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1.jpg">
            <a:extLst>
              <a:ext uri="{FF2B5EF4-FFF2-40B4-BE49-F238E27FC236}">
                <a16:creationId xmlns:a16="http://schemas.microsoft.com/office/drawing/2014/main" id="{E690158D-FF7C-4236-990E-FB5DFCDC60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4"/>
          <a:stretch>
            <a:fillRect/>
          </a:stretch>
        </p:blipFill>
        <p:spPr bwMode="auto">
          <a:xfrm>
            <a:off x="-14288" y="0"/>
            <a:ext cx="9920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439702"/>
            <a:ext cx="8915400" cy="560406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rgbClr val="C0000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484030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lt"/>
                <a:cs typeface="Arial" pitchFamily="34" charset="0"/>
              </a:defRPr>
            </a:lvl1pPr>
            <a:lvl2pPr marL="0" indent="0">
              <a:buNone/>
              <a:defRPr sz="2400">
                <a:latin typeface="Arial" pitchFamily="34" charset="0"/>
                <a:cs typeface="Arial" pitchFamily="34" charset="0"/>
              </a:defRPr>
            </a:lvl2pPr>
            <a:lvl3pPr marL="0" indent="358775">
              <a:defRPr sz="2400">
                <a:latin typeface="Arial" pitchFamily="34" charset="0"/>
                <a:cs typeface="Arial" pitchFamily="34" charset="0"/>
              </a:defRPr>
            </a:lvl3pPr>
            <a:lvl4pPr marL="0" indent="358775">
              <a:defRPr sz="2400">
                <a:latin typeface="Arial" pitchFamily="34" charset="0"/>
                <a:cs typeface="Arial" pitchFamily="34" charset="0"/>
              </a:defRPr>
            </a:lvl4pPr>
            <a:lvl5pPr marL="0" indent="358775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F9A0008-0A93-480A-90E3-C1C5EDE8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B2D0D-D417-483F-BD4D-13F86D2A177A}" type="datetime1">
              <a:rPr lang="ru-RU"/>
              <a:pPr>
                <a:defRPr/>
              </a:pPr>
              <a:t>06.06.2021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9B50BC10-4622-4592-9CBC-13A3691D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AD70FBC-87F1-4F0A-980C-90D1844C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BDEC18-8067-4417-9D22-B28DB01851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639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5A195-A2C4-44F3-972F-FC7AAEF3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52257-373B-433F-9D2B-2A75E1761F41}" type="datetime1">
              <a:rPr lang="ru-RU"/>
              <a:pPr>
                <a:defRPr/>
              </a:pPr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BD505-927D-482E-91DD-8BF66571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62321C-22CF-48E2-9F5A-1CEDA291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F3376-853B-4F5F-829B-756780DB5F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00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F2D3D0C3-2179-41D0-A731-3F26FAEB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D43A5-A8EB-4F70-86E9-B95636DBD22F}" type="datetime1">
              <a:rPr lang="ru-RU"/>
              <a:pPr>
                <a:defRPr/>
              </a:pPr>
              <a:t>06.06.2021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AAB914A-4DCB-41F6-8A31-79A97505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855F3F4-B1EE-4D57-83C1-5AC28580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50AB4-E62E-44E2-9033-F3DAF298402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057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93FE2DB1-C4C6-423D-93BF-17376DA4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FBA5C-8910-4D88-901F-D9E299C7E3A1}" type="datetime1">
              <a:rPr lang="ru-RU"/>
              <a:pPr>
                <a:defRPr/>
              </a:pPr>
              <a:t>06.06.2021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1A00A947-01E5-44AF-AB00-2E7E80DB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2110B6DF-BF27-41E5-9BF5-84359A00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27AC2-FC95-4B95-A8A2-1422D6FD94D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453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319B0FE3-3E09-4ED4-AE45-F49338F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17C4E-443E-4938-9FEC-541BD23DF253}" type="datetime1">
              <a:rPr lang="ru-RU"/>
              <a:pPr>
                <a:defRPr/>
              </a:pPr>
              <a:t>06.06.2021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A899666C-57CD-4B8D-A63E-BD6ACC1E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E5D4A7-3953-480F-9474-B2B1B65F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6EA9D-E457-412E-8D6F-5DCC23AD1E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822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B8D1A573-5711-46B2-ACB9-C48E188E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0DC44-C4BF-4099-B4A8-6071B743E68F}" type="datetime1">
              <a:rPr lang="ru-RU"/>
              <a:pPr>
                <a:defRPr/>
              </a:pPr>
              <a:t>06.06.2021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9F1BD6AE-8E1B-419B-9641-08710081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F1CA801F-1066-4B2A-94BF-2573B7EB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99A67-A5E0-4A50-B458-99E42B389C0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99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7257C73-8D98-4826-9715-BE5E14C4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ACE3E-5F99-4241-B8DA-53A0301321B2}" type="datetime1">
              <a:rPr lang="ru-RU"/>
              <a:pPr>
                <a:defRPr/>
              </a:pPr>
              <a:t>06.06.2021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D70A888C-D044-4E83-90E6-6FCEB8D2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12D4D2E-176D-46AE-8BC0-74DA5F50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38D4-060E-4876-8181-08C43C61165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509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2FB9C94-5AAC-4D62-A93B-4A5E9737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AFBBD-EE12-4F28-B344-F963157E2FAB}" type="datetime1">
              <a:rPr lang="ru-RU"/>
              <a:pPr>
                <a:defRPr/>
              </a:pPr>
              <a:t>06.06.2021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80234825-483D-4FDB-AA0D-7CF3F993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3BBB3A6-B4DF-4DF3-A0B8-E72AA45E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FB54E-E094-42C7-8EFE-4C35DAA396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570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4F1C6FB5-8F1A-4729-B0FC-95DD3298B5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338DB463-E097-4492-B4B5-64FD1F5FFC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5FBE7-0CE5-4B81-B677-20D0B6C26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A684C1E-2E54-4FC9-B78D-2670CDF7DFAF}" type="datetime1">
              <a:rPr lang="ru-RU"/>
              <a:pPr>
                <a:defRPr/>
              </a:pPr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81ECD-1656-4558-AB2F-19D73C782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983838-2400-4C9C-9063-60E033BBA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DA5DD58-2230-47DA-98CD-C54A52C9C33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76155-1D2B-4ADA-83FA-56817184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02"/>
            <a:ext cx="8915400" cy="406941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автоматического развертывания </a:t>
            </a:r>
            <a:r>
              <a:rPr lang="ru-RU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микросервисных</a:t>
            </a:r>
            <a:r>
              <a:rPr lang="ru-RU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приложений в облачной инфраструктуре на основе алгоритма комбинаторной оптимизации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3F8F1-B4CC-4A45-BBEA-B1CED9F97C18}"/>
              </a:ext>
            </a:extLst>
          </p:cNvPr>
          <p:cNvSpPr txBox="1"/>
          <p:nvPr/>
        </p:nvSpPr>
        <p:spPr>
          <a:xfrm>
            <a:off x="495300" y="4185954"/>
            <a:ext cx="9085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latin typeface="+mj-lt"/>
                <a:cs typeface="Arial" charset="0"/>
              </a:rPr>
              <a:t>магистерская диссертация Смирнова А.Б., </a:t>
            </a:r>
            <a:endParaRPr lang="en-US" sz="2400" dirty="0">
              <a:latin typeface="+mj-lt"/>
              <a:cs typeface="Arial" charset="0"/>
            </a:endParaRPr>
          </a:p>
          <a:p>
            <a:pPr algn="ctr">
              <a:defRPr/>
            </a:pPr>
            <a:r>
              <a:rPr lang="ru-RU" sz="2400" dirty="0">
                <a:latin typeface="+mj-lt"/>
                <a:cs typeface="Arial" charset="0"/>
              </a:rPr>
              <a:t>Направление подготовки</a:t>
            </a:r>
            <a:r>
              <a:rPr lang="en-US" sz="2400" dirty="0">
                <a:latin typeface="+mj-lt"/>
                <a:cs typeface="Arial" charset="0"/>
              </a:rPr>
              <a:t>:</a:t>
            </a:r>
            <a:r>
              <a:rPr lang="ru-RU" sz="2400" dirty="0">
                <a:latin typeface="+mj-lt"/>
                <a:cs typeface="Arial" charset="0"/>
              </a:rPr>
              <a:t> 1УТСм-01-21 Управление в технических системах</a:t>
            </a:r>
          </a:p>
          <a:p>
            <a:pPr algn="ctr">
              <a:buNone/>
            </a:pPr>
            <a:endParaRPr lang="ru-RU" altLang="ru-RU" sz="2400" dirty="0">
              <a:latin typeface="+mj-lt"/>
            </a:endParaRPr>
          </a:p>
          <a:p>
            <a:pPr algn="ctr">
              <a:buNone/>
            </a:pPr>
            <a:r>
              <a:rPr lang="ru-RU" altLang="ru-RU" sz="2400" dirty="0">
                <a:latin typeface="+mj-lt"/>
              </a:rPr>
              <a:t>Научный руководитель: Маслов Е.А.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ru-RU" altLang="ru-RU" sz="2400" dirty="0">
                <a:latin typeface="+mj-lt"/>
              </a:rPr>
              <a:t>к.т.н.</a:t>
            </a:r>
          </a:p>
          <a:p>
            <a:pPr algn="r">
              <a:defRPr/>
            </a:pPr>
            <a:endParaRPr lang="ru-RU" sz="18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5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10</a:t>
            </a:fld>
            <a:endParaRPr lang="ru-RU" alt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FF8B2-7E50-4F78-9261-921ACC6D38B9}"/>
                  </a:ext>
                </a:extLst>
              </p:cNvPr>
              <p:cNvSpPr txBox="1"/>
              <p:nvPr/>
            </p:nvSpPr>
            <p:spPr>
              <a:xfrm>
                <a:off x="1162165" y="-27384"/>
                <a:ext cx="7581670" cy="7303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минимизировать 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при условии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 .…, 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</m:e>
                          </m:nary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eqArr>
                    </m:oMath>
                  </m:oMathPara>
                </a14:m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если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сервер используется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0, если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сервер не используется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если сервис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добавлен на сервер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0, если сервис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не добавлен на сервер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b="0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множество сервисов,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ru-RU" dirty="0"/>
                  <a:t> </a:t>
                </a:r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размер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сервиса,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вместимость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го сервера.</a:t>
                </a: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FF8B2-7E50-4F78-9261-921ACC6D3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65" y="-27384"/>
                <a:ext cx="7581670" cy="7303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0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11</a:t>
            </a:fld>
            <a:endParaRPr lang="ru-RU" alt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27897D-B862-499A-A535-BA253F12F0C1}"/>
                  </a:ext>
                </a:extLst>
              </p:cNvPr>
              <p:cNvSpPr txBox="1"/>
              <p:nvPr/>
            </p:nvSpPr>
            <p:spPr>
              <a:xfrm>
                <a:off x="495300" y="1258335"/>
                <a:ext cx="9066212" cy="2162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+mn-lt"/>
                  </a:rPr>
                  <a:t>Размер каждого сервиса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ru-RU" dirty="0">
                    <a:latin typeface="+mn-lt"/>
                  </a:rPr>
                  <a:t>описывается кортежем </a:t>
                </a:r>
              </a:p>
              <a:p>
                <a:endParaRPr lang="ru-RU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ru-RU" dirty="0">
                    <a:latin typeface="+mn-lt"/>
                  </a:rPr>
                  <a:t>, </a:t>
                </a:r>
              </a:p>
              <a:p>
                <a:pPr algn="ctr"/>
                <a:endParaRPr lang="ru-RU" dirty="0">
                  <a:latin typeface="+mn-lt"/>
                </a:endParaRPr>
              </a:p>
              <a:p>
                <a:r>
                  <a:rPr lang="ru-RU" dirty="0">
                    <a:latin typeface="+mn-lt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 - количество занимаемой оперативной памяти,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- количество занимаемой памяти на постоянном запоминающем устройстве,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- количество занимаемого процессорного времени,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– тип операционной системы, на которой запускается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>
                    <a:latin typeface="+mn-lt"/>
                  </a:rPr>
                  <a:t>-й сервис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27897D-B862-499A-A535-BA253F12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258335"/>
                <a:ext cx="9066212" cy="2162451"/>
              </a:xfrm>
              <a:prstGeom prst="rect">
                <a:avLst/>
              </a:prstGeom>
              <a:blipFill>
                <a:blip r:embed="rId2"/>
                <a:stretch>
                  <a:fillRect l="-538" t="-1127" r="-471" b="-25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DEED2-11C9-46E4-8F47-2A4F95ED6C24}"/>
                  </a:ext>
                </a:extLst>
              </p:cNvPr>
              <p:cNvSpPr txBox="1"/>
              <p:nvPr/>
            </p:nvSpPr>
            <p:spPr>
              <a:xfrm>
                <a:off x="485886" y="3437215"/>
                <a:ext cx="9036582" cy="2634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>
                    <a:latin typeface="+mn-lt"/>
                  </a:rPr>
                  <a:t>Вместимость каждого сервера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описывается кортежем</a:t>
                </a:r>
              </a:p>
              <a:p>
                <a:pPr>
                  <a:lnSpc>
                    <a:spcPct val="150000"/>
                  </a:lnSpc>
                </a:pPr>
                <a:endParaRPr lang="ru-RU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̈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ru-RU" dirty="0">
                    <a:latin typeface="+mn-lt"/>
                  </a:rPr>
                  <a:t>, </a:t>
                </a:r>
              </a:p>
              <a:p>
                <a:pPr algn="ctr"/>
                <a:endParaRPr lang="ru-RU" dirty="0">
                  <a:latin typeface="+mn-lt"/>
                </a:endParaRPr>
              </a:p>
              <a:p>
                <a:r>
                  <a:rPr lang="ru-RU" dirty="0">
                    <a:latin typeface="+mn-lt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 - количество свободной оперативной памяти,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>
                    <a:latin typeface="+mn-lt"/>
                  </a:rPr>
                  <a:t>  - общий объем оперативной памяти,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- количество свободной памяти на постоянном запоминающем устройстве,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– общий объем памяти на постоянном запоминающем устройстве,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– свободное количество процессорного времени,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– тип операционной системы сервера.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DEED2-11C9-46E4-8F47-2A4F95ED6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86" y="3437215"/>
                <a:ext cx="9036582" cy="2634696"/>
              </a:xfrm>
              <a:prstGeom prst="rect">
                <a:avLst/>
              </a:prstGeom>
              <a:blipFill>
                <a:blip r:embed="rId3"/>
                <a:stretch>
                  <a:fillRect l="-607" b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6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решения </a:t>
            </a:r>
            <a:r>
              <a:rPr lang="en-US" dirty="0"/>
              <a:t>NP</a:t>
            </a:r>
            <a:r>
              <a:rPr lang="ru-RU" dirty="0"/>
              <a:t>-полной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847A7-DE3C-4C82-AA50-634C6C56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Алгоритм </a:t>
            </a:r>
            <a:r>
              <a:rPr lang="en-US" sz="2200" dirty="0">
                <a:latin typeface="Calibri (Основной текст)"/>
                <a:cs typeface="Times New Roman" panose="02020603050405020304" pitchFamily="18" charset="0"/>
              </a:rPr>
              <a:t>BFD (</a:t>
            </a: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наилучший подходящий с упорядочиванием</a:t>
            </a:r>
            <a:r>
              <a:rPr lang="en-US" sz="2200" dirty="0">
                <a:latin typeface="Calibri (Основной текст)"/>
                <a:cs typeface="Times New Roman" panose="02020603050405020304" pitchFamily="18" charset="0"/>
              </a:rPr>
              <a:t>) –</a:t>
            </a: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простейший алгоритм упаковки.</a:t>
            </a: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Генетический алгоритм – аналог естественного отбора в природе.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Алгоритм имитации отжига – аналог процесса образования в веществе кристаллической структуры с минимальной энергией при охлаждении.</a:t>
            </a:r>
          </a:p>
          <a:p>
            <a:endParaRPr lang="ru-RU" sz="2300" dirty="0">
              <a:effectLst/>
              <a:latin typeface="Calibri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12</a:t>
            </a:fld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263601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–схема алгоритма </a:t>
            </a:r>
            <a:r>
              <a:rPr lang="en-US" dirty="0"/>
              <a:t>BFD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F145BE-9408-42C2-8ACB-D463F896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97" y="1000108"/>
            <a:ext cx="4309378" cy="56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–схема алгоритма имитации отжига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AF3E96-B19F-4C0A-9C7A-CED665888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1" y="1057027"/>
            <a:ext cx="4412563" cy="5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86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энергии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530" y="1285860"/>
                <a:ext cx="9101170" cy="38871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=−(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где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количество не занятых серверов,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количество северов с отрицательным значением свободной памяти,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- количество северов с положительным значением свободной памяти,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количество северов с отрицательным значением свободной оперативной памяти,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­- количество северов с положительным значением свободной оперативной памяти,</a:t>
                </a:r>
              </a:p>
              <a:p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показатель разброса количества наиболее занятых и наименее занятых серверов, коэффициенты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2.56,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2,82,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2,8,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1,24 – коэффициенты штрафа и поощрения, определенные экспертным путем.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30" y="1285860"/>
                <a:ext cx="9101170" cy="3887100"/>
              </a:xfrm>
              <a:blipFill>
                <a:blip r:embed="rId2"/>
                <a:stretch>
                  <a:fillRect l="-670" t="-1724" r="-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15</a:t>
            </a:fld>
            <a:endParaRPr lang="ru-RU" alt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0ED3A-16E7-4ABE-91A9-39CFE1907125}"/>
                  </a:ext>
                </a:extLst>
              </p:cNvPr>
              <p:cNvSpPr txBox="1"/>
              <p:nvPr/>
            </p:nvSpPr>
            <p:spPr>
              <a:xfrm>
                <a:off x="337634" y="5172960"/>
                <a:ext cx="9101170" cy="798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Понижение температуры осуществляется по закону </a:t>
                </a:r>
                <a:r>
                  <a:rPr lang="ru-RU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Больцмановского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отжига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0ED3A-16E7-4ABE-91A9-39CFE1907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34" y="5172960"/>
                <a:ext cx="9101170" cy="798360"/>
              </a:xfrm>
              <a:prstGeom prst="rect">
                <a:avLst/>
              </a:prstGeom>
              <a:blipFill>
                <a:blip r:embed="rId3"/>
                <a:stretch>
                  <a:fillRect l="-536" t="-4580" b="-3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26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–схема генетического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6BE423-9C95-469E-ADDC-0185B732E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73" y="1103340"/>
            <a:ext cx="3901227" cy="54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9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приспособленности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530" y="1285859"/>
                <a:ext cx="9101170" cy="3917297"/>
              </a:xfrm>
            </p:spPr>
            <p:txBody>
              <a:bodyPr>
                <a:normAutofit fontScale="85000" lnSpcReduction="10000"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∗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 baseline="-25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где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количество не занятых серверов,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количество северов с отрицательным значением свободной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- количество северов с положительным значением свободной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количество северов с отрицательным значением свободной оперативной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­- количество северов с положительным значением свободной оперативной памяти,</a:t>
                </a:r>
              </a:p>
              <a:p>
                <a14:m>
                  <m:oMath xmlns:m="http://schemas.openxmlformats.org/officeDocument/2006/math">
                    <m:r>
                      <a:rPr lang="en-US" sz="2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дисперсия, , коэффициенты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2.56,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2,82,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2,8,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1,24 – коэффициенты штрафа и поощрения, определенные экспертным путем.</a:t>
                </a:r>
              </a:p>
              <a:p>
                <a:endParaRPr lang="ru-RU" sz="23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30" y="1285859"/>
                <a:ext cx="9101170" cy="3917297"/>
              </a:xfrm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17</a:t>
            </a:fld>
            <a:endParaRPr lang="ru-RU" altLang="ru-RU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0ED3A-16E7-4ABE-91A9-39CFE1907125}"/>
              </a:ext>
            </a:extLst>
          </p:cNvPr>
          <p:cNvSpPr txBox="1"/>
          <p:nvPr/>
        </p:nvSpPr>
        <p:spPr>
          <a:xfrm>
            <a:off x="309530" y="5245116"/>
            <a:ext cx="910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Метод селекции – усечением, тип скрещивания – многоточечное, вероятность применения оператора мутации – 0,3 </a:t>
            </a:r>
          </a:p>
        </p:txBody>
      </p:sp>
    </p:spTree>
    <p:extLst>
      <p:ext uri="{BB962C8B-B14F-4D97-AF65-F5344CB8AC3E}">
        <p14:creationId xmlns:p14="http://schemas.microsoft.com/office/powerpoint/2010/main" val="311951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8D1B4-206C-4C3B-93BE-F572AACA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скрещивания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5592EB-0E21-4C11-BDE2-E350B809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18</a:t>
            </a:fld>
            <a:endParaRPr lang="ru-RU" altLang="ru-RU" sz="20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8EC6B0-8FB8-485E-8EDF-A4341BF36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388" y="1000107"/>
            <a:ext cx="116340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700C75F-E84D-4F75-833C-18E8860C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1" y="1171592"/>
            <a:ext cx="115643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B5127F-19A8-43E2-86F1-99308D6A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1" y="1194451"/>
            <a:ext cx="8918584" cy="56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6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Симулятор инфраструктуры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6CBDE6-CC08-4615-A9E8-E2EFD7CE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5" y="2884789"/>
            <a:ext cx="9360430" cy="10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4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8012C-6CE7-471B-86B5-013E276D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640" y="136525"/>
            <a:ext cx="7698060" cy="1149335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EBAD93-BEC2-4E59-8645-E4DC1B7F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</a:t>
            </a:fld>
            <a:endParaRPr lang="ru-RU" altLang="ru-RU" sz="200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B99D61-5963-4A64-8300-6CB2FA06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764704"/>
            <a:ext cx="8356403" cy="57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1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сравнения алгоритмов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20</a:t>
            </a:fld>
            <a:endParaRPr lang="ru-RU" altLang="ru-RU" sz="2000"/>
          </a:p>
        </p:txBody>
      </p:sp>
      <p:graphicFrame>
        <p:nvGraphicFramePr>
          <p:cNvPr id="9" name="Содержимое 3">
            <a:extLst>
              <a:ext uri="{FF2B5EF4-FFF2-40B4-BE49-F238E27FC236}">
                <a16:creationId xmlns:a16="http://schemas.microsoft.com/office/drawing/2014/main" id="{7ABF3D8D-DFD2-41F2-9835-482C71946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179203"/>
              </p:ext>
            </p:extLst>
          </p:nvPr>
        </p:nvGraphicFramePr>
        <p:xfrm>
          <a:off x="388366" y="1285875"/>
          <a:ext cx="91011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Время работы алгоритма, с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</a:t>
                      </a:r>
                      <a:r>
                        <a:rPr lang="en-US" sz="1400" u="none" strike="noStrike" dirty="0">
                          <a:effectLst/>
                        </a:rPr>
                        <a:t>BFD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0,0022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имитации отжига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0,2365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65386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Генетический алгоритм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1,2631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517071958"/>
                  </a:ext>
                </a:extLst>
              </a:tr>
            </a:tbl>
          </a:graphicData>
        </a:graphic>
      </p:graphicFrame>
      <p:graphicFrame>
        <p:nvGraphicFramePr>
          <p:cNvPr id="10" name="Содержимое 3">
            <a:extLst>
              <a:ext uri="{FF2B5EF4-FFF2-40B4-BE49-F238E27FC236}">
                <a16:creationId xmlns:a16="http://schemas.microsoft.com/office/drawing/2014/main" id="{BE2CD900-804F-41DF-B418-1AE37BC194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201097"/>
              </p:ext>
            </p:extLst>
          </p:nvPr>
        </p:nvGraphicFramePr>
        <p:xfrm>
          <a:off x="388366" y="2897497"/>
          <a:ext cx="91011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Вероятность ошибочного решения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</a:t>
                      </a:r>
                      <a:r>
                        <a:rPr lang="en-US" sz="1400" u="none" strike="noStrike" dirty="0">
                          <a:effectLst/>
                        </a:rPr>
                        <a:t>BFD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имитации отжига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0,07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65386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Генетический алгоритм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0,01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88483479"/>
                  </a:ext>
                </a:extLst>
              </a:tr>
            </a:tbl>
          </a:graphicData>
        </a:graphic>
      </p:graphicFrame>
      <p:graphicFrame>
        <p:nvGraphicFramePr>
          <p:cNvPr id="11" name="Содержимое 3">
            <a:extLst>
              <a:ext uri="{FF2B5EF4-FFF2-40B4-BE49-F238E27FC236}">
                <a16:creationId xmlns:a16="http://schemas.microsoft.com/office/drawing/2014/main" id="{859EE1B6-FD83-4713-B5E6-BA71DD4FA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534751"/>
              </p:ext>
            </p:extLst>
          </p:nvPr>
        </p:nvGraphicFramePr>
        <p:xfrm>
          <a:off x="388363" y="4509119"/>
          <a:ext cx="9101136" cy="1834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09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3986837286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834727694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259432453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63934936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046052704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572196861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172199612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3674860533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4121691054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3186213257"/>
                    </a:ext>
                  </a:extLst>
                </a:gridCol>
              </a:tblGrid>
              <a:tr h="366901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>
                    <a:solidFill>
                      <a:srgbClr val="C000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% свободных серверов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61" marR="91761" marT="45881" marB="45881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9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Кол-во сервисов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20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25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30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35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50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90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BFD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extLst>
                  <a:ext uri="{0D108BD9-81ED-4DB2-BD59-A6C34878D82A}">
                    <a16:rowId xmlns:a16="http://schemas.microsoft.com/office/drawing/2014/main" val="2170867277"/>
                  </a:ext>
                </a:extLst>
              </a:tr>
              <a:tr h="36690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имитации отжига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extLst>
                  <a:ext uri="{0D108BD9-81ED-4DB2-BD59-A6C34878D82A}">
                    <a16:rowId xmlns:a16="http://schemas.microsoft.com/office/drawing/2014/main" val="2552475185"/>
                  </a:ext>
                </a:extLst>
              </a:tr>
              <a:tr h="36690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Генетический алгоритм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821" marR="68821" marT="9558" marB="0" anchor="ctr"/>
                </a:tc>
                <a:extLst>
                  <a:ext uri="{0D108BD9-81ED-4DB2-BD59-A6C34878D82A}">
                    <a16:rowId xmlns:a16="http://schemas.microsoft.com/office/drawing/2014/main" val="127840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99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21</a:t>
            </a:fld>
            <a:endParaRPr lang="ru-RU" altLang="ru-RU" sz="200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A5D26B5-61B9-4179-BF60-2654B592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3" y="1241363"/>
            <a:ext cx="9285013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77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22</a:t>
            </a:fld>
            <a:endParaRPr lang="ru-RU" altLang="ru-RU" sz="20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71F101-1A87-4499-BDBB-9850E090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5" y="1247459"/>
            <a:ext cx="9291109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2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23</a:t>
            </a:fld>
            <a:endParaRPr lang="ru-RU" altLang="ru-RU" sz="20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F48BEB-9FD5-42FD-B17F-03D914B4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3" y="1247459"/>
            <a:ext cx="9285013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24</a:t>
            </a:fld>
            <a:endParaRPr lang="ru-RU" altLang="ru-RU" sz="20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2E4A19-9FBE-4D7A-BCC7-28F40C10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3" y="1241363"/>
            <a:ext cx="9285013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59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сравнения алгоритмов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847A7-DE3C-4C82-AA50-634C6C56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0" y="1285859"/>
            <a:ext cx="9101170" cy="3917297"/>
          </a:xfrm>
        </p:spPr>
        <p:txBody>
          <a:bodyPr>
            <a:normAutofit/>
          </a:bodyPr>
          <a:lstStyle/>
          <a:p>
            <a:r>
              <a:rPr lang="ru-RU" sz="2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 результатам сравнения выбран генетический алгоритм:</a:t>
            </a:r>
          </a:p>
          <a:p>
            <a:pPr marL="457200" indent="-457200">
              <a:buAutoNum type="arabicPeriod"/>
            </a:pPr>
            <a:r>
              <a:rPr lang="ru-RU" sz="2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Время работы не превышает заданного максимума 10 минут.</a:t>
            </a:r>
          </a:p>
          <a:p>
            <a:pPr marL="457200" indent="-457200">
              <a:buAutoNum type="arabicPeriod"/>
            </a:pPr>
            <a:r>
              <a:rPr lang="ru-RU" sz="2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Вероятность ошибочного решения одна из наименьших.</a:t>
            </a:r>
          </a:p>
          <a:p>
            <a:pPr marL="457200" indent="-457200">
              <a:buAutoNum type="arabicPeriod"/>
            </a:pPr>
            <a:r>
              <a:rPr lang="ru-RU" sz="2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задействованных серверов при увеличении числа устанавливаемых сервисов наименьшее.</a:t>
            </a:r>
          </a:p>
          <a:p>
            <a:pPr marL="457200" indent="-457200">
              <a:buAutoNum type="arabicPeriod"/>
            </a:pPr>
            <a:endParaRPr lang="ru-RU" sz="23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25</a:t>
            </a:fld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1978783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0B5-33FC-486A-AC3F-B8539D9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разработки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4B796-34EA-451A-94C6-9A3BA21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26</a:t>
            </a:fld>
            <a:endParaRPr lang="ru-RU" altLang="ru-RU" sz="200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33E750BD-26F7-4CBF-8FEC-AEC55509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85859"/>
            <a:ext cx="8915400" cy="919006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Система автоматического развертывания </a:t>
            </a:r>
            <a:r>
              <a:rPr lang="ru-RU" sz="2200" dirty="0" err="1"/>
              <a:t>микросервисных</a:t>
            </a:r>
            <a:r>
              <a:rPr lang="ru-RU" sz="2200" dirty="0"/>
              <a:t> приложений в облачной инфраструктуре имеет клиент-серверную архитектуру.</a:t>
            </a:r>
          </a:p>
          <a:p>
            <a:pPr algn="just"/>
            <a:endParaRPr lang="ru-RU" sz="2200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C5431CC-B8A4-4EF3-BDA0-FC69C832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93" y="2193268"/>
            <a:ext cx="6983383" cy="42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0B5-33FC-486A-AC3F-B8539D9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экономической эффективности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4B796-34EA-451A-94C6-9A3BA21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27</a:t>
            </a:fld>
            <a:endParaRPr lang="ru-RU" altLang="ru-RU" sz="200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B8C273-8A42-4115-B69F-72B3C330CC55}"/>
              </a:ext>
            </a:extLst>
          </p:cNvPr>
          <p:cNvSpPr/>
          <p:nvPr/>
        </p:nvSpPr>
        <p:spPr>
          <a:xfrm>
            <a:off x="416496" y="2873777"/>
            <a:ext cx="41417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C00000"/>
                </a:solidFill>
                <a:latin typeface="+mn-lt"/>
              </a:rPr>
              <a:t>Трудоёмкость работ по проекту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5066E8-8687-4EC8-B2CF-B20ACD58489C}"/>
              </a:ext>
            </a:extLst>
          </p:cNvPr>
          <p:cNvSpPr/>
          <p:nvPr/>
        </p:nvSpPr>
        <p:spPr>
          <a:xfrm>
            <a:off x="4953000" y="2835949"/>
            <a:ext cx="4680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C00000"/>
                </a:solidFill>
                <a:latin typeface="+mn-lt"/>
              </a:rPr>
              <a:t>Экономическая эффективность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099E4-0D0C-4A3B-8E7A-412442071FEC}"/>
              </a:ext>
            </a:extLst>
          </p:cNvPr>
          <p:cNvSpPr txBox="1"/>
          <p:nvPr/>
        </p:nvSpPr>
        <p:spPr>
          <a:xfrm>
            <a:off x="495299" y="3678451"/>
            <a:ext cx="370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Руководитель: 1,5 чел/часа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3844C-5CBA-43E3-88E8-BE30E8058E16}"/>
              </a:ext>
            </a:extLst>
          </p:cNvPr>
          <p:cNvSpPr txBox="1"/>
          <p:nvPr/>
        </p:nvSpPr>
        <p:spPr>
          <a:xfrm>
            <a:off x="507637" y="4482987"/>
            <a:ext cx="370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Разработчик: 97 чел/часов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63A635-3B40-4B9E-8D7D-D72C0332F9BC}"/>
              </a:ext>
            </a:extLst>
          </p:cNvPr>
          <p:cNvSpPr txBox="1"/>
          <p:nvPr/>
        </p:nvSpPr>
        <p:spPr>
          <a:xfrm>
            <a:off x="4958308" y="3649364"/>
            <a:ext cx="4680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Капитальные затраты: 267 116 рублей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B0CF2-0BD2-4D12-9ACC-952A875FE8E6}"/>
              </a:ext>
            </a:extLst>
          </p:cNvPr>
          <p:cNvSpPr txBox="1"/>
          <p:nvPr/>
        </p:nvSpPr>
        <p:spPr>
          <a:xfrm>
            <a:off x="4953000" y="4455879"/>
            <a:ext cx="4176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Срок окупаемости: 5,75 месяцев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93EA7-78C0-4457-BE6B-67A987DD3089}"/>
              </a:ext>
            </a:extLst>
          </p:cNvPr>
          <p:cNvSpPr txBox="1"/>
          <p:nvPr/>
        </p:nvSpPr>
        <p:spPr>
          <a:xfrm>
            <a:off x="4953000" y="5014838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Ежегодная экономия: 274 143 рублей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83E14E94-4128-40EA-AA19-9C77C699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85859"/>
            <a:ext cx="8915400" cy="1279045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Применение разработанной системы позволило сократить количество задействованных физических/виртуальных машин в облачной инфраструктуре предприятия на 13%.</a:t>
            </a:r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468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0B5-33FC-486A-AC3F-B8539D9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EE6F3-A354-4155-85B1-A2ECE04F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1" y="1124744"/>
            <a:ext cx="8915400" cy="2197210"/>
          </a:xfrm>
        </p:spPr>
        <p:txBody>
          <a:bodyPr>
            <a:normAutofit fontScale="85000" lnSpcReduction="2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/>
              <a:t>Осуществлён анализ известных подходов и систем. Проведён патентный обзор.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/>
              <a:t>Разработана математическая модель системы и выбран алгоритм решения поставленной задачи.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Разработано система автоматического развертывания приложений.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Подготовлено технико-экономическое обоснование проекта.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4B796-34EA-451A-94C6-9A3BA21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28</a:t>
            </a:fld>
            <a:endParaRPr lang="ru-RU" altLang="ru-RU" sz="200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7F036A6-7D30-4EC7-85D1-42DEE9A54E07}"/>
              </a:ext>
            </a:extLst>
          </p:cNvPr>
          <p:cNvSpPr txBox="1">
            <a:spLocks/>
          </p:cNvSpPr>
          <p:nvPr/>
        </p:nvSpPr>
        <p:spPr bwMode="auto">
          <a:xfrm>
            <a:off x="495300" y="4571438"/>
            <a:ext cx="8915400" cy="162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2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3500" b="1" dirty="0">
                <a:solidFill>
                  <a:srgbClr val="C00000"/>
                </a:solidFill>
              </a:rPr>
              <a:t>Выступления на мероприятиях с материалами ВКР: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500" dirty="0"/>
              <a:t>VI </a:t>
            </a:r>
            <a:r>
              <a:rPr lang="ru-RU" sz="2500" dirty="0"/>
              <a:t>Всероссийская научно-практическая конференция «Современные информационные технологии. Теория и практика», Череповец, 2021 г.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5F7DFDC-A68B-4923-88A1-CFFC0F785A31}"/>
              </a:ext>
            </a:extLst>
          </p:cNvPr>
          <p:cNvSpPr txBox="1">
            <a:spLocks/>
          </p:cNvSpPr>
          <p:nvPr/>
        </p:nvSpPr>
        <p:spPr bwMode="auto">
          <a:xfrm>
            <a:off x="520339" y="3321954"/>
            <a:ext cx="8915400" cy="108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2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800" b="1" dirty="0">
                <a:solidFill>
                  <a:srgbClr val="C00000"/>
                </a:solidFill>
              </a:rPr>
              <a:t>Результаты внедрения системы на предприятии: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500" dirty="0"/>
              <a:t>Применение на предприятии подтверждено актом внедрения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98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DFF44-7FC6-489A-8EE7-E185C8C3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3B074D-C769-4D04-86FF-0996FD41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29</a:t>
            </a:fld>
            <a:endParaRPr lang="ru-RU" altLang="ru-RU" sz="2000" dirty="0"/>
          </a:p>
        </p:txBody>
      </p:sp>
      <p:pic>
        <p:nvPicPr>
          <p:cNvPr id="6" name="scc_fast">
            <a:hlinkClick r:id="" action="ppaction://media"/>
            <a:extLst>
              <a:ext uri="{FF2B5EF4-FFF2-40B4-BE49-F238E27FC236}">
                <a16:creationId xmlns:a16="http://schemas.microsoft.com/office/drawing/2014/main" id="{8FD029BD-7AD7-44FB-AD0C-6B05F1D5AD5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7050" y="1285875"/>
            <a:ext cx="8664575" cy="4840288"/>
          </a:xfrm>
        </p:spPr>
      </p:pic>
    </p:spTree>
    <p:extLst>
      <p:ext uri="{BB962C8B-B14F-4D97-AF65-F5344CB8AC3E}">
        <p14:creationId xmlns:p14="http://schemas.microsoft.com/office/powerpoint/2010/main" val="27134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4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 данный момент нет готовых программных решений управления использованием ресурсов серверов на уровне АСУ ТП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Почему оркестрация не применяется на уровне АСУ ТП:</a:t>
            </a:r>
          </a:p>
          <a:p>
            <a:pPr marL="457200" indent="-457200" algn="just">
              <a:buAutoNum type="arabicPeriod"/>
            </a:pPr>
            <a:r>
              <a:rPr lang="ru-RU" dirty="0"/>
              <a:t>Ограниченность серверных мощностей цеховых АСУ ТП.</a:t>
            </a:r>
          </a:p>
          <a:p>
            <a:pPr marL="457200" indent="-457200" algn="just">
              <a:buAutoNum type="arabicPeriod"/>
            </a:pPr>
            <a:r>
              <a:rPr lang="ru-RU" dirty="0"/>
              <a:t>Территориальная отделенность различных АСУ ТП друг от друга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1279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73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BD012-6DFC-4263-BC12-ED6F95C9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i="0" kern="0" dirty="0"/>
              <a:t>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13CCE-F28F-4B80-A8E5-EB147941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1495068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Цель работы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минимизация количества задействованных виртуальных и физических серверов при распределении программных компонентов на серверной инфраструктуре.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6F6A62-3E8E-482B-9B01-22C6BEB7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4</a:t>
            </a:fld>
            <a:endParaRPr lang="ru-RU" altLang="ru-RU" sz="2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5462DF-5946-425C-A1A8-5FA4D3852589}"/>
              </a:ext>
            </a:extLst>
          </p:cNvPr>
          <p:cNvSpPr txBox="1">
            <a:spLocks/>
          </p:cNvSpPr>
          <p:nvPr/>
        </p:nvSpPr>
        <p:spPr bwMode="auto">
          <a:xfrm>
            <a:off x="313988" y="3329539"/>
            <a:ext cx="9101170" cy="14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/>
              <a:t>Объект исследования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инфраструктура развертывания программного обеспечения на физических и виртуальных серверах центра обработки данных АО «Северсталь-</a:t>
            </a:r>
            <a:r>
              <a:rPr lang="ru-RU" dirty="0" err="1"/>
              <a:t>инфоком</a:t>
            </a:r>
            <a:r>
              <a:rPr lang="ru-RU" dirty="0"/>
              <a:t>».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9E5C768-69A1-40FB-84D0-C5BDD8FC09B1}"/>
              </a:ext>
            </a:extLst>
          </p:cNvPr>
          <p:cNvSpPr txBox="1">
            <a:spLocks/>
          </p:cNvSpPr>
          <p:nvPr/>
        </p:nvSpPr>
        <p:spPr bwMode="auto">
          <a:xfrm>
            <a:off x="309530" y="4625684"/>
            <a:ext cx="9101170" cy="14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/>
              <a:t>Предмет исследования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методы оптимизации автоматического развертывания </a:t>
            </a:r>
            <a:r>
              <a:rPr lang="ru-RU" dirty="0" err="1"/>
              <a:t>микросервисных</a:t>
            </a:r>
            <a:r>
              <a:rPr lang="ru-RU" dirty="0"/>
              <a:t> приложений на серверах.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21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BD012-6DFC-4263-BC12-ED6F95C9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i="0" kern="0" dirty="0"/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13CCE-F28F-4B80-A8E5-EB147941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53114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altLang="ru-RU" sz="2400" b="1" dirty="0"/>
              <a:t>Для достижения поставленной цели в работе сформулированы следующие задачи</a:t>
            </a:r>
            <a:r>
              <a:rPr lang="ru-RU" altLang="ru-RU" sz="2400" b="0" dirty="0"/>
              <a:t>: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Проанализировать существующие решения по развертыванию ПО на серверных фермах. Провести патентный обзор.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Рассмотреть существующие алгоритмы оптимизации, разработать математическую модель системы, адаптировать алгоритмы и реализовать симулятор системы для выбора наиболее подходящего алгоритма оптимизации.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Реализовать систему автоматического развертывания  ПО, провести экспериментальные исследования работы системы.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600" dirty="0"/>
              <a:t>Выполнить технико-экономическое обоснование проекта.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6F6A62-3E8E-482B-9B01-22C6BEB7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5</a:t>
            </a:fld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82782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AF2FB-B9D1-4048-A54B-3CF65045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известных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EDA7DF-D4CD-44AC-B2EE-87CD183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6</a:t>
            </a:fld>
            <a:endParaRPr lang="ru-RU" alt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7FDEF-8933-40D5-B531-458C842E1703}"/>
              </a:ext>
            </a:extLst>
          </p:cNvPr>
          <p:cNvSpPr txBox="1"/>
          <p:nvPr/>
        </p:nvSpPr>
        <p:spPr>
          <a:xfrm>
            <a:off x="11352663" y="6143990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AB9FB-736E-4D0C-8F5F-F4CFF59A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466850"/>
            <a:ext cx="8753475" cy="4050382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3B0985CC-B151-4016-BA75-241A2670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5733805"/>
            <a:ext cx="9101170" cy="136898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Наиболее распространенный инструмент контейнеризации - </a:t>
            </a:r>
            <a:r>
              <a:rPr lang="en-US" dirty="0"/>
              <a:t>Docker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26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AF2FB-B9D1-4048-A54B-3CF65045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известных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EDA7DF-D4CD-44AC-B2EE-87CD183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7</a:t>
            </a:fld>
            <a:endParaRPr lang="ru-RU" alt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7FDEF-8933-40D5-B531-458C842E1703}"/>
              </a:ext>
            </a:extLst>
          </p:cNvPr>
          <p:cNvSpPr txBox="1"/>
          <p:nvPr/>
        </p:nvSpPr>
        <p:spPr>
          <a:xfrm>
            <a:off x="11352663" y="6143990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B0985CC-B151-4016-BA75-241A2670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5733805"/>
            <a:ext cx="9101170" cy="136898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Наиболее распространенный оркестратор - </a:t>
            </a:r>
            <a:r>
              <a:rPr lang="en-US" dirty="0"/>
              <a:t>Kubernetes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34BDC2-7469-424D-9C09-ABFF9755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53" y="1199049"/>
            <a:ext cx="8051093" cy="44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4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82729-1672-4F72-A823-2EC8476D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 чему необходимо прийти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EF206D-849B-4FB0-A7E5-93741F07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8</a:t>
            </a:fld>
            <a:endParaRPr lang="ru-RU" altLang="ru-RU" sz="20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5EB4D1-4C7A-4B3A-A885-E120F16F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049474"/>
            <a:ext cx="8456655" cy="525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Вербальная 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dirty="0"/>
              <a:t>Имеется коллекция сервисов и коллекция серверов. 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Необходимо распределить все сервисы на минимальное количество серверов, с учетом того, что один сервис может располагаться только на одном сервере.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При размещении сервисов на сервера должно учитываться ограничение на объем ПЗУ, ОЗУ, кол-во занятого процессорного времени и тип ОС</a:t>
            </a:r>
            <a:r>
              <a:rPr lang="ru-RU" dirty="0">
                <a:solidFill>
                  <a:srgbClr val="FF0000"/>
                </a:solidFill>
              </a:rPr>
              <a:t>. Указать эти ограничения на мат модели?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446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10185</TotalTime>
  <Words>1118</Words>
  <Application>Microsoft Office PowerPoint</Application>
  <PresentationFormat>Лист A4 (210x297 мм)</PresentationFormat>
  <Paragraphs>212</Paragraphs>
  <Slides>30</Slides>
  <Notes>5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(Основной текст)</vt:lpstr>
      <vt:lpstr>Cambria Math</vt:lpstr>
      <vt:lpstr>Times New Roman</vt:lpstr>
      <vt:lpstr>Тема Office</vt:lpstr>
      <vt:lpstr>Разработка системы автоматического развертывания микросервисных приложений в облачной инфраструктуре на основе алгоритма комбинаторной оптимизации</vt:lpstr>
      <vt:lpstr>Актуальность темы</vt:lpstr>
      <vt:lpstr>Актуальность темы</vt:lpstr>
      <vt:lpstr>Цель работы</vt:lpstr>
      <vt:lpstr>Задачи</vt:lpstr>
      <vt:lpstr>Анализ известных решений</vt:lpstr>
      <vt:lpstr>Анализ известных решений</vt:lpstr>
      <vt:lpstr>К чему необходимо прийти</vt:lpstr>
      <vt:lpstr>Вербальная постановка задачи</vt:lpstr>
      <vt:lpstr>Математическая модель</vt:lpstr>
      <vt:lpstr>Математическая модель</vt:lpstr>
      <vt:lpstr>Алгоритмы решения NP-полной задачи</vt:lpstr>
      <vt:lpstr>Блок –схема алгоритма BFD</vt:lpstr>
      <vt:lpstr>Блок –схема алгоритма имитации отжига</vt:lpstr>
      <vt:lpstr>Функция энергии</vt:lpstr>
      <vt:lpstr>Блок –схема генетического алгоритма</vt:lpstr>
      <vt:lpstr>Функция приспособленности</vt:lpstr>
      <vt:lpstr>Функция скрещивания</vt:lpstr>
      <vt:lpstr>Симулятор инфраструктуры</vt:lpstr>
      <vt:lpstr>Результаты сравнения алгоритмов</vt:lpstr>
      <vt:lpstr>Результаты сравнения работы алгоритмов  на тестовой выборке</vt:lpstr>
      <vt:lpstr>Результаты сравнения работы алгоритмов  на тестовой выборке</vt:lpstr>
      <vt:lpstr>Результаты сравнения работы алгоритмов  на тестовой выборке</vt:lpstr>
      <vt:lpstr>Результаты сравнения работы алгоритмов  на тестовой выборке</vt:lpstr>
      <vt:lpstr>Результаты сравнения алгоритмов</vt:lpstr>
      <vt:lpstr>Технологии разработки приложения</vt:lpstr>
      <vt:lpstr>Расчет экономической эффективности</vt:lpstr>
      <vt:lpstr>Итоги работы</vt:lpstr>
      <vt:lpstr>Работа системы</vt:lpstr>
      <vt:lpstr>Презентация PowerPoint</vt:lpstr>
    </vt:vector>
  </TitlesOfParts>
  <Company>ГОУ ВПО ЧГУ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изменений структуры административно-правового управления</dc:title>
  <dc:creator>Илона</dc:creator>
  <cp:lastModifiedBy>Made</cp:lastModifiedBy>
  <cp:revision>501</cp:revision>
  <dcterms:created xsi:type="dcterms:W3CDTF">2010-07-28T13:49:31Z</dcterms:created>
  <dcterms:modified xsi:type="dcterms:W3CDTF">2021-06-06T12:19:23Z</dcterms:modified>
</cp:coreProperties>
</file>