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3" r:id="rId5"/>
    <p:sldId id="261" r:id="rId6"/>
    <p:sldId id="262" r:id="rId7"/>
    <p:sldId id="266" r:id="rId8"/>
    <p:sldId id="267" r:id="rId9"/>
    <p:sldId id="264" r:id="rId10"/>
    <p:sldId id="265" r:id="rId11"/>
    <p:sldId id="273" r:id="rId12"/>
    <p:sldId id="270" r:id="rId13"/>
    <p:sldId id="271" r:id="rId14"/>
    <p:sldId id="275" r:id="rId15"/>
    <p:sldId id="276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1515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6667" autoAdjust="0"/>
  </p:normalViewPr>
  <p:slideViewPr>
    <p:cSldViewPr>
      <p:cViewPr>
        <p:scale>
          <a:sx n="66" d="100"/>
          <a:sy n="66" d="100"/>
        </p:scale>
        <p:origin x="-2934" y="-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137D5-B070-42FA-844A-E9D1018DEE73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4BC79-E9C3-4E36-9A1B-D97B8F14215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4BC79-E9C3-4E36-9A1B-D97B8F142159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1099-E113-4E52-96B0-826F6300A824}" type="datetimeFigureOut">
              <a:rPr lang="fr-FR" smtClean="0"/>
              <a:pPr/>
              <a:t>16/04/2022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A8C7-33D3-4EAC-8E50-1834CAC7A61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-mant.github.io/P7_Mantione_Alexandr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lexandre\Desktop\Projet%20et%20livrable%20OC\P7_Mantione_Alexandre\script\utils\helpers\research.js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slide" Target="slide7.xm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17" Type="http://schemas.openxmlformats.org/officeDocument/2006/relationships/image" Target="../media/image1.png"/><Relationship Id="rId2" Type="http://schemas.openxmlformats.org/officeDocument/2006/relationships/image" Target="../media/image2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mant/P7_Mantione_Alexandre/blob/Algo1/Rapport%20d'investigation%20de%20fonctionnalit%C3%A9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i.gyazo.com/7c55f8fb7cda64d47ed12d95d94df4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3116"/>
            <a:ext cx="5629275" cy="18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Démonstration</a:t>
            </a:r>
            <a:endParaRPr lang="fr-FR" dirty="0"/>
          </a:p>
        </p:txBody>
      </p:sp>
      <p:pic>
        <p:nvPicPr>
          <p:cNvPr id="6" name="Picture 6" descr="C:\Users\Alexandre\Desktop\Sans titre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642918"/>
            <a:ext cx="642942" cy="51298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57224" y="192880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266" name="Picture 2" descr="https://i.gyazo.com/d6d4ad44ff3537db6bce47d224316039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571612"/>
            <a:ext cx="6864733" cy="4107028"/>
          </a:xfrm>
          <a:prstGeom prst="rect">
            <a:avLst/>
          </a:prstGeom>
          <a:noFill/>
        </p:spPr>
      </p:pic>
      <p:pic>
        <p:nvPicPr>
          <p:cNvPr id="10" name="Picture 2" descr="https://i.gyazo.com/7c55f8fb7cda64d47ed12d95d94df423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pic>
        <p:nvPicPr>
          <p:cNvPr id="14338" name="Picture 2" descr="Annexes Vectoriels et illustrations libres de droit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143248"/>
            <a:ext cx="630211" cy="6302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85918" y="1357298"/>
            <a:ext cx="14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9" name="Picture 2" descr="https://i.gyazo.com/7c55f8fb7cda64d47ed12d95d94df42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 1</a:t>
            </a:r>
            <a:endParaRPr lang="fr-FR" dirty="0"/>
          </a:p>
        </p:txBody>
      </p:sp>
      <p:pic>
        <p:nvPicPr>
          <p:cNvPr id="6" name="Picture 2" descr="Annexes Vectoriels et illustrations libres de droit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500042"/>
            <a:ext cx="630211" cy="63021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000496" y="18573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Algo1: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7778774" cy="247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https://i.gyazo.com/7c55f8fb7cda64d47ed12d95d94df423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Annexe 2</a:t>
            </a:r>
            <a:endParaRPr lang="fr-FR" dirty="0"/>
          </a:p>
        </p:txBody>
      </p:sp>
      <p:pic>
        <p:nvPicPr>
          <p:cNvPr id="8" name="Picture 2" descr="Annexes Vectoriels et illustrations libres de droit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500042"/>
            <a:ext cx="630211" cy="63021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7" y="1952334"/>
            <a:ext cx="5643602" cy="468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43306" y="150017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Algo2:</a:t>
            </a:r>
            <a:endParaRPr lang="fr-FR" dirty="0"/>
          </a:p>
        </p:txBody>
      </p:sp>
      <p:pic>
        <p:nvPicPr>
          <p:cNvPr id="9" name="Picture 2" descr="https://i.gyazo.com/7c55f8fb7cda64d47ed12d95d94df423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Annexe 3</a:t>
            </a:r>
            <a:endParaRPr lang="fr-FR" dirty="0"/>
          </a:p>
        </p:txBody>
      </p:sp>
      <p:pic>
        <p:nvPicPr>
          <p:cNvPr id="5" name="Picture 2" descr="Annexes Vectoriels et illustrations libres de droit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500042"/>
            <a:ext cx="630211" cy="630211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57430"/>
            <a:ext cx="86201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500298" y="185736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Algo1 avec </a:t>
            </a:r>
            <a:r>
              <a:rPr lang="fr-FR" dirty="0" err="1" smtClean="0"/>
              <a:t>feature</a:t>
            </a:r>
            <a:r>
              <a:rPr lang="fr-FR" dirty="0" smtClean="0"/>
              <a:t> multi-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endParaRPr lang="fr-FR" dirty="0"/>
          </a:p>
        </p:txBody>
      </p:sp>
      <p:pic>
        <p:nvPicPr>
          <p:cNvPr id="7" name="Picture 2" descr="https://i.gyazo.com/7c55f8fb7cda64d47ed12d95d94df423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Annexe 4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Annexes Vectoriels et illustrations libres de droit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500042"/>
            <a:ext cx="630211" cy="63021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00364" y="1785926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Implémentation des tags</a:t>
            </a:r>
            <a:endParaRPr lang="fr-FR" dirty="0"/>
          </a:p>
        </p:txBody>
      </p:sp>
      <p:pic>
        <p:nvPicPr>
          <p:cNvPr id="10" name="Picture 17" descr="Visual Studio Code Logo Vector (SVG, PDF, Ai, EPS, CDR) Free Download -  Logowik.com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3071810"/>
            <a:ext cx="1643074" cy="1233254"/>
          </a:xfrm>
          <a:prstGeom prst="rect">
            <a:avLst/>
          </a:prstGeom>
          <a:noFill/>
        </p:spPr>
      </p:pic>
      <p:pic>
        <p:nvPicPr>
          <p:cNvPr id="7" name="Picture 2" descr="https://i.gyazo.com/7c55f8fb7cda64d47ed12d95d94df423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2997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Des Questions ?</a:t>
            </a:r>
            <a:endParaRPr lang="fr-FR" sz="3200" dirty="0"/>
          </a:p>
        </p:txBody>
      </p:sp>
      <p:pic>
        <p:nvPicPr>
          <p:cNvPr id="5" name="Picture 28" descr="Point d&amp;#39;interrogation dans une tête PNG transparents - Stick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214686"/>
            <a:ext cx="571472" cy="571472"/>
          </a:xfrm>
          <a:prstGeom prst="rect">
            <a:avLst/>
          </a:prstGeom>
          <a:noFill/>
        </p:spPr>
      </p:pic>
      <p:pic>
        <p:nvPicPr>
          <p:cNvPr id="6" name="Picture 2" descr="https://user.oc-static.com/upload/2020/08/18/15977566540758_15975854296086_image1%20%281%2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4290"/>
            <a:ext cx="2113072" cy="490535"/>
          </a:xfrm>
          <a:prstGeom prst="rect">
            <a:avLst/>
          </a:prstGeom>
          <a:noFill/>
        </p:spPr>
      </p:pic>
      <p:pic>
        <p:nvPicPr>
          <p:cNvPr id="8" name="Picture 2" descr="https://i.gyazo.com/7c55f8fb7cda64d47ed12d95d94df423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-214346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smtClean="0">
                <a:latin typeface="+mj-lt"/>
                <a:cs typeface="Shrikhand" pitchFamily="2" charset="0"/>
              </a:rPr>
              <a:t>	</a:t>
            </a:r>
            <a:r>
              <a:rPr lang="fr-FR" sz="2400" dirty="0">
                <a:latin typeface="+mj-lt"/>
                <a:cs typeface="Shrikhand" pitchFamily="2" charset="0"/>
              </a:rPr>
              <a:t> </a:t>
            </a:r>
            <a:r>
              <a:rPr lang="fr-FR" sz="2400" dirty="0" smtClean="0">
                <a:latin typeface="+mj-lt"/>
                <a:cs typeface="Shrikhand" pitchFamily="2" charset="0"/>
              </a:rPr>
              <a:t>           </a:t>
            </a:r>
            <a:r>
              <a:rPr lang="fr-FR" sz="2400" dirty="0" smtClean="0">
                <a:latin typeface="+mj-lt"/>
                <a:cs typeface="Shrikhand" pitchFamily="2" charset="0"/>
              </a:rPr>
              <a:t> Contexte</a:t>
            </a:r>
            <a:r>
              <a:rPr lang="fr-FR" sz="2400" dirty="0" smtClean="0">
                <a:latin typeface="+mj-lt"/>
                <a:cs typeface="Shrikhand" pitchFamily="2" charset="0"/>
              </a:rPr>
              <a:t>				</a:t>
            </a:r>
            <a:r>
              <a:rPr lang="fr-FR" sz="2400" dirty="0">
                <a:latin typeface="+mj-lt"/>
                <a:cs typeface="Shrikhand" pitchFamily="2" charset="0"/>
              </a:rPr>
              <a:t>	</a:t>
            </a:r>
            <a:r>
              <a:rPr lang="fr-FR" sz="2400" dirty="0" smtClean="0">
                <a:latin typeface="+mj-lt"/>
                <a:cs typeface="Shrikhand" pitchFamily="2" charset="0"/>
                <a:hlinkClick r:id="rId2" action="ppaction://hlinksldjump"/>
              </a:rPr>
              <a:t>D3</a:t>
            </a:r>
            <a:endParaRPr lang="fr-FR" sz="1200" dirty="0">
              <a:latin typeface="+mj-lt"/>
              <a:cs typeface="Shrikhan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4346" y="53578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smtClean="0">
                <a:latin typeface="+mj-lt"/>
                <a:cs typeface="Shrikhand" pitchFamily="2" charset="0"/>
              </a:rPr>
              <a:t>		 Démonstration				</a:t>
            </a:r>
            <a:r>
              <a:rPr lang="fr-FR" sz="2400" dirty="0" smtClean="0">
                <a:latin typeface="+mj-lt"/>
                <a:cs typeface="Shrikhand" pitchFamily="2" charset="0"/>
                <a:hlinkClick r:id="rId3" action="ppaction://hlinksldjump"/>
              </a:rPr>
              <a:t>D9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hrikhand" pitchFamily="2" charset="0"/>
              </a:rPr>
              <a:t> </a:t>
            </a:r>
            <a:r>
              <a:rPr lang="fr-FR" sz="2800" dirty="0" smtClean="0">
                <a:latin typeface="+mj-lt"/>
                <a:cs typeface="Shrikhand" pitchFamily="2" charset="0"/>
              </a:rPr>
              <a:t> </a:t>
            </a:r>
            <a:endParaRPr lang="fr-FR" sz="1400" dirty="0" smtClean="0">
              <a:latin typeface="+mj-lt"/>
              <a:cs typeface="Shrikhand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14346" y="41433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smtClean="0"/>
              <a:t>	              </a:t>
            </a:r>
            <a:r>
              <a:rPr lang="fr-FR" sz="2400" dirty="0" smtClean="0"/>
              <a:t>Méthodologie</a:t>
            </a:r>
            <a:r>
              <a:rPr lang="fr-FR" sz="2400" dirty="0" smtClean="0"/>
              <a:t>			              </a:t>
            </a:r>
            <a:r>
              <a:rPr lang="fr-FR" sz="2400" dirty="0" smtClean="0"/>
              <a:t>	</a:t>
            </a:r>
            <a:r>
              <a:rPr lang="fr-FR" sz="2400" dirty="0" smtClean="0">
                <a:hlinkClick r:id="rId4" action="ppaction://hlinksldjump"/>
              </a:rPr>
              <a:t>D7</a:t>
            </a:r>
            <a:endParaRPr lang="fr-FR" sz="2800" dirty="0"/>
          </a:p>
        </p:txBody>
      </p:sp>
      <p:pic>
        <p:nvPicPr>
          <p:cNvPr id="20483" name="Picture 3" descr="C:\Users\Alexandre\Desktop\Sans titre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688" y="2428868"/>
            <a:ext cx="1214446" cy="1214446"/>
          </a:xfrm>
          <a:prstGeom prst="rect">
            <a:avLst/>
          </a:prstGeom>
          <a:noFill/>
        </p:spPr>
      </p:pic>
      <p:pic>
        <p:nvPicPr>
          <p:cNvPr id="20485" name="Picture 5" descr="Context - Free files and folders ic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440" y="1500174"/>
            <a:ext cx="714380" cy="714380"/>
          </a:xfrm>
          <a:prstGeom prst="rect">
            <a:avLst/>
          </a:prstGeom>
          <a:noFill/>
        </p:spPr>
      </p:pic>
      <p:pic>
        <p:nvPicPr>
          <p:cNvPr id="20486" name="Picture 6" descr="C:\Users\Alexandre\Desktop\Sans titre-3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40" y="4071942"/>
            <a:ext cx="785786" cy="626957"/>
          </a:xfrm>
          <a:prstGeom prst="rect">
            <a:avLst/>
          </a:prstGeom>
          <a:noFill/>
        </p:spPr>
      </p:pic>
      <p:pic>
        <p:nvPicPr>
          <p:cNvPr id="20488" name="Picture 8" descr="Code Optimization Icon - Free Icon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440" y="5214950"/>
            <a:ext cx="785818" cy="78581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-214346" y="278605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smtClean="0"/>
              <a:t>	            	Outils					</a:t>
            </a:r>
            <a:r>
              <a:rPr lang="fr-FR" sz="2400" dirty="0"/>
              <a:t>	</a:t>
            </a:r>
            <a:r>
              <a:rPr lang="fr-FR" sz="2400" dirty="0" smtClean="0">
                <a:hlinkClick r:id="rId9" action="ppaction://hlinksldjump"/>
              </a:rPr>
              <a:t>D5</a:t>
            </a:r>
            <a:endParaRPr lang="fr-FR" dirty="0"/>
          </a:p>
        </p:txBody>
      </p:sp>
      <p:sp>
        <p:nvSpPr>
          <p:cNvPr id="20" name="Rounded Rectangle 19"/>
          <p:cNvSpPr/>
          <p:nvPr/>
        </p:nvSpPr>
        <p:spPr>
          <a:xfrm>
            <a:off x="0" y="6357934"/>
            <a:ext cx="2000264" cy="5000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57488" y="1928802"/>
            <a:ext cx="421484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14744" y="4500570"/>
            <a:ext cx="335758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14744" y="5715016"/>
            <a:ext cx="321471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736" y="3143248"/>
            <a:ext cx="450059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s://i.gyazo.com/7c55f8fb7cda64d47ed12d95d94df42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4" name="Picture 5" descr="Context - Free files and folders ico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286124"/>
            <a:ext cx="498788" cy="498788"/>
          </a:xfrm>
          <a:prstGeom prst="rect">
            <a:avLst/>
          </a:prstGeom>
          <a:noFill/>
        </p:spPr>
      </p:pic>
      <p:pic>
        <p:nvPicPr>
          <p:cNvPr id="7" name="Picture 2" descr="https://user.oc-static.com/upload/2020/08/18/15977566540758_15975854296086_image1%20%281%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2113072" cy="490535"/>
          </a:xfrm>
          <a:prstGeom prst="rect">
            <a:avLst/>
          </a:prstGeom>
          <a:noFill/>
        </p:spPr>
      </p:pic>
      <p:pic>
        <p:nvPicPr>
          <p:cNvPr id="5" name="Picture 2" descr="https://i.gyazo.com/7c55f8fb7cda64d47ed12d95d94df423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Contexte</a:t>
            </a:r>
            <a:endParaRPr lang="fr-FR" sz="3200" dirty="0"/>
          </a:p>
        </p:txBody>
      </p:sp>
      <p:pic>
        <p:nvPicPr>
          <p:cNvPr id="5" name="Picture 5" descr="Context - Free files and folders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571480"/>
            <a:ext cx="714380" cy="714380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43042" y="1571612"/>
            <a:ext cx="571504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400" b="1" i="1" dirty="0" smtClean="0"/>
              <a:t>Spécification techniques et contraintes:</a:t>
            </a:r>
          </a:p>
          <a:p>
            <a:pPr>
              <a:buNone/>
            </a:pPr>
            <a:endParaRPr lang="fr-FR" sz="1400" b="1" i="1" dirty="0" smtClean="0"/>
          </a:p>
          <a:p>
            <a:pPr marL="180000" indent="-180000">
              <a:spcBef>
                <a:spcPts val="0"/>
              </a:spcBef>
            </a:pPr>
            <a:r>
              <a:rPr lang="fr-FR" sz="1200" b="1" i="1" dirty="0" smtClean="0"/>
              <a:t>1 - </a:t>
            </a:r>
            <a:r>
              <a:rPr lang="fr-FR" sz="1200" dirty="0" smtClean="0"/>
              <a:t>La recherche doit pouvoir se faire via le champ principal ou via les tags (ingrédients, ustensiles ou appareil)</a:t>
            </a:r>
          </a:p>
          <a:p>
            <a:pPr marL="180000" indent="-180000">
              <a:spcBef>
                <a:spcPts val="0"/>
              </a:spcBef>
              <a:buNone/>
            </a:pPr>
            <a:endParaRPr lang="fr-FR" sz="1200" b="1" i="1" dirty="0" smtClean="0"/>
          </a:p>
          <a:p>
            <a:pPr marL="180000" indent="-180000">
              <a:spcBef>
                <a:spcPts val="0"/>
              </a:spcBef>
            </a:pPr>
            <a:r>
              <a:rPr lang="fr-FR" sz="1200" b="1" i="1" dirty="0" smtClean="0"/>
              <a:t>2 - </a:t>
            </a:r>
            <a:r>
              <a:rPr lang="fr-FR" sz="1200" dirty="0" smtClean="0"/>
              <a:t>La recherche principale se lance à partir de 3 caractères entrés par l’utilisateur dans la barre de recherche</a:t>
            </a:r>
          </a:p>
          <a:p>
            <a:pPr marL="180000" indent="-180000">
              <a:spcBef>
                <a:spcPts val="0"/>
              </a:spcBef>
              <a:buNone/>
            </a:pPr>
            <a:endParaRPr lang="fr-FR" sz="1200" dirty="0" smtClean="0"/>
          </a:p>
          <a:p>
            <a:pPr marL="180000" indent="-180000">
              <a:spcBef>
                <a:spcPts val="0"/>
              </a:spcBef>
            </a:pPr>
            <a:r>
              <a:rPr lang="fr-FR" sz="1200" b="1" i="1" dirty="0" smtClean="0"/>
              <a:t>3 - </a:t>
            </a:r>
            <a:r>
              <a:rPr lang="fr-FR" sz="1200" dirty="0" smtClean="0"/>
              <a:t>La recherche s’actualise pour chaque nouveau caractère entré </a:t>
            </a:r>
          </a:p>
          <a:p>
            <a:pPr marL="180000" indent="-180000">
              <a:spcBef>
                <a:spcPts val="0"/>
              </a:spcBef>
              <a:buNone/>
            </a:pPr>
            <a:endParaRPr lang="fr-FR" sz="1200" b="1" i="1" dirty="0" smtClean="0"/>
          </a:p>
          <a:p>
            <a:pPr marL="180000" indent="-180000">
              <a:spcBef>
                <a:spcPts val="0"/>
              </a:spcBef>
            </a:pPr>
            <a:r>
              <a:rPr lang="fr-FR" sz="1200" b="1" i="1" dirty="0" smtClean="0"/>
              <a:t>4 - </a:t>
            </a:r>
            <a:r>
              <a:rPr lang="fr-FR" sz="1200" dirty="0" smtClean="0"/>
              <a:t>La recherche principale affiche les premiers résultats le plus rapidement possible.</a:t>
            </a:r>
          </a:p>
          <a:p>
            <a:pPr marL="180000" indent="-180000">
              <a:spcBef>
                <a:spcPts val="0"/>
              </a:spcBef>
              <a:buNone/>
            </a:pPr>
            <a:endParaRPr lang="fr-FR" sz="1200" b="1" i="1" dirty="0" smtClean="0"/>
          </a:p>
          <a:p>
            <a:pPr marL="180000" indent="-180000">
              <a:spcBef>
                <a:spcPts val="0"/>
              </a:spcBef>
            </a:pPr>
            <a:r>
              <a:rPr lang="fr-FR" sz="1200" b="1" i="1" dirty="0" smtClean="0"/>
              <a:t>5 - </a:t>
            </a:r>
            <a:r>
              <a:rPr lang="fr-FR" sz="1200" dirty="0" smtClean="0"/>
              <a:t>Les champs ingrédients, ustensiles et appareil de la recherche avancée proposent seulement les éléments.</a:t>
            </a:r>
          </a:p>
          <a:p>
            <a:pPr marL="180000" indent="-180000">
              <a:spcBef>
                <a:spcPts val="0"/>
              </a:spcBef>
              <a:buNone/>
            </a:pPr>
            <a:endParaRPr lang="fr-FR" sz="1200" dirty="0" smtClean="0"/>
          </a:p>
          <a:p>
            <a:pPr marL="180000" indent="-180000">
              <a:spcBef>
                <a:spcPts val="0"/>
              </a:spcBef>
            </a:pPr>
            <a:r>
              <a:rPr lang="fr-FR" sz="1200" b="1" i="1" dirty="0" smtClean="0"/>
              <a:t>6 - </a:t>
            </a:r>
            <a:r>
              <a:rPr lang="fr-FR" sz="1200" dirty="0" smtClean="0"/>
              <a:t>Les retours de recherche doivent être une intersection des résultats.</a:t>
            </a:r>
          </a:p>
          <a:p>
            <a:pPr marL="180000" indent="-180000">
              <a:spcBef>
                <a:spcPts val="0"/>
              </a:spcBef>
              <a:buNone/>
            </a:pPr>
            <a:r>
              <a:rPr lang="fr-FR" sz="1200" dirty="0" smtClean="0"/>
              <a:t> </a:t>
            </a:r>
          </a:p>
          <a:p>
            <a:pPr marL="180000" indent="-180000">
              <a:spcBef>
                <a:spcPts val="0"/>
              </a:spcBef>
            </a:pPr>
            <a:r>
              <a:rPr lang="fr-FR" sz="1200" b="1" dirty="0" smtClean="0"/>
              <a:t>7 - </a:t>
            </a:r>
            <a:r>
              <a:rPr lang="fr-FR" sz="1200" dirty="0" smtClean="0"/>
              <a:t>le code HTML et CSS) devra passer avec succès le validateur W3C.</a:t>
            </a:r>
          </a:p>
          <a:p>
            <a:pPr marL="180000" indent="-180000">
              <a:spcBef>
                <a:spcPts val="0"/>
              </a:spcBef>
              <a:buNone/>
            </a:pPr>
            <a:r>
              <a:rPr lang="fr-FR" sz="1200" dirty="0" smtClean="0"/>
              <a:t> </a:t>
            </a:r>
          </a:p>
          <a:p>
            <a:pPr marL="180000" indent="-180000">
              <a:spcBef>
                <a:spcPts val="0"/>
              </a:spcBef>
            </a:pPr>
            <a:r>
              <a:rPr lang="fr-FR" sz="1200" b="1" dirty="0" smtClean="0"/>
              <a:t>8 -  </a:t>
            </a:r>
            <a:r>
              <a:rPr lang="fr-FR" sz="1200" dirty="0" smtClean="0"/>
              <a:t>Aucune librairie ne sera utilisée pour le JavaScript du moteur de recherche</a:t>
            </a:r>
            <a:endParaRPr lang="fr-FR" sz="1200" b="1" i="1" dirty="0" smtClean="0"/>
          </a:p>
        </p:txBody>
      </p:sp>
      <p:pic>
        <p:nvPicPr>
          <p:cNvPr id="9" name="Picture 2" descr="https://i.gyazo.com/7c55f8fb7cda64d47ed12d95d94df423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Outils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C:\Users\Alexandre\Desktop\Sans titr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000372"/>
            <a:ext cx="923897" cy="923897"/>
          </a:xfrm>
          <a:prstGeom prst="rect">
            <a:avLst/>
          </a:prstGeom>
          <a:noFill/>
        </p:spPr>
      </p:pic>
      <p:pic>
        <p:nvPicPr>
          <p:cNvPr id="10" name="Picture 2" descr="https://i.gyazo.com/7c55f8fb7cda64d47ed12d95d94df42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4" name="Picture 3" descr="C:\Users\Alexandre\Desktop\Sans titr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28604"/>
            <a:ext cx="923897" cy="923897"/>
          </a:xfrm>
          <a:prstGeom prst="rect">
            <a:avLst/>
          </a:prstGeom>
          <a:noFill/>
        </p:spPr>
      </p:pic>
      <p:pic>
        <p:nvPicPr>
          <p:cNvPr id="34821" name="Picture 5" descr="C:\Users\Alexandre\Downloads\PikPng.com_html5-logo-png_59771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3116"/>
            <a:ext cx="3538622" cy="1285884"/>
          </a:xfrm>
          <a:prstGeom prst="rect">
            <a:avLst/>
          </a:prstGeom>
          <a:noFill/>
        </p:spPr>
      </p:pic>
      <p:pic>
        <p:nvPicPr>
          <p:cNvPr id="34825" name="Picture 9" descr="GitHub Logo : histoire, signification de l&amp;#39;emblè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786190"/>
            <a:ext cx="1905014" cy="1071570"/>
          </a:xfrm>
          <a:prstGeom prst="rect">
            <a:avLst/>
          </a:prstGeom>
          <a:noFill/>
        </p:spPr>
      </p:pic>
      <p:sp>
        <p:nvSpPr>
          <p:cNvPr id="34827" name="AutoShape 11" descr="Icône Git, d&amp;#39;origine, le mot-symbole, logo Gratuit de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829" name="AutoShape 13" descr="Icône Git, d&amp;#39;origine, le mot-symbole, logo Gratuit de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4831" name="Picture 15" descr="Logo Git PNG transparents - Stick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786190"/>
            <a:ext cx="1071570" cy="1071570"/>
          </a:xfrm>
          <a:prstGeom prst="rect">
            <a:avLst/>
          </a:prstGeom>
          <a:noFill/>
        </p:spPr>
      </p:pic>
      <p:pic>
        <p:nvPicPr>
          <p:cNvPr id="34833" name="Picture 17" descr="Visual Studio Code Logo Vector (SVG, PDF, Ai, EPS, CDR) Free Download -  Logowik.co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6248" y="2214554"/>
            <a:ext cx="1643074" cy="1233254"/>
          </a:xfrm>
          <a:prstGeom prst="rect">
            <a:avLst/>
          </a:prstGeom>
          <a:noFill/>
        </p:spPr>
      </p:pic>
      <p:pic>
        <p:nvPicPr>
          <p:cNvPr id="34835" name="Picture 19" descr="Figma | Pendo.i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57950" y="2357430"/>
            <a:ext cx="1928826" cy="921979"/>
          </a:xfrm>
          <a:prstGeom prst="rect">
            <a:avLst/>
          </a:prstGeom>
          <a:noFill/>
        </p:spPr>
      </p:pic>
      <p:pic>
        <p:nvPicPr>
          <p:cNvPr id="34837" name="Picture 21" descr="Fichier:Google &amp;quot;G&amp;quot; Logo.svg — Wikipé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29190" y="3929066"/>
            <a:ext cx="941345" cy="941345"/>
          </a:xfrm>
          <a:prstGeom prst="rect">
            <a:avLst/>
          </a:prstGeom>
          <a:noFill/>
        </p:spPr>
      </p:pic>
      <p:pic>
        <p:nvPicPr>
          <p:cNvPr id="34839" name="Picture 23" descr="Mozilla Firefox — Wikipédi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57950" y="3786190"/>
            <a:ext cx="1071570" cy="1113428"/>
          </a:xfrm>
          <a:prstGeom prst="rect">
            <a:avLst/>
          </a:prstGeom>
          <a:noFill/>
        </p:spPr>
      </p:pic>
      <p:pic>
        <p:nvPicPr>
          <p:cNvPr id="34841" name="Picture 25" descr="World Wide Web Consortium — Wikipédi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034" y="5214950"/>
            <a:ext cx="1714512" cy="1167297"/>
          </a:xfrm>
          <a:prstGeom prst="rect">
            <a:avLst/>
          </a:prstGeom>
          <a:noFill/>
        </p:spPr>
      </p:pic>
      <p:pic>
        <p:nvPicPr>
          <p:cNvPr id="34843" name="Picture 27" descr="Stack Overflow - Where Developers Learn, Share, &amp;amp; Build Careers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57554" y="3714752"/>
            <a:ext cx="1295389" cy="1295389"/>
          </a:xfrm>
          <a:prstGeom prst="rect">
            <a:avLst/>
          </a:prstGeom>
          <a:noFill/>
        </p:spPr>
      </p:pic>
      <p:pic>
        <p:nvPicPr>
          <p:cNvPr id="16" name="Picture 2" descr="https://user.oc-static.com/upload/2020/08/18/15977566540758_15975854296086_image1%20%281%29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214290"/>
            <a:ext cx="2113072" cy="490535"/>
          </a:xfrm>
          <a:prstGeom prst="rect">
            <a:avLst/>
          </a:prstGeom>
          <a:noFill/>
        </p:spPr>
      </p:pic>
      <p:pic>
        <p:nvPicPr>
          <p:cNvPr id="13320" name="Picture 8" descr="https://jsbench.me/assets/images/jsbenchme-logo-28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14678" y="5643578"/>
            <a:ext cx="2033432" cy="448316"/>
          </a:xfrm>
          <a:prstGeom prst="rect">
            <a:avLst/>
          </a:prstGeom>
          <a:noFill/>
        </p:spPr>
      </p:pic>
      <p:pic>
        <p:nvPicPr>
          <p:cNvPr id="13322" name="Picture 10" descr="Fichier:Node.js logo.svg — Wikipédia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15074" y="5286388"/>
            <a:ext cx="2031930" cy="1242970"/>
          </a:xfrm>
          <a:prstGeom prst="rect">
            <a:avLst/>
          </a:prstGeom>
          <a:noFill/>
        </p:spPr>
      </p:pic>
      <p:pic>
        <p:nvPicPr>
          <p:cNvPr id="13324" name="Picture 12" descr="File:Gulp.js Logo.svg - Wikimedia Commons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58148" y="3643314"/>
            <a:ext cx="549098" cy="1214422"/>
          </a:xfrm>
          <a:prstGeom prst="rect">
            <a:avLst/>
          </a:prstGeom>
          <a:noFill/>
        </p:spPr>
      </p:pic>
      <p:pic>
        <p:nvPicPr>
          <p:cNvPr id="22" name="Picture 2" descr="https://i.gyazo.com/7c55f8fb7cda64d47ed12d95d94df423.png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/>
              <a:t>	Méthodologie</a:t>
            </a:r>
            <a:endParaRPr lang="fr-FR" dirty="0"/>
          </a:p>
        </p:txBody>
      </p:sp>
      <p:pic>
        <p:nvPicPr>
          <p:cNvPr id="6" name="Picture 8" descr="Code Optimization Icon - Free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143248"/>
            <a:ext cx="642942" cy="642942"/>
          </a:xfrm>
          <a:prstGeom prst="rect">
            <a:avLst/>
          </a:prstGeom>
          <a:noFill/>
        </p:spPr>
      </p:pic>
      <p:pic>
        <p:nvPicPr>
          <p:cNvPr id="9" name="Picture 2" descr="https://i.gyazo.com/7c55f8fb7cda64d47ed12d95d94df42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Méthodologie</a:t>
            </a:r>
            <a:endParaRPr lang="fr-FR" dirty="0"/>
          </a:p>
        </p:txBody>
      </p:sp>
      <p:pic>
        <p:nvPicPr>
          <p:cNvPr id="5" name="Picture 8" descr="Code Optimization Icon - Free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571480"/>
            <a:ext cx="642942" cy="64294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643042" y="1571612"/>
            <a:ext cx="62865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Les étapes d’élaboration du projet :</a:t>
            </a:r>
          </a:p>
          <a:p>
            <a:endParaRPr lang="fr-FR" sz="1600" i="1" u="sng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1 – Mise en place de l’</a:t>
            </a:r>
            <a:r>
              <a:rPr lang="fr-FR" sz="1400" b="1" i="1" dirty="0" smtClean="0"/>
              <a:t>HTML</a:t>
            </a:r>
            <a:r>
              <a:rPr lang="fr-FR" sz="1400" dirty="0" smtClean="0"/>
              <a:t>/</a:t>
            </a:r>
            <a:r>
              <a:rPr lang="fr-FR" sz="1400" b="1" i="1" dirty="0" smtClean="0"/>
              <a:t>CSS.</a:t>
            </a:r>
          </a:p>
          <a:p>
            <a:endParaRPr lang="fr-FR" sz="1400" b="1" i="1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2 – Récupération des </a:t>
            </a:r>
            <a:r>
              <a:rPr lang="fr-FR" sz="1400" b="1" i="1" dirty="0" smtClean="0"/>
              <a:t>données JSON.</a:t>
            </a:r>
          </a:p>
          <a:p>
            <a:endParaRPr lang="fr-FR" sz="1400" b="1" i="1" dirty="0" smtClean="0"/>
          </a:p>
          <a:p>
            <a:pPr>
              <a:buFont typeface="Arial" pitchFamily="34" charset="0"/>
              <a:buChar char="•"/>
            </a:pPr>
            <a:r>
              <a:rPr lang="fr-FR" sz="1400" b="1" i="1" dirty="0" smtClean="0"/>
              <a:t>  </a:t>
            </a:r>
            <a:r>
              <a:rPr lang="fr-FR" sz="1400" dirty="0" smtClean="0"/>
              <a:t>3 – Affichage des recettes.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4 – Mise en place du </a:t>
            </a:r>
            <a:r>
              <a:rPr lang="fr-FR" sz="1400" b="1" dirty="0" smtClean="0"/>
              <a:t>JS</a:t>
            </a:r>
            <a:r>
              <a:rPr lang="fr-FR" sz="1400" dirty="0" smtClean="0"/>
              <a:t> pour les barres de recherches tags (dropdown).</a:t>
            </a:r>
          </a:p>
          <a:p>
            <a:pPr>
              <a:buFont typeface="Arial" pitchFamily="34" charset="0"/>
              <a:buChar char="•"/>
            </a:pPr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5 – Réalisation de </a:t>
            </a:r>
            <a:r>
              <a:rPr lang="fr-FR" sz="1400" b="1" dirty="0" smtClean="0"/>
              <a:t>pseudo-code</a:t>
            </a:r>
            <a:r>
              <a:rPr lang="fr-FR" sz="1400" dirty="0" smtClean="0"/>
              <a:t>, </a:t>
            </a:r>
            <a:r>
              <a:rPr lang="fr-FR" sz="1400" b="1" dirty="0" smtClean="0"/>
              <a:t>diagrammes et analyse des solutions</a:t>
            </a:r>
            <a:r>
              <a:rPr lang="fr-FR" sz="1400" dirty="0" smtClean="0"/>
              <a:t>. (</a:t>
            </a:r>
            <a:r>
              <a:rPr lang="fr-FR" sz="1400" dirty="0" smtClean="0">
                <a:hlinkClick r:id="rId3"/>
              </a:rPr>
              <a:t>voir ici</a:t>
            </a:r>
            <a:r>
              <a:rPr lang="fr-FR" sz="1400" dirty="0" smtClean="0"/>
              <a:t>.)</a:t>
            </a:r>
          </a:p>
          <a:p>
            <a:pPr>
              <a:buFont typeface="Arial" pitchFamily="34" charset="0"/>
              <a:buChar char="•"/>
            </a:pPr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6 – Implémentation </a:t>
            </a:r>
            <a:r>
              <a:rPr lang="fr-FR" sz="1400" b="1" dirty="0" smtClean="0"/>
              <a:t>des algorithmes </a:t>
            </a:r>
            <a:r>
              <a:rPr lang="fr-FR" sz="1400" dirty="0" smtClean="0"/>
              <a:t>de recherche pour la barre principale ainsi que pour l’affinage avec tags. (</a:t>
            </a:r>
            <a:r>
              <a:rPr lang="fr-FR" sz="1400" dirty="0" smtClean="0">
                <a:hlinkClick r:id="rId4" action="ppaction://hlinksldjump"/>
              </a:rPr>
              <a:t>voir ici.)</a:t>
            </a:r>
            <a:endParaRPr lang="fr-FR" sz="1400" dirty="0" smtClean="0"/>
          </a:p>
          <a:p>
            <a:pPr>
              <a:buFont typeface="Arial" pitchFamily="34" charset="0"/>
              <a:buChar char="•"/>
            </a:pPr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7 – Tests du projet et passage aux </a:t>
            </a:r>
            <a:r>
              <a:rPr lang="fr-FR" sz="1400" b="1" dirty="0" smtClean="0"/>
              <a:t>validateurs HTML et CSS (W3C).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</p:txBody>
      </p:sp>
      <p:pic>
        <p:nvPicPr>
          <p:cNvPr id="7" name="Picture 2" descr="https://i.gyazo.com/7c55f8fb7cda64d47ed12d95d94df423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Démonstration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C:\Users\Alexandre\Desktop\Sans titre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214686"/>
            <a:ext cx="642942" cy="512986"/>
          </a:xfrm>
          <a:prstGeom prst="rect">
            <a:avLst/>
          </a:prstGeom>
          <a:noFill/>
        </p:spPr>
      </p:pic>
      <p:pic>
        <p:nvPicPr>
          <p:cNvPr id="10" name="Picture 2" descr="https://i.gyazo.com/7c55f8fb7cda64d47ed12d95d94df42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14290"/>
            <a:ext cx="1577874" cy="5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268</Words>
  <Application>Microsoft Office PowerPoint</Application>
  <PresentationFormat>On-screen Show (4:3)</PresentationFormat>
  <Paragraphs>56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Sommaire</vt:lpstr>
      <vt:lpstr>Contexte</vt:lpstr>
      <vt:lpstr>Contexte</vt:lpstr>
      <vt:lpstr>Slide 5</vt:lpstr>
      <vt:lpstr>Outils</vt:lpstr>
      <vt:lpstr> Méthodologie</vt:lpstr>
      <vt:lpstr> Méthodologie</vt:lpstr>
      <vt:lpstr>Slide 9</vt:lpstr>
      <vt:lpstr> Démonstration</vt:lpstr>
      <vt:lpstr>Annexes</vt:lpstr>
      <vt:lpstr>Annexe 1</vt:lpstr>
      <vt:lpstr>Annexe 2</vt:lpstr>
      <vt:lpstr>Annexe 3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Alexandre</dc:creator>
  <cp:lastModifiedBy>Alexandre</cp:lastModifiedBy>
  <cp:revision>133</cp:revision>
  <dcterms:created xsi:type="dcterms:W3CDTF">2022-02-08T10:04:22Z</dcterms:created>
  <dcterms:modified xsi:type="dcterms:W3CDTF">2022-04-16T08:33:09Z</dcterms:modified>
</cp:coreProperties>
</file>