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8" r:id="rId2"/>
    <p:sldId id="280" r:id="rId3"/>
    <p:sldId id="284" r:id="rId4"/>
    <p:sldId id="281" r:id="rId5"/>
    <p:sldId id="282" r:id="rId6"/>
    <p:sldId id="283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19"/>
    <a:srgbClr val="008E40"/>
    <a:srgbClr val="FF0000"/>
    <a:srgbClr val="083C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7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CL" dirty="0" smtClean="0"/>
              <a:t>Fundamentos de Computación y Programación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 dirty="0" smtClean="0"/>
              <a:t>Universidad de Santiago de Chile</a:t>
            </a:r>
            <a:endParaRPr lang="es-C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18380-C545-4CF3-82F5-5052305AC5F7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8182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34AB6-8AE3-4DBC-BD8E-794745EBF404}" type="datetimeFigureOut">
              <a:rPr lang="es-CL" smtClean="0"/>
              <a:pPr/>
              <a:t>09-01-2015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4D7-4304-4E53-B85E-D1DB7A999170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829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E7D75-74D5-4B1D-A0CF-66BA87E387B1}" type="slidenum">
              <a:rPr lang="es-CL" smtClean="0"/>
              <a:pPr/>
              <a:t>1</a:t>
            </a:fld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E7D75-74D5-4B1D-A0CF-66BA87E387B1}" type="slidenum">
              <a:rPr lang="es-CL" smtClean="0"/>
              <a:pPr/>
              <a:t>2</a:t>
            </a:fld>
            <a:endParaRPr 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E7D75-74D5-4B1D-A0CF-66BA87E387B1}" type="slidenum">
              <a:rPr lang="es-CL" smtClean="0"/>
              <a:pPr/>
              <a:t>3</a:t>
            </a:fld>
            <a:endParaRPr lang="es-C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E7D75-74D5-4B1D-A0CF-66BA87E387B1}" type="slidenum">
              <a:rPr lang="es-CL" smtClean="0"/>
              <a:pPr/>
              <a:t>4</a:t>
            </a:fld>
            <a:endParaRPr lang="es-C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E7D75-74D5-4B1D-A0CF-66BA87E387B1}" type="slidenum">
              <a:rPr lang="es-CL" smtClean="0"/>
              <a:pPr/>
              <a:t>5</a:t>
            </a:fld>
            <a:endParaRPr lang="es-C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E7D75-74D5-4B1D-A0CF-66BA87E387B1}" type="slidenum">
              <a:rPr lang="es-CL" smtClean="0"/>
              <a:pPr/>
              <a:t>6</a:t>
            </a:fld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6E8205-5D92-453A-9214-E7C73B86DECA}" type="datetimeFigureOut">
              <a:rPr lang="en-US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A5612-B98D-4D28-8F2E-F5B38B5F217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560AA-CAE6-413B-994A-85F892E0DA82}" type="datetimeFigureOut">
              <a:rPr lang="en-US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DB278-90BF-44DD-ABB4-8D574CD37E3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44040A-1F7E-4449-BF2F-9938D4FC97D8}" type="datetimeFigureOut">
              <a:rPr lang="en-US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70BAF5-A0CD-4C7E-AD0E-B4C0465E769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62FD68-62C2-44DB-BB19-4C65C21DEB30}" type="datetimeFigureOut">
              <a:rPr lang="en-US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7C0A2-BBE7-4BE2-A54C-0522AEBB5AE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24373F-9B5E-4818-B320-ADB0BD9E1878}" type="datetimeFigureOut">
              <a:rPr lang="en-US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F030F-91E8-4234-9A13-89DDC7F6A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43BCF2-3DE3-4ACA-9667-FA073584777E}" type="datetimeFigureOut">
              <a:rPr lang="en-US"/>
              <a:pPr/>
              <a:t>1/9/2015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10008-2B31-4E85-8285-A5BAC101B9C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57E802-1D2F-4615-AC09-8D66185DA242}" type="datetimeFigureOut">
              <a:rPr lang="en-US"/>
              <a:pPr/>
              <a:t>1/9/2015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E892C-44C4-4565-B0BD-6C424D39B9B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A80FB8-4A70-4067-8DE1-C07F791ED441}" type="datetimeFigureOut">
              <a:rPr lang="en-US"/>
              <a:pPr/>
              <a:t>1/9/2015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052CB-3BE6-4EFC-A95A-73E1D4040A8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734FE-790E-450A-A058-2CE6A2A76A98}" type="datetimeFigureOut">
              <a:rPr lang="en-US"/>
              <a:pPr/>
              <a:t>1/9/2015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574D4-6833-412C-9823-AE7378155DF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2780F5-3D46-4D60-B72D-1A698E232019}" type="datetimeFigureOut">
              <a:rPr lang="en-US"/>
              <a:pPr/>
              <a:t>1/9/2015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A49D1-AD6B-4D1D-8CCC-B06E4FFF6E7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FDD80-CDC2-4530-A573-AD81DA6F5732}" type="datetimeFigureOut">
              <a:rPr lang="en-US"/>
              <a:pPr/>
              <a:t>1/9/2015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43D6F-B77E-4F78-884A-3CC6F44696F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70A4D0B5-A4AE-403D-833C-A4D2B0FCFE2E}" type="datetimeFigureOut">
              <a:rPr lang="en-US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7B10683-1A9A-4350-8AF8-25CA4E2EE8B2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 bwMode="auto">
          <a:xfrm>
            <a:off x="219052" y="188913"/>
            <a:ext cx="4897437" cy="5762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normAutofit fontScale="82500" lnSpcReduction="200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s-ES" sz="1800" b="1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UNIVERSIDAD DE SANTIAGO DE CHILE</a:t>
            </a:r>
            <a:r>
              <a:rPr lang="es-ES_tradnl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_tradnl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s-ES" sz="1300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FACULTAD DE INGENIERÍA</a:t>
            </a:r>
          </a:p>
          <a:p>
            <a:pPr algn="l">
              <a:defRPr/>
            </a:pPr>
            <a:r>
              <a:rPr lang="es-ES" sz="13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Fundamentos de  Computación y Programación  (10110-1)</a:t>
            </a:r>
            <a:endParaRPr lang="es-CL" sz="11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0" y="2554288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4400" b="1" dirty="0" smtClean="0">
                <a:solidFill>
                  <a:srgbClr val="FF7319"/>
                </a:solidFill>
                <a:latin typeface="Arial" pitchFamily="34" charset="0"/>
                <a:cs typeface="Arial" pitchFamily="34" charset="0"/>
              </a:rPr>
              <a:t>PEP </a:t>
            </a:r>
            <a:r>
              <a:rPr lang="es-ES_tradnl" sz="4400" b="1" dirty="0" smtClean="0">
                <a:solidFill>
                  <a:srgbClr val="FF7319"/>
                </a:solidFill>
                <a:latin typeface="Arial" pitchFamily="34" charset="0"/>
                <a:cs typeface="Arial" pitchFamily="34" charset="0"/>
                <a:sym typeface="Symbol"/>
              </a:rPr>
              <a:t>1</a:t>
            </a:r>
            <a:endParaRPr lang="es-CL" sz="4400" b="1" dirty="0">
              <a:solidFill>
                <a:srgbClr val="FF7319"/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algn="ctr"/>
            <a:r>
              <a:rPr lang="es-CL" sz="4400" b="1" dirty="0" smtClean="0">
                <a:solidFill>
                  <a:srgbClr val="FF7319"/>
                </a:solidFill>
                <a:latin typeface="Arial" pitchFamily="34" charset="0"/>
                <a:cs typeface="Arial" pitchFamily="34" charset="0"/>
                <a:sym typeface="Symbol"/>
              </a:rPr>
              <a:t>VERANO 2015</a:t>
            </a:r>
          </a:p>
          <a:p>
            <a:pPr algn="ctr"/>
            <a:r>
              <a:rPr lang="es-CL" sz="4400" b="1" dirty="0" smtClean="0">
                <a:solidFill>
                  <a:srgbClr val="FF7319"/>
                </a:solidFill>
                <a:latin typeface="Arial" pitchFamily="34" charset="0"/>
                <a:cs typeface="Arial" pitchFamily="34" charset="0"/>
                <a:sym typeface="Symbol"/>
              </a:rPr>
              <a:t>(90 </a:t>
            </a:r>
            <a:r>
              <a:rPr lang="es-CL" sz="4400" b="1" dirty="0" err="1" smtClean="0">
                <a:solidFill>
                  <a:srgbClr val="FF7319"/>
                </a:solidFill>
                <a:latin typeface="Arial" pitchFamily="34" charset="0"/>
                <a:cs typeface="Arial" pitchFamily="34" charset="0"/>
                <a:sym typeface="Symbol"/>
              </a:rPr>
              <a:t>mnutos</a:t>
            </a:r>
            <a:r>
              <a:rPr lang="es-CL" sz="4400" b="1" dirty="0" smtClean="0">
                <a:solidFill>
                  <a:srgbClr val="FF7319"/>
                </a:solidFill>
                <a:latin typeface="Arial" pitchFamily="34" charset="0"/>
                <a:cs typeface="Arial" pitchFamily="34" charset="0"/>
                <a:sym typeface="Symbol"/>
              </a:rPr>
              <a:t>)</a:t>
            </a:r>
            <a:endParaRPr lang="es-CL" sz="4400" b="1" dirty="0" smtClean="0">
              <a:solidFill>
                <a:srgbClr val="FF731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5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F7BC51-B66D-4247-921D-693F027BE7D7}" type="slidenum">
              <a:rPr lang="es-ES" smtClean="0">
                <a:latin typeface="Arial" charset="0"/>
              </a:rPr>
              <a:pPr/>
              <a:t>2</a:t>
            </a:fld>
            <a:endParaRPr lang="es-ES" smtClean="0">
              <a:latin typeface="Arial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193963" y="1600199"/>
            <a:ext cx="8728364" cy="5121275"/>
          </a:xfrm>
        </p:spPr>
        <p:txBody>
          <a:bodyPr>
            <a:normAutofit/>
          </a:bodyPr>
          <a:lstStyle/>
          <a:p>
            <a:r>
              <a:rPr lang="es-CL" sz="2800" dirty="0" smtClean="0"/>
              <a:t>Todos lo teléfonos apagados, sobre la mesa, boca abajo</a:t>
            </a:r>
          </a:p>
          <a:p>
            <a:r>
              <a:rPr lang="es-CL" sz="2800" dirty="0" smtClean="0"/>
              <a:t>Prohibido hablar con sus compañeros</a:t>
            </a:r>
          </a:p>
          <a:p>
            <a:r>
              <a:rPr lang="es-CL" sz="2800" dirty="0" smtClean="0"/>
              <a:t>Solo puede haber sobre la mesa lápiz, goma y o corrector</a:t>
            </a:r>
          </a:p>
          <a:p>
            <a:r>
              <a:rPr lang="es-CL" sz="2800" dirty="0" smtClean="0"/>
              <a:t>Debe identificarse con su carnet de identidad</a:t>
            </a:r>
          </a:p>
          <a:p>
            <a:r>
              <a:rPr lang="es-CL" sz="2800" dirty="0" smtClean="0"/>
              <a:t>Cualquier acto deshonesto será calificado </a:t>
            </a:r>
            <a:r>
              <a:rPr lang="es-CL" sz="2800" dirty="0" err="1" smtClean="0"/>
              <a:t>cin</a:t>
            </a:r>
            <a:r>
              <a:rPr lang="es-CL" sz="2800" dirty="0" smtClean="0"/>
              <a:t> nota mínima</a:t>
            </a:r>
          </a:p>
          <a:p>
            <a:r>
              <a:rPr lang="es-CL" sz="2800" dirty="0" smtClean="0"/>
              <a:t>Usar letra notoria y legible. Letra ilegible o lápiz demasiado claro no será revisado</a:t>
            </a:r>
            <a:endParaRPr lang="es-CL" sz="2800" dirty="0"/>
          </a:p>
        </p:txBody>
      </p:sp>
      <p:sp>
        <p:nvSpPr>
          <p:cNvPr id="3076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_tradnl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INSTRRUCCIONES</a:t>
            </a:r>
            <a:endParaRPr lang="es-ES_tradnl" sz="3600" b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F7BC51-B66D-4247-921D-693F027BE7D7}" type="slidenum">
              <a:rPr lang="es-ES" smtClean="0">
                <a:latin typeface="Arial" charset="0"/>
              </a:rPr>
              <a:pPr/>
              <a:t>3</a:t>
            </a:fld>
            <a:endParaRPr lang="es-ES" smtClean="0">
              <a:latin typeface="Arial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193963" y="1600199"/>
            <a:ext cx="8728364" cy="5121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sz="2800" dirty="0" smtClean="0"/>
              <a:t>1. (15 pts.) Construya </a:t>
            </a:r>
            <a:r>
              <a:rPr lang="es-CL" sz="2800" dirty="0"/>
              <a:t>un programa que reciba un número entero entre 2 y 9 y muestre por pantalla todos los números entre 1 y 100 que no sean múltiplos del número ingresado, ni que contengan un dígito con ese mismo número, por ejemplo:</a:t>
            </a:r>
          </a:p>
          <a:p>
            <a:pPr marL="0" indent="0">
              <a:buNone/>
            </a:pPr>
            <a:endParaRPr lang="es-CL" sz="2800" dirty="0" smtClean="0"/>
          </a:p>
          <a:p>
            <a:pPr marL="0" indent="0">
              <a:buNone/>
            </a:pPr>
            <a:r>
              <a:rPr lang="es-CL" sz="2800" dirty="0" smtClean="0"/>
              <a:t>Entrada</a:t>
            </a:r>
            <a:r>
              <a:rPr lang="es-CL" sz="2800" dirty="0"/>
              <a:t>: 3</a:t>
            </a:r>
          </a:p>
          <a:p>
            <a:pPr marL="0" indent="0">
              <a:buNone/>
            </a:pPr>
            <a:endParaRPr lang="es-CL" sz="2800" dirty="0" smtClean="0"/>
          </a:p>
          <a:p>
            <a:pPr marL="0" indent="0">
              <a:buNone/>
            </a:pPr>
            <a:r>
              <a:rPr lang="es-CL" sz="2800" dirty="0" smtClean="0"/>
              <a:t>Salida</a:t>
            </a:r>
            <a:r>
              <a:rPr lang="es-CL" sz="2800" dirty="0"/>
              <a:t>: 1 2 4 5 7 8 10 11 14 16 17 19 20 22 25 26 28 29 40 41 44 46 47 49 50 52 55 56 58 59 61 62 64 65 67 68 70 71 74 76 77 79 80 82 85 86 88 89 91 92 94 95 97 98 </a:t>
            </a:r>
            <a:r>
              <a:rPr lang="es-CL" sz="2800" dirty="0" smtClean="0"/>
              <a:t>100</a:t>
            </a:r>
            <a:endParaRPr lang="es-CL" sz="2800" dirty="0"/>
          </a:p>
        </p:txBody>
      </p:sp>
      <p:sp>
        <p:nvSpPr>
          <p:cNvPr id="3076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_tradnl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PREGUNTA 1</a:t>
            </a:r>
          </a:p>
        </p:txBody>
      </p:sp>
    </p:spTree>
    <p:extLst>
      <p:ext uri="{BB962C8B-B14F-4D97-AF65-F5344CB8AC3E}">
        <p14:creationId xmlns:p14="http://schemas.microsoft.com/office/powerpoint/2010/main" val="62336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F7BC51-B66D-4247-921D-693F027BE7D7}" type="slidenum">
              <a:rPr lang="es-ES" smtClean="0">
                <a:latin typeface="Arial" charset="0"/>
              </a:rPr>
              <a:pPr/>
              <a:t>4</a:t>
            </a:fld>
            <a:endParaRPr lang="es-ES" smtClean="0">
              <a:latin typeface="Arial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193963" y="1600199"/>
            <a:ext cx="8728364" cy="5121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sz="2800" dirty="0"/>
              <a:t>2. (15 puntos) Un palíndromo se define como aquella palabra o frase que, al leerse hacia adelante o al revés, se lee exactamente el mismo mensaje, por ejemplo: “</a:t>
            </a:r>
            <a:r>
              <a:rPr lang="es-CL" sz="2800" dirty="0" err="1"/>
              <a:t>anitalavalatina</a:t>
            </a:r>
            <a:r>
              <a:rPr lang="es-CL" sz="2800" dirty="0"/>
              <a:t>”. Construya un programa en Python que reciba un </a:t>
            </a:r>
            <a:r>
              <a:rPr lang="es-CL" sz="2800" i="1" dirty="0" err="1"/>
              <a:t>string</a:t>
            </a:r>
            <a:r>
              <a:rPr lang="es-CL" sz="2800" dirty="0"/>
              <a:t> y determine si este es un palíndromo</a:t>
            </a:r>
            <a:r>
              <a:rPr lang="es-CL" sz="2800" dirty="0" smtClean="0"/>
              <a:t>.</a:t>
            </a:r>
          </a:p>
          <a:p>
            <a:pPr marL="0" indent="0">
              <a:buNone/>
            </a:pPr>
            <a:r>
              <a:rPr lang="es-CL" sz="2800" dirty="0" smtClean="0"/>
              <a:t>Ejemplos:</a:t>
            </a:r>
          </a:p>
          <a:p>
            <a:pPr marL="0" indent="0">
              <a:buNone/>
            </a:pPr>
            <a:r>
              <a:rPr lang="es-CL" sz="2800" dirty="0" smtClean="0"/>
              <a:t>Ingrese </a:t>
            </a:r>
            <a:r>
              <a:rPr lang="es-CL" sz="2800" dirty="0"/>
              <a:t>un texto: </a:t>
            </a:r>
            <a:r>
              <a:rPr lang="es-CL" sz="2800" dirty="0" err="1"/>
              <a:t>sevansusnaves</a:t>
            </a:r>
            <a:endParaRPr lang="es-CL" sz="2800" dirty="0"/>
          </a:p>
          <a:p>
            <a:pPr marL="0" indent="0">
              <a:buNone/>
            </a:pPr>
            <a:r>
              <a:rPr lang="es-CL" sz="2800" dirty="0"/>
              <a:t>El texto </a:t>
            </a:r>
            <a:r>
              <a:rPr lang="es-CL" sz="2800" dirty="0" err="1"/>
              <a:t>sevansusnaves</a:t>
            </a:r>
            <a:r>
              <a:rPr lang="es-CL" sz="2800" dirty="0"/>
              <a:t> es un </a:t>
            </a:r>
            <a:r>
              <a:rPr lang="es-CL" sz="2800" dirty="0" smtClean="0"/>
              <a:t>palíndromo</a:t>
            </a:r>
          </a:p>
          <a:p>
            <a:pPr marL="0" indent="0">
              <a:buNone/>
            </a:pPr>
            <a:endParaRPr lang="es-CL" sz="2800" dirty="0" smtClean="0"/>
          </a:p>
          <a:p>
            <a:pPr marL="0" indent="0">
              <a:buNone/>
            </a:pPr>
            <a:r>
              <a:rPr lang="es-CL" sz="2800" dirty="0"/>
              <a:t>Ingrese un texto: </a:t>
            </a:r>
            <a:r>
              <a:rPr lang="es-CL" sz="2800" dirty="0" err="1"/>
              <a:t>ejemploincorrecto</a:t>
            </a:r>
            <a:endParaRPr lang="es-CL" sz="2800" dirty="0"/>
          </a:p>
          <a:p>
            <a:pPr marL="0" indent="0">
              <a:buNone/>
            </a:pPr>
            <a:r>
              <a:rPr lang="es-CL" sz="2800" dirty="0"/>
              <a:t>El texto </a:t>
            </a:r>
            <a:r>
              <a:rPr lang="es-CL" sz="2800" dirty="0" err="1"/>
              <a:t>ejemploincorrecto</a:t>
            </a:r>
            <a:r>
              <a:rPr lang="es-CL" sz="2800" dirty="0"/>
              <a:t> NO es un palíndromo</a:t>
            </a:r>
          </a:p>
        </p:txBody>
      </p:sp>
      <p:sp>
        <p:nvSpPr>
          <p:cNvPr id="3076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_tradnl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PREGUNTA 2</a:t>
            </a:r>
          </a:p>
        </p:txBody>
      </p:sp>
    </p:spTree>
    <p:extLst>
      <p:ext uri="{BB962C8B-B14F-4D97-AF65-F5344CB8AC3E}">
        <p14:creationId xmlns:p14="http://schemas.microsoft.com/office/powerpoint/2010/main" val="27250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F7BC51-B66D-4247-921D-693F027BE7D7}" type="slidenum">
              <a:rPr lang="es-ES" smtClean="0">
                <a:latin typeface="Arial" charset="0"/>
              </a:rPr>
              <a:pPr/>
              <a:t>5</a:t>
            </a:fld>
            <a:endParaRPr lang="es-ES" smtClean="0">
              <a:latin typeface="Arial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193963" y="1097906"/>
            <a:ext cx="8728364" cy="56235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700" dirty="0" smtClean="0"/>
              <a:t>3. (20 puntos) Juan Oso ha incursionado en el increíble mundo del arriendo de quitasoles. Para ello, ha cotizado en el mercado los diferentes tipos de auspiciadores que puede conseguir y se ha decidido por uno: “</a:t>
            </a:r>
            <a:r>
              <a:rPr lang="es-CL" sz="2700" dirty="0" err="1" smtClean="0"/>
              <a:t>Nibea</a:t>
            </a:r>
            <a:r>
              <a:rPr lang="es-CL" sz="2700" dirty="0" smtClean="0"/>
              <a:t>”. Este le reportará $200 pesos por cada día si compra sus quitasoles para arrendarlos, con la promesa de un aumento del 4% por cada 5 quitasoles que tenga. Juan Oso agrega quitasoles cada 3 días a razón de un 10% del total del día anterior.</a:t>
            </a:r>
            <a:br>
              <a:rPr lang="es-CL" sz="2700" dirty="0" smtClean="0"/>
            </a:br>
            <a:r>
              <a:rPr lang="es-CL" sz="2700" dirty="0" smtClean="0"/>
              <a:t/>
            </a:r>
            <a:br>
              <a:rPr lang="es-CL" sz="2700" dirty="0" smtClean="0"/>
            </a:br>
            <a:r>
              <a:rPr lang="es-CL" sz="2700" dirty="0" smtClean="0"/>
              <a:t>Si cada quitasol tiene un costo de $590, a Juan Oso le gustaría saber cuánto dinero puede obtener dada la cantidad de quitasoles que comprará en un inicio y el periodo, en días, en que los tendrá en arriendo.</a:t>
            </a:r>
            <a:endParaRPr lang="es-CL" sz="2700" dirty="0"/>
          </a:p>
        </p:txBody>
      </p:sp>
      <p:sp>
        <p:nvSpPr>
          <p:cNvPr id="3076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_tradnl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PREGUNTA 3</a:t>
            </a:r>
          </a:p>
        </p:txBody>
      </p:sp>
    </p:spTree>
    <p:extLst>
      <p:ext uri="{BB962C8B-B14F-4D97-AF65-F5344CB8AC3E}">
        <p14:creationId xmlns:p14="http://schemas.microsoft.com/office/powerpoint/2010/main" val="27250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F7BC51-B66D-4247-921D-693F027BE7D7}" type="slidenum">
              <a:rPr lang="es-ES" smtClean="0">
                <a:latin typeface="Arial" charset="0"/>
              </a:rPr>
              <a:pPr/>
              <a:t>6</a:t>
            </a:fld>
            <a:endParaRPr lang="es-ES" smtClean="0">
              <a:latin typeface="Arial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193963" y="1600199"/>
            <a:ext cx="8728364" cy="5121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L" sz="2800" dirty="0" smtClean="0"/>
              <a:t>Ingrese cantidad de quitasoles con las que comienza Juan Oso: 3</a:t>
            </a:r>
          </a:p>
          <a:p>
            <a:pPr marL="0" indent="0">
              <a:buNone/>
            </a:pPr>
            <a:r>
              <a:rPr lang="es-CL" sz="2800" dirty="0" smtClean="0"/>
              <a:t>Ingrese la cantidad de </a:t>
            </a:r>
            <a:r>
              <a:rPr lang="es-CL" sz="2800" dirty="0" err="1" smtClean="0"/>
              <a:t>dias</a:t>
            </a:r>
            <a:r>
              <a:rPr lang="es-CL" sz="2800" dirty="0" smtClean="0"/>
              <a:t>: 7</a:t>
            </a:r>
          </a:p>
          <a:p>
            <a:pPr marL="0" indent="0">
              <a:buNone/>
            </a:pPr>
            <a:r>
              <a:rPr lang="es-CL" sz="2800" dirty="0" smtClean="0"/>
              <a:t>En  7  </a:t>
            </a:r>
            <a:r>
              <a:rPr lang="es-CL" sz="2800" dirty="0" err="1" smtClean="0"/>
              <a:t>dias</a:t>
            </a:r>
            <a:endParaRPr lang="es-CL" sz="2800" dirty="0" smtClean="0"/>
          </a:p>
          <a:p>
            <a:pPr marL="0" indent="0">
              <a:buNone/>
            </a:pPr>
            <a:r>
              <a:rPr lang="es-CL" sz="2800" dirty="0" smtClean="0"/>
              <a:t>Invirtiendo $ 1770  por la compra de quitasoles</a:t>
            </a:r>
          </a:p>
          <a:p>
            <a:pPr marL="0" indent="0">
              <a:buNone/>
            </a:pPr>
            <a:r>
              <a:rPr lang="es-CL" sz="2800" dirty="0" smtClean="0"/>
              <a:t>Obtiene $ 4200</a:t>
            </a:r>
          </a:p>
          <a:p>
            <a:pPr marL="0" indent="0">
              <a:buNone/>
            </a:pPr>
            <a:r>
              <a:rPr lang="es-CL" sz="2800" dirty="0" smtClean="0"/>
              <a:t>Quedando con $ 2430  de ganancia</a:t>
            </a:r>
          </a:p>
          <a:p>
            <a:pPr marL="0" indent="0">
              <a:buNone/>
            </a:pPr>
            <a:endParaRPr lang="es-CL" sz="2800" dirty="0"/>
          </a:p>
          <a:p>
            <a:pPr marL="0" indent="0">
              <a:buNone/>
            </a:pPr>
            <a:r>
              <a:rPr lang="es-CL" sz="2800" dirty="0" smtClean="0"/>
              <a:t>Ingrese cantidad de quitasoles con las que comienza Juan Oso: 7</a:t>
            </a:r>
          </a:p>
          <a:p>
            <a:pPr marL="0" indent="0">
              <a:buNone/>
            </a:pPr>
            <a:r>
              <a:rPr lang="es-CL" sz="2800" dirty="0" smtClean="0"/>
              <a:t>Ingrese la cantidad de </a:t>
            </a:r>
            <a:r>
              <a:rPr lang="es-CL" sz="2800" dirty="0" err="1" smtClean="0"/>
              <a:t>dias</a:t>
            </a:r>
            <a:r>
              <a:rPr lang="es-CL" sz="2800" dirty="0" smtClean="0"/>
              <a:t>: 3</a:t>
            </a:r>
          </a:p>
          <a:p>
            <a:pPr marL="0" indent="0">
              <a:buNone/>
            </a:pPr>
            <a:r>
              <a:rPr lang="es-CL" sz="2800" dirty="0" smtClean="0"/>
              <a:t>En  3  </a:t>
            </a:r>
            <a:r>
              <a:rPr lang="es-CL" sz="2800" dirty="0" err="1" smtClean="0"/>
              <a:t>dias</a:t>
            </a:r>
            <a:endParaRPr lang="es-CL" sz="2800" dirty="0" smtClean="0"/>
          </a:p>
          <a:p>
            <a:pPr marL="0" indent="0">
              <a:buNone/>
            </a:pPr>
            <a:r>
              <a:rPr lang="es-CL" sz="2800" dirty="0" smtClean="0"/>
              <a:t>Invirtiendo $ 4130  por la compra de quitasoles</a:t>
            </a:r>
          </a:p>
          <a:p>
            <a:pPr marL="0" indent="0">
              <a:buNone/>
            </a:pPr>
            <a:r>
              <a:rPr lang="es-CL" sz="2800" dirty="0" smtClean="0"/>
              <a:t>Obtiene $ 4200</a:t>
            </a:r>
          </a:p>
          <a:p>
            <a:pPr marL="0" indent="0">
              <a:buNone/>
            </a:pPr>
            <a:r>
              <a:rPr lang="es-CL" sz="2800" dirty="0" smtClean="0"/>
              <a:t>Quedando con $ 70  de ganancia</a:t>
            </a:r>
            <a:endParaRPr lang="es-CL" sz="2800" dirty="0"/>
          </a:p>
        </p:txBody>
      </p:sp>
      <p:sp>
        <p:nvSpPr>
          <p:cNvPr id="3076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_tradnl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EJEMPLO PREGUNTA 3</a:t>
            </a:r>
          </a:p>
        </p:txBody>
      </p:sp>
    </p:spTree>
    <p:extLst>
      <p:ext uri="{BB962C8B-B14F-4D97-AF65-F5344CB8AC3E}">
        <p14:creationId xmlns:p14="http://schemas.microsoft.com/office/powerpoint/2010/main" val="9511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</TotalTime>
  <Words>428</Words>
  <Application>Microsoft Office PowerPoint</Application>
  <PresentationFormat>Presentación en pantalla (4:3)</PresentationFormat>
  <Paragraphs>53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Office Theme</vt:lpstr>
      <vt:lpstr>Presentación de PowerPoint</vt:lpstr>
      <vt:lpstr>INSTRRUCCIONES</vt:lpstr>
      <vt:lpstr>PREGUNTA 1</vt:lpstr>
      <vt:lpstr>PREGUNTA 2</vt:lpstr>
      <vt:lpstr>PREGUNTA 3</vt:lpstr>
      <vt:lpstr>EJEMPLO PREGUNTA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Luciano Hidalgo</dc:creator>
  <cp:lastModifiedBy>Juan Francisco González Reyes</cp:lastModifiedBy>
  <cp:revision>131</cp:revision>
  <dcterms:created xsi:type="dcterms:W3CDTF">2012-06-05T18:28:47Z</dcterms:created>
  <dcterms:modified xsi:type="dcterms:W3CDTF">2015-01-09T13:47:00Z</dcterms:modified>
</cp:coreProperties>
</file>