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7" r:id="rId5"/>
    <p:sldId id="261" r:id="rId6"/>
    <p:sldId id="262" r:id="rId7"/>
    <p:sldId id="263" r:id="rId8"/>
    <p:sldId id="264" r:id="rId9"/>
    <p:sldId id="265" r:id="rId10"/>
    <p:sldId id="268" r:id="rId11"/>
    <p:sldId id="269" r:id="rId12"/>
    <p:sldId id="274" r:id="rId13"/>
    <p:sldId id="275" r:id="rId14"/>
    <p:sldId id="270" r:id="rId15"/>
    <p:sldId id="271" r:id="rId16"/>
    <p:sldId id="272" r:id="rId17"/>
    <p:sldId id="273" r:id="rId18"/>
    <p:sldId id="266" r:id="rId19"/>
    <p:sldId id="276" r:id="rId20"/>
    <p:sldId id="26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6" d="100"/>
          <a:sy n="116" d="100"/>
        </p:scale>
        <p:origin x="-141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2FE7D661-1836-44F7-8FAF-35E8F866ECD3}" type="datetime1">
              <a:rPr lang="en-US" smtClean="0"/>
              <a:pPr/>
              <a:t>2/28/17</a:t>
            </a:fld>
            <a:endParaRPr lang="en-US"/>
          </a:p>
        </p:txBody>
      </p:sp>
      <p:sp>
        <p:nvSpPr>
          <p:cNvPr id="8" name="Slide Number Placeholder 7"/>
          <p:cNvSpPr>
            <a:spLocks noGrp="1"/>
          </p:cNvSpPr>
          <p:nvPr>
            <p:ph type="sldNum" sz="quarter" idx="11"/>
          </p:nvPr>
        </p:nvSpPr>
        <p:spPr/>
        <p:txBody>
          <a:bodyPr/>
          <a:lstStyle/>
          <a:p>
            <a:fld id="{CE8079A4-7AA8-4A4F-87E2-7781EC5097DD}" type="slidenum">
              <a:rPr lang="en-US" smtClean="0"/>
              <a:pPr/>
              <a:t>‹#›</a:t>
            </a:fld>
            <a:endParaRPr lang="en-US"/>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FF71CE-B899-4B2B-848D-9F12F0C901B6}" type="datetimeFigureOut">
              <a:rPr lang="en-US" smtClean="0"/>
              <a:t>2/28/17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7606D-E5C4-4C2F-8241-EC2663EF1CD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2CF1CA-F464-4B29-B867-EAF8A9B936E3}" type="datetime1">
              <a:rPr lang="en-US" smtClean="0"/>
              <a:pPr/>
              <a:t>2/28/17</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E6B357-51B9-47D2-A71D-0D06CB03185D}" type="datetime1">
              <a:rPr lang="en-US" smtClean="0"/>
              <a:pPr/>
              <a:t>2/28/17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8CB827-F132-4DF6-9FB9-4035A4C798EF}" type="datetime1">
              <a:rPr lang="en-US" smtClean="0"/>
              <a:pPr/>
              <a:t>2/28/17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A92A601-7D32-4ED7-AD1A-974B6DDBDCDC}" type="datetime1">
              <a:rPr lang="en-US" smtClean="0"/>
              <a:pPr/>
              <a:t>2/28/17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079A4-7AA8-4A4F-87E2-7781EC5097DD}" type="slidenum">
              <a:rPr lang="en-US" smtClean="0"/>
              <a:pPr/>
              <a:t>‹#›</a:t>
            </a:fld>
            <a:endParaRPr lang="en-US"/>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3A17B41-4A0C-4639-A132-E5C8F99A4BE8}" type="datetime1">
              <a:rPr lang="en-US" smtClean="0"/>
              <a:pPr/>
              <a:t>2/28/17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8079A4-7AA8-4A4F-87E2-7781EC5097DD}" type="slidenum">
              <a:rPr lang="en-US" smtClean="0"/>
              <a:pPr/>
              <a:t>‹#›</a:t>
            </a:fld>
            <a:endParaRPr lang="en-US"/>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9967FD-6084-4075-993E-77EC8038773F}" type="datetime1">
              <a:rPr lang="en-US" smtClean="0"/>
              <a:pPr/>
              <a:t>2/28/17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988B47-74BA-4873-ADAE-EB0120124E83}" type="datetime1">
              <a:rPr lang="en-US" smtClean="0"/>
              <a:pPr/>
              <a:t>2/28/17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CF52C1-9A39-494C-9977-BBEFAB872C1F}" type="datetime1">
              <a:rPr lang="en-US" smtClean="0"/>
              <a:pPr/>
              <a:t>2/28/17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1EACE2-EA00-4376-9A66-47ABB8B02CF5}" type="datetime1">
              <a:rPr lang="en-US" smtClean="0"/>
              <a:pPr/>
              <a:t>2/28/17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DA47DADC-55EA-4839-91C8-5BCC0EC06F5C}" type="datetime1">
              <a:rPr lang="en-US" smtClean="0"/>
              <a:pPr/>
              <a:t>2/28/17</a:t>
            </a:fld>
            <a:endParaRPr lang="en-US" dirty="0"/>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CE8079A4-7AA8-4A4F-87E2-7781EC5097DD}" type="slidenum">
              <a:rPr lang="en-US" smtClean="0"/>
              <a:pPr/>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2" r:id="rId10"/>
    <p:sldLayoutId id="2147483671" r:id="rId11"/>
  </p:sldLayoutIdLst>
  <p:hf sldNum="0" hdr="0" ft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6412" y="2284669"/>
            <a:ext cx="7315200" cy="820863"/>
          </a:xfrm>
        </p:spPr>
        <p:txBody>
          <a:bodyPr>
            <a:normAutofit fontScale="90000"/>
          </a:bodyPr>
          <a:lstStyle/>
          <a:p>
            <a:r>
              <a:rPr lang="en-US" dirty="0" smtClean="0"/>
              <a:t>Omni International 2017</a:t>
            </a:r>
            <a:endParaRPr lang="en-US" dirty="0"/>
          </a:p>
        </p:txBody>
      </p:sp>
      <p:sp>
        <p:nvSpPr>
          <p:cNvPr id="3" name="Subtitle 2"/>
          <p:cNvSpPr>
            <a:spLocks noGrp="1"/>
          </p:cNvSpPr>
          <p:nvPr>
            <p:ph type="subTitle" idx="1"/>
          </p:nvPr>
        </p:nvSpPr>
        <p:spPr>
          <a:xfrm>
            <a:off x="976412" y="3160413"/>
            <a:ext cx="7315200" cy="1144632"/>
          </a:xfrm>
        </p:spPr>
        <p:txBody>
          <a:bodyPr/>
          <a:lstStyle/>
          <a:p>
            <a:r>
              <a:rPr lang="en-US" dirty="0" smtClean="0"/>
              <a:t>Website Goals, Progress,</a:t>
            </a:r>
            <a:r>
              <a:rPr lang="en-US" dirty="0"/>
              <a:t> Ideas</a:t>
            </a:r>
          </a:p>
        </p:txBody>
      </p:sp>
      <p:pic>
        <p:nvPicPr>
          <p:cNvPr id="6" name="Picture 5" descr="Omni Vector Logo - WHI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17" y="170465"/>
            <a:ext cx="1894119" cy="732998"/>
          </a:xfrm>
          <a:prstGeom prst="rect">
            <a:avLst/>
          </a:prstGeom>
        </p:spPr>
      </p:pic>
    </p:spTree>
    <p:extLst>
      <p:ext uri="{BB962C8B-B14F-4D97-AF65-F5344CB8AC3E}">
        <p14:creationId xmlns:p14="http://schemas.microsoft.com/office/powerpoint/2010/main" val="36309493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1"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874" y="581590"/>
            <a:ext cx="7315200" cy="1154097"/>
          </a:xfrm>
        </p:spPr>
        <p:txBody>
          <a:bodyPr>
            <a:normAutofit fontScale="90000"/>
          </a:bodyPr>
          <a:lstStyle/>
          <a:p>
            <a:r>
              <a:rPr lang="en-US" dirty="0" smtClean="0"/>
              <a:t>Ideas to increase sessions and increase GCR</a:t>
            </a:r>
            <a:r>
              <a:rPr lang="en-US" sz="2700" dirty="0" smtClean="0"/>
              <a:t>(Goal Conversion Rate)</a:t>
            </a:r>
            <a:endParaRPr lang="en-US" sz="2700" dirty="0"/>
          </a:p>
        </p:txBody>
      </p:sp>
      <p:sp>
        <p:nvSpPr>
          <p:cNvPr id="4" name="TextBox 3"/>
          <p:cNvSpPr txBox="1"/>
          <p:nvPr/>
        </p:nvSpPr>
        <p:spPr>
          <a:xfrm>
            <a:off x="1022866" y="2042035"/>
            <a:ext cx="5917004" cy="1200329"/>
          </a:xfrm>
          <a:prstGeom prst="rect">
            <a:avLst/>
          </a:prstGeom>
          <a:noFill/>
        </p:spPr>
        <p:txBody>
          <a:bodyPr wrap="none" rtlCol="0">
            <a:spAutoFit/>
          </a:bodyPr>
          <a:lstStyle/>
          <a:p>
            <a:r>
              <a:rPr lang="en-US" dirty="0" smtClean="0"/>
              <a:t>Make purchasing easier on customers.</a:t>
            </a:r>
          </a:p>
          <a:p>
            <a:pPr marL="285750" indent="-285750">
              <a:buFontTx/>
              <a:buChar char="-"/>
            </a:pPr>
            <a:r>
              <a:rPr lang="en-US" dirty="0" smtClean="0"/>
              <a:t>Bigger call to action buttons(submit, checkout, </a:t>
            </a:r>
            <a:r>
              <a:rPr lang="en-US" dirty="0" err="1" smtClean="0"/>
              <a:t>etc</a:t>
            </a:r>
            <a:r>
              <a:rPr lang="en-US" dirty="0" smtClean="0"/>
              <a:t>).</a:t>
            </a:r>
          </a:p>
          <a:p>
            <a:pPr marL="285750" indent="-285750">
              <a:buFontTx/>
              <a:buChar char="-"/>
            </a:pPr>
            <a:r>
              <a:rPr lang="en-US" dirty="0" smtClean="0"/>
              <a:t>Remove excess forms </a:t>
            </a:r>
            <a:r>
              <a:rPr lang="mr-IN" dirty="0" smtClean="0"/>
              <a:t>–</a:t>
            </a:r>
            <a:r>
              <a:rPr lang="en-US" dirty="0" smtClean="0"/>
              <a:t> Coupon field</a:t>
            </a:r>
          </a:p>
          <a:p>
            <a:pPr marL="285750" indent="-285750">
              <a:buFontTx/>
              <a:buChar char="-"/>
            </a:pPr>
            <a:r>
              <a:rPr lang="en-US" dirty="0" smtClean="0"/>
              <a:t>Inline Validation for forms</a:t>
            </a:r>
            <a:endParaRPr lang="en-US" dirty="0"/>
          </a:p>
        </p:txBody>
      </p:sp>
      <p:sp>
        <p:nvSpPr>
          <p:cNvPr id="6" name="TextBox 5"/>
          <p:cNvSpPr txBox="1"/>
          <p:nvPr/>
        </p:nvSpPr>
        <p:spPr>
          <a:xfrm>
            <a:off x="1201868" y="5288686"/>
            <a:ext cx="6045245" cy="1200329"/>
          </a:xfrm>
          <a:prstGeom prst="rect">
            <a:avLst/>
          </a:prstGeom>
          <a:noFill/>
        </p:spPr>
        <p:txBody>
          <a:bodyPr wrap="none" rtlCol="0">
            <a:spAutoFit/>
          </a:bodyPr>
          <a:lstStyle/>
          <a:p>
            <a:pPr marL="285750" indent="-285750">
              <a:buFontTx/>
              <a:buChar char="-"/>
            </a:pPr>
            <a:r>
              <a:rPr lang="en-US" dirty="0" smtClean="0"/>
              <a:t>Forgiving inputs instead of being strict with data</a:t>
            </a:r>
          </a:p>
          <a:p>
            <a:pPr marL="742950" lvl="1" indent="-285750">
              <a:buFontTx/>
              <a:buChar char="-"/>
            </a:pPr>
            <a:r>
              <a:rPr lang="en-US" dirty="0" smtClean="0"/>
              <a:t>Making customers enter dashes in phone numbers</a:t>
            </a:r>
          </a:p>
          <a:p>
            <a:pPr marL="742950" lvl="1" indent="-285750">
              <a:buFontTx/>
              <a:buChar char="-"/>
            </a:pPr>
            <a:r>
              <a:rPr lang="en-US" dirty="0" smtClean="0"/>
              <a:t>Addresses only being entered a specific way</a:t>
            </a:r>
          </a:p>
          <a:p>
            <a:pPr marL="742950" lvl="1" indent="-285750">
              <a:buFontTx/>
              <a:buChar char="-"/>
            </a:pPr>
            <a:endParaRPr lang="en-US" dirty="0"/>
          </a:p>
        </p:txBody>
      </p:sp>
      <p:pic>
        <p:nvPicPr>
          <p:cNvPr id="7" name="Picture 6"/>
          <p:cNvPicPr>
            <a:picLocks noChangeAspect="1"/>
          </p:cNvPicPr>
          <p:nvPr/>
        </p:nvPicPr>
        <p:blipFill>
          <a:blip r:embed="rId2"/>
          <a:stretch>
            <a:fillRect/>
          </a:stretch>
        </p:blipFill>
        <p:spPr>
          <a:xfrm>
            <a:off x="1270058" y="3242364"/>
            <a:ext cx="4628472" cy="1905841"/>
          </a:xfrm>
          <a:prstGeom prst="rect">
            <a:avLst/>
          </a:prstGeom>
        </p:spPr>
      </p:pic>
    </p:spTree>
    <p:extLst>
      <p:ext uri="{BB962C8B-B14F-4D97-AF65-F5344CB8AC3E}">
        <p14:creationId xmlns:p14="http://schemas.microsoft.com/office/powerpoint/2010/main" val="407328017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26874" y="581590"/>
            <a:ext cx="7315200" cy="1154097"/>
          </a:xfrm>
        </p:spPr>
        <p:txBody>
          <a:bodyPr>
            <a:normAutofit fontScale="90000"/>
          </a:bodyPr>
          <a:lstStyle/>
          <a:p>
            <a:r>
              <a:rPr lang="en-US" dirty="0" smtClean="0"/>
              <a:t>Ideas to increase sessions and increase GCR</a:t>
            </a:r>
            <a:r>
              <a:rPr lang="en-US" sz="2700" dirty="0" smtClean="0"/>
              <a:t>(Goal Conversion Rate)</a:t>
            </a:r>
            <a:endParaRPr lang="en-US" sz="2700" dirty="0"/>
          </a:p>
        </p:txBody>
      </p:sp>
      <p:sp>
        <p:nvSpPr>
          <p:cNvPr id="5" name="TextBox 4"/>
          <p:cNvSpPr txBox="1"/>
          <p:nvPr/>
        </p:nvSpPr>
        <p:spPr>
          <a:xfrm>
            <a:off x="726874" y="2096713"/>
            <a:ext cx="6861729" cy="1723549"/>
          </a:xfrm>
          <a:prstGeom prst="rect">
            <a:avLst/>
          </a:prstGeom>
          <a:noFill/>
        </p:spPr>
        <p:txBody>
          <a:bodyPr wrap="square" rtlCol="0">
            <a:spAutoFit/>
          </a:bodyPr>
          <a:lstStyle/>
          <a:p>
            <a:r>
              <a:rPr lang="en-US" sz="2400" b="1" dirty="0"/>
              <a:t>Exposing Options </a:t>
            </a:r>
            <a:r>
              <a:rPr lang="en-US" b="1" dirty="0"/>
              <a:t>instead of hiding them</a:t>
            </a:r>
            <a:r>
              <a:rPr lang="en-US" b="1" dirty="0" smtClean="0"/>
              <a:t>.</a:t>
            </a:r>
          </a:p>
          <a:p>
            <a:r>
              <a:rPr lang="en-US" sz="1600" dirty="0"/>
              <a:t>Each pull down menu that you use, hides a set of actions within which require effort to be discovered. If those hidden options are central along the path to getting things done by your visitors, then you might wish to consider surfacing them a bit more up front.</a:t>
            </a:r>
            <a:r>
              <a:rPr lang="en-US" sz="1600" dirty="0"/>
              <a:t> </a:t>
            </a:r>
            <a:endParaRPr lang="en-US" sz="1600" b="1" dirty="0" smtClean="0"/>
          </a:p>
          <a:p>
            <a:endParaRPr lang="en-US" dirty="0"/>
          </a:p>
        </p:txBody>
      </p:sp>
      <p:pic>
        <p:nvPicPr>
          <p:cNvPr id="6" name="Picture 5"/>
          <p:cNvPicPr>
            <a:picLocks noChangeAspect="1"/>
          </p:cNvPicPr>
          <p:nvPr/>
        </p:nvPicPr>
        <p:blipFill>
          <a:blip r:embed="rId2"/>
          <a:stretch>
            <a:fillRect/>
          </a:stretch>
        </p:blipFill>
        <p:spPr>
          <a:xfrm>
            <a:off x="999639" y="3820262"/>
            <a:ext cx="5112201" cy="2105023"/>
          </a:xfrm>
          <a:prstGeom prst="rect">
            <a:avLst/>
          </a:prstGeom>
        </p:spPr>
      </p:pic>
    </p:spTree>
    <p:extLst>
      <p:ext uri="{BB962C8B-B14F-4D97-AF65-F5344CB8AC3E}">
        <p14:creationId xmlns:p14="http://schemas.microsoft.com/office/powerpoint/2010/main" val="3860968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26874" y="581590"/>
            <a:ext cx="7315200" cy="1154097"/>
          </a:xfrm>
        </p:spPr>
        <p:txBody>
          <a:bodyPr>
            <a:normAutofit fontScale="90000"/>
          </a:bodyPr>
          <a:lstStyle/>
          <a:p>
            <a:r>
              <a:rPr lang="en-US" dirty="0" smtClean="0"/>
              <a:t>Ideas to increase sessions and increase GCR</a:t>
            </a:r>
            <a:r>
              <a:rPr lang="en-US" sz="2700" dirty="0" smtClean="0"/>
              <a:t>(Goal Conversion Rate)</a:t>
            </a:r>
            <a:endParaRPr lang="en-US" sz="2700" dirty="0"/>
          </a:p>
        </p:txBody>
      </p:sp>
      <p:sp>
        <p:nvSpPr>
          <p:cNvPr id="5" name="TextBox 4"/>
          <p:cNvSpPr txBox="1"/>
          <p:nvPr/>
        </p:nvSpPr>
        <p:spPr>
          <a:xfrm>
            <a:off x="726874" y="2096713"/>
            <a:ext cx="6861729" cy="1446550"/>
          </a:xfrm>
          <a:prstGeom prst="rect">
            <a:avLst/>
          </a:prstGeom>
          <a:noFill/>
        </p:spPr>
        <p:txBody>
          <a:bodyPr wrap="square" rtlCol="0">
            <a:spAutoFit/>
          </a:bodyPr>
          <a:lstStyle/>
          <a:p>
            <a:r>
              <a:rPr lang="en-US" sz="2400" b="1" dirty="0" smtClean="0"/>
              <a:t>Anchoring </a:t>
            </a:r>
            <a:r>
              <a:rPr lang="en-US" b="1" dirty="0" smtClean="0"/>
              <a:t>instead </a:t>
            </a:r>
            <a:r>
              <a:rPr lang="en-US" b="1" dirty="0"/>
              <a:t>of </a:t>
            </a:r>
            <a:r>
              <a:rPr lang="en-US" b="1" dirty="0" smtClean="0"/>
              <a:t>starting with the price</a:t>
            </a:r>
          </a:p>
          <a:p>
            <a:r>
              <a:rPr lang="en-US" sz="1600" dirty="0"/>
              <a:t>It suggests that our decision making is affected by the first quantities which come to our attention. When we start with a larger number and roll down towards a smaller price, all of a sudden that price doesn't feel as large any longer.</a:t>
            </a:r>
            <a:endParaRPr lang="en-US" dirty="0"/>
          </a:p>
        </p:txBody>
      </p:sp>
      <p:pic>
        <p:nvPicPr>
          <p:cNvPr id="2" name="Picture 1"/>
          <p:cNvPicPr>
            <a:picLocks noChangeAspect="1"/>
          </p:cNvPicPr>
          <p:nvPr/>
        </p:nvPicPr>
        <p:blipFill>
          <a:blip r:embed="rId2"/>
          <a:stretch>
            <a:fillRect/>
          </a:stretch>
        </p:blipFill>
        <p:spPr>
          <a:xfrm>
            <a:off x="1005819" y="3543263"/>
            <a:ext cx="6254402" cy="2575342"/>
          </a:xfrm>
          <a:prstGeom prst="rect">
            <a:avLst/>
          </a:prstGeom>
        </p:spPr>
      </p:pic>
    </p:spTree>
    <p:extLst>
      <p:ext uri="{BB962C8B-B14F-4D97-AF65-F5344CB8AC3E}">
        <p14:creationId xmlns:p14="http://schemas.microsoft.com/office/powerpoint/2010/main" val="3177973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26874" y="581590"/>
            <a:ext cx="7315200" cy="1154097"/>
          </a:xfrm>
        </p:spPr>
        <p:txBody>
          <a:bodyPr>
            <a:normAutofit fontScale="90000"/>
          </a:bodyPr>
          <a:lstStyle/>
          <a:p>
            <a:r>
              <a:rPr lang="en-US" dirty="0" smtClean="0"/>
              <a:t>Ideas to increase sessions and increase GCR</a:t>
            </a:r>
            <a:r>
              <a:rPr lang="en-US" sz="2700" dirty="0" smtClean="0"/>
              <a:t>(Goal Conversion Rate)</a:t>
            </a:r>
            <a:endParaRPr lang="en-US" sz="2700" dirty="0"/>
          </a:p>
        </p:txBody>
      </p:sp>
      <p:sp>
        <p:nvSpPr>
          <p:cNvPr id="5" name="TextBox 4"/>
          <p:cNvSpPr txBox="1"/>
          <p:nvPr/>
        </p:nvSpPr>
        <p:spPr>
          <a:xfrm>
            <a:off x="726874" y="2096713"/>
            <a:ext cx="6861729" cy="1538883"/>
          </a:xfrm>
          <a:prstGeom prst="rect">
            <a:avLst/>
          </a:prstGeom>
          <a:noFill/>
        </p:spPr>
        <p:txBody>
          <a:bodyPr wrap="square" rtlCol="0">
            <a:spAutoFit/>
          </a:bodyPr>
          <a:lstStyle/>
          <a:p>
            <a:r>
              <a:rPr lang="en-US" sz="2400" b="1" dirty="0" smtClean="0"/>
              <a:t>Reassurances </a:t>
            </a:r>
            <a:r>
              <a:rPr lang="en-US" b="1" dirty="0" smtClean="0"/>
              <a:t>instead </a:t>
            </a:r>
            <a:r>
              <a:rPr lang="en-US" b="1" dirty="0"/>
              <a:t>of </a:t>
            </a:r>
            <a:r>
              <a:rPr lang="en-US" b="1" dirty="0" smtClean="0"/>
              <a:t>assuming all is fine.</a:t>
            </a:r>
          </a:p>
          <a:p>
            <a:r>
              <a:rPr lang="en-US" sz="1400" dirty="0"/>
              <a:t>When you’re closing a sale, drop some reassurances. Throw in a guarantee, tell your customers that they will be satisfied, tell them that the payment is secure, that yes shipping is free, and yes that they can pull out at anytime without any risk. All is good and all will be fine. Don't worry, be happy. Putting a positive spin on a close is definitely worth a try as a conversion tactic.</a:t>
            </a:r>
            <a:endParaRPr lang="en-US" sz="1400" dirty="0" smtClean="0"/>
          </a:p>
        </p:txBody>
      </p:sp>
      <p:pic>
        <p:nvPicPr>
          <p:cNvPr id="3" name="Picture 2"/>
          <p:cNvPicPr>
            <a:picLocks noChangeAspect="1"/>
          </p:cNvPicPr>
          <p:nvPr/>
        </p:nvPicPr>
        <p:blipFill>
          <a:blip r:embed="rId2"/>
          <a:stretch>
            <a:fillRect/>
          </a:stretch>
        </p:blipFill>
        <p:spPr>
          <a:xfrm>
            <a:off x="809768" y="3635596"/>
            <a:ext cx="6220307" cy="2561303"/>
          </a:xfrm>
          <a:prstGeom prst="rect">
            <a:avLst/>
          </a:prstGeom>
        </p:spPr>
      </p:pic>
    </p:spTree>
    <p:extLst>
      <p:ext uri="{BB962C8B-B14F-4D97-AF65-F5344CB8AC3E}">
        <p14:creationId xmlns:p14="http://schemas.microsoft.com/office/powerpoint/2010/main" val="72722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26874" y="581590"/>
            <a:ext cx="7315200" cy="1154097"/>
          </a:xfrm>
        </p:spPr>
        <p:txBody>
          <a:bodyPr>
            <a:normAutofit fontScale="90000"/>
          </a:bodyPr>
          <a:lstStyle/>
          <a:p>
            <a:r>
              <a:rPr lang="en-US" dirty="0" smtClean="0"/>
              <a:t>Ideas to increase sessions and increase GCR</a:t>
            </a:r>
            <a:r>
              <a:rPr lang="en-US" sz="2700" dirty="0" smtClean="0"/>
              <a:t>(Goal Conversion Rate)</a:t>
            </a:r>
            <a:endParaRPr lang="en-US" sz="2700" dirty="0"/>
          </a:p>
        </p:txBody>
      </p:sp>
      <p:sp>
        <p:nvSpPr>
          <p:cNvPr id="5" name="TextBox 4"/>
          <p:cNvSpPr txBox="1"/>
          <p:nvPr/>
        </p:nvSpPr>
        <p:spPr>
          <a:xfrm>
            <a:off x="877960" y="1875110"/>
            <a:ext cx="6861729" cy="2308324"/>
          </a:xfrm>
          <a:prstGeom prst="rect">
            <a:avLst/>
          </a:prstGeom>
          <a:noFill/>
        </p:spPr>
        <p:txBody>
          <a:bodyPr wrap="square" rtlCol="0">
            <a:spAutoFit/>
          </a:bodyPr>
          <a:lstStyle/>
          <a:p>
            <a:r>
              <a:rPr lang="en-US" sz="1200" dirty="0"/>
              <a:t>You can let people judge the value of your product completely on their own, or you can help to do it for them. If you decide to make use of human irrationality, you can show the price in a way so that your offering becomes perceived as more valuable</a:t>
            </a:r>
            <a:r>
              <a:rPr lang="en-US" sz="1200" dirty="0" smtClean="0"/>
              <a:t>.</a:t>
            </a:r>
          </a:p>
          <a:p>
            <a:endParaRPr lang="en-US" sz="1200" dirty="0" smtClean="0"/>
          </a:p>
          <a:p>
            <a:pPr marL="171450" indent="-171450">
              <a:buFont typeface="Arial"/>
              <a:buChar char="•"/>
            </a:pPr>
            <a:r>
              <a:rPr lang="en-US" sz="1200" dirty="0" smtClean="0"/>
              <a:t>In </a:t>
            </a:r>
            <a:r>
              <a:rPr lang="en-US" sz="1200" dirty="0"/>
              <a:t>the simplest way you can start off with framing words such as "only", "affordable", or "small fee of" alongside of the price</a:t>
            </a:r>
            <a:r>
              <a:rPr lang="en-US" sz="1200" dirty="0" smtClean="0"/>
              <a:t>.</a:t>
            </a:r>
          </a:p>
          <a:p>
            <a:pPr marL="171450" indent="-171450">
              <a:buFont typeface="Arial"/>
              <a:buChar char="•"/>
            </a:pPr>
            <a:endParaRPr lang="en-US" sz="1200" dirty="0" smtClean="0"/>
          </a:p>
          <a:p>
            <a:pPr marL="171450" indent="-171450">
              <a:buFont typeface="Arial"/>
              <a:buChar char="•"/>
            </a:pPr>
            <a:r>
              <a:rPr lang="en-US" sz="1200" dirty="0" smtClean="0"/>
              <a:t>The </a:t>
            </a:r>
            <a:r>
              <a:rPr lang="en-US" sz="1200" dirty="0"/>
              <a:t>price then can also be broken down into a per unit price (ex: 30¢ per page rather than $30 for a book, or $1 per day instead of $30 per month for a membership). </a:t>
            </a:r>
            <a:endParaRPr lang="en-US" sz="1200" dirty="0" smtClean="0"/>
          </a:p>
          <a:p>
            <a:pPr marL="171450" indent="-171450">
              <a:buFont typeface="Arial"/>
              <a:buChar char="•"/>
            </a:pPr>
            <a:endParaRPr lang="en-US" sz="1200" dirty="0"/>
          </a:p>
          <a:p>
            <a:pPr marL="171450" indent="-171450">
              <a:buFont typeface="Arial"/>
              <a:buChar char="•"/>
            </a:pPr>
            <a:r>
              <a:rPr lang="en-US" sz="1200" dirty="0" smtClean="0"/>
              <a:t>Finally</a:t>
            </a:r>
            <a:r>
              <a:rPr lang="en-US" sz="1200" dirty="0"/>
              <a:t>, prices can be shown with fewer digits ($30, instead of $30.00) for an additional effect of illusion.</a:t>
            </a:r>
            <a:endParaRPr lang="en-US" sz="1200" dirty="0"/>
          </a:p>
        </p:txBody>
      </p:sp>
      <p:pic>
        <p:nvPicPr>
          <p:cNvPr id="2" name="Picture 1"/>
          <p:cNvPicPr>
            <a:picLocks noChangeAspect="1"/>
          </p:cNvPicPr>
          <p:nvPr/>
        </p:nvPicPr>
        <p:blipFill>
          <a:blip r:embed="rId2"/>
          <a:stretch>
            <a:fillRect/>
          </a:stretch>
        </p:blipFill>
        <p:spPr>
          <a:xfrm>
            <a:off x="877960" y="4183434"/>
            <a:ext cx="6448107" cy="2655102"/>
          </a:xfrm>
          <a:prstGeom prst="rect">
            <a:avLst/>
          </a:prstGeom>
        </p:spPr>
      </p:pic>
    </p:spTree>
    <p:extLst>
      <p:ext uri="{BB962C8B-B14F-4D97-AF65-F5344CB8AC3E}">
        <p14:creationId xmlns:p14="http://schemas.microsoft.com/office/powerpoint/2010/main" val="2268265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26874" y="581590"/>
            <a:ext cx="7315200" cy="1154097"/>
          </a:xfrm>
        </p:spPr>
        <p:txBody>
          <a:bodyPr>
            <a:normAutofit fontScale="90000"/>
          </a:bodyPr>
          <a:lstStyle/>
          <a:p>
            <a:r>
              <a:rPr lang="en-US" dirty="0" smtClean="0"/>
              <a:t>Ideas to increase sessions and increase GCR</a:t>
            </a:r>
            <a:r>
              <a:rPr lang="en-US" sz="2700" dirty="0" smtClean="0"/>
              <a:t>(Goal Conversion Rate)</a:t>
            </a:r>
            <a:endParaRPr lang="en-US" sz="2700" dirty="0"/>
          </a:p>
        </p:txBody>
      </p:sp>
      <p:sp>
        <p:nvSpPr>
          <p:cNvPr id="5" name="TextBox 4"/>
          <p:cNvSpPr txBox="1"/>
          <p:nvPr/>
        </p:nvSpPr>
        <p:spPr>
          <a:xfrm>
            <a:off x="877960" y="1875110"/>
            <a:ext cx="6861729" cy="2923877"/>
          </a:xfrm>
          <a:prstGeom prst="rect">
            <a:avLst/>
          </a:prstGeom>
          <a:noFill/>
        </p:spPr>
        <p:txBody>
          <a:bodyPr wrap="square" rtlCol="0">
            <a:spAutoFit/>
          </a:bodyPr>
          <a:lstStyle/>
          <a:p>
            <a:r>
              <a:rPr lang="en-US" sz="2800" b="1" dirty="0" smtClean="0"/>
              <a:t>Price Illusions </a:t>
            </a:r>
            <a:r>
              <a:rPr lang="en-US" sz="2400" dirty="0" smtClean="0"/>
              <a:t>instead of just plain price</a:t>
            </a:r>
          </a:p>
          <a:p>
            <a:endParaRPr lang="en-US" sz="1200" dirty="0" smtClean="0"/>
          </a:p>
          <a:p>
            <a:r>
              <a:rPr lang="en-US" sz="1200" dirty="0" smtClean="0"/>
              <a:t>You </a:t>
            </a:r>
            <a:r>
              <a:rPr lang="en-US" sz="1200" dirty="0"/>
              <a:t>can let people judge the value of your product completely on their own, or you can help to do it for them. If you decide to make use of human irrationality, you can show the price in a way so that your offering becomes perceived as more valuable</a:t>
            </a:r>
            <a:r>
              <a:rPr lang="en-US" sz="1200" dirty="0" smtClean="0"/>
              <a:t>.</a:t>
            </a:r>
          </a:p>
          <a:p>
            <a:endParaRPr lang="en-US" sz="1200" dirty="0" smtClean="0"/>
          </a:p>
          <a:p>
            <a:pPr marL="171450" indent="-171450">
              <a:buFont typeface="Arial"/>
              <a:buChar char="•"/>
            </a:pPr>
            <a:r>
              <a:rPr lang="en-US" sz="1200" dirty="0" smtClean="0"/>
              <a:t>In </a:t>
            </a:r>
            <a:r>
              <a:rPr lang="en-US" sz="1200" dirty="0"/>
              <a:t>the simplest way you can start off with framing words such as "only", "affordable", or "small fee of" alongside of the price</a:t>
            </a:r>
            <a:r>
              <a:rPr lang="en-US" sz="1200" dirty="0" smtClean="0"/>
              <a:t>.</a:t>
            </a:r>
          </a:p>
          <a:p>
            <a:pPr marL="171450" indent="-171450">
              <a:buFont typeface="Arial"/>
              <a:buChar char="•"/>
            </a:pPr>
            <a:endParaRPr lang="en-US" sz="1200" dirty="0" smtClean="0"/>
          </a:p>
          <a:p>
            <a:pPr marL="171450" indent="-171450">
              <a:buFont typeface="Arial"/>
              <a:buChar char="•"/>
            </a:pPr>
            <a:r>
              <a:rPr lang="en-US" sz="1200" dirty="0" smtClean="0"/>
              <a:t>The </a:t>
            </a:r>
            <a:r>
              <a:rPr lang="en-US" sz="1200" dirty="0"/>
              <a:t>price then can also be broken down into a per unit price (ex: 30¢ per page rather than $30 for a book, or $1 per day instead of $30 per month for a membership). </a:t>
            </a:r>
            <a:endParaRPr lang="en-US" sz="1200" dirty="0" smtClean="0"/>
          </a:p>
          <a:p>
            <a:pPr marL="171450" indent="-171450">
              <a:buFont typeface="Arial"/>
              <a:buChar char="•"/>
            </a:pPr>
            <a:endParaRPr lang="en-US" sz="1200" dirty="0"/>
          </a:p>
          <a:p>
            <a:pPr marL="171450" indent="-171450">
              <a:buFont typeface="Arial"/>
              <a:buChar char="•"/>
            </a:pPr>
            <a:r>
              <a:rPr lang="en-US" sz="1200" dirty="0" smtClean="0"/>
              <a:t>Finally</a:t>
            </a:r>
            <a:r>
              <a:rPr lang="en-US" sz="1200" dirty="0"/>
              <a:t>, prices can be shown with fewer digits ($30, instead of $30.00) for an additional effect of illusion.</a:t>
            </a:r>
            <a:endParaRPr lang="en-US" sz="1200" dirty="0"/>
          </a:p>
        </p:txBody>
      </p:sp>
      <p:pic>
        <p:nvPicPr>
          <p:cNvPr id="2" name="Picture 1"/>
          <p:cNvPicPr>
            <a:picLocks noChangeAspect="1"/>
          </p:cNvPicPr>
          <p:nvPr/>
        </p:nvPicPr>
        <p:blipFill>
          <a:blip r:embed="rId2"/>
          <a:stretch>
            <a:fillRect/>
          </a:stretch>
        </p:blipFill>
        <p:spPr>
          <a:xfrm>
            <a:off x="1159249" y="4652238"/>
            <a:ext cx="5578670" cy="2297099"/>
          </a:xfrm>
          <a:prstGeom prst="rect">
            <a:avLst/>
          </a:prstGeom>
        </p:spPr>
      </p:pic>
    </p:spTree>
    <p:extLst>
      <p:ext uri="{BB962C8B-B14F-4D97-AF65-F5344CB8AC3E}">
        <p14:creationId xmlns:p14="http://schemas.microsoft.com/office/powerpoint/2010/main" val="1342089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26874" y="581590"/>
            <a:ext cx="7315200" cy="1154097"/>
          </a:xfrm>
        </p:spPr>
        <p:txBody>
          <a:bodyPr>
            <a:normAutofit fontScale="90000"/>
          </a:bodyPr>
          <a:lstStyle/>
          <a:p>
            <a:r>
              <a:rPr lang="en-US" dirty="0" smtClean="0"/>
              <a:t>Ideas to increase sessions and increase GCR</a:t>
            </a:r>
            <a:r>
              <a:rPr lang="en-US" sz="2700" dirty="0" smtClean="0"/>
              <a:t>(Goal Conversion Rate)</a:t>
            </a:r>
            <a:endParaRPr lang="en-US" sz="2700" dirty="0"/>
          </a:p>
        </p:txBody>
      </p:sp>
      <p:sp>
        <p:nvSpPr>
          <p:cNvPr id="5" name="TextBox 4"/>
          <p:cNvSpPr txBox="1"/>
          <p:nvPr/>
        </p:nvSpPr>
        <p:spPr>
          <a:xfrm>
            <a:off x="877960" y="1875110"/>
            <a:ext cx="6861729" cy="1323439"/>
          </a:xfrm>
          <a:prstGeom prst="rect">
            <a:avLst/>
          </a:prstGeom>
          <a:noFill/>
        </p:spPr>
        <p:txBody>
          <a:bodyPr wrap="square" rtlCol="0">
            <a:spAutoFit/>
          </a:bodyPr>
          <a:lstStyle/>
          <a:p>
            <a:r>
              <a:rPr lang="en-US" sz="3200" b="1" dirty="0" smtClean="0"/>
              <a:t>Explaining </a:t>
            </a:r>
            <a:r>
              <a:rPr lang="en-US" sz="2000" b="1" dirty="0" smtClean="0"/>
              <a:t>instead of assuming the obvious</a:t>
            </a:r>
            <a:endParaRPr lang="en-US" sz="2000" dirty="0" smtClean="0"/>
          </a:p>
          <a:p>
            <a:endParaRPr lang="en-US" sz="1200" dirty="0" smtClean="0"/>
          </a:p>
          <a:p>
            <a:r>
              <a:rPr lang="en-US" sz="1200" dirty="0"/>
              <a:t>Some things which may seem obvious to us, might be less so to others. Form fields are probably the classic example of this with their open ended nature. That’s where explanations, descriptions, and hints come in</a:t>
            </a:r>
            <a:r>
              <a:rPr lang="en-US" sz="1200" dirty="0" smtClean="0"/>
              <a:t>.</a:t>
            </a:r>
          </a:p>
        </p:txBody>
      </p:sp>
      <p:pic>
        <p:nvPicPr>
          <p:cNvPr id="3" name="Picture 2"/>
          <p:cNvPicPr>
            <a:picLocks noChangeAspect="1"/>
          </p:cNvPicPr>
          <p:nvPr/>
        </p:nvPicPr>
        <p:blipFill>
          <a:blip r:embed="rId2"/>
          <a:stretch>
            <a:fillRect/>
          </a:stretch>
        </p:blipFill>
        <p:spPr>
          <a:xfrm>
            <a:off x="1005817" y="3322775"/>
            <a:ext cx="6503727" cy="2678005"/>
          </a:xfrm>
          <a:prstGeom prst="rect">
            <a:avLst/>
          </a:prstGeom>
        </p:spPr>
      </p:pic>
    </p:spTree>
    <p:extLst>
      <p:ext uri="{BB962C8B-B14F-4D97-AF65-F5344CB8AC3E}">
        <p14:creationId xmlns:p14="http://schemas.microsoft.com/office/powerpoint/2010/main" val="3193631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26874" y="581590"/>
            <a:ext cx="7315200" cy="1154097"/>
          </a:xfrm>
        </p:spPr>
        <p:txBody>
          <a:bodyPr>
            <a:normAutofit fontScale="90000"/>
          </a:bodyPr>
          <a:lstStyle/>
          <a:p>
            <a:r>
              <a:rPr lang="en-US" dirty="0" smtClean="0"/>
              <a:t>Ideas to increase sessions and increase GCR</a:t>
            </a:r>
            <a:r>
              <a:rPr lang="en-US" sz="2700" dirty="0" smtClean="0"/>
              <a:t>(Goal Conversion Rate)</a:t>
            </a:r>
            <a:endParaRPr lang="en-US" sz="2700" dirty="0"/>
          </a:p>
        </p:txBody>
      </p:sp>
      <p:sp>
        <p:nvSpPr>
          <p:cNvPr id="5" name="TextBox 4"/>
          <p:cNvSpPr txBox="1"/>
          <p:nvPr/>
        </p:nvSpPr>
        <p:spPr>
          <a:xfrm>
            <a:off x="877960" y="1875110"/>
            <a:ext cx="6861729" cy="1323439"/>
          </a:xfrm>
          <a:prstGeom prst="rect">
            <a:avLst/>
          </a:prstGeom>
          <a:noFill/>
        </p:spPr>
        <p:txBody>
          <a:bodyPr wrap="square" rtlCol="0">
            <a:spAutoFit/>
          </a:bodyPr>
          <a:lstStyle/>
          <a:p>
            <a:r>
              <a:rPr lang="en-US" sz="3200" b="1" dirty="0" smtClean="0"/>
              <a:t>Explaining </a:t>
            </a:r>
            <a:r>
              <a:rPr lang="en-US" sz="2000" b="1" dirty="0" smtClean="0"/>
              <a:t>instead of assuming the obvious</a:t>
            </a:r>
            <a:endParaRPr lang="en-US" sz="2000" dirty="0" smtClean="0"/>
          </a:p>
          <a:p>
            <a:endParaRPr lang="en-US" sz="1200" dirty="0" smtClean="0"/>
          </a:p>
          <a:p>
            <a:r>
              <a:rPr lang="en-US" sz="1200" dirty="0"/>
              <a:t>Some things which may seem obvious to us, might be less so to others. Form fields are probably the classic example of this with their open ended nature. That’s where explanations, descriptions, and hints come in</a:t>
            </a:r>
            <a:r>
              <a:rPr lang="en-US" sz="1200" dirty="0" smtClean="0"/>
              <a:t>.</a:t>
            </a:r>
          </a:p>
        </p:txBody>
      </p:sp>
      <p:pic>
        <p:nvPicPr>
          <p:cNvPr id="3" name="Picture 2"/>
          <p:cNvPicPr>
            <a:picLocks noChangeAspect="1"/>
          </p:cNvPicPr>
          <p:nvPr/>
        </p:nvPicPr>
        <p:blipFill>
          <a:blip r:embed="rId2"/>
          <a:stretch>
            <a:fillRect/>
          </a:stretch>
        </p:blipFill>
        <p:spPr>
          <a:xfrm>
            <a:off x="1005817" y="3322775"/>
            <a:ext cx="6503727" cy="2678005"/>
          </a:xfrm>
          <a:prstGeom prst="rect">
            <a:avLst/>
          </a:prstGeom>
        </p:spPr>
      </p:pic>
    </p:spTree>
    <p:extLst>
      <p:ext uri="{BB962C8B-B14F-4D97-AF65-F5344CB8AC3E}">
        <p14:creationId xmlns:p14="http://schemas.microsoft.com/office/powerpoint/2010/main" val="3098762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972" y="320074"/>
            <a:ext cx="7315200" cy="666525"/>
          </a:xfrm>
        </p:spPr>
        <p:txBody>
          <a:bodyPr>
            <a:normAutofit fontScale="90000"/>
          </a:bodyPr>
          <a:lstStyle/>
          <a:p>
            <a:pPr algn="ctr"/>
            <a:r>
              <a:rPr lang="en-US" dirty="0" smtClean="0"/>
              <a:t>Improve SEO</a:t>
            </a:r>
            <a:endParaRPr lang="en-US" dirty="0"/>
          </a:p>
        </p:txBody>
      </p:sp>
      <p:sp>
        <p:nvSpPr>
          <p:cNvPr id="3" name="Content Placeholder 2"/>
          <p:cNvSpPr>
            <a:spLocks noGrp="1"/>
          </p:cNvSpPr>
          <p:nvPr>
            <p:ph idx="1"/>
          </p:nvPr>
        </p:nvSpPr>
        <p:spPr>
          <a:xfrm>
            <a:off x="832757" y="1781047"/>
            <a:ext cx="7315200" cy="3539527"/>
          </a:xfrm>
        </p:spPr>
        <p:txBody>
          <a:bodyPr/>
          <a:lstStyle/>
          <a:p>
            <a:r>
              <a:rPr lang="en-US" dirty="0" smtClean="0"/>
              <a:t>Make adds more relevant/specific. Keywords should be used in body copy of page the add is linked to.</a:t>
            </a:r>
          </a:p>
          <a:p>
            <a:r>
              <a:rPr lang="en-US" dirty="0" smtClean="0"/>
              <a:t>Add Rich-snippets through out the web-site. Gives Google more info to give to customers when searching.</a:t>
            </a:r>
          </a:p>
          <a:p>
            <a:r>
              <a:rPr lang="en-US" dirty="0" smtClean="0"/>
              <a:t>Make pages load quicker. Optimize images, code, order of loading scripts.</a:t>
            </a:r>
          </a:p>
          <a:p>
            <a:r>
              <a:rPr lang="en-US" dirty="0" smtClean="0"/>
              <a:t>Add more relevant information on site. Provide more info that is valuable to our customers.</a:t>
            </a:r>
          </a:p>
        </p:txBody>
      </p:sp>
    </p:spTree>
    <p:extLst>
      <p:ext uri="{BB962C8B-B14F-4D97-AF65-F5344CB8AC3E}">
        <p14:creationId xmlns:p14="http://schemas.microsoft.com/office/powerpoint/2010/main" val="1751566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972" y="320074"/>
            <a:ext cx="7315200" cy="666525"/>
          </a:xfrm>
        </p:spPr>
        <p:txBody>
          <a:bodyPr>
            <a:normAutofit fontScale="90000"/>
          </a:bodyPr>
          <a:lstStyle/>
          <a:p>
            <a:pPr algn="ctr"/>
            <a:r>
              <a:rPr lang="en-US" dirty="0" smtClean="0"/>
              <a:t>Header Redesign</a:t>
            </a:r>
            <a:endParaRPr lang="en-US" dirty="0"/>
          </a:p>
        </p:txBody>
      </p:sp>
      <p:sp>
        <p:nvSpPr>
          <p:cNvPr id="5" name="TextBox 4"/>
          <p:cNvSpPr txBox="1"/>
          <p:nvPr/>
        </p:nvSpPr>
        <p:spPr>
          <a:xfrm>
            <a:off x="947571" y="1143608"/>
            <a:ext cx="7045518" cy="2554545"/>
          </a:xfrm>
          <a:prstGeom prst="rect">
            <a:avLst/>
          </a:prstGeom>
          <a:noFill/>
        </p:spPr>
        <p:txBody>
          <a:bodyPr wrap="none" rtlCol="0">
            <a:spAutoFit/>
          </a:bodyPr>
          <a:lstStyle/>
          <a:p>
            <a:pPr marL="285750" indent="-285750">
              <a:buFont typeface="Arial"/>
              <a:buChar char="•"/>
            </a:pPr>
            <a:r>
              <a:rPr lang="en-US" sz="1600" dirty="0" smtClean="0"/>
              <a:t>Separate links that are most important and get the most clicks.</a:t>
            </a:r>
          </a:p>
          <a:p>
            <a:pPr marL="285750" indent="-285750">
              <a:buFont typeface="Arial"/>
              <a:buChar char="•"/>
            </a:pPr>
            <a:endParaRPr lang="en-US" sz="1600" dirty="0" smtClean="0"/>
          </a:p>
          <a:p>
            <a:pPr marL="285750" indent="-285750">
              <a:buFont typeface="Arial"/>
              <a:buChar char="•"/>
            </a:pPr>
            <a:r>
              <a:rPr lang="en-US" sz="1600" dirty="0" smtClean="0"/>
              <a:t>Make search bar larger </a:t>
            </a:r>
            <a:r>
              <a:rPr lang="mr-IN" sz="1600" dirty="0" smtClean="0"/>
              <a:t>–</a:t>
            </a:r>
            <a:r>
              <a:rPr lang="en-US" sz="1600" dirty="0" smtClean="0"/>
              <a:t> Ecommerce conversion rate is much higher </a:t>
            </a:r>
          </a:p>
          <a:p>
            <a:r>
              <a:rPr lang="en-US" sz="1600" dirty="0" smtClean="0"/>
              <a:t>     when customers use search bar. 0.22% without | 4.62% with</a:t>
            </a:r>
          </a:p>
          <a:p>
            <a:endParaRPr lang="en-US" sz="1600" dirty="0" smtClean="0"/>
          </a:p>
          <a:p>
            <a:pPr marL="285750" indent="-285750">
              <a:buFont typeface="Arial"/>
              <a:buChar char="•"/>
            </a:pPr>
            <a:r>
              <a:rPr lang="en-US" sz="1600" dirty="0" smtClean="0"/>
              <a:t>Drop down module to show what is currently in shopping cart.</a:t>
            </a:r>
          </a:p>
          <a:p>
            <a:r>
              <a:rPr lang="en-US" sz="1600" dirty="0" smtClean="0"/>
              <a:t>     When a product is added to cart the dropdown will appear instead of </a:t>
            </a:r>
          </a:p>
          <a:p>
            <a:r>
              <a:rPr lang="en-US" sz="1600" dirty="0" smtClean="0"/>
              <a:t>     taking you straight to the shopping cart.</a:t>
            </a:r>
          </a:p>
          <a:p>
            <a:endParaRPr lang="en-US" sz="1600" dirty="0"/>
          </a:p>
          <a:p>
            <a:pPr marL="285750" indent="-285750">
              <a:buFont typeface="Arial"/>
              <a:buChar char="•"/>
            </a:pPr>
            <a:r>
              <a:rPr lang="en-US" sz="1600" dirty="0" smtClean="0"/>
              <a:t>Make our contact number more prominent as well as social media icons</a:t>
            </a:r>
          </a:p>
        </p:txBody>
      </p:sp>
      <p:pic>
        <p:nvPicPr>
          <p:cNvPr id="6" name="Picture 5" descr="Screen Shot 2017-03-01 at 9.29.0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832" y="3830875"/>
            <a:ext cx="6917257" cy="2792843"/>
          </a:xfrm>
          <a:prstGeom prst="rect">
            <a:avLst/>
          </a:prstGeom>
        </p:spPr>
      </p:pic>
    </p:spTree>
    <p:extLst>
      <p:ext uri="{BB962C8B-B14F-4D97-AF65-F5344CB8AC3E}">
        <p14:creationId xmlns:p14="http://schemas.microsoft.com/office/powerpoint/2010/main" val="2550729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47715"/>
            <a:ext cx="7315200" cy="1154097"/>
          </a:xfrm>
        </p:spPr>
        <p:txBody>
          <a:bodyPr/>
          <a:lstStyle/>
          <a:p>
            <a:r>
              <a:rPr lang="en-US" dirty="0" smtClean="0"/>
              <a:t>2017 - End of Year Goals</a:t>
            </a:r>
            <a:endParaRPr lang="en-US" dirty="0"/>
          </a:p>
        </p:txBody>
      </p:sp>
      <p:sp>
        <p:nvSpPr>
          <p:cNvPr id="3" name="Content Placeholder 2"/>
          <p:cNvSpPr>
            <a:spLocks noGrp="1"/>
          </p:cNvSpPr>
          <p:nvPr>
            <p:ph idx="1"/>
          </p:nvPr>
        </p:nvSpPr>
        <p:spPr>
          <a:xfrm>
            <a:off x="1041400" y="1301812"/>
            <a:ext cx="7315200" cy="5211474"/>
          </a:xfrm>
        </p:spPr>
        <p:txBody>
          <a:bodyPr>
            <a:normAutofit/>
          </a:bodyPr>
          <a:lstStyle/>
          <a:p>
            <a:pPr lvl="0"/>
            <a:r>
              <a:rPr lang="en-US" dirty="0"/>
              <a:t>Increase sessions to +30,000</a:t>
            </a:r>
          </a:p>
          <a:p>
            <a:pPr lvl="0"/>
            <a:r>
              <a:rPr lang="en-US" dirty="0"/>
              <a:t>Increase Goal Conversion Rate to </a:t>
            </a:r>
            <a:r>
              <a:rPr lang="en-US" dirty="0" smtClean="0"/>
              <a:t>2.5%</a:t>
            </a:r>
            <a:endParaRPr lang="en-US" dirty="0"/>
          </a:p>
          <a:p>
            <a:pPr lvl="0"/>
            <a:r>
              <a:rPr lang="en-US" dirty="0"/>
              <a:t>Pages per Session 4+</a:t>
            </a:r>
          </a:p>
          <a:p>
            <a:pPr lvl="0"/>
            <a:r>
              <a:rPr lang="en-US" dirty="0"/>
              <a:t>Gain 20 new leads a day – need to set this up to get an accurate total number of possible leads</a:t>
            </a:r>
          </a:p>
          <a:p>
            <a:pPr lvl="0"/>
            <a:r>
              <a:rPr lang="en-US" dirty="0"/>
              <a:t>Bring CPA (Click Per Action) down - Spend allot less on AdWords with the same results as if we were paying </a:t>
            </a:r>
            <a:r>
              <a:rPr lang="en-US" dirty="0" smtClean="0"/>
              <a:t>allot. $75 or less</a:t>
            </a:r>
          </a:p>
          <a:p>
            <a:pPr lvl="0"/>
            <a:r>
              <a:rPr lang="en-US" dirty="0" smtClean="0"/>
              <a:t>Increase </a:t>
            </a:r>
            <a:r>
              <a:rPr lang="en-US" dirty="0"/>
              <a:t>Average Quality Scores on all adds to 5 or above</a:t>
            </a:r>
          </a:p>
          <a:p>
            <a:pPr lvl="0"/>
            <a:r>
              <a:rPr lang="en-US" dirty="0"/>
              <a:t>Bring Average Page load time to below 4 seconds (cleaning of files, using cashing, loading files in correct order, optimizing images and how content loads)</a:t>
            </a:r>
          </a:p>
          <a:p>
            <a:endParaRPr lang="en-US" dirty="0"/>
          </a:p>
        </p:txBody>
      </p:sp>
    </p:spTree>
    <p:extLst>
      <p:ext uri="{BB962C8B-B14F-4D97-AF65-F5344CB8AC3E}">
        <p14:creationId xmlns:p14="http://schemas.microsoft.com/office/powerpoint/2010/main" val="329369892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65001"/>
            <a:ext cx="7315200" cy="714071"/>
          </a:xfrm>
        </p:spPr>
        <p:txBody>
          <a:bodyPr>
            <a:normAutofit/>
          </a:bodyPr>
          <a:lstStyle/>
          <a:p>
            <a:r>
              <a:rPr lang="en-US" b="1" dirty="0"/>
              <a:t>The default channels are</a:t>
            </a:r>
            <a:r>
              <a:rPr lang="en-US" b="1" dirty="0" smtClean="0"/>
              <a:t>:</a:t>
            </a:r>
            <a:endParaRPr lang="en-US" dirty="0"/>
          </a:p>
        </p:txBody>
      </p:sp>
      <p:sp>
        <p:nvSpPr>
          <p:cNvPr id="3" name="Content Placeholder 2"/>
          <p:cNvSpPr>
            <a:spLocks noGrp="1"/>
          </p:cNvSpPr>
          <p:nvPr>
            <p:ph idx="1"/>
          </p:nvPr>
        </p:nvSpPr>
        <p:spPr>
          <a:xfrm>
            <a:off x="914400" y="1318405"/>
            <a:ext cx="7315200" cy="5403524"/>
          </a:xfrm>
        </p:spPr>
        <p:txBody>
          <a:bodyPr>
            <a:normAutofit fontScale="55000" lnSpcReduction="20000"/>
          </a:bodyPr>
          <a:lstStyle/>
          <a:p>
            <a:pPr lvl="0"/>
            <a:r>
              <a:rPr lang="en-US" dirty="0" smtClean="0"/>
              <a:t>Direct</a:t>
            </a:r>
            <a:r>
              <a:rPr lang="en-US" dirty="0"/>
              <a:t>:</a:t>
            </a:r>
            <a:endParaRPr lang="en-US" sz="2800" dirty="0"/>
          </a:p>
          <a:p>
            <a:pPr lvl="1"/>
            <a:r>
              <a:rPr lang="en-US" dirty="0"/>
              <a:t>In general, indicates visits where users navigated directly to the URL or the source of the visit is unknown </a:t>
            </a:r>
            <a:endParaRPr lang="en-US" sz="2400" dirty="0"/>
          </a:p>
          <a:p>
            <a:pPr lvl="1"/>
            <a:r>
              <a:rPr lang="en-US" dirty="0"/>
              <a:t>Determined by a source of direct and medium of (not set) or (none</a:t>
            </a:r>
            <a:r>
              <a:rPr lang="en-US" dirty="0" smtClean="0"/>
              <a:t>)</a:t>
            </a:r>
          </a:p>
          <a:p>
            <a:pPr marL="320040" lvl="1" indent="0">
              <a:buNone/>
            </a:pPr>
            <a:endParaRPr lang="en-US" sz="2400" dirty="0"/>
          </a:p>
          <a:p>
            <a:pPr lvl="0"/>
            <a:r>
              <a:rPr lang="en-US" dirty="0"/>
              <a:t>Organic Search:</a:t>
            </a:r>
            <a:endParaRPr lang="en-US" sz="2800" dirty="0"/>
          </a:p>
          <a:p>
            <a:pPr lvl="1"/>
            <a:r>
              <a:rPr lang="en-US" dirty="0"/>
              <a:t>Indicates visits from organic (unpaid) search results</a:t>
            </a:r>
            <a:endParaRPr lang="en-US" sz="2400" dirty="0"/>
          </a:p>
          <a:p>
            <a:pPr lvl="1"/>
            <a:r>
              <a:rPr lang="en-US" dirty="0"/>
              <a:t>Determined by medium of </a:t>
            </a:r>
            <a:r>
              <a:rPr lang="en-US" dirty="0" smtClean="0"/>
              <a:t>organic</a:t>
            </a:r>
          </a:p>
          <a:p>
            <a:pPr marL="320040" lvl="1" indent="0">
              <a:buNone/>
            </a:pPr>
            <a:endParaRPr lang="en-US" sz="2400" dirty="0"/>
          </a:p>
          <a:p>
            <a:pPr lvl="0"/>
            <a:r>
              <a:rPr lang="en-US" dirty="0"/>
              <a:t>Social:</a:t>
            </a:r>
            <a:endParaRPr lang="en-US" sz="2800" dirty="0"/>
          </a:p>
          <a:p>
            <a:pPr lvl="1"/>
            <a:r>
              <a:rPr lang="en-US" dirty="0"/>
              <a:t>Indicates visits from social networks (Facebook, Twitter, etc.)</a:t>
            </a:r>
            <a:endParaRPr lang="en-US" sz="2400" dirty="0"/>
          </a:p>
          <a:p>
            <a:pPr lvl="1"/>
            <a:r>
              <a:rPr lang="en-US" dirty="0"/>
              <a:t>Determined when Social Source Referral matches “yes;” Google Analytics also places these in the referral “bucket” matching a list of known social sources or when medium matches social, social-network, social-media, sm, social network, or social </a:t>
            </a:r>
            <a:r>
              <a:rPr lang="en-US" dirty="0" smtClean="0"/>
              <a:t>media</a:t>
            </a:r>
          </a:p>
          <a:p>
            <a:pPr marL="320040" lvl="1" indent="0">
              <a:buNone/>
            </a:pPr>
            <a:endParaRPr lang="en-US" sz="2400" dirty="0"/>
          </a:p>
          <a:p>
            <a:pPr lvl="0"/>
            <a:r>
              <a:rPr lang="en-US" dirty="0"/>
              <a:t>Email:</a:t>
            </a:r>
            <a:endParaRPr lang="en-US" sz="2800" dirty="0"/>
          </a:p>
          <a:p>
            <a:pPr lvl="1"/>
            <a:r>
              <a:rPr lang="en-US" dirty="0"/>
              <a:t>Indicates traffic from links clicked in email messages, whether mass email marketing or individual messages</a:t>
            </a:r>
            <a:endParaRPr lang="en-US" sz="2400" dirty="0"/>
          </a:p>
          <a:p>
            <a:pPr lvl="1"/>
            <a:r>
              <a:rPr lang="en-US" dirty="0"/>
              <a:t>Determined by medium of </a:t>
            </a:r>
            <a:r>
              <a:rPr lang="en-US" dirty="0" smtClean="0"/>
              <a:t>email</a:t>
            </a:r>
          </a:p>
          <a:p>
            <a:pPr marL="320040" lvl="1" indent="0">
              <a:buNone/>
            </a:pPr>
            <a:endParaRPr lang="en-US" sz="2400" dirty="0"/>
          </a:p>
          <a:p>
            <a:pPr lvl="0"/>
            <a:r>
              <a:rPr lang="en-US" dirty="0"/>
              <a:t>Referral:</a:t>
            </a:r>
            <a:endParaRPr lang="en-US" sz="2800" dirty="0"/>
          </a:p>
          <a:p>
            <a:pPr lvl="1"/>
            <a:r>
              <a:rPr lang="en-US" dirty="0"/>
              <a:t>Indicates traffic where users clicked a link from another site, excluding major search engines</a:t>
            </a:r>
            <a:endParaRPr lang="en-US" sz="2400" dirty="0"/>
          </a:p>
          <a:p>
            <a:pPr lvl="1"/>
            <a:r>
              <a:rPr lang="en-US" dirty="0"/>
              <a:t>Determined by medium of </a:t>
            </a:r>
            <a:r>
              <a:rPr lang="en-US" dirty="0" smtClean="0"/>
              <a:t>referral</a:t>
            </a:r>
          </a:p>
          <a:p>
            <a:pPr marL="320040" lvl="1" indent="0">
              <a:buNone/>
            </a:pPr>
            <a:endParaRPr lang="en-US" sz="2400" dirty="0"/>
          </a:p>
          <a:p>
            <a:pPr lvl="0"/>
            <a:r>
              <a:rPr lang="en-US" dirty="0"/>
              <a:t>Paid Search:</a:t>
            </a:r>
            <a:endParaRPr lang="en-US" sz="2800" dirty="0"/>
          </a:p>
          <a:p>
            <a:pPr lvl="1"/>
            <a:r>
              <a:rPr lang="en-US" dirty="0" smtClean="0"/>
              <a:t>Determined </a:t>
            </a:r>
            <a:r>
              <a:rPr lang="en-US" dirty="0"/>
              <a:t>by medium of cpc, ppc, or </a:t>
            </a:r>
            <a:r>
              <a:rPr lang="en-US" dirty="0" smtClean="0"/>
              <a:t>paid-search</a:t>
            </a:r>
            <a:r>
              <a:rPr lang="en-US" dirty="0"/>
              <a:t>; also, excludes traffic in “Content” bucket of ad </a:t>
            </a:r>
            <a:r>
              <a:rPr lang="en-US" dirty="0" smtClean="0"/>
              <a:t>networks</a:t>
            </a:r>
          </a:p>
          <a:p>
            <a:pPr lvl="1"/>
            <a:r>
              <a:rPr lang="en-US" sz="2200" dirty="0"/>
              <a:t>Separates into two separate channels </a:t>
            </a:r>
            <a:r>
              <a:rPr lang="en-US" sz="2200" dirty="0" smtClean="0"/>
              <a:t>now</a:t>
            </a:r>
          </a:p>
          <a:p>
            <a:pPr lvl="2"/>
            <a:r>
              <a:rPr lang="en-US" sz="2200" dirty="0"/>
              <a:t>Brand paid Search </a:t>
            </a:r>
            <a:r>
              <a:rPr lang="mr-IN" sz="2200" dirty="0"/>
              <a:t>–</a:t>
            </a:r>
            <a:r>
              <a:rPr lang="en-US" sz="2200" dirty="0"/>
              <a:t> any paid traffic that used a branded keyword or term</a:t>
            </a:r>
          </a:p>
          <a:p>
            <a:pPr lvl="2"/>
            <a:r>
              <a:rPr lang="en-US" sz="2200" dirty="0"/>
              <a:t>Generic paid Search </a:t>
            </a:r>
            <a:r>
              <a:rPr lang="mr-IN" sz="2200" dirty="0"/>
              <a:t>–</a:t>
            </a:r>
            <a:r>
              <a:rPr lang="en-US" sz="2200" dirty="0"/>
              <a:t> any paid traffic that does not use a branded keyword or </a:t>
            </a:r>
            <a:r>
              <a:rPr lang="en-US" sz="2200" dirty="0" smtClean="0"/>
              <a:t>term</a:t>
            </a:r>
            <a:endParaRPr lang="en-US" dirty="0" smtClean="0"/>
          </a:p>
          <a:p>
            <a:pPr marL="320040" lvl="1" indent="0">
              <a:buNone/>
            </a:pPr>
            <a:endParaRPr lang="en-US" sz="2400" dirty="0"/>
          </a:p>
          <a:p>
            <a:pPr lvl="0"/>
            <a:r>
              <a:rPr lang="en-US" dirty="0"/>
              <a:t>Display:</a:t>
            </a:r>
            <a:endParaRPr lang="en-US" sz="2800" dirty="0"/>
          </a:p>
          <a:p>
            <a:pPr lvl="1"/>
            <a:r>
              <a:rPr lang="en-US" dirty="0"/>
              <a:t>Indicates traffic from display advertising, such as Google AdWords remarketing campaigns</a:t>
            </a:r>
            <a:endParaRPr lang="en-US" sz="2400" dirty="0"/>
          </a:p>
          <a:p>
            <a:pPr lvl="1"/>
            <a:r>
              <a:rPr lang="en-US" dirty="0"/>
              <a:t>Determined by medium of display, cpm, or banner, or in “Content” bucket of ad networks (indicating Google Display Network)</a:t>
            </a:r>
            <a:endParaRPr lang="en-US" sz="2400" dirty="0"/>
          </a:p>
          <a:p>
            <a:endParaRPr lang="en-US" dirty="0"/>
          </a:p>
        </p:txBody>
      </p:sp>
    </p:spTree>
    <p:extLst>
      <p:ext uri="{BB962C8B-B14F-4D97-AF65-F5344CB8AC3E}">
        <p14:creationId xmlns:p14="http://schemas.microsoft.com/office/powerpoint/2010/main" val="84934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02262"/>
            <a:ext cx="7315200" cy="1154097"/>
          </a:xfrm>
        </p:spPr>
        <p:txBody>
          <a:bodyPr/>
          <a:lstStyle/>
          <a:p>
            <a:r>
              <a:rPr lang="en-US" dirty="0" smtClean="0"/>
              <a:t>This Years Numbers </a:t>
            </a:r>
            <a:endParaRPr lang="en-US" dirty="0"/>
          </a:p>
        </p:txBody>
      </p:sp>
      <p:sp>
        <p:nvSpPr>
          <p:cNvPr id="3" name="Content Placeholder 2"/>
          <p:cNvSpPr>
            <a:spLocks noGrp="1"/>
          </p:cNvSpPr>
          <p:nvPr>
            <p:ph idx="1"/>
          </p:nvPr>
        </p:nvSpPr>
        <p:spPr>
          <a:xfrm>
            <a:off x="1077686" y="1771977"/>
            <a:ext cx="7315200" cy="2446238"/>
          </a:xfrm>
        </p:spPr>
        <p:txBody>
          <a:bodyPr/>
          <a:lstStyle/>
          <a:p>
            <a:pPr lvl="0"/>
            <a:r>
              <a:rPr lang="en-US" dirty="0"/>
              <a:t>Sessions: 16,363</a:t>
            </a:r>
          </a:p>
          <a:p>
            <a:pPr lvl="0"/>
            <a:r>
              <a:rPr lang="en-US" dirty="0"/>
              <a:t>Overall Goal conversion rate: 0.97%</a:t>
            </a:r>
          </a:p>
          <a:p>
            <a:pPr lvl="0"/>
            <a:r>
              <a:rPr lang="en-US" dirty="0"/>
              <a:t>Pages per Session: </a:t>
            </a:r>
            <a:r>
              <a:rPr lang="en-US" dirty="0" smtClean="0"/>
              <a:t>4.41</a:t>
            </a:r>
          </a:p>
          <a:p>
            <a:pPr lvl="0"/>
            <a:r>
              <a:rPr lang="en-US" dirty="0" smtClean="0"/>
              <a:t>CPA (Click Per Action): $93.41</a:t>
            </a:r>
          </a:p>
          <a:p>
            <a:pPr lvl="0"/>
            <a:r>
              <a:rPr lang="en-US" dirty="0" smtClean="0"/>
              <a:t>Average Quality Score: 4.9</a:t>
            </a:r>
          </a:p>
          <a:p>
            <a:pPr lvl="0"/>
            <a:r>
              <a:rPr lang="en-US" dirty="0" smtClean="0"/>
              <a:t>Average Page Load Time: 8.22 seconds</a:t>
            </a:r>
          </a:p>
          <a:p>
            <a:pPr lvl="0"/>
            <a:endParaRPr lang="en-US" dirty="0"/>
          </a:p>
          <a:p>
            <a:endParaRPr lang="en-US" dirty="0"/>
          </a:p>
        </p:txBody>
      </p:sp>
    </p:spTree>
    <p:extLst>
      <p:ext uri="{BB962C8B-B14F-4D97-AF65-F5344CB8AC3E}">
        <p14:creationId xmlns:p14="http://schemas.microsoft.com/office/powerpoint/2010/main" val="10349412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591" y="146906"/>
            <a:ext cx="7315200" cy="1154097"/>
          </a:xfrm>
        </p:spPr>
        <p:txBody>
          <a:bodyPr/>
          <a:lstStyle/>
          <a:p>
            <a:r>
              <a:rPr lang="en-US" dirty="0" smtClean="0"/>
              <a:t>How to reach 20 leads in a day</a:t>
            </a:r>
            <a:endParaRPr lang="en-US" dirty="0"/>
          </a:p>
        </p:txBody>
      </p:sp>
      <p:pic>
        <p:nvPicPr>
          <p:cNvPr id="5" name="Picture 4" descr="tregtrterterte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258" y="1414854"/>
            <a:ext cx="7069659" cy="4828973"/>
          </a:xfrm>
          <a:prstGeom prst="rect">
            <a:avLst/>
          </a:prstGeom>
        </p:spPr>
      </p:pic>
    </p:spTree>
    <p:extLst>
      <p:ext uri="{BB962C8B-B14F-4D97-AF65-F5344CB8AC3E}">
        <p14:creationId xmlns:p14="http://schemas.microsoft.com/office/powerpoint/2010/main" val="4135557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971" y="390618"/>
            <a:ext cx="7315200" cy="1154097"/>
          </a:xfrm>
        </p:spPr>
        <p:txBody>
          <a:bodyPr/>
          <a:lstStyle/>
          <a:p>
            <a:r>
              <a:rPr lang="en-US" dirty="0" smtClean="0"/>
              <a:t>Pushing Bead Ruptors in 2017</a:t>
            </a:r>
            <a:endParaRPr lang="en-US" dirty="0"/>
          </a:p>
        </p:txBody>
      </p:sp>
      <p:sp>
        <p:nvSpPr>
          <p:cNvPr id="3" name="Content Placeholder 2"/>
          <p:cNvSpPr>
            <a:spLocks noGrp="1"/>
          </p:cNvSpPr>
          <p:nvPr>
            <p:ph idx="1"/>
          </p:nvPr>
        </p:nvSpPr>
        <p:spPr>
          <a:xfrm>
            <a:off x="578757" y="1717548"/>
            <a:ext cx="7315200" cy="3539527"/>
          </a:xfrm>
        </p:spPr>
        <p:txBody>
          <a:bodyPr/>
          <a:lstStyle/>
          <a:p>
            <a:r>
              <a:rPr lang="en-US" dirty="0"/>
              <a:t>Bead Ruptor Campaign</a:t>
            </a:r>
          </a:p>
          <a:p>
            <a:r>
              <a:rPr lang="en-US" dirty="0"/>
              <a:t>We have a </a:t>
            </a:r>
            <a:r>
              <a:rPr lang="en-US" b="1" dirty="0" smtClean="0"/>
              <a:t>360.14%</a:t>
            </a:r>
            <a:r>
              <a:rPr lang="en-US" dirty="0" smtClean="0"/>
              <a:t> </a:t>
            </a:r>
            <a:r>
              <a:rPr lang="en-US" dirty="0"/>
              <a:t>increase in traffic to our Bead Ruptor page since last month in January</a:t>
            </a:r>
            <a:r>
              <a:rPr lang="en-US" dirty="0" smtClean="0"/>
              <a:t>.</a:t>
            </a:r>
          </a:p>
        </p:txBody>
      </p:sp>
      <p:pic>
        <p:nvPicPr>
          <p:cNvPr id="4" name="Picture 3" descr="Screen Shot 2017-02-28 at 9.56.4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898" y="3377290"/>
            <a:ext cx="4749800" cy="1714500"/>
          </a:xfrm>
          <a:prstGeom prst="rect">
            <a:avLst/>
          </a:prstGeom>
        </p:spPr>
      </p:pic>
      <p:sp>
        <p:nvSpPr>
          <p:cNvPr id="5" name="TextBox 4"/>
          <p:cNvSpPr txBox="1"/>
          <p:nvPr/>
        </p:nvSpPr>
        <p:spPr>
          <a:xfrm>
            <a:off x="905065" y="3007958"/>
            <a:ext cx="4586149" cy="369332"/>
          </a:xfrm>
          <a:prstGeom prst="rect">
            <a:avLst/>
          </a:prstGeom>
          <a:noFill/>
        </p:spPr>
        <p:txBody>
          <a:bodyPr wrap="none" rtlCol="0">
            <a:spAutoFit/>
          </a:bodyPr>
          <a:lstStyle/>
          <a:p>
            <a:r>
              <a:rPr lang="en-US" dirty="0" smtClean="0"/>
              <a:t>Page                                        Page Views</a:t>
            </a:r>
            <a:endParaRPr lang="en-US" dirty="0"/>
          </a:p>
        </p:txBody>
      </p:sp>
      <p:sp>
        <p:nvSpPr>
          <p:cNvPr id="6" name="TextBox 5"/>
          <p:cNvSpPr txBox="1"/>
          <p:nvPr/>
        </p:nvSpPr>
        <p:spPr>
          <a:xfrm>
            <a:off x="5807464" y="3605540"/>
            <a:ext cx="2086493" cy="923330"/>
          </a:xfrm>
          <a:prstGeom prst="rect">
            <a:avLst/>
          </a:prstGeom>
          <a:noFill/>
        </p:spPr>
        <p:txBody>
          <a:bodyPr wrap="square" rtlCol="0">
            <a:spAutoFit/>
          </a:bodyPr>
          <a:lstStyle/>
          <a:p>
            <a:r>
              <a:rPr lang="is-IS" b="1" dirty="0" smtClean="0"/>
              <a:t>Total Page-Views</a:t>
            </a:r>
          </a:p>
          <a:p>
            <a:r>
              <a:rPr lang="is-IS" dirty="0" smtClean="0"/>
              <a:t>February: 47,893 January:  26,799</a:t>
            </a:r>
            <a:endParaRPr lang="en-US" dirty="0"/>
          </a:p>
        </p:txBody>
      </p:sp>
    </p:spTree>
    <p:extLst>
      <p:ext uri="{BB962C8B-B14F-4D97-AF65-F5344CB8AC3E}">
        <p14:creationId xmlns:p14="http://schemas.microsoft.com/office/powerpoint/2010/main" val="31577885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92429"/>
            <a:ext cx="7315200" cy="1154097"/>
          </a:xfrm>
        </p:spPr>
        <p:txBody>
          <a:bodyPr>
            <a:normAutofit/>
          </a:bodyPr>
          <a:lstStyle/>
          <a:p>
            <a:r>
              <a:rPr lang="en-US" dirty="0"/>
              <a:t>Rotor Stator </a:t>
            </a:r>
            <a:r>
              <a:rPr lang="en-US" dirty="0" smtClean="0"/>
              <a:t>campaign</a:t>
            </a:r>
            <a:endParaRPr lang="en-US" dirty="0"/>
          </a:p>
        </p:txBody>
      </p:sp>
      <p:sp>
        <p:nvSpPr>
          <p:cNvPr id="3" name="Content Placeholder 2"/>
          <p:cNvSpPr>
            <a:spLocks noGrp="1"/>
          </p:cNvSpPr>
          <p:nvPr>
            <p:ph idx="1"/>
          </p:nvPr>
        </p:nvSpPr>
        <p:spPr>
          <a:xfrm>
            <a:off x="914400" y="1753833"/>
            <a:ext cx="6968671" cy="876881"/>
          </a:xfrm>
        </p:spPr>
        <p:txBody>
          <a:bodyPr/>
          <a:lstStyle/>
          <a:p>
            <a:r>
              <a:rPr lang="en-US" dirty="0"/>
              <a:t>We have a </a:t>
            </a:r>
            <a:r>
              <a:rPr lang="en-US" b="1" dirty="0" smtClean="0"/>
              <a:t>35.71</a:t>
            </a:r>
            <a:r>
              <a:rPr lang="en-US" b="1" dirty="0"/>
              <a:t>%</a:t>
            </a:r>
            <a:r>
              <a:rPr lang="en-US" dirty="0"/>
              <a:t> increase in traffic to our Rotor Stator page since last month in January.</a:t>
            </a:r>
          </a:p>
          <a:p>
            <a:endParaRPr lang="en-US" dirty="0"/>
          </a:p>
        </p:txBody>
      </p:sp>
      <p:pic>
        <p:nvPicPr>
          <p:cNvPr id="4" name="Picture 3" descr="Screen Shot 2017-02-28 at 9.56.1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6672" y="3189112"/>
            <a:ext cx="4838700" cy="1714500"/>
          </a:xfrm>
          <a:prstGeom prst="rect">
            <a:avLst/>
          </a:prstGeom>
        </p:spPr>
      </p:pic>
      <p:sp>
        <p:nvSpPr>
          <p:cNvPr id="5" name="TextBox 4"/>
          <p:cNvSpPr txBox="1"/>
          <p:nvPr/>
        </p:nvSpPr>
        <p:spPr>
          <a:xfrm>
            <a:off x="1304087" y="2819780"/>
            <a:ext cx="4586149" cy="369332"/>
          </a:xfrm>
          <a:prstGeom prst="rect">
            <a:avLst/>
          </a:prstGeom>
          <a:noFill/>
        </p:spPr>
        <p:txBody>
          <a:bodyPr wrap="none" rtlCol="0">
            <a:spAutoFit/>
          </a:bodyPr>
          <a:lstStyle/>
          <a:p>
            <a:r>
              <a:rPr lang="en-US" dirty="0" smtClean="0"/>
              <a:t>Page                                        Page Views</a:t>
            </a:r>
            <a:endParaRPr lang="en-US" dirty="0"/>
          </a:p>
        </p:txBody>
      </p:sp>
      <p:sp>
        <p:nvSpPr>
          <p:cNvPr id="6" name="TextBox 5"/>
          <p:cNvSpPr txBox="1"/>
          <p:nvPr/>
        </p:nvSpPr>
        <p:spPr>
          <a:xfrm>
            <a:off x="6222484" y="3605540"/>
            <a:ext cx="2086493" cy="923330"/>
          </a:xfrm>
          <a:prstGeom prst="rect">
            <a:avLst/>
          </a:prstGeom>
          <a:noFill/>
        </p:spPr>
        <p:txBody>
          <a:bodyPr wrap="square" rtlCol="0">
            <a:spAutoFit/>
          </a:bodyPr>
          <a:lstStyle/>
          <a:p>
            <a:r>
              <a:rPr lang="is-IS" b="1" dirty="0" smtClean="0"/>
              <a:t>Total Page-Views</a:t>
            </a:r>
          </a:p>
          <a:p>
            <a:r>
              <a:rPr lang="is-IS" dirty="0" smtClean="0"/>
              <a:t>February: 47,893 January:  26,799</a:t>
            </a:r>
            <a:endParaRPr lang="en-US" dirty="0"/>
          </a:p>
        </p:txBody>
      </p:sp>
    </p:spTree>
    <p:extLst>
      <p:ext uri="{BB962C8B-B14F-4D97-AF65-F5344CB8AC3E}">
        <p14:creationId xmlns:p14="http://schemas.microsoft.com/office/powerpoint/2010/main" val="31335770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732" y="461953"/>
            <a:ext cx="7315200" cy="1154097"/>
          </a:xfrm>
        </p:spPr>
        <p:txBody>
          <a:bodyPr>
            <a:normAutofit fontScale="90000"/>
          </a:bodyPr>
          <a:lstStyle/>
          <a:p>
            <a:r>
              <a:rPr lang="en-US" dirty="0"/>
              <a:t/>
            </a:r>
            <a:br>
              <a:rPr lang="en-US" dirty="0"/>
            </a:br>
            <a:r>
              <a:rPr lang="en-US" dirty="0" smtClean="0"/>
              <a:t/>
            </a:r>
            <a:br>
              <a:rPr lang="en-US" dirty="0" smtClean="0"/>
            </a:br>
            <a:r>
              <a:rPr lang="en-US" dirty="0"/>
              <a:t/>
            </a:r>
            <a:br>
              <a:rPr lang="en-US" dirty="0"/>
            </a:br>
            <a:r>
              <a:rPr lang="en-US" dirty="0" smtClean="0">
                <a:solidFill>
                  <a:srgbClr val="FFFFFF"/>
                </a:solidFill>
              </a:rPr>
              <a:t>January Sessions:  7,339</a:t>
            </a:r>
            <a:br>
              <a:rPr lang="en-US" dirty="0" smtClean="0">
                <a:solidFill>
                  <a:srgbClr val="FFFFFF"/>
                </a:solidFill>
              </a:rPr>
            </a:br>
            <a:r>
              <a:rPr lang="en-US" dirty="0" smtClean="0">
                <a:solidFill>
                  <a:srgbClr val="FFFFFF"/>
                </a:solidFill>
              </a:rPr>
              <a:t>February Sessions: 9,502</a:t>
            </a:r>
            <a:endParaRPr lang="en-US" dirty="0">
              <a:solidFill>
                <a:srgbClr val="FFFFFF"/>
              </a:solidFill>
            </a:endParaRPr>
          </a:p>
        </p:txBody>
      </p:sp>
      <p:sp>
        <p:nvSpPr>
          <p:cNvPr id="4" name="TextBox 3"/>
          <p:cNvSpPr txBox="1"/>
          <p:nvPr/>
        </p:nvSpPr>
        <p:spPr>
          <a:xfrm>
            <a:off x="1211877" y="2463213"/>
            <a:ext cx="7085055" cy="861774"/>
          </a:xfrm>
          <a:prstGeom prst="rect">
            <a:avLst/>
          </a:prstGeom>
          <a:noFill/>
        </p:spPr>
        <p:txBody>
          <a:bodyPr wrap="square" rtlCol="0">
            <a:spAutoFit/>
          </a:bodyPr>
          <a:lstStyle/>
          <a:p>
            <a:r>
              <a:rPr lang="en-US" b="1" dirty="0">
                <a:solidFill>
                  <a:srgbClr val="FF6600"/>
                </a:solidFill>
              </a:rPr>
              <a:t>Per our analytics, we are in progress to reach </a:t>
            </a:r>
            <a:r>
              <a:rPr lang="en-US" b="1" dirty="0" smtClean="0">
                <a:solidFill>
                  <a:srgbClr val="FF6600"/>
                </a:solidFill>
              </a:rPr>
              <a:t>a</a:t>
            </a:r>
          </a:p>
          <a:p>
            <a:r>
              <a:rPr lang="en-US" b="1" dirty="0" smtClean="0">
                <a:solidFill>
                  <a:srgbClr val="FF6600"/>
                </a:solidFill>
              </a:rPr>
              <a:t> </a:t>
            </a:r>
            <a:r>
              <a:rPr lang="en-US" sz="3200" b="1" dirty="0">
                <a:solidFill>
                  <a:srgbClr val="FF6600"/>
                </a:solidFill>
              </a:rPr>
              <a:t>29.5% increase </a:t>
            </a:r>
            <a:r>
              <a:rPr lang="en-US" b="1" dirty="0" smtClean="0">
                <a:solidFill>
                  <a:srgbClr val="FF6600"/>
                </a:solidFill>
              </a:rPr>
              <a:t>in </a:t>
            </a:r>
            <a:r>
              <a:rPr lang="en-US" b="1" dirty="0">
                <a:solidFill>
                  <a:srgbClr val="FF6600"/>
                </a:solidFill>
              </a:rPr>
              <a:t>sessions this month.</a:t>
            </a:r>
            <a:endParaRPr lang="en-US" dirty="0">
              <a:solidFill>
                <a:srgbClr val="FF6600"/>
              </a:solidFill>
            </a:endParaRPr>
          </a:p>
        </p:txBody>
      </p:sp>
    </p:spTree>
    <p:extLst>
      <p:ext uri="{BB962C8B-B14F-4D97-AF65-F5344CB8AC3E}">
        <p14:creationId xmlns:p14="http://schemas.microsoft.com/office/powerpoint/2010/main" val="274438074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71500"/>
            <a:ext cx="7315200" cy="730312"/>
          </a:xfrm>
        </p:spPr>
        <p:txBody>
          <a:bodyPr>
            <a:normAutofit fontScale="90000"/>
          </a:bodyPr>
          <a:lstStyle/>
          <a:p>
            <a:r>
              <a:rPr lang="en-US" dirty="0" smtClean="0"/>
              <a:t>AdWord Conversions</a:t>
            </a:r>
            <a:br>
              <a:rPr lang="en-US" dirty="0" smtClean="0"/>
            </a:br>
            <a:r>
              <a:rPr lang="en-US" sz="2700" dirty="0" smtClean="0">
                <a:solidFill>
                  <a:schemeClr val="tx1"/>
                </a:solidFill>
              </a:rPr>
              <a:t>December, January, February</a:t>
            </a:r>
            <a:endParaRPr lang="en-US" sz="2700" dirty="0">
              <a:solidFill>
                <a:schemeClr val="tx1"/>
              </a:solidFill>
            </a:endParaRPr>
          </a:p>
        </p:txBody>
      </p:sp>
      <p:sp>
        <p:nvSpPr>
          <p:cNvPr id="4" name="TextBox 3"/>
          <p:cNvSpPr txBox="1"/>
          <p:nvPr/>
        </p:nvSpPr>
        <p:spPr>
          <a:xfrm>
            <a:off x="914400" y="6340929"/>
            <a:ext cx="6852432" cy="369332"/>
          </a:xfrm>
          <a:prstGeom prst="rect">
            <a:avLst/>
          </a:prstGeom>
          <a:noFill/>
        </p:spPr>
        <p:txBody>
          <a:bodyPr wrap="none" rtlCol="0">
            <a:spAutoFit/>
          </a:bodyPr>
          <a:lstStyle/>
          <a:p>
            <a:r>
              <a:rPr lang="en-US" dirty="0" smtClean="0"/>
              <a:t>Side Note: We removed ½ of our Goals in the middle of January. </a:t>
            </a:r>
            <a:endParaRPr lang="en-US" dirty="0"/>
          </a:p>
        </p:txBody>
      </p:sp>
      <p:sp>
        <p:nvSpPr>
          <p:cNvPr id="5" name="TextBox 4"/>
          <p:cNvSpPr txBox="1"/>
          <p:nvPr/>
        </p:nvSpPr>
        <p:spPr>
          <a:xfrm>
            <a:off x="914400" y="2912659"/>
            <a:ext cx="7086420" cy="646331"/>
          </a:xfrm>
          <a:prstGeom prst="rect">
            <a:avLst/>
          </a:prstGeom>
          <a:noFill/>
        </p:spPr>
        <p:txBody>
          <a:bodyPr wrap="none" rtlCol="0">
            <a:spAutoFit/>
          </a:bodyPr>
          <a:lstStyle/>
          <a:p>
            <a:r>
              <a:rPr lang="en-US" dirty="0"/>
              <a:t>A conversion happens when someone clicks your ad and then takes </a:t>
            </a:r>
            <a:endParaRPr lang="en-US" dirty="0" smtClean="0"/>
          </a:p>
          <a:p>
            <a:r>
              <a:rPr lang="en-US" dirty="0" smtClean="0"/>
              <a:t>an </a:t>
            </a:r>
            <a:r>
              <a:rPr lang="en-US" dirty="0"/>
              <a:t>action that you've defined as valuable to your business</a:t>
            </a:r>
          </a:p>
        </p:txBody>
      </p:sp>
      <p:pic>
        <p:nvPicPr>
          <p:cNvPr id="11" name="Picture 10" descr="scree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690313"/>
            <a:ext cx="7422541" cy="966087"/>
          </a:xfrm>
          <a:prstGeom prst="rect">
            <a:avLst/>
          </a:prstGeom>
        </p:spPr>
      </p:pic>
      <p:sp>
        <p:nvSpPr>
          <p:cNvPr id="12" name="TextBox 11"/>
          <p:cNvSpPr txBox="1"/>
          <p:nvPr/>
        </p:nvSpPr>
        <p:spPr>
          <a:xfrm>
            <a:off x="914400" y="3722749"/>
            <a:ext cx="4280288" cy="1292662"/>
          </a:xfrm>
          <a:prstGeom prst="rect">
            <a:avLst/>
          </a:prstGeom>
          <a:noFill/>
        </p:spPr>
        <p:txBody>
          <a:bodyPr wrap="none" rtlCol="0">
            <a:spAutoFit/>
          </a:bodyPr>
          <a:lstStyle/>
          <a:p>
            <a:r>
              <a:rPr lang="en-US" sz="2400" dirty="0" smtClean="0"/>
              <a:t>Goals </a:t>
            </a:r>
            <a:r>
              <a:rPr lang="mr-IN" sz="2400" dirty="0" smtClean="0"/>
              <a:t>–</a:t>
            </a:r>
            <a:r>
              <a:rPr lang="en-US" sz="2400" dirty="0" smtClean="0"/>
              <a:t> Actions valuable to us</a:t>
            </a:r>
          </a:p>
          <a:p>
            <a:pPr marL="285750" indent="-285750">
              <a:buFont typeface="Arial"/>
              <a:buChar char="•"/>
            </a:pPr>
            <a:r>
              <a:rPr lang="en-US" dirty="0" smtClean="0"/>
              <a:t>Contact submission</a:t>
            </a:r>
          </a:p>
          <a:p>
            <a:pPr marL="285750" indent="-285750">
              <a:buFont typeface="Arial"/>
              <a:buChar char="•"/>
            </a:pPr>
            <a:r>
              <a:rPr lang="en-US" dirty="0" smtClean="0"/>
              <a:t>Quote submission</a:t>
            </a:r>
          </a:p>
          <a:p>
            <a:pPr marL="285750" indent="-285750">
              <a:buFont typeface="Arial"/>
              <a:buChar char="•"/>
            </a:pPr>
            <a:r>
              <a:rPr lang="en-US" dirty="0" smtClean="0"/>
              <a:t>Purchase</a:t>
            </a:r>
            <a:endParaRPr lang="en-US" dirty="0"/>
          </a:p>
        </p:txBody>
      </p:sp>
    </p:spTree>
    <p:extLst>
      <p:ext uri="{BB962C8B-B14F-4D97-AF65-F5344CB8AC3E}">
        <p14:creationId xmlns:p14="http://schemas.microsoft.com/office/powerpoint/2010/main" val="70508201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257" y="371929"/>
            <a:ext cx="7315200" cy="585169"/>
          </a:xfrm>
        </p:spPr>
        <p:txBody>
          <a:bodyPr>
            <a:normAutofit fontScale="90000"/>
          </a:bodyPr>
          <a:lstStyle/>
          <a:p>
            <a:r>
              <a:rPr lang="en-US" dirty="0" smtClean="0"/>
              <a:t>February vs. January Numbers</a:t>
            </a:r>
            <a:endParaRPr lang="en-US" dirty="0"/>
          </a:p>
        </p:txBody>
      </p:sp>
      <p:pic>
        <p:nvPicPr>
          <p:cNvPr id="9" name="Content Placeholder 8" descr="frfrfrfr.jpg"/>
          <p:cNvPicPr>
            <a:picLocks noGrp="1" noChangeAspect="1"/>
          </p:cNvPicPr>
          <p:nvPr>
            <p:ph idx="1"/>
          </p:nvPr>
        </p:nvPicPr>
        <p:blipFill rotWithShape="1">
          <a:blip r:embed="rId2">
            <a:extLst>
              <a:ext uri="{28A0092B-C50C-407E-A947-70E740481C1C}">
                <a14:useLocalDpi xmlns:a14="http://schemas.microsoft.com/office/drawing/2010/main" val="0"/>
              </a:ext>
            </a:extLst>
          </a:blip>
          <a:srcRect l="653" r="3445"/>
          <a:stretch/>
        </p:blipFill>
        <p:spPr>
          <a:xfrm>
            <a:off x="895832" y="1295604"/>
            <a:ext cx="7098613" cy="2759333"/>
          </a:xfrm>
        </p:spPr>
      </p:pic>
      <p:sp>
        <p:nvSpPr>
          <p:cNvPr id="10" name="TextBox 9"/>
          <p:cNvSpPr txBox="1"/>
          <p:nvPr/>
        </p:nvSpPr>
        <p:spPr>
          <a:xfrm>
            <a:off x="895832" y="4313635"/>
            <a:ext cx="7122150" cy="984885"/>
          </a:xfrm>
          <a:prstGeom prst="rect">
            <a:avLst/>
          </a:prstGeom>
          <a:noFill/>
        </p:spPr>
        <p:txBody>
          <a:bodyPr wrap="none" rtlCol="0">
            <a:spAutoFit/>
          </a:bodyPr>
          <a:lstStyle/>
          <a:p>
            <a:pPr algn="ctr"/>
            <a:r>
              <a:rPr lang="en-US" dirty="0" smtClean="0"/>
              <a:t>We are gaining not only more customers, we are getting customers </a:t>
            </a:r>
          </a:p>
          <a:p>
            <a:pPr algn="ctr"/>
            <a:r>
              <a:rPr lang="en-US" dirty="0" smtClean="0"/>
              <a:t>that </a:t>
            </a:r>
            <a:r>
              <a:rPr lang="en-US" sz="2000" b="1" dirty="0" smtClean="0"/>
              <a:t>interact</a:t>
            </a:r>
            <a:r>
              <a:rPr lang="en-US" dirty="0" smtClean="0"/>
              <a:t> with our site more. Which in return leads to </a:t>
            </a:r>
          </a:p>
          <a:p>
            <a:pPr algn="ctr"/>
            <a:r>
              <a:rPr lang="en-US" sz="2000" b="1" dirty="0" smtClean="0"/>
              <a:t>more revenue</a:t>
            </a:r>
            <a:r>
              <a:rPr lang="en-US" sz="2000" dirty="0" smtClean="0"/>
              <a:t> </a:t>
            </a:r>
            <a:r>
              <a:rPr lang="en-US" dirty="0" smtClean="0"/>
              <a:t>and </a:t>
            </a:r>
            <a:r>
              <a:rPr lang="en-US" sz="2000" b="1" dirty="0" smtClean="0"/>
              <a:t>more leads</a:t>
            </a:r>
            <a:r>
              <a:rPr lang="en-US" dirty="0" smtClean="0"/>
              <a:t>.</a:t>
            </a:r>
            <a:endParaRPr lang="en-US" dirty="0"/>
          </a:p>
        </p:txBody>
      </p:sp>
    </p:spTree>
    <p:extLst>
      <p:ext uri="{BB962C8B-B14F-4D97-AF65-F5344CB8AC3E}">
        <p14:creationId xmlns:p14="http://schemas.microsoft.com/office/powerpoint/2010/main" val="228620248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Slipstream">
      <a:majorFont>
        <a:latin typeface="Trebuchet MS"/>
        <a:ea typeface=""/>
        <a:cs typeface=""/>
        <a:font script="Jpan" typeface="ＭＳ ゴシック"/>
        <a:font script="Hang" typeface="HY그래픽B"/>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Perspective.thmx</Template>
  <TotalTime>1265</TotalTime>
  <Words>1549</Words>
  <Application>Microsoft Macintosh PowerPoint</Application>
  <PresentationFormat>On-screen Show (4:3)</PresentationFormat>
  <Paragraphs>133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Perspective</vt:lpstr>
      <vt:lpstr>Omni International 2017</vt:lpstr>
      <vt:lpstr>2017 - End of Year Goals</vt:lpstr>
      <vt:lpstr>This Years Numbers </vt:lpstr>
      <vt:lpstr>How to reach 20 leads in a day</vt:lpstr>
      <vt:lpstr>Pushing Bead Ruptors in 2017</vt:lpstr>
      <vt:lpstr>Rotor Stator campaign</vt:lpstr>
      <vt:lpstr>   January Sessions:  7,339 February Sessions: 9,502</vt:lpstr>
      <vt:lpstr>AdWord Conversions December, January, February</vt:lpstr>
      <vt:lpstr>February vs. January Numbers</vt:lpstr>
      <vt:lpstr>Ideas to increase sessions and increase GCR(Goal Conversion Rate)</vt:lpstr>
      <vt:lpstr>Ideas to increase sessions and increase GCR(Goal Conversion Rate)</vt:lpstr>
      <vt:lpstr>Ideas to increase sessions and increase GCR(Goal Conversion Rate)</vt:lpstr>
      <vt:lpstr>Ideas to increase sessions and increase GCR(Goal Conversion Rate)</vt:lpstr>
      <vt:lpstr>Ideas to increase sessions and increase GCR(Goal Conversion Rate)</vt:lpstr>
      <vt:lpstr>Ideas to increase sessions and increase GCR(Goal Conversion Rate)</vt:lpstr>
      <vt:lpstr>Ideas to increase sessions and increase GCR(Goal Conversion Rate)</vt:lpstr>
      <vt:lpstr>Ideas to increase sessions and increase GCR(Goal Conversion Rate)</vt:lpstr>
      <vt:lpstr>Improve SEO</vt:lpstr>
      <vt:lpstr>Header Redesign</vt:lpstr>
      <vt:lpstr>The default channels are:</vt:lpstr>
    </vt:vector>
  </TitlesOfParts>
  <Company>TravisMichael.net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Omni International 2017</dc:title>
  <dc:creator>Travis Heller</dc:creator>
  <cp:lastModifiedBy>Travis Heller</cp:lastModifiedBy>
  <cp:revision>32</cp:revision>
  <dcterms:created xsi:type="dcterms:W3CDTF">2017-02-28T18:27:59Z</dcterms:created>
  <dcterms:modified xsi:type="dcterms:W3CDTF">2017-03-01T15:33:05Z</dcterms:modified>
</cp:coreProperties>
</file>