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E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D53FCB-769C-4D2E-A16A-202FD89E4445}" v="27" dt="2025-04-01T17:07:19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314" autoAdjust="0"/>
  </p:normalViewPr>
  <p:slideViewPr>
    <p:cSldViewPr snapToGrid="0">
      <p:cViewPr varScale="1">
        <p:scale>
          <a:sx n="71" d="100"/>
          <a:sy n="71" d="100"/>
        </p:scale>
        <p:origin x="106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Valladares" userId="506a708389be33d1" providerId="LiveId" clId="{B2D53FCB-769C-4D2E-A16A-202FD89E4445}"/>
    <pc:docChg chg="undo custSel addSld delSld modSld modMainMaster">
      <pc:chgData name="Alexander Valladares" userId="506a708389be33d1" providerId="LiveId" clId="{B2D53FCB-769C-4D2E-A16A-202FD89E4445}" dt="2025-04-01T17:16:25.414" v="329" actId="2696"/>
      <pc:docMkLst>
        <pc:docMk/>
      </pc:docMkLst>
      <pc:sldChg chg="addSp modSp mod">
        <pc:chgData name="Alexander Valladares" userId="506a708389be33d1" providerId="LiveId" clId="{B2D53FCB-769C-4D2E-A16A-202FD89E4445}" dt="2025-04-01T17:07:53.715" v="306" actId="1076"/>
        <pc:sldMkLst>
          <pc:docMk/>
          <pc:sldMk cId="3354021945" sldId="256"/>
        </pc:sldMkLst>
        <pc:spChg chg="mod">
          <ac:chgData name="Alexander Valladares" userId="506a708389be33d1" providerId="LiveId" clId="{B2D53FCB-769C-4D2E-A16A-202FD89E4445}" dt="2025-04-01T17:07:53.715" v="306" actId="1076"/>
          <ac:spMkLst>
            <pc:docMk/>
            <pc:sldMk cId="3354021945" sldId="256"/>
            <ac:spMk id="4" creationId="{22DD9FBB-FEE2-24AD-7D63-BA8EC8D24DBD}"/>
          </ac:spMkLst>
        </pc:spChg>
        <pc:spChg chg="add mod">
          <ac:chgData name="Alexander Valladares" userId="506a708389be33d1" providerId="LiveId" clId="{B2D53FCB-769C-4D2E-A16A-202FD89E4445}" dt="2025-04-01T17:07:47.882" v="305" actId="1076"/>
          <ac:spMkLst>
            <pc:docMk/>
            <pc:sldMk cId="3354021945" sldId="256"/>
            <ac:spMk id="5" creationId="{B5F3E119-F18E-144D-DEDC-1926F87F8C47}"/>
          </ac:spMkLst>
        </pc:spChg>
      </pc:sldChg>
      <pc:sldChg chg="addSp modSp mod">
        <pc:chgData name="Alexander Valladares" userId="506a708389be33d1" providerId="LiveId" clId="{B2D53FCB-769C-4D2E-A16A-202FD89E4445}" dt="2025-03-14T03:05:33.048" v="150"/>
        <pc:sldMkLst>
          <pc:docMk/>
          <pc:sldMk cId="1795185264" sldId="257"/>
        </pc:sldMkLst>
        <pc:spChg chg="add mod">
          <ac:chgData name="Alexander Valladares" userId="506a708389be33d1" providerId="LiveId" clId="{B2D53FCB-769C-4D2E-A16A-202FD89E4445}" dt="2025-03-14T03:05:33.048" v="150"/>
          <ac:spMkLst>
            <pc:docMk/>
            <pc:sldMk cId="1795185264" sldId="257"/>
            <ac:spMk id="29" creationId="{48A0DAAC-B49B-7578-B5A8-6DE816C70A64}"/>
          </ac:spMkLst>
        </pc:spChg>
      </pc:sldChg>
      <pc:sldChg chg="addSp modSp mod">
        <pc:chgData name="Alexander Valladares" userId="506a708389be33d1" providerId="LiveId" clId="{B2D53FCB-769C-4D2E-A16A-202FD89E4445}" dt="2025-03-14T03:10:16.328" v="161" actId="255"/>
        <pc:sldMkLst>
          <pc:docMk/>
          <pc:sldMk cId="1510106967" sldId="258"/>
        </pc:sldMkLst>
        <pc:spChg chg="add mod">
          <ac:chgData name="Alexander Valladares" userId="506a708389be33d1" providerId="LiveId" clId="{B2D53FCB-769C-4D2E-A16A-202FD89E4445}" dt="2025-03-14T03:10:16.328" v="161" actId="255"/>
          <ac:spMkLst>
            <pc:docMk/>
            <pc:sldMk cId="1510106967" sldId="258"/>
            <ac:spMk id="14" creationId="{D038EDED-9A8F-E443-7E9D-DA6EB3565363}"/>
          </ac:spMkLst>
        </pc:spChg>
      </pc:sldChg>
      <pc:sldChg chg="addSp modSp del mod modShow">
        <pc:chgData name="Alexander Valladares" userId="506a708389be33d1" providerId="LiveId" clId="{B2D53FCB-769C-4D2E-A16A-202FD89E4445}" dt="2025-04-01T17:16:25.414" v="329" actId="2696"/>
        <pc:sldMkLst>
          <pc:docMk/>
          <pc:sldMk cId="85950977" sldId="259"/>
        </pc:sldMkLst>
        <pc:spChg chg="add mod">
          <ac:chgData name="Alexander Valladares" userId="506a708389be33d1" providerId="LiveId" clId="{B2D53FCB-769C-4D2E-A16A-202FD89E4445}" dt="2025-03-14T03:06:15.989" v="157" actId="1076"/>
          <ac:spMkLst>
            <pc:docMk/>
            <pc:sldMk cId="85950977" sldId="259"/>
            <ac:spMk id="14" creationId="{5699AA75-A894-9FB8-75BB-2A4E6FDB9EF2}"/>
          </ac:spMkLst>
        </pc:spChg>
      </pc:sldChg>
      <pc:sldChg chg="addSp delSp modSp new del mod setBg">
        <pc:chgData name="Alexander Valladares" userId="506a708389be33d1" providerId="LiveId" clId="{B2D53FCB-769C-4D2E-A16A-202FD89E4445}" dt="2025-04-01T17:00:27.076" v="175" actId="2696"/>
        <pc:sldMkLst>
          <pc:docMk/>
          <pc:sldMk cId="285586353" sldId="260"/>
        </pc:sldMkLst>
        <pc:spChg chg="add del">
          <ac:chgData name="Alexander Valladares" userId="506a708389be33d1" providerId="LiveId" clId="{B2D53FCB-769C-4D2E-A16A-202FD89E4445}" dt="2025-04-01T16:54:54.199" v="174" actId="26606"/>
          <ac:spMkLst>
            <pc:docMk/>
            <pc:sldMk cId="285586353" sldId="260"/>
            <ac:spMk id="2" creationId="{56C2BC6E-032E-E03E-FE44-8DE52363D32A}"/>
          </ac:spMkLst>
        </pc:spChg>
        <pc:spChg chg="del">
          <ac:chgData name="Alexander Valladares" userId="506a708389be33d1" providerId="LiveId" clId="{B2D53FCB-769C-4D2E-A16A-202FD89E4445}" dt="2025-04-01T16:54:36.510" v="167" actId="931"/>
          <ac:spMkLst>
            <pc:docMk/>
            <pc:sldMk cId="285586353" sldId="260"/>
            <ac:spMk id="3" creationId="{C966BD2C-3B2E-197E-FC3D-CF7A49796769}"/>
          </ac:spMkLst>
        </pc:spChg>
        <pc:spChg chg="mod">
          <ac:chgData name="Alexander Valladares" userId="506a708389be33d1" providerId="LiveId" clId="{B2D53FCB-769C-4D2E-A16A-202FD89E4445}" dt="2025-04-01T16:54:54.199" v="174" actId="26606"/>
          <ac:spMkLst>
            <pc:docMk/>
            <pc:sldMk cId="285586353" sldId="260"/>
            <ac:spMk id="4" creationId="{C1E7532E-94C3-6A5B-9E86-D365175F89BF}"/>
          </ac:spMkLst>
        </pc:spChg>
        <pc:spChg chg="add del">
          <ac:chgData name="Alexander Valladares" userId="506a708389be33d1" providerId="LiveId" clId="{B2D53FCB-769C-4D2E-A16A-202FD89E4445}" dt="2025-04-01T16:54:54.183" v="173" actId="26606"/>
          <ac:spMkLst>
            <pc:docMk/>
            <pc:sldMk cId="285586353" sldId="260"/>
            <ac:spMk id="8" creationId="{56C2BC6E-032E-E03E-FE44-8DE52363D32A}"/>
          </ac:spMkLst>
        </pc:spChg>
        <pc:spChg chg="add del">
          <ac:chgData name="Alexander Valladares" userId="506a708389be33d1" providerId="LiveId" clId="{B2D53FCB-769C-4D2E-A16A-202FD89E4445}" dt="2025-04-01T16:54:54.183" v="173" actId="26606"/>
          <ac:spMkLst>
            <pc:docMk/>
            <pc:sldMk cId="285586353" sldId="260"/>
            <ac:spMk id="10" creationId="{7AAB07E2-11DE-2956-D22F-33CA5ED5DA68}"/>
          </ac:spMkLst>
        </pc:spChg>
        <pc:spChg chg="add del">
          <ac:chgData name="Alexander Valladares" userId="506a708389be33d1" providerId="LiveId" clId="{B2D53FCB-769C-4D2E-A16A-202FD89E4445}" dt="2025-04-01T16:54:54.183" v="173" actId="26606"/>
          <ac:spMkLst>
            <pc:docMk/>
            <pc:sldMk cId="285586353" sldId="260"/>
            <ac:spMk id="13" creationId="{F13C74B1-5B17-4795-BED0-7140497B445A}"/>
          </ac:spMkLst>
        </pc:spChg>
        <pc:spChg chg="add del">
          <ac:chgData name="Alexander Valladares" userId="506a708389be33d1" providerId="LiveId" clId="{B2D53FCB-769C-4D2E-A16A-202FD89E4445}" dt="2025-04-01T16:54:54.183" v="173" actId="26606"/>
          <ac:spMkLst>
            <pc:docMk/>
            <pc:sldMk cId="285586353" sldId="260"/>
            <ac:spMk id="15" creationId="{D4974D33-8DC5-464E-8C6D-BE58F0669C17}"/>
          </ac:spMkLst>
        </pc:spChg>
        <pc:spChg chg="add">
          <ac:chgData name="Alexander Valladares" userId="506a708389be33d1" providerId="LiveId" clId="{B2D53FCB-769C-4D2E-A16A-202FD89E4445}" dt="2025-04-01T16:54:54.199" v="174" actId="26606"/>
          <ac:spMkLst>
            <pc:docMk/>
            <pc:sldMk cId="285586353" sldId="260"/>
            <ac:spMk id="17" creationId="{0007FE00-9498-4706-B255-6437B0252C02}"/>
          </ac:spMkLst>
        </pc:spChg>
        <pc:spChg chg="add">
          <ac:chgData name="Alexander Valladares" userId="506a708389be33d1" providerId="LiveId" clId="{B2D53FCB-769C-4D2E-A16A-202FD89E4445}" dt="2025-04-01T16:54:54.199" v="174" actId="26606"/>
          <ac:spMkLst>
            <pc:docMk/>
            <pc:sldMk cId="285586353" sldId="260"/>
            <ac:spMk id="18" creationId="{2EB492CD-616E-47F8-933B-5E2D952A0593}"/>
          </ac:spMkLst>
        </pc:spChg>
        <pc:spChg chg="add">
          <ac:chgData name="Alexander Valladares" userId="506a708389be33d1" providerId="LiveId" clId="{B2D53FCB-769C-4D2E-A16A-202FD89E4445}" dt="2025-04-01T16:54:54.199" v="174" actId="26606"/>
          <ac:spMkLst>
            <pc:docMk/>
            <pc:sldMk cId="285586353" sldId="260"/>
            <ac:spMk id="19" creationId="{59383CF9-23B5-4335-9B21-1791C4CF1C75}"/>
          </ac:spMkLst>
        </pc:spChg>
        <pc:spChg chg="add">
          <ac:chgData name="Alexander Valladares" userId="506a708389be33d1" providerId="LiveId" clId="{B2D53FCB-769C-4D2E-A16A-202FD89E4445}" dt="2025-04-01T16:54:54.199" v="174" actId="26606"/>
          <ac:spMkLst>
            <pc:docMk/>
            <pc:sldMk cId="285586353" sldId="260"/>
            <ac:spMk id="20" creationId="{56C2BC6E-032E-E03E-FE44-8DE52363D32A}"/>
          </ac:spMkLst>
        </pc:spChg>
        <pc:spChg chg="add">
          <ac:chgData name="Alexander Valladares" userId="506a708389be33d1" providerId="LiveId" clId="{B2D53FCB-769C-4D2E-A16A-202FD89E4445}" dt="2025-04-01T16:54:54.199" v="174" actId="26606"/>
          <ac:spMkLst>
            <pc:docMk/>
            <pc:sldMk cId="285586353" sldId="260"/>
            <ac:spMk id="21" creationId="{1DBDE09E-8957-7D6E-1D81-163BF1EB759D}"/>
          </ac:spMkLst>
        </pc:spChg>
        <pc:picChg chg="add mod">
          <ac:chgData name="Alexander Valladares" userId="506a708389be33d1" providerId="LiveId" clId="{B2D53FCB-769C-4D2E-A16A-202FD89E4445}" dt="2025-04-01T16:54:54.199" v="174" actId="26606"/>
          <ac:picMkLst>
            <pc:docMk/>
            <pc:sldMk cId="285586353" sldId="260"/>
            <ac:picMk id="6" creationId="{50343845-1CB9-EE7C-1326-D84FECE25620}"/>
          </ac:picMkLst>
        </pc:picChg>
      </pc:sldChg>
      <pc:sldChg chg="addSp delSp modSp new mod setBg modNotesTx">
        <pc:chgData name="Alexander Valladares" userId="506a708389be33d1" providerId="LiveId" clId="{B2D53FCB-769C-4D2E-A16A-202FD89E4445}" dt="2025-04-01T17:15:34.444" v="327"/>
        <pc:sldMkLst>
          <pc:docMk/>
          <pc:sldMk cId="1449078225" sldId="260"/>
        </pc:sldMkLst>
        <pc:spChg chg="mod">
          <ac:chgData name="Alexander Valladares" userId="506a708389be33d1" providerId="LiveId" clId="{B2D53FCB-769C-4D2E-A16A-202FD89E4445}" dt="2025-04-01T17:08:37.559" v="326" actId="14100"/>
          <ac:spMkLst>
            <pc:docMk/>
            <pc:sldMk cId="1449078225" sldId="260"/>
            <ac:spMk id="2" creationId="{5CFFDEBE-A1FE-32D2-4706-921A0A923385}"/>
          </ac:spMkLst>
        </pc:spChg>
        <pc:spChg chg="del">
          <ac:chgData name="Alexander Valladares" userId="506a708389be33d1" providerId="LiveId" clId="{B2D53FCB-769C-4D2E-A16A-202FD89E4445}" dt="2025-04-01T17:00:45.436" v="177" actId="931"/>
          <ac:spMkLst>
            <pc:docMk/>
            <pc:sldMk cId="1449078225" sldId="260"/>
            <ac:spMk id="3" creationId="{91672E8E-962C-413C-9500-3E220A61FD8B}"/>
          </ac:spMkLst>
        </pc:spChg>
        <pc:spChg chg="mod">
          <ac:chgData name="Alexander Valladares" userId="506a708389be33d1" providerId="LiveId" clId="{B2D53FCB-769C-4D2E-A16A-202FD89E4445}" dt="2025-04-01T17:02:09.179" v="181" actId="26606"/>
          <ac:spMkLst>
            <pc:docMk/>
            <pc:sldMk cId="1449078225" sldId="260"/>
            <ac:spMk id="4" creationId="{849EDCCA-2A13-F3A5-BE0B-55B3A3F3ACAC}"/>
          </ac:spMkLst>
        </pc:spChg>
        <pc:spChg chg="add del">
          <ac:chgData name="Alexander Valladares" userId="506a708389be33d1" providerId="LiveId" clId="{B2D53FCB-769C-4D2E-A16A-202FD89E4445}" dt="2025-04-01T17:02:09.179" v="181" actId="26606"/>
          <ac:spMkLst>
            <pc:docMk/>
            <pc:sldMk cId="1449078225" sldId="260"/>
            <ac:spMk id="10" creationId="{181716B4-845D-2D1F-AC5A-ECAF0958CAAC}"/>
          </ac:spMkLst>
        </pc:spChg>
        <pc:spChg chg="add del">
          <ac:chgData name="Alexander Valladares" userId="506a708389be33d1" providerId="LiveId" clId="{B2D53FCB-769C-4D2E-A16A-202FD89E4445}" dt="2025-04-01T17:02:09.179" v="181" actId="26606"/>
          <ac:spMkLst>
            <pc:docMk/>
            <pc:sldMk cId="1449078225" sldId="260"/>
            <ac:spMk id="13" creationId="{32AEEBC8-9D30-42EF-95F2-386C2653FBF0}"/>
          </ac:spMkLst>
        </pc:spChg>
        <pc:spChg chg="add del">
          <ac:chgData name="Alexander Valladares" userId="506a708389be33d1" providerId="LiveId" clId="{B2D53FCB-769C-4D2E-A16A-202FD89E4445}" dt="2025-04-01T17:02:09.179" v="181" actId="26606"/>
          <ac:spMkLst>
            <pc:docMk/>
            <pc:sldMk cId="1449078225" sldId="260"/>
            <ac:spMk id="15" creationId="{3529E97A-97C3-40EA-8A04-5C02398D568F}"/>
          </ac:spMkLst>
        </pc:spChg>
        <pc:spChg chg="add del">
          <ac:chgData name="Alexander Valladares" userId="506a708389be33d1" providerId="LiveId" clId="{B2D53FCB-769C-4D2E-A16A-202FD89E4445}" dt="2025-04-01T17:02:09.179" v="181" actId="26606"/>
          <ac:spMkLst>
            <pc:docMk/>
            <pc:sldMk cId="1449078225" sldId="260"/>
            <ac:spMk id="17" creationId="{59FA8C2E-A5A7-4490-927A-7CD58343EDBB}"/>
          </ac:spMkLst>
        </pc:spChg>
        <pc:spChg chg="add">
          <ac:chgData name="Alexander Valladares" userId="506a708389be33d1" providerId="LiveId" clId="{B2D53FCB-769C-4D2E-A16A-202FD89E4445}" dt="2025-04-01T17:02:09.179" v="181" actId="26606"/>
          <ac:spMkLst>
            <pc:docMk/>
            <pc:sldMk cId="1449078225" sldId="260"/>
            <ac:spMk id="22" creationId="{A8384FB5-9ADC-4DDC-881B-597D56F5B15D}"/>
          </ac:spMkLst>
        </pc:spChg>
        <pc:spChg chg="add">
          <ac:chgData name="Alexander Valladares" userId="506a708389be33d1" providerId="LiveId" clId="{B2D53FCB-769C-4D2E-A16A-202FD89E4445}" dt="2025-04-01T17:02:09.179" v="181" actId="26606"/>
          <ac:spMkLst>
            <pc:docMk/>
            <pc:sldMk cId="1449078225" sldId="260"/>
            <ac:spMk id="24" creationId="{1199E1B1-A8C0-4FE8-A5A8-1CB41D69F857}"/>
          </ac:spMkLst>
        </pc:spChg>
        <pc:spChg chg="add">
          <ac:chgData name="Alexander Valladares" userId="506a708389be33d1" providerId="LiveId" clId="{B2D53FCB-769C-4D2E-A16A-202FD89E4445}" dt="2025-04-01T17:02:09.179" v="181" actId="26606"/>
          <ac:spMkLst>
            <pc:docMk/>
            <pc:sldMk cId="1449078225" sldId="260"/>
            <ac:spMk id="26" creationId="{84A8DE83-DE75-4B41-9DB4-A7EC0B0DEC0B}"/>
          </ac:spMkLst>
        </pc:spChg>
        <pc:spChg chg="add">
          <ac:chgData name="Alexander Valladares" userId="506a708389be33d1" providerId="LiveId" clId="{B2D53FCB-769C-4D2E-A16A-202FD89E4445}" dt="2025-04-01T17:02:09.179" v="181" actId="26606"/>
          <ac:spMkLst>
            <pc:docMk/>
            <pc:sldMk cId="1449078225" sldId="260"/>
            <ac:spMk id="28" creationId="{A7009A0A-BEF5-4EAC-AF15-E4F9F002E239}"/>
          </ac:spMkLst>
        </pc:spChg>
        <pc:picChg chg="add mod">
          <ac:chgData name="Alexander Valladares" userId="506a708389be33d1" providerId="LiveId" clId="{B2D53FCB-769C-4D2E-A16A-202FD89E4445}" dt="2025-04-01T17:01:08.391" v="180" actId="26606"/>
          <ac:picMkLst>
            <pc:docMk/>
            <pc:sldMk cId="1449078225" sldId="260"/>
            <ac:picMk id="6" creationId="{C3974D92-ED96-D2C7-1EFB-9A2197CA4935}"/>
          </ac:picMkLst>
        </pc:picChg>
      </pc:sldChg>
      <pc:sldMasterChg chg="modSldLayout">
        <pc:chgData name="Alexander Valladares" userId="506a708389be33d1" providerId="LiveId" clId="{B2D53FCB-769C-4D2E-A16A-202FD89E4445}" dt="2025-03-14T03:14:10.971" v="165" actId="20577"/>
        <pc:sldMasterMkLst>
          <pc:docMk/>
          <pc:sldMasterMk cId="3057438384" sldId="2147483648"/>
        </pc:sldMasterMkLst>
        <pc:sldLayoutChg chg="modSp mod">
          <pc:chgData name="Alexander Valladares" userId="506a708389be33d1" providerId="LiveId" clId="{B2D53FCB-769C-4D2E-A16A-202FD89E4445}" dt="2025-03-14T03:13:46.186" v="164" actId="20577"/>
          <pc:sldLayoutMkLst>
            <pc:docMk/>
            <pc:sldMasterMk cId="3057438384" sldId="2147483648"/>
            <pc:sldLayoutMk cId="2724554489" sldId="2147483649"/>
          </pc:sldLayoutMkLst>
          <pc:spChg chg="mod">
            <ac:chgData name="Alexander Valladares" userId="506a708389be33d1" providerId="LiveId" clId="{B2D53FCB-769C-4D2E-A16A-202FD89E4445}" dt="2025-03-14T03:13:46.186" v="164" actId="20577"/>
            <ac:spMkLst>
              <pc:docMk/>
              <pc:sldMasterMk cId="3057438384" sldId="2147483648"/>
              <pc:sldLayoutMk cId="2724554489" sldId="2147483649"/>
              <ac:spMk id="6" creationId="{C2E40080-4A20-1D78-AB2C-BBA7F58E3FA4}"/>
            </ac:spMkLst>
          </pc:spChg>
        </pc:sldLayoutChg>
        <pc:sldLayoutChg chg="modSp mod">
          <pc:chgData name="Alexander Valladares" userId="506a708389be33d1" providerId="LiveId" clId="{B2D53FCB-769C-4D2E-A16A-202FD89E4445}" dt="2025-03-14T03:14:10.971" v="165" actId="20577"/>
          <pc:sldLayoutMkLst>
            <pc:docMk/>
            <pc:sldMasterMk cId="3057438384" sldId="2147483648"/>
            <pc:sldLayoutMk cId="2151515516" sldId="2147483651"/>
          </pc:sldLayoutMkLst>
          <pc:spChg chg="mod">
            <ac:chgData name="Alexander Valladares" userId="506a708389be33d1" providerId="LiveId" clId="{B2D53FCB-769C-4D2E-A16A-202FD89E4445}" dt="2025-03-14T03:14:10.971" v="165" actId="20577"/>
            <ac:spMkLst>
              <pc:docMk/>
              <pc:sldMasterMk cId="3057438384" sldId="2147483648"/>
              <pc:sldLayoutMk cId="2151515516" sldId="2147483651"/>
              <ac:spMk id="6" creationId="{06792F61-96EA-E9D4-6AEA-711EFDDFC603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10C17-C724-4060-A575-D5493F7C48ED}" type="datetimeFigureOut">
              <a:rPr lang="es-CL" smtClean="0"/>
              <a:t>01-04-2025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48972-0632-4FF0-9CFE-8CABFFE8D5F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2911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None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Este diagrama representa el proceso estratégico y operativo de Chilexpress para alcanzar su meta de Net Zero al 2035, un compromiso validado por la Science Based Targets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initiative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 Como la primera empresa logística de Chile y la única del sector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courier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en Latinoamérica en obtener esta aprobación, Chilexpress demuestra un liderazgo en sostenibilidad, alineándose con los estándares globales para limitar el aumento de temperatura a 1.5°C, 15 años antes del plazo nacional de 2050.</a:t>
            </a:r>
          </a:p>
          <a:p>
            <a:pPr rtl="0">
              <a:buNone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 proceso está estructurado en varias etapas clave, desde la aprobación inicial hasta el logro de la meta, con un enfoque en la reducción de emisiones en los alcances 1, 2 y 3, la gestión sostenible de envíos y un ciclo continuo de monitoreo y validación con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buNone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Inicio del Proceso: Aprobación de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endParaRPr lang="es-ES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Descripción: El proceso comienza cuando Chilexpress recibe la aprobación de su meta de Net Zero al 2035 por parte de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una organización internacional que establece estándares basados en ciencia para la acción climática.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Relevancia: 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aprobación de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valida que el plan de descarbonización de Chilexpress está alineado con lo que la ciencia considera necesario para frenar el cambio climático.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Esto posiciona a Chilexpress como líder en el sector logístico, siendo la primera empresa en Chile y la única en el sector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courier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Latinoamérica en lograr este hito.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Contexto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/Net Zero: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exige que las empresas definan metas de reducción de emisiones en los alcances 1 (emisiones directas, como la flota), 2 (emisiones indirectas por energía, como electricidad) y 3 (emisiones de la cadena de valor, como proveedores y uso de productos por clientes), con un enfoque en reducciones absolutas de al menos el 90% antes de usar compensaciones.</a:t>
            </a:r>
          </a:p>
          <a:p>
            <a:pPr rtl="0">
              <a:buNone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Establecer Plan de Reducción (Alcances 1, 2, 3)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Responsable: Equipo de Sostenibilidad de Chilexpress.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Descripción: Chilexpress desarrolla un plan integral para reducir emisiones en los tres alcances, siguiendo las directrices de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Esto incluye: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Alcance 1: Reducir emisiones de la flota propia mediante electrificación y combustibles alternativos.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Alcance 2: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Transicionar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energías renovables no convencionales para las operaciones (por ejemplo, centros logísticos).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Alcance 3: Abordar emisiones en la cadena de valor, como transporte subcontratado y la huella de los envíos de los clientes.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Relevancia: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Este paso es fundamental para cumplir con los estándares de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que exigen un enfoque holístico para la descarbonización.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Chilexpress se compromete a alcanzar Net Zero 15 años antes del plazo nacional (2050), lo que demuestra un compromiso ambicioso.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Contexto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/Net Zero: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requiere que las empresas del sector logístico establezcan metas de corto, mediano y largo plazo, con reducciones significativas antes de recurrir a compensaciones.</a:t>
            </a:r>
          </a:p>
          <a:p>
            <a:pPr rtl="0">
              <a:buNone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Implementar Iniciativas de Descarbonización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Responsable: Equipo de Sostenibilidad de Chilexpress.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Descripción: Chilexpress pone en marcha iniciativas específicas para reducir emisiones, basadas en su estrategia de sostenibilidad "El futuro nos mueve". Estas incluyen: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Electrificación de la flota: Incorporación de 120 vehículos eléctricos en 6 regiones, la flota eléctrica más grande del sector en Chile, que ha reducido más de 720 toneladas de CO2 anuales.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Energías renovables: Renovación progresiva de la matriz energética hacia fuentes renovables no convencionales.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Gestión de residuos: Meta de enviar cero residuos a rellenos sanitarios para 2025, con un 75% de residuos valorizados a la fecha (840 toneladas este año).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Relevancia: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Estas iniciativas abordan directamente los alcances 1, 2 y 3, cumpliendo con los requisitos de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para reducciones absolutas.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electrificación y la gestión de residuos son ejemplos concretos de cómo Chilexpress lidera la sostenibilidad en el sector logístico.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Contexto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/Net Zero: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enfatiza la necesidad de medidas operativas como la electrificación y la transición energética para lograr reducciones significativas, dejando las compensaciones solo para emisiones residuales.</a:t>
            </a:r>
          </a:p>
          <a:p>
            <a:pPr rtl="0">
              <a:buNone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Gestionar Envíos con Opciones Sostenibles (Subproceso)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Responsable: Equipo de Operaciones de Chilexpress.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Descripción: Este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subprocess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detalla cómo Chilexpress integra la sostenibilidad en su operación diaria de envíos, ofreciendo opciones a los clientes: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Inicio del Subproceso: Se recibe una solicitud de envío.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Decisión: ¿Envío Carbono Neutro?: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 cliente decide si desea optar por el producto "Envío Carbono Neutro", un servicio único en el mercado que permite compensar la huella de carbono del envío mediante bonos de carbono.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Sí: Si el cliente elige esta opción, Chilexpress compensa las emisiones del envío.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No: Si el cliente no elige esta opción, el envío se realiza sin compensación adicional.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Realizar Entrega: El envío se entrega al cliente.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 del Subproceso: El envío se completa.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Relevancia: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Este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subprocess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muestra cómo Chilexpress involucra a sus clientes en la sostenibilidad, ofreciendo opciones para reducir la huella de carbono de sus envíos.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compensación mediante bonos de carbono se alinea con las directrices de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que permiten compensaciones solo para emisiones residuales después de reducciones significativas.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Contexto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/Net Zero: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permite compensaciones como parte de la estrategia Net Zero, pero solo después de priorizar reducciones internas. El "Envío Carbono Neutro" es un ejemplo de cómo Chilexpress aborda el alcance 3 (emisiones de clientes).</a:t>
            </a:r>
          </a:p>
          <a:p>
            <a:pPr rtl="0">
              <a:buNone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5. Monitorear Emisiones Anualmente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Responsable: Equipo de Sostenibilidad de Chilexpress.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Descripción: Chilexpress recopila datos de emisiones en los alcances 1, 2 y 3 de forma anual, midiendo el impacto de sus iniciativas (por ejemplo, toneladas de CO2 reducidas por la flota eléctrica, porcentaje de energía renovable utilizada).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Relevancia: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 monitoreo continuo es un requisito clave de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para garantizar que la empresa esté en camino de cumplir sus metas.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Proporciona datos concretos para evaluar el progreso y tomar decisiones informadas.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Contexto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/Net Zero: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exige transparencia en el seguimiento de emisiones, con reportes anuales que incluyan métricas claras y verificables.</a:t>
            </a:r>
          </a:p>
          <a:p>
            <a:pPr rtl="0">
              <a:buNone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6. Decisión: ¿Cumple Metas Intermedias?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Responsable: Equipo de Sostenibilidad de Chilexpress.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Descripción: Chilexpress evalúa si los resultados del monitoreo cumplen con las metas intermedias de reducción de emisiones establecidas en su plan (por ejemplo, reducción porcentual anual de emisiones en cada alcance).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Sí: Si se cumplen las metas, se procede a preparar el reporte para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No: Si no se cumplen, se ajusta el plan de reducción (por ejemplo, intensificando iniciativas o adoptando nuevas tecnologías) y se regresa a la etapa de implementación.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Relevancia: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Esta decisión asegura que Chilexpress mantenga un enfoque proactivo, ajustando su estrategia si no está en el camino correcto.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Refleja el compromiso de la empresa con la mejora continua.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Contexto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/Net Zero: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requiere que las empresas evalúen su progreso regularmente y ajusten sus planes si no cumplen con los objetivos intermedios, garantizando que se mantengan alineadas con la trayectoria de 1.5°C.</a:t>
            </a:r>
          </a:p>
          <a:p>
            <a:pPr rtl="0">
              <a:buNone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7. Preparar y Enviar Reporte a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endParaRPr lang="es-ES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Responsable: Equipo de Sostenibilidad de Chilexpress.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Descripción: Chilexpress compila los datos de emisiones y los resultados de sus iniciativas en un reporte anual, que se envía a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para su revisión. El reporte incluye métricas como toneladas de CO2 reducidas, porcentaje de energía renovable y avances en la gestión de residuos.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Relevancia: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Este paso cumple con la exigencia de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reportar anualmente los avances y resultados, asegurando transparencia y rendición de cuentas.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 un punto de comunicación clave entre Chilexpress y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Contexto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/Net Zero: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utiliza estos reportes para verificar que las empresas estén cumpliendo con sus compromisos y para proporcionar retroalimentación.</a:t>
            </a:r>
          </a:p>
          <a:p>
            <a:pPr rtl="0">
              <a:buNone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8. Revisar Reporte y Validar Avances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Responsable: Equipo de Revisión de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Descripción: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revisa el reporte anual de Chilexpress, evaluando si los avances cumplen con los estándares establecidos y si la empresa está en camino de alcanzar Net Zero al 2035.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Relevancia: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 validación de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asegura que Chilexpress mantenga un enfoque basado en ciencia, alineado con los objetivos globales de descarbonización.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Proporciona una evaluación externa y objetiva del progreso.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Contexto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/Net Zero: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actúa como un organismo de supervisión, garantizando que las empresas cumplan con los estándares Net Zero y ajusten sus planes si es necesario.</a:t>
            </a:r>
          </a:p>
          <a:p>
            <a:pPr rtl="0">
              <a:buNone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9. Decisión: ¿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Aprueba el Reporte?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Responsable: Equipo de Revisión de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Descripción: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decide si aprueba el reporte de Chilexpress: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Sí: Si el reporte es aprobado, Chilexpress continúa con su plan de descarbonización.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No: Si el reporte no es aprobado, Chilexpress debe ajustar su plan (por ejemplo, intensificar reducciones o mejorar la calidad de los datos) y preparar un nuevo reporte.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Relevancia: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Esta decisión asegura que Chilexpress reciba retroalimentación continua de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manteniendo su estrategia alineada con los estándares científicos.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Refuerza la rendición de cuentas y la mejora continua.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Contexto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/Net Zero: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exige ajustes si las empresas no cumplen con los objetivos intermedios, asegurando que se mantengan en la trayectoria correcta hacia Net Zero.</a:t>
            </a:r>
          </a:p>
          <a:p>
            <a:pPr rtl="0">
              <a:buNone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10. Fin del Proceso: Net Zero 2035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Descripción: El proceso culmina cuando Chilexpress alcanza su meta de Net Zero en 2035, logrando cero emisiones netas de carbono en los alcances 1, 2 y 3.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Relevancia: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Este hito posiciona a Chilexpress como un líder global en sostenibilidad, cumpliendo su compromiso 15 años antes del plazo nacional de 2050.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Demuestra el éxito de un enfoque basado en ciencia y la colaboración con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Contexto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/Net Zero: Alcanzar Net Zero implica que Chilexpress ha reducido al menos el 90% de sus emisiones y compensado el resto, cumpliendo con los estándares de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para el sector logístico.</a:t>
            </a:r>
          </a:p>
          <a:p>
            <a:pPr rtl="0">
              <a:buNone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Resumen para Presentaciones Ejecutivas</a:t>
            </a:r>
          </a:p>
          <a:p>
            <a:pPr rtl="0">
              <a:buNone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 diagrama "Chilexpress Net Zero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Journey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 ilustra un proceso estructurado y basado en ciencia para alcanzar la carbono neutralidad al 2035, alineado con los estándares de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 Net Zero:</a:t>
            </a:r>
          </a:p>
          <a:p>
            <a:pPr rtl="0">
              <a:buFont typeface="+mj-lt"/>
              <a:buAutoNum type="arabicPeriod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Inicio con Aprobación de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Valida el compromiso de Chilexpress con un plan basado en ciencia.</a:t>
            </a:r>
          </a:p>
          <a:p>
            <a:pPr rtl="0">
              <a:buFont typeface="+mj-lt"/>
              <a:buAutoNum type="arabicPeriod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Planificación e Implementación: Establece e implementa iniciativas para reducir emisiones en los alcances 1, 2 y 3, como electrificación de la flota, energías renovables y gestión de residuos.</a:t>
            </a:r>
          </a:p>
          <a:p>
            <a:pPr rtl="0">
              <a:buFont typeface="+mj-lt"/>
              <a:buAutoNum type="arabicPeriod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Operaciones Sostenibles: Integra opciones como "Envío Carbono Neutro" para involucrar a los clientes en la sostenibilidad.</a:t>
            </a:r>
          </a:p>
          <a:p>
            <a:pPr rtl="0">
              <a:buFont typeface="+mj-lt"/>
              <a:buAutoNum type="arabicPeriod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Monitoreo y Ajuste Continuo: Evalúa anualmente el progreso, ajustando el plan si no se cumplen las metas intermedias.</a:t>
            </a:r>
          </a:p>
          <a:p>
            <a:pPr rtl="0">
              <a:buFont typeface="+mj-lt"/>
              <a:buAutoNum type="arabicPeriod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Validación Externa: Reporta avances a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recibiendo retroalimentación para asegurar el cumplimiento de los estándares.</a:t>
            </a:r>
          </a:p>
          <a:p>
            <a:pPr rtl="0">
              <a:buFont typeface="+mj-lt"/>
              <a:buAutoNum type="arabicPeriod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Meta Final: Alcanza Net Zero en 2035, consolidando a Chilexpress como líder en sostenibilidad en el sector logístico.</a:t>
            </a:r>
          </a:p>
          <a:p>
            <a:pPr rtl="0">
              <a:buNone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Este proceso no solo cumple con los requisitos de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sino que también posiciona a Chilexpress como un referente en la descarbonización del sector logístico, demostrando que es posible combinar operaciones eficientes con un impacto ambiental positivo.</a:t>
            </a:r>
          </a:p>
          <a:p>
            <a:pPr rtl="0">
              <a:buNone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Puntos Clave para la Audiencia Ejecutiva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Liderazgo en Sostenibilidad: Chilexpress es la primera empresa logística de Chile y la única del sector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courier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en Latinoamérica en obtener la aprobación de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Compromiso Ambicioso: Alcanzar Net Zero al 2035, 15 años antes del plazo nacional, refleja un enfoque proactivo.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Enfoque Basado en Ciencia: La colaboración con </a:t>
            </a:r>
            <a:r>
              <a:rPr lang="es-ES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SBTi</a:t>
            </a: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asegura que las acciones de Chilexpress estén alineadas con los objetivos globales de 1.5°C.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Impacto Operativo y Estratégico: Las iniciativas como la electrificación de la flota y el "Envío Carbono Neutro" demuestran cómo la sostenibilidad se integra en las operaciones diarias.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Transparencia y Mejora Continua: El ciclo de monitoreo, reporte y ajuste garantiza que Chilexpress mantenga su trayectoria hacia Net Zero.</a:t>
            </a:r>
          </a:p>
          <a:p>
            <a:pPr rtl="0">
              <a:buNone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Recomendaciones para la Presentación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Usa el Diagrama como Visual Central: Destaca el flujo de izquierda a derecha para guiar a la audiencia a través del proceso.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Enfócate en Resultados Concretos: Menciona datos como las 720 toneladas de CO2 reducidas por la flota eléctrica y el 75% de residuos valorizados.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Conecta con los Objetivos Corporativos: Relaciona el proceso con los valores de Chilexpress, como la seriedad y el enfoque de largo plazo mencionados por Alfonso Díaz.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Cierra con el Impacto: Resalta que alcanzar Net Zero en 2035 posicionará a Chilexpress como un líder global en sostenibilidad, con beneficios tanto ambientales como reputacionales.</a:t>
            </a:r>
          </a:p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848972-0632-4FF0-9CFE-8CABFFE8D5F3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78887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5BF03-98D9-1D79-FFF4-8340DF807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32F8EF-A90E-61B8-1FA7-6EA935E9A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646535-E803-6E73-12A5-1994E34D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7308-1BE5-416B-9506-84F5C8DC93D5}" type="datetime1">
              <a:rPr lang="es-CL" smtClean="0"/>
              <a:t>01-04-2025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66F1E9-3B1D-69D3-91D2-47DE5040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E40080-4A20-1D78-AB2C-BBA7F58E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F59D-5AF4-4F6C-ACE2-BA99B8BDF54A}" type="slidenum">
              <a:rPr lang="es-CL" smtClean="0"/>
              <a:pPr/>
              <a:t>‹Nº›</a:t>
            </a:fld>
            <a:r>
              <a:rPr lang="es-CL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2455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2A356-B52C-4975-9506-47F8F447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8B7CC7-9B1E-94CF-C905-4EEFF2CA6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0A249B-1118-C100-799C-66698995C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C394E-1829-4CBA-BF88-1226F8090DEA}" type="datetime1">
              <a:rPr lang="es-CL" smtClean="0"/>
              <a:t>01-04-2025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1CA8D6-4382-36F4-11FA-A1E6D206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52411A-5396-B413-85B5-0A113EC2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F59D-5AF4-4F6C-ACE2-BA99B8BDF5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806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474775-84D7-90F3-4F56-214FDEED4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6900B6-4C86-8605-8FC9-4A4398212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349D50-8037-AD16-0F40-DE79D81B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C9B3-D0D3-48E9-8B70-B23D8B6F61B2}" type="datetime1">
              <a:rPr lang="es-CL" smtClean="0"/>
              <a:t>01-04-2025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C932FA-D12F-DA82-9E27-AC9E4C22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A5E4B8-F8A0-A657-25D7-576A8D0D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F59D-5AF4-4F6C-ACE2-BA99B8BDF5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715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B9108-84EB-A994-6082-FB204D04F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75281B-0ADC-5893-034F-287F7A7D3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9B4B30-CB08-D545-DD0F-9E8AB9E7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A81FE-406F-4CFA-BAEF-433C5BED2699}" type="datetime1">
              <a:rPr lang="es-CL" smtClean="0"/>
              <a:t>01-04-2025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0F952C-8A88-CF19-D38C-EE637453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36C037-BEB1-B408-0B04-AFD549E7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F59D-5AF4-4F6C-ACE2-BA99B8BDF5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250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083DD-AD3F-221A-9A5C-86FFA136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3F7B38-D3E9-26BA-B78E-341FE12AD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07CC74-27AC-7105-9BB1-455360B5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F7A2-C195-4490-83E1-0CDBF9BF5704}" type="datetime1">
              <a:rPr lang="es-CL" smtClean="0"/>
              <a:t>01-04-2025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493342-5F2C-BCE6-B567-4FA812F3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792F61-96EA-E9D4-6AEA-711EFDDF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F59D-5AF4-4F6C-ACE2-BA99B8BDF54A}" type="slidenum">
              <a:rPr lang="es-CL" smtClean="0"/>
              <a:pPr/>
              <a:t>‹Nº›</a:t>
            </a:fld>
            <a:r>
              <a:rPr lang="es-CL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5151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F7163-E1D8-FD09-A90E-853BD9BB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A7B541-6236-A8D0-2024-BCF3B3C53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38763A-FD56-0D79-ED55-C1D4C9CB3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17584A-DE98-5BAC-5326-03D65327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5A1FE-F53F-4112-8F85-A4F624AE6634}" type="datetime1">
              <a:rPr lang="es-CL" smtClean="0"/>
              <a:t>01-04-2025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63768D-1598-F7DB-7CDB-BCA6DF06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1EF3AB-48DE-9F3B-8DBC-582BA447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F59D-5AF4-4F6C-ACE2-BA99B8BDF5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692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F716D-36B0-A633-1175-55A6825A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553397-CB44-0720-6484-A9A8D3CFE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1D4350-C3DA-36F4-24D4-4962D8D64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6EA7618-0FE6-87D5-3CA6-266721930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177BB36-A01F-1714-B367-C35207197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9F8A8E9-D6C5-6537-ABBE-6BDDCA65F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D1243-2E7F-41E4-8FB8-51479EBED211}" type="datetime1">
              <a:rPr lang="es-CL" smtClean="0"/>
              <a:t>01-04-2025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5097DBE-1C15-FB89-E119-1F600DC0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BDE99CC-0950-0113-2F0C-D9F14A2E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F59D-5AF4-4F6C-ACE2-BA99B8BDF5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82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05726-8DA6-9F7D-1AA5-1C6F2917F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F14D578-F5AA-B6CD-98F9-893E3352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A0ACA-C0C7-47B7-9DDC-A49A94696693}" type="datetime1">
              <a:rPr lang="es-CL" smtClean="0"/>
              <a:t>01-04-2025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D66BDA-A7D4-A28F-F8B8-21D13BE3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876B0B-2B50-C59D-860A-ED3E780E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F59D-5AF4-4F6C-ACE2-BA99B8BDF5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25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DB59862-B8E3-BB80-26A2-F3577C70E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75EE0-4596-4522-A4C4-79C4B043DCE9}" type="datetime1">
              <a:rPr lang="es-CL" smtClean="0"/>
              <a:t>01-04-2025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1D983CD-E089-5945-D466-062991D51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F57EDB-BD42-E7C0-8F6D-48327D15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F59D-5AF4-4F6C-ACE2-BA99B8BDF5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901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58647-54E1-EBC1-A52A-D5CD031A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5F8693-452D-FE3D-A15B-A80B0BA49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B643FC-08BE-FF08-423F-62EB0F84A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B2859C-710F-9D9E-A658-31284F6D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D1617-F509-4137-86A4-8AADCE9367E1}" type="datetime1">
              <a:rPr lang="es-CL" smtClean="0"/>
              <a:t>01-04-2025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FA13F1-B862-925F-A162-D516FB7FE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FDC859-7892-2892-0535-2F8D7A49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F59D-5AF4-4F6C-ACE2-BA99B8BDF5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538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84B77-919E-2197-1F9B-28B4DF14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7E0FFE-958F-2B95-8307-8524DD0E4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36A6C6-4098-F5DA-BF05-615A2B459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AE26E4-D3AA-8BB9-8B36-9EA2C9F7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514A-CE50-4A05-B873-21FE15625886}" type="datetime1">
              <a:rPr lang="es-CL" smtClean="0"/>
              <a:t>01-04-2025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C4B446-329F-324E-7E83-EA7258DF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C8916-F76A-B7F8-7243-44F072BD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F59D-5AF4-4F6C-ACE2-BA99B8BDF5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587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lumMod val="95000"/>
              </a:schemeClr>
            </a:gs>
            <a:gs pos="0">
              <a:srgbClr val="5CD295">
                <a:lumMod val="10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78D564-3007-6C62-7688-E7805395E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766B08-109E-323B-D394-5EAEA742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CB66A9-5EEC-8200-DE74-DAAF5609C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EC3127-0974-4BB3-B236-090FDBA80DFB}" type="datetime1">
              <a:rPr lang="es-CL" smtClean="0"/>
              <a:t>01-04-2025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B27B7F-D123-622E-71CE-B2613E096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AC10D3-B80E-3B4A-6F22-A6F6DB70D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83F59D-5AF4-4F6C-ACE2-BA99B8BDF54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743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ecd.org/en/publications/itf-transport-outlook-2023_b6cc9ad5-en.html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ostenibilidad.chilexpress.cl/" TargetMode="External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15C23-FA6D-B2BD-5AA3-164843605F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sz="4400" b="1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Chilexpress: Liderazgo en Carbono Neutralidad 2035</a:t>
            </a:r>
            <a:endParaRPr lang="es-CL" sz="44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3C09E4-C318-80C8-0BA8-0F033AF65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49642"/>
          </a:xfrm>
        </p:spPr>
        <p:txBody>
          <a:bodyPr>
            <a:normAutofit/>
          </a:bodyPr>
          <a:lstStyle/>
          <a:p>
            <a:r>
              <a:rPr lang="es-CL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Primera empresa logística chilena con meta validada por </a:t>
            </a:r>
            <a:r>
              <a:rPr lang="es-CL" sz="28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Science</a:t>
            </a:r>
            <a:r>
              <a:rPr lang="es-CL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CL" sz="28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es-CL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Targets </a:t>
            </a:r>
            <a:r>
              <a:rPr lang="es-CL" sz="28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initiative</a:t>
            </a:r>
            <a:r>
              <a:rPr lang="es-CL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s-CL" sz="28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SBTi</a:t>
            </a:r>
            <a:r>
              <a:rPr lang="es-CL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CL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22DD9FBB-FEE2-24AD-7D63-BA8EC8D24DBD}"/>
              </a:ext>
            </a:extLst>
          </p:cNvPr>
          <p:cNvSpPr txBox="1">
            <a:spLocks/>
          </p:cNvSpPr>
          <p:nvPr/>
        </p:nvSpPr>
        <p:spPr>
          <a:xfrm>
            <a:off x="2936933" y="5867948"/>
            <a:ext cx="9144000" cy="563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CL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s-CL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Alexander José Valladares Peñailillo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B5F3E119-F18E-144D-DEDC-1926F87F8C47}"/>
              </a:ext>
            </a:extLst>
          </p:cNvPr>
          <p:cNvSpPr txBox="1">
            <a:spLocks/>
          </p:cNvSpPr>
          <p:nvPr/>
        </p:nvSpPr>
        <p:spPr>
          <a:xfrm>
            <a:off x="2936933" y="6280207"/>
            <a:ext cx="9144000" cy="563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CL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s-CL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Ingeniero Civil Industrial</a:t>
            </a:r>
          </a:p>
        </p:txBody>
      </p:sp>
    </p:spTree>
    <p:extLst>
      <p:ext uri="{BB962C8B-B14F-4D97-AF65-F5344CB8AC3E}">
        <p14:creationId xmlns:p14="http://schemas.microsoft.com/office/powerpoint/2010/main" val="335402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3CE48-88B5-7E11-5370-6B014967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0" y="597171"/>
            <a:ext cx="10515600" cy="1534794"/>
          </a:xfrm>
        </p:spPr>
        <p:txBody>
          <a:bodyPr>
            <a:noAutofit/>
          </a:bodyPr>
          <a:lstStyle/>
          <a:p>
            <a:pPr algn="ctr"/>
            <a:r>
              <a:rPr lang="es-CL" b="1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Contexto y Relevancia</a:t>
            </a:r>
            <a:br>
              <a:rPr lang="es-CL" b="1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endParaRPr lang="es-CL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F833A2-AC77-95F2-9AF8-C82263CF0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0" y="1750964"/>
            <a:ext cx="10515600" cy="538481"/>
          </a:xfrm>
        </p:spPr>
        <p:txBody>
          <a:bodyPr/>
          <a:lstStyle/>
          <a:p>
            <a:pPr marL="0" indent="0" algn="ctr">
              <a:buNone/>
            </a:pPr>
            <a:r>
              <a:rPr lang="es-ES" i="0" dirty="0">
                <a:effectLst/>
                <a:latin typeface="Inter"/>
              </a:rPr>
              <a:t>¿Por qué es clave este hito?</a:t>
            </a:r>
          </a:p>
          <a:p>
            <a:endParaRPr lang="es-CL" dirty="0"/>
          </a:p>
        </p:txBody>
      </p:sp>
      <p:pic>
        <p:nvPicPr>
          <p:cNvPr id="20" name="Gráfico 19" descr="Globo terráqueo: Europa y África con relleno sólido">
            <a:extLst>
              <a:ext uri="{FF2B5EF4-FFF2-40B4-BE49-F238E27FC236}">
                <a16:creationId xmlns:a16="http://schemas.microsoft.com/office/drawing/2014/main" id="{14F24D41-A8B2-A6B5-2B30-25462661B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520" y="2468880"/>
            <a:ext cx="914400" cy="914400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A7DC9363-9B66-820C-E998-18F95B62941D}"/>
              </a:ext>
            </a:extLst>
          </p:cNvPr>
          <p:cNvSpPr txBox="1"/>
          <p:nvPr/>
        </p:nvSpPr>
        <p:spPr>
          <a:xfrm>
            <a:off x="680720" y="3720195"/>
            <a:ext cx="2499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SBTi</a:t>
            </a:r>
            <a:r>
              <a:rPr lang="es-E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s-E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ctr"/>
            <a:endParaRPr lang="es-ES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Organización líder que valida metas climáticas alineadas con la ciencia para limitar el calentamiento global a 1.5°C.</a:t>
            </a:r>
          </a:p>
          <a:p>
            <a:endParaRPr lang="es-CL" dirty="0"/>
          </a:p>
        </p:txBody>
      </p:sp>
      <p:pic>
        <p:nvPicPr>
          <p:cNvPr id="24" name="Gráfico 23" descr="Reciclaje con relleno sólido">
            <a:extLst>
              <a:ext uri="{FF2B5EF4-FFF2-40B4-BE49-F238E27FC236}">
                <a16:creationId xmlns:a16="http://schemas.microsoft.com/office/drawing/2014/main" id="{4B8FA9E4-DD6D-E1F1-1871-D119A7508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8920" y="2468880"/>
            <a:ext cx="914400" cy="914400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21A4E779-C4D6-C8C7-9FC3-442A8FADB944}"/>
              </a:ext>
            </a:extLst>
          </p:cNvPr>
          <p:cNvSpPr txBox="1"/>
          <p:nvPr/>
        </p:nvSpPr>
        <p:spPr>
          <a:xfrm>
            <a:off x="3738880" y="3720195"/>
            <a:ext cx="4094480" cy="2300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s-E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Chilexpress:	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s-E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Única empresa </a:t>
            </a:r>
            <a:r>
              <a:rPr lang="es-ES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Courier</a:t>
            </a:r>
            <a:r>
              <a:rPr lang="es-E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en Latinoamérica con aprobación </a:t>
            </a:r>
            <a:r>
              <a:rPr lang="es-ES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SBTi</a:t>
            </a:r>
            <a:r>
              <a:rPr lang="es-E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Meta: </a:t>
            </a:r>
            <a:r>
              <a:rPr lang="es-E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Cero emisiones netas al 2035</a:t>
            </a:r>
            <a:r>
              <a:rPr lang="es-E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(15 años antes del objetivo país: 2050).</a:t>
            </a:r>
          </a:p>
          <a:p>
            <a:endParaRPr lang="es-CL" dirty="0"/>
          </a:p>
        </p:txBody>
      </p:sp>
      <p:pic>
        <p:nvPicPr>
          <p:cNvPr id="27" name="Gráfico 26" descr="Central de energía con relleno sólido">
            <a:extLst>
              <a:ext uri="{FF2B5EF4-FFF2-40B4-BE49-F238E27FC236}">
                <a16:creationId xmlns:a16="http://schemas.microsoft.com/office/drawing/2014/main" id="{AE13ED00-8603-B414-671A-49B10289AC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6740" y="2468880"/>
            <a:ext cx="914400" cy="914400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5968679E-980E-1D0E-33A5-75741961A521}"/>
              </a:ext>
            </a:extLst>
          </p:cNvPr>
          <p:cNvSpPr txBox="1"/>
          <p:nvPr/>
        </p:nvSpPr>
        <p:spPr>
          <a:xfrm>
            <a:off x="8249920" y="3831955"/>
            <a:ext cx="3368040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s-E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Impacto sectorial: </a:t>
            </a:r>
          </a:p>
          <a:p>
            <a:pPr marL="285750" indent="-285750" algn="ctr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s-ES" b="1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Referente para descarbonizar logística, sector responsable del </a:t>
            </a:r>
            <a:r>
              <a:rPr lang="es-E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12% de emisiones globales</a:t>
            </a:r>
            <a:r>
              <a:rPr lang="es-E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(OECD).</a:t>
            </a:r>
          </a:p>
          <a:p>
            <a:endParaRPr lang="es-CL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8A0DAAC-B49B-7578-B5A8-6DE816C70A64}"/>
              </a:ext>
            </a:extLst>
          </p:cNvPr>
          <p:cNvSpPr txBox="1"/>
          <p:nvPr/>
        </p:nvSpPr>
        <p:spPr>
          <a:xfrm rot="10800000" flipV="1">
            <a:off x="528320" y="6474795"/>
            <a:ext cx="6992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>
                <a:hlinkClick r:id="rId8"/>
              </a:rPr>
              <a:t>Perspectivas del transporte de la ITF 2023 | OCDE</a:t>
            </a:r>
            <a:endParaRPr lang="es-CL" sz="800" dirty="0"/>
          </a:p>
        </p:txBody>
      </p:sp>
      <p:sp>
        <p:nvSpPr>
          <p:cNvPr id="30" name="Marcador de número de diapositiva 29">
            <a:extLst>
              <a:ext uri="{FF2B5EF4-FFF2-40B4-BE49-F238E27FC236}">
                <a16:creationId xmlns:a16="http://schemas.microsoft.com/office/drawing/2014/main" id="{47BEB81B-3EE4-310E-9AA4-510B4E02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F59D-5AF4-4F6C-ACE2-BA99B8BDF54A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518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1CED8-F8EB-414B-8F90-5691FF860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L" b="1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Pilares Estratégicos y Logros</a:t>
            </a:r>
            <a:br>
              <a:rPr lang="es-CL" b="1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endParaRPr lang="es-CL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Marcador de contenido 4" descr="Camión con relleno sólido">
            <a:extLst>
              <a:ext uri="{FF2B5EF4-FFF2-40B4-BE49-F238E27FC236}">
                <a16:creationId xmlns:a16="http://schemas.microsoft.com/office/drawing/2014/main" id="{20779957-253D-BBBA-0DB0-8FC0EE5F8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6114" y="1336142"/>
            <a:ext cx="855663" cy="855663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F67B84E-D961-4F4F-3958-572BE7A020C0}"/>
              </a:ext>
            </a:extLst>
          </p:cNvPr>
          <p:cNvSpPr txBox="1"/>
          <p:nvPr/>
        </p:nvSpPr>
        <p:spPr>
          <a:xfrm>
            <a:off x="0" y="2408443"/>
            <a:ext cx="3850640" cy="206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Electrificación de flota: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120 vehículos eléctricos</a:t>
            </a:r>
            <a:r>
              <a:rPr lang="es-E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(6 regiones).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s-ES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Reducción anual: </a:t>
            </a:r>
            <a:r>
              <a:rPr lang="es-E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720 ton CO₂</a:t>
            </a:r>
            <a:r>
              <a:rPr lang="es-E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≈ 11.000 árboles plantados.</a:t>
            </a:r>
          </a:p>
          <a:p>
            <a:endParaRPr lang="es-CL" dirty="0"/>
          </a:p>
        </p:txBody>
      </p:sp>
      <p:pic>
        <p:nvPicPr>
          <p:cNvPr id="9" name="Gráfico 8" descr="Diana con relleno sólido">
            <a:extLst>
              <a:ext uri="{FF2B5EF4-FFF2-40B4-BE49-F238E27FC236}">
                <a16:creationId xmlns:a16="http://schemas.microsoft.com/office/drawing/2014/main" id="{AB3F243F-4C63-1FFB-D33D-F8EFAF08A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2191805"/>
            <a:ext cx="914400" cy="9144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C1B4A54-0524-A242-C892-A97DB0D6AB59}"/>
              </a:ext>
            </a:extLst>
          </p:cNvPr>
          <p:cNvSpPr txBox="1"/>
          <p:nvPr/>
        </p:nvSpPr>
        <p:spPr>
          <a:xfrm>
            <a:off x="4029306" y="3258676"/>
            <a:ext cx="3850640" cy="2346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Economía circular: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s-E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75% residuos valorizados</a:t>
            </a:r>
            <a:r>
              <a:rPr lang="es-E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(840 ton en 2023).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s-ES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Meta 2025: </a:t>
            </a:r>
            <a:r>
              <a:rPr lang="es-E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Cero residuos a rellenos sanitarios</a:t>
            </a:r>
            <a:r>
              <a:rPr lang="es-E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s-CL" dirty="0"/>
          </a:p>
        </p:txBody>
      </p:sp>
      <p:pic>
        <p:nvPicPr>
          <p:cNvPr id="12" name="Gráfico 11" descr="Caja de embalaje abierta con relleno sólido">
            <a:extLst>
              <a:ext uri="{FF2B5EF4-FFF2-40B4-BE49-F238E27FC236}">
                <a16:creationId xmlns:a16="http://schemas.microsoft.com/office/drawing/2014/main" id="{224E38B0-0549-1B45-955B-79C3095F32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80880" y="3106205"/>
            <a:ext cx="914400" cy="9144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4F9A21B-315C-9648-4871-AF600788FD7A}"/>
              </a:ext>
            </a:extLst>
          </p:cNvPr>
          <p:cNvSpPr txBox="1"/>
          <p:nvPr/>
        </p:nvSpPr>
        <p:spPr>
          <a:xfrm>
            <a:off x="8254134" y="4108909"/>
            <a:ext cx="3567892" cy="262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Innovación para clientes:</a:t>
            </a:r>
          </a:p>
          <a:p>
            <a:pPr algn="ctr"/>
            <a:endParaRPr lang="es-ES" b="1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Producto </a:t>
            </a:r>
            <a:r>
              <a:rPr lang="es-E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"Envío Carbono Neutro"</a:t>
            </a:r>
            <a:r>
              <a:rPr lang="es-E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Compensación con bonos certificados.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s-ES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Navidad 2023: </a:t>
            </a:r>
            <a:r>
              <a:rPr lang="es-E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Emisiones neutralizadas sin costo</a:t>
            </a:r>
            <a:r>
              <a:rPr lang="es-E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s-CL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038EDED-9A8F-E443-7E9D-DA6EB3565363}"/>
              </a:ext>
            </a:extLst>
          </p:cNvPr>
          <p:cNvSpPr txBox="1"/>
          <p:nvPr/>
        </p:nvSpPr>
        <p:spPr>
          <a:xfrm>
            <a:off x="320906" y="6363372"/>
            <a:ext cx="48666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>
                <a:hlinkClick r:id="rId8"/>
              </a:rPr>
              <a:t>El Futuro nos Mueve | Chilexpress</a:t>
            </a:r>
            <a:endParaRPr lang="es-CL" sz="800" dirty="0"/>
          </a:p>
        </p:txBody>
      </p:sp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5BE055B3-24D1-89C8-D743-64C11FC0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3F59D-5AF4-4F6C-ACE2-BA99B8BDF54A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1010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FFDEBE-A1FE-32D2-4706-921A0A92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8579369" cy="11592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>
                <a:pattFill prst="pct5">
                  <a:fgClr>
                    <a:schemeClr val="tx1"/>
                  </a:fgClr>
                  <a:bgClr>
                    <a:schemeClr val="bg1"/>
                  </a:bgClr>
                </a:patt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Chilexpress: Trayectoria hacia la Carbono Neutralidad</a:t>
            </a:r>
            <a:endParaRPr lang="en-US" kern="1200" dirty="0">
              <a:pattFill prst="pct5">
                <a:fgClr>
                  <a:schemeClr val="tx1"/>
                </a:fgClr>
                <a:bgClr>
                  <a:schemeClr val="bg1"/>
                </a:bgClr>
              </a:patt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Marcador de contenido 5" descr="Forma&#10;&#10;El contenido generado por IA puede ser incorrecto.">
            <a:extLst>
              <a:ext uri="{FF2B5EF4-FFF2-40B4-BE49-F238E27FC236}">
                <a16:creationId xmlns:a16="http://schemas.microsoft.com/office/drawing/2014/main" id="{C3974D92-ED96-D2C7-1EFB-9A2197CA4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" y="2592357"/>
            <a:ext cx="11327549" cy="3200031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9EDCCA-2A13-F3A5-BE0B-55B3A3F3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83F59D-5AF4-4F6C-ACE2-BA99B8BDF54A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0782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</TotalTime>
  <Words>2420</Words>
  <Application>Microsoft Office PowerPoint</Application>
  <PresentationFormat>Panorámica</PresentationFormat>
  <Paragraphs>146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Calibri Light</vt:lpstr>
      <vt:lpstr>Inter</vt:lpstr>
      <vt:lpstr>Tema de Office</vt:lpstr>
      <vt:lpstr>Chilexpress: Liderazgo en Carbono Neutralidad 2035</vt:lpstr>
      <vt:lpstr>Contexto y Relevancia </vt:lpstr>
      <vt:lpstr>Pilares Estratégicos y Logros </vt:lpstr>
      <vt:lpstr>Chilexpress: Trayectoria hacia la Carbono Neutralidad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 José Valladares Peñailillo</dc:creator>
  <cp:lastModifiedBy>Alexander Valladares</cp:lastModifiedBy>
  <cp:revision>1</cp:revision>
  <dcterms:created xsi:type="dcterms:W3CDTF">2025-03-14T01:00:12Z</dcterms:created>
  <dcterms:modified xsi:type="dcterms:W3CDTF">2025-04-01T17:16:27Z</dcterms:modified>
</cp:coreProperties>
</file>