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8"/>
  </p:notesMasterIdLst>
  <p:sldIdLst>
    <p:sldId id="256" r:id="rId2"/>
    <p:sldId id="718" r:id="rId3"/>
    <p:sldId id="294" r:id="rId4"/>
    <p:sldId id="698" r:id="rId5"/>
    <p:sldId id="715" r:id="rId6"/>
    <p:sldId id="716" r:id="rId7"/>
    <p:sldId id="701" r:id="rId8"/>
    <p:sldId id="708" r:id="rId9"/>
    <p:sldId id="709" r:id="rId10"/>
    <p:sldId id="710" r:id="rId11"/>
    <p:sldId id="712" r:id="rId12"/>
    <p:sldId id="713" r:id="rId13"/>
    <p:sldId id="714" r:id="rId14"/>
    <p:sldId id="717" r:id="rId15"/>
    <p:sldId id="297" r:id="rId16"/>
    <p:sldId id="322" r:id="rId17"/>
    <p:sldId id="321" r:id="rId18"/>
    <p:sldId id="328" r:id="rId19"/>
    <p:sldId id="332" r:id="rId20"/>
    <p:sldId id="333" r:id="rId21"/>
    <p:sldId id="329" r:id="rId22"/>
    <p:sldId id="336" r:id="rId23"/>
    <p:sldId id="335" r:id="rId24"/>
    <p:sldId id="330" r:id="rId25"/>
    <p:sldId id="334" r:id="rId26"/>
    <p:sldId id="337" r:id="rId27"/>
    <p:sldId id="331" r:id="rId28"/>
    <p:sldId id="338" r:id="rId29"/>
    <p:sldId id="339" r:id="rId30"/>
    <p:sldId id="326" r:id="rId31"/>
    <p:sldId id="340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51" r:id="rId40"/>
    <p:sldId id="353" r:id="rId41"/>
    <p:sldId id="355" r:id="rId42"/>
    <p:sldId id="356" r:id="rId43"/>
    <p:sldId id="357" r:id="rId44"/>
    <p:sldId id="352" r:id="rId45"/>
    <p:sldId id="354" r:id="rId46"/>
    <p:sldId id="325" r:id="rId47"/>
  </p:sldIdLst>
  <p:sldSz cx="9144000" cy="6858000" type="screen4x3"/>
  <p:notesSz cx="6881813" cy="96615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0707" autoAdjust="0"/>
  </p:normalViewPr>
  <p:slideViewPr>
    <p:cSldViewPr snapToGrid="0">
      <p:cViewPr varScale="1">
        <p:scale>
          <a:sx n="87" d="100"/>
          <a:sy n="87" d="100"/>
        </p:scale>
        <p:origin x="3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4754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0CD6CCF8-9EE2-4FD3-8414-318425A9AFF6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208088"/>
            <a:ext cx="4344987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182" y="4649609"/>
            <a:ext cx="5505450" cy="3804225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4753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9F71269A-4A1D-495A-A4AE-08E3A97615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0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1269A-4A1D-495A-A4AE-08E3A97615F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23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buNone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4481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endParaRPr lang="pt-BR" dirty="0">
              <a:effectLst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59203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endParaRPr lang="pt-BR" dirty="0">
              <a:effectLst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35648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endParaRPr lang="pt-BR" dirty="0">
              <a:effectLst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233042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buFontTx/>
              <a:buNone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14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7675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15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7107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4214813"/>
            <a:ext cx="4814888" cy="373856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36" tIns="42264" rIns="86036" bIns="42264"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74700"/>
            <a:ext cx="4140200" cy="3105150"/>
          </a:xfrm>
          <a:ln cap="flat"/>
        </p:spPr>
      </p:sp>
    </p:spTree>
    <p:extLst>
      <p:ext uri="{BB962C8B-B14F-4D97-AF65-F5344CB8AC3E}">
        <p14:creationId xmlns:p14="http://schemas.microsoft.com/office/powerpoint/2010/main" val="99806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4214813"/>
            <a:ext cx="4814888" cy="373856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036" tIns="42264" rIns="86036" bIns="42264"/>
          <a:lstStyle/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74700"/>
            <a:ext cx="4140200" cy="3105150"/>
          </a:xfrm>
          <a:ln cap="flat"/>
        </p:spPr>
      </p:sp>
    </p:spTree>
    <p:extLst>
      <p:ext uri="{BB962C8B-B14F-4D97-AF65-F5344CB8AC3E}">
        <p14:creationId xmlns:p14="http://schemas.microsoft.com/office/powerpoint/2010/main" val="66057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292054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92383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8466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871455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pt-BR" altLang="pt-BR" sz="1200" b="0" i="0" baseline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645943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pt-BR" altLang="pt-BR" sz="1200" b="0" i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22974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236192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i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333653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pt-BR" altLang="pt-BR" sz="1200" b="0" i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58437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661043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7435410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pt-BR" altLang="pt-BR" sz="1200" b="0" i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690791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603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76754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Tx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553232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169865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Tx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557984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sz="1200" dirty="0">
              <a:solidFill>
                <a:srgbClr val="022A8E"/>
              </a:solidFill>
              <a:latin typeface="+mn-lt"/>
              <a:cs typeface="+mn-cs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33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19992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929664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>
              <a:buFont typeface="Arial" pitchFamily="34" charset="0"/>
              <a:buNone/>
            </a:pPr>
            <a:endParaRPr lang="pt-BR" sz="1200" dirty="0">
              <a:cs typeface="Arial" pitchFamily="34" charset="0"/>
            </a:endParaRP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478339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>
              <a:defRPr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955775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>
              <a:defRPr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586054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>
              <a:defRPr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9800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63FBF43-3A04-41A7-8A29-46163CDA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>
              <a:defRPr/>
            </a:pPr>
            <a:endParaRPr lang="pt-BR" altLang="pt-BR" sz="1600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526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1974597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i="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402746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63FBF43-3A04-41A7-8A29-46163CDA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>
              <a:buFontTx/>
              <a:buNone/>
              <a:defRPr/>
            </a:pPr>
            <a:endParaRPr lang="pt-BR" altLang="pt-BR" sz="1600" i="0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9342131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63FBF43-3A04-41A7-8A29-46163CDA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>
              <a:buFontTx/>
              <a:buNone/>
              <a:defRPr/>
            </a:pPr>
            <a:endParaRPr lang="pt-BR" altLang="pt-BR" sz="1600" i="0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852461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63FBF43-3A04-41A7-8A29-46163CDA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>
              <a:buFontTx/>
              <a:buNone/>
              <a:defRPr/>
            </a:pPr>
            <a:endParaRPr lang="pt-BR" altLang="pt-BR" sz="1600" i="0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7297108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2216BC4-7284-44BC-A18F-A4096E355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>
              <a:defRPr/>
            </a:pPr>
            <a:endParaRPr lang="pt-BR" altLang="pt-BR" i="0" dirty="0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849853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algn="just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3839080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6079D2-F064-48A1-A0E4-56F864148AAD}" type="slidenum">
              <a:rPr lang="en-US" altLang="pt-BR" smtClean="0"/>
              <a:pPr/>
              <a:t>46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1607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908559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pt-BR" altLang="pt-BR" sz="1200" b="0" dirty="0">
              <a:solidFill>
                <a:srgbClr val="990000"/>
              </a:solidFill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248048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835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Espaço Reservado para Anotações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Espaço Reservado para Número de Slide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2746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0172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84375" indent="-2190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415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987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559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13175" indent="-2190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601D24-A5C7-4D85-9E4B-A3C58E8BAB72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0221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66" tIns="43801" rIns="89166" bIns="43801"/>
          <a:lstStyle/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  <p:extLst>
      <p:ext uri="{BB962C8B-B14F-4D97-AF65-F5344CB8AC3E}">
        <p14:creationId xmlns:p14="http://schemas.microsoft.com/office/powerpoint/2010/main" val="82916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53336"/>
            <a:ext cx="9144000" cy="365125"/>
          </a:xfrm>
        </p:spPr>
        <p:txBody>
          <a:bodyPr/>
          <a:lstStyle>
            <a:lvl1pPr algn="ctr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- </a:t>
            </a:r>
            <a:fld id="{29185252-FBA3-417A-8652-C405B89605D8}" type="slidenum">
              <a:rPr lang="pt-BR" smtClean="0"/>
              <a:pPr/>
              <a:t>‹nº›</a:t>
            </a:fld>
            <a:r>
              <a:rPr lang="pt-B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8485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5765E44-C3DF-4F3C-B37F-B27C0D878A23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250825" y="6535738"/>
            <a:ext cx="8642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rgbClr val="0000CC"/>
                </a:solidFill>
              </a:rPr>
              <a:t> - </a:t>
            </a:r>
            <a:fld id="{E830E648-288A-4216-89CF-4D9F66ADCBF5}" type="slidenum">
              <a:rPr lang="pt-BR" sz="1200" smtClean="0">
                <a:solidFill>
                  <a:srgbClr val="0000CC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200" dirty="0">
                <a:solidFill>
                  <a:srgbClr val="0000CC"/>
                </a:solidFill>
              </a:rPr>
              <a:t> 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E1EA0C9-2B98-4017-A960-6AE518C96E4D}"/>
              </a:ext>
            </a:extLst>
          </p:cNvPr>
          <p:cNvSpPr>
            <a:spLocks noGrp="1" noChangeArrowheads="1"/>
          </p:cNvSpPr>
          <p:nvPr userDrawn="1"/>
        </p:nvSpPr>
        <p:spPr bwMode="auto">
          <a:xfrm>
            <a:off x="250825" y="6535738"/>
            <a:ext cx="86423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solidFill>
                  <a:srgbClr val="0000CC"/>
                </a:solidFill>
              </a:rPr>
              <a:t> - </a:t>
            </a:r>
            <a:fld id="{38EAD330-C8FF-4973-89C9-87AEA145AAAA}" type="slidenum">
              <a:rPr lang="pt-BR" sz="1200" smtClean="0">
                <a:solidFill>
                  <a:srgbClr val="0000CC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pt-BR" sz="1200" dirty="0">
                <a:solidFill>
                  <a:srgbClr val="0000CC"/>
                </a:solidFill>
              </a:rPr>
              <a:t> 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1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3044284"/>
            <a:ext cx="9144000" cy="1677814"/>
          </a:xfrm>
        </p:spPr>
        <p:txBody>
          <a:bodyPr>
            <a:normAutofit fontScale="90000"/>
          </a:bodyPr>
          <a:lstStyle/>
          <a:p>
            <a:b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Evolução, Tecnologia e Sociedade</a:t>
            </a:r>
            <a:b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Aulas 5 e 6</a:t>
            </a:r>
            <a:br>
              <a:rPr lang="pt-BR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3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ângulo 4"/>
          <p:cNvSpPr>
            <a:spLocks noChangeArrowheads="1"/>
          </p:cNvSpPr>
          <p:nvPr/>
        </p:nvSpPr>
        <p:spPr bwMode="auto">
          <a:xfrm>
            <a:off x="2962181" y="4722097"/>
            <a:ext cx="29418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b="1" i="1" dirty="0">
                <a:solidFill>
                  <a:schemeClr val="tx1"/>
                </a:solidFill>
                <a:latin typeface="Arial" panose="020B0604020202020204" pitchFamily="34" charset="0"/>
              </a:rPr>
              <a:t>Prof. Me: Rogério Zenaro</a:t>
            </a:r>
            <a:endParaRPr lang="en-US" altLang="pt-BR" sz="18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Big data  </a:t>
            </a: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- 5 </a:t>
            </a:r>
            <a:r>
              <a:rPr lang="pt-BR" sz="2400" b="1" kern="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V’s</a:t>
            </a:r>
            <a:endParaRPr lang="pt-BR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6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Volume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alt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Variedade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alt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Velocidade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alt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Veracidade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alt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Valor</a:t>
            </a: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7336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750802"/>
            <a:ext cx="9144000" cy="4920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Inteligência artificial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908608-F136-4393-8A4D-2DEA2613218D}"/>
              </a:ext>
            </a:extLst>
          </p:cNvPr>
          <p:cNvSpPr/>
          <p:nvPr/>
        </p:nvSpPr>
        <p:spPr>
          <a:xfrm>
            <a:off x="87313" y="750802"/>
            <a:ext cx="463573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Computação Cognitiva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42BC1C-E0AF-4747-96DF-CE2E8DAEB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86" y="1415953"/>
            <a:ext cx="927398" cy="907665"/>
          </a:xfrm>
          <a:prstGeom prst="rect">
            <a:avLst/>
          </a:prstGeom>
        </p:spPr>
      </p:pic>
      <p:sp>
        <p:nvSpPr>
          <p:cNvPr id="6" name="CaixaDeTexto 6">
            <a:extLst>
              <a:ext uri="{FF2B5EF4-FFF2-40B4-BE49-F238E27FC236}">
                <a16:creationId xmlns:a16="http://schemas.microsoft.com/office/drawing/2014/main" id="{8935A1BD-BF03-45B8-B232-3F25382261C5}"/>
              </a:ext>
            </a:extLst>
          </p:cNvPr>
          <p:cNvSpPr txBox="1"/>
          <p:nvPr/>
        </p:nvSpPr>
        <p:spPr>
          <a:xfrm>
            <a:off x="306504" y="2511454"/>
            <a:ext cx="1907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moldados como cérebro humano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BC7234-6CDF-41B8-93DD-42974EF32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99" y="1335801"/>
            <a:ext cx="1075885" cy="10758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BBB3A3-C816-42CE-9E54-666CDEC8044F}"/>
              </a:ext>
            </a:extLst>
          </p:cNvPr>
          <p:cNvSpPr txBox="1"/>
          <p:nvPr/>
        </p:nvSpPr>
        <p:spPr>
          <a:xfrm>
            <a:off x="2539676" y="2511454"/>
            <a:ext cx="19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de linguagem natural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E2A7EF-DDBA-4F27-82D1-030B884B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81" y="3702673"/>
            <a:ext cx="828818" cy="767315"/>
          </a:xfrm>
          <a:prstGeom prst="rect">
            <a:avLst/>
          </a:prstGeom>
        </p:spPr>
      </p:pic>
      <p:sp>
        <p:nvSpPr>
          <p:cNvPr id="11" name="CaixaDeTexto 9">
            <a:extLst>
              <a:ext uri="{FF2B5EF4-FFF2-40B4-BE49-F238E27FC236}">
                <a16:creationId xmlns:a16="http://schemas.microsoft.com/office/drawing/2014/main" id="{B839AF52-25C5-47C9-B2D9-1A45D78A3872}"/>
              </a:ext>
            </a:extLst>
          </p:cNvPr>
          <p:cNvSpPr txBox="1"/>
          <p:nvPr/>
        </p:nvSpPr>
        <p:spPr>
          <a:xfrm>
            <a:off x="351969" y="4602040"/>
            <a:ext cx="19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Aprende com experiência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4E3A4DC-DBC8-4665-A2EC-E0937108F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176" y="3598064"/>
            <a:ext cx="1052536" cy="943182"/>
          </a:xfrm>
          <a:prstGeom prst="rect">
            <a:avLst/>
          </a:prstGeom>
        </p:spPr>
      </p:pic>
      <p:sp>
        <p:nvSpPr>
          <p:cNvPr id="13" name="CaixaDeTexto 11">
            <a:extLst>
              <a:ext uri="{FF2B5EF4-FFF2-40B4-BE49-F238E27FC236}">
                <a16:creationId xmlns:a16="http://schemas.microsoft.com/office/drawing/2014/main" id="{37C06628-A707-4FDA-B255-FE456093EB52}"/>
              </a:ext>
            </a:extLst>
          </p:cNvPr>
          <p:cNvSpPr txBox="1"/>
          <p:nvPr/>
        </p:nvSpPr>
        <p:spPr>
          <a:xfrm>
            <a:off x="2539676" y="4637343"/>
            <a:ext cx="202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Interação/tomada de decisão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FC329B9-9193-4385-ADE7-FFC0702CE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026" y="1713560"/>
            <a:ext cx="1309154" cy="11189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C976892-AB33-4475-B0CC-FA6253056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7957" y="1739913"/>
            <a:ext cx="1110003" cy="114245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F005EC3-C038-4ACF-9C2C-F6310C4333FD}"/>
              </a:ext>
            </a:extLst>
          </p:cNvPr>
          <p:cNvSpPr/>
          <p:nvPr/>
        </p:nvSpPr>
        <p:spPr>
          <a:xfrm>
            <a:off x="5101886" y="1211326"/>
            <a:ext cx="368432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Tecnologias que auxiliam</a:t>
            </a:r>
          </a:p>
        </p:txBody>
      </p:sp>
      <p:sp>
        <p:nvSpPr>
          <p:cNvPr id="17" name="CaixaDeTexto 15">
            <a:extLst>
              <a:ext uri="{FF2B5EF4-FFF2-40B4-BE49-F238E27FC236}">
                <a16:creationId xmlns:a16="http://schemas.microsoft.com/office/drawing/2014/main" id="{6C0168E6-D2E2-419A-B93F-EA4D10B5178B}"/>
              </a:ext>
            </a:extLst>
          </p:cNvPr>
          <p:cNvSpPr txBox="1"/>
          <p:nvPr/>
        </p:nvSpPr>
        <p:spPr>
          <a:xfrm>
            <a:off x="4964082" y="2852395"/>
            <a:ext cx="19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das Coisas</a:t>
            </a:r>
          </a:p>
        </p:txBody>
      </p:sp>
      <p:sp>
        <p:nvSpPr>
          <p:cNvPr id="18" name="CaixaDeTexto 16">
            <a:extLst>
              <a:ext uri="{FF2B5EF4-FFF2-40B4-BE49-F238E27FC236}">
                <a16:creationId xmlns:a16="http://schemas.microsoft.com/office/drawing/2014/main" id="{0BE295D7-2BA5-47CA-8C2D-A3EED7A0713E}"/>
              </a:ext>
            </a:extLst>
          </p:cNvPr>
          <p:cNvSpPr txBox="1"/>
          <p:nvPr/>
        </p:nvSpPr>
        <p:spPr>
          <a:xfrm>
            <a:off x="6849012" y="2832558"/>
            <a:ext cx="1907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 Artificial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80FA298-18A0-4D13-B49A-3C662E8AECEF}"/>
              </a:ext>
            </a:extLst>
          </p:cNvPr>
          <p:cNvSpPr/>
          <p:nvPr/>
        </p:nvSpPr>
        <p:spPr>
          <a:xfrm>
            <a:off x="5785223" y="3735743"/>
            <a:ext cx="261086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Aplicações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F7243EE-DB8B-4821-A730-691462158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9174" y="4254922"/>
            <a:ext cx="1076211" cy="114979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48AD0E-E179-41E0-805F-243B27009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9954" y="4352097"/>
            <a:ext cx="968666" cy="87525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B5A78E2-6894-4640-A8D0-E462C4FB68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3190" y="4352096"/>
            <a:ext cx="1165786" cy="875259"/>
          </a:xfrm>
          <a:prstGeom prst="rect">
            <a:avLst/>
          </a:prstGeom>
        </p:spPr>
      </p:pic>
      <p:sp>
        <p:nvSpPr>
          <p:cNvPr id="23" name="CaixaDeTexto 21">
            <a:extLst>
              <a:ext uri="{FF2B5EF4-FFF2-40B4-BE49-F238E27FC236}">
                <a16:creationId xmlns:a16="http://schemas.microsoft.com/office/drawing/2014/main" id="{239C421E-C5BA-46D6-B680-F0724AEB767A}"/>
              </a:ext>
            </a:extLst>
          </p:cNvPr>
          <p:cNvSpPr txBox="1"/>
          <p:nvPr/>
        </p:nvSpPr>
        <p:spPr>
          <a:xfrm>
            <a:off x="4556588" y="5404726"/>
            <a:ext cx="190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Finanças</a:t>
            </a:r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8878347F-83D9-4E20-AFD1-03A2CCDB1249}"/>
              </a:ext>
            </a:extLst>
          </p:cNvPr>
          <p:cNvSpPr txBox="1"/>
          <p:nvPr/>
        </p:nvSpPr>
        <p:spPr>
          <a:xfrm>
            <a:off x="5970765" y="5397425"/>
            <a:ext cx="190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</a:p>
        </p:txBody>
      </p:sp>
      <p:sp>
        <p:nvSpPr>
          <p:cNvPr id="25" name="CaixaDeTexto 23">
            <a:extLst>
              <a:ext uri="{FF2B5EF4-FFF2-40B4-BE49-F238E27FC236}">
                <a16:creationId xmlns:a16="http://schemas.microsoft.com/office/drawing/2014/main" id="{B7B41667-858D-4CF9-A08E-8658804CE9A1}"/>
              </a:ext>
            </a:extLst>
          </p:cNvPr>
          <p:cNvSpPr txBox="1"/>
          <p:nvPr/>
        </p:nvSpPr>
        <p:spPr>
          <a:xfrm>
            <a:off x="7516166" y="5397425"/>
            <a:ext cx="190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48E9469-B8F4-4A43-AAB5-C9957414B830}"/>
              </a:ext>
            </a:extLst>
          </p:cNvPr>
          <p:cNvSpPr/>
          <p:nvPr/>
        </p:nvSpPr>
        <p:spPr>
          <a:xfrm>
            <a:off x="69592" y="1270900"/>
            <a:ext cx="4653451" cy="4400167"/>
          </a:xfrm>
          <a:prstGeom prst="rect">
            <a:avLst/>
          </a:prstGeom>
          <a:noFill/>
          <a:ln w="25400">
            <a:solidFill>
              <a:srgbClr val="1F4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1700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669312"/>
            <a:ext cx="9144000" cy="3423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Inteligência Artificial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289E60E-C609-492B-B163-F682A351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34" y="2516089"/>
            <a:ext cx="1074769" cy="87245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69D7A3-518D-4C23-AA68-D27CCDF135D0}"/>
              </a:ext>
            </a:extLst>
          </p:cNvPr>
          <p:cNvSpPr txBox="1"/>
          <p:nvPr/>
        </p:nvSpPr>
        <p:spPr>
          <a:xfrm>
            <a:off x="3382708" y="3469830"/>
            <a:ext cx="270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Visão Computacional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C32667E-F52D-40B3-BA63-5DE163F7CDA9}"/>
              </a:ext>
            </a:extLst>
          </p:cNvPr>
          <p:cNvSpPr/>
          <p:nvPr/>
        </p:nvSpPr>
        <p:spPr>
          <a:xfrm>
            <a:off x="187404" y="2203966"/>
            <a:ext cx="2675284" cy="2675284"/>
          </a:xfrm>
          <a:prstGeom prst="ellipse">
            <a:avLst/>
          </a:prstGeom>
          <a:noFill/>
          <a:ln w="25400">
            <a:solidFill>
              <a:srgbClr val="FBB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A8074DD1-7677-422E-8D95-C0F3DD49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65" y="2703916"/>
            <a:ext cx="729560" cy="68463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48DAAC85-1820-4053-837C-64E29D1147BC}"/>
              </a:ext>
            </a:extLst>
          </p:cNvPr>
          <p:cNvSpPr txBox="1"/>
          <p:nvPr/>
        </p:nvSpPr>
        <p:spPr>
          <a:xfrm>
            <a:off x="211445" y="3515716"/>
            <a:ext cx="262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Aprendizado de Máquina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BD8C767-52B3-48F5-A3D3-F15DE170A375}"/>
              </a:ext>
            </a:extLst>
          </p:cNvPr>
          <p:cNvSpPr/>
          <p:nvPr/>
        </p:nvSpPr>
        <p:spPr>
          <a:xfrm>
            <a:off x="3366779" y="2118148"/>
            <a:ext cx="2703365" cy="2703365"/>
          </a:xfrm>
          <a:prstGeom prst="ellipse">
            <a:avLst/>
          </a:prstGeom>
          <a:noFill/>
          <a:ln w="25400">
            <a:solidFill>
              <a:srgbClr val="FBB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4A5B0A2-11EA-4EB6-9325-F846B066CC58}"/>
              </a:ext>
            </a:extLst>
          </p:cNvPr>
          <p:cNvSpPr/>
          <p:nvPr/>
        </p:nvSpPr>
        <p:spPr>
          <a:xfrm>
            <a:off x="6288749" y="2147297"/>
            <a:ext cx="2675284" cy="2675284"/>
          </a:xfrm>
          <a:prstGeom prst="ellipse">
            <a:avLst/>
          </a:prstGeom>
          <a:noFill/>
          <a:ln w="25400">
            <a:solidFill>
              <a:srgbClr val="FBB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176B8E-A0EB-4A79-9DB2-1BCAD64B6902}"/>
              </a:ext>
            </a:extLst>
          </p:cNvPr>
          <p:cNvSpPr txBox="1"/>
          <p:nvPr/>
        </p:nvSpPr>
        <p:spPr>
          <a:xfrm>
            <a:off x="6304677" y="3484939"/>
            <a:ext cx="26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Redes Neurais Artificiais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0E7E189-030B-47AB-BC21-7D99A9EB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74" y="2516089"/>
            <a:ext cx="760357" cy="7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5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/>
      <p:bldP spid="34" grpId="0" animBg="1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558023"/>
            <a:ext cx="9062244" cy="5017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Inteligência Artificial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2AE2EF-EF21-4DD4-A67D-EC505ED5E109}"/>
              </a:ext>
            </a:extLst>
          </p:cNvPr>
          <p:cNvSpPr/>
          <p:nvPr/>
        </p:nvSpPr>
        <p:spPr>
          <a:xfrm>
            <a:off x="1" y="2056591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Aprendizado </a:t>
            </a:r>
          </a:p>
          <a:p>
            <a:pPr algn="ctr"/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de </a:t>
            </a:r>
          </a:p>
          <a:p>
            <a:pPr algn="ctr"/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Linguagem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22589BB-873D-4179-81CF-2C8134BD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88" y="558023"/>
            <a:ext cx="879615" cy="86031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E4A9BC-B410-4730-9F70-E2DA10C03690}"/>
              </a:ext>
            </a:extLst>
          </p:cNvPr>
          <p:cNvSpPr txBox="1"/>
          <p:nvPr/>
        </p:nvSpPr>
        <p:spPr>
          <a:xfrm>
            <a:off x="4155901" y="1327972"/>
            <a:ext cx="131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Família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E33CB-F6CF-4E56-A084-FFB31104545D}"/>
              </a:ext>
            </a:extLst>
          </p:cNvPr>
          <p:cNvSpPr txBox="1"/>
          <p:nvPr/>
        </p:nvSpPr>
        <p:spPr>
          <a:xfrm>
            <a:off x="6127905" y="1630543"/>
            <a:ext cx="131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Educação Apropriada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785A394-1976-454F-AF45-BE846B085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89" y="820409"/>
            <a:ext cx="990926" cy="7698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291F76-3F79-419E-A2AD-5C6B251A9665}"/>
              </a:ext>
            </a:extLst>
          </p:cNvPr>
          <p:cNvSpPr txBox="1"/>
          <p:nvPr/>
        </p:nvSpPr>
        <p:spPr>
          <a:xfrm>
            <a:off x="6870687" y="3196014"/>
            <a:ext cx="131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 repetidas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69087B-D79A-4E3E-902F-B46DF4060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237" y="2448086"/>
            <a:ext cx="1030564" cy="76787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E1ED7F-8A7C-4C45-8808-06D985567395}"/>
              </a:ext>
            </a:extLst>
          </p:cNvPr>
          <p:cNvSpPr txBox="1"/>
          <p:nvPr/>
        </p:nvSpPr>
        <p:spPr>
          <a:xfrm>
            <a:off x="5744097" y="4618632"/>
            <a:ext cx="131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 concretos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C57AC37-2722-49E2-97EF-D07C35268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600" y="4177939"/>
            <a:ext cx="964184" cy="108859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57C9925-D4BD-480B-ABF6-AF6A50276211}"/>
              </a:ext>
            </a:extLst>
          </p:cNvPr>
          <p:cNvSpPr txBox="1"/>
          <p:nvPr/>
        </p:nvSpPr>
        <p:spPr>
          <a:xfrm>
            <a:off x="3699215" y="5285868"/>
            <a:ext cx="1958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 visual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1CB1F27-77A8-4043-8389-5216703EE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378" y="3788252"/>
            <a:ext cx="945210" cy="939499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8C76F1-2402-464A-96C2-9C8B6CC42D95}"/>
              </a:ext>
            </a:extLst>
          </p:cNvPr>
          <p:cNvSpPr txBox="1"/>
          <p:nvPr/>
        </p:nvSpPr>
        <p:spPr>
          <a:xfrm>
            <a:off x="1497444" y="4707619"/>
            <a:ext cx="1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à memória auditiva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73F1421-6C72-4246-8679-99776E10C1B3}"/>
              </a:ext>
            </a:extLst>
          </p:cNvPr>
          <p:cNvSpPr txBox="1"/>
          <p:nvPr/>
        </p:nvSpPr>
        <p:spPr>
          <a:xfrm>
            <a:off x="500474" y="3153412"/>
            <a:ext cx="1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</a:p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68E152-F235-4603-B4C6-F7C504B9F3E7}"/>
              </a:ext>
            </a:extLst>
          </p:cNvPr>
          <p:cNvSpPr txBox="1"/>
          <p:nvPr/>
        </p:nvSpPr>
        <p:spPr>
          <a:xfrm>
            <a:off x="1435232" y="1646690"/>
            <a:ext cx="19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Repetição de palavras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76F9252-DDF3-4969-B190-69314FFEB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618" y="2350952"/>
            <a:ext cx="852634" cy="83971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F0A29D-A953-4A30-A871-05762C620E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252" y="840451"/>
            <a:ext cx="984910" cy="790092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E31B57C4-233D-449C-95C5-BAC75BC34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5534" y="3714238"/>
            <a:ext cx="1128703" cy="9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28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  <p:bldP spid="22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Capítulo 6</a:t>
            </a: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 e CRM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8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ERP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90217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Empresas buscam alcançar com ERP: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488C3CA6-FE9C-4E17-A172-18829E38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2150"/>
            <a:ext cx="8856663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tabLst>
                <a:tab pos="3052763" algn="l"/>
              </a:tabLst>
              <a:defRPr/>
            </a:pPr>
            <a:endParaRPr lang="pt-BR" altLang="pt-B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3052763" algn="l"/>
              </a:tabLst>
              <a:defRPr/>
            </a:pPr>
            <a:endParaRPr lang="pt-BR" altLang="pt-B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8C3CA6-FE9C-4E17-A172-18829E38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844550"/>
            <a:ext cx="8856663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Benefícios</a:t>
            </a:r>
            <a:r>
              <a:rPr lang="en-US" sz="1800" b="1" dirty="0"/>
              <a:t> </a:t>
            </a:r>
            <a:r>
              <a:rPr lang="en-US" sz="1800" b="1" dirty="0" err="1"/>
              <a:t>tangíveis</a:t>
            </a:r>
            <a:r>
              <a:rPr lang="en-US" sz="1800" b="1" dirty="0"/>
              <a:t>: </a:t>
            </a:r>
          </a:p>
          <a:p>
            <a:r>
              <a:rPr lang="en-US" sz="1800" dirty="0" err="1"/>
              <a:t>redução</a:t>
            </a:r>
            <a:r>
              <a:rPr lang="en-US" sz="1800" dirty="0"/>
              <a:t> de </a:t>
            </a:r>
            <a:r>
              <a:rPr lang="en-US" sz="1800" dirty="0" err="1"/>
              <a:t>pessoal</a:t>
            </a:r>
            <a:r>
              <a:rPr lang="en-US" sz="1800" dirty="0"/>
              <a:t> (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realocação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funções</a:t>
            </a:r>
            <a:r>
              <a:rPr lang="en-US" sz="1800" dirty="0"/>
              <a:t> </a:t>
            </a: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apropriadas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); </a:t>
            </a:r>
          </a:p>
          <a:p>
            <a:r>
              <a:rPr lang="en-US" sz="1800" dirty="0" err="1"/>
              <a:t>aumento</a:t>
            </a:r>
            <a:r>
              <a:rPr lang="en-US" sz="1800" dirty="0"/>
              <a:t> de </a:t>
            </a:r>
            <a:r>
              <a:rPr lang="en-US" sz="1800" dirty="0" err="1"/>
              <a:t>produtividade</a:t>
            </a:r>
            <a:r>
              <a:rPr lang="en-US" sz="1800" dirty="0"/>
              <a:t>; </a:t>
            </a:r>
          </a:p>
          <a:p>
            <a:r>
              <a:rPr lang="en-US" sz="1800" dirty="0" err="1"/>
              <a:t>aumento</a:t>
            </a:r>
            <a:r>
              <a:rPr lang="en-US" sz="1800" dirty="0"/>
              <a:t> das </a:t>
            </a:r>
            <a:r>
              <a:rPr lang="en-US" sz="1800" dirty="0" err="1"/>
              <a:t>receitas</a:t>
            </a:r>
            <a:r>
              <a:rPr lang="en-US" sz="1800" dirty="0"/>
              <a:t>/</a:t>
            </a:r>
            <a:r>
              <a:rPr lang="en-US" sz="1800" dirty="0" err="1"/>
              <a:t>lucros</a:t>
            </a:r>
            <a:r>
              <a:rPr lang="en-US" sz="1800" dirty="0"/>
              <a:t>; </a:t>
            </a:r>
          </a:p>
          <a:p>
            <a:r>
              <a:rPr lang="en-US" sz="1800" dirty="0" err="1"/>
              <a:t>entregas</a:t>
            </a:r>
            <a:r>
              <a:rPr lang="en-US" sz="1800" dirty="0"/>
              <a:t> </a:t>
            </a:r>
            <a:r>
              <a:rPr lang="en-US" sz="1800" dirty="0" err="1"/>
              <a:t>pontuais</a:t>
            </a:r>
            <a:r>
              <a:rPr lang="en-US" sz="1800" dirty="0"/>
              <a:t>.</a:t>
            </a: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800" b="1" dirty="0" err="1"/>
              <a:t>Benefícios</a:t>
            </a:r>
            <a:r>
              <a:rPr lang="en-US" sz="1800" b="1" dirty="0"/>
              <a:t> </a:t>
            </a:r>
            <a:r>
              <a:rPr lang="en-US" sz="1800" b="1" dirty="0" err="1"/>
              <a:t>intangíveis</a:t>
            </a:r>
            <a:r>
              <a:rPr lang="en-US" sz="1800" b="1" dirty="0"/>
              <a:t>: </a:t>
            </a:r>
          </a:p>
          <a:p>
            <a:r>
              <a:rPr lang="en-US" sz="1800" dirty="0" err="1"/>
              <a:t>aprimoramento</a:t>
            </a:r>
            <a:r>
              <a:rPr lang="en-US" sz="1800" dirty="0"/>
              <a:t> de </a:t>
            </a:r>
            <a:r>
              <a:rPr lang="en-US" sz="1800" dirty="0" err="1"/>
              <a:t>processos</a:t>
            </a:r>
            <a:r>
              <a:rPr lang="en-US" sz="1800" dirty="0"/>
              <a:t>; </a:t>
            </a:r>
          </a:p>
          <a:p>
            <a:r>
              <a:rPr lang="en-US" sz="1800" dirty="0" err="1"/>
              <a:t>padronização</a:t>
            </a:r>
            <a:r>
              <a:rPr lang="en-US" sz="1800" dirty="0"/>
              <a:t> de </a:t>
            </a:r>
            <a:r>
              <a:rPr lang="en-US" sz="1800" dirty="0" err="1"/>
              <a:t>processos</a:t>
            </a:r>
            <a:r>
              <a:rPr lang="en-US" sz="1800" dirty="0"/>
              <a:t>; </a:t>
            </a:r>
          </a:p>
          <a:p>
            <a:r>
              <a:rPr lang="en-US" sz="1800" dirty="0" err="1"/>
              <a:t>satisfação</a:t>
            </a:r>
            <a:r>
              <a:rPr lang="en-US" sz="1800" dirty="0"/>
              <a:t> de </a:t>
            </a:r>
            <a:r>
              <a:rPr lang="en-US" sz="1800" dirty="0" err="1"/>
              <a:t>clientes</a:t>
            </a:r>
            <a:r>
              <a:rPr lang="en-US" sz="1800" dirty="0"/>
              <a:t>; </a:t>
            </a:r>
          </a:p>
          <a:p>
            <a:r>
              <a:rPr lang="en-US" sz="1800" dirty="0" err="1"/>
              <a:t>flexibilidade</a:t>
            </a:r>
            <a:r>
              <a:rPr lang="en-US" sz="1800" dirty="0"/>
              <a:t> e </a:t>
            </a:r>
            <a:r>
              <a:rPr lang="en-US" sz="1800" dirty="0" err="1"/>
              <a:t>agilidade</a:t>
            </a:r>
            <a:r>
              <a:rPr lang="en-US" sz="1800" dirty="0"/>
              <a:t>. 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3052763" algn="l"/>
              </a:tabLst>
              <a:defRPr/>
            </a:pPr>
            <a:endParaRPr lang="pt-BR" altLang="pt-BR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30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90217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Sistema ERP  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488C3CA6-FE9C-4E17-A172-18829E38A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2150"/>
            <a:ext cx="8856663" cy="557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14A8E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AutoNum type="arabicPeriod"/>
              <a:tabLst>
                <a:tab pos="3052763" algn="l"/>
              </a:tabLst>
              <a:defRPr/>
            </a:pPr>
            <a:endParaRPr lang="pt-BR" altLang="pt-B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3052763" algn="l"/>
              </a:tabLst>
              <a:defRPr/>
            </a:pPr>
            <a:endParaRPr lang="pt-BR" altLang="pt-BR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1" y="842963"/>
            <a:ext cx="829818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622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Vendas e Marketing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Sistema de venda é responsável por contatar clientes, oferecer produtos e serviços, fechar pedidos e fazer o acompanhamento das vendas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 marketing preocupa-se em identificar os clientes para os produtos ou serviços da empresa, determinar o que eles necessitam ou desejam, planejar e desenvolver produtos para satisfazer suas necessidades, fazer propaganda e promoção desses produtos e serviços.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21" y="3312067"/>
            <a:ext cx="2543138" cy="24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504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5365918" y="2527881"/>
            <a:ext cx="942183" cy="352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Vendas e Marketing – Sistema de informação de vendas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Fluxograma: Disco Magnético 1"/>
          <p:cNvSpPr/>
          <p:nvPr/>
        </p:nvSpPr>
        <p:spPr>
          <a:xfrm>
            <a:off x="578467" y="1919304"/>
            <a:ext cx="981768" cy="12811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998328" y="2125576"/>
            <a:ext cx="2197768" cy="105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DE VENDAS</a:t>
            </a:r>
          </a:p>
        </p:txBody>
      </p:sp>
      <p:sp>
        <p:nvSpPr>
          <p:cNvPr id="4" name="Fluxograma: Vários Documentos 3"/>
          <p:cNvSpPr/>
          <p:nvPr/>
        </p:nvSpPr>
        <p:spPr>
          <a:xfrm>
            <a:off x="6477923" y="2053387"/>
            <a:ext cx="2107364" cy="123524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Relatórios Gerenciais</a:t>
            </a:r>
          </a:p>
        </p:txBody>
      </p:sp>
      <p:sp>
        <p:nvSpPr>
          <p:cNvPr id="5" name="Seta para a Esquerda e para a Direita 4"/>
          <p:cNvSpPr/>
          <p:nvPr/>
        </p:nvSpPr>
        <p:spPr>
          <a:xfrm>
            <a:off x="1771587" y="2486525"/>
            <a:ext cx="1059475" cy="368968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3" y="4131123"/>
            <a:ext cx="1797940" cy="1354368"/>
          </a:xfrm>
          <a:prstGeom prst="rect">
            <a:avLst/>
          </a:prstGeom>
        </p:spPr>
      </p:pic>
      <p:sp>
        <p:nvSpPr>
          <p:cNvPr id="13" name="Seta para a Esquerda e para a Direita 12"/>
          <p:cNvSpPr/>
          <p:nvPr/>
        </p:nvSpPr>
        <p:spPr>
          <a:xfrm rot="5400000">
            <a:off x="3763496" y="3497137"/>
            <a:ext cx="723635" cy="335425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Dobrada para Cima 7"/>
          <p:cNvSpPr/>
          <p:nvPr/>
        </p:nvSpPr>
        <p:spPr>
          <a:xfrm flipV="1">
            <a:off x="790103" y="1260427"/>
            <a:ext cx="2823409" cy="721895"/>
          </a:xfrm>
          <a:prstGeom prst="bentUp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Dobrada 15"/>
          <p:cNvSpPr/>
          <p:nvPr/>
        </p:nvSpPr>
        <p:spPr>
          <a:xfrm>
            <a:off x="4612502" y="1149473"/>
            <a:ext cx="3536888" cy="817051"/>
          </a:xfrm>
          <a:prstGeom prst="ben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58437" y="1508663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Arquivo de Vendas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234524" y="74605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Dados de Vendas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468122" y="747345"/>
            <a:ext cx="39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Para estoques e sistemas de produção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144882" y="4583904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Consulta on-line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2653" y="3255420"/>
            <a:ext cx="247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da loja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do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Descrição do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Unitário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vendidas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0" y="554994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43)</a:t>
            </a:r>
          </a:p>
        </p:txBody>
      </p:sp>
    </p:spTree>
    <p:extLst>
      <p:ext uri="{BB962C8B-B14F-4D97-AF65-F5344CB8AC3E}">
        <p14:creationId xmlns:p14="http://schemas.microsoft.com/office/powerpoint/2010/main" val="40488905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Aulas - Recapitulando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Aulas 1 e 2: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accent5">
                    <a:lumMod val="50000"/>
                  </a:schemeClr>
                </a:solidFill>
              </a:rPr>
              <a:t>História e desenvolvimento da TI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Aulas 3 e 4: 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Processos ADM e a TI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Aulas 5 e 6: 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accent5">
                    <a:lumMod val="50000"/>
                  </a:schemeClr>
                </a:solidFill>
              </a:rPr>
              <a:t>A transformação do dado em Informação e conhecimento</a:t>
            </a:r>
            <a:endParaRPr lang="pt-BR" altLang="pt-BR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Aulas 7 e 8: 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accent5">
                    <a:lumMod val="50000"/>
                  </a:schemeClr>
                </a:solidFill>
              </a:rPr>
              <a:t>Hardware, Software, redes e segurança </a:t>
            </a:r>
            <a:endParaRPr lang="pt-BR" altLang="pt-BR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8552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Vendas e Marketing – Relatório de Vendas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0" y="518098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43)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7314" y="1396999"/>
          <a:ext cx="8805860" cy="336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80">
                  <a:extLst>
                    <a:ext uri="{9D8B030D-6E8A-4147-A177-3AD203B41FA5}">
                      <a16:colId xmlns:a16="http://schemas.microsoft.com/office/drawing/2014/main" val="1327498168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956285421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2815569621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2693989635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3994154409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3128768644"/>
                    </a:ext>
                  </a:extLst>
                </a:gridCol>
                <a:gridCol w="1257980">
                  <a:extLst>
                    <a:ext uri="{9D8B030D-6E8A-4147-A177-3AD203B41FA5}">
                      <a16:colId xmlns:a16="http://schemas.microsoft.com/office/drawing/2014/main" val="2261882753"/>
                    </a:ext>
                  </a:extLst>
                </a:gridCol>
              </a:tblGrid>
              <a:tr h="673501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Relatório de vendas: Semana</a:t>
                      </a:r>
                      <a:r>
                        <a:rPr lang="pt-BR" baseline="0" dirty="0"/>
                        <a:t> 07 Julho 2020</a:t>
                      </a:r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7047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Código do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Tamanho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Preço</a:t>
                      </a:r>
                      <a:r>
                        <a:rPr lang="pt-BR" baseline="0" dirty="0">
                          <a:solidFill>
                            <a:srgbClr val="C00000"/>
                          </a:solidFill>
                        </a:rPr>
                        <a:t> Unitário</a:t>
                      </a:r>
                      <a:endParaRPr lang="pt-BR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Unidades Vendidas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Vendas Totais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29035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Bolsa esportiva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Pequena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$ 10,00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10,451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</a:t>
                      </a:r>
                      <a:r>
                        <a:rPr lang="pt-BR" baseline="0" dirty="0"/>
                        <a:t> 104.510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461344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Bolsa esportiva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$ 20,00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@ 436.000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549168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Bolsa esportiva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Vermelha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Pequena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</a:t>
                      </a:r>
                      <a:r>
                        <a:rPr lang="pt-BR" baseline="0" dirty="0"/>
                        <a:t> 30,00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$ 53.310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2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082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Planejamento e produção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Responsável pela produção dos bens e serviços da empresa. Refere-se ao planejamento, desenvolvimento e manutenção das instalações de produção; do estabelecimento de metas de produção; da aquisição. Armazenagem e disponibilidade de materiais de produção e da programação de equipamentos, instalações, matérias-primas e trabalhos exigidos para fabricar produtos acabados 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17" y="3376236"/>
            <a:ext cx="2560881" cy="2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93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Disco Magnético 4"/>
          <p:cNvSpPr/>
          <p:nvPr/>
        </p:nvSpPr>
        <p:spPr>
          <a:xfrm>
            <a:off x="578467" y="1919304"/>
            <a:ext cx="981768" cy="12811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998328" y="2125576"/>
            <a:ext cx="2197768" cy="105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de controle de estoque</a:t>
            </a:r>
          </a:p>
        </p:txBody>
      </p:sp>
      <p:sp>
        <p:nvSpPr>
          <p:cNvPr id="8" name="Fluxograma: Vários Documentos 7"/>
          <p:cNvSpPr/>
          <p:nvPr/>
        </p:nvSpPr>
        <p:spPr>
          <a:xfrm>
            <a:off x="6477923" y="2053387"/>
            <a:ext cx="2107364" cy="123524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Relatórios Gerenciais</a:t>
            </a:r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1771587" y="2486525"/>
            <a:ext cx="1059475" cy="368968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3" y="4131123"/>
            <a:ext cx="1797940" cy="1354368"/>
          </a:xfrm>
          <a:prstGeom prst="rect">
            <a:avLst/>
          </a:prstGeom>
        </p:spPr>
      </p:pic>
      <p:sp>
        <p:nvSpPr>
          <p:cNvPr id="13" name="Seta para a Esquerda e para a Direita 12"/>
          <p:cNvSpPr/>
          <p:nvPr/>
        </p:nvSpPr>
        <p:spPr>
          <a:xfrm rot="5400000">
            <a:off x="3763496" y="3497137"/>
            <a:ext cx="723635" cy="335425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Dobrada para Cima 13"/>
          <p:cNvSpPr/>
          <p:nvPr/>
        </p:nvSpPr>
        <p:spPr>
          <a:xfrm flipV="1">
            <a:off x="1419357" y="1292448"/>
            <a:ext cx="2823409" cy="721895"/>
          </a:xfrm>
          <a:prstGeom prst="bentUp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58437" y="1540747"/>
            <a:ext cx="30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Arquivo mestre de estoque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170690" y="795077"/>
            <a:ext cx="3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Dados de expedição e pedido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44882" y="4583904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Consulta on-line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653" y="3255420"/>
            <a:ext cx="247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do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Descrição do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existentes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Unidades no pedido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Estoque Mínimo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Renovação de pedido de compra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554994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44)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5365918" y="2527881"/>
            <a:ext cx="942183" cy="352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Planejamento e produção – Sistema de controle de estoque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0958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55659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44)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7312" y="1396999"/>
          <a:ext cx="8944392" cy="404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98">
                  <a:extLst>
                    <a:ext uri="{9D8B030D-6E8A-4147-A177-3AD203B41FA5}">
                      <a16:colId xmlns:a16="http://schemas.microsoft.com/office/drawing/2014/main" val="1327498168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956285421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2815569621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2693989635"/>
                    </a:ext>
                  </a:extLst>
                </a:gridCol>
              </a:tblGrid>
              <a:tr h="673501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Relatório de Situação</a:t>
                      </a:r>
                      <a:r>
                        <a:rPr lang="pt-BR" baseline="0" dirty="0"/>
                        <a:t> de Estoque -  Data: ____/____/______</a:t>
                      </a:r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7047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Código do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Descrição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Unidades Existentes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Unidades no Pedido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29035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Correia de Ventilador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461344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Fio de tomada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55.710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88.660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549168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Condensador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23532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Spray de tinta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240015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Planejamento e produção – Relatório de situação de estoque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61552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79" y="3329723"/>
            <a:ext cx="2625938" cy="243076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Finanças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Responsável pela gestão dos ativos financeiros da empresa, como dinheiro em caixa, ações, títulos, e outros investimentos. Seu objetivo é maximizar o retorno desses ativos financeiros. A função de finanças também se encarrega do gerenciamento da capitalização da empresa.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 função da contabilidade é a manutenção e pelo gerenciamento dos registros financeiros da empresa, tais como recibos, desembolsos, depreciação, folha de pagamento,</a:t>
            </a: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Ambos compartilham problemas correlacionados.</a:t>
            </a: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2604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Finanças – Sistema de contas a receber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5" name="Fluxograma: Disco Magnético 4"/>
          <p:cNvSpPr/>
          <p:nvPr/>
        </p:nvSpPr>
        <p:spPr>
          <a:xfrm>
            <a:off x="578467" y="1919304"/>
            <a:ext cx="981768" cy="12811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998328" y="2125576"/>
            <a:ext cx="2197768" cy="105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de contas a receber</a:t>
            </a:r>
          </a:p>
        </p:txBody>
      </p:sp>
      <p:sp>
        <p:nvSpPr>
          <p:cNvPr id="8" name="Fluxograma: Vários Documentos 7"/>
          <p:cNvSpPr/>
          <p:nvPr/>
        </p:nvSpPr>
        <p:spPr>
          <a:xfrm>
            <a:off x="6477923" y="2053387"/>
            <a:ext cx="2107364" cy="123524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Relatórios Gerenciais</a:t>
            </a:r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1771587" y="2486525"/>
            <a:ext cx="1059475" cy="368968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3" y="4131123"/>
            <a:ext cx="1797940" cy="1354368"/>
          </a:xfrm>
          <a:prstGeom prst="rect">
            <a:avLst/>
          </a:prstGeom>
        </p:spPr>
      </p:pic>
      <p:sp>
        <p:nvSpPr>
          <p:cNvPr id="13" name="Seta para a Esquerda e para a Direita 12"/>
          <p:cNvSpPr/>
          <p:nvPr/>
        </p:nvSpPr>
        <p:spPr>
          <a:xfrm rot="5400000">
            <a:off x="3763496" y="3497137"/>
            <a:ext cx="723635" cy="335425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Dobrada para Cima 13"/>
          <p:cNvSpPr/>
          <p:nvPr/>
        </p:nvSpPr>
        <p:spPr>
          <a:xfrm flipV="1">
            <a:off x="1419357" y="1292448"/>
            <a:ext cx="2823409" cy="721895"/>
          </a:xfrm>
          <a:prstGeom prst="bentUp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58437" y="1540747"/>
            <a:ext cx="30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Arquivo mestre de C / R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26924" y="795077"/>
            <a:ext cx="3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Fatura e dados do cliente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44882" y="4583904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Consulta on-line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653" y="3255420"/>
            <a:ext cx="247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Código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Endereço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Risco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Limite de Crédito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Dias de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da Fatura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Quantia Paga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Saldo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554994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45)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5365918" y="2527881"/>
            <a:ext cx="942183" cy="352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Dobrada 22"/>
          <p:cNvSpPr/>
          <p:nvPr/>
        </p:nvSpPr>
        <p:spPr>
          <a:xfrm>
            <a:off x="4612502" y="1149473"/>
            <a:ext cx="3536888" cy="817051"/>
          </a:xfrm>
          <a:prstGeom prst="ben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468122" y="747345"/>
            <a:ext cx="39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Para o Livro Razão </a:t>
            </a:r>
          </a:p>
        </p:txBody>
      </p:sp>
    </p:spTree>
    <p:extLst>
      <p:ext uri="{BB962C8B-B14F-4D97-AF65-F5344CB8AC3E}">
        <p14:creationId xmlns:p14="http://schemas.microsoft.com/office/powerpoint/2010/main" val="330056159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55659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44)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7312" y="1396999"/>
          <a:ext cx="8944390" cy="336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70">
                  <a:extLst>
                    <a:ext uri="{9D8B030D-6E8A-4147-A177-3AD203B41FA5}">
                      <a16:colId xmlns:a16="http://schemas.microsoft.com/office/drawing/2014/main" val="1327498168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956285421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2815569621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2693989635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3966437198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1150039468"/>
                    </a:ext>
                  </a:extLst>
                </a:gridCol>
                <a:gridCol w="1277770">
                  <a:extLst>
                    <a:ext uri="{9D8B030D-6E8A-4147-A177-3AD203B41FA5}">
                      <a16:colId xmlns:a16="http://schemas.microsoft.com/office/drawing/2014/main" val="424682098"/>
                    </a:ext>
                  </a:extLst>
                </a:gridCol>
              </a:tblGrid>
              <a:tr h="673501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Relatório de Contas</a:t>
                      </a:r>
                      <a:r>
                        <a:rPr lang="pt-BR" baseline="0" dirty="0"/>
                        <a:t> a receber por período</a:t>
                      </a:r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17047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Código do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Saldo Corrente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 1 a 30 dias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De 31 a 60</a:t>
                      </a:r>
                      <a:r>
                        <a:rPr lang="pt-BR" baseline="0" dirty="0">
                          <a:solidFill>
                            <a:srgbClr val="C00000"/>
                          </a:solidFill>
                        </a:rPr>
                        <a:t> dias</a:t>
                      </a:r>
                      <a:endParaRPr lang="pt-BR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Mais de 61 dias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Saldo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29035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Mayers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Co</a:t>
                      </a:r>
                      <a:r>
                        <a:rPr lang="pt-BR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$ 550.000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$ 500.000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461344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JT Garden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</a:t>
                      </a:r>
                      <a:r>
                        <a:rPr lang="pt-BR" baseline="0" dirty="0"/>
                        <a:t> 1.500.000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$ 700.000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</a:t>
                      </a:r>
                      <a:r>
                        <a:rPr lang="pt-BR" baseline="0" dirty="0"/>
                        <a:t> 2.200.000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147956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Best</a:t>
                      </a:r>
                      <a:r>
                        <a:rPr lang="pt-BR" baseline="0" dirty="0"/>
                        <a:t> Home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</a:t>
                      </a:r>
                      <a:r>
                        <a:rPr lang="pt-BR" baseline="0" dirty="0"/>
                        <a:t> 1.500.000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($</a:t>
                      </a:r>
                      <a:r>
                        <a:rPr lang="pt-BR" baseline="0" dirty="0"/>
                        <a:t> 500.000)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$ 1.000.000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54916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Finanças – Relatório de contas a receber por período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2923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16" y="3376236"/>
            <a:ext cx="2519482" cy="240711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Recursos Humanos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Responsável por atrair, aperfeiçoar e manter a força de trabalho da empresa. Os sistemas de informação de recursos humanos apoiam atividades </a:t>
            </a:r>
            <a:r>
              <a:rPr lang="pt-BR" altLang="pt-BR" sz="18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omo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identificar funcionários potenciais, manter registros completos sobre funcionários existentes e criar programas para desenvolver seus talentos e suas capacidades.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6504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Recursos Humanos – Sistema de recursos humanos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5" name="Fluxograma: Disco Magnético 4"/>
          <p:cNvSpPr/>
          <p:nvPr/>
        </p:nvSpPr>
        <p:spPr>
          <a:xfrm>
            <a:off x="578467" y="1919304"/>
            <a:ext cx="981768" cy="12811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998328" y="2125576"/>
            <a:ext cx="2197768" cy="105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 de recursos humanos</a:t>
            </a:r>
          </a:p>
        </p:txBody>
      </p:sp>
      <p:sp>
        <p:nvSpPr>
          <p:cNvPr id="8" name="Fluxograma: Vários Documentos 7"/>
          <p:cNvSpPr/>
          <p:nvPr/>
        </p:nvSpPr>
        <p:spPr>
          <a:xfrm>
            <a:off x="6477923" y="2053387"/>
            <a:ext cx="2107364" cy="123524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Relatórios Gerenciais</a:t>
            </a:r>
          </a:p>
        </p:txBody>
      </p:sp>
      <p:sp>
        <p:nvSpPr>
          <p:cNvPr id="10" name="Seta para a Esquerda e para a Direita 9"/>
          <p:cNvSpPr/>
          <p:nvPr/>
        </p:nvSpPr>
        <p:spPr>
          <a:xfrm>
            <a:off x="1771587" y="2486525"/>
            <a:ext cx="1059475" cy="368968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43" y="4131123"/>
            <a:ext cx="1797940" cy="1354368"/>
          </a:xfrm>
          <a:prstGeom prst="rect">
            <a:avLst/>
          </a:prstGeom>
        </p:spPr>
      </p:pic>
      <p:sp>
        <p:nvSpPr>
          <p:cNvPr id="13" name="Seta para a Esquerda e para a Direita 12"/>
          <p:cNvSpPr/>
          <p:nvPr/>
        </p:nvSpPr>
        <p:spPr>
          <a:xfrm rot="5400000">
            <a:off x="3763496" y="3497137"/>
            <a:ext cx="723635" cy="335425"/>
          </a:xfrm>
          <a:prstGeom prst="left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Dobrada para Cima 13"/>
          <p:cNvSpPr/>
          <p:nvPr/>
        </p:nvSpPr>
        <p:spPr>
          <a:xfrm flipV="1">
            <a:off x="1419357" y="1292448"/>
            <a:ext cx="2823409" cy="721895"/>
          </a:xfrm>
          <a:prstGeom prst="bentUp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58437" y="1540747"/>
            <a:ext cx="30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Arquivo mestre de </a:t>
            </a:r>
            <a:r>
              <a:rPr lang="pt-BR" dirty="0" err="1">
                <a:solidFill>
                  <a:srgbClr val="C00000"/>
                </a:solidFill>
              </a:rPr>
              <a:t>funcinários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6924" y="795077"/>
            <a:ext cx="38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Dados dos funcionários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44882" y="4583904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Consulta on-line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2653" y="3255420"/>
            <a:ext cx="247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Endereço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Estado Civil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Gênero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Nível de escolaridade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Etc.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0" y="554994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45)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5365918" y="2527881"/>
            <a:ext cx="942183" cy="352828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Dobrada 22"/>
          <p:cNvSpPr/>
          <p:nvPr/>
        </p:nvSpPr>
        <p:spPr>
          <a:xfrm>
            <a:off x="4612502" y="1149473"/>
            <a:ext cx="3536888" cy="817051"/>
          </a:xfrm>
          <a:prstGeom prst="ben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468122" y="747345"/>
            <a:ext cx="39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Para a folha de pagamento</a:t>
            </a:r>
          </a:p>
        </p:txBody>
      </p:sp>
    </p:spTree>
    <p:extLst>
      <p:ext uri="{BB962C8B-B14F-4D97-AF65-F5344CB8AC3E}">
        <p14:creationId xmlns:p14="http://schemas.microsoft.com/office/powerpoint/2010/main" val="5224055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0" y="55659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44)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7312" y="1396999"/>
          <a:ext cx="8944392" cy="336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98">
                  <a:extLst>
                    <a:ext uri="{9D8B030D-6E8A-4147-A177-3AD203B41FA5}">
                      <a16:colId xmlns:a16="http://schemas.microsoft.com/office/drawing/2014/main" val="1327498168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956285421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2815569621"/>
                    </a:ext>
                  </a:extLst>
                </a:gridCol>
                <a:gridCol w="2236098">
                  <a:extLst>
                    <a:ext uri="{9D8B030D-6E8A-4147-A177-3AD203B41FA5}">
                      <a16:colId xmlns:a16="http://schemas.microsoft.com/office/drawing/2014/main" val="2693989635"/>
                    </a:ext>
                  </a:extLst>
                </a:gridCol>
              </a:tblGrid>
              <a:tr h="673501"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Relatório de demissões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17047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Matrícula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C00000"/>
                          </a:solidFill>
                        </a:rPr>
                        <a:t>Motivo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029035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dd</a:t>
                      </a:r>
                      <a:r>
                        <a:rPr lang="pt-BR" baseline="0" dirty="0"/>
                        <a:t> / mm / </a:t>
                      </a:r>
                      <a:r>
                        <a:rPr lang="pt-BR" baseline="0" dirty="0" err="1"/>
                        <a:t>aaaa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John Hansen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29.433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Cargo</a:t>
                      </a:r>
                      <a:r>
                        <a:rPr lang="pt-BR" baseline="0" dirty="0"/>
                        <a:t> extinto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461344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 / mm / aaaa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Patricia Carlyle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Aposentadoria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549168"/>
                  </a:ext>
                </a:extLst>
              </a:tr>
              <a:tr h="673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dd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/ mm / </a:t>
                      </a:r>
                      <a:r>
                        <a:rPr kumimoji="0" lang="pt-B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aaaa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Ellen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Quimby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Deixou</a:t>
                      </a:r>
                      <a:r>
                        <a:rPr lang="pt-BR" baseline="0" dirty="0"/>
                        <a:t> a empresa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023532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Recursos Humanos – Relatório de demissões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0436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Aulas 5 e 6</a:t>
            </a: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pt-BR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Evolução, Tecnologia e Sociedade</a:t>
            </a: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71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49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Básicos </a:t>
            </a:r>
          </a:p>
          <a:p>
            <a:pPr marL="171450" indent="-171450">
              <a:lnSpc>
                <a:spcPct val="150000"/>
              </a:lnSpc>
            </a:pPr>
            <a:endParaRPr lang="pt-BR" sz="16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</a:pPr>
            <a:r>
              <a:rPr lang="pt-BR" sz="1600" b="1" dirty="0">
                <a:solidFill>
                  <a:schemeClr val="tx1"/>
                </a:solidFill>
              </a:rPr>
              <a:t>Específicos ou verticais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</a:p>
          <a:p>
            <a:pPr marL="171450" indent="-171450">
              <a:lnSpc>
                <a:spcPct val="150000"/>
              </a:lnSpc>
            </a:pPr>
            <a:endParaRPr lang="pt-BR" sz="16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</a:pPr>
            <a:r>
              <a:rPr lang="pt-BR" sz="1600" b="1" dirty="0">
                <a:solidFill>
                  <a:schemeClr val="tx1"/>
                </a:solidFill>
              </a:rPr>
              <a:t>Customizados</a:t>
            </a:r>
            <a:endParaRPr lang="pt-BR" altLang="pt-BR" sz="16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Enterprise </a:t>
            </a:r>
            <a:r>
              <a:rPr lang="pt-BR" sz="2400" b="1" i="1" kern="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Resource</a:t>
            </a: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 Planning (ERP)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9592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8535" y="2438400"/>
            <a:ext cx="3103418" cy="15378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Sistema Empresarial</a:t>
            </a:r>
          </a:p>
          <a:p>
            <a:pPr algn="ctr"/>
            <a:endParaRPr lang="pt-BR" dirty="0">
              <a:solidFill>
                <a:srgbClr val="C00000"/>
              </a:solidFill>
            </a:endParaRPr>
          </a:p>
          <a:p>
            <a:pPr algn="ctr"/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Processos de Negócios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21941" y="888224"/>
            <a:ext cx="2395465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Vendas e Marketing</a:t>
            </a:r>
          </a:p>
        </p:txBody>
      </p:sp>
      <p:sp>
        <p:nvSpPr>
          <p:cNvPr id="6" name="Retângulo 5"/>
          <p:cNvSpPr/>
          <p:nvPr/>
        </p:nvSpPr>
        <p:spPr>
          <a:xfrm>
            <a:off x="5321504" y="882488"/>
            <a:ext cx="2395465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Planejamento e Produção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332772" y="4481156"/>
            <a:ext cx="2395465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Finanças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5321504" y="4459631"/>
            <a:ext cx="2395465" cy="106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Recursos Humanos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ERP – Funcionalidades módulo básico integrado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445628" y="3719946"/>
            <a:ext cx="211967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560379" y="3207327"/>
            <a:ext cx="175179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569515" y="3207327"/>
            <a:ext cx="214745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6014243" y="2044339"/>
            <a:ext cx="408023" cy="38020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2548171" y="4017819"/>
            <a:ext cx="408023" cy="38020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6014243" y="4017704"/>
            <a:ext cx="504994" cy="4220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436278" y="2022649"/>
            <a:ext cx="504994" cy="42200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706582" y="882488"/>
            <a:ext cx="27709" cy="466546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8199447" y="860963"/>
            <a:ext cx="27709" cy="466546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 flipV="1">
            <a:off x="513164" y="3235027"/>
            <a:ext cx="61399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rot="10800000" flipH="1" flipV="1">
            <a:off x="8019891" y="3207327"/>
            <a:ext cx="61399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8225712" y="2580988"/>
            <a:ext cx="9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9967" y="2548332"/>
            <a:ext cx="461665" cy="13733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Fornecedores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099692" y="1917386"/>
            <a:ext cx="461665" cy="25526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Fronteiras Organizacionais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7555906" y="1917381"/>
            <a:ext cx="461665" cy="255262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dirty="0"/>
              <a:t>Fronteiras Organizacionais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0" y="556599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Fonte: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e </a:t>
            </a:r>
            <a:r>
              <a:rPr lang="pt-BR" altLang="pt-BR" dirty="0" err="1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Laundon</a:t>
            </a:r>
            <a:r>
              <a:rPr lang="pt-BR" altLang="pt-BR" dirty="0">
                <a:solidFill>
                  <a:srgbClr val="00206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(2007, p. 53)</a:t>
            </a:r>
          </a:p>
        </p:txBody>
      </p:sp>
    </p:spTree>
    <p:extLst>
      <p:ext uri="{BB962C8B-B14F-4D97-AF65-F5344CB8AC3E}">
        <p14:creationId xmlns:p14="http://schemas.microsoft.com/office/powerpoint/2010/main" val="9245543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Oracle</a:t>
            </a: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SAP</a:t>
            </a: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TOTVS</a:t>
            </a: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ONCLICK</a:t>
            </a: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Conta Azul</a:t>
            </a: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Bluesoft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ERPFlex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Senior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lnSpc>
                <a:spcPct val="150000"/>
              </a:lnSpc>
            </a:pPr>
            <a:r>
              <a:rPr lang="pt-BR" altLang="pt-BR" sz="1800" dirty="0" err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Dolibarr</a:t>
            </a: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>
              <a:lnSpc>
                <a:spcPct val="150000"/>
              </a:lnSpc>
            </a:pPr>
            <a:endParaRPr lang="pt-BR" altLang="pt-BR" sz="16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Enterprise </a:t>
            </a:r>
            <a:r>
              <a:rPr lang="pt-BR" sz="2400" b="1" i="1" kern="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Resource</a:t>
            </a: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 Planning (ERP)</a:t>
            </a:r>
            <a:endParaRPr lang="en-US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16983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CRM.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83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O que é marketing ?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9AB60C93-2B3F-4DC9-ABB0-1360C799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84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“Processo social por meio do qual pessoas e grupos de pessoas obtêm aquilo de que necessitam e o que desejam com a criação, oferta e livre negociação de produtos e serviços de valor com outros” .</a:t>
            </a: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“[...] Envolve a identificação e a satisfação das necessidades humanas e sociais. Uma das mais sucintas e melhores definições de marketing é a de “suprir necessidades gerando lucro”</a:t>
            </a: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“[...] Marketing é a atividade, o conjunto de instituições e processos para criar, comunicar, entregar e trocar ofertas que tenham valor para consumidores, clientes, parceiros e sociedade como um todo.”</a:t>
            </a: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400" i="1" dirty="0"/>
          </a:p>
          <a:p>
            <a:pPr algn="just">
              <a:defRPr/>
            </a:pPr>
            <a:endParaRPr lang="pt-BR" altLang="pt-BR" sz="2000" i="1" dirty="0"/>
          </a:p>
          <a:p>
            <a:pPr algn="just">
              <a:defRPr/>
            </a:pPr>
            <a:endParaRPr lang="pt-BR" altLang="pt-BR" sz="2000" dirty="0"/>
          </a:p>
        </p:txBody>
      </p:sp>
      <p:sp>
        <p:nvSpPr>
          <p:cNvPr id="74756" name="CaixaDeTexto 5"/>
          <p:cNvSpPr txBox="1">
            <a:spLocks noChangeArrowheads="1"/>
          </p:cNvSpPr>
          <p:nvPr/>
        </p:nvSpPr>
        <p:spPr bwMode="auto">
          <a:xfrm>
            <a:off x="0" y="1916832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Kotler (2000, p. 30)</a:t>
            </a:r>
            <a:endParaRPr lang="pt-BR" altLang="pt-BR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" name="CaixaDeTexto 5"/>
          <p:cNvSpPr txBox="1">
            <a:spLocks noChangeArrowheads="1"/>
          </p:cNvSpPr>
          <p:nvPr/>
        </p:nvSpPr>
        <p:spPr bwMode="auto">
          <a:xfrm>
            <a:off x="0" y="3861048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Kotler e Keller (2012, p. 3)</a:t>
            </a:r>
            <a:endParaRPr lang="pt-BR" altLang="pt-BR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35496" y="5301208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American Marketing Association (2017)</a:t>
            </a:r>
            <a:endParaRPr lang="pt-BR" altLang="pt-BR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9045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A que o marketing se aplica ?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9AB60C93-2B3F-4DC9-ABB0-1360C799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877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Bens tangíveis;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Bens intangíveis;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Eventos;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Experiências;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Pessoas;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Lugares;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Propriedades;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Organizações;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Informações; e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000" dirty="0"/>
              <a:t>ideias.</a:t>
            </a: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defRPr/>
            </a:pPr>
            <a:endParaRPr lang="pt-BR" altLang="pt-B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400" i="1" dirty="0"/>
          </a:p>
          <a:p>
            <a:pPr algn="just">
              <a:defRPr/>
            </a:pPr>
            <a:endParaRPr lang="pt-BR" altLang="pt-BR" sz="2000" i="1" dirty="0"/>
          </a:p>
          <a:p>
            <a:pPr algn="just">
              <a:defRPr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2842015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Composto de marketing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9AB60C93-2B3F-4DC9-ABB0-1360C799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661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pt-BR" altLang="pt-BR" sz="2000" dirty="0"/>
              <a:t>“[...] trata-se de um conjunto de ferramentas que sua empresa usa para atingir seus objetivos de marketing no mercado-alvo”. </a:t>
            </a:r>
          </a:p>
          <a:p>
            <a:pPr algn="just">
              <a:defRPr/>
            </a:pPr>
            <a:endParaRPr lang="pt-BR" altLang="pt-BR" sz="2000" dirty="0"/>
          </a:p>
          <a:p>
            <a:pPr algn="just">
              <a:defRPr/>
            </a:pPr>
            <a:endParaRPr lang="pt-BR" altLang="pt-BR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Preço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Promoção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Praça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400" i="1" dirty="0"/>
          </a:p>
          <a:p>
            <a:pPr algn="just">
              <a:defRPr/>
            </a:pPr>
            <a:endParaRPr lang="pt-BR" altLang="pt-BR" sz="2000" i="1" dirty="0"/>
          </a:p>
          <a:p>
            <a:pPr algn="just">
              <a:defRPr/>
            </a:pPr>
            <a:endParaRPr lang="pt-BR" altLang="pt-BR" sz="2000" dirty="0"/>
          </a:p>
        </p:txBody>
      </p:sp>
      <p:sp>
        <p:nvSpPr>
          <p:cNvPr id="74756" name="CaixaDeTexto 5"/>
          <p:cNvSpPr txBox="1">
            <a:spLocks noChangeArrowheads="1"/>
          </p:cNvSpPr>
          <p:nvPr/>
        </p:nvSpPr>
        <p:spPr bwMode="auto">
          <a:xfrm>
            <a:off x="0" y="4563084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Kotler e Keller (2012)</a:t>
            </a:r>
            <a:endParaRPr lang="pt-BR" altLang="pt-BR" sz="1400" b="1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B226E46E-34B0-4317-9E60-1E6C48258E4F}"/>
              </a:ext>
            </a:extLst>
          </p:cNvPr>
          <p:cNvSpPr/>
          <p:nvPr/>
        </p:nvSpPr>
        <p:spPr>
          <a:xfrm>
            <a:off x="2700338" y="2116626"/>
            <a:ext cx="431800" cy="201612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4758" name="CaixaDeTexto 2"/>
          <p:cNvSpPr txBox="1">
            <a:spLocks noChangeArrowheads="1"/>
          </p:cNvSpPr>
          <p:nvPr/>
        </p:nvSpPr>
        <p:spPr bwMode="auto">
          <a:xfrm>
            <a:off x="3294063" y="2907710"/>
            <a:ext cx="269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C00000"/>
                </a:solidFill>
                <a:latin typeface="Arial" panose="020B0604020202020204" pitchFamily="34" charset="0"/>
              </a:rPr>
              <a:t>Composto de Marketing</a:t>
            </a:r>
          </a:p>
        </p:txBody>
      </p:sp>
    </p:spTree>
    <p:extLst>
      <p:ext uri="{BB962C8B-B14F-4D97-AF65-F5344CB8AC3E}">
        <p14:creationId xmlns:p14="http://schemas.microsoft.com/office/powerpoint/2010/main" val="179273055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Composto de marketing em serviços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9AB60C93-2B3F-4DC9-ABB0-1360C799E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Pessoas (People)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Processos (</a:t>
            </a:r>
            <a:r>
              <a:rPr lang="pt-BR" alt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pt-BR" alt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pt-BR" alt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Palpabilidade</a:t>
            </a: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pt-BR" alt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Phisical</a:t>
            </a:r>
            <a:r>
              <a:rPr lang="pt-BR" alt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alt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environment</a:t>
            </a:r>
            <a:r>
              <a:rPr lang="pt-BR" altLang="pt-BR" sz="2000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000" i="1" dirty="0"/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endParaRPr lang="pt-BR" altLang="pt-BR" sz="2400" i="1" dirty="0"/>
          </a:p>
          <a:p>
            <a:pPr algn="just">
              <a:defRPr/>
            </a:pPr>
            <a:endParaRPr lang="pt-BR" altLang="pt-BR" sz="2000" i="1" dirty="0"/>
          </a:p>
          <a:p>
            <a:pPr algn="just">
              <a:defRPr/>
            </a:pPr>
            <a:endParaRPr lang="pt-BR" altLang="pt-BR" sz="2000" dirty="0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16060DF9-AC49-4492-AF56-486F70F78D8B}"/>
              </a:ext>
            </a:extLst>
          </p:cNvPr>
          <p:cNvSpPr/>
          <p:nvPr/>
        </p:nvSpPr>
        <p:spPr>
          <a:xfrm>
            <a:off x="5274291" y="1059929"/>
            <a:ext cx="431800" cy="1514475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6808" name="CaixaDeTexto 7"/>
          <p:cNvSpPr txBox="1">
            <a:spLocks noChangeArrowheads="1"/>
          </p:cNvSpPr>
          <p:nvPr/>
        </p:nvSpPr>
        <p:spPr bwMode="auto">
          <a:xfrm>
            <a:off x="6126163" y="1632222"/>
            <a:ext cx="269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C00000"/>
                </a:solidFill>
                <a:latin typeface="Arial" panose="020B0604020202020204" pitchFamily="34" charset="0"/>
              </a:rPr>
              <a:t>Marketing em serviços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0" y="3357487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</a:rPr>
              <a:t>          (</a:t>
            </a: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</a:rPr>
              <a:t>LOVELOCK; WIRTZ e HEMZO, </a:t>
            </a: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</a:rPr>
              <a:t>2011)</a:t>
            </a:r>
          </a:p>
        </p:txBody>
      </p:sp>
    </p:spTree>
    <p:extLst>
      <p:ext uri="{BB962C8B-B14F-4D97-AF65-F5344CB8AC3E}">
        <p14:creationId xmlns:p14="http://schemas.microsoft.com/office/powerpoint/2010/main" val="52423814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Marketing digital 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0" y="5786792"/>
            <a:ext cx="91439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</a:rPr>
              <a:t>        Fonte: Adaptado de Adolpho (2011, p. 297 – 328)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6" y="593794"/>
            <a:ext cx="6338888" cy="51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44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Customer</a:t>
            </a:r>
            <a:r>
              <a:rPr lang="pt-BR" altLang="pt-BR" sz="2400" b="1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pt-BR" altLang="pt-BR" sz="2400" b="1" i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Relationship</a:t>
            </a:r>
            <a:r>
              <a:rPr lang="pt-BR" altLang="pt-BR" sz="2400" b="1" i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Management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– CRM </a:t>
            </a:r>
          </a:p>
        </p:txBody>
      </p:sp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239713" y="747713"/>
            <a:ext cx="8589962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“[...] Trata-se de uma aplicação que tem como objetivo trabalhar os dados dos clientes e agrupar as informações específicas para um melhor entendimento sobre eles.”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“A gestão do relacionamento com o cliente (CRM) trata do gerenciamento cuidadoso de informações detalhadas sobre cada cliente e de todos os “pontos de contato” com ele, a fim de maximizar sua fidelidade.”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CaixaDeTexto 8"/>
          <p:cNvSpPr txBox="1">
            <a:spLocks noChangeArrowheads="1"/>
          </p:cNvSpPr>
          <p:nvPr/>
        </p:nvSpPr>
        <p:spPr bwMode="auto">
          <a:xfrm>
            <a:off x="385763" y="2060575"/>
            <a:ext cx="836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(LOVELOCK, </a:t>
            </a:r>
            <a:r>
              <a:rPr lang="pt-BR" altLang="pt-BR" sz="1400" b="1">
                <a:solidFill>
                  <a:schemeClr val="accent5">
                    <a:lumMod val="50000"/>
                  </a:schemeClr>
                </a:solidFill>
                <a:ea typeface="ＭＳ Ｐゴシック" panose="020B0600070205080204" pitchFamily="34" charset="-128"/>
              </a:rPr>
              <a:t>2006) </a:t>
            </a:r>
            <a:endParaRPr lang="pt-BR" altLang="pt-BR" sz="14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4581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770438"/>
            <a:ext cx="13144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CaixaDeTexto 5"/>
          <p:cNvSpPr txBox="1">
            <a:spLocks noChangeArrowheads="1"/>
          </p:cNvSpPr>
          <p:nvPr/>
        </p:nvSpPr>
        <p:spPr bwMode="auto">
          <a:xfrm>
            <a:off x="179388" y="4149725"/>
            <a:ext cx="8713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(KOTLER e KELLER, p. 136, 2012)</a:t>
            </a:r>
            <a:endParaRPr lang="pt-BR" altLang="pt-BR" sz="14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155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altLang="pt-BR" sz="36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Dados: a organização dos dados</a:t>
            </a:r>
            <a:endParaRPr lang="pt-BR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A085FD-D2D4-60CF-6D96-781617A1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71538"/>
            <a:ext cx="858996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Conceito de Banco de dados</a:t>
            </a:r>
            <a:endParaRPr lang="pt-BR" altLang="pt-BR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C0B2C-DED3-6D9C-5EBF-A0234D96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78" y="1258671"/>
            <a:ext cx="7454609" cy="43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1709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tângulo 1">
            <a:extLst>
              <a:ext uri="{FF2B5EF4-FFF2-40B4-BE49-F238E27FC236}">
                <a16:creationId xmlns:a16="http://schemas.microsoft.com/office/drawing/2014/main" id="{08B96DB5-BB98-4399-AD43-DA9BBE75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CRM Operacional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CRM Analítico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CRM Colaborativo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CRM Estratégico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pt-BR" altLang="pt-BR" sz="2000" dirty="0"/>
          </a:p>
        </p:txBody>
      </p:sp>
      <p:sp>
        <p:nvSpPr>
          <p:cNvPr id="28675" name="CaixaDeTexto 5"/>
          <p:cNvSpPr txBox="1">
            <a:spLocks noChangeArrowheads="1"/>
          </p:cNvSpPr>
          <p:nvPr/>
        </p:nvSpPr>
        <p:spPr bwMode="auto">
          <a:xfrm>
            <a:off x="339725" y="5065713"/>
            <a:ext cx="8713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(LAUDON e LAUDON, 2007)</a:t>
            </a:r>
            <a:endParaRPr lang="pt-BR" altLang="pt-BR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Módulos do CRM</a:t>
            </a:r>
          </a:p>
        </p:txBody>
      </p:sp>
    </p:spTree>
    <p:extLst>
      <p:ext uri="{BB962C8B-B14F-4D97-AF65-F5344CB8AC3E}">
        <p14:creationId xmlns:p14="http://schemas.microsoft.com/office/powerpoint/2010/main" val="292063602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ta Dobrada para Cima 25"/>
          <p:cNvSpPr/>
          <p:nvPr/>
        </p:nvSpPr>
        <p:spPr>
          <a:xfrm flipV="1">
            <a:off x="6471867" y="2940805"/>
            <a:ext cx="1204348" cy="419472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Dobrada para Cima 15"/>
          <p:cNvSpPr/>
          <p:nvPr/>
        </p:nvSpPr>
        <p:spPr>
          <a:xfrm flipH="1" flipV="1">
            <a:off x="1500669" y="4171556"/>
            <a:ext cx="1204348" cy="419472"/>
          </a:xfrm>
          <a:prstGeom prst="bent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Esquerda 16"/>
          <p:cNvSpPr/>
          <p:nvPr/>
        </p:nvSpPr>
        <p:spPr>
          <a:xfrm>
            <a:off x="2406127" y="1826723"/>
            <a:ext cx="912168" cy="20621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578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CRM – Áreas de Atuação</a:t>
            </a:r>
          </a:p>
        </p:txBody>
      </p:sp>
      <p:sp>
        <p:nvSpPr>
          <p:cNvPr id="24579" name="Retângulo 1"/>
          <p:cNvSpPr>
            <a:spLocks noChangeArrowheads="1"/>
          </p:cNvSpPr>
          <p:nvPr/>
        </p:nvSpPr>
        <p:spPr bwMode="auto">
          <a:xfrm>
            <a:off x="239713" y="747713"/>
            <a:ext cx="8589962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sistemas de CRM examinam os clientes sob uma perspectiva multifacetada:</a:t>
            </a: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Forma Livre 3"/>
          <p:cNvSpPr/>
          <p:nvPr/>
        </p:nvSpPr>
        <p:spPr>
          <a:xfrm flipV="1">
            <a:off x="2577891" y="1587564"/>
            <a:ext cx="4130650" cy="4130650"/>
          </a:xfrm>
          <a:custGeom>
            <a:avLst/>
            <a:gdLst>
              <a:gd name="connsiteX0" fmla="*/ 1706880 w 3413760"/>
              <a:gd name="connsiteY0" fmla="*/ 0 h 3413760"/>
              <a:gd name="connsiteX1" fmla="*/ 3185081 w 3413760"/>
              <a:gd name="connsiteY1" fmla="*/ 853440 h 3413760"/>
              <a:gd name="connsiteX2" fmla="*/ 3185081 w 3413760"/>
              <a:gd name="connsiteY2" fmla="*/ 2560320 h 3413760"/>
              <a:gd name="connsiteX3" fmla="*/ 1706880 w 3413760"/>
              <a:gd name="connsiteY3" fmla="*/ 1706880 h 3413760"/>
              <a:gd name="connsiteX4" fmla="*/ 1706880 w 3413760"/>
              <a:gd name="connsiteY4" fmla="*/ 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760" h="3413760">
                <a:moveTo>
                  <a:pt x="1706880" y="0"/>
                </a:moveTo>
                <a:cubicBezTo>
                  <a:pt x="2316689" y="0"/>
                  <a:pt x="2880177" y="325329"/>
                  <a:pt x="3185081" y="853440"/>
                </a:cubicBezTo>
                <a:cubicBezTo>
                  <a:pt x="3489986" y="1381551"/>
                  <a:pt x="3489986" y="2032209"/>
                  <a:pt x="3185081" y="2560320"/>
                </a:cubicBezTo>
                <a:lnTo>
                  <a:pt x="1706880" y="1706880"/>
                </a:lnTo>
                <a:lnTo>
                  <a:pt x="170688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39773" tIns="764032" rIns="436067" bIns="171500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kern="1200"/>
          </a:p>
        </p:txBody>
      </p:sp>
      <p:sp>
        <p:nvSpPr>
          <p:cNvPr id="5" name="Forma Livre 4"/>
          <p:cNvSpPr/>
          <p:nvPr/>
        </p:nvSpPr>
        <p:spPr>
          <a:xfrm flipV="1">
            <a:off x="2492820" y="1440041"/>
            <a:ext cx="4130650" cy="4130650"/>
          </a:xfrm>
          <a:custGeom>
            <a:avLst/>
            <a:gdLst>
              <a:gd name="connsiteX0" fmla="*/ 3185081 w 3413760"/>
              <a:gd name="connsiteY0" fmla="*/ 2560320 h 3413760"/>
              <a:gd name="connsiteX1" fmla="*/ 1706880 w 3413760"/>
              <a:gd name="connsiteY1" fmla="*/ 3413760 h 3413760"/>
              <a:gd name="connsiteX2" fmla="*/ 228679 w 3413760"/>
              <a:gd name="connsiteY2" fmla="*/ 2560320 h 3413760"/>
              <a:gd name="connsiteX3" fmla="*/ 1706880 w 3413760"/>
              <a:gd name="connsiteY3" fmla="*/ 1706880 h 3413760"/>
              <a:gd name="connsiteX4" fmla="*/ 3185081 w 3413760"/>
              <a:gd name="connsiteY4" fmla="*/ 256032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760" h="3413760">
                <a:moveTo>
                  <a:pt x="3185081" y="2560320"/>
                </a:moveTo>
                <a:cubicBezTo>
                  <a:pt x="2880176" y="3088431"/>
                  <a:pt x="2316689" y="3413760"/>
                  <a:pt x="1706880" y="3413760"/>
                </a:cubicBezTo>
                <a:cubicBezTo>
                  <a:pt x="1097071" y="3413760"/>
                  <a:pt x="533583" y="3088431"/>
                  <a:pt x="228679" y="2560320"/>
                </a:cubicBezTo>
                <a:lnTo>
                  <a:pt x="1706880" y="1706880"/>
                </a:lnTo>
                <a:lnTo>
                  <a:pt x="3185081" y="256032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3760" tIns="2275841" rIns="833120" bIns="365759" numCol="1" spcCol="1270" anchor="ctr" anchorCtr="0">
            <a:noAutofit/>
          </a:bodyPr>
          <a:lstStyle/>
          <a:p>
            <a:pPr lvl="0"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4800" kern="1200" dirty="0"/>
          </a:p>
        </p:txBody>
      </p:sp>
      <p:sp>
        <p:nvSpPr>
          <p:cNvPr id="6" name="Forma Livre 5"/>
          <p:cNvSpPr/>
          <p:nvPr/>
        </p:nvSpPr>
        <p:spPr>
          <a:xfrm flipV="1">
            <a:off x="2407747" y="1587564"/>
            <a:ext cx="4130650" cy="4130650"/>
          </a:xfrm>
          <a:custGeom>
            <a:avLst/>
            <a:gdLst>
              <a:gd name="connsiteX0" fmla="*/ 228679 w 3413760"/>
              <a:gd name="connsiteY0" fmla="*/ 2560320 h 3413760"/>
              <a:gd name="connsiteX1" fmla="*/ 228679 w 3413760"/>
              <a:gd name="connsiteY1" fmla="*/ 853440 h 3413760"/>
              <a:gd name="connsiteX2" fmla="*/ 1706880 w 3413760"/>
              <a:gd name="connsiteY2" fmla="*/ 0 h 3413760"/>
              <a:gd name="connsiteX3" fmla="*/ 1706880 w 3413760"/>
              <a:gd name="connsiteY3" fmla="*/ 1706880 h 3413760"/>
              <a:gd name="connsiteX4" fmla="*/ 228679 w 3413760"/>
              <a:gd name="connsiteY4" fmla="*/ 256032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760" h="3413760">
                <a:moveTo>
                  <a:pt x="228679" y="2560320"/>
                </a:moveTo>
                <a:cubicBezTo>
                  <a:pt x="-76226" y="2032209"/>
                  <a:pt x="-76226" y="1381551"/>
                  <a:pt x="228679" y="853440"/>
                </a:cubicBezTo>
                <a:cubicBezTo>
                  <a:pt x="533584" y="325329"/>
                  <a:pt x="1097071" y="0"/>
                  <a:pt x="1706880" y="0"/>
                </a:cubicBezTo>
                <a:lnTo>
                  <a:pt x="1706880" y="1706880"/>
                </a:lnTo>
                <a:lnTo>
                  <a:pt x="228679" y="256032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68" tIns="764032" rIns="1839772" bIns="1715008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3200" kern="1200"/>
          </a:p>
        </p:txBody>
      </p:sp>
      <p:sp>
        <p:nvSpPr>
          <p:cNvPr id="11" name="Elipse 10"/>
          <p:cNvSpPr/>
          <p:nvPr/>
        </p:nvSpPr>
        <p:spPr>
          <a:xfrm>
            <a:off x="3614690" y="2834023"/>
            <a:ext cx="1877385" cy="163773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Cliente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159973" y="1955098"/>
            <a:ext cx="8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Vendas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58280" y="3695947"/>
            <a:ext cx="1414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Atendimento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 ao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580463" y="3972946"/>
            <a:ext cx="114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3570" y="4724477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Dados de Campanha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Conteúdo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Analise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708541" y="3485392"/>
            <a:ext cx="23365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Central de atendimento pela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Call</a:t>
            </a:r>
            <a:r>
              <a:rPr lang="pt-BR" sz="1600" dirty="0"/>
              <a:t> center e Help </a:t>
            </a:r>
            <a:r>
              <a:rPr lang="pt-BR" sz="1600" dirty="0" err="1"/>
              <a:t>desk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Prestação de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Análise de serviços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24347" y="1541094"/>
            <a:ext cx="2576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por telefone,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no varejo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em campo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Planejamento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Gerenciamento de pedidos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Análise de vendas</a:t>
            </a:r>
          </a:p>
        </p:txBody>
      </p:sp>
    </p:spTree>
    <p:extLst>
      <p:ext uri="{BB962C8B-B14F-4D97-AF65-F5344CB8AC3E}">
        <p14:creationId xmlns:p14="http://schemas.microsoft.com/office/powerpoint/2010/main" val="369352426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CRM – Etapas de implementação</a:t>
            </a:r>
          </a:p>
        </p:txBody>
      </p:sp>
      <p:sp>
        <p:nvSpPr>
          <p:cNvPr id="2" name="Pentágono 1"/>
          <p:cNvSpPr/>
          <p:nvPr/>
        </p:nvSpPr>
        <p:spPr>
          <a:xfrm>
            <a:off x="273603" y="2258286"/>
            <a:ext cx="2190719" cy="734291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Identificação</a:t>
            </a:r>
          </a:p>
        </p:txBody>
      </p:sp>
      <p:sp>
        <p:nvSpPr>
          <p:cNvPr id="3" name="Divisa 2"/>
          <p:cNvSpPr/>
          <p:nvPr/>
        </p:nvSpPr>
        <p:spPr>
          <a:xfrm>
            <a:off x="2337115" y="2258286"/>
            <a:ext cx="2292142" cy="762000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Diferenciação</a:t>
            </a:r>
          </a:p>
        </p:txBody>
      </p:sp>
      <p:sp>
        <p:nvSpPr>
          <p:cNvPr id="20" name="Divisa 19"/>
          <p:cNvSpPr/>
          <p:nvPr/>
        </p:nvSpPr>
        <p:spPr>
          <a:xfrm>
            <a:off x="4488926" y="2258286"/>
            <a:ext cx="2292142" cy="762000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Interação</a:t>
            </a:r>
          </a:p>
        </p:txBody>
      </p:sp>
      <p:sp>
        <p:nvSpPr>
          <p:cNvPr id="23" name="Divisa 22"/>
          <p:cNvSpPr/>
          <p:nvPr/>
        </p:nvSpPr>
        <p:spPr>
          <a:xfrm>
            <a:off x="6557049" y="2258286"/>
            <a:ext cx="2292142" cy="762000"/>
          </a:xfrm>
          <a:prstGeom prst="chevron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Personalização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883213" y="4167467"/>
            <a:ext cx="3404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CVM – Clientes de maior valor</a:t>
            </a:r>
          </a:p>
          <a:p>
            <a:r>
              <a:rPr lang="pt-BR" dirty="0"/>
              <a:t>CMP – Clientes de maior potencial</a:t>
            </a:r>
          </a:p>
          <a:p>
            <a:r>
              <a:rPr lang="pt-BR" dirty="0"/>
              <a:t>BZ – </a:t>
            </a:r>
            <a:r>
              <a:rPr lang="pt-BR" dirty="0" err="1"/>
              <a:t>Below</a:t>
            </a:r>
            <a:r>
              <a:rPr lang="pt-BR" dirty="0"/>
              <a:t> zero (abaixo de zero) 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00401" y="2992577"/>
            <a:ext cx="4610" cy="113050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378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</a:rPr>
              <a:t>CRM – Benefícios</a:t>
            </a:r>
          </a:p>
        </p:txBody>
      </p:sp>
      <p:sp>
        <p:nvSpPr>
          <p:cNvPr id="10" name="Retângulo 1"/>
          <p:cNvSpPr>
            <a:spLocks noChangeArrowheads="1"/>
          </p:cNvSpPr>
          <p:nvPr/>
        </p:nvSpPr>
        <p:spPr bwMode="auto">
          <a:xfrm>
            <a:off x="239713" y="747713"/>
            <a:ext cx="8589962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Facilitação do acompanhamento do ciclo de vida do cliente pela área de marketing.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Segmentação da base de clientes sob aspectos geográficos, interesses, necessidades, etc.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Melhoria do relacionamento dos vendedores com os clientes ativos.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Maior aproximação do setor de atendimento com os clientes. 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clientes passam a receber um atendimento individual e personalizado.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Potencialização do aumento do ticket médio de vendas.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Disponibilização </a:t>
            </a:r>
            <a:r>
              <a:rPr lang="pt-BR" alt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 informações históricas sobre problemas, agilizando assim o tempo de solução.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Disponibilização aos clientes de uma oferta maior de produtos e serviços de acordo com suas necessidades e desejos.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Integração dos processo de marketing e vendas.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Disponibilização dos serviços de suporte e manutenção aos clientes.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22828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2E89D4-A5C0-438C-87D9-D0BCE3B84B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466013" y="2068513"/>
            <a:ext cx="0" cy="26479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BEAB1A4-E830-4527-BEEF-020A3021BAC8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2416175" y="1776413"/>
            <a:ext cx="42656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Retângulo 1"/>
          <p:cNvSpPr>
            <a:spLocks noChangeArrowheads="1"/>
          </p:cNvSpPr>
          <p:nvPr/>
        </p:nvSpPr>
        <p:spPr bwMode="auto">
          <a:xfrm>
            <a:off x="234950" y="798513"/>
            <a:ext cx="85899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Sequencia de processo de CRM: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20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20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20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9" name="CaixaDeTexto 5"/>
          <p:cNvSpPr txBox="1">
            <a:spLocks noChangeArrowheads="1"/>
          </p:cNvSpPr>
          <p:nvPr/>
        </p:nvSpPr>
        <p:spPr bwMode="auto">
          <a:xfrm>
            <a:off x="234950" y="5716611"/>
            <a:ext cx="8713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(BARRETO e CRESCITELLI, 2013, p. 34)</a:t>
            </a:r>
            <a:endParaRPr lang="pt-BR" altLang="pt-BR" sz="14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0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CRM – Fluxo operacional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4E69BCD-47CC-4C7C-8118-8BAB03A89078}"/>
              </a:ext>
            </a:extLst>
          </p:cNvPr>
          <p:cNvSpPr/>
          <p:nvPr/>
        </p:nvSpPr>
        <p:spPr>
          <a:xfrm>
            <a:off x="849313" y="1484313"/>
            <a:ext cx="1566862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Coleta e Consolida Informações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CCC291-CF9F-4EFE-BD63-7F8F49D19B23}"/>
              </a:ext>
            </a:extLst>
          </p:cNvPr>
          <p:cNvSpPr/>
          <p:nvPr/>
        </p:nvSpPr>
        <p:spPr>
          <a:xfrm>
            <a:off x="2776538" y="1484313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Realiza análise das informações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D73D57-96D4-4991-B084-DD01B8B01CE0}"/>
              </a:ext>
            </a:extLst>
          </p:cNvPr>
          <p:cNvSpPr/>
          <p:nvPr/>
        </p:nvSpPr>
        <p:spPr>
          <a:xfrm>
            <a:off x="4733925" y="1484313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Identifica as necessidades dos Clientes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B1518A-C4C5-4FFA-B343-DE8B6E5C37AE}"/>
              </a:ext>
            </a:extLst>
          </p:cNvPr>
          <p:cNvSpPr/>
          <p:nvPr/>
        </p:nvSpPr>
        <p:spPr>
          <a:xfrm>
            <a:off x="6681788" y="1484313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Faz a diferenciação dos Clientes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A92D926-6947-4731-945E-D7E14E5A71C5}"/>
              </a:ext>
            </a:extLst>
          </p:cNvPr>
          <p:cNvSpPr/>
          <p:nvPr/>
        </p:nvSpPr>
        <p:spPr>
          <a:xfrm>
            <a:off x="6678613" y="2268538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Faz a interação os clientes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F3D907-4D28-47E5-A76C-091D6527F495}"/>
              </a:ext>
            </a:extLst>
          </p:cNvPr>
          <p:cNvSpPr/>
          <p:nvPr/>
        </p:nvSpPr>
        <p:spPr>
          <a:xfrm>
            <a:off x="6711950" y="3060700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Personaliza a comunicação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9379538-F206-4FFC-8BA9-641606C6378E}"/>
              </a:ext>
            </a:extLst>
          </p:cNvPr>
          <p:cNvSpPr/>
          <p:nvPr/>
        </p:nvSpPr>
        <p:spPr>
          <a:xfrm>
            <a:off x="6723063" y="3860800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Analisa os dados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BFC2C2F-AD5B-45A2-BB47-0CCD2E2A24B6}"/>
              </a:ext>
            </a:extLst>
          </p:cNvPr>
          <p:cNvSpPr/>
          <p:nvPr/>
        </p:nvSpPr>
        <p:spPr>
          <a:xfrm>
            <a:off x="6673850" y="4716463"/>
            <a:ext cx="1568450" cy="584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accent5">
                    <a:lumMod val="50000"/>
                  </a:schemeClr>
                </a:solidFill>
              </a:rPr>
              <a:t>Realiza o refinamento estatístico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5AD7E45-6F96-42CB-B7FE-B0C37EF961A1}"/>
              </a:ext>
            </a:extLst>
          </p:cNvPr>
          <p:cNvCxnSpPr>
            <a:stCxn id="17" idx="2"/>
            <a:endCxn id="2" idx="1"/>
          </p:cNvCxnSpPr>
          <p:nvPr/>
        </p:nvCxnSpPr>
        <p:spPr>
          <a:xfrm rot="5400000" flipH="1">
            <a:off x="2391569" y="234157"/>
            <a:ext cx="3524250" cy="6608762"/>
          </a:xfrm>
          <a:prstGeom prst="bentConnector4">
            <a:avLst>
              <a:gd name="adj1" fmla="val -6486"/>
              <a:gd name="adj2" fmla="val 1034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620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 txBox="1">
            <a:spLocks noChangeArrowheads="1"/>
          </p:cNvSpPr>
          <p:nvPr/>
        </p:nvSpPr>
        <p:spPr bwMode="auto">
          <a:xfrm>
            <a:off x="122238" y="109538"/>
            <a:ext cx="7954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0000CC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Gestão do relacionamento com o cliente</a:t>
            </a:r>
          </a:p>
        </p:txBody>
      </p:sp>
      <p:sp>
        <p:nvSpPr>
          <p:cNvPr id="11267" name="Retângulo 1">
            <a:extLst>
              <a:ext uri="{FF2B5EF4-FFF2-40B4-BE49-F238E27FC236}">
                <a16:creationId xmlns:a16="http://schemas.microsoft.com/office/drawing/2014/main" id="{08B96DB5-BB98-4399-AD43-DA9BBE75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798513"/>
            <a:ext cx="8589963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defRPr/>
            </a:pPr>
            <a:r>
              <a:rPr lang="pt-BR" altLang="pt-BR" sz="2000" dirty="0"/>
              <a:t>Exemplo do uso de CRM com empresas de cartão de crédito. Elas, assim, são capazes de detectar e analisar:</a:t>
            </a:r>
          </a:p>
          <a:p>
            <a:pPr algn="just">
              <a:defRPr/>
            </a:pPr>
            <a:endParaRPr lang="pt-BR" altLang="pt-BR" sz="20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O hábito de consumo do cliente de forma bastante detalhada;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Frequência semanal de compras;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Locais onde se costuma comprar;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Tipos de produtos comprados;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pt-BR" sz="2000" dirty="0"/>
              <a:t>Valor médio das compras.</a:t>
            </a:r>
          </a:p>
        </p:txBody>
      </p:sp>
      <p:sp>
        <p:nvSpPr>
          <p:cNvPr id="30724" name="CaixaDeTexto 5"/>
          <p:cNvSpPr txBox="1">
            <a:spLocks noChangeArrowheads="1"/>
          </p:cNvSpPr>
          <p:nvPr/>
        </p:nvSpPr>
        <p:spPr bwMode="auto">
          <a:xfrm>
            <a:off x="339725" y="5065713"/>
            <a:ext cx="8713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pt-BR" sz="1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(BARRETO e CRESCITELLI, 2013, p. 34)</a:t>
            </a:r>
            <a:endParaRPr lang="pt-BR" altLang="pt-BR" sz="1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0725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952750"/>
            <a:ext cx="2514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9390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396035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rgbClr val="3333FF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rgbClr val="0000CC"/>
              </a:solidFill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sz="40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 pela participação !!</a:t>
            </a:r>
          </a:p>
        </p:txBody>
      </p:sp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EAF6D5-D428-064A-A6BE-229731095F57}"/>
              </a:ext>
            </a:extLst>
          </p:cNvPr>
          <p:cNvSpPr txBox="1"/>
          <p:nvPr/>
        </p:nvSpPr>
        <p:spPr>
          <a:xfrm>
            <a:off x="333621" y="4856567"/>
            <a:ext cx="8457839" cy="78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pt-BR" altLang="pt-BR" sz="1400" b="1" dirty="0"/>
              <a:t>Referências:</a:t>
            </a:r>
          </a:p>
          <a:p>
            <a:pPr algn="just" eaLnBrk="1" hangingPunct="1">
              <a:lnSpc>
                <a:spcPct val="80000"/>
              </a:lnSpc>
            </a:pPr>
            <a:endParaRPr lang="pt-BR" altLang="pt-BR" sz="1400" b="1" dirty="0"/>
          </a:p>
          <a:p>
            <a:pPr algn="just" eaLnBrk="1" hangingPunct="1">
              <a:lnSpc>
                <a:spcPct val="80000"/>
              </a:lnSpc>
            </a:pPr>
            <a:r>
              <a:rPr lang="pt-BR" altLang="pt-BR" sz="1400" b="1" dirty="0"/>
              <a:t>LAUDON, Kenneth C. &amp; LAUDON, Jane P. Sistemas de Informação Gerenciais: administrando a empresa digital.  São Paulo: Prentice Hall, 2011.</a:t>
            </a:r>
          </a:p>
        </p:txBody>
      </p:sp>
    </p:spTree>
    <p:extLst>
      <p:ext uri="{BB962C8B-B14F-4D97-AF65-F5344CB8AC3E}">
        <p14:creationId xmlns:p14="http://schemas.microsoft.com/office/powerpoint/2010/main" val="404924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altLang="pt-BR" sz="36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Dados: a organização dos dados</a:t>
            </a:r>
            <a:endParaRPr lang="pt-BR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A085FD-D2D4-60CF-6D96-781617A1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71538"/>
            <a:ext cx="858996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Sistemas de Gestão de Recursos de Dados</a:t>
            </a:r>
            <a:endParaRPr lang="pt-BR" altLang="pt-BR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95EE19-5D35-59EE-E239-87409780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5957"/>
            <a:ext cx="9144000" cy="446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6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altLang="pt-BR" sz="3600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Dados: a organização dos dados</a:t>
            </a:r>
            <a:endParaRPr lang="pt-BR" sz="2400" b="1" kern="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3A085FD-D2D4-60CF-6D96-781617A1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71538"/>
            <a:ext cx="858996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Qualidade dos dados</a:t>
            </a:r>
            <a:endParaRPr lang="pt-BR" altLang="pt-BR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9F0DD-F2F4-BC6C-3B30-6676C78677D1}"/>
              </a:ext>
            </a:extLst>
          </p:cNvPr>
          <p:cNvSpPr txBox="1"/>
          <p:nvPr/>
        </p:nvSpPr>
        <p:spPr>
          <a:xfrm>
            <a:off x="563987" y="1490169"/>
            <a:ext cx="7931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</a:rPr>
              <a:t>Podemos observar que a qualidade de dados se refere ao grau em que um conjunto de dados atende às necessidades e expectativas dos usuários em relação à precisão, completude, consistência, integridade e atualidade dos dados.</a:t>
            </a:r>
          </a:p>
          <a:p>
            <a:pPr algn="just"/>
            <a:endParaRPr lang="pt-BR" dirty="0"/>
          </a:p>
          <a:p>
            <a:pPr algn="just"/>
            <a:r>
              <a:rPr lang="pt-BR" b="0" i="0" dirty="0">
                <a:effectLst/>
              </a:rPr>
              <a:t>Para garantir a qualidade dos dados, é necessário implementar processos e ferramentas que permitam monitorar, avaliar e melhorar a qualidade dos dados ao longo do tempo. Alguns exemplos de práticas que podem ser adotadas incluem validação de dados, padronização, limpeza e enriquecimento de dados, além da adoção de políticas e padrões de qualidade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05607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Capítulo 5</a:t>
            </a: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en-US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 dos dados e uso da informação</a:t>
            </a: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4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15888"/>
            <a:ext cx="8856663" cy="6049962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pt-BR" altLang="pt-BR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  <a:defRPr/>
            </a:pPr>
            <a:endParaRPr lang="pt-BR" altLang="pt-BR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  <a:defRPr/>
            </a:pPr>
            <a:r>
              <a:rPr lang="pt-BR" altLang="pt-BR" b="1" i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179388" y="1050925"/>
            <a:ext cx="87852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0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DA3ACA5-5DFE-4E63-96AA-A5F630D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15888"/>
            <a:ext cx="88058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b="1" i="1" kern="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Big data</a:t>
            </a:r>
          </a:p>
        </p:txBody>
      </p:sp>
      <p:sp>
        <p:nvSpPr>
          <p:cNvPr id="5" name="Retângulo 1"/>
          <p:cNvSpPr>
            <a:spLocks noChangeArrowheads="1"/>
          </p:cNvSpPr>
          <p:nvPr/>
        </p:nvSpPr>
        <p:spPr bwMode="auto">
          <a:xfrm>
            <a:off x="234950" y="871538"/>
            <a:ext cx="8589963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14A8E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14A8E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“[...] Big data é um termo utilizado para resumir o conceito de solução tecnológica, capaz de coletar e tratar grandes volumes de dados com uma velocidade gigantesca. Por meio da tecnologia de big data é possível o tratamento de dados não estruturados, tais como posts do </a:t>
            </a: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Facebook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ou do </a:t>
            </a: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LinkedIn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vídeos do </a:t>
            </a:r>
            <a:r>
              <a:rPr lang="pt-B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YouTube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qualquer outro tipo de dado digital existente.</a:t>
            </a:r>
            <a:endParaRPr lang="pt-BR" altLang="pt-BR" sz="1800" dirty="0">
              <a:solidFill>
                <a:srgbClr val="0000CC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297756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0000CC"/>
                </a:solidFill>
              </a:rPr>
              <a:t>Caiçara (2015, p. 207)</a:t>
            </a:r>
          </a:p>
        </p:txBody>
      </p:sp>
    </p:spTree>
    <p:extLst>
      <p:ext uri="{BB962C8B-B14F-4D97-AF65-F5344CB8AC3E}">
        <p14:creationId xmlns:p14="http://schemas.microsoft.com/office/powerpoint/2010/main" val="27776228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pt_institucional_senac_formato4.3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ppt_institucional_senac_formato4.3</Template>
  <TotalTime>4529</TotalTime>
  <Words>2001</Words>
  <Application>Microsoft Office PowerPoint</Application>
  <PresentationFormat>Apresentação na tela (4:3)</PresentationFormat>
  <Paragraphs>501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Calibri</vt:lpstr>
      <vt:lpstr>Helvetica</vt:lpstr>
      <vt:lpstr>Wingdings</vt:lpstr>
      <vt:lpstr>ppt_institucional_senac_formato4.3</vt:lpstr>
      <vt:lpstr>  Evolução, Tecnologia e Sociedade  Aulas 5 e 6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Sistemas de Informação Gerencial  Revisão dos capítulos 9 ao 12 + Orientações para a PTI  </dc:title>
  <cp:lastModifiedBy>Rogerio dos Santos Zenaro</cp:lastModifiedBy>
  <cp:revision>12</cp:revision>
  <cp:lastPrinted>2019-08-14T14:01:08Z</cp:lastPrinted>
  <dcterms:created xsi:type="dcterms:W3CDTF">2017-01-10T17:35:04Z</dcterms:created>
  <dcterms:modified xsi:type="dcterms:W3CDTF">2024-09-03T20:38:02Z</dcterms:modified>
</cp:coreProperties>
</file>