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3" r:id="rId4"/>
    <p:sldId id="262" r:id="rId5"/>
    <p:sldId id="257" r:id="rId6"/>
    <p:sldId id="261" r:id="rId7"/>
    <p:sldId id="259" r:id="rId8"/>
    <p:sldId id="264" r:id="rId9"/>
    <p:sldId id="258" r:id="rId10"/>
    <p:sldId id="265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sk-SK" smtClean="0"/>
              <a:t>Kliknite sem a upravte štýl predlohy podnadpisov.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cxnSp>
        <p:nvCxnSpPr>
          <p:cNvPr id="8" name="Rovná spojnica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ovná spojnica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dátumu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9544-13B2-4901-BB26-B5CC0843C39F}" type="datetimeFigureOut">
              <a:rPr lang="sk-SK" smtClean="0"/>
              <a:pPr/>
              <a:t>11.12.2023</a:t>
            </a:fld>
            <a:endParaRPr lang="sk-SK"/>
          </a:p>
        </p:txBody>
      </p:sp>
      <p:sp>
        <p:nvSpPr>
          <p:cNvPr id="16" name="Zástupný symbol čísla snímky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90386E-2B0B-4390-823E-C80A89A60BC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7" name="Zástupný symbol päty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9544-13B2-4901-BB26-B5CC0843C39F}" type="datetimeFigureOut">
              <a:rPr lang="sk-SK" smtClean="0"/>
              <a:pPr/>
              <a:t>11.12.2023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386E-2B0B-4390-823E-C80A89A60BC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9544-13B2-4901-BB26-B5CC0843C39F}" type="datetimeFigureOut">
              <a:rPr lang="sk-SK" smtClean="0"/>
              <a:pPr/>
              <a:t>11.12.2023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386E-2B0B-4390-823E-C80A89A60BC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obsahu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4" name="Zástupný symbol dátumu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9789544-13B2-4901-BB26-B5CC0843C39F}" type="datetimeFigureOut">
              <a:rPr lang="sk-SK" smtClean="0"/>
              <a:pPr/>
              <a:t>11.12.2023</a:t>
            </a:fld>
            <a:endParaRPr lang="sk-SK"/>
          </a:p>
        </p:txBody>
      </p:sp>
      <p:sp>
        <p:nvSpPr>
          <p:cNvPr id="15" name="Zástupný symbol čísla snímky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8290386E-2B0B-4390-823E-C80A89A60BC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6" name="Zástupný symbol päty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9544-13B2-4901-BB26-B5CC0843C39F}" type="datetimeFigureOut">
              <a:rPr lang="sk-SK" smtClean="0"/>
              <a:pPr/>
              <a:t>11.12.2023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386E-2B0B-4390-823E-C80A89A60BC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7" name="Rovná spojnica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9544-13B2-4901-BB26-B5CC0843C39F}" type="datetimeFigureOut">
              <a:rPr lang="sk-SK" smtClean="0"/>
              <a:pPr/>
              <a:t>11.12.2023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386E-2B0B-4390-823E-C80A89A60BC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13" name="Zástupný symbol obsahu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386E-2B0B-4390-823E-C80A89A60BC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9544-13B2-4901-BB26-B5CC0843C39F}" type="datetimeFigureOut">
              <a:rPr lang="sk-SK" smtClean="0"/>
              <a:pPr/>
              <a:t>11.12.2023</a:t>
            </a:fld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2" name="Zástupný symbol obsahu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4" name="Zástupný symbol obsahu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12" name="Zástupný symbol textu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cxnSp>
        <p:nvCxnSpPr>
          <p:cNvPr id="10" name="Rovná spojnica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ovná spojnica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9544-13B2-4901-BB26-B5CC0843C39F}" type="datetimeFigureOut">
              <a:rPr lang="sk-SK" smtClean="0"/>
              <a:pPr/>
              <a:t>11.12.2023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386E-2B0B-4390-823E-C80A89A60BC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9544-13B2-4901-BB26-B5CC0843C39F}" type="datetimeFigureOut">
              <a:rPr lang="sk-SK" smtClean="0"/>
              <a:pPr/>
              <a:t>11.12.2023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0386E-2B0B-4390-823E-C80A89A60BC8}" type="slidenum">
              <a:rPr lang="sk-SK" smtClean="0"/>
              <a:pPr/>
              <a:t>‹#›</a:t>
            </a:fld>
            <a:endParaRPr lang="sk-S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obsahu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sk-SK" smtClean="0"/>
              <a:t>Kliknite sem a upravte štýly predlohy textu.</a:t>
            </a:r>
          </a:p>
          <a:p>
            <a:pPr lvl="1" eaLnBrk="1" latinLnBrk="0" hangingPunct="1"/>
            <a:r>
              <a:rPr lang="sk-SK" smtClean="0"/>
              <a:t>Druhá úroveň</a:t>
            </a:r>
          </a:p>
          <a:p>
            <a:pPr lvl="2" eaLnBrk="1" latinLnBrk="0" hangingPunct="1"/>
            <a:r>
              <a:rPr lang="sk-SK" smtClean="0"/>
              <a:t>Tretia úroveň</a:t>
            </a:r>
          </a:p>
          <a:p>
            <a:pPr lvl="3" eaLnBrk="1" latinLnBrk="0" hangingPunct="1"/>
            <a:r>
              <a:rPr lang="sk-SK" smtClean="0"/>
              <a:t>Štvrtá úroveň</a:t>
            </a:r>
          </a:p>
          <a:p>
            <a:pPr lvl="4" eaLnBrk="1" latinLnBrk="0" hangingPunct="1"/>
            <a:r>
              <a:rPr lang="sk-SK" smtClean="0"/>
              <a:t>Piata úroveň</a:t>
            </a:r>
            <a:endParaRPr kumimoji="0" lang="en-US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9789544-13B2-4901-BB26-B5CC0843C39F}" type="datetimeFigureOut">
              <a:rPr lang="sk-SK" smtClean="0"/>
              <a:pPr/>
              <a:t>11.12.2023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290386E-2B0B-4390-823E-C80A89A60BC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sk-SK" smtClean="0"/>
              <a:t>Ak chcete pridať obrázok, kliknite na ikonu</a:t>
            </a:r>
            <a:endParaRPr kumimoji="0" lang="en-US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</p:txBody>
      </p:sp>
      <p:sp>
        <p:nvSpPr>
          <p:cNvPr id="8" name="Zástupný symbol dátumu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89544-13B2-4901-BB26-B5CC0843C39F}" type="datetimeFigureOut">
              <a:rPr lang="sk-SK" smtClean="0"/>
              <a:pPr/>
              <a:t>11.12.2023</a:t>
            </a:fld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90386E-2B0B-4390-823E-C80A89A60BC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textu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sk-SK" smtClean="0"/>
              <a:t>Kliknite sem a upravte štýly predlohy textu.</a:t>
            </a:r>
          </a:p>
          <a:p>
            <a:pPr lvl="1" eaLnBrk="1" latinLnBrk="0" hangingPunct="1"/>
            <a:r>
              <a:rPr kumimoji="0" lang="sk-SK" smtClean="0"/>
              <a:t>Druhá úroveň</a:t>
            </a:r>
          </a:p>
          <a:p>
            <a:pPr lvl="2" eaLnBrk="1" latinLnBrk="0" hangingPunct="1"/>
            <a:r>
              <a:rPr kumimoji="0" lang="sk-SK" smtClean="0"/>
              <a:t>Tretia úroveň</a:t>
            </a:r>
          </a:p>
          <a:p>
            <a:pPr lvl="3" eaLnBrk="1" latinLnBrk="0" hangingPunct="1"/>
            <a:r>
              <a:rPr kumimoji="0" lang="sk-SK" smtClean="0"/>
              <a:t>Štvrtá úroveň</a:t>
            </a:r>
          </a:p>
          <a:p>
            <a:pPr lvl="4" eaLnBrk="1" latinLnBrk="0" hangingPunct="1"/>
            <a:r>
              <a:rPr kumimoji="0" lang="sk-SK" smtClean="0"/>
              <a:t>Piata úroveň</a:t>
            </a:r>
            <a:endParaRPr kumimoji="0" lang="en-US"/>
          </a:p>
        </p:txBody>
      </p:sp>
      <p:sp>
        <p:nvSpPr>
          <p:cNvPr id="24" name="Zástupný symbol dátumu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9789544-13B2-4901-BB26-B5CC0843C39F}" type="datetimeFigureOut">
              <a:rPr lang="sk-SK" smtClean="0"/>
              <a:pPr/>
              <a:t>11.12.2023</a:t>
            </a:fld>
            <a:endParaRPr lang="sk-SK"/>
          </a:p>
        </p:txBody>
      </p:sp>
      <p:sp>
        <p:nvSpPr>
          <p:cNvPr id="10" name="Zástupný symbol päty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čísla snímky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8290386E-2B0B-4390-823E-C80A89A60BC8}" type="slidenum">
              <a:rPr lang="sk-SK" smtClean="0"/>
              <a:pPr/>
              <a:t>‹#›</a:t>
            </a:fld>
            <a:endParaRPr lang="sk-SK"/>
          </a:p>
        </p:txBody>
      </p:sp>
      <p:sp>
        <p:nvSpPr>
          <p:cNvPr id="5" name="Zástupný symbol nadpisu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sk-SK" smtClean="0"/>
              <a:t>Kliknite sem a upravte štýl predlohy nadpisov.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683568" y="5445224"/>
            <a:ext cx="8305800" cy="1143000"/>
          </a:xfrm>
        </p:spPr>
        <p:txBody>
          <a:bodyPr/>
          <a:lstStyle/>
          <a:p>
            <a:endParaRPr lang="sk-SK" dirty="0" smtClean="0">
              <a:solidFill>
                <a:schemeClr val="tx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11560" y="3140968"/>
            <a:ext cx="8305800" cy="1981200"/>
          </a:xfrm>
        </p:spPr>
        <p:txBody>
          <a:bodyPr/>
          <a:lstStyle/>
          <a:p>
            <a:r>
              <a:rPr lang="sk-SK" dirty="0" smtClean="0"/>
              <a:t>Ján Hollý</a:t>
            </a:r>
            <a:endParaRPr lang="sk-SK" dirty="0"/>
          </a:p>
        </p:txBody>
      </p:sp>
      <p:pic>
        <p:nvPicPr>
          <p:cNvPr id="4" name="Obrázok 3" descr="holly2-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4128" y="620688"/>
            <a:ext cx="2388676" cy="263691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BlokTextu 4"/>
          <p:cNvSpPr txBox="1"/>
          <p:nvPr/>
        </p:nvSpPr>
        <p:spPr>
          <a:xfrm>
            <a:off x="683568" y="1484784"/>
            <a:ext cx="5364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sz="2000" dirty="0" err="1">
                <a:solidFill>
                  <a:schemeClr val="bg1">
                    <a:lumMod val="50000"/>
                  </a:schemeClr>
                </a:solidFill>
              </a:rPr>
              <a:t>Umko</a:t>
            </a:r>
            <a:r>
              <a:rPr lang="sk-SK" sz="2000" dirty="0">
                <a:solidFill>
                  <a:schemeClr val="bg1">
                    <a:lumMod val="50000"/>
                  </a:schemeClr>
                </a:solidFill>
              </a:rPr>
              <a:t> milá, </a:t>
            </a:r>
            <a:r>
              <a:rPr lang="sk-SK" sz="2000" dirty="0" err="1">
                <a:solidFill>
                  <a:schemeClr val="bg1">
                    <a:lumMod val="50000"/>
                  </a:schemeClr>
                </a:solidFill>
              </a:rPr>
              <a:t>jestliž</a:t>
            </a:r>
            <a:r>
              <a:rPr lang="sk-SK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sk-SK" sz="2000" dirty="0" err="1" smtClean="0">
                <a:solidFill>
                  <a:schemeClr val="bg1">
                    <a:lumMod val="50000"/>
                  </a:schemeClr>
                </a:solidFill>
              </a:rPr>
              <a:t>mňe</a:t>
            </a:r>
            <a:r>
              <a:rPr lang="sk-SK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sk-SK" sz="2000" dirty="0">
                <a:solidFill>
                  <a:schemeClr val="bg1">
                    <a:lumMod val="50000"/>
                  </a:schemeClr>
                </a:solidFill>
              </a:rPr>
              <a:t>si v </a:t>
            </a:r>
            <a:r>
              <a:rPr lang="sk-SK" sz="2000" dirty="0" err="1" smtClean="0">
                <a:solidFill>
                  <a:schemeClr val="bg1">
                    <a:lumMod val="50000"/>
                  </a:schemeClr>
                </a:solidFill>
              </a:rPr>
              <a:t>mích</a:t>
            </a:r>
            <a:r>
              <a:rPr lang="sk-SK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sk-SK" sz="2000" dirty="0" err="1" smtClean="0">
                <a:solidFill>
                  <a:schemeClr val="bg1">
                    <a:lumMod val="50000"/>
                  </a:schemeClr>
                </a:solidFill>
              </a:rPr>
              <a:t>kedi</a:t>
            </a:r>
            <a:r>
              <a:rPr lang="sk-SK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r>
              <a:rPr lang="sk-SK" sz="200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sk-SK" sz="2000" dirty="0" smtClean="0">
                <a:solidFill>
                  <a:schemeClr val="bg1">
                    <a:lumMod val="50000"/>
                  </a:schemeClr>
                </a:solidFill>
              </a:rPr>
              <a:t>rispela </a:t>
            </a:r>
            <a:r>
              <a:rPr lang="sk-SK" sz="2000" dirty="0" err="1" smtClean="0">
                <a:solidFill>
                  <a:schemeClr val="bg1">
                    <a:lumMod val="50000"/>
                  </a:schemeClr>
                </a:solidFill>
              </a:rPr>
              <a:t>pesňách</a:t>
            </a:r>
            <a:r>
              <a:rPr lang="sk-SK" sz="2000" dirty="0" smtClean="0">
                <a:solidFill>
                  <a:schemeClr val="bg1">
                    <a:lumMod val="50000"/>
                  </a:schemeClr>
                </a:solidFill>
              </a:rPr>
              <a:t>,</a:t>
            </a:r>
            <a:endParaRPr lang="sk-SK" sz="20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sk-SK" sz="2000" dirty="0" err="1">
                <a:solidFill>
                  <a:schemeClr val="bg1">
                    <a:lumMod val="50000"/>
                  </a:schemeClr>
                </a:solidFill>
              </a:rPr>
              <a:t>V</a:t>
            </a:r>
            <a:r>
              <a:rPr lang="sk-SK" sz="2000" dirty="0" err="1" smtClean="0">
                <a:solidFill>
                  <a:schemeClr val="bg1">
                    <a:lumMod val="50000"/>
                  </a:schemeClr>
                </a:solidFill>
              </a:rPr>
              <a:t>čil</a:t>
            </a:r>
            <a:r>
              <a:rPr lang="sk-SK" sz="20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sk-SK" sz="2000" dirty="0" err="1">
                <a:solidFill>
                  <a:schemeClr val="bg1">
                    <a:lumMod val="50000"/>
                  </a:schemeClr>
                </a:solidFill>
              </a:rPr>
              <a:t>najvác</a:t>
            </a:r>
            <a:r>
              <a:rPr lang="sk-SK" sz="2000" dirty="0">
                <a:solidFill>
                  <a:schemeClr val="bg1">
                    <a:lumMod val="50000"/>
                  </a:schemeClr>
                </a:solidFill>
              </a:rPr>
              <a:t> prispej na </a:t>
            </a:r>
            <a:r>
              <a:rPr lang="sk-SK" sz="2000" dirty="0" smtClean="0">
                <a:solidFill>
                  <a:schemeClr val="bg1">
                    <a:lumMod val="50000"/>
                  </a:schemeClr>
                </a:solidFill>
              </a:rPr>
              <a:t>pomoc...</a:t>
            </a:r>
            <a:endParaRPr lang="sk-SK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obsahu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/>
              <a:t>skladá sa zo 6 spevov</a:t>
            </a:r>
          </a:p>
          <a:p>
            <a:endParaRPr lang="sk-SK" sz="2000" dirty="0" smtClean="0"/>
          </a:p>
          <a:p>
            <a:r>
              <a:rPr lang="sk-SK" sz="2000" dirty="0" smtClean="0"/>
              <a:t>na rozdiel od predchádzajúcich eposov je dej vymyslený (Hollý nemal žiadne dostupné pramene) </a:t>
            </a:r>
          </a:p>
          <a:p>
            <a:endParaRPr lang="sk-SK" sz="2000" dirty="0" smtClean="0"/>
          </a:p>
          <a:p>
            <a:r>
              <a:rPr lang="sk-SK" sz="2000" dirty="0" smtClean="0"/>
              <a:t>Sláv je panovník Tatrancov (Slovákov), ktorí bojujú s </a:t>
            </a:r>
            <a:r>
              <a:rPr lang="sk-SK" sz="2000" dirty="0" err="1" smtClean="0"/>
              <a:t>lúpeživými</a:t>
            </a:r>
            <a:r>
              <a:rPr lang="sk-SK" sz="2000" dirty="0" smtClean="0"/>
              <a:t> </a:t>
            </a:r>
            <a:r>
              <a:rPr lang="sk-SK" sz="2000" dirty="0" err="1" smtClean="0"/>
              <a:t>Čudmi</a:t>
            </a:r>
            <a:endParaRPr lang="sk-SK" sz="2000" dirty="0" smtClean="0"/>
          </a:p>
          <a:p>
            <a:endParaRPr lang="sk-SK" sz="2000" dirty="0" smtClean="0"/>
          </a:p>
          <a:p>
            <a:r>
              <a:rPr lang="sk-SK" sz="2000" dirty="0" smtClean="0"/>
              <a:t>nakoniec sa im podarí zvíťaziť</a:t>
            </a:r>
          </a:p>
          <a:p>
            <a:endParaRPr lang="sk-SK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sk-SK" dirty="0" smtClean="0"/>
              <a:t/>
            </a:r>
            <a:br>
              <a:rPr lang="sk-SK" dirty="0" smtClean="0"/>
            </a:br>
            <a:r>
              <a:rPr lang="sk-SK" sz="4000" dirty="0" smtClean="0"/>
              <a:t>Sláv</a:t>
            </a:r>
            <a:endParaRPr lang="sk-SK" sz="4000" dirty="0"/>
          </a:p>
        </p:txBody>
      </p:sp>
      <p:pic>
        <p:nvPicPr>
          <p:cNvPr id="6" name="Obrázok 5" descr="250px-Jan_Holly_Vilime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0" y="4005064"/>
            <a:ext cx="1788679" cy="22895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Font typeface="Arial" charset="0"/>
              <a:buChar char="•"/>
            </a:pPr>
            <a:r>
              <a:rPr lang="sk-SK" sz="2000" i="1" dirty="0" smtClean="0">
                <a:solidFill>
                  <a:srgbClr val="000000"/>
                </a:solidFill>
                <a:latin typeface="Book Antiqua" pitchFamily="18" charset="0"/>
              </a:rPr>
              <a:t>24. marec 1785 </a:t>
            </a:r>
            <a:r>
              <a:rPr lang="sk-SK" sz="2000" i="1" dirty="0" err="1" smtClean="0">
                <a:solidFill>
                  <a:srgbClr val="000000"/>
                </a:solidFill>
                <a:latin typeface="Book Antiqua" pitchFamily="18" charset="0"/>
              </a:rPr>
              <a:t>Borský</a:t>
            </a:r>
            <a:r>
              <a:rPr lang="sk-SK" sz="2000" i="1" dirty="0" smtClean="0">
                <a:solidFill>
                  <a:srgbClr val="000000"/>
                </a:solidFill>
                <a:latin typeface="Book Antiqua" pitchFamily="18" charset="0"/>
              </a:rPr>
              <a:t> Mikuláš          † 14. apríl 1849 Dobrá Voda</a:t>
            </a:r>
          </a:p>
          <a:p>
            <a:pPr algn="just"/>
            <a:r>
              <a:rPr lang="sk-SK" sz="2000" dirty="0" smtClean="0">
                <a:latin typeface="Book Antiqua" pitchFamily="18" charset="0"/>
              </a:rPr>
              <a:t>katolícky farár, prekladateľ, spisovateľ</a:t>
            </a:r>
          </a:p>
          <a:p>
            <a:pPr algn="just"/>
            <a:r>
              <a:rPr lang="sk-SK" sz="2000" dirty="0" smtClean="0">
                <a:latin typeface="Book Antiqua" pitchFamily="18" charset="0"/>
              </a:rPr>
              <a:t>písal v bernolákovčine</a:t>
            </a:r>
          </a:p>
          <a:p>
            <a:pPr algn="just"/>
            <a:r>
              <a:rPr lang="sk-SK" sz="2000" dirty="0" smtClean="0">
                <a:latin typeface="Book Antiqua" pitchFamily="18" charset="0"/>
              </a:rPr>
              <a:t>vyrastal v chudobnej roľníckej rodine</a:t>
            </a:r>
          </a:p>
          <a:p>
            <a:pPr algn="just"/>
            <a:r>
              <a:rPr lang="sk-SK" sz="2000" dirty="0" smtClean="0">
                <a:latin typeface="Book Antiqua" pitchFamily="18" charset="0"/>
              </a:rPr>
              <a:t>študoval filozofiu a teológiu v Trnave </a:t>
            </a:r>
          </a:p>
          <a:p>
            <a:pPr algn="just"/>
            <a:r>
              <a:rPr lang="sk-SK" sz="2000" dirty="0" smtClean="0">
                <a:latin typeface="Book Antiqua" pitchFamily="18" charset="0"/>
              </a:rPr>
              <a:t> v roku 1808 bol vysvätený za katolíckeho kňaza </a:t>
            </a:r>
          </a:p>
          <a:p>
            <a:pPr algn="just"/>
            <a:r>
              <a:rPr lang="sk-SK" sz="2000" dirty="0" smtClean="0">
                <a:latin typeface="Book Antiqua" pitchFamily="18" charset="0"/>
              </a:rPr>
              <a:t>bol kaplánom v Pobedime, neskôr v Hlohovci</a:t>
            </a:r>
          </a:p>
          <a:p>
            <a:pPr algn="just"/>
            <a:r>
              <a:rPr lang="sk-SK" sz="2000" dirty="0" smtClean="0">
                <a:latin typeface="Book Antiqua" pitchFamily="18" charset="0"/>
              </a:rPr>
              <a:t>v 1814 sa stal farárom v Maduniciach, kde pôsobil 30 rokov</a:t>
            </a:r>
          </a:p>
          <a:p>
            <a:pPr algn="just"/>
            <a:r>
              <a:rPr lang="sk-SK" sz="2000" dirty="0" smtClean="0">
                <a:latin typeface="Book Antiqua" pitchFamily="18" charset="0"/>
              </a:rPr>
              <a:t>v roku 1843 fara vyhorela, pri požiari utrpel zranenia a odišiel za priateľom Lackovičom na Dobrú Vodu</a:t>
            </a: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600" dirty="0" smtClean="0"/>
              <a:t>Ján Hollý</a:t>
            </a:r>
            <a:endParaRPr lang="sk-SK" sz="3600" dirty="0"/>
          </a:p>
        </p:txBody>
      </p:sp>
      <p:pic>
        <p:nvPicPr>
          <p:cNvPr id="4" name="Obrázok 3" descr="004109_stribrna_mince_100_kcs_jan_holly_1985_02_lrg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8144" y="2096852"/>
            <a:ext cx="2630066" cy="13150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600" dirty="0" smtClean="0"/>
              <a:t>Návšteva  štúrovcov na Dobrej Vode</a:t>
            </a:r>
            <a:endParaRPr lang="sk-SK" sz="3600" dirty="0"/>
          </a:p>
        </p:txBody>
      </p:sp>
      <p:sp>
        <p:nvSpPr>
          <p:cNvPr id="2" name="Zástupný symbol obsahu 1"/>
          <p:cNvSpPr>
            <a:spLocks noGrp="1"/>
          </p:cNvSpPr>
          <p:nvPr>
            <p:ph sz="half" idx="1"/>
          </p:nvPr>
        </p:nvSpPr>
        <p:spPr>
          <a:xfrm>
            <a:off x="395536" y="1556792"/>
            <a:ext cx="4059936" cy="4572000"/>
          </a:xfrm>
        </p:spPr>
        <p:txBody>
          <a:bodyPr>
            <a:normAutofit/>
          </a:bodyPr>
          <a:lstStyle/>
          <a:p>
            <a:r>
              <a:rPr lang="sk-SK" sz="2000" dirty="0" smtClean="0">
                <a:latin typeface="Book Antiqua" pitchFamily="18" charset="0"/>
              </a:rPr>
              <a:t>17. júla 1843 Štúr s </a:t>
            </a:r>
            <a:r>
              <a:rPr lang="sk-SK" sz="2000" dirty="0" err="1" smtClean="0">
                <a:latin typeface="Book Antiqua" pitchFamily="18" charset="0"/>
              </a:rPr>
              <a:t>Hurbanom</a:t>
            </a:r>
            <a:r>
              <a:rPr lang="sk-SK" sz="2000" dirty="0" smtClean="0">
                <a:latin typeface="Book Antiqua" pitchFamily="18" charset="0"/>
              </a:rPr>
              <a:t> a </a:t>
            </a:r>
            <a:r>
              <a:rPr lang="sk-SK" sz="2000" dirty="0" err="1" smtClean="0">
                <a:latin typeface="Book Antiqua" pitchFamily="18" charset="0"/>
              </a:rPr>
              <a:t>Hodžom</a:t>
            </a:r>
            <a:r>
              <a:rPr lang="sk-SK" sz="2000" dirty="0" smtClean="0">
                <a:latin typeface="Book Antiqua" pitchFamily="18" charset="0"/>
              </a:rPr>
              <a:t>, predostreli Hollému projekt novej spisovnej slovenčiny, ktorej základom bolo stredoslovenské nárečie</a:t>
            </a:r>
          </a:p>
          <a:p>
            <a:endParaRPr lang="sk-SK" sz="2000" dirty="0" smtClean="0">
              <a:latin typeface="Book Antiqua" pitchFamily="18" charset="0"/>
            </a:endParaRPr>
          </a:p>
          <a:p>
            <a:r>
              <a:rPr lang="sk-SK" sz="2000" dirty="0" smtClean="0">
                <a:latin typeface="Book Antiqua" pitchFamily="18" charset="0"/>
              </a:rPr>
              <a:t>Hollý im dal svoje požehnanie, no  do konca života zostal verný bernolákovčine</a:t>
            </a:r>
            <a:endParaRPr lang="sk-SK" sz="2000" dirty="0">
              <a:latin typeface="Book Antiqua" pitchFamily="18" charset="0"/>
            </a:endParaRPr>
          </a:p>
        </p:txBody>
      </p:sp>
      <p:pic>
        <p:nvPicPr>
          <p:cNvPr id="8" name="Zástupný symbol obsahu 7" descr="Kovacik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4499992" y="2204864"/>
            <a:ext cx="4319850" cy="335601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600" dirty="0" smtClean="0"/>
              <a:t>„ slovenský </a:t>
            </a:r>
            <a:r>
              <a:rPr lang="sk-SK" sz="3600" dirty="0" err="1" smtClean="0"/>
              <a:t>Hómer</a:t>
            </a:r>
            <a:r>
              <a:rPr lang="sk-SK" sz="3600" dirty="0" smtClean="0"/>
              <a:t> “</a:t>
            </a:r>
            <a:endParaRPr lang="sk-SK" sz="3600" dirty="0"/>
          </a:p>
        </p:txBody>
      </p:sp>
      <p:sp>
        <p:nvSpPr>
          <p:cNvPr id="2" name="Zástupný symbol obsahu 1"/>
          <p:cNvSpPr>
            <a:spLocks noGrp="1"/>
          </p:cNvSpPr>
          <p:nvPr>
            <p:ph sz="half" idx="1"/>
          </p:nvPr>
        </p:nvSpPr>
        <p:spPr>
          <a:xfrm>
            <a:off x="539552" y="1556792"/>
            <a:ext cx="4059936" cy="4572000"/>
          </a:xfrm>
        </p:spPr>
        <p:txBody>
          <a:bodyPr>
            <a:normAutofit/>
          </a:bodyPr>
          <a:lstStyle/>
          <a:p>
            <a:r>
              <a:rPr lang="sk-SK" sz="2000" u="sng" dirty="0" smtClean="0">
                <a:latin typeface="Book Antiqua" pitchFamily="18" charset="0"/>
              </a:rPr>
              <a:t>Preklady diel:</a:t>
            </a:r>
          </a:p>
          <a:p>
            <a:pPr>
              <a:buFont typeface="Wingdings" pitchFamily="2" charset="2"/>
              <a:buChar char="v"/>
            </a:pPr>
            <a:r>
              <a:rPr lang="sk-SK" sz="2000" b="1" i="1" dirty="0" smtClean="0">
                <a:latin typeface="Book Antiqua" pitchFamily="18" charset="0"/>
              </a:rPr>
              <a:t>Rozličné básne hrdinské, elegické a </a:t>
            </a:r>
            <a:r>
              <a:rPr lang="sk-SK" sz="2000" b="1" i="1" dirty="0" err="1" smtClean="0">
                <a:latin typeface="Book Antiqua" pitchFamily="18" charset="0"/>
              </a:rPr>
              <a:t>lirické</a:t>
            </a:r>
            <a:r>
              <a:rPr lang="sk-SK" sz="2000" b="1" i="1" dirty="0" smtClean="0">
                <a:latin typeface="Book Antiqua" pitchFamily="18" charset="0"/>
              </a:rPr>
              <a:t> </a:t>
            </a:r>
            <a:r>
              <a:rPr lang="sk-SK" sz="2000" i="1" dirty="0" smtClean="0">
                <a:latin typeface="Book Antiqua" pitchFamily="18" charset="0"/>
              </a:rPr>
              <a:t>(1824)</a:t>
            </a:r>
          </a:p>
          <a:p>
            <a:pPr>
              <a:buFont typeface="Wingdings" pitchFamily="2" charset="2"/>
              <a:buChar char="v"/>
            </a:pPr>
            <a:r>
              <a:rPr lang="sk-SK" sz="2000" b="1" i="1" dirty="0" smtClean="0">
                <a:latin typeface="Book Antiqua" pitchFamily="18" charset="0"/>
              </a:rPr>
              <a:t>Vergíliova Eneida </a:t>
            </a:r>
            <a:r>
              <a:rPr lang="sk-SK" sz="2000" i="1" dirty="0" smtClean="0">
                <a:latin typeface="Book Antiqua" pitchFamily="18" charset="0"/>
              </a:rPr>
              <a:t>(1828)</a:t>
            </a:r>
          </a:p>
          <a:p>
            <a:pPr>
              <a:buFont typeface="Wingdings" pitchFamily="2" charset="2"/>
              <a:buChar char="v"/>
            </a:pPr>
            <a:endParaRPr lang="sk-SK" sz="2000" dirty="0" smtClean="0">
              <a:latin typeface="Book Antiqua" pitchFamily="18" charset="0"/>
            </a:endParaRPr>
          </a:p>
          <a:p>
            <a:r>
              <a:rPr lang="sk-SK" sz="2000" u="sng" dirty="0" smtClean="0">
                <a:latin typeface="Book Antiqua" pitchFamily="18" charset="0"/>
              </a:rPr>
              <a:t>Eposy:</a:t>
            </a:r>
            <a:r>
              <a:rPr lang="sk-SK" sz="2000" dirty="0" smtClean="0">
                <a:latin typeface="Book Antiqua" pitchFamily="18" charset="0"/>
              </a:rPr>
              <a:t>  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sk-SK" sz="2000" b="1" i="1" dirty="0" err="1" smtClean="0">
                <a:latin typeface="Book Antiqua" pitchFamily="18" charset="0"/>
              </a:rPr>
              <a:t>Svatopluk</a:t>
            </a:r>
            <a:r>
              <a:rPr lang="sk-SK" sz="2000" i="1" dirty="0" smtClean="0">
                <a:latin typeface="Book Antiqua" pitchFamily="18" charset="0"/>
              </a:rPr>
              <a:t>(1883)</a:t>
            </a:r>
          </a:p>
          <a:p>
            <a:pPr marL="457200" indent="-457200">
              <a:buFont typeface="Wingdings" pitchFamily="2" charset="2"/>
              <a:buChar char="v"/>
            </a:pPr>
            <a:r>
              <a:rPr lang="sk-SK" sz="2000" b="1" i="1" dirty="0" err="1" smtClean="0">
                <a:latin typeface="Book Antiqua" pitchFamily="18" charset="0"/>
              </a:rPr>
              <a:t>Cyrilometodiáda</a:t>
            </a:r>
            <a:r>
              <a:rPr lang="sk-SK" sz="2000" i="1" dirty="0" smtClean="0">
                <a:latin typeface="Book Antiqua" pitchFamily="18" charset="0"/>
              </a:rPr>
              <a:t>(1835)</a:t>
            </a:r>
            <a:endParaRPr lang="sk-SK" sz="2000" b="1" i="1" dirty="0" smtClean="0">
              <a:latin typeface="Book Antiqua" pitchFamily="18" charset="0"/>
            </a:endParaRPr>
          </a:p>
          <a:p>
            <a:pPr marL="457200" indent="-457200">
              <a:buFont typeface="Wingdings" pitchFamily="2" charset="2"/>
              <a:buChar char="v"/>
            </a:pPr>
            <a:r>
              <a:rPr lang="sk-SK" sz="2000" b="1" i="1" dirty="0" smtClean="0">
                <a:latin typeface="Book Antiqua" pitchFamily="18" charset="0"/>
              </a:rPr>
              <a:t>Sláv</a:t>
            </a:r>
            <a:r>
              <a:rPr lang="sk-SK" sz="2000" i="1" dirty="0" smtClean="0">
                <a:latin typeface="Book Antiqua" pitchFamily="18" charset="0"/>
              </a:rPr>
              <a:t>(1839)</a:t>
            </a:r>
            <a:r>
              <a:rPr lang="sk-SK" sz="2000" dirty="0" smtClean="0">
                <a:latin typeface="Book Antiqua" pitchFamily="18" charset="0"/>
              </a:rPr>
              <a:t> </a:t>
            </a:r>
            <a:endParaRPr lang="sk-SK" sz="2000" b="1" u="sng" dirty="0" smtClean="0">
              <a:latin typeface="Book Antiqua" pitchFamily="18" charset="0"/>
            </a:endParaRPr>
          </a:p>
          <a:p>
            <a:endParaRPr lang="sk-SK" sz="2000" dirty="0" smtClean="0">
              <a:latin typeface="Book Antiqua" pitchFamily="18" charset="0"/>
            </a:endParaRPr>
          </a:p>
          <a:p>
            <a:endParaRPr lang="sk-SK" dirty="0"/>
          </a:p>
        </p:txBody>
      </p:sp>
      <p:sp>
        <p:nvSpPr>
          <p:cNvPr id="11" name="Zástupný symbol obsahu 10"/>
          <p:cNvSpPr>
            <a:spLocks noGrp="1"/>
          </p:cNvSpPr>
          <p:nvPr>
            <p:ph sz="half" idx="2"/>
          </p:nvPr>
        </p:nvSpPr>
        <p:spPr>
          <a:xfrm>
            <a:off x="4283968" y="1556792"/>
            <a:ext cx="4059936" cy="4572000"/>
          </a:xfrm>
        </p:spPr>
        <p:txBody>
          <a:bodyPr>
            <a:normAutofit/>
          </a:bodyPr>
          <a:lstStyle/>
          <a:p>
            <a:r>
              <a:rPr lang="sk-SK" sz="2000" u="sng" dirty="0" smtClean="0">
                <a:latin typeface="Book Antiqua" pitchFamily="18" charset="0"/>
              </a:rPr>
              <a:t>Epické básne:</a:t>
            </a:r>
          </a:p>
          <a:p>
            <a:pPr>
              <a:buFont typeface="Wingdings" pitchFamily="2" charset="2"/>
              <a:buChar char="v"/>
            </a:pPr>
            <a:r>
              <a:rPr lang="sk-SK" sz="2000" b="1" i="1" dirty="0" smtClean="0">
                <a:latin typeface="Book Antiqua" pitchFamily="18" charset="0"/>
              </a:rPr>
              <a:t>Selanky</a:t>
            </a:r>
            <a:r>
              <a:rPr lang="sk-SK" sz="2000" i="1" dirty="0" smtClean="0">
                <a:latin typeface="Book Antiqua" pitchFamily="18" charset="0"/>
              </a:rPr>
              <a:t>: 21 idylických básní</a:t>
            </a:r>
          </a:p>
          <a:p>
            <a:pPr>
              <a:buFont typeface="Wingdings" pitchFamily="2" charset="2"/>
              <a:buChar char="v"/>
            </a:pPr>
            <a:r>
              <a:rPr lang="sk-SK" sz="2000" b="1" i="1" dirty="0" smtClean="0">
                <a:latin typeface="Book Antiqua" pitchFamily="18" charset="0"/>
              </a:rPr>
              <a:t>Žalospevy: </a:t>
            </a:r>
            <a:r>
              <a:rPr lang="sk-SK" sz="2000" dirty="0" smtClean="0">
                <a:latin typeface="Book Antiqua" pitchFamily="18" charset="0"/>
              </a:rPr>
              <a:t>smutné príbehy zo života slovenského národa</a:t>
            </a:r>
          </a:p>
          <a:p>
            <a:endParaRPr lang="sk-SK" dirty="0" smtClean="0">
              <a:latin typeface="Book Antiqua" pitchFamily="18" charset="0"/>
            </a:endParaRPr>
          </a:p>
          <a:p>
            <a:r>
              <a:rPr lang="sk-SK" sz="2000" u="sng" dirty="0" smtClean="0">
                <a:latin typeface="Book Antiqua" pitchFamily="18" charset="0"/>
              </a:rPr>
              <a:t>Duchovné piesne:</a:t>
            </a:r>
          </a:p>
          <a:p>
            <a:pPr>
              <a:buFont typeface="Wingdings" pitchFamily="2" charset="2"/>
              <a:buChar char="v"/>
            </a:pPr>
            <a:r>
              <a:rPr lang="sk-SK" sz="2000" b="1" i="1" dirty="0" err="1" smtClean="0">
                <a:latin typeface="Book Antiqua" pitchFamily="18" charset="0"/>
              </a:rPr>
              <a:t>Katolíckí</a:t>
            </a:r>
            <a:r>
              <a:rPr lang="sk-SK" sz="2000" b="1" i="1" dirty="0" smtClean="0">
                <a:latin typeface="Book Antiqua" pitchFamily="18" charset="0"/>
              </a:rPr>
              <a:t> </a:t>
            </a:r>
            <a:r>
              <a:rPr lang="sk-SK" sz="2000" b="1" i="1" dirty="0" err="1" smtClean="0">
                <a:latin typeface="Book Antiqua" pitchFamily="18" charset="0"/>
              </a:rPr>
              <a:t>spevňík</a:t>
            </a:r>
            <a:endParaRPr lang="sk-SK" sz="2000" b="1" u="sng" dirty="0">
              <a:latin typeface="Book Antiqua" pitchFamily="18" charset="0"/>
            </a:endParaRPr>
          </a:p>
        </p:txBody>
      </p:sp>
      <p:pic>
        <p:nvPicPr>
          <p:cNvPr id="12" name="Obrázok 11" descr="1547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48264" y="3501008"/>
            <a:ext cx="1741172" cy="26668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600" dirty="0" smtClean="0"/>
              <a:t>Svätopluk</a:t>
            </a:r>
            <a:endParaRPr lang="sk-SK" sz="3600" dirty="0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sz="2000" u="sng" dirty="0" smtClean="0">
                <a:latin typeface="Book Antiqua" pitchFamily="18" charset="0"/>
              </a:rPr>
              <a:t>Literárny druh</a:t>
            </a:r>
            <a:r>
              <a:rPr lang="sk-SK" sz="2000" dirty="0" smtClean="0">
                <a:latin typeface="Book Antiqua" pitchFamily="18" charset="0"/>
              </a:rPr>
              <a:t>: epika</a:t>
            </a:r>
          </a:p>
          <a:p>
            <a:r>
              <a:rPr lang="sk-SK" sz="2000" u="sng" dirty="0" smtClean="0">
                <a:latin typeface="Book Antiqua" pitchFamily="18" charset="0"/>
              </a:rPr>
              <a:t>Literárny žáner</a:t>
            </a:r>
            <a:r>
              <a:rPr lang="sk-SK" sz="2000" dirty="0" smtClean="0">
                <a:latin typeface="Book Antiqua" pitchFamily="18" charset="0"/>
              </a:rPr>
              <a:t>: epos</a:t>
            </a:r>
          </a:p>
          <a:p>
            <a:r>
              <a:rPr lang="sk-SK" sz="2000" u="sng" dirty="0" smtClean="0">
                <a:latin typeface="Book Antiqua" pitchFamily="18" charset="0"/>
              </a:rPr>
              <a:t>Téma</a:t>
            </a:r>
            <a:r>
              <a:rPr lang="sk-SK" sz="2000" dirty="0" smtClean="0">
                <a:latin typeface="Book Antiqua" pitchFamily="18" charset="0"/>
              </a:rPr>
              <a:t>: Boj slovenského národa za slobodu</a:t>
            </a:r>
          </a:p>
          <a:p>
            <a:r>
              <a:rPr lang="sk-SK" sz="2000" u="sng" dirty="0" smtClean="0">
                <a:latin typeface="Book Antiqua" pitchFamily="18" charset="0"/>
              </a:rPr>
              <a:t>Idea</a:t>
            </a:r>
            <a:r>
              <a:rPr lang="sk-SK" sz="2000" dirty="0" smtClean="0">
                <a:latin typeface="Book Antiqua" pitchFamily="18" charset="0"/>
              </a:rPr>
              <a:t>: Slobodný slovenský národ</a:t>
            </a:r>
          </a:p>
          <a:p>
            <a:r>
              <a:rPr lang="sk-SK" sz="2000" u="sng" dirty="0" smtClean="0">
                <a:latin typeface="Book Antiqua" pitchFamily="18" charset="0"/>
              </a:rPr>
              <a:t>Miesto deja</a:t>
            </a:r>
            <a:r>
              <a:rPr lang="sk-SK" sz="2000" dirty="0" smtClean="0">
                <a:latin typeface="Book Antiqua" pitchFamily="18" charset="0"/>
              </a:rPr>
              <a:t>: Veľká Morava (9.storočie)</a:t>
            </a:r>
          </a:p>
          <a:p>
            <a:r>
              <a:rPr lang="sk-SK" sz="2000" u="sng" dirty="0" smtClean="0">
                <a:latin typeface="Book Antiqua" pitchFamily="18" charset="0"/>
              </a:rPr>
              <a:t>Kompozícia</a:t>
            </a:r>
            <a:r>
              <a:rPr lang="sk-SK" sz="2000" dirty="0" smtClean="0">
                <a:latin typeface="Book Antiqua" pitchFamily="18" charset="0"/>
              </a:rPr>
              <a:t>:  12 spevov s obsahom</a:t>
            </a:r>
          </a:p>
          <a:p>
            <a:endParaRPr lang="sk-SK" sz="2000" dirty="0" smtClean="0">
              <a:latin typeface="Book Antiqua" pitchFamily="18" charset="0"/>
            </a:endParaRP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sk-SK" sz="2000" u="sng" dirty="0" smtClean="0">
                <a:latin typeface="Book Antiqua" pitchFamily="18" charset="0"/>
              </a:rPr>
              <a:t>Hlavné postavy: </a:t>
            </a:r>
          </a:p>
          <a:p>
            <a:pPr>
              <a:buClr>
                <a:srgbClr val="000000"/>
              </a:buClr>
              <a:buFont typeface="Wingdings" pitchFamily="2" charset="2"/>
              <a:buChar char="v"/>
            </a:pPr>
            <a:r>
              <a:rPr lang="sk-SK" sz="2000" b="1" i="1" dirty="0" smtClean="0">
                <a:latin typeface="Book Antiqua" pitchFamily="18" charset="0"/>
              </a:rPr>
              <a:t>Svätopluk</a:t>
            </a:r>
            <a:r>
              <a:rPr lang="sk-SK" sz="2000" dirty="0" smtClean="0">
                <a:latin typeface="Book Antiqua" pitchFamily="18" charset="0"/>
              </a:rPr>
              <a:t>- slovenský kráľ</a:t>
            </a:r>
          </a:p>
          <a:p>
            <a:pPr>
              <a:buClr>
                <a:srgbClr val="000000"/>
              </a:buClr>
              <a:buFont typeface="Wingdings" pitchFamily="2" charset="2"/>
              <a:buChar char="v"/>
            </a:pPr>
            <a:r>
              <a:rPr lang="sk-SK" sz="2000" b="1" i="1" dirty="0" smtClean="0">
                <a:latin typeface="Book Antiqua" pitchFamily="18" charset="0"/>
              </a:rPr>
              <a:t>Rastislav</a:t>
            </a:r>
            <a:r>
              <a:rPr lang="sk-SK" sz="2000" dirty="0" smtClean="0">
                <a:latin typeface="Book Antiqua" pitchFamily="18" charset="0"/>
              </a:rPr>
              <a:t>- strýko Svätopluka</a:t>
            </a:r>
          </a:p>
          <a:p>
            <a:pPr>
              <a:buClr>
                <a:srgbClr val="000000"/>
              </a:buClr>
              <a:buFont typeface="Wingdings" pitchFamily="2" charset="2"/>
              <a:buChar char="v"/>
            </a:pPr>
            <a:r>
              <a:rPr lang="sk-SK" sz="2000" b="1" i="1" dirty="0" err="1" smtClean="0">
                <a:latin typeface="Book Antiqua" pitchFamily="18" charset="0"/>
              </a:rPr>
              <a:t>Karolman</a:t>
            </a:r>
            <a:r>
              <a:rPr lang="sk-SK" sz="2000" dirty="0" smtClean="0">
                <a:latin typeface="Book Antiqua" pitchFamily="18" charset="0"/>
              </a:rPr>
              <a:t>- nemecký kráľ</a:t>
            </a:r>
          </a:p>
          <a:p>
            <a:pPr>
              <a:buClr>
                <a:srgbClr val="000000"/>
              </a:buClr>
              <a:buFont typeface="Wingdings" pitchFamily="2" charset="2"/>
              <a:buChar char="v"/>
            </a:pPr>
            <a:r>
              <a:rPr lang="sk-SK" sz="2000" b="1" i="1" dirty="0" err="1" smtClean="0">
                <a:latin typeface="Book Antiqua" pitchFamily="18" charset="0"/>
              </a:rPr>
              <a:t>Černobog</a:t>
            </a:r>
            <a:r>
              <a:rPr lang="sk-SK" sz="2000" dirty="0" smtClean="0">
                <a:latin typeface="Book Antiqua" pitchFamily="18" charset="0"/>
              </a:rPr>
              <a:t> – pohanský boh, symbol diabla</a:t>
            </a:r>
          </a:p>
          <a:p>
            <a:pPr>
              <a:buClr>
                <a:srgbClr val="000000"/>
              </a:buClr>
              <a:buFont typeface="Wingdings" pitchFamily="2" charset="2"/>
              <a:buChar char="v"/>
            </a:pPr>
            <a:r>
              <a:rPr lang="sk-SK" sz="2000" b="1" i="1" dirty="0" err="1" smtClean="0">
                <a:latin typeface="Book Antiqua" pitchFamily="18" charset="0"/>
              </a:rPr>
              <a:t>Britwald</a:t>
            </a:r>
            <a:r>
              <a:rPr lang="sk-SK" sz="2000" dirty="0" smtClean="0">
                <a:latin typeface="Book Antiqua" pitchFamily="18" charset="0"/>
              </a:rPr>
              <a:t>- najlepší nemecký rytier, neskôr nemecký veliteľ</a:t>
            </a:r>
          </a:p>
          <a:p>
            <a:pPr>
              <a:buClr>
                <a:srgbClr val="000000"/>
              </a:buClr>
              <a:buFont typeface="Wingdings" pitchFamily="2" charset="2"/>
              <a:buChar char="v"/>
            </a:pPr>
            <a:r>
              <a:rPr lang="sk-SK" sz="2000" b="1" i="1" dirty="0" err="1" smtClean="0">
                <a:latin typeface="Book Antiqua" pitchFamily="18" charset="0"/>
              </a:rPr>
              <a:t>Slavomír</a:t>
            </a:r>
            <a:r>
              <a:rPr lang="sk-SK" sz="2000" dirty="0" err="1" smtClean="0">
                <a:latin typeface="Book Antiqua" pitchFamily="18" charset="0"/>
              </a:rPr>
              <a:t>-panovník</a:t>
            </a:r>
            <a:r>
              <a:rPr lang="sk-SK" sz="2000" dirty="0" smtClean="0">
                <a:latin typeface="Book Antiqua" pitchFamily="18" charset="0"/>
              </a:rPr>
              <a:t> hradu Devín</a:t>
            </a:r>
          </a:p>
          <a:p>
            <a:pPr>
              <a:buClr>
                <a:srgbClr val="000000"/>
              </a:buClr>
              <a:buFont typeface="Wingdings" pitchFamily="2" charset="2"/>
              <a:buChar char="v"/>
            </a:pPr>
            <a:r>
              <a:rPr lang="sk-SK" sz="2000" b="1" i="1" dirty="0" err="1" smtClean="0">
                <a:latin typeface="Book Antiqua" pitchFamily="18" charset="0"/>
              </a:rPr>
              <a:t>Ľubomír</a:t>
            </a:r>
            <a:r>
              <a:rPr lang="sk-SK" sz="2000" dirty="0" err="1" smtClean="0">
                <a:latin typeface="Book Antiqua" pitchFamily="18" charset="0"/>
              </a:rPr>
              <a:t>-zved</a:t>
            </a:r>
            <a:endParaRPr lang="sk-SK" sz="2000" dirty="0" smtClean="0">
              <a:latin typeface="Book Antiqua" pitchFamily="18" charset="0"/>
            </a:endParaRPr>
          </a:p>
          <a:p>
            <a:endParaRPr lang="sk-S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1800" b="1" u="sng" dirty="0" smtClean="0">
                <a:latin typeface="Book Antiqua" pitchFamily="18" charset="0"/>
              </a:rPr>
              <a:t>1. spev</a:t>
            </a:r>
            <a:r>
              <a:rPr lang="sk-SK" sz="1800" dirty="0" smtClean="0">
                <a:latin typeface="Book Antiqua" pitchFamily="18" charset="0"/>
              </a:rPr>
              <a:t> Svätopluk zradí Rastislava a vydá ho Nemcom, ktorí však zajmú aj jeho. Vo väzení prosí Boha o vyslobodenie. </a:t>
            </a:r>
            <a:r>
              <a:rPr lang="sk-SK" sz="1800" dirty="0" err="1" smtClean="0">
                <a:latin typeface="Book Antiqua" pitchFamily="18" charset="0"/>
              </a:rPr>
              <a:t>Karolman</a:t>
            </a:r>
            <a:r>
              <a:rPr lang="sk-SK" sz="1800" dirty="0" smtClean="0">
                <a:latin typeface="Book Antiqua" pitchFamily="18" charset="0"/>
              </a:rPr>
              <a:t> sa rozhodne Svätopluka pustiť, oženiť ho so svojou dcérou a pridať mu Rastislavovu krajinu pod podmienkou, že bude spolupracovať a pomôže mu poraziť knieža Slavomíra</a:t>
            </a:r>
            <a:r>
              <a:rPr lang="sk-SK" sz="1800" dirty="0" smtClean="0"/>
              <a:t>. </a:t>
            </a:r>
          </a:p>
          <a:p>
            <a:endParaRPr lang="sk-SK" sz="1800" dirty="0" smtClean="0"/>
          </a:p>
          <a:p>
            <a:r>
              <a:rPr lang="sk-SK" sz="1800" b="1" u="sng" dirty="0" smtClean="0">
                <a:latin typeface="Book Antiqua" pitchFamily="18" charset="0"/>
              </a:rPr>
              <a:t>2. spev</a:t>
            </a:r>
            <a:r>
              <a:rPr lang="sk-SK" sz="1800" dirty="0" smtClean="0">
                <a:latin typeface="Book Antiqua" pitchFamily="18" charset="0"/>
              </a:rPr>
              <a:t> Svätopluk počas rytierskych hier vykladá pôvod Slovanov, stretáva sa s vynikajúcim rytierom </a:t>
            </a:r>
            <a:r>
              <a:rPr lang="sk-SK" sz="1800" dirty="0" err="1" smtClean="0">
                <a:latin typeface="Book Antiqua" pitchFamily="18" charset="0"/>
              </a:rPr>
              <a:t>Britvaldom</a:t>
            </a:r>
            <a:r>
              <a:rPr lang="sk-SK" sz="1800" dirty="0" smtClean="0">
                <a:latin typeface="Book Antiqua" pitchFamily="18" charset="0"/>
              </a:rPr>
              <a:t>. Krajina sa chystá na blížiacu sa vojnu.</a:t>
            </a:r>
          </a:p>
          <a:p>
            <a:endParaRPr lang="sk-SK" sz="1800" dirty="0" smtClean="0">
              <a:latin typeface="Book Antiqua" pitchFamily="18" charset="0"/>
            </a:endParaRPr>
          </a:p>
          <a:p>
            <a:r>
              <a:rPr lang="sk-SK" sz="1800" b="1" u="sng" dirty="0" smtClean="0">
                <a:latin typeface="Book Antiqua" pitchFamily="18" charset="0"/>
              </a:rPr>
              <a:t>3. spev</a:t>
            </a:r>
            <a:r>
              <a:rPr lang="sk-SK" sz="1800" dirty="0" smtClean="0">
                <a:latin typeface="Book Antiqua" pitchFamily="18" charset="0"/>
              </a:rPr>
              <a:t> </a:t>
            </a:r>
            <a:r>
              <a:rPr lang="sk-SK" sz="1800" dirty="0" err="1" smtClean="0">
                <a:latin typeface="Book Antiqua" pitchFamily="18" charset="0"/>
              </a:rPr>
              <a:t>Černobog</a:t>
            </a:r>
            <a:r>
              <a:rPr lang="sk-SK" sz="1800" dirty="0" smtClean="0">
                <a:latin typeface="Book Antiqua" pitchFamily="18" charset="0"/>
              </a:rPr>
              <a:t> sa hnevá na Svätopluka, že dal spáliť jeho modlu a vystupuje z pekla. Premení sa na kňaza a navádza ľud. Ten je však od Konštantína a Metoda poučený o pravom náboženstve, a tak ho vysmejú. </a:t>
            </a:r>
            <a:r>
              <a:rPr lang="sk-SK" sz="1800" dirty="0" err="1" smtClean="0">
                <a:latin typeface="Book Antiqua" pitchFamily="18" charset="0"/>
              </a:rPr>
              <a:t>Černobog</a:t>
            </a:r>
            <a:r>
              <a:rPr lang="sk-SK" sz="1800" dirty="0" smtClean="0">
                <a:latin typeface="Book Antiqua" pitchFamily="18" charset="0"/>
              </a:rPr>
              <a:t> kuje pomstu.</a:t>
            </a:r>
          </a:p>
          <a:p>
            <a:endParaRPr lang="sk-SK" sz="1800" dirty="0" smtClean="0">
              <a:latin typeface="Book Antiqua" pitchFamily="18" charset="0"/>
            </a:endParaRPr>
          </a:p>
          <a:p>
            <a:endParaRPr lang="sk-SK" sz="1800" dirty="0" smtClean="0"/>
          </a:p>
          <a:p>
            <a:endParaRPr lang="sk-SK" sz="18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600" dirty="0" smtClean="0"/>
              <a:t>Svätopluk</a:t>
            </a:r>
            <a:endParaRPr lang="sk-SK" sz="3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sk-SK" sz="1800" b="1" u="sng" dirty="0" smtClean="0">
                <a:latin typeface="Book Antiqua" pitchFamily="18" charset="0"/>
              </a:rPr>
              <a:t>4. spev</a:t>
            </a:r>
            <a:r>
              <a:rPr lang="sk-SK" sz="1800" b="1" dirty="0" smtClean="0">
                <a:latin typeface="Book Antiqua" pitchFamily="18" charset="0"/>
              </a:rPr>
              <a:t> </a:t>
            </a:r>
            <a:r>
              <a:rPr lang="sk-SK" sz="1800" dirty="0" err="1" smtClean="0">
                <a:latin typeface="Book Antiqua" pitchFamily="18" charset="0"/>
              </a:rPr>
              <a:t>Černobog</a:t>
            </a:r>
            <a:r>
              <a:rPr lang="sk-SK" sz="1800" dirty="0" smtClean="0">
                <a:latin typeface="Book Antiqua" pitchFamily="18" charset="0"/>
              </a:rPr>
              <a:t> prichádza na Devín k Slavomírovi. Vo sne mu vykresľuje, že Svätopluk sa spojil s Nemcami. Slavomír hneď po sne posiela zveda k nemeckým vojskám. </a:t>
            </a:r>
          </a:p>
          <a:p>
            <a:endParaRPr lang="sk-SK" sz="1800" dirty="0" smtClean="0">
              <a:latin typeface="Book Antiqua" pitchFamily="18" charset="0"/>
            </a:endParaRPr>
          </a:p>
          <a:p>
            <a:r>
              <a:rPr lang="sk-SK" sz="1800" b="1" u="sng" dirty="0" smtClean="0">
                <a:latin typeface="Book Antiqua" pitchFamily="18" charset="0"/>
              </a:rPr>
              <a:t>5. spev</a:t>
            </a:r>
            <a:r>
              <a:rPr lang="sk-SK" sz="1800" dirty="0" smtClean="0">
                <a:latin typeface="Book Antiqua" pitchFamily="18" charset="0"/>
              </a:rPr>
              <a:t> Po zvedovej zvesti Slavomír zvolá snem </a:t>
            </a:r>
            <a:r>
              <a:rPr lang="sk-SK" sz="1800" dirty="0" err="1" smtClean="0">
                <a:latin typeface="Book Antiqua" pitchFamily="18" charset="0"/>
              </a:rPr>
              <a:t>starešinov</a:t>
            </a:r>
            <a:r>
              <a:rPr lang="sk-SK" sz="1800" dirty="0" smtClean="0">
                <a:latin typeface="Book Antiqua" pitchFamily="18" charset="0"/>
              </a:rPr>
              <a:t>. Vysvetľuje im, že </a:t>
            </a:r>
            <a:r>
              <a:rPr lang="sk-SK" sz="1800" dirty="0" err="1" smtClean="0">
                <a:latin typeface="Book Antiqua" pitchFamily="18" charset="0"/>
              </a:rPr>
              <a:t>Karolman</a:t>
            </a:r>
            <a:r>
              <a:rPr lang="sk-SK" sz="1800" dirty="0" smtClean="0">
                <a:latin typeface="Book Antiqua" pitchFamily="18" charset="0"/>
              </a:rPr>
              <a:t> dal Svätoplukovi vojsko, pomocou ktorého sa má zmocniť trónu. Odhlasujú vojnu a začnú burcovať národ aby bojoval.</a:t>
            </a:r>
          </a:p>
          <a:p>
            <a:endParaRPr lang="sk-SK" sz="1800" dirty="0" smtClean="0">
              <a:latin typeface="Book Antiqua" pitchFamily="18" charset="0"/>
            </a:endParaRPr>
          </a:p>
          <a:p>
            <a:r>
              <a:rPr lang="sk-SK" sz="1800" b="1" u="sng" dirty="0" smtClean="0">
                <a:latin typeface="Book Antiqua" pitchFamily="18" charset="0"/>
              </a:rPr>
              <a:t>6. spev</a:t>
            </a:r>
            <a:r>
              <a:rPr lang="sk-SK" sz="1800" dirty="0" smtClean="0">
                <a:latin typeface="Book Antiqua" pitchFamily="18" charset="0"/>
              </a:rPr>
              <a:t> V tomto speve je báj o príchode Slovanov do Európy, ich zvyky a spôsob života.</a:t>
            </a:r>
          </a:p>
          <a:p>
            <a:endParaRPr lang="sk-SK" sz="1800" dirty="0" smtClean="0">
              <a:latin typeface="Book Antiqua" pitchFamily="18" charset="0"/>
            </a:endParaRPr>
          </a:p>
          <a:p>
            <a:r>
              <a:rPr lang="sk-SK" sz="1800" b="1" u="sng" dirty="0" smtClean="0">
                <a:latin typeface="Book Antiqua" pitchFamily="18" charset="0"/>
              </a:rPr>
              <a:t>7. spev</a:t>
            </a:r>
            <a:r>
              <a:rPr lang="sk-SK" sz="1800" dirty="0" smtClean="0">
                <a:latin typeface="Book Antiqua" pitchFamily="18" charset="0"/>
              </a:rPr>
              <a:t> </a:t>
            </a:r>
            <a:r>
              <a:rPr lang="sk-SK" sz="1800" dirty="0" err="1" smtClean="0">
                <a:latin typeface="Book Antiqua" pitchFamily="18" charset="0"/>
              </a:rPr>
              <a:t>Karolman</a:t>
            </a:r>
            <a:r>
              <a:rPr lang="sk-SK" sz="1800" dirty="0" smtClean="0">
                <a:latin typeface="Book Antiqua" pitchFamily="18" charset="0"/>
              </a:rPr>
              <a:t> dáva Svätoplukovi pre neho ukovanú výzbroj. Svätopluk povzbudzuje vojakov k udatnosti a vedie ich na Devín.</a:t>
            </a:r>
            <a:br>
              <a:rPr lang="sk-SK" sz="1800" dirty="0" smtClean="0">
                <a:latin typeface="Book Antiqua" pitchFamily="18" charset="0"/>
              </a:rPr>
            </a:br>
            <a:r>
              <a:rPr lang="sk-SK" sz="1800" dirty="0" smtClean="0">
                <a:latin typeface="Book Antiqua" pitchFamily="18" charset="0"/>
              </a:rPr>
              <a:t/>
            </a:r>
            <a:br>
              <a:rPr lang="sk-SK" sz="1800" dirty="0" smtClean="0">
                <a:latin typeface="Book Antiqua" pitchFamily="18" charset="0"/>
              </a:rPr>
            </a:br>
            <a:endParaRPr lang="sk-SK" sz="1800" dirty="0" smtClean="0">
              <a:latin typeface="Book Antiqua" pitchFamily="18" charset="0"/>
            </a:endParaRPr>
          </a:p>
          <a:p>
            <a:r>
              <a:rPr lang="sk-SK" sz="1800" dirty="0" smtClean="0">
                <a:latin typeface="Book Antiqua" pitchFamily="18" charset="0"/>
              </a:rPr>
              <a:t/>
            </a:r>
            <a:br>
              <a:rPr lang="sk-SK" sz="1800" dirty="0" smtClean="0">
                <a:latin typeface="Book Antiqua" pitchFamily="18" charset="0"/>
              </a:rPr>
            </a:br>
            <a:endParaRPr lang="sk-SK" sz="1800" dirty="0">
              <a:latin typeface="Book Antiqua" pitchFamily="18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600" dirty="0" smtClean="0"/>
              <a:t>Svätopluk</a:t>
            </a:r>
            <a:endParaRPr lang="sk-SK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sahu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sz="1800" b="1" u="sng" dirty="0" smtClean="0">
                <a:latin typeface="Book Antiqua" pitchFamily="18" charset="0"/>
              </a:rPr>
              <a:t>8. spev</a:t>
            </a:r>
            <a:r>
              <a:rPr lang="sk-SK" sz="1800" dirty="0" smtClean="0">
                <a:latin typeface="Book Antiqua" pitchFamily="18" charset="0"/>
              </a:rPr>
              <a:t> Vojská sa stretnú a bojujú. Svätopluk so svojím vojskom nenápadne obkľúči Slovákov zboku. Tí sa vystrašení utiahnu na Devín.</a:t>
            </a:r>
          </a:p>
          <a:p>
            <a:endParaRPr lang="sk-SK" sz="1800" dirty="0" smtClean="0">
              <a:latin typeface="Book Antiqua" pitchFamily="18" charset="0"/>
            </a:endParaRPr>
          </a:p>
          <a:p>
            <a:r>
              <a:rPr lang="sk-SK" sz="1800" b="1" u="sng" dirty="0" smtClean="0">
                <a:latin typeface="Book Antiqua" pitchFamily="18" charset="0"/>
              </a:rPr>
              <a:t>9. spev</a:t>
            </a:r>
            <a:r>
              <a:rPr lang="sk-SK" sz="1800" dirty="0" smtClean="0">
                <a:latin typeface="Book Antiqua" pitchFamily="18" charset="0"/>
              </a:rPr>
              <a:t> Svätopluk prichádza za Slavomírom a žiada ho, aby ho vyhlásili za kráľa. Ten to odmietne. </a:t>
            </a:r>
            <a:r>
              <a:rPr lang="sk-SK" sz="1800" dirty="0" err="1" smtClean="0">
                <a:latin typeface="Book Antiqua" pitchFamily="18" charset="0"/>
              </a:rPr>
              <a:t>Všeslav</a:t>
            </a:r>
            <a:r>
              <a:rPr lang="sk-SK" sz="1800" dirty="0" smtClean="0">
                <a:latin typeface="Book Antiqua" pitchFamily="18" charset="0"/>
              </a:rPr>
              <a:t> navrhne, nech sa Svätopluk opäť vráti k Slovanom a stane sa kráľom. Všetci súhlasia. Rozzúrení Nemci tiahnu na Devín.</a:t>
            </a:r>
          </a:p>
          <a:p>
            <a:endParaRPr lang="sk-SK" sz="1800" dirty="0" smtClean="0">
              <a:latin typeface="Book Antiqua" pitchFamily="18" charset="0"/>
            </a:endParaRPr>
          </a:p>
          <a:p>
            <a:r>
              <a:rPr lang="sk-SK" sz="1800" b="1" u="sng" dirty="0" smtClean="0">
                <a:latin typeface="Book Antiqua" pitchFamily="18" charset="0"/>
              </a:rPr>
              <a:t>10. spev</a:t>
            </a:r>
            <a:r>
              <a:rPr lang="sk-SK" sz="1800" dirty="0" smtClean="0">
                <a:latin typeface="Book Antiqua" pitchFamily="18" charset="0"/>
              </a:rPr>
              <a:t> Nemci nakoniec prehrávajú a tiahnu naspäť. </a:t>
            </a:r>
            <a:r>
              <a:rPr lang="sk-SK" sz="1800" dirty="0" err="1" smtClean="0">
                <a:latin typeface="Book Antiqua" pitchFamily="18" charset="0"/>
              </a:rPr>
              <a:t>Britwald</a:t>
            </a:r>
            <a:r>
              <a:rPr lang="sk-SK" sz="1800" dirty="0" smtClean="0">
                <a:latin typeface="Book Antiqua" pitchFamily="18" charset="0"/>
              </a:rPr>
              <a:t> je nazlostený a vracia sa do tábora.</a:t>
            </a:r>
            <a:br>
              <a:rPr lang="sk-SK" sz="1800" dirty="0" smtClean="0">
                <a:latin typeface="Book Antiqua" pitchFamily="18" charset="0"/>
              </a:rPr>
            </a:br>
            <a:r>
              <a:rPr lang="sk-SK" sz="1800" dirty="0" smtClean="0">
                <a:latin typeface="Book Antiqua" pitchFamily="18" charset="0"/>
              </a:rPr>
              <a:t/>
            </a:r>
            <a:br>
              <a:rPr lang="sk-SK" sz="1800" dirty="0" smtClean="0">
                <a:latin typeface="Book Antiqua" pitchFamily="18" charset="0"/>
              </a:rPr>
            </a:br>
            <a:r>
              <a:rPr lang="sk-SK" sz="1800" b="1" u="sng" dirty="0" smtClean="0">
                <a:latin typeface="Book Antiqua" pitchFamily="18" charset="0"/>
              </a:rPr>
              <a:t>11. spev</a:t>
            </a:r>
            <a:r>
              <a:rPr lang="sk-SK" sz="1800" dirty="0" smtClean="0">
                <a:latin typeface="Book Antiqua" pitchFamily="18" charset="0"/>
              </a:rPr>
              <a:t> </a:t>
            </a:r>
            <a:r>
              <a:rPr lang="sk-SK" sz="1800" dirty="0" err="1" smtClean="0">
                <a:latin typeface="Book Antiqua" pitchFamily="18" charset="0"/>
              </a:rPr>
              <a:t>Černobog</a:t>
            </a:r>
            <a:r>
              <a:rPr lang="sk-SK" sz="1800" dirty="0" smtClean="0">
                <a:latin typeface="Book Antiqua" pitchFamily="18" charset="0"/>
              </a:rPr>
              <a:t> vyčíňa, a tak Konštantín prosí Boha, aby ho zastavil. Svätopluk vyšle zvedov za nemeckým vojskom a dozvedá sa ,že sú pripravení na boj.</a:t>
            </a:r>
          </a:p>
          <a:p>
            <a:endParaRPr lang="sk-SK" sz="1800" dirty="0" smtClean="0">
              <a:latin typeface="Book Antiqua" pitchFamily="18" charset="0"/>
            </a:endParaRPr>
          </a:p>
          <a:p>
            <a:r>
              <a:rPr lang="sk-SK" sz="1800" b="1" u="sng" dirty="0" smtClean="0">
                <a:latin typeface="Book Antiqua" pitchFamily="18" charset="0"/>
              </a:rPr>
              <a:t>12. spev</a:t>
            </a:r>
            <a:r>
              <a:rPr lang="sk-SK" sz="1800" dirty="0" smtClean="0">
                <a:latin typeface="Book Antiqua" pitchFamily="18" charset="0"/>
              </a:rPr>
              <a:t> Vojská tvrdo bojujú. </a:t>
            </a:r>
            <a:r>
              <a:rPr lang="sk-SK" sz="1800" dirty="0" err="1" smtClean="0">
                <a:latin typeface="Book Antiqua" pitchFamily="18" charset="0"/>
              </a:rPr>
              <a:t>Britwald</a:t>
            </a:r>
            <a:r>
              <a:rPr lang="sk-SK" sz="1800" dirty="0" smtClean="0">
                <a:latin typeface="Book Antiqua" pitchFamily="18" charset="0"/>
              </a:rPr>
              <a:t> vyzve Svätopluka na súboj, ten ho však porazí a zakladá Veľké kráľovstvo Slovákov.</a:t>
            </a:r>
          </a:p>
          <a:p>
            <a:r>
              <a:rPr lang="sk-SK" sz="1800" dirty="0" smtClean="0"/>
              <a:t/>
            </a:r>
            <a:br>
              <a:rPr lang="sk-SK" sz="1800" dirty="0" smtClean="0"/>
            </a:br>
            <a:endParaRPr lang="sk-SK" sz="1800" dirty="0">
              <a:latin typeface="Book Antiqua" pitchFamily="18" charset="0"/>
            </a:endParaRPr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600" dirty="0" smtClean="0"/>
              <a:t>Svätopluk</a:t>
            </a:r>
            <a:endParaRPr lang="sk-SK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sk-SK" sz="3600" dirty="0" err="1" smtClean="0"/>
              <a:t>Cyrillo-Metodiada</a:t>
            </a:r>
            <a:endParaRPr lang="sk-SK" sz="3600" dirty="0"/>
          </a:p>
        </p:txBody>
      </p:sp>
      <p:sp>
        <p:nvSpPr>
          <p:cNvPr id="2" name="Zástupný symbol obsahu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k-SK" sz="2000" dirty="0" smtClean="0">
                <a:latin typeface="Book Antiqua" pitchFamily="18" charset="0"/>
              </a:rPr>
              <a:t>skladá sa zo 6 spevov</a:t>
            </a:r>
          </a:p>
          <a:p>
            <a:endParaRPr lang="sk-SK" sz="2000" dirty="0" smtClean="0">
              <a:latin typeface="Book Antiqua" pitchFamily="18" charset="0"/>
            </a:endParaRPr>
          </a:p>
          <a:p>
            <a:r>
              <a:rPr lang="sk-SK" sz="2000" dirty="0" smtClean="0">
                <a:latin typeface="Book Antiqua" pitchFamily="18" charset="0"/>
              </a:rPr>
              <a:t>opisuje príchod Cyrila  a Metoda na Veľkú Moravu, ich život a pôsobenie.</a:t>
            </a:r>
          </a:p>
          <a:p>
            <a:endParaRPr lang="sk-SK" sz="2000" dirty="0" smtClean="0">
              <a:latin typeface="Book Antiqua" pitchFamily="18" charset="0"/>
            </a:endParaRPr>
          </a:p>
          <a:p>
            <a:r>
              <a:rPr lang="sk-SK" sz="2000" dirty="0" smtClean="0">
                <a:latin typeface="Book Antiqua" pitchFamily="18" charset="0"/>
              </a:rPr>
              <a:t>označovaný ako duchovný epos</a:t>
            </a:r>
          </a:p>
          <a:p>
            <a:endParaRPr lang="sk-SK" sz="2000" dirty="0" smtClean="0">
              <a:latin typeface="Book Antiqua" pitchFamily="18" charset="0"/>
            </a:endParaRPr>
          </a:p>
          <a:p>
            <a:r>
              <a:rPr lang="sk-SK" sz="2000" dirty="0" smtClean="0">
                <a:latin typeface="Book Antiqua" pitchFamily="18" charset="0"/>
              </a:rPr>
              <a:t>Metod víťazí nad intrigami nemeckých biskupov (nie bojom ale duchom) </a:t>
            </a:r>
            <a:endParaRPr lang="sk-SK" sz="2000" dirty="0">
              <a:latin typeface="Book Antiqua" pitchFamily="18" charset="0"/>
            </a:endParaRPr>
          </a:p>
        </p:txBody>
      </p:sp>
      <p:pic>
        <p:nvPicPr>
          <p:cNvPr id="5" name="Zástupný symbol obsahu 4" descr="WNoU.cyril_a_metod_jpg.jpg"/>
          <p:cNvPicPr>
            <a:picLocks noGrp="1" noChangeAspect="1"/>
          </p:cNvPicPr>
          <p:nvPr>
            <p:ph sz="half" idx="2"/>
          </p:nvPr>
        </p:nvPicPr>
        <p:blipFill>
          <a:blip r:embed="rId2" cstate="print"/>
          <a:stretch>
            <a:fillRect/>
          </a:stretch>
        </p:blipFill>
        <p:spPr>
          <a:xfrm>
            <a:off x="5076056" y="1700808"/>
            <a:ext cx="3198325" cy="1800200"/>
          </a:xfrm>
        </p:spPr>
      </p:pic>
      <p:pic>
        <p:nvPicPr>
          <p:cNvPr id="6" name="Obrázok 5" descr="YhKY.cyrilometodiada_arslitera_jpg.jpg"/>
          <p:cNvPicPr>
            <a:picLocks noChangeAspect="1"/>
          </p:cNvPicPr>
          <p:nvPr/>
        </p:nvPicPr>
        <p:blipFill>
          <a:blip r:embed="rId3" cstate="print"/>
          <a:srcRect l="8691" t="5389" r="8691"/>
          <a:stretch>
            <a:fillRect/>
          </a:stretch>
        </p:blipFill>
        <p:spPr>
          <a:xfrm>
            <a:off x="5148064" y="3933056"/>
            <a:ext cx="3211282" cy="20698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ier">
  <a:themeElements>
    <a:clrScheme name="Vlastná 2">
      <a:dk1>
        <a:srgbClr val="996633"/>
      </a:dk1>
      <a:lt1>
        <a:srgbClr val="663300"/>
      </a:lt1>
      <a:dk2>
        <a:srgbClr val="996600"/>
      </a:dk2>
      <a:lt2>
        <a:srgbClr val="CC6600"/>
      </a:lt2>
      <a:accent1>
        <a:srgbClr val="CC9900"/>
      </a:accent1>
      <a:accent2>
        <a:srgbClr val="DE9476"/>
      </a:accent2>
      <a:accent3>
        <a:srgbClr val="B17233"/>
      </a:accent3>
      <a:accent4>
        <a:srgbClr val="A67F3A"/>
      </a:accent4>
      <a:accent5>
        <a:srgbClr val="CE995E"/>
      </a:accent5>
      <a:accent6>
        <a:srgbClr val="AC8660"/>
      </a:accent6>
      <a:hlink>
        <a:srgbClr val="AD8B35"/>
      </a:hlink>
      <a:folHlink>
        <a:srgbClr val="DCC088"/>
      </a:folHlink>
    </a:clrScheme>
    <a:fontScheme name="Papi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i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332</TotalTime>
  <Words>389</Words>
  <Application>Microsoft Office PowerPoint</Application>
  <PresentationFormat>Prezentácia na obrazovke (4:3)</PresentationFormat>
  <Paragraphs>89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6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7" baseType="lpstr">
      <vt:lpstr>Arial</vt:lpstr>
      <vt:lpstr>Book Antiqua</vt:lpstr>
      <vt:lpstr>Bookman Old Style</vt:lpstr>
      <vt:lpstr>Constantia</vt:lpstr>
      <vt:lpstr>Wingdings</vt:lpstr>
      <vt:lpstr>Wingdings 2</vt:lpstr>
      <vt:lpstr>Papier</vt:lpstr>
      <vt:lpstr>Ján Hollý</vt:lpstr>
      <vt:lpstr>Ján Hollý</vt:lpstr>
      <vt:lpstr>Návšteva  štúrovcov na Dobrej Vode</vt:lpstr>
      <vt:lpstr>„ slovenský Hómer “</vt:lpstr>
      <vt:lpstr>Svätopluk</vt:lpstr>
      <vt:lpstr>Svätopluk</vt:lpstr>
      <vt:lpstr>Svätopluk</vt:lpstr>
      <vt:lpstr>Svätopluk</vt:lpstr>
      <vt:lpstr>Cyrillo-Metodiada</vt:lpstr>
      <vt:lpstr> Sláv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Ján Hollý</dc:title>
  <dc:creator>Mato</dc:creator>
  <cp:lastModifiedBy>NTB</cp:lastModifiedBy>
  <cp:revision>200</cp:revision>
  <dcterms:created xsi:type="dcterms:W3CDTF">2021-11-30T17:54:24Z</dcterms:created>
  <dcterms:modified xsi:type="dcterms:W3CDTF">2023-12-11T12:22:12Z</dcterms:modified>
</cp:coreProperties>
</file>