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odnadpis 8"/>
          <p:cNvSpPr>
            <a:spLocks noGrp="1"/>
          </p:cNvSpPr>
          <p:nvPr>
            <p:ph type="subTitle" idx="1"/>
          </p:nvPr>
        </p:nvSpPr>
        <p:spPr>
          <a:xfrm>
            <a:off x="457200" y="3699804"/>
            <a:ext cx="83058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cs-CZ" smtClean="0"/>
              <a:t>Kliknutím lze upravit styl předlohy.</a:t>
            </a:r>
            <a:endParaRPr kumimoji="0" lang="en-US"/>
          </a:p>
        </p:txBody>
      </p:sp>
      <p:sp>
        <p:nvSpPr>
          <p:cNvPr id="28" name="Nadpis 27"/>
          <p:cNvSpPr>
            <a:spLocks noGrp="1"/>
          </p:cNvSpPr>
          <p:nvPr>
            <p:ph type="ctrTitle"/>
          </p:nvPr>
        </p:nvSpPr>
        <p:spPr>
          <a:xfrm>
            <a:off x="457200" y="1433732"/>
            <a:ext cx="83058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cxnSp>
        <p:nvCxnSpPr>
          <p:cNvPr id="8" name="Přímá spojnice 7"/>
          <p:cNvCxnSpPr/>
          <p:nvPr/>
        </p:nvCxnSpPr>
        <p:spPr>
          <a:xfrm>
            <a:off x="1463626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/>
          <p:nvPr/>
        </p:nvCxnSpPr>
        <p:spPr>
          <a:xfrm>
            <a:off x="4708574" y="3550126"/>
            <a:ext cx="29718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ál 13"/>
          <p:cNvSpPr/>
          <p:nvPr/>
        </p:nvSpPr>
        <p:spPr>
          <a:xfrm>
            <a:off x="4540348" y="3526302"/>
            <a:ext cx="4572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Zástupný symbol pro datum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16" name="Zástupný symbol pro číslo snímku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17" name="Zástupný symbol pro zápatí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obsah 8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4" name="Zástupný symbol pro datum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15" name="Zástupný symbol pro číslo snímku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16" name="Zástupný symbol pro zápatí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17" name="Nadpis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85800" y="3505200"/>
            <a:ext cx="79248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685800" y="4958864"/>
            <a:ext cx="79248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cxnSp>
        <p:nvCxnSpPr>
          <p:cNvPr id="7" name="Přímá spojnice 6"/>
          <p:cNvCxnSpPr/>
          <p:nvPr/>
        </p:nvCxnSpPr>
        <p:spPr>
          <a:xfrm>
            <a:off x="685800" y="4916992"/>
            <a:ext cx="79248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1" name="Zástupný symbol pro obsah 10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13" name="Zástupný symbol pro obsah 12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59936" cy="4572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32" name="Zástupný symbol pro obsah 31"/>
          <p:cNvSpPr>
            <a:spLocks noGrp="1"/>
          </p:cNvSpPr>
          <p:nvPr>
            <p:ph sz="half" idx="2"/>
          </p:nvPr>
        </p:nvSpPr>
        <p:spPr>
          <a:xfrm>
            <a:off x="457200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4" name="Zástupný symbol pro obsah 33"/>
          <p:cNvSpPr>
            <a:spLocks noGrp="1"/>
          </p:cNvSpPr>
          <p:nvPr>
            <p:ph sz="quarter" idx="4"/>
          </p:nvPr>
        </p:nvSpPr>
        <p:spPr>
          <a:xfrm>
            <a:off x="4649788" y="2201896"/>
            <a:ext cx="4038600" cy="3913632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12" name="Zástupný symbol pro text 11"/>
          <p:cNvSpPr>
            <a:spLocks noGrp="1"/>
          </p:cNvSpPr>
          <p:nvPr>
            <p:ph type="body" idx="3"/>
          </p:nvPr>
        </p:nvSpPr>
        <p:spPr>
          <a:xfrm>
            <a:off x="4648200" y="1399593"/>
            <a:ext cx="4040188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cxnSp>
        <p:nvCxnSpPr>
          <p:cNvPr id="10" name="Přímá spojnice 9"/>
          <p:cNvCxnSpPr/>
          <p:nvPr/>
        </p:nvCxnSpPr>
        <p:spPr>
          <a:xfrm>
            <a:off x="562945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Přímá spojnice 16"/>
          <p:cNvCxnSpPr/>
          <p:nvPr/>
        </p:nvCxnSpPr>
        <p:spPr>
          <a:xfrm>
            <a:off x="4754880" y="2180219"/>
            <a:ext cx="374904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Zástupný symbol pro obsah 28"/>
          <p:cNvSpPr>
            <a:spLocks noGrp="1"/>
          </p:cNvSpPr>
          <p:nvPr>
            <p:ph sz="quarter" idx="1"/>
          </p:nvPr>
        </p:nvSpPr>
        <p:spPr>
          <a:xfrm>
            <a:off x="457200" y="457200"/>
            <a:ext cx="6248400" cy="5715000"/>
          </a:xfrm>
        </p:spPr>
        <p:txBody>
          <a:bodyPr/>
          <a:lstStyle/>
          <a:p>
            <a:pPr lvl="0" eaLnBrk="1" latinLnBrk="0" hangingPunct="1"/>
            <a:r>
              <a:rPr lang="cs-CZ" smtClean="0"/>
              <a:t>Kliknutím lze upravit styly předlohy textu.</a:t>
            </a:r>
          </a:p>
          <a:p>
            <a:pPr lvl="1" eaLnBrk="1" latinLnBrk="0" hangingPunct="1"/>
            <a:r>
              <a:rPr lang="cs-CZ" smtClean="0"/>
              <a:t>Druhá úroveň</a:t>
            </a:r>
          </a:p>
          <a:p>
            <a:pPr lvl="2" eaLnBrk="1" latinLnBrk="0" hangingPunct="1"/>
            <a:r>
              <a:rPr lang="cs-CZ" smtClean="0"/>
              <a:t>Třetí úroveň</a:t>
            </a:r>
          </a:p>
          <a:p>
            <a:pPr lvl="3" eaLnBrk="1" latinLnBrk="0" hangingPunct="1"/>
            <a:r>
              <a:rPr lang="cs-CZ" smtClean="0"/>
              <a:t>Čtvrtá úroveň</a:t>
            </a:r>
          </a:p>
          <a:p>
            <a:pPr lvl="4" eaLnBrk="1" latinLnBrk="0" hangingPunct="1"/>
            <a:r>
              <a:rPr lang="cs-CZ" smtClean="0"/>
              <a:t>Pátá úroveň</a:t>
            </a:r>
            <a:endParaRPr kumimoji="0" lang="en-US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2"/>
          </p:nvPr>
        </p:nvSpPr>
        <p:spPr>
          <a:xfrm>
            <a:off x="6781800" y="1600200"/>
            <a:ext cx="1984248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31" name="Nadpis 30"/>
          <p:cNvSpPr>
            <a:spLocks noGrp="1"/>
          </p:cNvSpPr>
          <p:nvPr>
            <p:ph type="title"/>
          </p:nvPr>
        </p:nvSpPr>
        <p:spPr>
          <a:xfrm>
            <a:off x="6781800" y="457200"/>
            <a:ext cx="1981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629400" y="457200"/>
            <a:ext cx="20574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457200" y="457200"/>
            <a:ext cx="60198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cs-CZ" smtClean="0"/>
              <a:t>Kliknutím na ikonu přidáte obrázek.</a:t>
            </a:r>
            <a:endParaRPr kumimoji="0" lang="en-US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629400" y="1600200"/>
            <a:ext cx="20574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</p:txBody>
      </p:sp>
      <p:sp>
        <p:nvSpPr>
          <p:cNvPr id="8" name="Zástupný symbol pro datum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sk-SK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text 8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82296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cs-CZ" smtClean="0"/>
              <a:t>Kliknutím lze upravit styly předlohy textu.</a:t>
            </a:r>
          </a:p>
          <a:p>
            <a:pPr lvl="1" eaLnBrk="1" latinLnBrk="0" hangingPunct="1"/>
            <a:r>
              <a:rPr kumimoji="0" lang="cs-CZ" smtClean="0"/>
              <a:t>Druhá úroveň</a:t>
            </a:r>
          </a:p>
          <a:p>
            <a:pPr lvl="2" eaLnBrk="1" latinLnBrk="0" hangingPunct="1"/>
            <a:r>
              <a:rPr kumimoji="0" lang="cs-CZ" smtClean="0"/>
              <a:t>Třetí úroveň</a:t>
            </a:r>
          </a:p>
          <a:p>
            <a:pPr lvl="3" eaLnBrk="1" latinLnBrk="0" hangingPunct="1"/>
            <a:r>
              <a:rPr kumimoji="0" lang="cs-CZ" smtClean="0"/>
              <a:t>Čtvrtá úroveň</a:t>
            </a:r>
          </a:p>
          <a:p>
            <a:pPr lvl="4" eaLnBrk="1" latinLnBrk="0" hangingPunct="1"/>
            <a:r>
              <a:rPr kumimoji="0" lang="cs-CZ" smtClean="0"/>
              <a:t>Pátá úroveň</a:t>
            </a:r>
            <a:endParaRPr kumimoji="0" lang="en-US"/>
          </a:p>
        </p:txBody>
      </p:sp>
      <p:sp>
        <p:nvSpPr>
          <p:cNvPr id="24" name="Zástupný symbol pro datum 23"/>
          <p:cNvSpPr>
            <a:spLocks noGrp="1"/>
          </p:cNvSpPr>
          <p:nvPr>
            <p:ph type="dt" sz="half" idx="2"/>
          </p:nvPr>
        </p:nvSpPr>
        <p:spPr>
          <a:xfrm>
            <a:off x="5791200" y="6203667"/>
            <a:ext cx="25908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85A88DC5-42F5-4FB4-A531-C2A69BD9E596}" type="datetimeFigureOut">
              <a:rPr lang="sk-SK" smtClean="0"/>
              <a:t>5. 6. 2025</a:t>
            </a:fld>
            <a:endParaRPr lang="sk-SK"/>
          </a:p>
        </p:txBody>
      </p:sp>
      <p:sp>
        <p:nvSpPr>
          <p:cNvPr id="10" name="Zástupný symbol pro zápatí 9"/>
          <p:cNvSpPr>
            <a:spLocks noGrp="1"/>
          </p:cNvSpPr>
          <p:nvPr>
            <p:ph type="ftr" sz="quarter" idx="3"/>
          </p:nvPr>
        </p:nvSpPr>
        <p:spPr>
          <a:xfrm>
            <a:off x="2133600" y="6203667"/>
            <a:ext cx="35814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sk-SK"/>
          </a:p>
        </p:txBody>
      </p:sp>
      <p:sp>
        <p:nvSpPr>
          <p:cNvPr id="22" name="Zástupný symbol pro číslo snímku 21"/>
          <p:cNvSpPr>
            <a:spLocks noGrp="1"/>
          </p:cNvSpPr>
          <p:nvPr>
            <p:ph type="sldNum" sz="quarter" idx="4"/>
          </p:nvPr>
        </p:nvSpPr>
        <p:spPr>
          <a:xfrm>
            <a:off x="8410575" y="6181531"/>
            <a:ext cx="6096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F0E2F3B1-DE57-4C04-93B7-F15F47E333AD}" type="slidenum">
              <a:rPr lang="sk-SK" smtClean="0"/>
              <a:t>‹#›</a:t>
            </a:fld>
            <a:endParaRPr lang="sk-SK"/>
          </a:p>
        </p:txBody>
      </p:sp>
      <p:sp>
        <p:nvSpPr>
          <p:cNvPr id="5" name="Zástupný symbol pro nadpis 4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cs-CZ" smtClean="0"/>
              <a:t>Kliknutím lze upravit styl.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xStyles>
    <p:titleStyle>
      <a:lvl1pPr algn="l" rtl="0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l" rtl="0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rtl="0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 smtClean="0"/>
          </a:p>
          <a:p>
            <a:r>
              <a:rPr lang="sk-SK" dirty="0" smtClean="0"/>
              <a:t>					</a:t>
            </a:r>
            <a:r>
              <a:rPr lang="sk-SK" dirty="0" err="1" smtClean="0"/>
              <a:t>V.Škorvanová</a:t>
            </a:r>
            <a:r>
              <a:rPr lang="sk-SK" dirty="0" smtClean="0"/>
              <a:t>, oktáva</a:t>
            </a:r>
            <a:endParaRPr lang="sk-SK" dirty="0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k-SK" dirty="0" smtClean="0"/>
              <a:t>LAKOMEC </a:t>
            </a:r>
            <a:br>
              <a:rPr lang="sk-SK" dirty="0" smtClean="0"/>
            </a:br>
            <a:r>
              <a:rPr lang="sk-SK" dirty="0" err="1" smtClean="0"/>
              <a:t>Moli</a:t>
            </a:r>
            <a:r>
              <a:rPr lang="sk-SK" dirty="0" err="1" smtClean="0">
                <a:effectLst/>
              </a:rPr>
              <a:t>ère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411601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Zástupný symbol pro obsah 5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980728"/>
            <a:ext cx="3800475" cy="4657725"/>
          </a:xfrm>
        </p:spPr>
      </p:pic>
      <p:sp>
        <p:nvSpPr>
          <p:cNvPr id="5" name="Zástupný symbol pro text 4"/>
          <p:cNvSpPr>
            <a:spLocks noGrp="1"/>
          </p:cNvSpPr>
          <p:nvPr>
            <p:ph type="body" idx="2"/>
          </p:nvPr>
        </p:nvSpPr>
        <p:spPr>
          <a:xfrm>
            <a:off x="5220072" y="1412776"/>
            <a:ext cx="3545976" cy="3921224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 smtClean="0"/>
              <a:t>1622-1673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 err="1" smtClean="0"/>
              <a:t>Jean</a:t>
            </a:r>
            <a:r>
              <a:rPr lang="sk-SK" sz="1800" dirty="0" smtClean="0"/>
              <a:t> </a:t>
            </a:r>
            <a:r>
              <a:rPr lang="sk-SK" sz="1800" dirty="0" err="1" smtClean="0"/>
              <a:t>Baptiste</a:t>
            </a:r>
            <a:r>
              <a:rPr lang="sk-SK" sz="1800" dirty="0" smtClean="0"/>
              <a:t> </a:t>
            </a:r>
            <a:r>
              <a:rPr lang="sk-SK" sz="1800" dirty="0" err="1" smtClean="0"/>
              <a:t>Poquelin</a:t>
            </a:r>
            <a:endParaRPr lang="sk-SK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/>
              <a:t>f</a:t>
            </a:r>
            <a:r>
              <a:rPr lang="sk-SK" sz="1800" dirty="0" smtClean="0"/>
              <a:t>rancúzsky herec, dramatik, režisér a divadelný riaditeľ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/>
              <a:t>o</a:t>
            </a:r>
            <a:r>
              <a:rPr lang="sk-SK" sz="1800" dirty="0" smtClean="0"/>
              <a:t>bdobie klasicizmu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i="1" dirty="0" smtClean="0"/>
              <a:t>Smiešne preciózky – </a:t>
            </a:r>
            <a:r>
              <a:rPr lang="sk-SK" sz="1800" dirty="0" smtClean="0"/>
              <a:t>18.11.1659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1800" dirty="0"/>
              <a:t>k</a:t>
            </a:r>
            <a:r>
              <a:rPr lang="sk-SK" sz="1800" dirty="0" smtClean="0"/>
              <a:t>omédie a frašky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8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800" dirty="0"/>
          </a:p>
        </p:txBody>
      </p:sp>
      <p:sp>
        <p:nvSpPr>
          <p:cNvPr id="3" name="Nadpis 2"/>
          <p:cNvSpPr>
            <a:spLocks noGrp="1"/>
          </p:cNvSpPr>
          <p:nvPr>
            <p:ph type="title"/>
          </p:nvPr>
        </p:nvSpPr>
        <p:spPr>
          <a:xfrm>
            <a:off x="5220072" y="457200"/>
            <a:ext cx="3542928" cy="1066800"/>
          </a:xfrm>
        </p:spPr>
        <p:txBody>
          <a:bodyPr>
            <a:normAutofit/>
          </a:bodyPr>
          <a:lstStyle/>
          <a:p>
            <a:pPr algn="ctr"/>
            <a:r>
              <a:rPr lang="sk-SK" sz="3600" b="1" u="sng" dirty="0" err="1" smtClean="0"/>
              <a:t>Moli</a:t>
            </a:r>
            <a:r>
              <a:rPr lang="sk-SK" sz="3600" b="1" u="sng" dirty="0" err="1" smtClean="0">
                <a:effectLst/>
              </a:rPr>
              <a:t>ère</a:t>
            </a:r>
            <a:endParaRPr lang="sk-SK" sz="3600" b="1" u="sng" dirty="0"/>
          </a:p>
        </p:txBody>
      </p:sp>
    </p:spTree>
    <p:extLst>
      <p:ext uri="{BB962C8B-B14F-4D97-AF65-F5344CB8AC3E}">
        <p14:creationId xmlns:p14="http://schemas.microsoft.com/office/powerpoint/2010/main" val="2284763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LAKOMEC</a:t>
            </a:r>
            <a:endParaRPr lang="sk-SK" dirty="0"/>
          </a:p>
        </p:txBody>
      </p:sp>
      <p:sp>
        <p:nvSpPr>
          <p:cNvPr id="6" name="Zástupný symbol pro obsah 5"/>
          <p:cNvSpPr>
            <a:spLocks noGrp="1"/>
          </p:cNvSpPr>
          <p:nvPr>
            <p:ph sz="half" idx="1"/>
          </p:nvPr>
        </p:nvSpPr>
        <p:spPr>
          <a:xfrm>
            <a:off x="467544" y="1700808"/>
            <a:ext cx="3456384" cy="3531096"/>
          </a:xfrm>
        </p:spPr>
        <p:txBody>
          <a:bodyPr>
            <a:normAutofit fontScale="92500"/>
          </a:bodyPr>
          <a:lstStyle/>
          <a:p>
            <a:r>
              <a:rPr lang="sk-SK" sz="2200" dirty="0" smtClean="0"/>
              <a:t>Námet pochádza z antiky</a:t>
            </a:r>
          </a:p>
          <a:p>
            <a:r>
              <a:rPr lang="sk-SK" sz="2200" dirty="0" smtClean="0"/>
              <a:t>Výsmech z lakomstva – deformuje charakter a ničí vzťahy ľudí</a:t>
            </a:r>
          </a:p>
          <a:p>
            <a:r>
              <a:rPr lang="sk-SK" sz="2200" dirty="0" smtClean="0"/>
              <a:t>Jednota miesta, času a deja</a:t>
            </a:r>
          </a:p>
          <a:p>
            <a:r>
              <a:rPr lang="sk-SK" sz="2200" dirty="0" smtClean="0"/>
              <a:t>5 dejstiev</a:t>
            </a:r>
          </a:p>
          <a:p>
            <a:r>
              <a:rPr lang="sk-SK" sz="2200" dirty="0" err="1" smtClean="0"/>
              <a:t>hyperbolizácia</a:t>
            </a:r>
            <a:endParaRPr lang="sk-SK" sz="2200" dirty="0"/>
          </a:p>
          <a:p>
            <a:endParaRPr lang="sk-SK" sz="2200" dirty="0"/>
          </a:p>
          <a:p>
            <a:endParaRPr lang="sk-SK" sz="1800" dirty="0" smtClean="0"/>
          </a:p>
        </p:txBody>
      </p:sp>
      <p:sp>
        <p:nvSpPr>
          <p:cNvPr id="7" name="Zástupný symbol pro obsah 6"/>
          <p:cNvSpPr>
            <a:spLocks noGrp="1"/>
          </p:cNvSpPr>
          <p:nvPr>
            <p:ph sz="half" idx="2"/>
          </p:nvPr>
        </p:nvSpPr>
        <p:spPr>
          <a:xfrm>
            <a:off x="4644008" y="2348880"/>
            <a:ext cx="4064128" cy="3603104"/>
          </a:xfrm>
        </p:spPr>
        <p:txBody>
          <a:bodyPr>
            <a:normAutofit fontScale="92500"/>
          </a:bodyPr>
          <a:lstStyle/>
          <a:p>
            <a:r>
              <a:rPr lang="sk-SK" sz="2300" dirty="0"/>
              <a:t>LD: dráma</a:t>
            </a:r>
          </a:p>
          <a:p>
            <a:r>
              <a:rPr lang="sk-SK" sz="2300" dirty="0"/>
              <a:t>LÚ: komédia</a:t>
            </a:r>
          </a:p>
          <a:p>
            <a:r>
              <a:rPr lang="sk-SK" sz="2300" dirty="0"/>
              <a:t>LF: divadelná hra</a:t>
            </a:r>
          </a:p>
          <a:p>
            <a:r>
              <a:rPr lang="sk-SK" sz="2300" dirty="0"/>
              <a:t>PROSTREDIE: Paríž</a:t>
            </a:r>
          </a:p>
          <a:p>
            <a:r>
              <a:rPr lang="sk-SK" sz="2300" dirty="0"/>
              <a:t>ČAS: polovica 17.storočia </a:t>
            </a:r>
          </a:p>
          <a:p>
            <a:r>
              <a:rPr lang="sk-SK" sz="2300" dirty="0"/>
              <a:t>TÉMA: Lakomý </a:t>
            </a:r>
            <a:r>
              <a:rPr lang="sk-SK" sz="2300" dirty="0" err="1"/>
              <a:t>Harpagon</a:t>
            </a:r>
            <a:r>
              <a:rPr lang="sk-SK" sz="2300" dirty="0"/>
              <a:t> sa chce oženiť so synovou milou</a:t>
            </a:r>
          </a:p>
          <a:p>
            <a:r>
              <a:rPr lang="sk-SK" sz="2300" dirty="0" smtClean="0"/>
              <a:t>HL.MYŠLIENKA: Peniaze deformujú ľudské vzťahy.</a:t>
            </a:r>
            <a:endParaRPr lang="sk-SK" dirty="0"/>
          </a:p>
        </p:txBody>
      </p:sp>
      <p:pic>
        <p:nvPicPr>
          <p:cNvPr id="2" name="Obráze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32656"/>
            <a:ext cx="20193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0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11849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k-SK" sz="1800" dirty="0" smtClean="0"/>
              <a:t>HARPAGON – lakomec, vdovec, sebecký, podozrievavý, rieši len peniaze</a:t>
            </a:r>
            <a:endParaRPr lang="sk-SK" sz="1800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POSTAVY</a:t>
            </a: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1547664" y="2060848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KLEANT – syn, nerešpektuje otca, láska k Mariane, hazardné hry</a:t>
            </a:r>
            <a:endParaRPr lang="sk-SK" dirty="0"/>
          </a:p>
        </p:txBody>
      </p:sp>
      <p:sp>
        <p:nvSpPr>
          <p:cNvPr id="7" name="TextovéPole 6"/>
          <p:cNvSpPr txBox="1"/>
          <p:nvPr/>
        </p:nvSpPr>
        <p:spPr>
          <a:xfrm>
            <a:off x="395536" y="3111245"/>
            <a:ext cx="78070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ELIZA – dcéra, krásna, plachá, láska k Valérovi, neuznáva otcov spôsob života</a:t>
            </a:r>
            <a:endParaRPr lang="sk-SK" dirty="0"/>
          </a:p>
        </p:txBody>
      </p:sp>
      <p:sp>
        <p:nvSpPr>
          <p:cNvPr id="8" name="TextovéPole 7"/>
          <p:cNvSpPr txBox="1"/>
          <p:nvPr/>
        </p:nvSpPr>
        <p:spPr>
          <a:xfrm>
            <a:off x="1547664" y="3537446"/>
            <a:ext cx="3459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VALÉR – správca domu, skromný</a:t>
            </a:r>
            <a:endParaRPr lang="sk-SK" dirty="0"/>
          </a:p>
        </p:txBody>
      </p:sp>
      <p:sp>
        <p:nvSpPr>
          <p:cNvPr id="9" name="TextovéPole 8"/>
          <p:cNvSpPr txBox="1"/>
          <p:nvPr/>
        </p:nvSpPr>
        <p:spPr>
          <a:xfrm>
            <a:off x="395536" y="3954041"/>
            <a:ext cx="5437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MARIANA – sestra Valéra, pekná, mladá, ohľaduplná</a:t>
            </a:r>
            <a:endParaRPr lang="sk-SK" dirty="0"/>
          </a:p>
        </p:txBody>
      </p:sp>
      <p:sp>
        <p:nvSpPr>
          <p:cNvPr id="10" name="TextovéPole 9"/>
          <p:cNvSpPr txBox="1"/>
          <p:nvPr/>
        </p:nvSpPr>
        <p:spPr>
          <a:xfrm>
            <a:off x="683568" y="5013176"/>
            <a:ext cx="50343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VEDĽAJŚIE </a:t>
            </a:r>
            <a:r>
              <a:rPr lang="sk-SK" dirty="0" smtClean="0"/>
              <a:t>POSTAVY – </a:t>
            </a:r>
            <a:r>
              <a:rPr lang="sk-SK" dirty="0" err="1" smtClean="0"/>
              <a:t>Anzelm</a:t>
            </a:r>
            <a:r>
              <a:rPr lang="sk-SK" dirty="0" smtClean="0"/>
              <a:t>, </a:t>
            </a:r>
            <a:r>
              <a:rPr lang="sk-SK" dirty="0" err="1" smtClean="0"/>
              <a:t>Frozína</a:t>
            </a:r>
            <a:r>
              <a:rPr lang="sk-SK" dirty="0" smtClean="0"/>
              <a:t>, Šidlo, </a:t>
            </a:r>
          </a:p>
          <a:p>
            <a:r>
              <a:rPr lang="sk-SK" dirty="0" smtClean="0"/>
              <a:t>Majster Šimon</a:t>
            </a:r>
            <a:endParaRPr lang="sk-SK" dirty="0"/>
          </a:p>
        </p:txBody>
      </p:sp>
      <p:pic>
        <p:nvPicPr>
          <p:cNvPr id="3" name="Obráze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7726" y="3722113"/>
            <a:ext cx="2274884" cy="227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930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ovéPole 3"/>
          <p:cNvSpPr txBox="1"/>
          <p:nvPr/>
        </p:nvSpPr>
        <p:spPr>
          <a:xfrm>
            <a:off x="611560" y="836712"/>
            <a:ext cx="79928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EXPOZÍCIA </a:t>
            </a:r>
            <a:r>
              <a:rPr lang="sk-SK" dirty="0" smtClean="0"/>
              <a:t>(úvod</a:t>
            </a:r>
            <a:r>
              <a:rPr lang="sk-SK" dirty="0" smtClean="0"/>
              <a:t>)</a:t>
            </a:r>
          </a:p>
          <a:p>
            <a:pPr marL="285750" indent="-285750">
              <a:buFontTx/>
              <a:buChar char="-"/>
            </a:pPr>
            <a:r>
              <a:rPr lang="sk-SK" dirty="0" smtClean="0"/>
              <a:t>Rozhovor súrodencov o láske. </a:t>
            </a:r>
            <a:r>
              <a:rPr lang="sk-SK" dirty="0" err="1" smtClean="0"/>
              <a:t>Harpagon</a:t>
            </a:r>
            <a:r>
              <a:rPr lang="sk-SK" dirty="0" smtClean="0"/>
              <a:t> je skúpy a bojí sa o svoje peniaze, obviní sluhu z krádeže.</a:t>
            </a:r>
          </a:p>
          <a:p>
            <a:pPr marL="285750" indent="-285750">
              <a:buFontTx/>
              <a:buChar char="-"/>
            </a:pPr>
            <a:endParaRPr lang="sk-SK" dirty="0"/>
          </a:p>
          <a:p>
            <a:endParaRPr lang="sk-SK" dirty="0"/>
          </a:p>
        </p:txBody>
      </p:sp>
      <p:sp>
        <p:nvSpPr>
          <p:cNvPr id="2" name="TextovéPole 1"/>
          <p:cNvSpPr txBox="1"/>
          <p:nvPr/>
        </p:nvSpPr>
        <p:spPr>
          <a:xfrm>
            <a:off x="3131840" y="1988840"/>
            <a:ext cx="5349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sk-SK" dirty="0" smtClean="0"/>
              <a:t>KOLÍZIA (zápletka)</a:t>
            </a:r>
          </a:p>
          <a:p>
            <a:pPr algn="just"/>
            <a:r>
              <a:rPr lang="sk-SK" dirty="0" smtClean="0"/>
              <a:t>- </a:t>
            </a:r>
            <a:r>
              <a:rPr lang="sk-SK" dirty="0" err="1" smtClean="0"/>
              <a:t>Harpagon</a:t>
            </a:r>
            <a:r>
              <a:rPr lang="sk-SK" dirty="0" smtClean="0"/>
              <a:t> sa chce oženiť s Marianou. Konflikt otca s deťmi a aj vnútorný konflikt – strach o majetok</a:t>
            </a:r>
            <a:endParaRPr lang="sk-SK" dirty="0"/>
          </a:p>
        </p:txBody>
      </p:sp>
      <p:sp>
        <p:nvSpPr>
          <p:cNvPr id="3" name="TextovéPole 2"/>
          <p:cNvSpPr txBox="1"/>
          <p:nvPr/>
        </p:nvSpPr>
        <p:spPr>
          <a:xfrm>
            <a:off x="637959" y="3140968"/>
            <a:ext cx="58893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dirty="0" smtClean="0"/>
              <a:t>KRÍZA (vyvrcholenie)</a:t>
            </a:r>
          </a:p>
          <a:p>
            <a:r>
              <a:rPr lang="sk-SK" dirty="0" smtClean="0"/>
              <a:t>- </a:t>
            </a:r>
            <a:r>
              <a:rPr lang="sk-SK" dirty="0" err="1" smtClean="0"/>
              <a:t>Cleant</a:t>
            </a:r>
            <a:r>
              <a:rPr lang="sk-SK" dirty="0" smtClean="0"/>
              <a:t> vyznáva Mariane lásku. Otec sa ho chce zrieknuť.</a:t>
            </a:r>
            <a:endParaRPr lang="sk-SK" dirty="0"/>
          </a:p>
        </p:txBody>
      </p:sp>
      <p:sp>
        <p:nvSpPr>
          <p:cNvPr id="5" name="TextovéPole 4"/>
          <p:cNvSpPr txBox="1"/>
          <p:nvPr/>
        </p:nvSpPr>
        <p:spPr>
          <a:xfrm>
            <a:off x="3131840" y="3932070"/>
            <a:ext cx="44457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 smtClean="0"/>
              <a:t>PERIPETIA (obrat)</a:t>
            </a:r>
          </a:p>
          <a:p>
            <a:r>
              <a:rPr lang="sk-SK" dirty="0" smtClean="0"/>
              <a:t>- Skrytie </a:t>
            </a:r>
            <a:r>
              <a:rPr lang="sk-SK" dirty="0" err="1" smtClean="0"/>
              <a:t>Harpagonovho</a:t>
            </a:r>
            <a:r>
              <a:rPr lang="sk-SK" dirty="0" smtClean="0"/>
              <a:t> pokladu. Deti vydierali otca, aby im dovolil </a:t>
            </a:r>
            <a:r>
              <a:rPr lang="sk-SK" dirty="0" err="1" smtClean="0"/>
              <a:t>svadbu.l</a:t>
            </a:r>
            <a:endParaRPr lang="sk-SK" dirty="0"/>
          </a:p>
        </p:txBody>
      </p:sp>
      <p:sp>
        <p:nvSpPr>
          <p:cNvPr id="6" name="TextovéPole 5"/>
          <p:cNvSpPr txBox="1"/>
          <p:nvPr/>
        </p:nvSpPr>
        <p:spPr>
          <a:xfrm>
            <a:off x="611559" y="5589240"/>
            <a:ext cx="7966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mtClean="0"/>
              <a:t>KATASTROFA </a:t>
            </a:r>
            <a:r>
              <a:rPr lang="sk-SK" smtClean="0"/>
              <a:t>(rozuzlenie</a:t>
            </a:r>
            <a:r>
              <a:rPr lang="sk-SK" dirty="0" smtClean="0"/>
              <a:t>)</a:t>
            </a:r>
          </a:p>
          <a:p>
            <a:r>
              <a:rPr lang="sk-SK" dirty="0" smtClean="0"/>
              <a:t>- </a:t>
            </a:r>
            <a:r>
              <a:rPr lang="sk-SK" dirty="0" err="1" smtClean="0"/>
              <a:t>Anzlem</a:t>
            </a:r>
            <a:r>
              <a:rPr lang="sk-SK" dirty="0" smtClean="0"/>
              <a:t> sa stretáva so svojimi stratenými deťmi. </a:t>
            </a:r>
            <a:r>
              <a:rPr lang="sk-SK" dirty="0" err="1" smtClean="0"/>
              <a:t>Harpagon</a:t>
            </a:r>
            <a:r>
              <a:rPr lang="sk-SK" dirty="0" smtClean="0"/>
              <a:t> súhlasí so svadbou.</a:t>
            </a:r>
            <a:endParaRPr lang="sk-SK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932070"/>
            <a:ext cx="2162698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792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véPole 1"/>
          <p:cNvSpPr txBox="1"/>
          <p:nvPr/>
        </p:nvSpPr>
        <p:spPr>
          <a:xfrm>
            <a:off x="755576" y="908720"/>
            <a:ext cx="184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sk-SK" dirty="0"/>
          </a:p>
          <a:p>
            <a:endParaRPr lang="sk-SK" dirty="0" smtClean="0"/>
          </a:p>
          <a:p>
            <a:endParaRPr lang="sk-SK" dirty="0"/>
          </a:p>
          <a:p>
            <a:endParaRPr lang="sk-SK" dirty="0"/>
          </a:p>
        </p:txBody>
      </p:sp>
      <p:sp>
        <p:nvSpPr>
          <p:cNvPr id="3" name="TextovéPole 2"/>
          <p:cNvSpPr txBox="1"/>
          <p:nvPr/>
        </p:nvSpPr>
        <p:spPr>
          <a:xfrm>
            <a:off x="493580" y="2109049"/>
            <a:ext cx="818987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i="1" dirty="0" smtClean="0"/>
              <a:t>„Ach peniaze, peniaze, vy moje poklady. Ste preč!“</a:t>
            </a:r>
          </a:p>
          <a:p>
            <a:r>
              <a:rPr lang="sk-SK" sz="2800" dirty="0"/>
              <a:t>	</a:t>
            </a:r>
            <a:r>
              <a:rPr lang="sk-SK" sz="2800" dirty="0" smtClean="0"/>
              <a:t>						</a:t>
            </a:r>
            <a:r>
              <a:rPr lang="sk-SK" sz="2800" dirty="0" err="1" smtClean="0"/>
              <a:t>Harpagon</a:t>
            </a:r>
            <a:endParaRPr lang="sk-SK" sz="28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755576" y="4437112"/>
            <a:ext cx="766588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800" i="1" dirty="0" smtClean="0"/>
              <a:t>„Veľa vecí v jednom slove, sestrička. Ľúbim.“</a:t>
            </a:r>
          </a:p>
          <a:p>
            <a:r>
              <a:rPr lang="sk-SK" sz="2800" dirty="0"/>
              <a:t>	</a:t>
            </a:r>
            <a:r>
              <a:rPr lang="sk-SK" sz="2800" dirty="0" smtClean="0"/>
              <a:t>						</a:t>
            </a:r>
            <a:r>
              <a:rPr lang="sk-SK" sz="2800" dirty="0" err="1" smtClean="0"/>
              <a:t>Kleant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367021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67544" y="2564904"/>
            <a:ext cx="8229600" cy="1219200"/>
          </a:xfrm>
        </p:spPr>
        <p:txBody>
          <a:bodyPr/>
          <a:lstStyle/>
          <a:p>
            <a:pPr algn="ctr"/>
            <a:r>
              <a:rPr lang="sk-SK" dirty="0" smtClean="0"/>
              <a:t>ĎAKUJEM ZA POZORNOSŤ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25350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ír">
  <a:themeElements>
    <a:clrScheme name="Lití písma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Papí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í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</TotalTime>
  <Words>278</Words>
  <Application>Microsoft Office PowerPoint</Application>
  <PresentationFormat>Prezentácia na obrazovke (4:3)</PresentationFormat>
  <Paragraphs>51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1" baseType="lpstr">
      <vt:lpstr>Arial</vt:lpstr>
      <vt:lpstr>Constantia</vt:lpstr>
      <vt:lpstr>Wingdings 2</vt:lpstr>
      <vt:lpstr>Papír</vt:lpstr>
      <vt:lpstr>LAKOMEC  Molière</vt:lpstr>
      <vt:lpstr>Molière</vt:lpstr>
      <vt:lpstr>LAKOMEC</vt:lpstr>
      <vt:lpstr>POSTAVY</vt:lpstr>
      <vt:lpstr>Prezentácia programu PowerPoint</vt:lpstr>
      <vt:lpstr>Prezentácia programu PowerPoint</vt:lpstr>
      <vt:lpstr>ĎAKUJEM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LAKOMEC  Molière</dc:title>
  <dc:creator>Uzivatel</dc:creator>
  <cp:lastModifiedBy>NTB</cp:lastModifiedBy>
  <cp:revision>13</cp:revision>
  <dcterms:created xsi:type="dcterms:W3CDTF">2022-12-04T15:08:40Z</dcterms:created>
  <dcterms:modified xsi:type="dcterms:W3CDTF">2025-06-05T13:32:45Z</dcterms:modified>
</cp:coreProperties>
</file>