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388225"/>
            <a:ext cx="7766936" cy="2662611"/>
          </a:xfrm>
        </p:spPr>
        <p:txBody>
          <a:bodyPr/>
          <a:lstStyle/>
          <a:p>
            <a:pPr algn="ctr"/>
            <a:r>
              <a:rPr lang="ru-RU" b="1" dirty="0"/>
              <a:t>Проект "Аналитика рынка вакансий для HR-агентства"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Цыганов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72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Исходный файл – данные </a:t>
            </a:r>
            <a:r>
              <a:rPr lang="en-US" dirty="0" smtClean="0"/>
              <a:t>HR </a:t>
            </a:r>
            <a:r>
              <a:rPr lang="ru-RU" dirty="0" smtClean="0"/>
              <a:t>агентства за 12 месяцев 2023 года</a:t>
            </a:r>
          </a:p>
          <a:p>
            <a:r>
              <a:rPr lang="ru-RU" dirty="0" smtClean="0"/>
              <a:t>В файле 1284 строки</a:t>
            </a:r>
          </a:p>
          <a:p>
            <a:r>
              <a:rPr lang="ru-RU" dirty="0" smtClean="0"/>
              <a:t>Представлены данные о вакансиях с указанием ответственного менеджера и описанием данных по вакансии</a:t>
            </a:r>
          </a:p>
          <a:p>
            <a:r>
              <a:rPr lang="ru-RU" dirty="0" smtClean="0"/>
              <a:t>Явных дубликатов нет</a:t>
            </a:r>
          </a:p>
          <a:p>
            <a:r>
              <a:rPr lang="ru-RU" dirty="0" smtClean="0"/>
              <a:t>Есть пропуски по столбцам </a:t>
            </a:r>
          </a:p>
          <a:p>
            <a:pPr>
              <a:buFont typeface="+mj-lt"/>
              <a:buAutoNum type="arabicPeriod"/>
            </a:pPr>
            <a:r>
              <a:rPr lang="ru-RU" dirty="0"/>
              <a:t> </a:t>
            </a:r>
            <a:r>
              <a:rPr lang="ru-RU" dirty="0" smtClean="0"/>
              <a:t>   дополнительные требования (скорее всего этот столбец не обязателен к заполнению)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Зарплата от и до не везде указана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Не везде есть дата закрытия – связано с тем, что объявление может быть еще актуально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22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Публикация вакансий по месяцам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5" y="2252028"/>
            <a:ext cx="5318722" cy="3881437"/>
          </a:xfrm>
        </p:spPr>
      </p:pic>
      <p:sp>
        <p:nvSpPr>
          <p:cNvPr id="5" name="TextBox 4"/>
          <p:cNvSpPr txBox="1"/>
          <p:nvPr/>
        </p:nvSpPr>
        <p:spPr>
          <a:xfrm>
            <a:off x="6350924" y="2252027"/>
            <a:ext cx="3275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августе было размещено больше всего вакансий (180), в ноябре меньше всего (60)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179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Распределение вакансий по менеджерам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18777"/>
            <a:ext cx="4720482" cy="3881437"/>
          </a:xfrm>
        </p:spPr>
      </p:pic>
      <p:sp>
        <p:nvSpPr>
          <p:cNvPr id="5" name="TextBox 4"/>
          <p:cNvSpPr txBox="1"/>
          <p:nvPr/>
        </p:nvSpPr>
        <p:spPr>
          <a:xfrm>
            <a:off x="5627716" y="2327563"/>
            <a:ext cx="364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Лидирует менеджер </a:t>
            </a:r>
            <a:r>
              <a:rPr lang="ru-RU" dirty="0" smtClean="0"/>
              <a:t>агентства </a:t>
            </a:r>
            <a:r>
              <a:rPr lang="ru-RU" dirty="0"/>
              <a:t>№9 с 557 вакансиями, по </a:t>
            </a:r>
            <a:r>
              <a:rPr lang="ru-RU" dirty="0" smtClean="0"/>
              <a:t>1й </a:t>
            </a:r>
            <a:r>
              <a:rPr lang="ru-RU" dirty="0"/>
              <a:t>вакансии разместили менеджер 8 и 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Интерес к вакансии в зависимости от требуемого опыта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0" y="2152275"/>
            <a:ext cx="5449384" cy="3881437"/>
          </a:xfrm>
        </p:spPr>
      </p:pic>
      <p:sp>
        <p:nvSpPr>
          <p:cNvPr id="5" name="TextBox 4"/>
          <p:cNvSpPr txBox="1"/>
          <p:nvPr/>
        </p:nvSpPr>
        <p:spPr>
          <a:xfrm>
            <a:off x="6458989" y="2286000"/>
            <a:ext cx="2998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Больше всего откликов у вакансий без требования опыта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5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Отклики в зависимости от кол-ва офисов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46" y="2276966"/>
            <a:ext cx="5257233" cy="388143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68" y="1270000"/>
            <a:ext cx="2823813" cy="22614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42611" y="3848793"/>
            <a:ext cx="3524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Результат неоднозначный, поэтому далее мы </a:t>
            </a:r>
            <a:r>
              <a:rPr lang="ru-RU" dirty="0" smtClean="0"/>
              <a:t>проверили </a:t>
            </a:r>
            <a:r>
              <a:rPr lang="ru-RU" dirty="0"/>
              <a:t>гипотезу, зависит ли заинтересованность в вакансии от кол-ва офисов по городам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Гипотеза не подтвердилась, связи 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62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Наличие инфо о ЗП и вакансии для </a:t>
            </a:r>
            <a:r>
              <a:rPr lang="en-US" dirty="0" smtClean="0"/>
              <a:t>Junior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78" y="2367250"/>
            <a:ext cx="2743583" cy="1057423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48" y="2481566"/>
            <a:ext cx="2715004" cy="943107"/>
          </a:xfrm>
        </p:spPr>
      </p:pic>
      <p:sp>
        <p:nvSpPr>
          <p:cNvPr id="6" name="TextBox 5"/>
          <p:cNvSpPr txBox="1"/>
          <p:nvPr/>
        </p:nvSpPr>
        <p:spPr>
          <a:xfrm>
            <a:off x="1097280" y="3956858"/>
            <a:ext cx="3632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Рейтинг кликов у </a:t>
            </a:r>
            <a:r>
              <a:rPr lang="ru-RU" dirty="0" smtClean="0"/>
              <a:t>вакансий </a:t>
            </a:r>
            <a:r>
              <a:rPr lang="ru-RU" dirty="0"/>
              <a:t>с </a:t>
            </a:r>
            <a:r>
              <a:rPr lang="ru-RU" dirty="0" smtClean="0"/>
              <a:t>информацией </a:t>
            </a:r>
            <a:r>
              <a:rPr lang="ru-RU" dirty="0"/>
              <a:t>о </a:t>
            </a:r>
            <a:r>
              <a:rPr lang="ru-RU" dirty="0" err="1"/>
              <a:t>зп</a:t>
            </a:r>
            <a:r>
              <a:rPr lang="ru-RU" dirty="0"/>
              <a:t> и без нее практически одинаковый.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824348" y="3975839"/>
            <a:ext cx="317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Вакансии </a:t>
            </a:r>
            <a:r>
              <a:rPr lang="ru-RU" dirty="0"/>
              <a:t>для </a:t>
            </a:r>
            <a:r>
              <a:rPr lang="ru-RU" dirty="0" err="1"/>
              <a:t>Junior</a:t>
            </a:r>
            <a:r>
              <a:rPr lang="ru-RU" dirty="0"/>
              <a:t> вызывают повышенный интерес.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78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Требуемые навыки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7" y="1930400"/>
            <a:ext cx="5349466" cy="3881437"/>
          </a:xfrm>
        </p:spPr>
      </p:pic>
      <p:sp>
        <p:nvSpPr>
          <p:cNvPr id="5" name="TextBox 4"/>
          <p:cNvSpPr txBox="1"/>
          <p:nvPr/>
        </p:nvSpPr>
        <p:spPr>
          <a:xfrm>
            <a:off x="6508865" y="2036618"/>
            <a:ext cx="3304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Было выделено 8 основных навыков.</a:t>
            </a:r>
          </a:p>
          <a:p>
            <a:r>
              <a:rPr lang="ru-RU" dirty="0" smtClean="0"/>
              <a:t>В результате анализа выяснилось, что </a:t>
            </a:r>
            <a:r>
              <a:rPr lang="en-US" dirty="0" smtClean="0"/>
              <a:t>tableau </a:t>
            </a:r>
            <a:r>
              <a:rPr lang="ru-RU" dirty="0" smtClean="0"/>
              <a:t>и </a:t>
            </a:r>
            <a:r>
              <a:rPr lang="en-US" dirty="0" smtClean="0"/>
              <a:t>python </a:t>
            </a:r>
            <a:r>
              <a:rPr lang="ru-RU" dirty="0" smtClean="0"/>
              <a:t>вызывают больший интерес у претендентов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30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представлены данные за 12 </a:t>
            </a:r>
            <a:r>
              <a:rPr lang="ru-RU" dirty="0" smtClean="0"/>
              <a:t>месяцев </a:t>
            </a:r>
            <a:r>
              <a:rPr lang="ru-RU" dirty="0"/>
              <a:t>2023 года</a:t>
            </a:r>
          </a:p>
          <a:p>
            <a:r>
              <a:rPr lang="ru-RU" dirty="0"/>
              <a:t>У вакансии бывает от 1 до 317 просмотров и до 151 кликов</a:t>
            </a:r>
          </a:p>
          <a:p>
            <a:r>
              <a:rPr lang="ru-RU" dirty="0"/>
              <a:t>Уровень зарплат в файле от 5000 до 250000</a:t>
            </a:r>
          </a:p>
          <a:p>
            <a:r>
              <a:rPr lang="ru-RU" dirty="0"/>
              <a:t>Кол-во офисов компаний от 1 до 25</a:t>
            </a:r>
          </a:p>
          <a:p>
            <a:r>
              <a:rPr lang="ru-RU" dirty="0"/>
              <a:t>В августе было размещено больше всего вакансий (180), в ноябре меньше всего (60)</a:t>
            </a:r>
          </a:p>
          <a:p>
            <a:r>
              <a:rPr lang="ru-RU" dirty="0"/>
              <a:t>Лидирует менеджер </a:t>
            </a:r>
            <a:r>
              <a:rPr lang="ru-RU" dirty="0" smtClean="0"/>
              <a:t>агентства </a:t>
            </a:r>
            <a:r>
              <a:rPr lang="ru-RU" dirty="0"/>
              <a:t>№9 с 557 вакансиями, по 1 вакансии разместили менеджер 8 и 4.</a:t>
            </a:r>
          </a:p>
          <a:p>
            <a:r>
              <a:rPr lang="ru-RU" dirty="0"/>
              <a:t>Среди размещенных, больше </a:t>
            </a:r>
            <a:r>
              <a:rPr lang="ru-RU"/>
              <a:t>всего </a:t>
            </a:r>
            <a:r>
              <a:rPr lang="ru-RU" smtClean="0"/>
              <a:t>вакансий </a:t>
            </a:r>
            <a:r>
              <a:rPr lang="ru-RU" dirty="0"/>
              <a:t>без опыта работы, и процент кликов у этих вакансий больше</a:t>
            </a:r>
          </a:p>
          <a:p>
            <a:r>
              <a:rPr lang="ru-RU" dirty="0"/>
              <a:t>Рейтинг кликов у </a:t>
            </a:r>
            <a:r>
              <a:rPr lang="ru-RU" dirty="0" smtClean="0"/>
              <a:t>вакансий </a:t>
            </a:r>
            <a:r>
              <a:rPr lang="ru-RU" dirty="0"/>
              <a:t>с </a:t>
            </a:r>
            <a:r>
              <a:rPr lang="ru-RU" dirty="0" smtClean="0"/>
              <a:t>информацией </a:t>
            </a:r>
            <a:r>
              <a:rPr lang="ru-RU" dirty="0"/>
              <a:t>о </a:t>
            </a:r>
            <a:r>
              <a:rPr lang="ru-RU" dirty="0" err="1"/>
              <a:t>зп</a:t>
            </a:r>
            <a:r>
              <a:rPr lang="ru-RU" dirty="0"/>
              <a:t> и без нее практически одинаковый.</a:t>
            </a:r>
          </a:p>
          <a:p>
            <a:r>
              <a:rPr lang="ru-RU" dirty="0" smtClean="0"/>
              <a:t>Вакансии </a:t>
            </a:r>
            <a:r>
              <a:rPr lang="ru-RU" dirty="0"/>
              <a:t>для </a:t>
            </a:r>
            <a:r>
              <a:rPr lang="ru-RU" dirty="0" err="1"/>
              <a:t>Junior</a:t>
            </a:r>
            <a:r>
              <a:rPr lang="ru-RU" dirty="0"/>
              <a:t> вызывают повышенный интерес.</a:t>
            </a:r>
          </a:p>
          <a:p>
            <a:r>
              <a:rPr lang="ru-RU" dirty="0"/>
              <a:t>Повышенный интерес вызывают навыки </a:t>
            </a:r>
            <a:r>
              <a:rPr lang="ru-RU" dirty="0" err="1"/>
              <a:t>tableau</a:t>
            </a:r>
            <a:r>
              <a:rPr lang="ru-RU" dirty="0"/>
              <a:t> и </a:t>
            </a:r>
            <a:r>
              <a:rPr lang="ru-RU" dirty="0" err="1"/>
              <a:t>python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01116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343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Проект "Аналитика рынка вакансий для HR-агентства"</vt:lpstr>
      <vt:lpstr>Общая информация</vt:lpstr>
      <vt:lpstr>Публикация вакансий по месяцам</vt:lpstr>
      <vt:lpstr>Распределение вакансий по менеджерам</vt:lpstr>
      <vt:lpstr>Интерес к вакансии в зависимости от требуемого опыта</vt:lpstr>
      <vt:lpstr>Отклики в зависимости от кол-ва офисов</vt:lpstr>
      <vt:lpstr>Наличие инфо о ЗП и вакансии для Junior</vt:lpstr>
      <vt:lpstr>Требуемые навыки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"Аналитика рынка вакансий для HR-агентства"</dc:title>
  <dc:creator>Цыганов Алексей Владимирович</dc:creator>
  <cp:lastModifiedBy>Цыганов Алексей Владимирович</cp:lastModifiedBy>
  <cp:revision>4</cp:revision>
  <dcterms:created xsi:type="dcterms:W3CDTF">2024-02-16T06:59:42Z</dcterms:created>
  <dcterms:modified xsi:type="dcterms:W3CDTF">2024-02-16T07:27:42Z</dcterms:modified>
</cp:coreProperties>
</file>