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1" r:id="rId6"/>
    <p:sldId id="303" r:id="rId7"/>
    <p:sldId id="302" r:id="rId8"/>
    <p:sldId id="304" r:id="rId9"/>
    <p:sldId id="305" r:id="rId10"/>
    <p:sldId id="310" r:id="rId11"/>
    <p:sldId id="311" r:id="rId12"/>
    <p:sldId id="312" r:id="rId13"/>
    <p:sldId id="306" r:id="rId14"/>
    <p:sldId id="307" r:id="rId15"/>
    <p:sldId id="309" r:id="rId16"/>
    <p:sldId id="308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E4B1-FFF5-4FE3-ACFA-F7263B3EDB43}" v="867" dt="2023-02-09T17:20:08.256"/>
    <p1510:client id="{2BC69BCE-2F6B-456B-8B43-5594FEBD8AAF}" v="13" dt="2023-02-09T17:22:41.787"/>
    <p1510:client id="{4CF4EF54-1313-4DFE-BC6D-D67C2C730CE7}" v="4083" dt="2023-02-09T20:25:28.559"/>
    <p1510:client id="{8F9299F3-D368-4947-92B3-85E3158CE1B9}" v="365" dt="2023-02-13T15:53:12.813"/>
    <p1510:client id="{9A9521E8-D7EF-4F93-BBB6-25C6DF7E936B}" v="763" dt="2023-02-13T15:52:19.586"/>
    <p1510:client id="{A357ACF2-3371-4654-9996-33DAE49C95A1}" v="8" dt="2023-02-09T20:23:14.917"/>
    <p1510:client id="{D398A08B-9859-42E3-A96D-F72752E46A0A}" v="517" dt="2023-02-09T20:10:0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04.03.2023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04.03.2023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/?s=&amp;drink_type=wine" TargetMode="External"/><Relationship Id="rId2" Type="http://schemas.openxmlformats.org/officeDocument/2006/relationships/hyperlink" Target="https://www.kaggle.com/datasets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020250/AppliedDataScie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utscheweine.de/wissen/rebsor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err="1">
                <a:solidFill>
                  <a:schemeClr val="tx1"/>
                </a:solidFill>
              </a:rPr>
              <a:t>Wine</a:t>
            </a:r>
            <a:r>
              <a:rPr lang="de-DE" sz="4400">
                <a:solidFill>
                  <a:schemeClr val="tx1"/>
                </a:solidFill>
              </a:rPr>
              <a:t> </a:t>
            </a:r>
            <a:r>
              <a:rPr lang="de-DE" sz="4400" err="1">
                <a:solidFill>
                  <a:schemeClr val="tx1"/>
                </a:solidFill>
              </a:rPr>
              <a:t>reviews</a:t>
            </a:r>
            <a:r>
              <a:rPr lang="de-DE" sz="4400">
                <a:solidFill>
                  <a:schemeClr val="tx1"/>
                </a:solidFill>
              </a:rPr>
              <a:t> + </a:t>
            </a:r>
            <a:r>
              <a:rPr lang="de-DE" sz="4400" err="1">
                <a:solidFill>
                  <a:schemeClr val="tx1"/>
                </a:solidFill>
              </a:rPr>
              <a:t>Weather</a:t>
            </a:r>
            <a:r>
              <a:rPr lang="de-DE" sz="4400">
                <a:solidFill>
                  <a:schemeClr val="tx1"/>
                </a:solidFill>
              </a:rPr>
              <a:t> </a:t>
            </a:r>
            <a:r>
              <a:rPr lang="de-DE" sz="4400" err="1">
                <a:solidFill>
                  <a:schemeClr val="tx1"/>
                </a:solidFill>
              </a:rPr>
              <a:t>data</a:t>
            </a:r>
            <a:endParaRPr lang="de-DE" sz="440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err="1"/>
              <a:t>What</a:t>
            </a:r>
            <a:r>
              <a:rPr lang="de-DE" sz="1600"/>
              <a:t> </a:t>
            </a:r>
            <a:r>
              <a:rPr lang="de-DE" sz="1600" err="1"/>
              <a:t>is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best</a:t>
            </a:r>
            <a:r>
              <a:rPr lang="de-DE" sz="1600"/>
              <a:t> </a:t>
            </a:r>
            <a:r>
              <a:rPr lang="de-DE" sz="1600" err="1"/>
              <a:t>wine</a:t>
            </a:r>
            <a:endParaRPr lang="de-DE" sz="1600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2CED2-2FDF-2730-364F-40BDF73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ookman Old Style"/>
                <a:ea typeface="맑은 고딕"/>
              </a:rPr>
              <a:t>Further methods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FB8FFBD-D56C-E8A1-C497-D23E06A7B70B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indent="-17907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Recommendation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Engine</a:t>
            </a:r>
            <a:endParaRPr lang="de-DE" altLang="ko-KR" err="1">
              <a:ea typeface="맑은 고딕" panose="020B0503020000020004" pitchFamily="34" charset="-127"/>
            </a:endParaRPr>
          </a:p>
          <a:p>
            <a:pPr marL="444500" lvl="1" indent="-17907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User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Rating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Prediction</a:t>
            </a:r>
            <a:endParaRPr lang="de-DE" altLang="ko-KR" err="1">
              <a:ea typeface="맑은 고딕"/>
            </a:endParaRPr>
          </a:p>
          <a:p>
            <a:pPr marL="444500" lvl="1" indent="-17907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Item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Recommendation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Hierarchical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Classification</a:t>
            </a:r>
            <a:endParaRPr lang="de-DE" altLang="ko-KR" err="1">
              <a:ea typeface="맑은 고딕"/>
            </a:endParaRP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Wine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taste</a:t>
            </a:r>
            <a:r>
              <a:rPr lang="ko-KR" altLang="en-US">
                <a:ea typeface="맑은 고딕"/>
              </a:rPr>
              <a:t> and </a:t>
            </a:r>
            <a:r>
              <a:rPr lang="ko-KR" altLang="en-US" err="1">
                <a:ea typeface="맑은 고딕"/>
              </a:rPr>
              <a:t>Temperature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Cateories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Moderate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Warm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usw</a:t>
            </a:r>
            <a:r>
              <a:rPr lang="ko-KR" altLang="en-US">
                <a:ea typeface="맑은 고딕"/>
              </a:rPr>
              <a:t>.)</a:t>
            </a:r>
            <a:endParaRPr lang="ko-KR"/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Random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Forest</a:t>
            </a:r>
            <a:endParaRPr lang="de-DE" altLang="ko-KR" err="1">
              <a:ea typeface="맑은 고딕"/>
            </a:endParaRP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ko-KR" altLang="en-US" err="1">
                <a:ea typeface="맑은 고딕"/>
              </a:rPr>
              <a:t>Weather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factors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temp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humidity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wind</a:t>
            </a:r>
            <a:r>
              <a:rPr lang="ko-KR" altLang="en-US">
                <a:ea typeface="맑은 고딕"/>
              </a:rPr>
              <a:t>) and </a:t>
            </a:r>
            <a:r>
              <a:rPr lang="ko-KR" altLang="en-US" err="1">
                <a:ea typeface="맑은 고딕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160960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733BD-9988-19A3-F6F7-BC1ADBA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err="1">
                <a:latin typeface="Bookman Old Style"/>
                <a:ea typeface="맑은 고딕"/>
              </a:rPr>
              <a:t>Recommendation</a:t>
            </a:r>
            <a:r>
              <a:rPr lang="ko-KR">
                <a:latin typeface="Bookman Old Style"/>
                <a:ea typeface="맑은 고딕"/>
              </a:rPr>
              <a:t> </a:t>
            </a:r>
            <a:r>
              <a:rPr lang="ko-KR" err="1">
                <a:latin typeface="Bookman Old Style"/>
                <a:ea typeface="맑은 고딕"/>
              </a:rPr>
              <a:t>Engine</a:t>
            </a:r>
            <a:endParaRPr lang="ko-KR">
              <a:latin typeface="Bookman Old Style"/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ECB4D-0D05-8704-B13D-AE6F5D795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User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Rating</a:t>
            </a:r>
            <a:r>
              <a:rPr lang="ko-KR" altLang="en-US">
                <a:ea typeface="맑은 고딕"/>
              </a:rPr>
              <a:t> </a:t>
            </a:r>
            <a:r>
              <a:rPr lang="en-US" altLang="ko-KR">
                <a:ea typeface="맑은 고딕"/>
              </a:rPr>
              <a:t>Prediction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1B9ADA-8C87-1A64-CF3A-C523085EE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err="1"/>
              <a:t>Item</a:t>
            </a:r>
            <a:r>
              <a:rPr lang="ko-KR"/>
              <a:t> </a:t>
            </a:r>
            <a:r>
              <a:rPr lang="ko-KR" err="1"/>
              <a:t>Recommendation</a:t>
            </a:r>
          </a:p>
        </p:txBody>
      </p:sp>
      <p:pic>
        <p:nvPicPr>
          <p:cNvPr id="13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4077EA69-D91E-514E-8B74-52FA4218023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662358" y="2586566"/>
            <a:ext cx="1487833" cy="2910821"/>
          </a:xfr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E91239FB-AE15-6B4A-AA2D-65F0C31501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3853019"/>
            <a:ext cx="4639736" cy="232938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217FD-07F0-96A0-C424-1BEF5AE43FED}"/>
              </a:ext>
            </a:extLst>
          </p:cNvPr>
          <p:cNvSpPr txBox="1"/>
          <p:nvPr/>
        </p:nvSpPr>
        <p:spPr>
          <a:xfrm>
            <a:off x="1142999" y="2583366"/>
            <a:ext cx="45905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err="1">
                <a:ea typeface="맑은 고딕"/>
              </a:rPr>
              <a:t>Goal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F</a:t>
            </a:r>
            <a:r>
              <a:rPr lang="en-US" altLang="ko-KR" err="1">
                <a:ea typeface="+mn-lt"/>
                <a:cs typeface="+mn-lt"/>
              </a:rPr>
              <a:t>inding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patterns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consumer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reviews and predicting their rating</a:t>
            </a:r>
            <a:endParaRPr lang="ko-KR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맑은 고딕"/>
              </a:rPr>
              <a:t>Main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attributes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Points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Predicted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points</a:t>
            </a:r>
            <a:r>
              <a:rPr lang="ko-KR" altLang="en-US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users</a:t>
            </a:r>
            <a:endParaRPr lang="ko-KR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E944-356D-A14E-26F3-36326D3054B2}"/>
              </a:ext>
            </a:extLst>
          </p:cNvPr>
          <p:cNvSpPr txBox="1"/>
          <p:nvPr/>
        </p:nvSpPr>
        <p:spPr>
          <a:xfrm>
            <a:off x="6514170" y="2583365"/>
            <a:ext cx="306658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b="1" err="1">
                <a:ea typeface="맑은 고딕"/>
              </a:rPr>
              <a:t>Goal</a:t>
            </a:r>
            <a:r>
              <a:rPr lang="ko-KR" altLang="en-US">
                <a:ea typeface="맑은 고딕"/>
              </a:rPr>
              <a:t>: </a:t>
            </a:r>
            <a:r>
              <a:rPr lang="ko-KR" altLang="en-US" err="1">
                <a:ea typeface="맑은 고딕"/>
              </a:rPr>
              <a:t>Recognizing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user's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preference</a:t>
            </a:r>
            <a:r>
              <a:rPr lang="ko-KR" altLang="en-US">
                <a:ea typeface="맑은 고딕"/>
              </a:rPr>
              <a:t> and </a:t>
            </a:r>
            <a:r>
              <a:rPr lang="ko-KR" altLang="en-US" err="1">
                <a:ea typeface="맑은 고딕"/>
              </a:rPr>
              <a:t>providing</a:t>
            </a:r>
            <a:r>
              <a:rPr lang="ko-KR" altLang="en-US">
                <a:ea typeface="맑은 고딕"/>
              </a:rPr>
              <a:t> </a:t>
            </a:r>
            <a:r>
              <a:rPr lang="ko-KR" err="1">
                <a:ea typeface="+mn-lt"/>
                <a:cs typeface="+mn-lt"/>
              </a:rPr>
              <a:t>appropriate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recommendations</a:t>
            </a:r>
            <a:r>
              <a:rPr lang="ko-KR">
                <a:ea typeface="+mn-lt"/>
                <a:cs typeface="+mn-lt"/>
              </a:rPr>
              <a:t>.</a:t>
            </a:r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맑은 고딕"/>
              </a:rPr>
              <a:t>Content-based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filtering</a:t>
            </a:r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맑은 고딕"/>
              </a:rPr>
              <a:t>To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give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proper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recommendations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we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need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profile</a:t>
            </a:r>
            <a:r>
              <a:rPr lang="ko-KR" altLang="en-US">
                <a:ea typeface="맑은 고딕"/>
              </a:rPr>
              <a:t> of </a:t>
            </a:r>
            <a:r>
              <a:rPr lang="ko-KR" altLang="en-US" err="1">
                <a:ea typeface="맑은 고딕"/>
              </a:rPr>
              <a:t>the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customers</a:t>
            </a:r>
            <a:r>
              <a:rPr lang="ko-KR" altLang="en-US">
                <a:ea typeface="맑은 고딕"/>
              </a:rPr>
              <a:t>' </a:t>
            </a:r>
            <a:r>
              <a:rPr lang="ko-KR" altLang="en-US" err="1">
                <a:ea typeface="맑은 고딕"/>
              </a:rPr>
              <a:t>preference</a:t>
            </a:r>
            <a:r>
              <a:rPr lang="ko-KR" altLang="en-US">
                <a:ea typeface="맑은 고딕"/>
              </a:rPr>
              <a:t> and </a:t>
            </a:r>
            <a:r>
              <a:rPr lang="ko-KR" altLang="en-US" err="1">
                <a:ea typeface="맑은 고딕"/>
              </a:rPr>
              <a:t>item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description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wine</a:t>
            </a:r>
            <a:r>
              <a:rPr lang="ko-KR" altLang="en-US">
                <a:ea typeface="맑은 고딕"/>
              </a:rPr>
              <a:t>)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270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E1BD-4F3E-06D5-D299-1DA16F1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ookman Old Style"/>
                <a:ea typeface="맑은 고딕"/>
              </a:rPr>
              <a:t>Hierarchical Classification</a:t>
            </a:r>
            <a:endParaRPr lang="ko-KR">
              <a:latin typeface="Bookman Old Style"/>
              <a:ea typeface="맑은 고딕"/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3384AAEA-EA21-A8C6-ACB3-4742A70287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49503" y="2344970"/>
            <a:ext cx="5606175" cy="2827156"/>
          </a:xfr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A80C6965-5D77-4121-68C6-39869C8264BF}"/>
              </a:ext>
            </a:extLst>
          </p:cNvPr>
          <p:cNvSpPr txBox="1">
            <a:spLocks/>
          </p:cNvSpPr>
          <p:nvPr/>
        </p:nvSpPr>
        <p:spPr>
          <a:xfrm>
            <a:off x="1097280" y="1955180"/>
            <a:ext cx="4119346" cy="321742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indent="-179070">
              <a:buChar char="-"/>
            </a:pPr>
            <a:r>
              <a:rPr lang="en-US" altLang="ko-KR" b="1">
                <a:solidFill>
                  <a:schemeClr val="tx1"/>
                </a:solidFill>
                <a:ea typeface="맑은 고딕"/>
              </a:rPr>
              <a:t>Goal</a:t>
            </a:r>
            <a:r>
              <a:rPr lang="en-US" altLang="ko-KR">
                <a:solidFill>
                  <a:schemeClr val="tx1"/>
                </a:solidFill>
                <a:ea typeface="맑은 고딕"/>
              </a:rPr>
              <a:t>: </a:t>
            </a:r>
            <a:r>
              <a:rPr lang="en-US">
                <a:ea typeface="+mn-lt"/>
                <a:cs typeface="+mn-lt"/>
              </a:rPr>
              <a:t>What are the characteristics of wine taste depending on climatic factors?</a:t>
            </a:r>
            <a:endParaRPr lang="en-US" altLang="ko-KR">
              <a:ea typeface="+mn-lt"/>
              <a:cs typeface="+mn-lt"/>
            </a:endParaRPr>
          </a:p>
          <a:p>
            <a:pPr marL="179070" indent="-179070">
              <a:buChar char="-"/>
            </a:pPr>
            <a:r>
              <a:rPr lang="en-US">
                <a:ea typeface="+mn-lt"/>
                <a:cs typeface="+mn-lt"/>
              </a:rPr>
              <a:t>We can classify the taste of wine according to a specific weather category.</a:t>
            </a:r>
            <a:endParaRPr lang="en-US">
              <a:ea typeface="맑은 고딕"/>
            </a:endParaRPr>
          </a:p>
          <a:p>
            <a:pPr marL="179070" indent="-179070">
              <a:buChar char="-"/>
            </a:pPr>
            <a:r>
              <a:rPr lang="en-US" altLang="ko-KR">
                <a:ea typeface="맑은 고딕"/>
              </a:rPr>
              <a:t>Selected Attributes: Wine taste (Acidity, Sweet, Dry etc.) and weather category (Moderate, Warm, etc.)</a:t>
            </a:r>
          </a:p>
        </p:txBody>
      </p:sp>
    </p:spTree>
    <p:extLst>
      <p:ext uri="{BB962C8B-B14F-4D97-AF65-F5344CB8AC3E}">
        <p14:creationId xmlns:p14="http://schemas.microsoft.com/office/powerpoint/2010/main" val="32563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002BE-93EF-1856-CB8C-5E84BD1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Random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Forest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Decision</a:t>
            </a:r>
            <a:r>
              <a:rPr lang="ko-KR" altLang="en-US">
                <a:ea typeface="맑은 고딕"/>
              </a:rPr>
              <a:t> Tree)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09352749-13D9-2DC2-1DC3-F270E7B1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" y="3061369"/>
            <a:ext cx="5094248" cy="3123481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16E4845A-726A-7AFC-9113-0DA14E25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376" y="3163669"/>
            <a:ext cx="5596053" cy="30211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8AEA1A4-A321-1E8A-58B6-25A3088A0014}"/>
              </a:ext>
            </a:extLst>
          </p:cNvPr>
          <p:cNvSpPr txBox="1">
            <a:spLocks/>
          </p:cNvSpPr>
          <p:nvPr/>
        </p:nvSpPr>
        <p:spPr>
          <a:xfrm>
            <a:off x="1097280" y="1955180"/>
            <a:ext cx="10057370" cy="74557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70" indent="-179070">
              <a:buChar char="-"/>
            </a:pPr>
            <a:r>
              <a:rPr lang="en-US" altLang="ko-KR" b="1">
                <a:solidFill>
                  <a:schemeClr val="tx1"/>
                </a:solidFill>
                <a:ea typeface="맑은 고딕"/>
              </a:rPr>
              <a:t>Goal</a:t>
            </a:r>
            <a:r>
              <a:rPr lang="en-US" altLang="ko-KR">
                <a:solidFill>
                  <a:schemeClr val="tx1"/>
                </a:solidFill>
                <a:ea typeface="맑은 고딕"/>
              </a:rPr>
              <a:t>: </a:t>
            </a:r>
            <a:r>
              <a:rPr lang="en-US">
                <a:ea typeface="+mn-lt"/>
                <a:cs typeface="+mn-lt"/>
              </a:rPr>
              <a:t>Wines (or Varieties) from which climate factors are rated better? 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  <a:p>
            <a:pPr marL="179070" indent="-179070">
              <a:buChar char="-"/>
            </a:pPr>
            <a:r>
              <a:rPr lang="en-US" altLang="ko-KR">
                <a:ea typeface="맑은 고딕"/>
              </a:rPr>
              <a:t>Selected Attributes: Temperature, Humidity, Wind and Rating (Classic, Very good, good, etc.), Variety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EA5FA-8DF9-EF31-CEF7-13E3C49A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4140B-C87E-369E-DD79-9E717ACE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10000"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en-US"/>
              <a:t>The source dataset is from</a:t>
            </a:r>
            <a:r>
              <a:rPr lang="de-DE"/>
              <a:t>: </a:t>
            </a:r>
            <a:r>
              <a:rPr lang="de-DE">
                <a:hlinkClick r:id="rId2"/>
              </a:rPr>
              <a:t>https://www.kaggle.com/datasets/zynicide/wine-reviews</a:t>
            </a:r>
            <a:r>
              <a:rPr lang="de-DE"/>
              <a:t>.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The data was scraped from the website </a:t>
            </a:r>
            <a:r>
              <a:rPr lang="en-US" b="0" i="0" u="none" strike="noStrike">
                <a:solidFill>
                  <a:srgbClr val="202124"/>
                </a:solidFill>
                <a:effectLst/>
                <a:latin typeface="Inter"/>
                <a:hlinkClick r:id="rId3"/>
              </a:rPr>
              <a:t>WineEnthusiast</a:t>
            </a: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 on </a:t>
            </a:r>
            <a:r>
              <a:rPr lang="de-DE" b="0" i="0">
                <a:solidFill>
                  <a:srgbClr val="3C4043"/>
                </a:solidFill>
                <a:effectLst/>
                <a:latin typeface="Inter"/>
              </a:rPr>
              <a:t>November 22nd, 2017</a:t>
            </a: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.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Editors of the website write wine reviews and </a:t>
            </a:r>
            <a:r>
              <a:rPr lang="en-US">
                <a:solidFill>
                  <a:srgbClr val="3C4043"/>
                </a:solidFill>
                <a:latin typeface="Inter"/>
              </a:rPr>
              <a:t>distribute points. 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C4043"/>
                </a:solidFill>
                <a:latin typeface="Inter"/>
              </a:rPr>
              <a:t>The dataset has 130.000 observations and 14 columns.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C4043"/>
                </a:solidFill>
                <a:latin typeface="Inter"/>
              </a:rPr>
              <a:t>With further text processing, we were able to get even more features out of the dataset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C4043"/>
                </a:solidFill>
                <a:latin typeface="Inter"/>
              </a:rPr>
              <a:t>In addition, we use the “Open Weather Map” API to retrieve the geo location and weather data of the wine's region.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/>
              <a:t>We use python and a student subscription of open weather map for this. 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en-US"/>
              <a:t>What we want to achieve: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/>
              <a:t>Classification of varieties based on the description of flavors.</a:t>
            </a:r>
          </a:p>
          <a:p>
            <a:pPr marL="471805" lvl="1" indent="-179070">
              <a:buFont typeface="Arial" panose="020B0604020202020204" pitchFamily="34" charset="0"/>
              <a:buChar char="•"/>
            </a:pPr>
            <a:r>
              <a:rPr lang="en-US"/>
              <a:t>Classification of reviewer points based on useful features (probably price, age, weather data).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en-US"/>
              <a:t>Our repository: </a:t>
            </a:r>
            <a:r>
              <a:rPr lang="en-US">
                <a:hlinkClick r:id="rId4"/>
              </a:rPr>
              <a:t>https://github.com/Alex020250/AppliedDataScience</a:t>
            </a:r>
            <a:r>
              <a:rPr lang="en-US"/>
              <a:t> 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7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55B01-7E1F-9F92-3AD1-AB7F132D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0BC62-E28A-5BC2-4418-B454CDC9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Based on literature, “air temperature is considered the most important factor in the overall growth and productivity of winegrapes”.</a:t>
            </a:r>
            <a:r>
              <a:rPr lang="en-US" baseline="30000"/>
              <a:t>1</a:t>
            </a:r>
            <a:endParaRPr lang="en-US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Warmer climates result in more alcoholic, full-bodied wines with higher sugar levels, darker color and easier ripening.</a:t>
            </a:r>
            <a:r>
              <a:rPr lang="en-US" baseline="30000"/>
              <a:t>2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Cool climates (less than 15 ℃) results in crisp, higher-acidity, fresher-</a:t>
            </a:r>
            <a:r>
              <a:rPr lang="en-US" err="1"/>
              <a:t>flavoured</a:t>
            </a:r>
            <a:r>
              <a:rPr lang="en-US"/>
              <a:t> wine with lighter body, low sugar level but difficult ripening.</a:t>
            </a:r>
            <a:r>
              <a:rPr lang="en-US" baseline="30000"/>
              <a:t>3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In general, wine production in times of climate change is a big issue for wine makers.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At least for European wines this website describes each grape in much detail: </a:t>
            </a:r>
            <a:r>
              <a:rPr lang="en-US">
                <a:hlinkClick r:id="rId2"/>
              </a:rPr>
              <a:t>https://www.deutscheweine.de/wissen/rebsorten/</a:t>
            </a:r>
            <a:r>
              <a:rPr lang="en-US"/>
              <a:t>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FEA2AE-55BE-1E41-16F7-18812680011D}"/>
              </a:ext>
            </a:extLst>
          </p:cNvPr>
          <p:cNvSpPr txBox="1"/>
          <p:nvPr/>
        </p:nvSpPr>
        <p:spPr>
          <a:xfrm>
            <a:off x="9510584" y="5207372"/>
            <a:ext cx="2681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/>
              <a:t>1 </a:t>
            </a:r>
            <a:r>
              <a:rPr lang="en-US" sz="800" b="0" i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Jones, G. V., and F. Alves. 2012. Impact of climate change on wine production: a global overview and regional assessment in the Douro Valley of Portugal.</a:t>
            </a:r>
          </a:p>
          <a:p>
            <a:endParaRPr lang="en-US" sz="80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r>
              <a:rPr lang="en-US" sz="800" baseline="30000">
                <a:solidFill>
                  <a:srgbClr val="1C1D1E"/>
                </a:solidFill>
                <a:latin typeface="Open Sans" panose="020B0606030504020204" pitchFamily="34" charset="0"/>
              </a:rPr>
              <a:t>2 </a:t>
            </a:r>
            <a:r>
              <a:rPr lang="en-US" sz="800">
                <a:solidFill>
                  <a:srgbClr val="1C1D1E"/>
                </a:solidFill>
                <a:latin typeface="Open Sans" panose="020B0606030504020204" pitchFamily="34" charset="0"/>
              </a:rPr>
              <a:t>Greg Spellman, Wine, weather and climate, University College Northampton, p. 230</a:t>
            </a:r>
          </a:p>
          <a:p>
            <a:endParaRPr lang="en-US" sz="800">
              <a:solidFill>
                <a:srgbClr val="1C1D1E"/>
              </a:solidFill>
              <a:latin typeface="Open Sans" panose="020B0606030504020204" pitchFamily="34" charset="0"/>
            </a:endParaRPr>
          </a:p>
          <a:p>
            <a:r>
              <a:rPr lang="en-US" sz="800" baseline="30000">
                <a:solidFill>
                  <a:srgbClr val="1C1D1E"/>
                </a:solidFill>
                <a:latin typeface="Open Sans" panose="020B0606030504020204" pitchFamily="34" charset="0"/>
              </a:rPr>
              <a:t>3 </a:t>
            </a:r>
            <a:r>
              <a:rPr lang="en-US" sz="800">
                <a:solidFill>
                  <a:srgbClr val="1C1D1E"/>
                </a:solidFill>
                <a:latin typeface="Open Sans" panose="020B0606030504020204" pitchFamily="34" charset="0"/>
              </a:rPr>
              <a:t>Greg Spellman, Wine, weather and climate, University College Northampton, p. 230</a:t>
            </a:r>
            <a:endParaRPr lang="en-US" sz="80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418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39178-C409-51FF-38A0-C18BB45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CBF19-A2FD-BC45-115B-0D45DD8B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C4043"/>
                </a:solidFill>
                <a:latin typeface="Inter"/>
              </a:rPr>
              <a:t>Wine data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The original dataset contains a ‘title’ column from which we derived additional attributes</a:t>
            </a:r>
          </a:p>
          <a:p>
            <a:pPr marL="654876" lvl="2" indent="-179388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3C4043"/>
                </a:solidFill>
                <a:latin typeface="Inter"/>
              </a:rPr>
              <a:t>With a regular expression we extracted: Variety, winery, producer and bottling date.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76% of the observations contain one of 11 twitter handles of the user that wrote the wine review</a:t>
            </a:r>
          </a:p>
          <a:p>
            <a:pPr marL="654876" lvl="2" indent="-179388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3C4043"/>
                </a:solidFill>
                <a:latin typeface="Inter"/>
              </a:rPr>
              <a:t>We got the number of followers for those 11 twitter users from Twitter API.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One interesting field is the ‘description’ field where the reviewer wrote a statement about the wine</a:t>
            </a:r>
          </a:p>
          <a:p>
            <a:pPr marL="654876" lvl="2" indent="-179388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3C4043"/>
                </a:solidFill>
                <a:latin typeface="Inter"/>
              </a:rPr>
              <a:t>Using the Rapid Miner plugin “Text Processing” we found out relevant words and use them for classification.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C4043"/>
                </a:solidFill>
                <a:latin typeface="Inter"/>
              </a:rPr>
              <a:t>Weather data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We were able to geocode all 130.000 observations based on country and region and got a result for 68%.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For these regions we are able to get 7.000 weather datasets per day from the last year (2022).</a:t>
            </a:r>
          </a:p>
          <a:p>
            <a:pPr marL="654876" lvl="2" indent="-179388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3C4043"/>
                </a:solidFill>
                <a:latin typeface="Inter"/>
              </a:rPr>
              <a:t>Getting data of the wine’s bottling year would require a costly subscription.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We get temperature data for the relevant wine months and take min, max and average values.</a:t>
            </a:r>
          </a:p>
          <a:p>
            <a:pPr marL="654876" lvl="2" indent="-179388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3C4043"/>
                </a:solidFill>
                <a:latin typeface="Inter"/>
              </a:rPr>
              <a:t>April – October on the northern hemisphere and October – April on the southern one based on this literature</a:t>
            </a:r>
            <a:r>
              <a:rPr lang="en-US" sz="1000" baseline="30000">
                <a:solidFill>
                  <a:srgbClr val="3C4043"/>
                </a:solidFill>
                <a:latin typeface="Inter"/>
              </a:rPr>
              <a:t>1</a:t>
            </a:r>
            <a:r>
              <a:rPr lang="en-US" sz="1000">
                <a:solidFill>
                  <a:srgbClr val="3C4043"/>
                </a:solidFill>
                <a:latin typeface="Inter"/>
              </a:rPr>
              <a:t>.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C4043"/>
                </a:solidFill>
                <a:latin typeface="Inter"/>
              </a:rPr>
              <a:t>In addition, we also get humidity and wind</a:t>
            </a:r>
            <a:endParaRPr lang="en-US" sz="1000">
              <a:solidFill>
                <a:srgbClr val="3C4043"/>
              </a:solidFill>
              <a:latin typeface="Inter"/>
            </a:endParaRPr>
          </a:p>
          <a:p>
            <a:endParaRPr lang="de-DE" sz="16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E1A6B4-7377-DFF1-10E6-7BE9A6B790DA}"/>
              </a:ext>
            </a:extLst>
          </p:cNvPr>
          <p:cNvSpPr txBox="1"/>
          <p:nvPr/>
        </p:nvSpPr>
        <p:spPr>
          <a:xfrm>
            <a:off x="9584209" y="6132211"/>
            <a:ext cx="26077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aseline="30000"/>
              <a:t>1 </a:t>
            </a:r>
            <a:r>
              <a:rPr lang="en-US" sz="800"/>
              <a:t>https://onlinelibrary.wiley.com/doi/10.1002/fes3.14</a:t>
            </a:r>
          </a:p>
        </p:txBody>
      </p:sp>
    </p:spTree>
    <p:extLst>
      <p:ext uri="{BB962C8B-B14F-4D97-AF65-F5344CB8AC3E}">
        <p14:creationId xmlns:p14="http://schemas.microsoft.com/office/powerpoint/2010/main" val="28238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25FEB-AC78-B6D8-DA15-20C955D3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/>
              <a:t>About the wine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9E57E-EAA9-C3E8-FD1B-E08FB6974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/>
              <a:t>The points in the dataset are rated like this: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80 - 82 (acceptable)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83 - 86 (good)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87 - 89 (very good)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90 - 93 (excellent)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94 - 97 (superb)</a:t>
            </a:r>
          </a:p>
          <a:p>
            <a:pPr marL="471996" lvl="1" indent="-179388">
              <a:buFont typeface="Arial" panose="020B0604020202020204" pitchFamily="34" charset="0"/>
              <a:buChar char="•"/>
            </a:pPr>
            <a:r>
              <a:rPr lang="en-US" sz="1900"/>
              <a:t>98 - 100 (classic)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ADBD86-B1E2-4204-9BD7-A03380BC7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6" t="9553" r="6456" b="2985"/>
          <a:stretch/>
        </p:blipFill>
        <p:spPr>
          <a:xfrm>
            <a:off x="6946578" y="2120900"/>
            <a:ext cx="3778468" cy="374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56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A09CA-6734-3907-442A-9AABF123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Distribution of wine regions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CF04CAC-3C3C-19CE-8FBB-6A7709F2B4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39521" y="2139950"/>
            <a:ext cx="6373812" cy="3760788"/>
          </a:xfrm>
          <a:noFill/>
        </p:spPr>
      </p:pic>
    </p:spTree>
    <p:extLst>
      <p:ext uri="{BB962C8B-B14F-4D97-AF65-F5344CB8AC3E}">
        <p14:creationId xmlns:p14="http://schemas.microsoft.com/office/powerpoint/2010/main" val="5383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7DC4C-A66D-EB47-5A8D-47358BB1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Classification </a:t>
            </a:r>
            <a:r>
              <a:rPr lang="de-DE" err="1"/>
              <a:t>of</a:t>
            </a:r>
            <a:r>
              <a:rPr lang="de-DE"/>
              <a:t> Variety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91188-17CD-52EF-D5E8-6DBDB037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19539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179070" indent="-179070">
              <a:buFont typeface="Arial" panose="020B0604020202020204" pitchFamily="34" charset="0"/>
              <a:buChar char="•"/>
            </a:pPr>
            <a:r>
              <a:rPr lang="de-DE"/>
              <a:t>Term </a:t>
            </a:r>
            <a:r>
              <a:rPr lang="de-DE" err="1"/>
              <a:t>Document</a:t>
            </a:r>
            <a:r>
              <a:rPr lang="de-DE"/>
              <a:t> Matrix (TDM)</a:t>
            </a:r>
          </a:p>
          <a:p>
            <a:pPr marL="179070" indent="-179070"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de-DE" err="1"/>
              <a:t>identification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and </a:t>
            </a:r>
            <a:r>
              <a:rPr lang="de-DE" err="1"/>
              <a:t>word</a:t>
            </a:r>
            <a:r>
              <a:rPr lang="de-DE"/>
              <a:t> </a:t>
            </a:r>
            <a:r>
              <a:rPr lang="de-DE" err="1"/>
              <a:t>pairs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count</a:t>
            </a:r>
            <a:endParaRPr lang="de-DE"/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de-DE"/>
              <a:t>Problem: Filter </a:t>
            </a:r>
            <a:r>
              <a:rPr lang="de-DE" err="1"/>
              <a:t>of</a:t>
            </a:r>
            <a:r>
              <a:rPr lang="de-DE"/>
              <a:t> 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describing</a:t>
            </a:r>
            <a:r>
              <a:rPr lang="de-DE"/>
              <a:t> </a:t>
            </a:r>
            <a:r>
              <a:rPr lang="de-DE" err="1"/>
              <a:t>benefit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variety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 (</a:t>
            </a:r>
            <a:r>
              <a:rPr lang="de-DE" err="1"/>
              <a:t>eg</a:t>
            </a:r>
            <a:r>
              <a:rPr lang="de-DE"/>
              <a:t>. Words like </a:t>
            </a:r>
            <a:r>
              <a:rPr lang="de-DE" err="1"/>
              <a:t>wine</a:t>
            </a:r>
            <a:r>
              <a:rPr lang="de-DE"/>
              <a:t>, </a:t>
            </a:r>
            <a:r>
              <a:rPr lang="de-DE" err="1"/>
              <a:t>aroma</a:t>
            </a:r>
            <a:r>
              <a:rPr lang="de-DE"/>
              <a:t>)</a:t>
            </a:r>
          </a:p>
          <a:p>
            <a:pPr marL="179070" indent="-179070">
              <a:buFont typeface="Arial" panose="020B0604020202020204" pitchFamily="34" charset="0"/>
              <a:buChar char="•"/>
            </a:pPr>
            <a:r>
              <a:rPr lang="de-DE"/>
              <a:t>Solution: </a:t>
            </a:r>
            <a:r>
              <a:rPr lang="de-DE" err="1"/>
              <a:t>Identification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correlation</a:t>
            </a:r>
            <a:r>
              <a:rPr lang="de-DE"/>
              <a:t> </a:t>
            </a:r>
            <a:r>
              <a:rPr lang="de-DE" err="1"/>
              <a:t>between</a:t>
            </a:r>
            <a:r>
              <a:rPr lang="de-DE"/>
              <a:t> "</a:t>
            </a:r>
            <a:r>
              <a:rPr lang="de-DE" err="1"/>
              <a:t>variety</a:t>
            </a:r>
            <a:r>
              <a:rPr lang="de-DE"/>
              <a:t>" and "</a:t>
            </a:r>
            <a:r>
              <a:rPr lang="de-DE" err="1"/>
              <a:t>description</a:t>
            </a:r>
            <a:r>
              <a:rPr lang="de-DE"/>
              <a:t>" </a:t>
            </a:r>
            <a:r>
              <a:rPr lang="de-DE" err="1"/>
              <a:t>field</a:t>
            </a:r>
            <a:endParaRPr lang="de-DE"/>
          </a:p>
        </p:txBody>
      </p:sp>
      <p:pic>
        <p:nvPicPr>
          <p:cNvPr id="4" name="Grafik 4" descr="Ein Bild, das Karte enthält.&#10;&#10;Beschreibung automatisch generiert.">
            <a:extLst>
              <a:ext uri="{FF2B5EF4-FFF2-40B4-BE49-F238E27FC236}">
                <a16:creationId xmlns:a16="http://schemas.microsoft.com/office/drawing/2014/main" id="{AB16888C-E6C5-ACDB-8E8A-287F82CE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06" y="4042419"/>
            <a:ext cx="2987931" cy="2332870"/>
          </a:xfrm>
          <a:prstGeom prst="rect">
            <a:avLst/>
          </a:prstGeom>
        </p:spPr>
      </p:pic>
      <p:pic>
        <p:nvPicPr>
          <p:cNvPr id="5" name="Grafik 5">
            <a:extLst>
              <a:ext uri="{FF2B5EF4-FFF2-40B4-BE49-F238E27FC236}">
                <a16:creationId xmlns:a16="http://schemas.microsoft.com/office/drawing/2014/main" id="{6BB7D9DF-7CEC-F85E-B35C-986156D3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422" y="1997886"/>
            <a:ext cx="4089214" cy="20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6F55F-85CB-1301-C9F9-009B6D02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Classification "</a:t>
            </a:r>
            <a:r>
              <a:rPr lang="de-DE" err="1"/>
              <a:t>variety</a:t>
            </a:r>
            <a:r>
              <a:rPr lang="de-DE"/>
              <a:t>" </a:t>
            </a:r>
            <a:r>
              <a:rPr lang="de-DE" err="1"/>
              <a:t>by</a:t>
            </a:r>
            <a:r>
              <a:rPr lang="de-DE"/>
              <a:t> k-NN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B073-4CB0-3AE0-8B6F-0D861D7F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4342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/>
              <a:t> </a:t>
            </a:r>
            <a:r>
              <a:rPr lang="de-DE" err="1"/>
              <a:t>drilldown</a:t>
            </a:r>
            <a:r>
              <a:rPr lang="de-DE"/>
              <a:t> </a:t>
            </a:r>
            <a:r>
              <a:rPr lang="de-DE" err="1"/>
              <a:t>for</a:t>
            </a:r>
            <a:r>
              <a:rPr lang="de-DE"/>
              <a:t> limited </a:t>
            </a:r>
            <a:r>
              <a:rPr lang="de-DE" err="1"/>
              <a:t>amount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varieties</a:t>
            </a:r>
            <a:endParaRPr lang="de-DE"/>
          </a:p>
          <a:p>
            <a:pPr>
              <a:buFont typeface="Arial" panose="020F0502020204030204" pitchFamily="34" charset="0"/>
              <a:buChar char="•"/>
            </a:pP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k-NN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five</a:t>
            </a:r>
            <a:r>
              <a:rPr lang="de-DE"/>
              <a:t> </a:t>
            </a:r>
            <a:r>
              <a:rPr lang="de-DE" err="1"/>
              <a:t>folds</a:t>
            </a:r>
            <a:r>
              <a:rPr lang="de-DE"/>
              <a:t> </a:t>
            </a:r>
            <a:r>
              <a:rPr lang="de-DE" err="1"/>
              <a:t>accuracy</a:t>
            </a:r>
            <a:r>
              <a:rPr lang="de-DE"/>
              <a:t> </a:t>
            </a:r>
            <a:r>
              <a:rPr lang="de-DE" err="1"/>
              <a:t>of</a:t>
            </a:r>
            <a:r>
              <a:rPr lang="de-DE"/>
              <a:t> 56%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:</a:t>
            </a:r>
          </a:p>
          <a:p>
            <a:pPr marL="383540" lvl="1">
              <a:buFont typeface="Arial" pitchFamily="34" charset="0"/>
              <a:buChar char="•"/>
            </a:pPr>
            <a:r>
              <a:rPr lang="de-DE" err="1"/>
              <a:t>Identification</a:t>
            </a:r>
            <a:r>
              <a:rPr lang="de-DE"/>
              <a:t> </a:t>
            </a:r>
            <a:r>
              <a:rPr lang="de-DE" err="1"/>
              <a:t>of</a:t>
            </a:r>
            <a:r>
              <a:rPr lang="de-DE"/>
              <a:t> relevant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describe</a:t>
            </a:r>
            <a:r>
              <a:rPr lang="de-DE"/>
              <a:t> </a:t>
            </a:r>
            <a:r>
              <a:rPr lang="de-DE" err="1"/>
              <a:t>variety</a:t>
            </a:r>
            <a:endParaRPr lang="de-DE"/>
          </a:p>
          <a:p>
            <a:pPr marL="383540" lvl="1">
              <a:buFont typeface="Arial" pitchFamily="34" charset="0"/>
              <a:buChar char="•"/>
            </a:pPr>
            <a:r>
              <a:rPr lang="de-DE"/>
              <a:t>Check </a:t>
            </a:r>
            <a:r>
              <a:rPr lang="de-DE" err="1"/>
              <a:t>for</a:t>
            </a:r>
            <a:r>
              <a:rPr lang="de-DE"/>
              <a:t> optimal </a:t>
            </a:r>
            <a:r>
              <a:rPr lang="de-DE" err="1"/>
              <a:t>amount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folds</a:t>
            </a:r>
            <a:endParaRPr lang="de-DE"/>
          </a:p>
          <a:p>
            <a:pPr marL="383540" lvl="1">
              <a:buFont typeface="Arial" pitchFamily="34" charset="0"/>
              <a:buChar char="•"/>
            </a:pPr>
            <a:r>
              <a:rPr lang="de-DE"/>
              <a:t>Check </a:t>
            </a:r>
            <a:r>
              <a:rPr lang="de-DE" err="1"/>
              <a:t>accuracy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Naive Bayes</a:t>
            </a:r>
          </a:p>
        </p:txBody>
      </p:sp>
      <p:pic>
        <p:nvPicPr>
          <p:cNvPr id="5" name="Grafik 5" descr="Ein Bild, das Tisch enthält.&#10;&#10;Beschreibung automatisch generiert.">
            <a:extLst>
              <a:ext uri="{FF2B5EF4-FFF2-40B4-BE49-F238E27FC236}">
                <a16:creationId xmlns:a16="http://schemas.microsoft.com/office/drawing/2014/main" id="{94C28CCA-8CC5-9DB3-BE82-59FCBE47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33" y="1940940"/>
            <a:ext cx="6169419" cy="1346439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1893F23B-8687-843F-6709-1EB82784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58" y="3285946"/>
            <a:ext cx="3521885" cy="1470823"/>
          </a:xfrm>
          <a:prstGeom prst="rect">
            <a:avLst/>
          </a:prstGeom>
        </p:spPr>
      </p:pic>
      <p:pic>
        <p:nvPicPr>
          <p:cNvPr id="4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0CD9D10-D7EC-1248-9279-EB95798AF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33" y="4712229"/>
            <a:ext cx="6136046" cy="13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6819E-E2A4-6E31-F23B-389173E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Further </a:t>
            </a:r>
            <a:r>
              <a:rPr lang="de-DE" err="1"/>
              <a:t>methods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TDM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32269-451D-F699-23E3-24821744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Clr>
                <a:srgbClr val="EC7016"/>
              </a:buClr>
              <a:buFont typeface="Arial" panose="020F0502020204030204" pitchFamily="34" charset="0"/>
              <a:buChar char="•"/>
            </a:pPr>
            <a:r>
              <a:rPr lang="de-DE"/>
              <a:t>Classification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/>
              <a:t>Support</a:t>
            </a:r>
            <a:r>
              <a:rPr lang="de-DE">
                <a:ea typeface="+mn-lt"/>
                <a:cs typeface="+mn-lt"/>
              </a:rPr>
              <a:t> Vector Machines: Linear </a:t>
            </a:r>
            <a:r>
              <a:rPr lang="de-DE" err="1">
                <a:ea typeface="+mn-lt"/>
                <a:cs typeface="+mn-lt"/>
              </a:rPr>
              <a:t>or</a:t>
            </a:r>
            <a:r>
              <a:rPr lang="de-DE">
                <a:ea typeface="+mn-lt"/>
                <a:cs typeface="+mn-lt"/>
              </a:rPr>
              <a:t> non-linear </a:t>
            </a:r>
            <a:r>
              <a:rPr lang="de-DE" err="1">
                <a:ea typeface="+mn-lt"/>
                <a:cs typeface="+mn-lt"/>
              </a:rPr>
              <a:t>classifier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that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finds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best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boundary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between</a:t>
            </a:r>
            <a:r>
              <a:rPr lang="de-DE">
                <a:ea typeface="+mn-lt"/>
                <a:cs typeface="+mn-lt"/>
              </a:rPr>
              <a:t> "</a:t>
            </a:r>
            <a:r>
              <a:rPr lang="de-DE" err="1">
                <a:ea typeface="+mn-lt"/>
                <a:cs typeface="+mn-lt"/>
              </a:rPr>
              <a:t>varieties</a:t>
            </a:r>
            <a:r>
              <a:rPr lang="de-DE">
                <a:ea typeface="+mn-lt"/>
                <a:cs typeface="+mn-lt"/>
              </a:rPr>
              <a:t>"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Decision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Trees</a:t>
            </a:r>
            <a:r>
              <a:rPr lang="de-DE">
                <a:ea typeface="+mn-lt"/>
                <a:cs typeface="+mn-lt"/>
              </a:rPr>
              <a:t>: Split "</a:t>
            </a:r>
            <a:r>
              <a:rPr lang="de-DE" err="1">
                <a:ea typeface="+mn-lt"/>
                <a:cs typeface="+mn-lt"/>
              </a:rPr>
              <a:t>varieties</a:t>
            </a:r>
            <a:r>
              <a:rPr lang="de-DE">
                <a:ea typeface="+mn-lt"/>
                <a:cs typeface="+mn-lt"/>
              </a:rPr>
              <a:t>" </a:t>
            </a:r>
            <a:r>
              <a:rPr lang="de-DE" err="1">
                <a:ea typeface="+mn-lt"/>
                <a:cs typeface="+mn-lt"/>
              </a:rPr>
              <a:t>into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smaller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subsets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based</a:t>
            </a:r>
            <a:r>
              <a:rPr lang="de-DE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most</a:t>
            </a:r>
            <a:r>
              <a:rPr lang="de-DE">
                <a:ea typeface="+mn-lt"/>
                <a:cs typeface="+mn-lt"/>
              </a:rPr>
              <a:t> relevant </a:t>
            </a:r>
            <a:r>
              <a:rPr lang="de-DE" err="1">
                <a:ea typeface="+mn-lt"/>
                <a:cs typeface="+mn-lt"/>
              </a:rPr>
              <a:t>describing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words</a:t>
            </a:r>
            <a:endParaRPr lang="de-DE" err="1"/>
          </a:p>
          <a:p>
            <a:pPr marL="383540" lvl="1">
              <a:buFont typeface="Arial" panose="020F0502020204030204" pitchFamily="34" charset="0"/>
              <a:buChar char="•"/>
            </a:pPr>
            <a:endParaRPr lang="de-DE"/>
          </a:p>
          <a:p>
            <a:pPr marL="342900" indent="-342900">
              <a:buClr>
                <a:srgbClr val="EC7016"/>
              </a:buClr>
              <a:buFont typeface="Arial" panose="020F0502020204030204" pitchFamily="34" charset="0"/>
              <a:buChar char="•"/>
            </a:pPr>
            <a:r>
              <a:rPr lang="de-DE">
                <a:ea typeface="+mn-lt"/>
                <a:cs typeface="+mn-lt"/>
              </a:rPr>
              <a:t>Clustering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de-DE">
                <a:ea typeface="+mn-lt"/>
                <a:cs typeface="+mn-lt"/>
              </a:rPr>
              <a:t>K-</a:t>
            </a:r>
            <a:r>
              <a:rPr lang="de-DE" err="1">
                <a:ea typeface="+mn-lt"/>
                <a:cs typeface="+mn-lt"/>
              </a:rPr>
              <a:t>means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partition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data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into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clusters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of</a:t>
            </a:r>
            <a:r>
              <a:rPr lang="de-DE">
                <a:ea typeface="+mn-lt"/>
                <a:cs typeface="+mn-lt"/>
              </a:rPr>
              <a:t> "</a:t>
            </a:r>
            <a:r>
              <a:rPr lang="de-DE" err="1">
                <a:ea typeface="+mn-lt"/>
                <a:cs typeface="+mn-lt"/>
              </a:rPr>
              <a:t>wine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category</a:t>
            </a:r>
            <a:r>
              <a:rPr lang="de-DE">
                <a:ea typeface="+mn-lt"/>
                <a:cs typeface="+mn-lt"/>
              </a:rPr>
              <a:t>" (</a:t>
            </a:r>
            <a:r>
              <a:rPr lang="de-DE" err="1">
                <a:ea typeface="+mn-lt"/>
                <a:cs typeface="+mn-lt"/>
              </a:rPr>
              <a:t>white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wine</a:t>
            </a:r>
            <a:r>
              <a:rPr lang="de-DE">
                <a:ea typeface="+mn-lt"/>
                <a:cs typeface="+mn-lt"/>
              </a:rPr>
              <a:t> / </a:t>
            </a:r>
            <a:r>
              <a:rPr lang="de-DE" err="1">
                <a:ea typeface="+mn-lt"/>
                <a:cs typeface="+mn-lt"/>
              </a:rPr>
              <a:t>red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wine</a:t>
            </a:r>
            <a:r>
              <a:rPr lang="de-DE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Hierachical</a:t>
            </a:r>
            <a:r>
              <a:rPr lang="de-DE">
                <a:ea typeface="+mn-lt"/>
                <a:cs typeface="+mn-lt"/>
              </a:rPr>
              <a:t> </a:t>
            </a:r>
            <a:r>
              <a:rPr lang="de-DE" err="1">
                <a:ea typeface="+mn-lt"/>
                <a:cs typeface="+mn-lt"/>
              </a:rPr>
              <a:t>clustering</a:t>
            </a:r>
            <a:r>
              <a:rPr lang="de-DE">
                <a:ea typeface="+mn-lt"/>
                <a:cs typeface="+mn-lt"/>
              </a:rPr>
              <a:t> (</a:t>
            </a:r>
            <a:r>
              <a:rPr lang="de-DE" err="1">
                <a:ea typeface="+mn-lt"/>
                <a:cs typeface="+mn-lt"/>
              </a:rPr>
              <a:t>agglomorative</a:t>
            </a:r>
            <a:r>
              <a:rPr lang="de-DE">
                <a:ea typeface="+mn-lt"/>
                <a:cs typeface="+mn-lt"/>
              </a:rPr>
              <a:t>) - aggregate "varieties" into "wine category"</a:t>
            </a:r>
          </a:p>
          <a:p>
            <a:pPr marL="200660" lvl="1" indent="0">
              <a:buNone/>
            </a:pPr>
            <a:r>
              <a:rPr lang="de-DE">
                <a:ea typeface="+mn-lt"/>
                <a:cs typeface="+mn-lt"/>
              </a:rPr>
              <a:t>-&gt; Problem: </a:t>
            </a:r>
            <a:r>
              <a:rPr lang="de-DE" err="1">
                <a:ea typeface="+mn-lt"/>
                <a:cs typeface="+mn-lt"/>
              </a:rPr>
              <a:t>No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label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>
                <a:ea typeface="+mn-lt"/>
                <a:cs typeface="+mn-lt"/>
              </a:rPr>
              <a:t> "</a:t>
            </a:r>
            <a:r>
              <a:rPr lang="de-DE" err="1">
                <a:ea typeface="+mn-lt"/>
                <a:cs typeface="+mn-lt"/>
              </a:rPr>
              <a:t>wine</a:t>
            </a:r>
            <a:r>
              <a:rPr lang="de-DE">
                <a:ea typeface="+mn-lt"/>
                <a:cs typeface="+mn-lt"/>
              </a:rPr>
              <a:t> category" </a:t>
            </a:r>
          </a:p>
        </p:txBody>
      </p:sp>
    </p:spTree>
    <p:extLst>
      <p:ext uri="{BB962C8B-B14F-4D97-AF65-F5344CB8AC3E}">
        <p14:creationId xmlns:p14="http://schemas.microsoft.com/office/powerpoint/2010/main" val="28405658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{2D9DAD15-DB90-4332-9812-1A8A7835FAA0}tf22712842_win32</Template>
  <TotalTime>0</TotalTime>
  <Words>1003</Words>
  <Application>Microsoft Office PowerPoint</Application>
  <PresentationFormat>Breitbild</PresentationFormat>
  <Paragraphs>96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Bookman Old Style</vt:lpstr>
      <vt:lpstr>Calibri</vt:lpstr>
      <vt:lpstr>Franklin Gothic Book</vt:lpstr>
      <vt:lpstr>Inter</vt:lpstr>
      <vt:lpstr>Open Sans</vt:lpstr>
      <vt:lpstr>1_RetrospectVTI</vt:lpstr>
      <vt:lpstr>Wine reviews + Weather data</vt:lpstr>
      <vt:lpstr>Introduction</vt:lpstr>
      <vt:lpstr>Literature</vt:lpstr>
      <vt:lpstr>Preprocessing</vt:lpstr>
      <vt:lpstr>About the wine dataset</vt:lpstr>
      <vt:lpstr>Distribution of wine regions</vt:lpstr>
      <vt:lpstr>Classification of Variety</vt:lpstr>
      <vt:lpstr>Classification "variety" by k-NN</vt:lpstr>
      <vt:lpstr>Further methods based on TDM</vt:lpstr>
      <vt:lpstr>Further methods</vt:lpstr>
      <vt:lpstr>Recommendation Engine</vt:lpstr>
      <vt:lpstr>Hierarchical Classification</vt:lpstr>
      <vt:lpstr>Random Forest (Decision Tree)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Zaiser, Lukas</dc:creator>
  <cp:lastModifiedBy>Lukas Zaiser</cp:lastModifiedBy>
  <cp:revision>2</cp:revision>
  <dcterms:created xsi:type="dcterms:W3CDTF">2023-02-07T17:12:30Z</dcterms:created>
  <dcterms:modified xsi:type="dcterms:W3CDTF">2023-03-04T11:51:49Z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