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8" r:id="rId3"/>
    <p:sldId id="269" r:id="rId4"/>
    <p:sldId id="268" r:id="rId5"/>
    <p:sldId id="267" r:id="rId6"/>
    <p:sldId id="260" r:id="rId7"/>
    <p:sldId id="259" r:id="rId8"/>
    <p:sldId id="263" r:id="rId9"/>
    <p:sldId id="264" r:id="rId10"/>
    <p:sldId id="262" r:id="rId11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2222"/>
    <a:srgbClr val="26262A"/>
    <a:srgbClr val="602625"/>
    <a:srgbClr val="3E1949"/>
    <a:srgbClr val="823633"/>
    <a:srgbClr val="6F3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17/04/2024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17/04/2024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17/04/2024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17/04/2024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17/04/2024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066259" y="876232"/>
            <a:ext cx="6294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información para la Gestión Legal y Documental de </a:t>
            </a:r>
          </a:p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&amp; O </a:t>
            </a:r>
            <a:r>
              <a:rPr lang="es-ES" sz="2800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Firma Legal Abogados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7B5A73F-593F-DE82-E2CA-B26DE524A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776" y="3319653"/>
            <a:ext cx="1283970" cy="128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74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5B2F859-3688-40C1-FB08-81EBCE53C4F6}"/>
              </a:ext>
            </a:extLst>
          </p:cNvPr>
          <p:cNvSpPr/>
          <p:nvPr/>
        </p:nvSpPr>
        <p:spPr>
          <a:xfrm rot="16200000">
            <a:off x="4520874" y="520377"/>
            <a:ext cx="102251" cy="9144000"/>
          </a:xfrm>
          <a:prstGeom prst="rect">
            <a:avLst/>
          </a:prstGeom>
          <a:solidFill>
            <a:srgbClr val="2626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3492771" y="1638552"/>
            <a:ext cx="4122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Integrantes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580355" y="2590728"/>
            <a:ext cx="3469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Leonardo David Rivas Villegas</a:t>
            </a:r>
          </a:p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Juan Pablo Diaz Balcázar</a:t>
            </a:r>
          </a:p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Sebastián Arboleda Ochoa</a:t>
            </a:r>
          </a:p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Alexander Perdomo Parra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768FE57-7742-CA77-431D-F9C1DA55BA5B}"/>
              </a:ext>
            </a:extLst>
          </p:cNvPr>
          <p:cNvSpPr/>
          <p:nvPr/>
        </p:nvSpPr>
        <p:spPr>
          <a:xfrm>
            <a:off x="2763794" y="1"/>
            <a:ext cx="102250" cy="5143502"/>
          </a:xfrm>
          <a:prstGeom prst="rect">
            <a:avLst/>
          </a:prstGeom>
          <a:solidFill>
            <a:srgbClr val="2626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656E5A7-A43E-7970-3B99-60ECF5DCAAC3}"/>
              </a:ext>
            </a:extLst>
          </p:cNvPr>
          <p:cNvSpPr/>
          <p:nvPr/>
        </p:nvSpPr>
        <p:spPr>
          <a:xfrm>
            <a:off x="3035981" y="1"/>
            <a:ext cx="102250" cy="5143499"/>
          </a:xfrm>
          <a:prstGeom prst="rect">
            <a:avLst/>
          </a:prstGeom>
          <a:solidFill>
            <a:srgbClr val="6026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B92E045-F79E-BF11-38DA-CD30E18AF620}"/>
              </a:ext>
            </a:extLst>
          </p:cNvPr>
          <p:cNvSpPr/>
          <p:nvPr/>
        </p:nvSpPr>
        <p:spPr>
          <a:xfrm rot="16200000">
            <a:off x="4520875" y="202658"/>
            <a:ext cx="102251" cy="9144004"/>
          </a:xfrm>
          <a:prstGeom prst="rect">
            <a:avLst/>
          </a:prstGeom>
          <a:solidFill>
            <a:srgbClr val="6026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7794B2F-2946-0D5A-2688-302898AA0B9E}"/>
              </a:ext>
            </a:extLst>
          </p:cNvPr>
          <p:cNvSpPr/>
          <p:nvPr/>
        </p:nvSpPr>
        <p:spPr>
          <a:xfrm>
            <a:off x="3308168" y="1"/>
            <a:ext cx="102250" cy="5143501"/>
          </a:xfrm>
          <a:prstGeom prst="rect">
            <a:avLst/>
          </a:prstGeom>
          <a:solidFill>
            <a:srgbClr val="6E22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EE470DC-0EF7-439A-0118-955A37D45650}"/>
              </a:ext>
            </a:extLst>
          </p:cNvPr>
          <p:cNvSpPr/>
          <p:nvPr/>
        </p:nvSpPr>
        <p:spPr>
          <a:xfrm rot="16200000">
            <a:off x="4520874" y="-112618"/>
            <a:ext cx="102253" cy="9144001"/>
          </a:xfrm>
          <a:prstGeom prst="rect">
            <a:avLst/>
          </a:prstGeom>
          <a:solidFill>
            <a:srgbClr val="6E22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989BA53-5AD4-D579-6736-48C433228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030" y="3124285"/>
            <a:ext cx="1283970" cy="128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-289111" y="0"/>
            <a:ext cx="7987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&amp; O FIRMA </a:t>
            </a:r>
            <a:r>
              <a:rPr lang="es-ES" sz="36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legal</a:t>
            </a:r>
            <a:r>
              <a:rPr lang="es-E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ABOGADOS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525278" y="1866859"/>
            <a:ext cx="6705835" cy="2064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 &amp; O Firma Legal Abogados es una nueva empresa innovadora de Bogotá, dedicada a satisfacer las necesidades legales de sus clientes. Se especializan en una amplia gama de asuntos notariales y legales a nivel nacional. Su compromiso es brindar asesoramiento experto y soluciones efectivas para cada situación legal que enfrenten sus clientes.</a:t>
            </a:r>
            <a:endParaRPr lang="es-ES_trad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5F0B833-5EBD-9747-059A-34E053A71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065" y="583021"/>
            <a:ext cx="1154293" cy="44151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FCFB344-26F7-1E6F-5967-EC087211BDF5}"/>
              </a:ext>
            </a:extLst>
          </p:cNvPr>
          <p:cNvSpPr txBox="1"/>
          <p:nvPr/>
        </p:nvSpPr>
        <p:spPr>
          <a:xfrm>
            <a:off x="811715" y="777090"/>
            <a:ext cx="1704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CO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573133950301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03659FC-F2BC-F4A0-2DE9-161008190364}"/>
              </a:ext>
            </a:extLst>
          </p:cNvPr>
          <p:cNvSpPr txBox="1"/>
          <p:nvPr/>
        </p:nvSpPr>
        <p:spPr>
          <a:xfrm>
            <a:off x="811716" y="51531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+573223768534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D3C8A20-B000-1DD9-ECCE-8618B07FC8D6}"/>
              </a:ext>
            </a:extLst>
          </p:cNvPr>
          <p:cNvSpPr/>
          <p:nvPr/>
        </p:nvSpPr>
        <p:spPr>
          <a:xfrm>
            <a:off x="-4845" y="1069061"/>
            <a:ext cx="272187" cy="4074439"/>
          </a:xfrm>
          <a:prstGeom prst="rect">
            <a:avLst/>
          </a:prstGeom>
          <a:solidFill>
            <a:srgbClr val="2626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5CA98E0-3E42-13C0-6242-DE6E2F6518A3}"/>
              </a:ext>
            </a:extLst>
          </p:cNvPr>
          <p:cNvSpPr/>
          <p:nvPr/>
        </p:nvSpPr>
        <p:spPr>
          <a:xfrm>
            <a:off x="267342" y="1069061"/>
            <a:ext cx="272187" cy="4074440"/>
          </a:xfrm>
          <a:prstGeom prst="rect">
            <a:avLst/>
          </a:prstGeom>
          <a:solidFill>
            <a:srgbClr val="6026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75844CC-8AC3-164B-9322-1C95C534134A}"/>
              </a:ext>
            </a:extLst>
          </p:cNvPr>
          <p:cNvSpPr/>
          <p:nvPr/>
        </p:nvSpPr>
        <p:spPr>
          <a:xfrm>
            <a:off x="539529" y="1069059"/>
            <a:ext cx="272187" cy="4074441"/>
          </a:xfrm>
          <a:prstGeom prst="rect">
            <a:avLst/>
          </a:prstGeom>
          <a:solidFill>
            <a:srgbClr val="6E22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CDFDA53-0A2D-CE78-48F7-7805E3EBE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030" y="3859530"/>
            <a:ext cx="1283970" cy="128397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0472156-A15D-80DA-6F6A-646A2FF49DFF}"/>
              </a:ext>
            </a:extLst>
          </p:cNvPr>
          <p:cNvSpPr txBox="1"/>
          <p:nvPr/>
        </p:nvSpPr>
        <p:spPr>
          <a:xfrm>
            <a:off x="811716" y="4804946"/>
            <a:ext cx="2995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latin typeface="Arial" panose="020B0604020202020204" pitchFamily="34" charset="0"/>
                <a:cs typeface="Arial" panose="020B0604020202020204" pitchFamily="34" charset="0"/>
              </a:rPr>
              <a:t>OSCAR PARRA JARAMILLO.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49B690-E302-010E-5A06-163B3EA9AF97}"/>
              </a:ext>
            </a:extLst>
          </p:cNvPr>
          <p:cNvSpPr txBox="1"/>
          <p:nvPr/>
        </p:nvSpPr>
        <p:spPr>
          <a:xfrm>
            <a:off x="811716" y="4531007"/>
            <a:ext cx="3102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>
                <a:latin typeface="Arial" panose="020B0604020202020204" pitchFamily="34" charset="0"/>
                <a:cs typeface="Arial" panose="020B0604020202020204" pitchFamily="34" charset="0"/>
              </a:rPr>
              <a:t>JENIFFER MURCIA BRICEÑO.</a:t>
            </a:r>
          </a:p>
        </p:txBody>
      </p:sp>
    </p:spTree>
    <p:extLst>
      <p:ext uri="{BB962C8B-B14F-4D97-AF65-F5344CB8AC3E}">
        <p14:creationId xmlns:p14="http://schemas.microsoft.com/office/powerpoint/2010/main" val="216301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l compromiso de ser abogado | Camino">
            <a:extLst>
              <a:ext uri="{FF2B5EF4-FFF2-40B4-BE49-F238E27FC236}">
                <a16:creationId xmlns:a16="http://schemas.microsoft.com/office/drawing/2014/main" id="{E93B58D0-83B7-6119-0484-80C3F0590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0"/>
            <a:ext cx="4000500" cy="514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78215" y="1217209"/>
            <a:ext cx="400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71491" y="2109434"/>
            <a:ext cx="37438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lang="es-ES" sz="1600" dirty="0">
                <a:solidFill>
                  <a:srgbClr val="40404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Implementar</a:t>
            </a:r>
            <a:r>
              <a:rPr kumimoji="0" lang="es-ES" sz="1600" b="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un sistema de información web que permita a L &amp; O Firma Legal Abogados gestionar</a:t>
            </a:r>
            <a:r>
              <a:rPr lang="es-ES" sz="1600" dirty="0">
                <a:solidFill>
                  <a:srgbClr val="40404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y</a:t>
            </a:r>
            <a:r>
              <a:rPr kumimoji="0" lang="es-ES" sz="1600" b="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</a:t>
            </a:r>
            <a:r>
              <a:rPr lang="es-ES" sz="1600" dirty="0">
                <a:solidFill>
                  <a:srgbClr val="40404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archivar la documentación, citas, y clientes de </a:t>
            </a:r>
            <a:r>
              <a:rPr kumimoji="0" lang="es-ES" sz="1600" b="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los asuntos legales, trámites </a:t>
            </a:r>
            <a:r>
              <a:rPr lang="es-ES" sz="1600" dirty="0">
                <a:solidFill>
                  <a:srgbClr val="40404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notariales y mas.</a:t>
            </a:r>
            <a:r>
              <a:rPr kumimoji="0" lang="es-ES" sz="1600" b="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Digitalizando la organización de documentos, y optimizando procesos internos.</a:t>
            </a:r>
            <a:endParaRPr kumimoji="0" lang="es-ES" sz="1600" b="1" i="0" u="none" strike="noStrike" cap="none" spc="0" normalizeH="0" baseline="0" dirty="0">
              <a:ln>
                <a:noFill/>
              </a:ln>
              <a:solidFill>
                <a:srgbClr val="40404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EC62ECF-FFD0-F077-049E-49203B974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030" y="3859530"/>
            <a:ext cx="1283970" cy="128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4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715590" y="122023"/>
            <a:ext cx="4572000" cy="6289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ES_tradnl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específicos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9B54A93-A49F-4B36-892B-3AD3701A3457}"/>
              </a:ext>
            </a:extLst>
          </p:cNvPr>
          <p:cNvSpPr/>
          <p:nvPr/>
        </p:nvSpPr>
        <p:spPr>
          <a:xfrm>
            <a:off x="916433" y="750978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479C22F-C3B8-ECF3-03F1-889AAB144466}"/>
              </a:ext>
            </a:extLst>
          </p:cNvPr>
          <p:cNvSpPr txBox="1"/>
          <p:nvPr/>
        </p:nvSpPr>
        <p:spPr>
          <a:xfrm>
            <a:off x="476864" y="956801"/>
            <a:ext cx="819027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Estudiar y analizar la empresa L &amp; O Firma Legal Abogados: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Realizar un análisis detallado de los procesos internos, necesidades y flujos de trabajo de la empresa para comprender a fondo sus operaciones notariales, legales y mas.</a:t>
            </a:r>
          </a:p>
          <a:p>
            <a:pPr marL="342900" indent="-342900" algn="just">
              <a:buAutoNum type="arabicPeriod"/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Investigar y seleccionar soluciones: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Evaluar las opciones disponibles en términos de funcionalidad y escalabilidad, con el objetivo de seleccionar la solución óptima que servirá como base para el desarrollo e implementación del sistema de información.</a:t>
            </a:r>
          </a:p>
          <a:p>
            <a:pPr marL="342900" indent="-342900" algn="just">
              <a:buAutoNum type="arabicPeriod"/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Desarrollar: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Desarrollar el “Sistema de Información”, que se alinee con las necesidades identificadas durante el estudio, asegurando una integración adecuada con los procesos existentes y una transición hacia el nuevo sistema.</a:t>
            </a:r>
          </a:p>
          <a:p>
            <a:pPr algn="just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79C8EA6-5FA9-0684-98D7-E901D8082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960" y="3973460"/>
            <a:ext cx="1170039" cy="117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3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8E1609E-B1BE-FE17-B490-31EE839BAAA7}"/>
              </a:ext>
            </a:extLst>
          </p:cNvPr>
          <p:cNvSpPr/>
          <p:nvPr/>
        </p:nvSpPr>
        <p:spPr>
          <a:xfrm>
            <a:off x="267342" y="1069061"/>
            <a:ext cx="272187" cy="4074440"/>
          </a:xfrm>
          <a:prstGeom prst="rect">
            <a:avLst/>
          </a:prstGeom>
          <a:solidFill>
            <a:srgbClr val="6026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DBE634C-5124-D80A-9ABC-1AE119F161CA}"/>
              </a:ext>
            </a:extLst>
          </p:cNvPr>
          <p:cNvSpPr/>
          <p:nvPr/>
        </p:nvSpPr>
        <p:spPr>
          <a:xfrm>
            <a:off x="539529" y="1069059"/>
            <a:ext cx="272187" cy="4074441"/>
          </a:xfrm>
          <a:prstGeom prst="rect">
            <a:avLst/>
          </a:prstGeom>
          <a:solidFill>
            <a:srgbClr val="6E22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CuadroTexto 1"/>
          <p:cNvSpPr txBox="1"/>
          <p:nvPr/>
        </p:nvSpPr>
        <p:spPr>
          <a:xfrm>
            <a:off x="131248" y="232025"/>
            <a:ext cx="6804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Planteamiento del problema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83C2F6F-7F3C-AF8B-3639-266E7BE1CE46}"/>
              </a:ext>
            </a:extLst>
          </p:cNvPr>
          <p:cNvSpPr txBox="1"/>
          <p:nvPr/>
        </p:nvSpPr>
        <p:spPr>
          <a:xfrm>
            <a:off x="4259257" y="1203957"/>
            <a:ext cx="46174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 empresa L &amp; O Firma Legal Abogados, enfrenta problemas significativos relacionados con la organización ineficiente  de sus documentos, clientes, casos, citas y archivamiento de procesos que se llevan a cabo en el momento, por el motivo de que el registro de estos se llevan a cabo manualmente, esto los conlleva a </a:t>
            </a: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retrasos y dificultades para acceder a la información relevante de dichos casos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C</a:t>
            </a:r>
            <a:r>
              <a:rPr kumimoji="0" lang="es-ES" sz="1600" b="0" i="0" u="none" strike="noStrike" cap="none" spc="0" normalizeH="0" baseline="0" dirty="0">
                <a:ln>
                  <a:noFill/>
                </a:ln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omo posibles problemas al implementar este sistema se presentarían  resistencias al cambio y la necesidad de tiempo para la adaptabilidad al sistema.</a:t>
            </a:r>
            <a:endParaRPr kumimoji="0" lang="es-ES" sz="1600" b="1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algn="just"/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 descr="A qué problemas se enfrentan los abogados? – Servicities Blog">
            <a:extLst>
              <a:ext uri="{FF2B5EF4-FFF2-40B4-BE49-F238E27FC236}">
                <a16:creationId xmlns:a16="http://schemas.microsoft.com/office/drawing/2014/main" id="{9424EEA6-B3E3-D220-9709-1CB7B52B65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2"/>
          <a:stretch/>
        </p:blipFill>
        <p:spPr bwMode="auto">
          <a:xfrm>
            <a:off x="402046" y="1627335"/>
            <a:ext cx="3585024" cy="269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21E1A5E1-7D2C-AE7A-241F-73CE492DECD6}"/>
              </a:ext>
            </a:extLst>
          </p:cNvPr>
          <p:cNvSpPr/>
          <p:nvPr/>
        </p:nvSpPr>
        <p:spPr>
          <a:xfrm>
            <a:off x="-4845" y="1069061"/>
            <a:ext cx="272187" cy="4074439"/>
          </a:xfrm>
          <a:prstGeom prst="rect">
            <a:avLst/>
          </a:prstGeom>
          <a:solidFill>
            <a:srgbClr val="2626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413725-F7C4-1709-7C69-53762AC49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100" y="4171732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40720" y="1151910"/>
            <a:ext cx="4062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Pregunta problema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7FB702A-B929-1758-EE25-DC5CDA284631}"/>
              </a:ext>
            </a:extLst>
          </p:cNvPr>
          <p:cNvSpPr txBox="1"/>
          <p:nvPr/>
        </p:nvSpPr>
        <p:spPr>
          <a:xfrm>
            <a:off x="2540720" y="2083377"/>
            <a:ext cx="42767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b="1" dirty="0"/>
              <a:t>¿Cómo desarrollar e implementar una plataforma que optimice la gestión de documentos, clientes, citas, casos, información, organización documental y potencie una experiencia satisfactoria del cliente en L &amp; O Firma Legal Abogados?</a:t>
            </a:r>
            <a:endParaRPr lang="es-CO" sz="1600" b="1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F509409-7582-E30E-6E62-04B3D5F381FE}"/>
              </a:ext>
            </a:extLst>
          </p:cNvPr>
          <p:cNvSpPr/>
          <p:nvPr/>
        </p:nvSpPr>
        <p:spPr>
          <a:xfrm>
            <a:off x="-4845" y="1"/>
            <a:ext cx="272187" cy="5143500"/>
          </a:xfrm>
          <a:prstGeom prst="rect">
            <a:avLst/>
          </a:prstGeom>
          <a:solidFill>
            <a:srgbClr val="2626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47A3BDA-BA6E-6957-D333-90786EA87845}"/>
              </a:ext>
            </a:extLst>
          </p:cNvPr>
          <p:cNvSpPr/>
          <p:nvPr/>
        </p:nvSpPr>
        <p:spPr>
          <a:xfrm>
            <a:off x="267342" y="1"/>
            <a:ext cx="272187" cy="5143500"/>
          </a:xfrm>
          <a:prstGeom prst="rect">
            <a:avLst/>
          </a:prstGeom>
          <a:solidFill>
            <a:srgbClr val="6026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62AF7A7-15B1-F59D-FDC5-7F54CAFC3C49}"/>
              </a:ext>
            </a:extLst>
          </p:cNvPr>
          <p:cNvSpPr/>
          <p:nvPr/>
        </p:nvSpPr>
        <p:spPr>
          <a:xfrm>
            <a:off x="539529" y="1"/>
            <a:ext cx="272187" cy="5143500"/>
          </a:xfrm>
          <a:prstGeom prst="rect">
            <a:avLst/>
          </a:prstGeom>
          <a:solidFill>
            <a:srgbClr val="6E22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217D0B2-8268-C12A-A51F-2696E8B46E9B}"/>
              </a:ext>
            </a:extLst>
          </p:cNvPr>
          <p:cNvSpPr/>
          <p:nvPr/>
        </p:nvSpPr>
        <p:spPr>
          <a:xfrm>
            <a:off x="5884790" y="1690966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69474E7-DE2D-DB5E-1E40-FFFCC87D8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030" y="3859530"/>
            <a:ext cx="1283970" cy="128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7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M&amp;A Abogados Corporativos">
            <a:extLst>
              <a:ext uri="{FF2B5EF4-FFF2-40B4-BE49-F238E27FC236}">
                <a16:creationId xmlns:a16="http://schemas.microsoft.com/office/drawing/2014/main" id="{6FAE1474-3E1C-B452-F6C5-9E4A8BAC28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9" r="23210"/>
          <a:stretch/>
        </p:blipFill>
        <p:spPr bwMode="auto">
          <a:xfrm>
            <a:off x="4924425" y="0"/>
            <a:ext cx="42195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64583" y="808153"/>
            <a:ext cx="3743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Alcance del proyecto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64582" y="1812955"/>
            <a:ext cx="430741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ES" sz="1600" b="0" i="0" u="none" strike="noStrike" cap="none" spc="0" normalizeH="0" baseline="0" dirty="0">
                <a:ln>
                  <a:noFill/>
                </a:ln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Implementar un sistema de información que llevara a cabo el archivamiento por módulos de  procesos notariales y legales, para la gestión </a:t>
            </a:r>
            <a:r>
              <a:rPr lang="es-ES" sz="16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de documentos, citas, clientes</a:t>
            </a:r>
            <a:r>
              <a:rPr kumimoji="0" lang="es-ES" sz="1600" b="0" i="0" u="none" strike="noStrike" cap="none" spc="0" normalizeH="0" baseline="0" dirty="0">
                <a:ln>
                  <a:noFill/>
                </a:ln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, casos e información  garantizando un flujo de datos optimo,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que no solo permita la organización, sino que también optimice los procesos operativos para mayor eficiencia en la gestión de procesos.</a:t>
            </a:r>
            <a:endParaRPr kumimoji="0" lang="es-ES" sz="16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algn="just" defTabSz="943239" hangingPunct="0"/>
            <a:endParaRPr lang="es-ES" sz="1600" dirty="0"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algn="just" defTabSz="943239" hangingPunct="0"/>
            <a:endParaRPr kumimoji="0" lang="es-ES" sz="16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64583" y="134720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2B775B6-F0AA-1125-28A6-306D58964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030" y="3859530"/>
            <a:ext cx="1283970" cy="128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371725" y="1224625"/>
            <a:ext cx="4572000" cy="6289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ES_tradnl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JUSTIFICACION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E1D1E89-A23F-A31D-A6ED-F5BC859CD3F4}"/>
              </a:ext>
            </a:extLst>
          </p:cNvPr>
          <p:cNvSpPr/>
          <p:nvPr/>
        </p:nvSpPr>
        <p:spPr>
          <a:xfrm>
            <a:off x="2932040" y="1807861"/>
            <a:ext cx="1639960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CC35833-4899-70E2-5FFA-7B18051EB7F5}"/>
              </a:ext>
            </a:extLst>
          </p:cNvPr>
          <p:cNvSpPr txBox="1"/>
          <p:nvPr/>
        </p:nvSpPr>
        <p:spPr>
          <a:xfrm>
            <a:off x="2371725" y="2033141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 implementación de este sistema permitiría a la empresa agilizar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su</a:t>
            </a:r>
            <a:r>
              <a:rPr kumimoji="0" lang="es-ES" sz="1600" b="0" i="0" u="none" strike="noStrike" cap="none" spc="0" normalizeH="0" baseline="0" dirty="0">
                <a:ln>
                  <a:noFill/>
                </a:ln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organización y eficiencia, adicionándole mayor transparencia y cumplimiento normativo a la empresa. 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9E612DE-61D3-A070-BB1F-80145FBA8D5E}"/>
              </a:ext>
            </a:extLst>
          </p:cNvPr>
          <p:cNvSpPr/>
          <p:nvPr/>
        </p:nvSpPr>
        <p:spPr>
          <a:xfrm>
            <a:off x="-4845" y="1"/>
            <a:ext cx="272187" cy="5143500"/>
          </a:xfrm>
          <a:prstGeom prst="rect">
            <a:avLst/>
          </a:prstGeom>
          <a:solidFill>
            <a:srgbClr val="2626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ADFEE80-A96D-59B9-1F52-68BFB42DB5F8}"/>
              </a:ext>
            </a:extLst>
          </p:cNvPr>
          <p:cNvSpPr/>
          <p:nvPr/>
        </p:nvSpPr>
        <p:spPr>
          <a:xfrm>
            <a:off x="267342" y="1"/>
            <a:ext cx="272187" cy="5143500"/>
          </a:xfrm>
          <a:prstGeom prst="rect">
            <a:avLst/>
          </a:prstGeom>
          <a:solidFill>
            <a:srgbClr val="6026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66432DB-78A0-53F3-00E3-F70D7BF020A6}"/>
              </a:ext>
            </a:extLst>
          </p:cNvPr>
          <p:cNvSpPr/>
          <p:nvPr/>
        </p:nvSpPr>
        <p:spPr>
          <a:xfrm>
            <a:off x="539529" y="1"/>
            <a:ext cx="272187" cy="5143500"/>
          </a:xfrm>
          <a:prstGeom prst="rect">
            <a:avLst/>
          </a:prstGeom>
          <a:solidFill>
            <a:srgbClr val="6E22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3508DC9-4DC4-6FA8-A06F-4F4F8E511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030" y="3859531"/>
            <a:ext cx="1283970" cy="128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195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500</Words>
  <Application>Microsoft Office PowerPoint</Application>
  <PresentationFormat>Presentación en pantalla (16:9)</PresentationFormat>
  <Paragraphs>29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SENA</cp:lastModifiedBy>
  <cp:revision>14</cp:revision>
  <dcterms:created xsi:type="dcterms:W3CDTF">2019-11-27T03:16:21Z</dcterms:created>
  <dcterms:modified xsi:type="dcterms:W3CDTF">2024-04-17T22:37:27Z</dcterms:modified>
</cp:coreProperties>
</file>