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517" autoAdjust="0"/>
  </p:normalViewPr>
  <p:slideViewPr>
    <p:cSldViewPr snapToGrid="0">
      <p:cViewPr>
        <p:scale>
          <a:sx n="100" d="100"/>
          <a:sy n="100" d="100"/>
        </p:scale>
        <p:origin x="9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Fashion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Fashion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Fashion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Fashion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Fashion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Fashion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Fashion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Fashion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selling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Sheet1!$A$9:$A$13</c:f>
              <c:strCache>
                <c:ptCount val="5"/>
                <c:pt idx="0">
                  <c:v>shoes</c:v>
                </c:pt>
                <c:pt idx="1">
                  <c:v>accessories</c:v>
                </c:pt>
                <c:pt idx="2">
                  <c:v>pants</c:v>
                </c:pt>
                <c:pt idx="3">
                  <c:v>dresses</c:v>
                </c:pt>
                <c:pt idx="4">
                  <c:v>shirts</c:v>
                </c:pt>
              </c:strCache>
            </c:strRef>
          </c:cat>
          <c:val>
            <c:numRef>
              <c:f>Sheet1!$B$9:$B$13</c:f>
              <c:numCache>
                <c:formatCode>General</c:formatCode>
                <c:ptCount val="5"/>
                <c:pt idx="0">
                  <c:v>24</c:v>
                </c:pt>
                <c:pt idx="1">
                  <c:v>22</c:v>
                </c:pt>
                <c:pt idx="2">
                  <c:v>20</c:v>
                </c:pt>
                <c:pt idx="3">
                  <c:v>19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68-48AD-8619-86727E94D2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5345984"/>
        <c:axId val="995348064"/>
      </c:barChart>
      <c:catAx>
        <c:axId val="995345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348064"/>
        <c:crosses val="autoZero"/>
        <c:auto val="1"/>
        <c:lblAlgn val="ctr"/>
        <c:lblOffset val="100"/>
        <c:noMultiLvlLbl val="0"/>
      </c:catAx>
      <c:valAx>
        <c:axId val="99534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534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Customers by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Sheet1!$B$58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Sheet1!$A$59:$A$68</c:f>
              <c:strCache>
                <c:ptCount val="10"/>
                <c:pt idx="0">
                  <c:v>Cordelie Caitlin</c:v>
                </c:pt>
                <c:pt idx="1">
                  <c:v>Shaughn Greenwood</c:v>
                </c:pt>
                <c:pt idx="2">
                  <c:v>Brennen Lambirth</c:v>
                </c:pt>
                <c:pt idx="3">
                  <c:v>Laughton Menendez</c:v>
                </c:pt>
                <c:pt idx="4">
                  <c:v>Ursola Petrishchev</c:v>
                </c:pt>
                <c:pt idx="5">
                  <c:v>Salvatore Dommersen</c:v>
                </c:pt>
                <c:pt idx="6">
                  <c:v>Kassey Smidmore</c:v>
                </c:pt>
                <c:pt idx="7">
                  <c:v>Ricky Jeandon</c:v>
                </c:pt>
                <c:pt idx="8">
                  <c:v>Crystal Fulleylove</c:v>
                </c:pt>
                <c:pt idx="9">
                  <c:v>Ad Nutbeem</c:v>
                </c:pt>
              </c:strCache>
            </c:strRef>
          </c:cat>
          <c:val>
            <c:numRef>
              <c:f>Sheet1!$B$59:$B$68</c:f>
              <c:numCache>
                <c:formatCode>General</c:formatCode>
                <c:ptCount val="10"/>
                <c:pt idx="0">
                  <c:v>14129.12</c:v>
                </c:pt>
                <c:pt idx="1">
                  <c:v>9993.83</c:v>
                </c:pt>
                <c:pt idx="2">
                  <c:v>9926.56</c:v>
                </c:pt>
                <c:pt idx="3">
                  <c:v>9793.02</c:v>
                </c:pt>
                <c:pt idx="4">
                  <c:v>9780.81</c:v>
                </c:pt>
                <c:pt idx="5">
                  <c:v>9746.98</c:v>
                </c:pt>
                <c:pt idx="6">
                  <c:v>9721.7800000000007</c:v>
                </c:pt>
                <c:pt idx="7">
                  <c:v>9520.43</c:v>
                </c:pt>
                <c:pt idx="8">
                  <c:v>9455.11</c:v>
                </c:pt>
                <c:pt idx="9">
                  <c:v>9308.51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69-4294-A13E-BF6AF56DE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6489840"/>
        <c:axId val="1006521872"/>
      </c:barChart>
      <c:catAx>
        <c:axId val="100648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521872"/>
        <c:crosses val="autoZero"/>
        <c:auto val="1"/>
        <c:lblAlgn val="ctr"/>
        <c:lblOffset val="100"/>
        <c:noMultiLvlLbl val="0"/>
      </c:catAx>
      <c:valAx>
        <c:axId val="100652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48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trend of 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Sheet1!$A$15:$A$48</c:f>
              <c:strCache>
                <c:ptCount val="34"/>
                <c:pt idx="0">
                  <c:v>2022-01</c:v>
                </c:pt>
                <c:pt idx="1">
                  <c:v>2022-02</c:v>
                </c:pt>
                <c:pt idx="2">
                  <c:v>2022-03</c:v>
                </c:pt>
                <c:pt idx="3">
                  <c:v>2022-04</c:v>
                </c:pt>
                <c:pt idx="4">
                  <c:v>2022-05</c:v>
                </c:pt>
                <c:pt idx="5">
                  <c:v>2022-07</c:v>
                </c:pt>
                <c:pt idx="6">
                  <c:v>2022-09</c:v>
                </c:pt>
                <c:pt idx="7">
                  <c:v>2022-10</c:v>
                </c:pt>
                <c:pt idx="8">
                  <c:v>2022-11</c:v>
                </c:pt>
                <c:pt idx="9">
                  <c:v>2022-12</c:v>
                </c:pt>
                <c:pt idx="10">
                  <c:v>2023-01</c:v>
                </c:pt>
                <c:pt idx="11">
                  <c:v>2023-02</c:v>
                </c:pt>
                <c:pt idx="12">
                  <c:v>2023-03</c:v>
                </c:pt>
                <c:pt idx="13">
                  <c:v>2023-04</c:v>
                </c:pt>
                <c:pt idx="14">
                  <c:v>2023-05</c:v>
                </c:pt>
                <c:pt idx="15">
                  <c:v>2023-06</c:v>
                </c:pt>
                <c:pt idx="16">
                  <c:v>2023-08</c:v>
                </c:pt>
                <c:pt idx="17">
                  <c:v>2023-09</c:v>
                </c:pt>
                <c:pt idx="18">
                  <c:v>2023-10</c:v>
                </c:pt>
                <c:pt idx="19">
                  <c:v>2023-11</c:v>
                </c:pt>
                <c:pt idx="20">
                  <c:v>2024-01</c:v>
                </c:pt>
                <c:pt idx="21">
                  <c:v>2024-02</c:v>
                </c:pt>
                <c:pt idx="22">
                  <c:v>2024-03</c:v>
                </c:pt>
                <c:pt idx="23">
                  <c:v>2024-04</c:v>
                </c:pt>
                <c:pt idx="24">
                  <c:v>2024-05</c:v>
                </c:pt>
                <c:pt idx="25">
                  <c:v>2024-06</c:v>
                </c:pt>
                <c:pt idx="26">
                  <c:v>2024-07</c:v>
                </c:pt>
                <c:pt idx="27">
                  <c:v>2024-08</c:v>
                </c:pt>
                <c:pt idx="28">
                  <c:v>2024-09</c:v>
                </c:pt>
                <c:pt idx="29">
                  <c:v>2024-10</c:v>
                </c:pt>
                <c:pt idx="30">
                  <c:v>2024-11</c:v>
                </c:pt>
                <c:pt idx="31">
                  <c:v>2024-12</c:v>
                </c:pt>
                <c:pt idx="32">
                  <c:v>2025-01</c:v>
                </c:pt>
                <c:pt idx="33">
                  <c:v>2025-03</c:v>
                </c:pt>
              </c:strCache>
            </c:strRef>
          </c:cat>
          <c:val>
            <c:numRef>
              <c:f>Sheet1!$B$15:$B$48</c:f>
              <c:numCache>
                <c:formatCode>General</c:formatCode>
                <c:ptCount val="34"/>
                <c:pt idx="0">
                  <c:v>29907.77</c:v>
                </c:pt>
                <c:pt idx="1">
                  <c:v>1737.56</c:v>
                </c:pt>
                <c:pt idx="2">
                  <c:v>17344.310000000001</c:v>
                </c:pt>
                <c:pt idx="3">
                  <c:v>31264.15</c:v>
                </c:pt>
                <c:pt idx="4">
                  <c:v>15056.41</c:v>
                </c:pt>
                <c:pt idx="5">
                  <c:v>14129.12</c:v>
                </c:pt>
                <c:pt idx="6">
                  <c:v>18209.72</c:v>
                </c:pt>
                <c:pt idx="7">
                  <c:v>11364.56</c:v>
                </c:pt>
                <c:pt idx="8">
                  <c:v>15554.65</c:v>
                </c:pt>
                <c:pt idx="9">
                  <c:v>10134.040000000001</c:v>
                </c:pt>
                <c:pt idx="10">
                  <c:v>28645.41</c:v>
                </c:pt>
                <c:pt idx="11">
                  <c:v>10863.43</c:v>
                </c:pt>
                <c:pt idx="12">
                  <c:v>10029.59</c:v>
                </c:pt>
                <c:pt idx="13">
                  <c:v>34451.379999999997</c:v>
                </c:pt>
                <c:pt idx="14">
                  <c:v>11066.29</c:v>
                </c:pt>
                <c:pt idx="15">
                  <c:v>35549.56</c:v>
                </c:pt>
                <c:pt idx="16">
                  <c:v>5367.67</c:v>
                </c:pt>
                <c:pt idx="17">
                  <c:v>19588.82</c:v>
                </c:pt>
                <c:pt idx="18">
                  <c:v>40289.69</c:v>
                </c:pt>
                <c:pt idx="19">
                  <c:v>11854.26</c:v>
                </c:pt>
                <c:pt idx="20">
                  <c:v>8498.91</c:v>
                </c:pt>
                <c:pt idx="21">
                  <c:v>11431.61</c:v>
                </c:pt>
                <c:pt idx="22">
                  <c:v>5443.49</c:v>
                </c:pt>
                <c:pt idx="23">
                  <c:v>6243.83</c:v>
                </c:pt>
                <c:pt idx="24">
                  <c:v>18281.28</c:v>
                </c:pt>
                <c:pt idx="25">
                  <c:v>11580.42</c:v>
                </c:pt>
                <c:pt idx="26">
                  <c:v>11069.25</c:v>
                </c:pt>
                <c:pt idx="27">
                  <c:v>8375.41</c:v>
                </c:pt>
                <c:pt idx="28">
                  <c:v>9746.98</c:v>
                </c:pt>
                <c:pt idx="29">
                  <c:v>21217.81</c:v>
                </c:pt>
                <c:pt idx="30">
                  <c:v>9780.81</c:v>
                </c:pt>
                <c:pt idx="31">
                  <c:v>2284.11</c:v>
                </c:pt>
                <c:pt idx="32">
                  <c:v>2663.98</c:v>
                </c:pt>
                <c:pt idx="33">
                  <c:v>8403.7099999999991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D4-436F-BAAC-C2BF8ECB3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6763296"/>
        <c:axId val="936764960"/>
      </c:lineChart>
      <c:catAx>
        <c:axId val="93676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764960"/>
        <c:crosses val="autoZero"/>
        <c:auto val="1"/>
        <c:lblAlgn val="ctr"/>
        <c:lblOffset val="100"/>
        <c:noMultiLvlLbl val="0"/>
      </c:catAx>
      <c:valAx>
        <c:axId val="93676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sales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76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>
                <a:effectLst/>
              </a:rPr>
              <a:t>Order Distribution by Day of the Week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Sheet1!$A$50:$A$57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Sheet1!$C$50:$C$57</c:f>
              <c:numCache>
                <c:formatCode>General</c:formatCode>
                <c:ptCount val="8"/>
                <c:pt idx="0">
                  <c:v>15</c:v>
                </c:pt>
                <c:pt idx="1">
                  <c:v>18</c:v>
                </c:pt>
                <c:pt idx="2">
                  <c:v>9</c:v>
                </c:pt>
                <c:pt idx="3">
                  <c:v>9</c:v>
                </c:pt>
                <c:pt idx="4">
                  <c:v>14</c:v>
                </c:pt>
                <c:pt idx="5">
                  <c:v>20</c:v>
                </c:pt>
                <c:pt idx="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FB-48E3-819B-DCA7B3B77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6506064"/>
        <c:axId val="1006506480"/>
      </c:barChart>
      <c:catAx>
        <c:axId val="1006506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Day</a:t>
                </a:r>
                <a:r>
                  <a:rPr lang="en-US" baseline="0" dirty="0"/>
                  <a:t> of the week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506480"/>
        <c:crosses val="autoZero"/>
        <c:auto val="1"/>
        <c:lblAlgn val="ctr"/>
        <c:lblOffset val="100"/>
        <c:noMultiLvlLbl val="0"/>
      </c:catAx>
      <c:valAx>
        <c:axId val="100650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orders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50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effectLst/>
              </a:rPr>
              <a:t>weekend Vs weekday sales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15-41B3-90ED-3330AED0E4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15-41B3-90ED-3330AED0E4F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Sheet1!$A$95:$A$96</c:f>
              <c:strCache>
                <c:ptCount val="2"/>
                <c:pt idx="0">
                  <c:v>Weekday</c:v>
                </c:pt>
                <c:pt idx="1">
                  <c:v>Weekend</c:v>
                </c:pt>
              </c:strCache>
            </c:strRef>
          </c:cat>
          <c:val>
            <c:numRef>
              <c:f>Sheet1!$B$95:$B$96</c:f>
              <c:numCache>
                <c:formatCode>General</c:formatCode>
                <c:ptCount val="2"/>
                <c:pt idx="0">
                  <c:v>353354.92</c:v>
                </c:pt>
                <c:pt idx="1">
                  <c:v>154075.07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15-41B3-90ED-3330AED0E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Repeat</a:t>
            </a:r>
            <a:r>
              <a:rPr lang="en-US" baseline="0"/>
              <a:t> Vs new customers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tint val="77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ACD-4517-A965-C04DE3CD502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ACD-4517-A965-C04DE3CD502A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Sheet1!$A$99:$A$100</c:f>
              <c:strCache>
                <c:ptCount val="2"/>
                <c:pt idx="0">
                  <c:v>New Customer </c:v>
                </c:pt>
                <c:pt idx="1">
                  <c:v>Repeat Customer</c:v>
                </c:pt>
              </c:strCache>
            </c:strRef>
          </c:cat>
          <c:val>
            <c:numRef>
              <c:f>Sheet1!$B$99:$B$100</c:f>
              <c:numCache>
                <c:formatCode>General</c:formatCode>
                <c:ptCount val="2"/>
                <c:pt idx="0">
                  <c:v>99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CD-4517-A965-C04DE3CD5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Revenue Per Customer in Each Category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Sheet1!$A$3:$A$7</c:f>
              <c:strCache>
                <c:ptCount val="5"/>
                <c:pt idx="0">
                  <c:v>accessories</c:v>
                </c:pt>
                <c:pt idx="1">
                  <c:v>shirts</c:v>
                </c:pt>
                <c:pt idx="2">
                  <c:v>shoes</c:v>
                </c:pt>
                <c:pt idx="3">
                  <c:v>pants</c:v>
                </c:pt>
                <c:pt idx="4">
                  <c:v>dresses</c:v>
                </c:pt>
              </c:strCache>
            </c:strRef>
          </c:cat>
          <c:val>
            <c:numRef>
              <c:f>Sheet1!$B$3:$B$7</c:f>
              <c:numCache>
                <c:formatCode>General</c:formatCode>
                <c:ptCount val="5"/>
                <c:pt idx="0">
                  <c:v>6212.08</c:v>
                </c:pt>
                <c:pt idx="1">
                  <c:v>5158.8100000000004</c:v>
                </c:pt>
                <c:pt idx="2">
                  <c:v>5042.33</c:v>
                </c:pt>
                <c:pt idx="3">
                  <c:v>4551.2299999999996</c:v>
                </c:pt>
                <c:pt idx="4">
                  <c:v>4009.62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C-4454-BFD2-6CABC26DA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6505648"/>
        <c:axId val="1006521040"/>
      </c:barChart>
      <c:catAx>
        <c:axId val="10065056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521040"/>
        <c:crosses val="autoZero"/>
        <c:auto val="1"/>
        <c:lblAlgn val="ctr"/>
        <c:lblOffset val="100"/>
        <c:noMultiLvlLbl val="0"/>
      </c:catAx>
      <c:valAx>
        <c:axId val="100652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lang="en-US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Revenue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505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Outlets with the most active buyers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Sheet1!$A$83:$A$92</c:f>
              <c:strCache>
                <c:ptCount val="10"/>
                <c:pt idx="0">
                  <c:v>Brightbean</c:v>
                </c:pt>
                <c:pt idx="1">
                  <c:v>Eare</c:v>
                </c:pt>
                <c:pt idx="2">
                  <c:v>Feedbug</c:v>
                </c:pt>
                <c:pt idx="3">
                  <c:v>Snaptags</c:v>
                </c:pt>
                <c:pt idx="4">
                  <c:v>Oodoo</c:v>
                </c:pt>
                <c:pt idx="5">
                  <c:v>Jaxspan</c:v>
                </c:pt>
                <c:pt idx="6">
                  <c:v>Dynabox</c:v>
                </c:pt>
                <c:pt idx="7">
                  <c:v>Topicstorm</c:v>
                </c:pt>
                <c:pt idx="8">
                  <c:v>Skimia</c:v>
                </c:pt>
                <c:pt idx="9">
                  <c:v>Teklist</c:v>
                </c:pt>
              </c:strCache>
            </c:strRef>
          </c:cat>
          <c:val>
            <c:numRef>
              <c:f>Sheet1!$B$83:$B$92</c:f>
              <c:numCache>
                <c:formatCode>General</c:formatCode>
                <c:ptCount val="10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E2-4A4F-94FE-D1EDDFE07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36752480"/>
        <c:axId val="936765376"/>
        <c:axId val="0"/>
      </c:bar3DChart>
      <c:catAx>
        <c:axId val="936752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Shop</a:t>
                </a:r>
                <a:r>
                  <a:rPr lang="en-US" baseline="0"/>
                  <a:t> outlets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765376"/>
        <c:crosses val="autoZero"/>
        <c:auto val="1"/>
        <c:lblAlgn val="ctr"/>
        <c:lblOffset val="100"/>
        <c:noMultiLvlLbl val="0"/>
      </c:catAx>
      <c:valAx>
        <c:axId val="936765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Buyers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75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ECFD9-D4CC-44AD-8ADD-FFDD5B776BA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0B2D9-C3FC-422A-B72A-A88B5E6C4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7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0B2D9-C3FC-422A-B72A-A88B5E6C4B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3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9C5D-DFC0-4102-A3AB-852073D2327D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290D-FB67-4FB8-AAB7-A792B595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9C5D-DFC0-4102-A3AB-852073D2327D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290D-FB67-4FB8-AAB7-A792B595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0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9C5D-DFC0-4102-A3AB-852073D2327D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290D-FB67-4FB8-AAB7-A792B595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6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9C5D-DFC0-4102-A3AB-852073D2327D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290D-FB67-4FB8-AAB7-A792B595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9C5D-DFC0-4102-A3AB-852073D2327D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290D-FB67-4FB8-AAB7-A792B595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6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9C5D-DFC0-4102-A3AB-852073D2327D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290D-FB67-4FB8-AAB7-A792B595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2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9C5D-DFC0-4102-A3AB-852073D2327D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290D-FB67-4FB8-AAB7-A792B595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2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9C5D-DFC0-4102-A3AB-852073D2327D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290D-FB67-4FB8-AAB7-A792B595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9C5D-DFC0-4102-A3AB-852073D2327D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290D-FB67-4FB8-AAB7-A792B595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9C5D-DFC0-4102-A3AB-852073D2327D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290D-FB67-4FB8-AAB7-A792B595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9C5D-DFC0-4102-A3AB-852073D2327D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3290D-FB67-4FB8-AAB7-A792B595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769C5D-DFC0-4102-A3AB-852073D2327D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FA3290D-FB67-4FB8-AAB7-A792B595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C49F-1446-432A-A46C-0438D716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061" y="0"/>
            <a:ext cx="7315200" cy="32552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Customer Insights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F787E-17F1-4455-A491-655572397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19074"/>
            <a:ext cx="7315200" cy="1365572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Dennis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Ndung’u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Alex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Ogeta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86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88C4-2B68-4121-939C-E9C6C6AD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F90D8B-BE03-47C7-9302-85C219E92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700880"/>
            <a:ext cx="688309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 sales trends, customer behavior, and product performance in a fashion retail business.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top-selling products and categories.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trends over 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customer spending behavior.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weekend and weekday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 for business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9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C63F-41E7-49AB-906F-AA1E9B2A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Selling Products and Top 10 Customers by Revenue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8F0CBF-32DD-4828-BABC-071A0F751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329044"/>
              </p:ext>
            </p:extLst>
          </p:nvPr>
        </p:nvGraphicFramePr>
        <p:xfrm>
          <a:off x="3725574" y="106219"/>
          <a:ext cx="5510789" cy="3209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2B94223-D33D-4C41-8264-C5C6EF117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99129"/>
              </p:ext>
            </p:extLst>
          </p:nvPr>
        </p:nvGraphicFramePr>
        <p:xfrm>
          <a:off x="6714837" y="3315855"/>
          <a:ext cx="4983740" cy="3542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501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DFD7-798E-40DC-B1AD-A54F4AC2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Trend of Total Sales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C0D86D-A021-419F-B1B3-4587CD1A3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094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CBCA-AEBE-4BFD-B580-D502D89D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Order Distribution by Day of the Week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C6E51D-5205-454B-A663-6BA512610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70778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653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0A87-64A3-4C58-B23D-720D5594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Comparing 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weekend vs weekday sales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 vs new customers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054AC-B0C6-44B3-9287-FA618D439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251967"/>
              </p:ext>
            </p:extLst>
          </p:nvPr>
        </p:nvGraphicFramePr>
        <p:xfrm>
          <a:off x="3884781" y="237959"/>
          <a:ext cx="4954420" cy="2858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69EAD1-5C41-43A7-883A-0CE0CA702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053750"/>
              </p:ext>
            </p:extLst>
          </p:nvPr>
        </p:nvGraphicFramePr>
        <p:xfrm>
          <a:off x="7230723" y="33487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983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3053-D839-4E53-BC3B-6FD7E1C1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463636" cy="46011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Question Results: 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Revenue Per Customer in Each Category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Outlets with the most active buyers</a:t>
            </a:r>
            <a:br>
              <a:rPr lang="en-US" sz="1600" dirty="0"/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584978-DEF3-42E7-A53C-FF0994827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794305"/>
              </p:ext>
            </p:extLst>
          </p:nvPr>
        </p:nvGraphicFramePr>
        <p:xfrm>
          <a:off x="3810000" y="189346"/>
          <a:ext cx="5315527" cy="3112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CB118C-314B-4825-87B7-9EEDFFB4C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356880"/>
              </p:ext>
            </p:extLst>
          </p:nvPr>
        </p:nvGraphicFramePr>
        <p:xfrm>
          <a:off x="6588847" y="3556000"/>
          <a:ext cx="4951989" cy="3144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006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09D8-5497-4045-A411-CCB05A18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252" y="1128408"/>
            <a:ext cx="3521241" cy="46011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DAE55-EF6B-47A3-B7C9-BB5DB658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Shoes is the best selling product while accessories are the most generating revenue. 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fluctuating sales in general, more marketing strategies such as targeting and niche audience can be implemented to boost sales. 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Promotions and campaigns can be optimized to increase weekend and weekdays with the least customer engagement.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strategies to increase customer retention.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more sales on least revenue generating categories.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marketing strategies to advertise other outlets. </a:t>
            </a:r>
          </a:p>
          <a:p>
            <a:pPr>
              <a:lnSpc>
                <a:spcPct val="100000"/>
              </a:lnSpc>
              <a:buClrTx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product packaging.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196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88</TotalTime>
  <Words>271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Wingdings</vt:lpstr>
      <vt:lpstr>Wingdings 2</vt:lpstr>
      <vt:lpstr>Frame</vt:lpstr>
      <vt:lpstr>Sales and Customer Insights Analysis</vt:lpstr>
      <vt:lpstr>Problem Statement &amp; Objectives</vt:lpstr>
      <vt:lpstr>Top 5 Selling Products and Top 10 Customers by Revenue</vt:lpstr>
      <vt:lpstr>Monthly Trend of Total Sales</vt:lpstr>
      <vt:lpstr>Order Distribution by Day of the Week</vt:lpstr>
      <vt:lpstr>Comparing weekend vs weekday sales and Repeat vs new customers </vt:lpstr>
      <vt:lpstr>Custom Question Results: Average Revenue Per Customer in Each Category and Outlets with the most active buyers </vt:lpstr>
      <vt:lpstr>Summary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Customer Insights Analysis</dc:title>
  <dc:creator>User</dc:creator>
  <cp:lastModifiedBy>User</cp:lastModifiedBy>
  <cp:revision>10</cp:revision>
  <dcterms:created xsi:type="dcterms:W3CDTF">2025-04-17T09:02:39Z</dcterms:created>
  <dcterms:modified xsi:type="dcterms:W3CDTF">2025-04-17T10:31:06Z</dcterms:modified>
</cp:coreProperties>
</file>