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7" r:id="rId3"/>
    <p:sldId id="258" r:id="rId4"/>
    <p:sldId id="268" r:id="rId5"/>
    <p:sldId id="260" r:id="rId6"/>
    <p:sldId id="269" r:id="rId7"/>
    <p:sldId id="261" r:id="rId8"/>
    <p:sldId id="262" r:id="rId9"/>
    <p:sldId id="259" r:id="rId10"/>
    <p:sldId id="273" r:id="rId11"/>
    <p:sldId id="263" r:id="rId12"/>
    <p:sldId id="264" r:id="rId13"/>
    <p:sldId id="265" r:id="rId14"/>
    <p:sldId id="270" r:id="rId15"/>
    <p:sldId id="266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244" autoAdjust="0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374F9-34FE-496A-B85C-03EBAC4E09EA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042956-1588-47A8-A453-AD4A469FD063}">
      <dgm:prSet phldrT="[文本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二者</a:t>
          </a:r>
          <a:endParaRPr lang="en-US" altLang="zh-CN" sz="28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同权论</a:t>
          </a:r>
        </a:p>
      </dgm:t>
    </dgm:pt>
    <dgm:pt modelId="{AEA892D5-9546-4C48-9123-1E6091C11725}" type="parTrans" cxnId="{4BE6E711-2341-4427-9636-3F6D9B62104D}">
      <dgm:prSet/>
      <dgm:spPr/>
      <dgm:t>
        <a:bodyPr/>
        <a:lstStyle/>
        <a:p>
          <a:endParaRPr lang="zh-CN" altLang="en-US"/>
        </a:p>
      </dgm:t>
    </dgm:pt>
    <dgm:pt modelId="{009B7995-AE06-4E15-AEE9-555771DAEE66}" type="sibTrans" cxnId="{4BE6E711-2341-4427-9636-3F6D9B62104D}">
      <dgm:prSet/>
      <dgm:spPr/>
      <dgm:t>
        <a:bodyPr/>
        <a:lstStyle/>
        <a:p>
          <a:endParaRPr lang="zh-CN" altLang="en-US"/>
        </a:p>
      </dgm:t>
    </dgm:pt>
    <dgm:pt modelId="{E8C2F763-FE29-4D84-8826-6CDDDAEE238B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01</a:t>
          </a:r>
          <a:endParaRPr lang="zh-CN" altLang="en-US" sz="28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E9ED68-2734-441D-80A3-A4850C4FF91F}" type="parTrans" cxnId="{68FF275A-A4A8-49AE-B8CF-7BC01D992098}">
      <dgm:prSet/>
      <dgm:spPr/>
      <dgm:t>
        <a:bodyPr/>
        <a:lstStyle/>
        <a:p>
          <a:endParaRPr lang="zh-CN" altLang="en-US"/>
        </a:p>
      </dgm:t>
    </dgm:pt>
    <dgm:pt modelId="{C911E1AA-FB55-4805-81E7-A107C83C20DD}" type="sibTrans" cxnId="{68FF275A-A4A8-49AE-B8CF-7BC01D992098}">
      <dgm:prSet/>
      <dgm:spPr/>
      <dgm:t>
        <a:bodyPr/>
        <a:lstStyle/>
        <a:p>
          <a:endParaRPr lang="zh-CN" altLang="en-US"/>
        </a:p>
      </dgm:t>
    </dgm:pt>
    <dgm:pt modelId="{7C4993D2-CFE1-4536-803B-A589611D86E4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03</a:t>
          </a:r>
          <a:endParaRPr lang="zh-CN" altLang="en-US" sz="28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A892E2-D0CA-4891-B16F-914F94118D1D}" type="parTrans" cxnId="{06ACB6B4-518E-4EE8-8597-494C3BAEFA44}">
      <dgm:prSet/>
      <dgm:spPr/>
      <dgm:t>
        <a:bodyPr/>
        <a:lstStyle/>
        <a:p>
          <a:endParaRPr lang="zh-CN" altLang="en-US"/>
        </a:p>
      </dgm:t>
    </dgm:pt>
    <dgm:pt modelId="{F8DA24E4-4A72-4BEE-91FA-48636AB143FC}" type="sibTrans" cxnId="{06ACB6B4-518E-4EE8-8597-494C3BAEFA44}">
      <dgm:prSet/>
      <dgm:spPr/>
      <dgm:t>
        <a:bodyPr/>
        <a:lstStyle/>
        <a:p>
          <a:endParaRPr lang="zh-CN" altLang="en-US"/>
        </a:p>
      </dgm:t>
    </dgm:pt>
    <dgm:pt modelId="{D4F61192-C827-440B-9890-9B3AD0225524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02</a:t>
          </a:r>
          <a:endParaRPr lang="zh-CN" altLang="en-US" sz="28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D69FE-8E93-4ACD-8C3D-C96330A8A3C6}" type="parTrans" cxnId="{C8154CD5-B05B-4886-87A4-E1DAF253CD3F}">
      <dgm:prSet/>
      <dgm:spPr/>
      <dgm:t>
        <a:bodyPr/>
        <a:lstStyle/>
        <a:p>
          <a:endParaRPr lang="zh-CN" altLang="en-US"/>
        </a:p>
      </dgm:t>
    </dgm:pt>
    <dgm:pt modelId="{2798E23B-1341-4F1E-A639-1E73E7680072}" type="sibTrans" cxnId="{C8154CD5-B05B-4886-87A4-E1DAF253CD3F}">
      <dgm:prSet/>
      <dgm:spPr/>
      <dgm:t>
        <a:bodyPr/>
        <a:lstStyle/>
        <a:p>
          <a:endParaRPr lang="zh-CN" altLang="en-US"/>
        </a:p>
      </dgm:t>
    </dgm:pt>
    <dgm:pt modelId="{8892EDB6-7572-4A65-AF17-355BAC155FAD}" type="pres">
      <dgm:prSet presAssocID="{35D374F9-34FE-496A-B85C-03EBAC4E09EA}" presName="composite" presStyleCnt="0">
        <dgm:presLayoutVars>
          <dgm:chMax val="1"/>
          <dgm:dir/>
          <dgm:resizeHandles val="exact"/>
        </dgm:presLayoutVars>
      </dgm:prSet>
      <dgm:spPr/>
    </dgm:pt>
    <dgm:pt modelId="{D3304CBF-6134-4D29-AC04-1772F185A6E4}" type="pres">
      <dgm:prSet presAssocID="{35D374F9-34FE-496A-B85C-03EBAC4E09EA}" presName="radial" presStyleCnt="0">
        <dgm:presLayoutVars>
          <dgm:animLvl val="ctr"/>
        </dgm:presLayoutVars>
      </dgm:prSet>
      <dgm:spPr/>
    </dgm:pt>
    <dgm:pt modelId="{ED81DFF8-3DFA-4A98-B3CE-D7E818A38803}" type="pres">
      <dgm:prSet presAssocID="{AD042956-1588-47A8-A453-AD4A469FD063}" presName="centerShape" presStyleLbl="vennNode1" presStyleIdx="0" presStyleCnt="4"/>
      <dgm:spPr/>
    </dgm:pt>
    <dgm:pt modelId="{64A0F230-5779-440C-9C3D-46D418ED7737}" type="pres">
      <dgm:prSet presAssocID="{E8C2F763-FE29-4D84-8826-6CDDDAEE238B}" presName="node" presStyleLbl="vennNode1" presStyleIdx="1" presStyleCnt="4">
        <dgm:presLayoutVars>
          <dgm:bulletEnabled val="1"/>
        </dgm:presLayoutVars>
      </dgm:prSet>
      <dgm:spPr/>
    </dgm:pt>
    <dgm:pt modelId="{AB638F28-603A-4BE3-81E3-078F3D4C2A1F}" type="pres">
      <dgm:prSet presAssocID="{7C4993D2-CFE1-4536-803B-A589611D86E4}" presName="node" presStyleLbl="vennNode1" presStyleIdx="2" presStyleCnt="4">
        <dgm:presLayoutVars>
          <dgm:bulletEnabled val="1"/>
        </dgm:presLayoutVars>
      </dgm:prSet>
      <dgm:spPr/>
    </dgm:pt>
    <dgm:pt modelId="{3A42044D-18CD-41DC-9A39-7BBA144F0D7A}" type="pres">
      <dgm:prSet presAssocID="{D4F61192-C827-440B-9890-9B3AD0225524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4BE6E711-2341-4427-9636-3F6D9B62104D}" srcId="{35D374F9-34FE-496A-B85C-03EBAC4E09EA}" destId="{AD042956-1588-47A8-A453-AD4A469FD063}" srcOrd="0" destOrd="0" parTransId="{AEA892D5-9546-4C48-9123-1E6091C11725}" sibTransId="{009B7995-AE06-4E15-AEE9-555771DAEE66}"/>
    <dgm:cxn modelId="{C98AD819-BE10-4E69-930B-5D84797654EA}" type="presOf" srcId="{E8C2F763-FE29-4D84-8826-6CDDDAEE238B}" destId="{64A0F230-5779-440C-9C3D-46D418ED7737}" srcOrd="0" destOrd="0" presId="urn:microsoft.com/office/officeart/2005/8/layout/radial3"/>
    <dgm:cxn modelId="{68FF275A-A4A8-49AE-B8CF-7BC01D992098}" srcId="{AD042956-1588-47A8-A453-AD4A469FD063}" destId="{E8C2F763-FE29-4D84-8826-6CDDDAEE238B}" srcOrd="0" destOrd="0" parTransId="{4BE9ED68-2734-441D-80A3-A4850C4FF91F}" sibTransId="{C911E1AA-FB55-4805-81E7-A107C83C20DD}"/>
    <dgm:cxn modelId="{D17F1991-2255-4E78-8FD8-4BCD2C38B094}" type="presOf" srcId="{D4F61192-C827-440B-9890-9B3AD0225524}" destId="{3A42044D-18CD-41DC-9A39-7BBA144F0D7A}" srcOrd="0" destOrd="0" presId="urn:microsoft.com/office/officeart/2005/8/layout/radial3"/>
    <dgm:cxn modelId="{06ACB6B4-518E-4EE8-8597-494C3BAEFA44}" srcId="{AD042956-1588-47A8-A453-AD4A469FD063}" destId="{7C4993D2-CFE1-4536-803B-A589611D86E4}" srcOrd="1" destOrd="0" parTransId="{91A892E2-D0CA-4891-B16F-914F94118D1D}" sibTransId="{F8DA24E4-4A72-4BEE-91FA-48636AB143FC}"/>
    <dgm:cxn modelId="{58B934C7-A45E-4C64-A2B6-B6DF391AE84D}" type="presOf" srcId="{7C4993D2-CFE1-4536-803B-A589611D86E4}" destId="{AB638F28-603A-4BE3-81E3-078F3D4C2A1F}" srcOrd="0" destOrd="0" presId="urn:microsoft.com/office/officeart/2005/8/layout/radial3"/>
    <dgm:cxn modelId="{C8154CD5-B05B-4886-87A4-E1DAF253CD3F}" srcId="{AD042956-1588-47A8-A453-AD4A469FD063}" destId="{D4F61192-C827-440B-9890-9B3AD0225524}" srcOrd="2" destOrd="0" parTransId="{F6AD69FE-8E93-4ACD-8C3D-C96330A8A3C6}" sibTransId="{2798E23B-1341-4F1E-A639-1E73E7680072}"/>
    <dgm:cxn modelId="{7F0B5BE3-F903-4C77-AD73-D9E3399FEBCE}" type="presOf" srcId="{AD042956-1588-47A8-A453-AD4A469FD063}" destId="{ED81DFF8-3DFA-4A98-B3CE-D7E818A38803}" srcOrd="0" destOrd="0" presId="urn:microsoft.com/office/officeart/2005/8/layout/radial3"/>
    <dgm:cxn modelId="{51497EFC-4E15-4BD6-A388-92C0403F01A3}" type="presOf" srcId="{35D374F9-34FE-496A-B85C-03EBAC4E09EA}" destId="{8892EDB6-7572-4A65-AF17-355BAC155FAD}" srcOrd="0" destOrd="0" presId="urn:microsoft.com/office/officeart/2005/8/layout/radial3"/>
    <dgm:cxn modelId="{8B8B459B-C167-4A97-B988-1F59614BCC93}" type="presParOf" srcId="{8892EDB6-7572-4A65-AF17-355BAC155FAD}" destId="{D3304CBF-6134-4D29-AC04-1772F185A6E4}" srcOrd="0" destOrd="0" presId="urn:microsoft.com/office/officeart/2005/8/layout/radial3"/>
    <dgm:cxn modelId="{2E2BA0F8-B707-4913-BA0E-A728AE5AFA03}" type="presParOf" srcId="{D3304CBF-6134-4D29-AC04-1772F185A6E4}" destId="{ED81DFF8-3DFA-4A98-B3CE-D7E818A38803}" srcOrd="0" destOrd="0" presId="urn:microsoft.com/office/officeart/2005/8/layout/radial3"/>
    <dgm:cxn modelId="{A28A4992-C44F-4753-8100-1DC859393085}" type="presParOf" srcId="{D3304CBF-6134-4D29-AC04-1772F185A6E4}" destId="{64A0F230-5779-440C-9C3D-46D418ED7737}" srcOrd="1" destOrd="0" presId="urn:microsoft.com/office/officeart/2005/8/layout/radial3"/>
    <dgm:cxn modelId="{008E2405-5811-4E18-8596-A350AD8D22D5}" type="presParOf" srcId="{D3304CBF-6134-4D29-AC04-1772F185A6E4}" destId="{AB638F28-603A-4BE3-81E3-078F3D4C2A1F}" srcOrd="2" destOrd="0" presId="urn:microsoft.com/office/officeart/2005/8/layout/radial3"/>
    <dgm:cxn modelId="{259CE218-8A36-468F-B3FC-6145D4748DC7}" type="presParOf" srcId="{D3304CBF-6134-4D29-AC04-1772F185A6E4}" destId="{3A42044D-18CD-41DC-9A39-7BBA144F0D7A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1DFF8-3DFA-4A98-B3CE-D7E818A38803}">
      <dsp:nvSpPr>
        <dsp:cNvPr id="0" name=""/>
        <dsp:cNvSpPr/>
      </dsp:nvSpPr>
      <dsp:spPr>
        <a:xfrm>
          <a:off x="1671268" y="1104864"/>
          <a:ext cx="2318033" cy="2318033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800" kern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二者</a:t>
          </a:r>
          <a:endParaRPr lang="en-US" altLang="zh-CN" sz="2800" kern="12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800" kern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同权论</a:t>
          </a:r>
        </a:p>
      </dsp:txBody>
      <dsp:txXfrm>
        <a:off x="2010736" y="1444332"/>
        <a:ext cx="1639097" cy="1639097"/>
      </dsp:txXfrm>
    </dsp:sp>
    <dsp:sp modelId="{64A0F230-5779-440C-9C3D-46D418ED7737}">
      <dsp:nvSpPr>
        <dsp:cNvPr id="0" name=""/>
        <dsp:cNvSpPr/>
      </dsp:nvSpPr>
      <dsp:spPr>
        <a:xfrm>
          <a:off x="2250777" y="176275"/>
          <a:ext cx="1159016" cy="1159016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01</a:t>
          </a:r>
          <a:endParaRPr lang="zh-CN" altLang="en-US" sz="2800" kern="12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0511" y="346009"/>
        <a:ext cx="819548" cy="819548"/>
      </dsp:txXfrm>
    </dsp:sp>
    <dsp:sp modelId="{AB638F28-603A-4BE3-81E3-078F3D4C2A1F}">
      <dsp:nvSpPr>
        <dsp:cNvPr id="0" name=""/>
        <dsp:cNvSpPr/>
      </dsp:nvSpPr>
      <dsp:spPr>
        <a:xfrm>
          <a:off x="3556827" y="2438421"/>
          <a:ext cx="1159016" cy="1159016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03</a:t>
          </a:r>
          <a:endParaRPr lang="zh-CN" altLang="en-US" sz="2800" kern="12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6561" y="2608155"/>
        <a:ext cx="819548" cy="819548"/>
      </dsp:txXfrm>
    </dsp:sp>
    <dsp:sp modelId="{3A42044D-18CD-41DC-9A39-7BBA144F0D7A}">
      <dsp:nvSpPr>
        <dsp:cNvPr id="0" name=""/>
        <dsp:cNvSpPr/>
      </dsp:nvSpPr>
      <dsp:spPr>
        <a:xfrm>
          <a:off x="944726" y="2438421"/>
          <a:ext cx="1159016" cy="1159016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02</a:t>
          </a:r>
          <a:endParaRPr lang="zh-CN" altLang="en-US" sz="2800" kern="12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14460" y="2608155"/>
        <a:ext cx="819548" cy="819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7827D-D9D5-49D1-8399-AF879AB8950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24CBF-0CA5-4633-95B6-E006C704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8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24CBF-0CA5-4633-95B6-E006C70434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0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9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2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3E4B-FAA3-4C56-9950-2F8989416F6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EC2-D131-4C94-BDA9-C595C78B5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3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5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3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4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6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17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882FF63-23AE-4829-B407-D978639664D2}" type="datetimeFigureOut">
              <a:rPr lang="zh-CN" altLang="en-US" smtClean="0"/>
              <a:pPr/>
              <a:t>2019/5/10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8355A98-BB15-41FF-B9B4-3EBB87C077D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7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70C0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6" r="2923"/>
          <a:stretch/>
        </p:blipFill>
        <p:spPr>
          <a:xfrm>
            <a:off x="-19051" y="2039"/>
            <a:ext cx="12338346" cy="6876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35356" y="2015874"/>
            <a:ext cx="6953331" cy="213610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52506" y="1912354"/>
            <a:ext cx="7119031" cy="2343150"/>
          </a:xfrm>
          <a:prstGeom prst="rect">
            <a:avLst/>
          </a:prstGeom>
          <a:noFill/>
          <a:ln w="76200" cmpd="thickThin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49" y="2057853"/>
            <a:ext cx="10515600" cy="1325563"/>
          </a:xfrm>
        </p:spPr>
        <p:txBody>
          <a:bodyPr>
            <a:normAutofit/>
          </a:bodyPr>
          <a:lstStyle/>
          <a:p>
            <a:pPr marR="0" algn="ctr" rtl="0"/>
            <a:r>
              <a:rPr lang="zh-CN" altLang="en-US" sz="3600" b="1" i="0" u="none" strike="noStrike" kern="2200" baseline="0" dirty="0">
                <a:latin typeface="Calibri" panose="020F0502020204030204" pitchFamily="34" charset="0"/>
              </a:rPr>
              <a:t>攻防工具开发情况</a:t>
            </a:r>
            <a:endParaRPr lang="zh-CN" altLang="en-US" sz="3600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63096" y="3653076"/>
            <a:ext cx="4903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404040"/>
                </a:solidFill>
              </a:rPr>
              <a:t>小组成员：杨卓饶、刘青秀、阚婉玲、乔琛、邓以豪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54263" y="3249271"/>
            <a:ext cx="168347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1600" dirty="0">
                <a:solidFill>
                  <a:srgbClr val="404040"/>
                </a:solidFill>
              </a:rPr>
              <a:t>组长：舒梓峰</a:t>
            </a:r>
          </a:p>
        </p:txBody>
      </p:sp>
    </p:spTree>
    <p:extLst>
      <p:ext uri="{BB962C8B-B14F-4D97-AF65-F5344CB8AC3E}">
        <p14:creationId xmlns:p14="http://schemas.microsoft.com/office/powerpoint/2010/main" val="19905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57"/>
          <a:stretch/>
        </p:blipFill>
        <p:spPr>
          <a:xfrm>
            <a:off x="3947419" y="2171699"/>
            <a:ext cx="7596526" cy="22839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7101" y="2163448"/>
            <a:ext cx="3261268" cy="22872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三、扫描攻击功能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091315" y="2163448"/>
            <a:ext cx="2412840" cy="2243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敏感信息收集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弱口令爆破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Exploit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脚本查询</a:t>
            </a:r>
          </a:p>
        </p:txBody>
      </p:sp>
      <p:sp>
        <p:nvSpPr>
          <p:cNvPr id="10" name="文本框 9"/>
          <p:cNvSpPr txBox="1"/>
          <p:nvPr/>
        </p:nvSpPr>
        <p:spPr>
          <a:xfrm rot="5400000">
            <a:off x="6014308" y="4650670"/>
            <a:ext cx="191048" cy="415598"/>
          </a:xfrm>
          <a:custGeom>
            <a:avLst/>
            <a:gdLst/>
            <a:ahLst/>
            <a:cxnLst/>
            <a:rect l="l" t="t" r="r" b="b"/>
            <a:pathLst>
              <a:path w="100571" h="218778">
                <a:moveTo>
                  <a:pt x="33598" y="218778"/>
                </a:moveTo>
                <a:lnTo>
                  <a:pt x="82488" y="109724"/>
                </a:lnTo>
                <a:lnTo>
                  <a:pt x="33598" y="0"/>
                </a:lnTo>
                <a:lnTo>
                  <a:pt x="51569" y="0"/>
                </a:lnTo>
                <a:lnTo>
                  <a:pt x="100571" y="109724"/>
                </a:lnTo>
                <a:lnTo>
                  <a:pt x="51569" y="218778"/>
                </a:lnTo>
                <a:close/>
                <a:moveTo>
                  <a:pt x="0" y="218778"/>
                </a:moveTo>
                <a:lnTo>
                  <a:pt x="48667" y="109724"/>
                </a:lnTo>
                <a:lnTo>
                  <a:pt x="0" y="0"/>
                </a:lnTo>
                <a:lnTo>
                  <a:pt x="17971" y="0"/>
                </a:lnTo>
                <a:lnTo>
                  <a:pt x="66526" y="109724"/>
                </a:lnTo>
                <a:lnTo>
                  <a:pt x="17971" y="21877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4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敏感信息收集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8110635" y="5427275"/>
            <a:ext cx="3385208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i="0" u="none" strike="noStrike" kern="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能够收集到用户名</a:t>
            </a:r>
            <a:r>
              <a:rPr lang="zh-CN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、密码、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、敏感文件等有用信息</a:t>
            </a:r>
            <a:endParaRPr lang="zh-CN" altLang="en-US" sz="2000" i="0" u="none" strike="noStrike" kern="10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8200" y="5069921"/>
            <a:ext cx="5891074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i="0" u="none" strike="noStrike" kern="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使用脚本对主机上的敏感信息进行收集保存，包括内核信息、用户信息、敏感文件、服务信息、网络信息、日志信息等。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91BAF7-AADA-4F68-98ED-72C00703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29" y="1305282"/>
            <a:ext cx="6753310" cy="36785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FE642C-C703-4654-A6BD-259F7687B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416" y="602942"/>
            <a:ext cx="3848433" cy="22557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5A9109-6805-4D91-BC9C-7B8F3B714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917" y="2947433"/>
            <a:ext cx="3497883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1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弱口令爆破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9738" y="5373409"/>
            <a:ext cx="9291221" cy="681161"/>
          </a:xfrm>
        </p:spPr>
        <p:txBody>
          <a:bodyPr>
            <a:noAutofit/>
          </a:bodyPr>
          <a:lstStyle/>
          <a:p>
            <a:pPr marL="0" marR="0" lvl="0" indent="0" rtl="0">
              <a:lnSpc>
                <a:spcPct val="150000"/>
              </a:lnSpc>
              <a:buClr>
                <a:srgbClr val="0070C0"/>
              </a:buClr>
              <a:buNone/>
            </a:pPr>
            <a:r>
              <a:rPr lang="zh-CN" altLang="en-US" sz="2000" i="0" u="none" strike="noStrike" kern="100" baseline="0" dirty="0">
                <a:latin typeface="Times New Roman" panose="02020603050405020304" pitchFamily="18" charset="0"/>
              </a:rPr>
              <a:t>使用</a:t>
            </a:r>
            <a:r>
              <a:rPr lang="en-US" altLang="zh-CN" sz="2000" i="0" u="none" strike="noStrike" kern="100" baseline="0" dirty="0">
                <a:latin typeface="Times New Roman" panose="02020603050405020304" pitchFamily="18" charset="0"/>
              </a:rPr>
              <a:t>python</a:t>
            </a:r>
            <a:r>
              <a:rPr lang="zh-CN" altLang="en-US" sz="2000" i="0" u="none" strike="noStrike" kern="100" baseline="0" dirty="0">
                <a:latin typeface="Times New Roman" panose="02020603050405020304" pitchFamily="18" charset="0"/>
              </a:rPr>
              <a:t>脚本对</a:t>
            </a:r>
            <a:r>
              <a:rPr lang="en-US" altLang="zh-CN" sz="2000" i="0" u="none" strike="noStrike" kern="100" baseline="0" dirty="0">
                <a:latin typeface="Times New Roman" panose="02020603050405020304" pitchFamily="18" charset="0"/>
              </a:rPr>
              <a:t>SSH</a:t>
            </a:r>
            <a:r>
              <a:rPr lang="zh-CN" altLang="en-US" sz="2000" i="0" u="none" strike="noStrike" kern="100" baseline="0" dirty="0">
                <a:latin typeface="Times New Roman" panose="02020603050405020304" pitchFamily="18" charset="0"/>
              </a:rPr>
              <a:t>、</a:t>
            </a:r>
            <a:r>
              <a:rPr lang="en-US" altLang="zh-CN" sz="2000" i="0" u="none" strike="noStrike" kern="100" baseline="0" dirty="0">
                <a:latin typeface="Times New Roman" panose="02020603050405020304" pitchFamily="18" charset="0"/>
              </a:rPr>
              <a:t>FTP</a:t>
            </a:r>
            <a:r>
              <a:rPr lang="zh-CN" altLang="en-US" sz="2000" i="0" u="none" strike="noStrike" kern="100" baseline="0" dirty="0">
                <a:latin typeface="Times New Roman" panose="02020603050405020304" pitchFamily="18" charset="0"/>
              </a:rPr>
              <a:t>、</a:t>
            </a:r>
            <a:r>
              <a:rPr lang="en-US" altLang="zh-CN" sz="2000" i="0" u="none" strike="noStrike" kern="100" baseline="0" dirty="0" err="1">
                <a:latin typeface="Times New Roman" panose="02020603050405020304" pitchFamily="18" charset="0"/>
              </a:rPr>
              <a:t>Mysql</a:t>
            </a:r>
            <a:r>
              <a:rPr lang="zh-CN" altLang="en-US" sz="2000" i="0" u="none" strike="noStrike" kern="100" baseline="0" dirty="0">
                <a:latin typeface="Times New Roman" panose="02020603050405020304" pitchFamily="18" charset="0"/>
              </a:rPr>
              <a:t>的弱密钥</a:t>
            </a:r>
            <a:r>
              <a:rPr lang="zh-CN" altLang="en-US" sz="2000" kern="100" dirty="0">
                <a:latin typeface="Times New Roman" panose="02020603050405020304" pitchFamily="18" charset="0"/>
              </a:rPr>
              <a:t>进行爆破。基于多个弱密钥字典。</a:t>
            </a:r>
            <a:endParaRPr lang="zh-CN" altLang="en-US" sz="200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12D646-FB54-4BCB-922D-B0B89AD8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065" y="1384916"/>
            <a:ext cx="5411869" cy="354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00" baseline="0" dirty="0">
                <a:latin typeface="Calibri" panose="020F0502020204030204" pitchFamily="34" charset="0"/>
              </a:rPr>
              <a:t> </a:t>
            </a:r>
            <a:r>
              <a:rPr lang="en-US" altLang="zh-CN" b="1" i="0" u="none" strike="noStrike" kern="2200" baseline="0" dirty="0">
                <a:latin typeface="Calibri" panose="020F0502020204030204" pitchFamily="34" charset="0"/>
              </a:rPr>
              <a:t>CVE</a:t>
            </a:r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扫描</a:t>
            </a:r>
            <a:endParaRPr lang="zh-CN" altLang="en-US" b="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697F2DF-8B81-4496-B7A0-E9F786099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629" y="4744067"/>
            <a:ext cx="9718282" cy="2339327"/>
          </a:xfrm>
        </p:spPr>
        <p:txBody>
          <a:bodyPr>
            <a:noAutofit/>
          </a:bodyPr>
          <a:lstStyle/>
          <a:p>
            <a:pPr marL="0" marR="0" lvl="0" indent="0" rtl="0">
              <a:lnSpc>
                <a:spcPct val="150000"/>
              </a:lnSpc>
              <a:buClr>
                <a:srgbClr val="0070C0"/>
              </a:buClr>
              <a:buNone/>
            </a:pPr>
            <a:r>
              <a:rPr lang="zh-CN" altLang="en-US" sz="2000" i="0" u="none" strike="noStrike" kern="100" baseline="0" dirty="0">
                <a:latin typeface="Times New Roman" panose="02020603050405020304" pitchFamily="18" charset="0"/>
              </a:rPr>
              <a:t>  </a:t>
            </a:r>
            <a:r>
              <a:rPr lang="zh-CN" altLang="en-US" i="0" u="none" strike="noStrike" kern="100" baseline="0" dirty="0">
                <a:latin typeface="Times New Roman" panose="02020603050405020304" pitchFamily="18" charset="0"/>
              </a:rPr>
              <a:t>   使用</a:t>
            </a:r>
            <a:r>
              <a:rPr lang="zh-CN" altLang="en-US" kern="100" dirty="0">
                <a:latin typeface="Times New Roman" panose="02020603050405020304" pitchFamily="18" charset="0"/>
              </a:rPr>
              <a:t>开源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cve</a:t>
            </a:r>
            <a:r>
              <a:rPr lang="en-US" altLang="zh-CN" kern="100" dirty="0">
                <a:latin typeface="Times New Roman" panose="02020603050405020304" pitchFamily="18" charset="0"/>
              </a:rPr>
              <a:t>-search</a:t>
            </a:r>
            <a:r>
              <a:rPr lang="zh-CN" altLang="en-US" kern="100" dirty="0">
                <a:latin typeface="Times New Roman" panose="02020603050405020304" pitchFamily="18" charset="0"/>
              </a:rPr>
              <a:t>数据库，存储了全面的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cve,cpe,cwe</a:t>
            </a:r>
            <a:r>
              <a:rPr lang="zh-CN" altLang="en-US" kern="100" dirty="0">
                <a:latin typeface="Times New Roman" panose="02020603050405020304" pitchFamily="18" charset="0"/>
              </a:rPr>
              <a:t>的漏洞信息。只需要使用软件的版本信息、产品型号等参数。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marL="0" marR="0" lvl="0" indent="0" rtl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kern="100" dirty="0">
                <a:latin typeface="Times New Roman" panose="02020603050405020304" pitchFamily="18" charset="0"/>
              </a:rPr>
              <a:t>      </a:t>
            </a:r>
            <a:r>
              <a:rPr lang="zh-CN" altLang="en-US" kern="100" dirty="0">
                <a:latin typeface="Times New Roman" panose="02020603050405020304" pitchFamily="18" charset="0"/>
              </a:rPr>
              <a:t>将漏洞库部署到本地，根据扫描和信息收集结果，本地查询</a:t>
            </a:r>
            <a:r>
              <a:rPr lang="en-US" altLang="zh-CN" kern="100" dirty="0">
                <a:latin typeface="Times New Roman" panose="02020603050405020304" pitchFamily="18" charset="0"/>
              </a:rPr>
              <a:t>CVE</a:t>
            </a:r>
            <a:r>
              <a:rPr lang="zh-CN" altLang="en-US" kern="100" dirty="0">
                <a:latin typeface="Times New Roman" panose="02020603050405020304" pitchFamily="18" charset="0"/>
              </a:rPr>
              <a:t>漏洞信息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marL="0" marR="0" lvl="0" indent="0" rtl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kern="100" dirty="0">
                <a:latin typeface="Times New Roman" panose="02020603050405020304" pitchFamily="18" charset="0"/>
              </a:rPr>
              <a:t>      </a:t>
            </a:r>
            <a:r>
              <a:rPr lang="zh-CN" altLang="en-US" kern="100" dirty="0">
                <a:latin typeface="Times New Roman" panose="02020603050405020304" pitchFamily="18" charset="0"/>
              </a:rPr>
              <a:t>基本查询可以使用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nmap</a:t>
            </a:r>
            <a:r>
              <a:rPr lang="zh-CN" altLang="en-US" kern="100" dirty="0">
                <a:latin typeface="Times New Roman" panose="02020603050405020304" pitchFamily="18" charset="0"/>
              </a:rPr>
              <a:t>的软件版本扫描功能，根据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nmap</a:t>
            </a:r>
            <a:r>
              <a:rPr lang="zh-CN" altLang="en-US" kern="100" dirty="0">
                <a:latin typeface="Times New Roman" panose="02020603050405020304" pitchFamily="18" charset="0"/>
              </a:rPr>
              <a:t>脚本查询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cve</a:t>
            </a:r>
            <a:r>
              <a:rPr lang="zh-CN" altLang="en-US" kern="100" dirty="0">
                <a:latin typeface="Times New Roman" panose="02020603050405020304" pitchFamily="18" charset="0"/>
              </a:rPr>
              <a:t>漏洞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marL="0" marR="0" lvl="0" indent="0" rtl="0">
              <a:lnSpc>
                <a:spcPct val="150000"/>
              </a:lnSpc>
              <a:buClr>
                <a:srgbClr val="0070C0"/>
              </a:buClr>
              <a:buNone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marL="0" marR="0" lvl="0" indent="0" rtl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2000" i="0" u="none" strike="noStrike" kern="100" baseline="0" dirty="0">
              <a:latin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357157-0CF7-4FA5-93AF-D424263D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808" y="87097"/>
            <a:ext cx="4846740" cy="48162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894FD0-6B73-4489-9BEB-4319B5288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37" y="1260923"/>
            <a:ext cx="2887209" cy="29469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E8FD65-07DF-4A98-83F9-23FA6D68F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855" y="1575650"/>
            <a:ext cx="8474174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6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kern="100" dirty="0">
                <a:latin typeface="Calibri" panose="020F0502020204030204" pitchFamily="34" charset="0"/>
              </a:rPr>
              <a:t>Exploit</a:t>
            </a:r>
            <a:r>
              <a:rPr lang="zh-CN" altLang="en-US" kern="100" dirty="0">
                <a:latin typeface="Calibri" panose="020F0502020204030204" pitchFamily="34" charset="0"/>
              </a:rPr>
              <a:t>脚本查询</a:t>
            </a:r>
            <a:endParaRPr lang="zh-CN" altLang="en-US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04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0041010" y="6400801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数据来源：机构，报告，时间</a:t>
            </a:r>
          </a:p>
        </p:txBody>
      </p:sp>
      <p:sp>
        <p:nvSpPr>
          <p:cNvPr id="10" name="矩形 9"/>
          <p:cNvSpPr/>
          <p:nvPr/>
        </p:nvSpPr>
        <p:spPr>
          <a:xfrm>
            <a:off x="7638495" y="1563361"/>
            <a:ext cx="3439886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i="0" u="none" strike="noStrike" kern="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使用开源的</a:t>
            </a:r>
            <a:r>
              <a:rPr lang="en-US" altLang="zh-CN" sz="2000" i="0" u="none" strike="noStrike" kern="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exploit-</a:t>
            </a:r>
            <a:r>
              <a:rPr lang="en-US" altLang="zh-CN" sz="2000" i="0" u="none" strike="noStrike" kern="10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000" i="0" u="none" strike="noStrike" kern="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脚本库，构建在本地，通过信息收集服务获取软件信息，查询相应的</a:t>
            </a:r>
            <a:r>
              <a:rPr lang="en-US" altLang="zh-CN" sz="2000" i="0" u="none" strike="noStrike" kern="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exploit</a:t>
            </a:r>
            <a:r>
              <a:rPr lang="zh-CN" altLang="en-US" sz="2000" i="0" u="none" strike="noStrike" kern="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可利用脚本。</a:t>
            </a:r>
            <a:endParaRPr lang="en-US" altLang="zh-CN" sz="2000" i="0" u="none" strike="noStrike" kern="10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b="1" i="0" u="none" strike="noStrike" kern="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最终想法是通过</a:t>
            </a:r>
            <a:r>
              <a:rPr lang="en-US" altLang="zh-CN" sz="2000" b="1" i="0" u="none" strike="noStrike" kern="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CVE</a:t>
            </a: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查询得到相应漏洞，获取对应的可利用脚本。</a:t>
            </a:r>
            <a:endParaRPr lang="zh-CN" altLang="en-US" sz="2000" b="1" i="0" u="none" strike="noStrike" kern="100" baseline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9A4F1D-BBB4-49CA-B611-930F0ABB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06" y="1219200"/>
            <a:ext cx="7076418" cy="25300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45FAEA-C296-4FCE-80ED-9A1954C38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81" y="3793056"/>
            <a:ext cx="4833419" cy="30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其他功能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4010" y="1681105"/>
            <a:ext cx="4746418" cy="516258"/>
          </a:xfrm>
        </p:spPr>
        <p:txBody>
          <a:bodyPr>
            <a:normAutofit/>
          </a:bodyPr>
          <a:lstStyle/>
          <a:p>
            <a:pPr marL="0" marR="0" lvl="0" indent="0" rtl="0">
              <a:lnSpc>
                <a:spcPct val="150000"/>
              </a:lnSpc>
              <a:buClr>
                <a:srgbClr val="0070C0"/>
              </a:buClr>
              <a:buNone/>
            </a:pPr>
            <a:r>
              <a:rPr lang="zh-CN" altLang="en-US" sz="1600" i="0" u="none" strike="noStrike" kern="100" baseline="0" dirty="0">
                <a:latin typeface="Calibri Light" panose="020F0302020204030204" pitchFamily="34" charset="0"/>
              </a:rPr>
              <a:t>内核</a:t>
            </a:r>
            <a:r>
              <a:rPr lang="en-US" altLang="zh-CN" sz="1600" kern="100" dirty="0">
                <a:latin typeface="Calibri Light" panose="020F0302020204030204" pitchFamily="34" charset="0"/>
              </a:rPr>
              <a:t>CVE</a:t>
            </a:r>
            <a:r>
              <a:rPr lang="zh-CN" altLang="en-US" sz="1600" kern="100" dirty="0">
                <a:latin typeface="Calibri Light" panose="020F0302020204030204" pitchFamily="34" charset="0"/>
              </a:rPr>
              <a:t>检测，根据内核版本检查相应漏洞。</a:t>
            </a:r>
            <a:endParaRPr lang="en-US" altLang="zh-CN" sz="1600" kern="100" dirty="0">
              <a:latin typeface="Calibri Light" panose="020F0302020204030204" pitchFamily="34" charset="0"/>
            </a:endParaRPr>
          </a:p>
          <a:p>
            <a:pPr marL="0" marR="0" lvl="0" indent="0" rtl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600" i="0" u="none" strike="noStrike" kern="100" baseline="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05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C7611C-DBC1-45E5-AB6B-E718006E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43" y="4171800"/>
            <a:ext cx="4511431" cy="4877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8FE550-C050-457F-8890-295B5EA88F09}"/>
              </a:ext>
            </a:extLst>
          </p:cNvPr>
          <p:cNvSpPr/>
          <p:nvPr/>
        </p:nvSpPr>
        <p:spPr>
          <a:xfrm>
            <a:off x="6309646" y="3424975"/>
            <a:ext cx="3059837" cy="42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0070C0"/>
              </a:buClr>
            </a:pPr>
            <a:r>
              <a:rPr lang="zh-CN" altLang="en-US" sz="1600" kern="100" dirty="0">
                <a:latin typeface="Calibri Light" panose="020F0302020204030204" pitchFamily="34" charset="0"/>
              </a:rPr>
              <a:t>类似</a:t>
            </a:r>
            <a:r>
              <a:rPr lang="en-US" altLang="zh-CN" sz="1600" kern="100" dirty="0">
                <a:latin typeface="Calibri Light" panose="020F0302020204030204" pitchFamily="34" charset="0"/>
              </a:rPr>
              <a:t>Nmap</a:t>
            </a:r>
            <a:r>
              <a:rPr lang="zh-CN" altLang="en-US" sz="1600" kern="100" dirty="0">
                <a:latin typeface="Calibri Light" panose="020F0302020204030204" pitchFamily="34" charset="0"/>
              </a:rPr>
              <a:t>的</a:t>
            </a:r>
            <a:r>
              <a:rPr lang="en-US" altLang="zh-CN" sz="1600" kern="100" dirty="0">
                <a:latin typeface="Calibri Light" panose="020F0302020204030204" pitchFamily="34" charset="0"/>
              </a:rPr>
              <a:t>IP</a:t>
            </a:r>
            <a:r>
              <a:rPr lang="zh-CN" altLang="en-US" sz="1600" kern="100" dirty="0">
                <a:latin typeface="Calibri Light" panose="020F0302020204030204" pitchFamily="34" charset="0"/>
              </a:rPr>
              <a:t>、端口扫描</a:t>
            </a:r>
            <a:endParaRPr lang="en-US" altLang="zh-CN" sz="1600" kern="100" dirty="0">
              <a:latin typeface="Calibri Light" panose="020F03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EDCC2E-53C6-4C3C-84E9-0E61F1AB28F9}"/>
              </a:ext>
            </a:extLst>
          </p:cNvPr>
          <p:cNvSpPr/>
          <p:nvPr/>
        </p:nvSpPr>
        <p:spPr>
          <a:xfrm>
            <a:off x="6294626" y="1891955"/>
            <a:ext cx="2031325" cy="4635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Clr>
                <a:srgbClr val="0070C0"/>
              </a:buClr>
            </a:pPr>
            <a:r>
              <a:rPr lang="zh-CN" altLang="en-US" kern="100" dirty="0">
                <a:latin typeface="Calibri Light" panose="020F0302020204030204" pitchFamily="34" charset="0"/>
              </a:rPr>
              <a:t>内核脏牛漏洞检测</a:t>
            </a:r>
            <a:endParaRPr lang="en-US" altLang="zh-CN" kern="100" dirty="0">
              <a:latin typeface="Calibri Light" panose="020F03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BA67BE-EC66-4AC7-A0C2-DCE17964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0" y="2431890"/>
            <a:ext cx="5052498" cy="25529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E3974E-7E05-488D-A072-714C54198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743" y="2739549"/>
            <a:ext cx="2819644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2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997528" y="2715492"/>
            <a:ext cx="5056908" cy="684302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FF85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096000" y="2252466"/>
            <a:ext cx="5264150" cy="1133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FF85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8402" y="2867897"/>
            <a:ext cx="42803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179127" y="2819203"/>
            <a:ext cx="0" cy="91392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 b="12250"/>
          <a:stretch/>
        </p:blipFill>
        <p:spPr>
          <a:xfrm>
            <a:off x="0" y="-12537"/>
            <a:ext cx="12192000" cy="6915151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6830316" y="2457037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48763" y="2429329"/>
            <a:ext cx="2247030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网络攻防情况介绍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48763" y="3908763"/>
            <a:ext cx="2247030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扫描渗透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48763" y="3169046"/>
            <a:ext cx="2247030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自动攻击工具开发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830316" y="3196363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830316" y="3935689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924832" y="2680199"/>
            <a:ext cx="2165279" cy="1500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70C0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400" kern="2200" dirty="0">
                <a:latin typeface="Calibri" panose="020F0502020204030204" pitchFamily="34" charset="0"/>
              </a:rPr>
              <a:t>目  录</a:t>
            </a:r>
            <a:endParaRPr lang="en-US" altLang="zh-CN" sz="4400" kern="2200" dirty="0">
              <a:latin typeface="Calibri" panose="020F0502020204030204" pitchFamily="34" charset="0"/>
            </a:endParaRPr>
          </a:p>
          <a:p>
            <a:pPr algn="ctr"/>
            <a:r>
              <a:rPr lang="en-US" altLang="zh-CN" sz="2400" b="0" kern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400" b="0" kern="22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弧形 2"/>
          <p:cNvSpPr/>
          <p:nvPr/>
        </p:nvSpPr>
        <p:spPr>
          <a:xfrm>
            <a:off x="2639671" y="2677145"/>
            <a:ext cx="1376295" cy="1376295"/>
          </a:xfrm>
          <a:prstGeom prst="arc">
            <a:avLst>
              <a:gd name="adj1" fmla="val 3225363"/>
              <a:gd name="adj2" fmla="val 1891061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099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57"/>
          <a:stretch/>
        </p:blipFill>
        <p:spPr>
          <a:xfrm>
            <a:off x="3947419" y="2171699"/>
            <a:ext cx="7596526" cy="22839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7101" y="2163448"/>
            <a:ext cx="3261268" cy="22872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摘要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537454" y="5212463"/>
            <a:ext cx="9117091" cy="70057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同权论认为大学自治与学术自由同属于宪法上的基本权利．而制度保障说则将大学自治视为对学术自由的保护，制度保障说准确界定了大学自治与学术自由的关系，对我国大学法治的建设具有重要借鉴意义。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92441" y="2348894"/>
            <a:ext cx="1042145" cy="189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渗透</a:t>
            </a:r>
          </a:p>
        </p:txBody>
      </p:sp>
      <p:sp>
        <p:nvSpPr>
          <p:cNvPr id="10" name="文本框 9"/>
          <p:cNvSpPr txBox="1"/>
          <p:nvPr/>
        </p:nvSpPr>
        <p:spPr>
          <a:xfrm rot="5400000">
            <a:off x="6014308" y="4650670"/>
            <a:ext cx="191048" cy="415598"/>
          </a:xfrm>
          <a:custGeom>
            <a:avLst/>
            <a:gdLst/>
            <a:ahLst/>
            <a:cxnLst/>
            <a:rect l="l" t="t" r="r" b="b"/>
            <a:pathLst>
              <a:path w="100571" h="218778">
                <a:moveTo>
                  <a:pt x="33598" y="218778"/>
                </a:moveTo>
                <a:lnTo>
                  <a:pt x="82488" y="109724"/>
                </a:lnTo>
                <a:lnTo>
                  <a:pt x="33598" y="0"/>
                </a:lnTo>
                <a:lnTo>
                  <a:pt x="51569" y="0"/>
                </a:lnTo>
                <a:lnTo>
                  <a:pt x="100571" y="109724"/>
                </a:lnTo>
                <a:lnTo>
                  <a:pt x="51569" y="218778"/>
                </a:lnTo>
                <a:close/>
                <a:moveTo>
                  <a:pt x="0" y="218778"/>
                </a:moveTo>
                <a:lnTo>
                  <a:pt x="48667" y="109724"/>
                </a:lnTo>
                <a:lnTo>
                  <a:pt x="0" y="0"/>
                </a:lnTo>
                <a:lnTo>
                  <a:pt x="17971" y="0"/>
                </a:lnTo>
                <a:lnTo>
                  <a:pt x="66526" y="109724"/>
                </a:lnTo>
                <a:lnTo>
                  <a:pt x="17971" y="21877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1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714" y="336096"/>
            <a:ext cx="10515600" cy="1325563"/>
          </a:xfrm>
        </p:spPr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通信回传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955121"/>
            <a:ext cx="6230257" cy="4351338"/>
          </a:xfrm>
        </p:spPr>
        <p:txBody>
          <a:bodyPr>
            <a:normAutofit/>
          </a:bodyPr>
          <a:lstStyle/>
          <a:p>
            <a:pPr marL="0" marR="0" lvl="0" indent="0" rtl="0">
              <a:lnSpc>
                <a:spcPct val="150000"/>
              </a:lnSpc>
              <a:buNone/>
            </a:pPr>
            <a:r>
              <a:rPr lang="zh-CN" altLang="en-US" sz="1600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使用</a:t>
            </a:r>
            <a:r>
              <a:rPr lang="en-US" altLang="zh-CN" sz="1600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socket</a:t>
            </a:r>
            <a:r>
              <a:rPr lang="zh-CN" altLang="en-US" sz="1600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模块，将受害靶机作为客户机，主动连接我们的攻击机，在攻击机开启监听端口，等待来自靶机的连接</a:t>
            </a:r>
            <a:r>
              <a:rPr lang="en-US" altLang="zh-CN" sz="1600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;</a:t>
            </a: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zh-CN" altLang="en-US" sz="1600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靶机上放置我们已经编译好的</a:t>
            </a:r>
            <a:r>
              <a:rPr lang="en-US" altLang="zh-CN" sz="1600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elf</a:t>
            </a:r>
            <a:r>
              <a:rPr lang="zh-CN" altLang="en-US" sz="1600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可执行文件，通过一个</a:t>
            </a:r>
            <a:r>
              <a:rPr lang="en-US" altLang="zh-CN" sz="1600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shell</a:t>
            </a:r>
            <a:r>
              <a:rPr lang="zh-CN" altLang="en-US" sz="1600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脚本启动</a:t>
            </a:r>
            <a:endParaRPr lang="en-US" altLang="zh-CN" sz="1600" i="0" u="none" strike="noStrike" kern="100" baseline="0" dirty="0">
              <a:solidFill>
                <a:srgbClr val="0070C0"/>
              </a:solidFill>
              <a:latin typeface="Calibri Light" panose="020F0302020204030204" pitchFamily="34" charset="0"/>
            </a:endParaRPr>
          </a:p>
          <a:p>
            <a:pPr marL="0" marR="0" lvl="0" indent="0" rtl="0">
              <a:lnSpc>
                <a:spcPct val="150000"/>
              </a:lnSpc>
              <a:buNone/>
            </a:pPr>
            <a:endParaRPr lang="en-US" altLang="zh-CN" sz="1600" i="0" u="none" strike="noStrike" kern="100" baseline="0" dirty="0">
              <a:latin typeface="Times New Roman" panose="02020603050405020304" pitchFamily="18" charset="0"/>
            </a:endParaRPr>
          </a:p>
          <a:p>
            <a:pPr marL="0" marR="0" lvl="0" indent="0" rtl="0">
              <a:lnSpc>
                <a:spcPct val="150000"/>
              </a:lnSpc>
              <a:buNone/>
            </a:pPr>
            <a:endParaRPr lang="en-US" altLang="zh-CN" sz="1600" kern="100" dirty="0">
              <a:latin typeface="Times New Roman" panose="02020603050405020304" pitchFamily="18" charset="0"/>
            </a:endParaRPr>
          </a:p>
          <a:p>
            <a:pPr marL="0" marR="0" lvl="0" indent="0" rtl="0">
              <a:lnSpc>
                <a:spcPct val="150000"/>
              </a:lnSpc>
              <a:buNone/>
            </a:pPr>
            <a:endParaRPr lang="en-US" altLang="zh-CN" sz="1600" i="0" u="none" strike="noStrike" kern="100" baseline="0" dirty="0">
              <a:latin typeface="Times New Roman" panose="02020603050405020304" pitchFamily="18" charset="0"/>
            </a:endParaRP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zh-CN" altLang="en-US" sz="1600" i="0" u="none" strike="noStrike" kern="100" baseline="0" dirty="0">
                <a:latin typeface="Times New Roman" panose="02020603050405020304" pitchFamily="18" charset="0"/>
              </a:rPr>
              <a:t>这是靶机</a:t>
            </a:r>
            <a:endParaRPr lang="en-US" altLang="zh-CN" sz="160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01</a:t>
            </a:r>
            <a:endParaRPr lang="zh-CN" alt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2AC0-2ABC-E342-A424-5B76291D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29" y="3806613"/>
            <a:ext cx="7474210" cy="1114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A084E-DEE7-A249-89BB-13F16545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348" y="3806613"/>
            <a:ext cx="7738652" cy="1114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8457E6-D7FC-7341-BE3B-D9FD25B7A88F}"/>
              </a:ext>
            </a:extLst>
          </p:cNvPr>
          <p:cNvSpPr txBox="1"/>
          <p:nvPr/>
        </p:nvSpPr>
        <p:spPr>
          <a:xfrm>
            <a:off x="6110514" y="528737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这是攻击机，显示已经从靶机发来了连接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8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通信回传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en-US" i="0" u="none" strike="noStrike" kern="100" baseline="0" dirty="0">
                <a:latin typeface="Times New Roman" panose="02020603050405020304" pitchFamily="18" charset="0"/>
              </a:rPr>
              <a:t>此时可以从攻击机进行远程命令的执行，</a:t>
            </a:r>
            <a:endParaRPr lang="en-US" altLang="zh-CN" i="0" u="none" strike="noStrike" kern="100" baseline="0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i="0" u="none" strike="noStrike" kern="100" baseline="0" dirty="0">
                <a:latin typeface="Times New Roman" panose="02020603050405020304" pitchFamily="18" charset="0"/>
              </a:rPr>
              <a:t>可以看到，基本的命令已经能够执行了</a:t>
            </a:r>
            <a:endParaRPr lang="en-US" altLang="zh-CN" i="0" u="none" strike="noStrike" kern="100" baseline="0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i="0" u="none" strike="noStrike" kern="100" baseline="0" dirty="0">
                <a:latin typeface="Times New Roman" panose="02020603050405020304" pitchFamily="18" charset="0"/>
              </a:rPr>
              <a:t>然后</a:t>
            </a:r>
            <a:r>
              <a:rPr lang="zh-CN" altLang="en-US" kern="100" dirty="0">
                <a:latin typeface="Times New Roman" panose="02020603050405020304" pitchFamily="18" charset="0"/>
              </a:rPr>
              <a:t>就</a:t>
            </a:r>
            <a:r>
              <a:rPr lang="zh-CN" altLang="en-US" kern="100">
                <a:latin typeface="Times New Roman" panose="02020603050405020304" pitchFamily="18" charset="0"/>
              </a:rPr>
              <a:t>是隐藏模块</a:t>
            </a:r>
            <a:endParaRPr lang="en-US" altLang="zh-CN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01</a:t>
            </a:r>
            <a:endParaRPr lang="zh-CN" alt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7D224-9D02-6F49-8DFB-81D4DC46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572" y="365125"/>
            <a:ext cx="5637770" cy="609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研究意义：对我国大学法治建设的启示意义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75114" y="2338616"/>
            <a:ext cx="8596086" cy="43513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en-US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在德国</a:t>
            </a:r>
            <a:r>
              <a:rPr lang="zh-CN" altLang="en-US" sz="1200" i="0" u="none" strike="noStrike" kern="100" baseline="0" dirty="0">
                <a:latin typeface="Calibri Light" panose="020F0302020204030204" pitchFamily="34" charset="0"/>
              </a:rPr>
              <a:t>，</a:t>
            </a:r>
            <a:r>
              <a:rPr lang="zh-CN" altLang="en-US" i="0" u="none" strike="noStrike" kern="100" baseline="0" dirty="0">
                <a:latin typeface="Calibri Light" panose="020F0302020204030204" pitchFamily="34" charset="0"/>
              </a:rPr>
              <a:t>制度保障说是大学自治的法理理论中目前处于通说的地位，也得到了联邦宪法法院的认可，对大陆法系其他国家和地区的宪法理论与实践产生了巨大影响。</a:t>
            </a: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zh-CN" altLang="en-US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在日本</a:t>
            </a:r>
            <a:r>
              <a:rPr lang="zh-CN" altLang="en-US" i="0" u="none" strike="noStrike" kern="100" baseline="0" dirty="0">
                <a:latin typeface="Calibri Light" panose="020F0302020204030204" pitchFamily="34" charset="0"/>
              </a:rPr>
              <a:t>，二战前，大学自治制度被视为一种惯行，在战后则被视为与学术自由的宪法规定具有密切不可分的关系，而受宪法的保障。</a:t>
            </a:r>
            <a:endParaRPr lang="en-US" altLang="zh-CN" i="0" u="none" strike="noStrike" kern="100" baseline="0" dirty="0">
              <a:latin typeface="Calibri Light" panose="020F0302020204030204" pitchFamily="34" charset="0"/>
            </a:endParaRP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zh-CN" altLang="en-US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在台湾</a:t>
            </a:r>
            <a:r>
              <a:rPr lang="zh-CN" altLang="en-US" i="0" u="none" strike="noStrike" kern="100" baseline="0" dirty="0">
                <a:latin typeface="Calibri Light" panose="020F0302020204030204" pitchFamily="34" charset="0"/>
              </a:rPr>
              <a:t>，相关的法律文件中更是明确认定了制度保障说，如在</a:t>
            </a:r>
            <a:r>
              <a:rPr lang="en-US" altLang="zh-CN" i="0" u="none" strike="noStrike" kern="100" baseline="0" dirty="0">
                <a:latin typeface="Calibri Light" panose="020F0302020204030204" pitchFamily="34" charset="0"/>
              </a:rPr>
              <a:t>380</a:t>
            </a:r>
            <a:r>
              <a:rPr lang="zh-CN" altLang="en-US" i="0" u="none" strike="noStrike" kern="100" baseline="0" dirty="0">
                <a:latin typeface="Calibri Light" panose="020F0302020204030204" pitchFamily="34" charset="0"/>
              </a:rPr>
              <a:t>号解释理由书中明确指出，“讲学自由之规定，以保障学术自由为目的。学术自由之保障。应自大学组织及其它建制方面，加以确保，亦即为制度性之保障。</a:t>
            </a:r>
            <a:endParaRPr lang="zh-CN" altLang="en-US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293790" y="2423135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</a:rPr>
              <a:t>01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98767" y="2494884"/>
            <a:ext cx="45719" cy="684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93790" y="3351616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98767" y="3423365"/>
            <a:ext cx="45719" cy="68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93790" y="4542874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</a:rPr>
              <a:t>03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98767" y="4423595"/>
            <a:ext cx="45719" cy="10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一、大学自治和学术自由的渊源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Calibri Light" panose="020F0302020204030204" pitchFamily="34" charset="0"/>
              </a:rPr>
              <a:t>“自治是高深学问的最悠久的传统之一”闭，大学争取自治是从建校时开始的，在中世纪产生之初，大学就产生了自治的诉求。大学具有国际性，其成员来自世界，主张普遍教学的自由，它的领域是基督教世界，而且冲破了城市的范围。大学的发展过程就是一个不断与教会、王室甚至是普通市民进行斗争的过程，斗争的手段是罢课和迁校，斗争的结果是大学有了自己的特权。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Calibri Light" panose="020F0302020204030204" pitchFamily="34" charset="0"/>
              </a:rPr>
              <a:t>而学术自由概念的产生则要晚的多，作为大学探索真理的原则学术自由首先被德国大学接受，其思想奠基者是洪堡、施莱尔马赫和费希特等人，认为大学必须将研究提升到与知识传授同等重要的地位，而要开展学术研究就需要确立学术自由的制度保障。这一思想逐渐形成经典大学的基本理念并被欧美大学普遍认同。</a:t>
            </a:r>
            <a:endParaRPr lang="en-US" altLang="zh-CN" sz="1400" kern="100" dirty="0"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Calibri Light" panose="020F0302020204030204" pitchFamily="34" charset="0"/>
              </a:rPr>
              <a:t>学术自由在最初仅仅限于学校内部，是学校自身的行为，却无法防止来自外部力量的侵害，因此需要国家法律的认可和保障。到了</a:t>
            </a:r>
            <a:r>
              <a:rPr lang="en-US" altLang="zh-CN" sz="1400" kern="100" dirty="0">
                <a:latin typeface="Calibri Light" panose="020F0302020204030204" pitchFamily="34" charset="0"/>
              </a:rPr>
              <a:t>20</a:t>
            </a:r>
            <a:r>
              <a:rPr lang="zh-CN" altLang="en-US" sz="1400" kern="100" dirty="0">
                <a:latin typeface="Calibri Light" panose="020F0302020204030204" pitchFamily="34" charset="0"/>
              </a:rPr>
              <a:t>世纪初期，则上升为宪法基本权利，许多国家的宪法和教育基本法开始明确保障学术自由。因此，从历史上看，大学自治的理念和制度先于学术自由而产生。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758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二、二者同权论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05</a:t>
            </a:r>
            <a:endParaRPr lang="zh-CN" altLang="en-US" sz="28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30224246"/>
              </p:ext>
            </p:extLst>
          </p:nvPr>
        </p:nvGraphicFramePr>
        <p:xfrm>
          <a:off x="3265714" y="2166875"/>
          <a:ext cx="5660571" cy="37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7440175" y="1732646"/>
            <a:ext cx="4770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200" i="0" u="none" strike="noStrike" kern="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大学自治不包含学者个人的学术自由等权力诉求的意义</a:t>
            </a:r>
          </a:p>
          <a:p>
            <a:pPr marL="0" lvl="1">
              <a:lnSpc>
                <a:spcPct val="150000"/>
              </a:lnSpc>
            </a:pPr>
            <a:r>
              <a:rPr lang="zh-CN" altLang="en-US" sz="1200" i="0" u="none" strike="noStrike" kern="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大学自治有可能损害学者个体的学术自由</a:t>
            </a:r>
          </a:p>
        </p:txBody>
      </p:sp>
      <p:sp>
        <p:nvSpPr>
          <p:cNvPr id="7" name="矩形 6"/>
          <p:cNvSpPr/>
          <p:nvPr/>
        </p:nvSpPr>
        <p:spPr>
          <a:xfrm>
            <a:off x="2081432" y="5075772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0" u="none" strike="noStrike" kern="100" baseline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内容并非完全等同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04707" y="5075772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0" u="none" strike="noStrike" kern="100" baseline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主体不完全相同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7551" y="18249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掩盖了二者之间的内在关系</a:t>
            </a:r>
          </a:p>
        </p:txBody>
      </p:sp>
    </p:spTree>
    <p:extLst>
      <p:ext uri="{BB962C8B-B14F-4D97-AF65-F5344CB8AC3E}">
        <p14:creationId xmlns:p14="http://schemas.microsoft.com/office/powerpoint/2010/main" val="57187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714" y="336096"/>
            <a:ext cx="10515600" cy="1325563"/>
          </a:xfrm>
        </p:spPr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自动攻击工具开发</a:t>
            </a:r>
            <a:r>
              <a:rPr lang="en-US" altLang="zh-CN" b="1" i="0" u="none" strike="noStrike" kern="2200" baseline="0" dirty="0">
                <a:latin typeface="Calibri" panose="020F0502020204030204" pitchFamily="34" charset="0"/>
              </a:rPr>
              <a:t>——LKM</a:t>
            </a:r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与隐藏技术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586630"/>
            <a:ext cx="10515600" cy="4351338"/>
          </a:xfrm>
        </p:spPr>
        <p:txBody>
          <a:bodyPr/>
          <a:lstStyle/>
          <a:p>
            <a:pPr marL="0" marR="0" lvl="0" indent="0" rtl="0">
              <a:lnSpc>
                <a:spcPct val="150000"/>
              </a:lnSpc>
              <a:buNone/>
            </a:pPr>
            <a:r>
              <a:rPr lang="zh-CN" altLang="en-US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通过编写特定的内核模块加载，改变系统特定命令的运作方式，达到对相应目标的隐藏技术</a:t>
            </a:r>
            <a:endParaRPr lang="en-US" altLang="zh-CN" i="0" u="none" strike="noStrike" kern="100" baseline="0" dirty="0">
              <a:solidFill>
                <a:srgbClr val="0070C0"/>
              </a:solidFill>
              <a:latin typeface="Calibri Light" panose="020F0302020204030204" pitchFamily="34" charset="0"/>
            </a:endParaRP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zh-CN" altLang="en-US" sz="1600" kern="100">
                <a:latin typeface="Calibri Light" panose="020F0302020204030204" pitchFamily="34" charset="0"/>
              </a:rPr>
              <a:t>添加其他的内容。。</a:t>
            </a:r>
            <a:endParaRPr lang="zh-CN" altLang="en-US" sz="160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96685" y="2131557"/>
            <a:ext cx="1053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96685" y="5644014"/>
            <a:ext cx="10537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flipV="1">
            <a:off x="10744200" y="2131557"/>
            <a:ext cx="638628" cy="220323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96685" y="5418701"/>
            <a:ext cx="638628" cy="22032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2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1012</Words>
  <Application>Microsoft Macintosh PowerPoint</Application>
  <PresentationFormat>Widescreen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攻防工具开发情况</vt:lpstr>
      <vt:lpstr>PowerPoint Presentation</vt:lpstr>
      <vt:lpstr>摘要</vt:lpstr>
      <vt:lpstr>通信回传</vt:lpstr>
      <vt:lpstr>通信回传</vt:lpstr>
      <vt:lpstr>研究意义：对我国大学法治建设的启示意义</vt:lpstr>
      <vt:lpstr>一、大学自治和学术自由的渊源</vt:lpstr>
      <vt:lpstr>二、二者同权论</vt:lpstr>
      <vt:lpstr>自动攻击工具开发——LKM与隐藏技术</vt:lpstr>
      <vt:lpstr>三、扫描攻击功能</vt:lpstr>
      <vt:lpstr>敏感信息收集</vt:lpstr>
      <vt:lpstr>弱口令爆破</vt:lpstr>
      <vt:lpstr> CVE扫描</vt:lpstr>
      <vt:lpstr>Exploit脚本查询</vt:lpstr>
      <vt:lpstr>其他功能</vt:lpstr>
      <vt:lpstr>PowerPoint Presentation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论大学自治与学术自由之关系</dc:title>
  <dc:creator>JOBOR小钵</dc:creator>
  <cp:lastModifiedBy>舒 梓峰</cp:lastModifiedBy>
  <cp:revision>49</cp:revision>
  <dcterms:created xsi:type="dcterms:W3CDTF">2016-05-21T23:24:27Z</dcterms:created>
  <dcterms:modified xsi:type="dcterms:W3CDTF">2019-05-10T02:57:58Z</dcterms:modified>
</cp:coreProperties>
</file>