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7" r:id="rId2"/>
    <p:sldId id="267" r:id="rId3"/>
    <p:sldId id="258" r:id="rId4"/>
    <p:sldId id="259" r:id="rId5"/>
    <p:sldId id="268" r:id="rId6"/>
    <p:sldId id="260" r:id="rId7"/>
    <p:sldId id="269" r:id="rId8"/>
    <p:sldId id="261" r:id="rId9"/>
    <p:sldId id="262" r:id="rId10"/>
    <p:sldId id="273" r:id="rId11"/>
    <p:sldId id="263" r:id="rId12"/>
    <p:sldId id="264" r:id="rId13"/>
    <p:sldId id="265" r:id="rId14"/>
    <p:sldId id="270" r:id="rId15"/>
    <p:sldId id="266" r:id="rId16"/>
    <p:sldId id="27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44" autoAdjust="0"/>
  </p:normalViewPr>
  <p:slideViewPr>
    <p:cSldViewPr snapToGrid="0">
      <p:cViewPr varScale="1">
        <p:scale>
          <a:sx n="86" d="100"/>
          <a:sy n="86" d="100"/>
        </p:scale>
        <p:origin x="533"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D374F9-34FE-496A-B85C-03EBAC4E09EA}"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zh-CN" altLang="en-US"/>
        </a:p>
      </dgm:t>
    </dgm:pt>
    <dgm:pt modelId="{AD042956-1588-47A8-A453-AD4A469FD063}">
      <dgm:prSet phldrT="[文本]" custT="1"/>
      <dgm:spPr>
        <a:solidFill>
          <a:schemeClr val="tx1">
            <a:lumMod val="50000"/>
            <a:lumOff val="50000"/>
          </a:schemeClr>
        </a:solidFill>
      </dgm:spPr>
      <dgm:t>
        <a:bodyPr/>
        <a:lstStyle/>
        <a:p>
          <a:pPr>
            <a:lnSpc>
              <a:spcPct val="100000"/>
            </a:lnSpc>
            <a:spcAft>
              <a:spcPts val="0"/>
            </a:spcAft>
          </a:pPr>
          <a:r>
            <a:rPr lang="zh-CN" altLang="en-US" sz="2800" dirty="0">
              <a:solidFill>
                <a:schemeClr val="bg1">
                  <a:lumMod val="95000"/>
                </a:schemeClr>
              </a:solidFill>
              <a:latin typeface="微软雅黑" panose="020B0503020204020204" pitchFamily="34" charset="-122"/>
              <a:ea typeface="微软雅黑" panose="020B0503020204020204" pitchFamily="34" charset="-122"/>
            </a:rPr>
            <a:t>二者</a:t>
          </a:r>
          <a:endParaRPr lang="en-US" altLang="zh-CN" sz="2800" dirty="0">
            <a:solidFill>
              <a:schemeClr val="bg1">
                <a:lumMod val="95000"/>
              </a:schemeClr>
            </a:solidFill>
            <a:latin typeface="微软雅黑" panose="020B0503020204020204" pitchFamily="34" charset="-122"/>
            <a:ea typeface="微软雅黑" panose="020B0503020204020204" pitchFamily="34" charset="-122"/>
          </a:endParaRPr>
        </a:p>
        <a:p>
          <a:pPr>
            <a:lnSpc>
              <a:spcPct val="100000"/>
            </a:lnSpc>
            <a:spcAft>
              <a:spcPts val="0"/>
            </a:spcAft>
          </a:pPr>
          <a:r>
            <a:rPr lang="zh-CN" altLang="en-US" sz="2800" dirty="0">
              <a:solidFill>
                <a:schemeClr val="bg1">
                  <a:lumMod val="95000"/>
                </a:schemeClr>
              </a:solidFill>
              <a:latin typeface="微软雅黑" panose="020B0503020204020204" pitchFamily="34" charset="-122"/>
              <a:ea typeface="微软雅黑" panose="020B0503020204020204" pitchFamily="34" charset="-122"/>
            </a:rPr>
            <a:t>同权论</a:t>
          </a:r>
        </a:p>
      </dgm:t>
    </dgm:pt>
    <dgm:pt modelId="{AEA892D5-9546-4C48-9123-1E6091C11725}" type="parTrans" cxnId="{4BE6E711-2341-4427-9636-3F6D9B62104D}">
      <dgm:prSet/>
      <dgm:spPr/>
      <dgm:t>
        <a:bodyPr/>
        <a:lstStyle/>
        <a:p>
          <a:endParaRPr lang="zh-CN" altLang="en-US"/>
        </a:p>
      </dgm:t>
    </dgm:pt>
    <dgm:pt modelId="{009B7995-AE06-4E15-AEE9-555771DAEE66}" type="sibTrans" cxnId="{4BE6E711-2341-4427-9636-3F6D9B62104D}">
      <dgm:prSet/>
      <dgm:spPr/>
      <dgm:t>
        <a:bodyPr/>
        <a:lstStyle/>
        <a:p>
          <a:endParaRPr lang="zh-CN" altLang="en-US"/>
        </a:p>
      </dgm:t>
    </dgm:pt>
    <dgm:pt modelId="{E8C2F763-FE29-4D84-8826-6CDDDAEE238B}">
      <dgm:prSet phldrT="[文本]" custT="1"/>
      <dgm:spPr>
        <a:solidFill>
          <a:srgbClr val="0070C0"/>
        </a:solidFill>
      </dgm:spPr>
      <dgm:t>
        <a:bodyPr/>
        <a:lstStyle/>
        <a:p>
          <a:r>
            <a:rPr lang="en-US" altLang="zh-CN" sz="2800" dirty="0">
              <a:solidFill>
                <a:schemeClr val="bg1">
                  <a:lumMod val="95000"/>
                </a:schemeClr>
              </a:solidFill>
              <a:latin typeface="微软雅黑" panose="020B0503020204020204" pitchFamily="34" charset="-122"/>
              <a:ea typeface="微软雅黑" panose="020B0503020204020204" pitchFamily="34" charset="-122"/>
            </a:rPr>
            <a:t>01</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dgm:t>
    </dgm:pt>
    <dgm:pt modelId="{4BE9ED68-2734-441D-80A3-A4850C4FF91F}" type="parTrans" cxnId="{68FF275A-A4A8-49AE-B8CF-7BC01D992098}">
      <dgm:prSet/>
      <dgm:spPr/>
      <dgm:t>
        <a:bodyPr/>
        <a:lstStyle/>
        <a:p>
          <a:endParaRPr lang="zh-CN" altLang="en-US"/>
        </a:p>
      </dgm:t>
    </dgm:pt>
    <dgm:pt modelId="{C911E1AA-FB55-4805-81E7-A107C83C20DD}" type="sibTrans" cxnId="{68FF275A-A4A8-49AE-B8CF-7BC01D992098}">
      <dgm:prSet/>
      <dgm:spPr/>
      <dgm:t>
        <a:bodyPr/>
        <a:lstStyle/>
        <a:p>
          <a:endParaRPr lang="zh-CN" altLang="en-US"/>
        </a:p>
      </dgm:t>
    </dgm:pt>
    <dgm:pt modelId="{7C4993D2-CFE1-4536-803B-A589611D86E4}">
      <dgm:prSet phldrT="[文本]" custT="1"/>
      <dgm:spPr>
        <a:solidFill>
          <a:srgbClr val="0070C0"/>
        </a:solidFill>
      </dgm:spPr>
      <dgm:t>
        <a:bodyPr/>
        <a:lstStyle/>
        <a:p>
          <a:r>
            <a:rPr lang="en-US" altLang="zh-CN" sz="2800" dirty="0">
              <a:solidFill>
                <a:schemeClr val="bg1">
                  <a:lumMod val="95000"/>
                </a:schemeClr>
              </a:solidFill>
              <a:latin typeface="微软雅黑" panose="020B0503020204020204" pitchFamily="34" charset="-122"/>
              <a:ea typeface="微软雅黑" panose="020B0503020204020204" pitchFamily="34" charset="-122"/>
            </a:rPr>
            <a:t>03</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dgm:t>
    </dgm:pt>
    <dgm:pt modelId="{91A892E2-D0CA-4891-B16F-914F94118D1D}" type="parTrans" cxnId="{06ACB6B4-518E-4EE8-8597-494C3BAEFA44}">
      <dgm:prSet/>
      <dgm:spPr/>
      <dgm:t>
        <a:bodyPr/>
        <a:lstStyle/>
        <a:p>
          <a:endParaRPr lang="zh-CN" altLang="en-US"/>
        </a:p>
      </dgm:t>
    </dgm:pt>
    <dgm:pt modelId="{F8DA24E4-4A72-4BEE-91FA-48636AB143FC}" type="sibTrans" cxnId="{06ACB6B4-518E-4EE8-8597-494C3BAEFA44}">
      <dgm:prSet/>
      <dgm:spPr/>
      <dgm:t>
        <a:bodyPr/>
        <a:lstStyle/>
        <a:p>
          <a:endParaRPr lang="zh-CN" altLang="en-US"/>
        </a:p>
      </dgm:t>
    </dgm:pt>
    <dgm:pt modelId="{D4F61192-C827-440B-9890-9B3AD0225524}">
      <dgm:prSet phldrT="[文本]" custT="1"/>
      <dgm:spPr>
        <a:solidFill>
          <a:srgbClr val="0070C0"/>
        </a:solidFill>
      </dgm:spPr>
      <dgm:t>
        <a:bodyPr/>
        <a:lstStyle/>
        <a:p>
          <a:r>
            <a:rPr lang="en-US" altLang="zh-CN" sz="2800" dirty="0">
              <a:solidFill>
                <a:schemeClr val="bg1">
                  <a:lumMod val="95000"/>
                </a:schemeClr>
              </a:solidFill>
              <a:latin typeface="微软雅黑" panose="020B0503020204020204" pitchFamily="34" charset="-122"/>
              <a:ea typeface="微软雅黑" panose="020B0503020204020204" pitchFamily="34" charset="-122"/>
            </a:rPr>
            <a:t>02</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dgm:t>
    </dgm:pt>
    <dgm:pt modelId="{F6AD69FE-8E93-4ACD-8C3D-C96330A8A3C6}" type="parTrans" cxnId="{C8154CD5-B05B-4886-87A4-E1DAF253CD3F}">
      <dgm:prSet/>
      <dgm:spPr/>
      <dgm:t>
        <a:bodyPr/>
        <a:lstStyle/>
        <a:p>
          <a:endParaRPr lang="zh-CN" altLang="en-US"/>
        </a:p>
      </dgm:t>
    </dgm:pt>
    <dgm:pt modelId="{2798E23B-1341-4F1E-A639-1E73E7680072}" type="sibTrans" cxnId="{C8154CD5-B05B-4886-87A4-E1DAF253CD3F}">
      <dgm:prSet/>
      <dgm:spPr/>
      <dgm:t>
        <a:bodyPr/>
        <a:lstStyle/>
        <a:p>
          <a:endParaRPr lang="zh-CN" altLang="en-US"/>
        </a:p>
      </dgm:t>
    </dgm:pt>
    <dgm:pt modelId="{8892EDB6-7572-4A65-AF17-355BAC155FAD}" type="pres">
      <dgm:prSet presAssocID="{35D374F9-34FE-496A-B85C-03EBAC4E09EA}" presName="composite" presStyleCnt="0">
        <dgm:presLayoutVars>
          <dgm:chMax val="1"/>
          <dgm:dir/>
          <dgm:resizeHandles val="exact"/>
        </dgm:presLayoutVars>
      </dgm:prSet>
      <dgm:spPr/>
    </dgm:pt>
    <dgm:pt modelId="{D3304CBF-6134-4D29-AC04-1772F185A6E4}" type="pres">
      <dgm:prSet presAssocID="{35D374F9-34FE-496A-B85C-03EBAC4E09EA}" presName="radial" presStyleCnt="0">
        <dgm:presLayoutVars>
          <dgm:animLvl val="ctr"/>
        </dgm:presLayoutVars>
      </dgm:prSet>
      <dgm:spPr/>
    </dgm:pt>
    <dgm:pt modelId="{ED81DFF8-3DFA-4A98-B3CE-D7E818A38803}" type="pres">
      <dgm:prSet presAssocID="{AD042956-1588-47A8-A453-AD4A469FD063}" presName="centerShape" presStyleLbl="vennNode1" presStyleIdx="0" presStyleCnt="4"/>
      <dgm:spPr/>
    </dgm:pt>
    <dgm:pt modelId="{64A0F230-5779-440C-9C3D-46D418ED7737}" type="pres">
      <dgm:prSet presAssocID="{E8C2F763-FE29-4D84-8826-6CDDDAEE238B}" presName="node" presStyleLbl="vennNode1" presStyleIdx="1" presStyleCnt="4">
        <dgm:presLayoutVars>
          <dgm:bulletEnabled val="1"/>
        </dgm:presLayoutVars>
      </dgm:prSet>
      <dgm:spPr/>
    </dgm:pt>
    <dgm:pt modelId="{AB638F28-603A-4BE3-81E3-078F3D4C2A1F}" type="pres">
      <dgm:prSet presAssocID="{7C4993D2-CFE1-4536-803B-A589611D86E4}" presName="node" presStyleLbl="vennNode1" presStyleIdx="2" presStyleCnt="4">
        <dgm:presLayoutVars>
          <dgm:bulletEnabled val="1"/>
        </dgm:presLayoutVars>
      </dgm:prSet>
      <dgm:spPr/>
    </dgm:pt>
    <dgm:pt modelId="{3A42044D-18CD-41DC-9A39-7BBA144F0D7A}" type="pres">
      <dgm:prSet presAssocID="{D4F61192-C827-440B-9890-9B3AD0225524}" presName="node" presStyleLbl="vennNode1" presStyleIdx="3" presStyleCnt="4">
        <dgm:presLayoutVars>
          <dgm:bulletEnabled val="1"/>
        </dgm:presLayoutVars>
      </dgm:prSet>
      <dgm:spPr/>
    </dgm:pt>
  </dgm:ptLst>
  <dgm:cxnLst>
    <dgm:cxn modelId="{4BE6E711-2341-4427-9636-3F6D9B62104D}" srcId="{35D374F9-34FE-496A-B85C-03EBAC4E09EA}" destId="{AD042956-1588-47A8-A453-AD4A469FD063}" srcOrd="0" destOrd="0" parTransId="{AEA892D5-9546-4C48-9123-1E6091C11725}" sibTransId="{009B7995-AE06-4E15-AEE9-555771DAEE66}"/>
    <dgm:cxn modelId="{C98AD819-BE10-4E69-930B-5D84797654EA}" type="presOf" srcId="{E8C2F763-FE29-4D84-8826-6CDDDAEE238B}" destId="{64A0F230-5779-440C-9C3D-46D418ED7737}" srcOrd="0" destOrd="0" presId="urn:microsoft.com/office/officeart/2005/8/layout/radial3"/>
    <dgm:cxn modelId="{68FF275A-A4A8-49AE-B8CF-7BC01D992098}" srcId="{AD042956-1588-47A8-A453-AD4A469FD063}" destId="{E8C2F763-FE29-4D84-8826-6CDDDAEE238B}" srcOrd="0" destOrd="0" parTransId="{4BE9ED68-2734-441D-80A3-A4850C4FF91F}" sibTransId="{C911E1AA-FB55-4805-81E7-A107C83C20DD}"/>
    <dgm:cxn modelId="{D17F1991-2255-4E78-8FD8-4BCD2C38B094}" type="presOf" srcId="{D4F61192-C827-440B-9890-9B3AD0225524}" destId="{3A42044D-18CD-41DC-9A39-7BBA144F0D7A}" srcOrd="0" destOrd="0" presId="urn:microsoft.com/office/officeart/2005/8/layout/radial3"/>
    <dgm:cxn modelId="{06ACB6B4-518E-4EE8-8597-494C3BAEFA44}" srcId="{AD042956-1588-47A8-A453-AD4A469FD063}" destId="{7C4993D2-CFE1-4536-803B-A589611D86E4}" srcOrd="1" destOrd="0" parTransId="{91A892E2-D0CA-4891-B16F-914F94118D1D}" sibTransId="{F8DA24E4-4A72-4BEE-91FA-48636AB143FC}"/>
    <dgm:cxn modelId="{58B934C7-A45E-4C64-A2B6-B6DF391AE84D}" type="presOf" srcId="{7C4993D2-CFE1-4536-803B-A589611D86E4}" destId="{AB638F28-603A-4BE3-81E3-078F3D4C2A1F}" srcOrd="0" destOrd="0" presId="urn:microsoft.com/office/officeart/2005/8/layout/radial3"/>
    <dgm:cxn modelId="{C8154CD5-B05B-4886-87A4-E1DAF253CD3F}" srcId="{AD042956-1588-47A8-A453-AD4A469FD063}" destId="{D4F61192-C827-440B-9890-9B3AD0225524}" srcOrd="2" destOrd="0" parTransId="{F6AD69FE-8E93-4ACD-8C3D-C96330A8A3C6}" sibTransId="{2798E23B-1341-4F1E-A639-1E73E7680072}"/>
    <dgm:cxn modelId="{7F0B5BE3-F903-4C77-AD73-D9E3399FEBCE}" type="presOf" srcId="{AD042956-1588-47A8-A453-AD4A469FD063}" destId="{ED81DFF8-3DFA-4A98-B3CE-D7E818A38803}" srcOrd="0" destOrd="0" presId="urn:microsoft.com/office/officeart/2005/8/layout/radial3"/>
    <dgm:cxn modelId="{51497EFC-4E15-4BD6-A388-92C0403F01A3}" type="presOf" srcId="{35D374F9-34FE-496A-B85C-03EBAC4E09EA}" destId="{8892EDB6-7572-4A65-AF17-355BAC155FAD}" srcOrd="0" destOrd="0" presId="urn:microsoft.com/office/officeart/2005/8/layout/radial3"/>
    <dgm:cxn modelId="{8B8B459B-C167-4A97-B988-1F59614BCC93}" type="presParOf" srcId="{8892EDB6-7572-4A65-AF17-355BAC155FAD}" destId="{D3304CBF-6134-4D29-AC04-1772F185A6E4}" srcOrd="0" destOrd="0" presId="urn:microsoft.com/office/officeart/2005/8/layout/radial3"/>
    <dgm:cxn modelId="{2E2BA0F8-B707-4913-BA0E-A728AE5AFA03}" type="presParOf" srcId="{D3304CBF-6134-4D29-AC04-1772F185A6E4}" destId="{ED81DFF8-3DFA-4A98-B3CE-D7E818A38803}" srcOrd="0" destOrd="0" presId="urn:microsoft.com/office/officeart/2005/8/layout/radial3"/>
    <dgm:cxn modelId="{A28A4992-C44F-4753-8100-1DC859393085}" type="presParOf" srcId="{D3304CBF-6134-4D29-AC04-1772F185A6E4}" destId="{64A0F230-5779-440C-9C3D-46D418ED7737}" srcOrd="1" destOrd="0" presId="urn:microsoft.com/office/officeart/2005/8/layout/radial3"/>
    <dgm:cxn modelId="{008E2405-5811-4E18-8596-A350AD8D22D5}" type="presParOf" srcId="{D3304CBF-6134-4D29-AC04-1772F185A6E4}" destId="{AB638F28-603A-4BE3-81E3-078F3D4C2A1F}" srcOrd="2" destOrd="0" presId="urn:microsoft.com/office/officeart/2005/8/layout/radial3"/>
    <dgm:cxn modelId="{259CE218-8A36-468F-B3FC-6145D4748DC7}" type="presParOf" srcId="{D3304CBF-6134-4D29-AC04-1772F185A6E4}" destId="{3A42044D-18CD-41DC-9A39-7BBA144F0D7A}" srcOrd="3"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1DFF8-3DFA-4A98-B3CE-D7E818A38803}">
      <dsp:nvSpPr>
        <dsp:cNvPr id="0" name=""/>
        <dsp:cNvSpPr/>
      </dsp:nvSpPr>
      <dsp:spPr>
        <a:xfrm>
          <a:off x="1671268" y="1104864"/>
          <a:ext cx="2318033" cy="2318033"/>
        </a:xfrm>
        <a:prstGeom prst="ellips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5560" tIns="35560" rIns="35560" bIns="35560" numCol="1" spcCol="1270" anchor="ctr" anchorCtr="0">
          <a:noAutofit/>
        </a:bodyPr>
        <a:lstStyle/>
        <a:p>
          <a:pPr marL="0" lvl="0" indent="0" algn="ctr" defTabSz="1244600">
            <a:lnSpc>
              <a:spcPct val="100000"/>
            </a:lnSpc>
            <a:spcBef>
              <a:spcPct val="0"/>
            </a:spcBef>
            <a:spcAft>
              <a:spcPts val="0"/>
            </a:spcAft>
            <a:buNone/>
          </a:pPr>
          <a:r>
            <a:rPr lang="zh-CN" altLang="en-US" sz="2800" kern="1200" dirty="0">
              <a:solidFill>
                <a:schemeClr val="bg1">
                  <a:lumMod val="95000"/>
                </a:schemeClr>
              </a:solidFill>
              <a:latin typeface="微软雅黑" panose="020B0503020204020204" pitchFamily="34" charset="-122"/>
              <a:ea typeface="微软雅黑" panose="020B0503020204020204" pitchFamily="34" charset="-122"/>
            </a:rPr>
            <a:t>二者</a:t>
          </a:r>
          <a:endParaRPr lang="en-US" altLang="zh-CN" sz="2800" kern="1200" dirty="0">
            <a:solidFill>
              <a:schemeClr val="bg1">
                <a:lumMod val="95000"/>
              </a:schemeClr>
            </a:solidFill>
            <a:latin typeface="微软雅黑" panose="020B0503020204020204" pitchFamily="34" charset="-122"/>
            <a:ea typeface="微软雅黑" panose="020B0503020204020204" pitchFamily="34" charset="-122"/>
          </a:endParaRPr>
        </a:p>
        <a:p>
          <a:pPr marL="0" lvl="0" indent="0" algn="ctr" defTabSz="1244600">
            <a:lnSpc>
              <a:spcPct val="100000"/>
            </a:lnSpc>
            <a:spcBef>
              <a:spcPct val="0"/>
            </a:spcBef>
            <a:spcAft>
              <a:spcPts val="0"/>
            </a:spcAft>
            <a:buNone/>
          </a:pPr>
          <a:r>
            <a:rPr lang="zh-CN" altLang="en-US" sz="2800" kern="1200" dirty="0">
              <a:solidFill>
                <a:schemeClr val="bg1">
                  <a:lumMod val="95000"/>
                </a:schemeClr>
              </a:solidFill>
              <a:latin typeface="微软雅黑" panose="020B0503020204020204" pitchFamily="34" charset="-122"/>
              <a:ea typeface="微软雅黑" panose="020B0503020204020204" pitchFamily="34" charset="-122"/>
            </a:rPr>
            <a:t>同权论</a:t>
          </a:r>
        </a:p>
      </dsp:txBody>
      <dsp:txXfrm>
        <a:off x="2010736" y="1444332"/>
        <a:ext cx="1639097" cy="1639097"/>
      </dsp:txXfrm>
    </dsp:sp>
    <dsp:sp modelId="{64A0F230-5779-440C-9C3D-46D418ED7737}">
      <dsp:nvSpPr>
        <dsp:cNvPr id="0" name=""/>
        <dsp:cNvSpPr/>
      </dsp:nvSpPr>
      <dsp:spPr>
        <a:xfrm>
          <a:off x="2250777" y="176275"/>
          <a:ext cx="1159016" cy="1159016"/>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solidFill>
                <a:schemeClr val="bg1">
                  <a:lumMod val="95000"/>
                </a:schemeClr>
              </a:solidFill>
              <a:latin typeface="微软雅黑" panose="020B0503020204020204" pitchFamily="34" charset="-122"/>
              <a:ea typeface="微软雅黑" panose="020B0503020204020204" pitchFamily="34" charset="-122"/>
            </a:rPr>
            <a:t>01</a:t>
          </a:r>
          <a:endParaRPr lang="zh-CN" altLang="en-US" sz="2800" kern="1200" dirty="0">
            <a:solidFill>
              <a:schemeClr val="bg1">
                <a:lumMod val="95000"/>
              </a:schemeClr>
            </a:solidFill>
            <a:latin typeface="微软雅黑" panose="020B0503020204020204" pitchFamily="34" charset="-122"/>
            <a:ea typeface="微软雅黑" panose="020B0503020204020204" pitchFamily="34" charset="-122"/>
          </a:endParaRPr>
        </a:p>
      </dsp:txBody>
      <dsp:txXfrm>
        <a:off x="2420511" y="346009"/>
        <a:ext cx="819548" cy="819548"/>
      </dsp:txXfrm>
    </dsp:sp>
    <dsp:sp modelId="{AB638F28-603A-4BE3-81E3-078F3D4C2A1F}">
      <dsp:nvSpPr>
        <dsp:cNvPr id="0" name=""/>
        <dsp:cNvSpPr/>
      </dsp:nvSpPr>
      <dsp:spPr>
        <a:xfrm>
          <a:off x="3556827" y="2438421"/>
          <a:ext cx="1159016" cy="1159016"/>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solidFill>
                <a:schemeClr val="bg1">
                  <a:lumMod val="95000"/>
                </a:schemeClr>
              </a:solidFill>
              <a:latin typeface="微软雅黑" panose="020B0503020204020204" pitchFamily="34" charset="-122"/>
              <a:ea typeface="微软雅黑" panose="020B0503020204020204" pitchFamily="34" charset="-122"/>
            </a:rPr>
            <a:t>03</a:t>
          </a:r>
          <a:endParaRPr lang="zh-CN" altLang="en-US" sz="2800" kern="1200" dirty="0">
            <a:solidFill>
              <a:schemeClr val="bg1">
                <a:lumMod val="95000"/>
              </a:schemeClr>
            </a:solidFill>
            <a:latin typeface="微软雅黑" panose="020B0503020204020204" pitchFamily="34" charset="-122"/>
            <a:ea typeface="微软雅黑" panose="020B0503020204020204" pitchFamily="34" charset="-122"/>
          </a:endParaRPr>
        </a:p>
      </dsp:txBody>
      <dsp:txXfrm>
        <a:off x="3726561" y="2608155"/>
        <a:ext cx="819548" cy="819548"/>
      </dsp:txXfrm>
    </dsp:sp>
    <dsp:sp modelId="{3A42044D-18CD-41DC-9A39-7BBA144F0D7A}">
      <dsp:nvSpPr>
        <dsp:cNvPr id="0" name=""/>
        <dsp:cNvSpPr/>
      </dsp:nvSpPr>
      <dsp:spPr>
        <a:xfrm>
          <a:off x="944726" y="2438421"/>
          <a:ext cx="1159016" cy="1159016"/>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solidFill>
                <a:schemeClr val="bg1">
                  <a:lumMod val="95000"/>
                </a:schemeClr>
              </a:solidFill>
              <a:latin typeface="微软雅黑" panose="020B0503020204020204" pitchFamily="34" charset="-122"/>
              <a:ea typeface="微软雅黑" panose="020B0503020204020204" pitchFamily="34" charset="-122"/>
            </a:rPr>
            <a:t>02</a:t>
          </a:r>
          <a:endParaRPr lang="zh-CN" altLang="en-US" sz="2800" kern="1200" dirty="0">
            <a:solidFill>
              <a:schemeClr val="bg1">
                <a:lumMod val="95000"/>
              </a:schemeClr>
            </a:solidFill>
            <a:latin typeface="微软雅黑" panose="020B0503020204020204" pitchFamily="34" charset="-122"/>
            <a:ea typeface="微软雅黑" panose="020B0503020204020204" pitchFamily="34" charset="-122"/>
          </a:endParaRPr>
        </a:p>
      </dsp:txBody>
      <dsp:txXfrm>
        <a:off x="1114460" y="2608155"/>
        <a:ext cx="819548" cy="819548"/>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C7827D-D9D5-49D1-8399-AF879AB89504}" type="datetimeFigureOut">
              <a:rPr lang="zh-CN" altLang="en-US" smtClean="0"/>
              <a:t>2019/5/9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24CBF-0CA5-4633-95B6-E006C7043431}" type="slidenum">
              <a:rPr lang="zh-CN" altLang="en-US" smtClean="0"/>
              <a:t>‹#›</a:t>
            </a:fld>
            <a:endParaRPr lang="zh-CN" altLang="en-US"/>
          </a:p>
        </p:txBody>
      </p:sp>
    </p:spTree>
    <p:extLst>
      <p:ext uri="{BB962C8B-B14F-4D97-AF65-F5344CB8AC3E}">
        <p14:creationId xmlns:p14="http://schemas.microsoft.com/office/powerpoint/2010/main" val="2351484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D24CBF-0CA5-4633-95B6-E006C7043431}" type="slidenum">
              <a:rPr lang="zh-CN" altLang="en-US" smtClean="0"/>
              <a:t>2</a:t>
            </a:fld>
            <a:endParaRPr lang="zh-CN" altLang="en-US"/>
          </a:p>
        </p:txBody>
      </p:sp>
    </p:spTree>
    <p:extLst>
      <p:ext uri="{BB962C8B-B14F-4D97-AF65-F5344CB8AC3E}">
        <p14:creationId xmlns:p14="http://schemas.microsoft.com/office/powerpoint/2010/main" val="132490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82FF63-23AE-4829-B407-D978639664D2}" type="datetimeFigureOut">
              <a:rPr lang="zh-CN" altLang="en-US" smtClean="0"/>
              <a:t>2019/5/9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355A98-BB15-41FF-B9B4-3EBB87C077DC}" type="slidenum">
              <a:rPr lang="zh-CN" altLang="en-US" smtClean="0"/>
              <a:t>‹#›</a:t>
            </a:fld>
            <a:endParaRPr lang="zh-CN" altLang="en-US"/>
          </a:p>
        </p:txBody>
      </p:sp>
    </p:spTree>
    <p:extLst>
      <p:ext uri="{BB962C8B-B14F-4D97-AF65-F5344CB8AC3E}">
        <p14:creationId xmlns:p14="http://schemas.microsoft.com/office/powerpoint/2010/main" val="776191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82FF63-23AE-4829-B407-D978639664D2}" type="datetimeFigureOut">
              <a:rPr lang="zh-CN" altLang="en-US" smtClean="0"/>
              <a:t>2019/5/9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355A98-BB15-41FF-B9B4-3EBB87C077DC}" type="slidenum">
              <a:rPr lang="zh-CN" altLang="en-US" smtClean="0"/>
              <a:t>‹#›</a:t>
            </a:fld>
            <a:endParaRPr lang="zh-CN" altLang="en-US"/>
          </a:p>
        </p:txBody>
      </p:sp>
    </p:spTree>
    <p:extLst>
      <p:ext uri="{BB962C8B-B14F-4D97-AF65-F5344CB8AC3E}">
        <p14:creationId xmlns:p14="http://schemas.microsoft.com/office/powerpoint/2010/main" val="714720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82FF63-23AE-4829-B407-D978639664D2}" type="datetimeFigureOut">
              <a:rPr lang="zh-CN" altLang="en-US" smtClean="0"/>
              <a:t>2019/5/9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355A98-BB15-41FF-B9B4-3EBB87C077DC}" type="slidenum">
              <a:rPr lang="zh-CN" altLang="en-US" smtClean="0"/>
              <a:t>‹#›</a:t>
            </a:fld>
            <a:endParaRPr lang="zh-CN" altLang="en-US"/>
          </a:p>
        </p:txBody>
      </p:sp>
    </p:spTree>
    <p:extLst>
      <p:ext uri="{BB962C8B-B14F-4D97-AF65-F5344CB8AC3E}">
        <p14:creationId xmlns:p14="http://schemas.microsoft.com/office/powerpoint/2010/main" val="275378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1443E4B-FAA3-4C56-9950-2F8989416F66}" type="datetimeFigureOut">
              <a:rPr lang="zh-CN" altLang="en-US" smtClean="0"/>
              <a:t>2019/5/9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FEAEC2-D131-4C94-BDA9-C595C78B5397}" type="slidenum">
              <a:rPr lang="zh-CN" altLang="en-US" smtClean="0"/>
              <a:t>‹#›</a:t>
            </a:fld>
            <a:endParaRPr lang="zh-CN" altLang="en-US"/>
          </a:p>
        </p:txBody>
      </p:sp>
    </p:spTree>
    <p:extLst>
      <p:ext uri="{BB962C8B-B14F-4D97-AF65-F5344CB8AC3E}">
        <p14:creationId xmlns:p14="http://schemas.microsoft.com/office/powerpoint/2010/main" val="264003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82FF63-23AE-4829-B407-D978639664D2}" type="datetimeFigureOut">
              <a:rPr lang="zh-CN" altLang="en-US" smtClean="0"/>
              <a:t>2019/5/9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355A98-BB15-41FF-B9B4-3EBB87C077DC}" type="slidenum">
              <a:rPr lang="zh-CN" altLang="en-US" smtClean="0"/>
              <a:t>‹#›</a:t>
            </a:fld>
            <a:endParaRPr lang="zh-CN" altLang="en-US"/>
          </a:p>
        </p:txBody>
      </p:sp>
    </p:spTree>
    <p:extLst>
      <p:ext uri="{BB962C8B-B14F-4D97-AF65-F5344CB8AC3E}">
        <p14:creationId xmlns:p14="http://schemas.microsoft.com/office/powerpoint/2010/main" val="1778859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82FF63-23AE-4829-B407-D978639664D2}" type="datetimeFigureOut">
              <a:rPr lang="zh-CN" altLang="en-US" smtClean="0"/>
              <a:t>2019/5/9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355A98-BB15-41FF-B9B4-3EBB87C077DC}" type="slidenum">
              <a:rPr lang="zh-CN" altLang="en-US" smtClean="0"/>
              <a:t>‹#›</a:t>
            </a:fld>
            <a:endParaRPr lang="zh-CN" altLang="en-US"/>
          </a:p>
        </p:txBody>
      </p:sp>
    </p:spTree>
    <p:extLst>
      <p:ext uri="{BB962C8B-B14F-4D97-AF65-F5344CB8AC3E}">
        <p14:creationId xmlns:p14="http://schemas.microsoft.com/office/powerpoint/2010/main" val="4288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82FF63-23AE-4829-B407-D978639664D2}" type="datetimeFigureOut">
              <a:rPr lang="zh-CN" altLang="en-US" smtClean="0"/>
              <a:t>2019/5/9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355A98-BB15-41FF-B9B4-3EBB87C077DC}" type="slidenum">
              <a:rPr lang="zh-CN" altLang="en-US" smtClean="0"/>
              <a:t>‹#›</a:t>
            </a:fld>
            <a:endParaRPr lang="zh-CN" altLang="en-US"/>
          </a:p>
        </p:txBody>
      </p:sp>
    </p:spTree>
    <p:extLst>
      <p:ext uri="{BB962C8B-B14F-4D97-AF65-F5344CB8AC3E}">
        <p14:creationId xmlns:p14="http://schemas.microsoft.com/office/powerpoint/2010/main" val="2017639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82FF63-23AE-4829-B407-D978639664D2}" type="datetimeFigureOut">
              <a:rPr lang="zh-CN" altLang="en-US" smtClean="0"/>
              <a:t>2019/5/9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8355A98-BB15-41FF-B9B4-3EBB87C077DC}" type="slidenum">
              <a:rPr lang="zh-CN" altLang="en-US" smtClean="0"/>
              <a:t>‹#›</a:t>
            </a:fld>
            <a:endParaRPr lang="zh-CN" altLang="en-US"/>
          </a:p>
        </p:txBody>
      </p:sp>
    </p:spTree>
    <p:extLst>
      <p:ext uri="{BB962C8B-B14F-4D97-AF65-F5344CB8AC3E}">
        <p14:creationId xmlns:p14="http://schemas.microsoft.com/office/powerpoint/2010/main" val="2587218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882FF63-23AE-4829-B407-D978639664D2}" type="datetimeFigureOut">
              <a:rPr lang="zh-CN" altLang="en-US" smtClean="0"/>
              <a:t>2019/5/9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8355A98-BB15-41FF-B9B4-3EBB87C077DC}" type="slidenum">
              <a:rPr lang="zh-CN" altLang="en-US" smtClean="0"/>
              <a:t>‹#›</a:t>
            </a:fld>
            <a:endParaRPr lang="zh-CN" altLang="en-US"/>
          </a:p>
        </p:txBody>
      </p:sp>
    </p:spTree>
    <p:extLst>
      <p:ext uri="{BB962C8B-B14F-4D97-AF65-F5344CB8AC3E}">
        <p14:creationId xmlns:p14="http://schemas.microsoft.com/office/powerpoint/2010/main" val="690726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82FF63-23AE-4829-B407-D978639664D2}" type="datetimeFigureOut">
              <a:rPr lang="zh-CN" altLang="en-US" smtClean="0"/>
              <a:t>2019/5/9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8355A98-BB15-41FF-B9B4-3EBB87C077DC}" type="slidenum">
              <a:rPr lang="zh-CN" altLang="en-US" smtClean="0"/>
              <a:t>‹#›</a:t>
            </a:fld>
            <a:endParaRPr lang="zh-CN" altLang="en-US"/>
          </a:p>
        </p:txBody>
      </p:sp>
    </p:spTree>
    <p:extLst>
      <p:ext uri="{BB962C8B-B14F-4D97-AF65-F5344CB8AC3E}">
        <p14:creationId xmlns:p14="http://schemas.microsoft.com/office/powerpoint/2010/main" val="3957145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82FF63-23AE-4829-B407-D978639664D2}" type="datetimeFigureOut">
              <a:rPr lang="zh-CN" altLang="en-US" smtClean="0"/>
              <a:t>2019/5/9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355A98-BB15-41FF-B9B4-3EBB87C077DC}" type="slidenum">
              <a:rPr lang="zh-CN" altLang="en-US" smtClean="0"/>
              <a:t>‹#›</a:t>
            </a:fld>
            <a:endParaRPr lang="zh-CN" altLang="en-US"/>
          </a:p>
        </p:txBody>
      </p:sp>
    </p:spTree>
    <p:extLst>
      <p:ext uri="{BB962C8B-B14F-4D97-AF65-F5344CB8AC3E}">
        <p14:creationId xmlns:p14="http://schemas.microsoft.com/office/powerpoint/2010/main" val="3121660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82FF63-23AE-4829-B407-D978639664D2}" type="datetimeFigureOut">
              <a:rPr lang="zh-CN" altLang="en-US" smtClean="0"/>
              <a:t>2019/5/9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355A98-BB15-41FF-B9B4-3EBB87C077DC}" type="slidenum">
              <a:rPr lang="zh-CN" altLang="en-US" smtClean="0"/>
              <a:t>‹#›</a:t>
            </a:fld>
            <a:endParaRPr lang="zh-CN" altLang="en-US"/>
          </a:p>
        </p:txBody>
      </p:sp>
    </p:spTree>
    <p:extLst>
      <p:ext uri="{BB962C8B-B14F-4D97-AF65-F5344CB8AC3E}">
        <p14:creationId xmlns:p14="http://schemas.microsoft.com/office/powerpoint/2010/main" val="3979174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1882FF63-23AE-4829-B407-D978639664D2}" type="datetimeFigureOut">
              <a:rPr lang="zh-CN" altLang="en-US" smtClean="0"/>
              <a:pPr/>
              <a:t>2019/5/9</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78355A98-BB15-41FF-B9B4-3EBB87C077DC}" type="slidenum">
              <a:rPr lang="zh-CN" altLang="en-US" smtClean="0"/>
              <a:pPr/>
              <a:t>‹#›</a:t>
            </a:fld>
            <a:endParaRPr lang="zh-CN" altLang="en-US" dirty="0"/>
          </a:p>
        </p:txBody>
      </p:sp>
    </p:spTree>
    <p:extLst>
      <p:ext uri="{BB962C8B-B14F-4D97-AF65-F5344CB8AC3E}">
        <p14:creationId xmlns:p14="http://schemas.microsoft.com/office/powerpoint/2010/main" val="2137730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BEBA8EAE-BF5A-486C-A8C5-ECC9F3942E4B}">
                <a14:imgProps xmlns:a14="http://schemas.microsoft.com/office/drawing/2010/main">
                  <a14:imgLayer r:embed="rId3">
                    <a14:imgEffect>
                      <a14:artisticBlur/>
                    </a14:imgEffect>
                    <a14:imgEffect>
                      <a14:colorTemperature colorTemp="4700"/>
                    </a14:imgEffect>
                  </a14:imgLayer>
                </a14:imgProps>
              </a:ext>
              <a:ext uri="{28A0092B-C50C-407E-A947-70E740481C1C}">
                <a14:useLocalDpi xmlns:a14="http://schemas.microsoft.com/office/drawing/2010/main" val="0"/>
              </a:ext>
            </a:extLst>
          </a:blip>
          <a:srcRect l="2496" r="2923"/>
          <a:stretch/>
        </p:blipFill>
        <p:spPr>
          <a:xfrm>
            <a:off x="-19051" y="2039"/>
            <a:ext cx="12338346" cy="6876000"/>
          </a:xfrm>
          <a:prstGeom prst="rect">
            <a:avLst/>
          </a:prstGeom>
        </p:spPr>
      </p:pic>
      <p:sp>
        <p:nvSpPr>
          <p:cNvPr id="5" name="矩形 4"/>
          <p:cNvSpPr/>
          <p:nvPr/>
        </p:nvSpPr>
        <p:spPr>
          <a:xfrm>
            <a:off x="2635356" y="2015874"/>
            <a:ext cx="6953331" cy="213610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52506" y="1912354"/>
            <a:ext cx="7119031" cy="2343150"/>
          </a:xfrm>
          <a:prstGeom prst="rect">
            <a:avLst/>
          </a:prstGeom>
          <a:noFill/>
          <a:ln w="76200" cmpd="thickThi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57249" y="2057853"/>
            <a:ext cx="10515600" cy="1325563"/>
          </a:xfrm>
        </p:spPr>
        <p:txBody>
          <a:bodyPr>
            <a:normAutofit/>
          </a:bodyPr>
          <a:lstStyle/>
          <a:p>
            <a:pPr marR="0" algn="ctr" rtl="0"/>
            <a:r>
              <a:rPr lang="zh-CN" altLang="en-US" sz="3600" b="1" i="0" u="none" strike="noStrike" kern="2200" baseline="0" dirty="0">
                <a:latin typeface="Calibri" panose="020F0502020204030204" pitchFamily="34" charset="0"/>
              </a:rPr>
              <a:t>攻防工具开发情况</a:t>
            </a:r>
            <a:endParaRPr lang="zh-CN" altLang="en-US" sz="3600" b="1" i="0" u="none" strike="noStrike" kern="2200" baseline="0" dirty="0">
              <a:latin typeface="Times New Roman" panose="02020603050405020304" pitchFamily="18" charset="0"/>
            </a:endParaRPr>
          </a:p>
        </p:txBody>
      </p:sp>
      <p:sp>
        <p:nvSpPr>
          <p:cNvPr id="7" name="文本框 6"/>
          <p:cNvSpPr txBox="1"/>
          <p:nvPr/>
        </p:nvSpPr>
        <p:spPr>
          <a:xfrm>
            <a:off x="3663096" y="3653076"/>
            <a:ext cx="4903908" cy="338554"/>
          </a:xfrm>
          <a:prstGeom prst="rect">
            <a:avLst/>
          </a:prstGeom>
          <a:noFill/>
        </p:spPr>
        <p:txBody>
          <a:bodyPr wrap="none" rtlCol="0">
            <a:spAutoFit/>
          </a:bodyPr>
          <a:lstStyle/>
          <a:p>
            <a:pPr algn="ctr"/>
            <a:r>
              <a:rPr lang="zh-CN" altLang="en-US" sz="1600" dirty="0">
                <a:solidFill>
                  <a:srgbClr val="404040"/>
                </a:solidFill>
              </a:rPr>
              <a:t>小组成员：杨卓饶、刘青秀、阚婉玲、乔琛、邓以豪</a:t>
            </a:r>
          </a:p>
        </p:txBody>
      </p:sp>
      <p:sp>
        <p:nvSpPr>
          <p:cNvPr id="8" name="文本框 7"/>
          <p:cNvSpPr txBox="1"/>
          <p:nvPr/>
        </p:nvSpPr>
        <p:spPr>
          <a:xfrm>
            <a:off x="5254263" y="3249271"/>
            <a:ext cx="1683474" cy="276999"/>
          </a:xfrm>
          <a:prstGeom prst="rect">
            <a:avLst/>
          </a:prstGeom>
          <a:noFill/>
        </p:spPr>
        <p:txBody>
          <a:bodyPr wrap="none" rtlCol="0">
            <a:noAutofit/>
          </a:bodyPr>
          <a:lstStyle/>
          <a:p>
            <a:pPr algn="ctr"/>
            <a:r>
              <a:rPr lang="zh-CN" altLang="en-US" sz="1600" dirty="0">
                <a:solidFill>
                  <a:srgbClr val="404040"/>
                </a:solidFill>
              </a:rPr>
              <a:t>组长：舒梓峰</a:t>
            </a:r>
          </a:p>
        </p:txBody>
      </p:sp>
    </p:spTree>
    <p:extLst>
      <p:ext uri="{BB962C8B-B14F-4D97-AF65-F5344CB8AC3E}">
        <p14:creationId xmlns:p14="http://schemas.microsoft.com/office/powerpoint/2010/main" val="1990576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t="42957"/>
          <a:stretch/>
        </p:blipFill>
        <p:spPr>
          <a:xfrm>
            <a:off x="3947419" y="2171699"/>
            <a:ext cx="7596526" cy="2283999"/>
          </a:xfrm>
          <a:prstGeom prst="rect">
            <a:avLst/>
          </a:prstGeom>
        </p:spPr>
      </p:pic>
      <p:sp>
        <p:nvSpPr>
          <p:cNvPr id="8" name="矩形 7"/>
          <p:cNvSpPr/>
          <p:nvPr/>
        </p:nvSpPr>
        <p:spPr>
          <a:xfrm>
            <a:off x="667101" y="2163448"/>
            <a:ext cx="3261268" cy="228725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标题 1"/>
          <p:cNvSpPr>
            <a:spLocks noGrp="1"/>
          </p:cNvSpPr>
          <p:nvPr>
            <p:ph type="title"/>
          </p:nvPr>
        </p:nvSpPr>
        <p:spPr/>
        <p:txBody>
          <a:bodyPr/>
          <a:lstStyle/>
          <a:p>
            <a:pPr marR="0" rtl="0"/>
            <a:r>
              <a:rPr lang="zh-CN" altLang="en-US" b="1" i="0" u="none" strike="noStrike" kern="2200" baseline="0" dirty="0">
                <a:latin typeface="Calibri" panose="020F0502020204030204" pitchFamily="34" charset="0"/>
              </a:rPr>
              <a:t>三、扫描攻击功能</a:t>
            </a:r>
            <a:endParaRPr lang="zh-CN" altLang="en-US" b="1" i="0" u="none" strike="noStrike" kern="2200" baseline="0" dirty="0">
              <a:latin typeface="Times New Roman" panose="02020603050405020304" pitchFamily="18" charset="0"/>
            </a:endParaRPr>
          </a:p>
        </p:txBody>
      </p:sp>
      <p:sp>
        <p:nvSpPr>
          <p:cNvPr id="4" name="圆角矩形 3"/>
          <p:cNvSpPr/>
          <p:nvPr/>
        </p:nvSpPr>
        <p:spPr>
          <a:xfrm>
            <a:off x="286658" y="0"/>
            <a:ext cx="551542" cy="1219200"/>
          </a:xfrm>
          <a:prstGeom prst="round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sz="2800" dirty="0"/>
              <a:t>03</a:t>
            </a:r>
            <a:endParaRPr lang="zh-CN" altLang="en-US" sz="2800" dirty="0"/>
          </a:p>
        </p:txBody>
      </p:sp>
      <p:sp>
        <p:nvSpPr>
          <p:cNvPr id="9" name="文本框 8"/>
          <p:cNvSpPr txBox="1"/>
          <p:nvPr/>
        </p:nvSpPr>
        <p:spPr>
          <a:xfrm>
            <a:off x="1091315" y="2163448"/>
            <a:ext cx="2412840" cy="2243050"/>
          </a:xfrm>
          <a:prstGeom prst="rect">
            <a:avLst/>
          </a:prstGeom>
          <a:noFill/>
        </p:spPr>
        <p:txBody>
          <a:bodyPr wrap="none" rtlCol="0">
            <a:spAutoFit/>
          </a:bodyPr>
          <a:lstStyle/>
          <a:p>
            <a:pPr>
              <a:lnSpc>
                <a:spcPct val="150000"/>
              </a:lnSpc>
            </a:pPr>
            <a:r>
              <a:rPr lang="zh-CN" altLang="en-US" sz="2400" dirty="0">
                <a:solidFill>
                  <a:schemeClr val="bg1">
                    <a:lumMod val="95000"/>
                  </a:schemeClr>
                </a:solidFill>
                <a:latin typeface="微软雅黑" panose="020B0503020204020204" pitchFamily="34" charset="-122"/>
                <a:ea typeface="微软雅黑" panose="020B0503020204020204" pitchFamily="34" charset="-122"/>
              </a:rPr>
              <a:t>敏感信息收集</a:t>
            </a:r>
            <a:endParaRPr lang="en-US" altLang="zh-CN" sz="2400" dirty="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chemeClr val="bg1">
                    <a:lumMod val="95000"/>
                  </a:schemeClr>
                </a:solidFill>
                <a:latin typeface="微软雅黑" panose="020B0503020204020204" pitchFamily="34" charset="-122"/>
                <a:ea typeface="微软雅黑" panose="020B0503020204020204" pitchFamily="34" charset="-122"/>
              </a:rPr>
              <a:t>弱口令爆破</a:t>
            </a:r>
            <a:endParaRPr lang="en-US" altLang="zh-CN" sz="2400" dirty="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bg1">
                    <a:lumMod val="95000"/>
                  </a:schemeClr>
                </a:solidFill>
                <a:latin typeface="微软雅黑" panose="020B0503020204020204" pitchFamily="34" charset="-122"/>
                <a:ea typeface="微软雅黑" panose="020B0503020204020204" pitchFamily="34" charset="-122"/>
              </a:rPr>
              <a:t>CVE</a:t>
            </a:r>
            <a:r>
              <a:rPr lang="zh-CN" altLang="en-US" sz="2400" dirty="0">
                <a:solidFill>
                  <a:schemeClr val="bg1">
                    <a:lumMod val="95000"/>
                  </a:schemeClr>
                </a:solidFill>
                <a:latin typeface="微软雅黑" panose="020B0503020204020204" pitchFamily="34" charset="-122"/>
                <a:ea typeface="微软雅黑" panose="020B0503020204020204" pitchFamily="34" charset="-122"/>
              </a:rPr>
              <a:t>扫描</a:t>
            </a:r>
            <a:endParaRPr lang="en-US" altLang="zh-CN" sz="2400" dirty="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bg1">
                    <a:lumMod val="95000"/>
                  </a:schemeClr>
                </a:solidFill>
                <a:latin typeface="微软雅黑" panose="020B0503020204020204" pitchFamily="34" charset="-122"/>
                <a:ea typeface="微软雅黑" panose="020B0503020204020204" pitchFamily="34" charset="-122"/>
              </a:rPr>
              <a:t>Exploit</a:t>
            </a:r>
            <a:r>
              <a:rPr lang="zh-CN" altLang="en-US" sz="2400" dirty="0">
                <a:solidFill>
                  <a:schemeClr val="bg1">
                    <a:lumMod val="95000"/>
                  </a:schemeClr>
                </a:solidFill>
                <a:latin typeface="微软雅黑" panose="020B0503020204020204" pitchFamily="34" charset="-122"/>
                <a:ea typeface="微软雅黑" panose="020B0503020204020204" pitchFamily="34" charset="-122"/>
              </a:rPr>
              <a:t>脚本查询</a:t>
            </a:r>
          </a:p>
        </p:txBody>
      </p:sp>
      <p:sp>
        <p:nvSpPr>
          <p:cNvPr id="10" name="文本框 9"/>
          <p:cNvSpPr txBox="1"/>
          <p:nvPr/>
        </p:nvSpPr>
        <p:spPr>
          <a:xfrm rot="5400000">
            <a:off x="6014308" y="4650670"/>
            <a:ext cx="191048" cy="415598"/>
          </a:xfrm>
          <a:custGeom>
            <a:avLst/>
            <a:gdLst/>
            <a:ahLst/>
            <a:cxnLst/>
            <a:rect l="l" t="t" r="r" b="b"/>
            <a:pathLst>
              <a:path w="100571" h="218778">
                <a:moveTo>
                  <a:pt x="33598" y="218778"/>
                </a:moveTo>
                <a:lnTo>
                  <a:pt x="82488" y="109724"/>
                </a:lnTo>
                <a:lnTo>
                  <a:pt x="33598" y="0"/>
                </a:lnTo>
                <a:lnTo>
                  <a:pt x="51569" y="0"/>
                </a:lnTo>
                <a:lnTo>
                  <a:pt x="100571" y="109724"/>
                </a:lnTo>
                <a:lnTo>
                  <a:pt x="51569" y="218778"/>
                </a:lnTo>
                <a:close/>
                <a:moveTo>
                  <a:pt x="0" y="218778"/>
                </a:moveTo>
                <a:lnTo>
                  <a:pt x="48667" y="109724"/>
                </a:lnTo>
                <a:lnTo>
                  <a:pt x="0" y="0"/>
                </a:lnTo>
                <a:lnTo>
                  <a:pt x="17971" y="0"/>
                </a:lnTo>
                <a:lnTo>
                  <a:pt x="66526" y="109724"/>
                </a:lnTo>
                <a:lnTo>
                  <a:pt x="17971" y="218778"/>
                </a:lnTo>
                <a:close/>
              </a:path>
            </a:pathLst>
          </a:custGeom>
          <a:solidFill>
            <a:srgbClr val="0070C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p>
        </p:txBody>
      </p:sp>
    </p:spTree>
    <p:extLst>
      <p:ext uri="{BB962C8B-B14F-4D97-AF65-F5344CB8AC3E}">
        <p14:creationId xmlns:p14="http://schemas.microsoft.com/office/powerpoint/2010/main" val="2595440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dirty="0">
                <a:latin typeface="Calibri" panose="020F0502020204030204" pitchFamily="34" charset="0"/>
              </a:rPr>
              <a:t>敏感信息收集</a:t>
            </a:r>
            <a:endParaRPr lang="zh-CN" altLang="en-US" b="1" i="0" u="none" strike="noStrike" kern="2200" baseline="0" dirty="0">
              <a:latin typeface="Times New Roman" panose="02020603050405020304" pitchFamily="18" charset="0"/>
            </a:endParaRPr>
          </a:p>
        </p:txBody>
      </p:sp>
      <p:sp>
        <p:nvSpPr>
          <p:cNvPr id="4" name="圆角矩形 3"/>
          <p:cNvSpPr/>
          <p:nvPr/>
        </p:nvSpPr>
        <p:spPr>
          <a:xfrm>
            <a:off x="286658" y="0"/>
            <a:ext cx="551542" cy="1219200"/>
          </a:xfrm>
          <a:prstGeom prst="round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sz="2800" dirty="0"/>
              <a:t>01</a:t>
            </a:r>
            <a:endParaRPr lang="zh-CN" altLang="en-US" sz="2800" dirty="0"/>
          </a:p>
        </p:txBody>
      </p:sp>
      <p:sp>
        <p:nvSpPr>
          <p:cNvPr id="11" name="矩形 10"/>
          <p:cNvSpPr/>
          <p:nvPr/>
        </p:nvSpPr>
        <p:spPr>
          <a:xfrm>
            <a:off x="8110635" y="5427275"/>
            <a:ext cx="3385208" cy="961289"/>
          </a:xfrm>
          <a:prstGeom prst="rect">
            <a:avLst/>
          </a:prstGeom>
        </p:spPr>
        <p:txBody>
          <a:bodyPr wrap="square">
            <a:spAutoFit/>
          </a:bodyPr>
          <a:lstStyle/>
          <a:p>
            <a:pPr lvl="0">
              <a:lnSpc>
                <a:spcPct val="150000"/>
              </a:lnSpc>
            </a:pPr>
            <a:r>
              <a:rPr lang="zh-CN" altLang="en-US" sz="2000" i="0" u="none" strike="noStrike" kern="100" baseline="0" dirty="0">
                <a:solidFill>
                  <a:schemeClr val="tx1">
                    <a:lumMod val="75000"/>
                    <a:lumOff val="25000"/>
                  </a:schemeClr>
                </a:solidFill>
                <a:latin typeface="微软雅黑" panose="020B0503020204020204" pitchFamily="34" charset="-122"/>
                <a:ea typeface="微软雅黑" panose="020B0503020204020204" pitchFamily="34" charset="-122"/>
              </a:rPr>
              <a:t>能够收集到用户名</a:t>
            </a: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rPr>
              <a:t>、密码、</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rPr>
              <a:t>IP</a:t>
            </a: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rPr>
              <a:t>、敏感文件等有用信息</a:t>
            </a:r>
            <a:endParaRPr lang="zh-CN" altLang="en-US" sz="2000" i="0" u="none" strike="noStrike" kern="100" baseline="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838200" y="5069921"/>
            <a:ext cx="5891074" cy="1422954"/>
          </a:xfrm>
          <a:prstGeom prst="rect">
            <a:avLst/>
          </a:prstGeom>
        </p:spPr>
        <p:txBody>
          <a:bodyPr wrap="square">
            <a:spAutoFit/>
          </a:bodyPr>
          <a:lstStyle/>
          <a:p>
            <a:pPr lvl="0">
              <a:lnSpc>
                <a:spcPct val="150000"/>
              </a:lnSpc>
            </a:pPr>
            <a:r>
              <a:rPr lang="zh-CN" altLang="en-US" sz="2000" i="0" u="none" strike="noStrike" kern="100" baseline="0" dirty="0">
                <a:solidFill>
                  <a:schemeClr val="tx1">
                    <a:lumMod val="75000"/>
                    <a:lumOff val="25000"/>
                  </a:schemeClr>
                </a:solidFill>
                <a:latin typeface="微软雅黑" panose="020B0503020204020204" pitchFamily="34" charset="-122"/>
                <a:ea typeface="微软雅黑" panose="020B0503020204020204" pitchFamily="34" charset="-122"/>
              </a:rPr>
              <a:t>使用脚本对主机上的敏感信息进行收集保存，包括内核信息、用户信息、敏感文件、服务信息、网络信息、日志信息等。</a:t>
            </a:r>
          </a:p>
        </p:txBody>
      </p:sp>
      <p:pic>
        <p:nvPicPr>
          <p:cNvPr id="3" name="图片 2">
            <a:extLst>
              <a:ext uri="{FF2B5EF4-FFF2-40B4-BE49-F238E27FC236}">
                <a16:creationId xmlns:a16="http://schemas.microsoft.com/office/drawing/2014/main" id="{EC91BAF7-AADA-4F68-98ED-72C00703884A}"/>
              </a:ext>
            </a:extLst>
          </p:cNvPr>
          <p:cNvPicPr>
            <a:picLocks noChangeAspect="1"/>
          </p:cNvPicPr>
          <p:nvPr/>
        </p:nvPicPr>
        <p:blipFill>
          <a:blip r:embed="rId2"/>
          <a:stretch>
            <a:fillRect/>
          </a:stretch>
        </p:blipFill>
        <p:spPr>
          <a:xfrm>
            <a:off x="562429" y="1305282"/>
            <a:ext cx="6753310" cy="3678557"/>
          </a:xfrm>
          <a:prstGeom prst="rect">
            <a:avLst/>
          </a:prstGeom>
        </p:spPr>
      </p:pic>
      <p:pic>
        <p:nvPicPr>
          <p:cNvPr id="8" name="图片 7">
            <a:extLst>
              <a:ext uri="{FF2B5EF4-FFF2-40B4-BE49-F238E27FC236}">
                <a16:creationId xmlns:a16="http://schemas.microsoft.com/office/drawing/2014/main" id="{E7FE642C-C703-4654-A6BD-259F7687BF48}"/>
              </a:ext>
            </a:extLst>
          </p:cNvPr>
          <p:cNvPicPr>
            <a:picLocks noChangeAspect="1"/>
          </p:cNvPicPr>
          <p:nvPr/>
        </p:nvPicPr>
        <p:blipFill>
          <a:blip r:embed="rId3"/>
          <a:stretch>
            <a:fillRect/>
          </a:stretch>
        </p:blipFill>
        <p:spPr>
          <a:xfrm>
            <a:off x="7701416" y="602942"/>
            <a:ext cx="3848433" cy="2255715"/>
          </a:xfrm>
          <a:prstGeom prst="rect">
            <a:avLst/>
          </a:prstGeom>
        </p:spPr>
      </p:pic>
      <p:pic>
        <p:nvPicPr>
          <p:cNvPr id="10" name="图片 9">
            <a:extLst>
              <a:ext uri="{FF2B5EF4-FFF2-40B4-BE49-F238E27FC236}">
                <a16:creationId xmlns:a16="http://schemas.microsoft.com/office/drawing/2014/main" id="{285A9109-6805-4D91-BC9C-7B8F3B714AA1}"/>
              </a:ext>
            </a:extLst>
          </p:cNvPr>
          <p:cNvPicPr>
            <a:picLocks noChangeAspect="1"/>
          </p:cNvPicPr>
          <p:nvPr/>
        </p:nvPicPr>
        <p:blipFill>
          <a:blip r:embed="rId4"/>
          <a:stretch>
            <a:fillRect/>
          </a:stretch>
        </p:blipFill>
        <p:spPr>
          <a:xfrm>
            <a:off x="7855917" y="2947433"/>
            <a:ext cx="3497883" cy="2354784"/>
          </a:xfrm>
          <a:prstGeom prst="rect">
            <a:avLst/>
          </a:prstGeom>
        </p:spPr>
      </p:pic>
    </p:spTree>
    <p:extLst>
      <p:ext uri="{BB962C8B-B14F-4D97-AF65-F5344CB8AC3E}">
        <p14:creationId xmlns:p14="http://schemas.microsoft.com/office/powerpoint/2010/main" val="3198215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dirty="0">
                <a:latin typeface="Calibri" panose="020F0502020204030204" pitchFamily="34" charset="0"/>
              </a:rPr>
              <a:t>弱口令爆破</a:t>
            </a:r>
            <a:endParaRPr lang="zh-CN" altLang="en-US" b="1" i="0" u="none" strike="noStrike" kern="2200" baseline="0" dirty="0">
              <a:latin typeface="Times New Roman" panose="02020603050405020304" pitchFamily="18" charset="0"/>
            </a:endParaRPr>
          </a:p>
        </p:txBody>
      </p:sp>
      <p:sp>
        <p:nvSpPr>
          <p:cNvPr id="3" name="文本占位符 2"/>
          <p:cNvSpPr>
            <a:spLocks noGrp="1"/>
          </p:cNvSpPr>
          <p:nvPr>
            <p:ph type="body" idx="1"/>
          </p:nvPr>
        </p:nvSpPr>
        <p:spPr>
          <a:xfrm>
            <a:off x="1379738" y="5373409"/>
            <a:ext cx="9291221" cy="681161"/>
          </a:xfrm>
        </p:spPr>
        <p:txBody>
          <a:bodyPr>
            <a:noAutofit/>
          </a:bodyPr>
          <a:lstStyle/>
          <a:p>
            <a:pPr marL="0" marR="0" lvl="0" indent="0" rtl="0">
              <a:lnSpc>
                <a:spcPct val="150000"/>
              </a:lnSpc>
              <a:buClr>
                <a:srgbClr val="0070C0"/>
              </a:buClr>
              <a:buNone/>
            </a:pPr>
            <a:r>
              <a:rPr lang="zh-CN" altLang="en-US" sz="2000" i="0" u="none" strike="noStrike" kern="100" baseline="0" dirty="0">
                <a:latin typeface="Times New Roman" panose="02020603050405020304" pitchFamily="18" charset="0"/>
              </a:rPr>
              <a:t>使用</a:t>
            </a:r>
            <a:r>
              <a:rPr lang="en-US" altLang="zh-CN" sz="2000" i="0" u="none" strike="noStrike" kern="100" baseline="0" dirty="0">
                <a:latin typeface="Times New Roman" panose="02020603050405020304" pitchFamily="18" charset="0"/>
              </a:rPr>
              <a:t>python</a:t>
            </a:r>
            <a:r>
              <a:rPr lang="zh-CN" altLang="en-US" sz="2000" i="0" u="none" strike="noStrike" kern="100" baseline="0" dirty="0">
                <a:latin typeface="Times New Roman" panose="02020603050405020304" pitchFamily="18" charset="0"/>
              </a:rPr>
              <a:t>脚本对</a:t>
            </a:r>
            <a:r>
              <a:rPr lang="en-US" altLang="zh-CN" sz="2000" i="0" u="none" strike="noStrike" kern="100" baseline="0" dirty="0">
                <a:latin typeface="Times New Roman" panose="02020603050405020304" pitchFamily="18" charset="0"/>
              </a:rPr>
              <a:t>SSH</a:t>
            </a:r>
            <a:r>
              <a:rPr lang="zh-CN" altLang="en-US" sz="2000" i="0" u="none" strike="noStrike" kern="100" baseline="0" dirty="0">
                <a:latin typeface="Times New Roman" panose="02020603050405020304" pitchFamily="18" charset="0"/>
              </a:rPr>
              <a:t>、</a:t>
            </a:r>
            <a:r>
              <a:rPr lang="en-US" altLang="zh-CN" sz="2000" i="0" u="none" strike="noStrike" kern="100" baseline="0" dirty="0">
                <a:latin typeface="Times New Roman" panose="02020603050405020304" pitchFamily="18" charset="0"/>
              </a:rPr>
              <a:t>FTP</a:t>
            </a:r>
            <a:r>
              <a:rPr lang="zh-CN" altLang="en-US" sz="2000" i="0" u="none" strike="noStrike" kern="100" baseline="0" dirty="0">
                <a:latin typeface="Times New Roman" panose="02020603050405020304" pitchFamily="18" charset="0"/>
              </a:rPr>
              <a:t>、</a:t>
            </a:r>
            <a:r>
              <a:rPr lang="en-US" altLang="zh-CN" sz="2000" i="0" u="none" strike="noStrike" kern="100" baseline="0" dirty="0" err="1">
                <a:latin typeface="Times New Roman" panose="02020603050405020304" pitchFamily="18" charset="0"/>
              </a:rPr>
              <a:t>Mysql</a:t>
            </a:r>
            <a:r>
              <a:rPr lang="zh-CN" altLang="en-US" sz="2000" i="0" u="none" strike="noStrike" kern="100" baseline="0" dirty="0">
                <a:latin typeface="Times New Roman" panose="02020603050405020304" pitchFamily="18" charset="0"/>
              </a:rPr>
              <a:t>的弱密钥</a:t>
            </a:r>
            <a:r>
              <a:rPr lang="zh-CN" altLang="en-US" sz="2000" kern="100" dirty="0">
                <a:latin typeface="Times New Roman" panose="02020603050405020304" pitchFamily="18" charset="0"/>
              </a:rPr>
              <a:t>进行爆破。基于多个弱密钥字典。</a:t>
            </a:r>
            <a:endParaRPr lang="zh-CN" altLang="en-US" sz="2000" i="0" u="none" strike="noStrike" kern="100" baseline="0" dirty="0">
              <a:latin typeface="Times New Roman" panose="02020603050405020304" pitchFamily="18" charset="0"/>
            </a:endParaRPr>
          </a:p>
        </p:txBody>
      </p:sp>
      <p:sp>
        <p:nvSpPr>
          <p:cNvPr id="4" name="圆角矩形 3"/>
          <p:cNvSpPr/>
          <p:nvPr/>
        </p:nvSpPr>
        <p:spPr>
          <a:xfrm>
            <a:off x="286658" y="0"/>
            <a:ext cx="551542" cy="1219200"/>
          </a:xfrm>
          <a:prstGeom prst="round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sz="2800" dirty="0"/>
              <a:t>02</a:t>
            </a:r>
            <a:endParaRPr lang="zh-CN" altLang="en-US" sz="2800" dirty="0"/>
          </a:p>
        </p:txBody>
      </p:sp>
      <p:pic>
        <p:nvPicPr>
          <p:cNvPr id="5" name="图片 4">
            <a:extLst>
              <a:ext uri="{FF2B5EF4-FFF2-40B4-BE49-F238E27FC236}">
                <a16:creationId xmlns:a16="http://schemas.microsoft.com/office/drawing/2014/main" id="{2912D646-FB54-4BCB-922D-B0B89AD8FF3D}"/>
              </a:ext>
            </a:extLst>
          </p:cNvPr>
          <p:cNvPicPr>
            <a:picLocks noChangeAspect="1"/>
          </p:cNvPicPr>
          <p:nvPr/>
        </p:nvPicPr>
        <p:blipFill>
          <a:blip r:embed="rId2"/>
          <a:stretch>
            <a:fillRect/>
          </a:stretch>
        </p:blipFill>
        <p:spPr>
          <a:xfrm>
            <a:off x="3390065" y="1384916"/>
            <a:ext cx="5411869" cy="3542191"/>
          </a:xfrm>
          <a:prstGeom prst="rect">
            <a:avLst/>
          </a:prstGeom>
        </p:spPr>
      </p:pic>
    </p:spTree>
    <p:extLst>
      <p:ext uri="{BB962C8B-B14F-4D97-AF65-F5344CB8AC3E}">
        <p14:creationId xmlns:p14="http://schemas.microsoft.com/office/powerpoint/2010/main" val="1636932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00" baseline="0" dirty="0">
                <a:latin typeface="Calibri" panose="020F0502020204030204" pitchFamily="34" charset="0"/>
              </a:rPr>
              <a:t> </a:t>
            </a:r>
            <a:r>
              <a:rPr lang="en-US" altLang="zh-CN" b="1" i="0" u="none" strike="noStrike" kern="2200" baseline="0" dirty="0">
                <a:latin typeface="Calibri" panose="020F0502020204030204" pitchFamily="34" charset="0"/>
              </a:rPr>
              <a:t>CVE</a:t>
            </a:r>
            <a:r>
              <a:rPr lang="zh-CN" altLang="en-US" b="1" i="0" u="none" strike="noStrike" kern="2200" baseline="0" dirty="0">
                <a:latin typeface="Calibri" panose="020F0502020204030204" pitchFamily="34" charset="0"/>
              </a:rPr>
              <a:t>扫描</a:t>
            </a:r>
            <a:endParaRPr lang="zh-CN" altLang="en-US" b="0" i="0" u="none" strike="noStrike" kern="100" baseline="0" dirty="0">
              <a:latin typeface="Times New Roman" panose="02020603050405020304" pitchFamily="18" charset="0"/>
            </a:endParaRPr>
          </a:p>
        </p:txBody>
      </p:sp>
      <p:sp>
        <p:nvSpPr>
          <p:cNvPr id="4" name="圆角矩形 3"/>
          <p:cNvSpPr/>
          <p:nvPr/>
        </p:nvSpPr>
        <p:spPr>
          <a:xfrm>
            <a:off x="286658" y="0"/>
            <a:ext cx="551542" cy="1219200"/>
          </a:xfrm>
          <a:prstGeom prst="round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sz="2800" dirty="0"/>
              <a:t>03</a:t>
            </a:r>
            <a:endParaRPr lang="zh-CN" altLang="en-US" sz="2800" dirty="0"/>
          </a:p>
        </p:txBody>
      </p:sp>
      <p:sp>
        <p:nvSpPr>
          <p:cNvPr id="5" name="文本占位符 2">
            <a:extLst>
              <a:ext uri="{FF2B5EF4-FFF2-40B4-BE49-F238E27FC236}">
                <a16:creationId xmlns:a16="http://schemas.microsoft.com/office/drawing/2014/main" id="{E697F2DF-8B81-4496-B7A0-E9F786099A1E}"/>
              </a:ext>
            </a:extLst>
          </p:cNvPr>
          <p:cNvSpPr>
            <a:spLocks noGrp="1"/>
          </p:cNvSpPr>
          <p:nvPr>
            <p:ph type="body" idx="1"/>
          </p:nvPr>
        </p:nvSpPr>
        <p:spPr>
          <a:xfrm>
            <a:off x="1260629" y="4744067"/>
            <a:ext cx="9718282" cy="2339327"/>
          </a:xfrm>
        </p:spPr>
        <p:txBody>
          <a:bodyPr>
            <a:noAutofit/>
          </a:bodyPr>
          <a:lstStyle/>
          <a:p>
            <a:pPr marL="0" marR="0" lvl="0" indent="0" rtl="0">
              <a:lnSpc>
                <a:spcPct val="150000"/>
              </a:lnSpc>
              <a:buClr>
                <a:srgbClr val="0070C0"/>
              </a:buClr>
              <a:buNone/>
            </a:pPr>
            <a:r>
              <a:rPr lang="zh-CN" altLang="en-US" sz="2000" i="0" u="none" strike="noStrike" kern="100" baseline="0" dirty="0">
                <a:latin typeface="Times New Roman" panose="02020603050405020304" pitchFamily="18" charset="0"/>
              </a:rPr>
              <a:t>  </a:t>
            </a:r>
            <a:r>
              <a:rPr lang="zh-CN" altLang="en-US" i="0" u="none" strike="noStrike" kern="100" baseline="0" dirty="0">
                <a:latin typeface="Times New Roman" panose="02020603050405020304" pitchFamily="18" charset="0"/>
              </a:rPr>
              <a:t>   使用</a:t>
            </a:r>
            <a:r>
              <a:rPr lang="zh-CN" altLang="en-US" kern="100" dirty="0">
                <a:latin typeface="Times New Roman" panose="02020603050405020304" pitchFamily="18" charset="0"/>
              </a:rPr>
              <a:t>开源</a:t>
            </a:r>
            <a:r>
              <a:rPr lang="en-US" altLang="zh-CN" kern="100" dirty="0" err="1">
                <a:latin typeface="Times New Roman" panose="02020603050405020304" pitchFamily="18" charset="0"/>
              </a:rPr>
              <a:t>cve</a:t>
            </a:r>
            <a:r>
              <a:rPr lang="en-US" altLang="zh-CN" kern="100" dirty="0">
                <a:latin typeface="Times New Roman" panose="02020603050405020304" pitchFamily="18" charset="0"/>
              </a:rPr>
              <a:t>-search</a:t>
            </a:r>
            <a:r>
              <a:rPr lang="zh-CN" altLang="en-US" kern="100" dirty="0">
                <a:latin typeface="Times New Roman" panose="02020603050405020304" pitchFamily="18" charset="0"/>
              </a:rPr>
              <a:t>数据库，存储了全面的</a:t>
            </a:r>
            <a:r>
              <a:rPr lang="en-US" altLang="zh-CN" kern="100" dirty="0" err="1">
                <a:latin typeface="Times New Roman" panose="02020603050405020304" pitchFamily="18" charset="0"/>
              </a:rPr>
              <a:t>cve,cpe,cwe</a:t>
            </a:r>
            <a:r>
              <a:rPr lang="zh-CN" altLang="en-US" kern="100" dirty="0">
                <a:latin typeface="Times New Roman" panose="02020603050405020304" pitchFamily="18" charset="0"/>
              </a:rPr>
              <a:t>的漏洞信息。只需要使用软件的版本信息、产品型号等参数。</a:t>
            </a:r>
            <a:endParaRPr lang="en-US" altLang="zh-CN" kern="100" dirty="0">
              <a:latin typeface="Times New Roman" panose="02020603050405020304" pitchFamily="18" charset="0"/>
            </a:endParaRPr>
          </a:p>
          <a:p>
            <a:pPr marL="0" marR="0" lvl="0" indent="0" rtl="0">
              <a:lnSpc>
                <a:spcPct val="150000"/>
              </a:lnSpc>
              <a:buClr>
                <a:srgbClr val="0070C0"/>
              </a:buClr>
              <a:buNone/>
            </a:pPr>
            <a:r>
              <a:rPr lang="en-US" altLang="zh-CN" kern="100" dirty="0">
                <a:latin typeface="Times New Roman" panose="02020603050405020304" pitchFamily="18" charset="0"/>
              </a:rPr>
              <a:t>      </a:t>
            </a:r>
            <a:r>
              <a:rPr lang="zh-CN" altLang="en-US" kern="100" dirty="0">
                <a:latin typeface="Times New Roman" panose="02020603050405020304" pitchFamily="18" charset="0"/>
              </a:rPr>
              <a:t>将漏洞库部署到本地，根据扫描和信息收集结果，本地查询</a:t>
            </a:r>
            <a:r>
              <a:rPr lang="en-US" altLang="zh-CN" kern="100" dirty="0">
                <a:latin typeface="Times New Roman" panose="02020603050405020304" pitchFamily="18" charset="0"/>
              </a:rPr>
              <a:t>CVE</a:t>
            </a:r>
            <a:r>
              <a:rPr lang="zh-CN" altLang="en-US" kern="100" dirty="0">
                <a:latin typeface="Times New Roman" panose="02020603050405020304" pitchFamily="18" charset="0"/>
              </a:rPr>
              <a:t>漏洞信息</a:t>
            </a:r>
            <a:endParaRPr lang="en-US" altLang="zh-CN" kern="100" dirty="0">
              <a:latin typeface="Times New Roman" panose="02020603050405020304" pitchFamily="18" charset="0"/>
            </a:endParaRPr>
          </a:p>
          <a:p>
            <a:pPr marL="0" marR="0" lvl="0" indent="0" rtl="0">
              <a:lnSpc>
                <a:spcPct val="150000"/>
              </a:lnSpc>
              <a:buClr>
                <a:srgbClr val="0070C0"/>
              </a:buClr>
              <a:buNone/>
            </a:pPr>
            <a:r>
              <a:rPr lang="en-US" altLang="zh-CN" kern="100" dirty="0">
                <a:latin typeface="Times New Roman" panose="02020603050405020304" pitchFamily="18" charset="0"/>
              </a:rPr>
              <a:t>      </a:t>
            </a:r>
            <a:r>
              <a:rPr lang="zh-CN" altLang="en-US" kern="100" dirty="0">
                <a:latin typeface="Times New Roman" panose="02020603050405020304" pitchFamily="18" charset="0"/>
              </a:rPr>
              <a:t>基本查询可以使用</a:t>
            </a:r>
            <a:r>
              <a:rPr lang="en-US" altLang="zh-CN" kern="100" dirty="0" err="1">
                <a:latin typeface="Times New Roman" panose="02020603050405020304" pitchFamily="18" charset="0"/>
              </a:rPr>
              <a:t>nmap</a:t>
            </a:r>
            <a:r>
              <a:rPr lang="zh-CN" altLang="en-US" kern="100" dirty="0">
                <a:latin typeface="Times New Roman" panose="02020603050405020304" pitchFamily="18" charset="0"/>
              </a:rPr>
              <a:t>的软件版本扫描功能，根据</a:t>
            </a:r>
            <a:r>
              <a:rPr lang="en-US" altLang="zh-CN" kern="100" dirty="0" err="1">
                <a:latin typeface="Times New Roman" panose="02020603050405020304" pitchFamily="18" charset="0"/>
              </a:rPr>
              <a:t>nmap</a:t>
            </a:r>
            <a:r>
              <a:rPr lang="zh-CN" altLang="en-US" kern="100" dirty="0">
                <a:latin typeface="Times New Roman" panose="02020603050405020304" pitchFamily="18" charset="0"/>
              </a:rPr>
              <a:t>脚本查询</a:t>
            </a:r>
            <a:r>
              <a:rPr lang="en-US" altLang="zh-CN" kern="100" dirty="0" err="1">
                <a:latin typeface="Times New Roman" panose="02020603050405020304" pitchFamily="18" charset="0"/>
              </a:rPr>
              <a:t>cve</a:t>
            </a:r>
            <a:r>
              <a:rPr lang="zh-CN" altLang="en-US" kern="100" dirty="0">
                <a:latin typeface="Times New Roman" panose="02020603050405020304" pitchFamily="18" charset="0"/>
              </a:rPr>
              <a:t>漏洞</a:t>
            </a:r>
            <a:endParaRPr lang="en-US" altLang="zh-CN" kern="100" dirty="0">
              <a:latin typeface="Times New Roman" panose="02020603050405020304" pitchFamily="18" charset="0"/>
            </a:endParaRPr>
          </a:p>
          <a:p>
            <a:pPr marL="0" marR="0" lvl="0" indent="0" rtl="0">
              <a:lnSpc>
                <a:spcPct val="150000"/>
              </a:lnSpc>
              <a:buClr>
                <a:srgbClr val="0070C0"/>
              </a:buClr>
              <a:buNone/>
            </a:pPr>
            <a:endParaRPr lang="en-US" altLang="zh-CN" sz="2000" kern="100" dirty="0">
              <a:latin typeface="Times New Roman" panose="02020603050405020304" pitchFamily="18" charset="0"/>
            </a:endParaRPr>
          </a:p>
          <a:p>
            <a:pPr marL="0" marR="0" lvl="0" indent="0" rtl="0">
              <a:lnSpc>
                <a:spcPct val="150000"/>
              </a:lnSpc>
              <a:buClr>
                <a:srgbClr val="0070C0"/>
              </a:buClr>
              <a:buNone/>
            </a:pPr>
            <a:endParaRPr lang="zh-CN" altLang="en-US" sz="2000" i="0" u="none" strike="noStrike" kern="100" baseline="0" dirty="0">
              <a:latin typeface="Times New Roman" panose="02020603050405020304" pitchFamily="18" charset="0"/>
            </a:endParaRPr>
          </a:p>
        </p:txBody>
      </p:sp>
      <p:pic>
        <p:nvPicPr>
          <p:cNvPr id="7" name="图片 6">
            <a:extLst>
              <a:ext uri="{FF2B5EF4-FFF2-40B4-BE49-F238E27FC236}">
                <a16:creationId xmlns:a16="http://schemas.microsoft.com/office/drawing/2014/main" id="{99357157-0CF7-4FA5-93AF-D424263DF153}"/>
              </a:ext>
            </a:extLst>
          </p:cNvPr>
          <p:cNvPicPr>
            <a:picLocks noChangeAspect="1"/>
          </p:cNvPicPr>
          <p:nvPr/>
        </p:nvPicPr>
        <p:blipFill>
          <a:blip r:embed="rId2"/>
          <a:stretch>
            <a:fillRect/>
          </a:stretch>
        </p:blipFill>
        <p:spPr>
          <a:xfrm>
            <a:off x="3436808" y="87097"/>
            <a:ext cx="4846740" cy="4816257"/>
          </a:xfrm>
          <a:prstGeom prst="rect">
            <a:avLst/>
          </a:prstGeom>
        </p:spPr>
      </p:pic>
      <p:pic>
        <p:nvPicPr>
          <p:cNvPr id="8" name="图片 7">
            <a:extLst>
              <a:ext uri="{FF2B5EF4-FFF2-40B4-BE49-F238E27FC236}">
                <a16:creationId xmlns:a16="http://schemas.microsoft.com/office/drawing/2014/main" id="{0B894FD0-6B73-4489-9BEB-4319B5288FAE}"/>
              </a:ext>
            </a:extLst>
          </p:cNvPr>
          <p:cNvPicPr>
            <a:picLocks noChangeAspect="1"/>
          </p:cNvPicPr>
          <p:nvPr/>
        </p:nvPicPr>
        <p:blipFill>
          <a:blip r:embed="rId3"/>
          <a:stretch>
            <a:fillRect/>
          </a:stretch>
        </p:blipFill>
        <p:spPr>
          <a:xfrm>
            <a:off x="4088337" y="1260923"/>
            <a:ext cx="2887209" cy="2946986"/>
          </a:xfrm>
          <a:prstGeom prst="rect">
            <a:avLst/>
          </a:prstGeom>
        </p:spPr>
      </p:pic>
      <p:pic>
        <p:nvPicPr>
          <p:cNvPr id="10" name="图片 9">
            <a:extLst>
              <a:ext uri="{FF2B5EF4-FFF2-40B4-BE49-F238E27FC236}">
                <a16:creationId xmlns:a16="http://schemas.microsoft.com/office/drawing/2014/main" id="{8BE8FD65-07DF-4A98-83F9-23FA6D68FEB6}"/>
              </a:ext>
            </a:extLst>
          </p:cNvPr>
          <p:cNvPicPr>
            <a:picLocks noChangeAspect="1"/>
          </p:cNvPicPr>
          <p:nvPr/>
        </p:nvPicPr>
        <p:blipFill>
          <a:blip r:embed="rId4"/>
          <a:stretch>
            <a:fillRect/>
          </a:stretch>
        </p:blipFill>
        <p:spPr>
          <a:xfrm>
            <a:off x="1294855" y="1575650"/>
            <a:ext cx="8474174" cy="3093988"/>
          </a:xfrm>
          <a:prstGeom prst="rect">
            <a:avLst/>
          </a:prstGeom>
        </p:spPr>
      </p:pic>
    </p:spTree>
    <p:extLst>
      <p:ext uri="{BB962C8B-B14F-4D97-AF65-F5344CB8AC3E}">
        <p14:creationId xmlns:p14="http://schemas.microsoft.com/office/powerpoint/2010/main" val="128376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 presetClass="exit" presetSubtype="0" fill="hold" nodeType="withEffect">
                                  <p:stCondLst>
                                    <p:cond delay="0"/>
                                  </p:stCondLst>
                                  <p:childTnLst>
                                    <p:set>
                                      <p:cBhvr>
                                        <p:cTn id="9" dur="1" fill="hold">
                                          <p:stCondLst>
                                            <p:cond delay="0"/>
                                          </p:stCondLst>
                                        </p:cTn>
                                        <p:tgtEl>
                                          <p:spTgt spid="10"/>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 presetClass="exit" presetSubtype="0" fill="hold"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kern="100" dirty="0">
                <a:latin typeface="Calibri" panose="020F0502020204030204" pitchFamily="34" charset="0"/>
              </a:rPr>
              <a:t>Exploit</a:t>
            </a:r>
            <a:r>
              <a:rPr lang="zh-CN" altLang="en-US" kern="100" dirty="0">
                <a:latin typeface="Calibri" panose="020F0502020204030204" pitchFamily="34" charset="0"/>
              </a:rPr>
              <a:t>脚本查询</a:t>
            </a:r>
            <a:endParaRPr lang="zh-CN" altLang="en-US" i="0" u="none" strike="noStrike" kern="100" baseline="0" dirty="0">
              <a:latin typeface="Times New Roman" panose="02020603050405020304" pitchFamily="18" charset="0"/>
            </a:endParaRPr>
          </a:p>
        </p:txBody>
      </p:sp>
      <p:sp>
        <p:nvSpPr>
          <p:cNvPr id="4" name="圆角矩形 3"/>
          <p:cNvSpPr/>
          <p:nvPr/>
        </p:nvSpPr>
        <p:spPr>
          <a:xfrm>
            <a:off x="286658" y="0"/>
            <a:ext cx="551542" cy="1219200"/>
          </a:xfrm>
          <a:prstGeom prst="round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sz="2800" dirty="0"/>
              <a:t>04</a:t>
            </a:r>
            <a:endParaRPr lang="zh-CN" altLang="en-US" sz="2800" dirty="0"/>
          </a:p>
        </p:txBody>
      </p:sp>
      <p:sp>
        <p:nvSpPr>
          <p:cNvPr id="9" name="文本框 8"/>
          <p:cNvSpPr txBox="1"/>
          <p:nvPr/>
        </p:nvSpPr>
        <p:spPr>
          <a:xfrm>
            <a:off x="10041010" y="6400801"/>
            <a:ext cx="1851789" cy="246221"/>
          </a:xfrm>
          <a:prstGeom prst="rect">
            <a:avLst/>
          </a:prstGeom>
          <a:noFill/>
        </p:spPr>
        <p:txBody>
          <a:bodyPr wrap="none" rtlCol="0">
            <a:spAutoFit/>
          </a:bodyPr>
          <a:lstStyle/>
          <a:p>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数据来源：机构，报告，时间</a:t>
            </a:r>
          </a:p>
        </p:txBody>
      </p:sp>
      <p:sp>
        <p:nvSpPr>
          <p:cNvPr id="10" name="矩形 9"/>
          <p:cNvSpPr/>
          <p:nvPr/>
        </p:nvSpPr>
        <p:spPr>
          <a:xfrm>
            <a:off x="7638495" y="1563361"/>
            <a:ext cx="3439886" cy="3731278"/>
          </a:xfrm>
          <a:prstGeom prst="rect">
            <a:avLst/>
          </a:prstGeom>
        </p:spPr>
        <p:txBody>
          <a:bodyPr wrap="square">
            <a:spAutoFit/>
          </a:bodyPr>
          <a:lstStyle/>
          <a:p>
            <a:pPr lvl="0">
              <a:lnSpc>
                <a:spcPct val="150000"/>
              </a:lnSpc>
            </a:pPr>
            <a:r>
              <a:rPr lang="zh-CN" altLang="en-US" sz="2000" i="0" u="none" strike="noStrike" kern="100" baseline="0" dirty="0">
                <a:solidFill>
                  <a:schemeClr val="tx1">
                    <a:lumMod val="75000"/>
                    <a:lumOff val="25000"/>
                  </a:schemeClr>
                </a:solidFill>
                <a:latin typeface="微软雅黑" panose="020B0503020204020204" pitchFamily="34" charset="-122"/>
                <a:ea typeface="微软雅黑" panose="020B0503020204020204" pitchFamily="34" charset="-122"/>
              </a:rPr>
              <a:t>使用开源的</a:t>
            </a:r>
            <a:r>
              <a:rPr lang="en-US" altLang="zh-CN" sz="2000" i="0" u="none" strike="noStrike" kern="100" baseline="0" dirty="0">
                <a:solidFill>
                  <a:schemeClr val="tx1">
                    <a:lumMod val="75000"/>
                    <a:lumOff val="25000"/>
                  </a:schemeClr>
                </a:solidFill>
                <a:latin typeface="微软雅黑" panose="020B0503020204020204" pitchFamily="34" charset="-122"/>
                <a:ea typeface="微软雅黑" panose="020B0503020204020204" pitchFamily="34" charset="-122"/>
              </a:rPr>
              <a:t>exploit-</a:t>
            </a:r>
            <a:r>
              <a:rPr lang="en-US" altLang="zh-CN" sz="2000" i="0" u="none" strike="noStrike" kern="100" baseline="0" dirty="0" err="1">
                <a:solidFill>
                  <a:schemeClr val="tx1">
                    <a:lumMod val="75000"/>
                    <a:lumOff val="25000"/>
                  </a:schemeClr>
                </a:solidFill>
                <a:latin typeface="微软雅黑" panose="020B0503020204020204" pitchFamily="34" charset="-122"/>
                <a:ea typeface="微软雅黑" panose="020B0503020204020204" pitchFamily="34" charset="-122"/>
              </a:rPr>
              <a:t>db</a:t>
            </a:r>
            <a:r>
              <a:rPr lang="zh-CN" altLang="en-US" sz="2000" i="0" u="none" strike="noStrike" kern="100" baseline="0" dirty="0">
                <a:solidFill>
                  <a:schemeClr val="tx1">
                    <a:lumMod val="75000"/>
                    <a:lumOff val="25000"/>
                  </a:schemeClr>
                </a:solidFill>
                <a:latin typeface="微软雅黑" panose="020B0503020204020204" pitchFamily="34" charset="-122"/>
                <a:ea typeface="微软雅黑" panose="020B0503020204020204" pitchFamily="34" charset="-122"/>
              </a:rPr>
              <a:t>脚本库，构建在本地，通过信息收集服务获取软件信息，查询相应的</a:t>
            </a:r>
            <a:r>
              <a:rPr lang="en-US" altLang="zh-CN" sz="2000" i="0" u="none" strike="noStrike" kern="100" baseline="0" dirty="0">
                <a:solidFill>
                  <a:schemeClr val="tx1">
                    <a:lumMod val="75000"/>
                    <a:lumOff val="25000"/>
                  </a:schemeClr>
                </a:solidFill>
                <a:latin typeface="微软雅黑" panose="020B0503020204020204" pitchFamily="34" charset="-122"/>
                <a:ea typeface="微软雅黑" panose="020B0503020204020204" pitchFamily="34" charset="-122"/>
              </a:rPr>
              <a:t>exploit</a:t>
            </a:r>
            <a:r>
              <a:rPr lang="zh-CN" altLang="en-US" sz="2000" i="0" u="none" strike="noStrike" kern="100" baseline="0" dirty="0">
                <a:solidFill>
                  <a:schemeClr val="tx1">
                    <a:lumMod val="75000"/>
                    <a:lumOff val="25000"/>
                  </a:schemeClr>
                </a:solidFill>
                <a:latin typeface="微软雅黑" panose="020B0503020204020204" pitchFamily="34" charset="-122"/>
                <a:ea typeface="微软雅黑" panose="020B0503020204020204" pitchFamily="34" charset="-122"/>
              </a:rPr>
              <a:t>可利用脚本。</a:t>
            </a:r>
            <a:endParaRPr lang="en-US" altLang="zh-CN" sz="2000" i="0" u="none" strike="noStrike" kern="100" baseline="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nSpc>
                <a:spcPct val="150000"/>
              </a:lnSpc>
            </a:pPr>
            <a:endParaRPr lang="en-US" altLang="zh-CN" sz="2000" b="1" kern="1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nSpc>
                <a:spcPct val="150000"/>
              </a:lnSpc>
            </a:pPr>
            <a:r>
              <a:rPr lang="zh-CN" altLang="en-US" sz="2000" b="1" i="0" u="none" strike="noStrike" kern="100" baseline="0" dirty="0">
                <a:solidFill>
                  <a:schemeClr val="tx1">
                    <a:lumMod val="75000"/>
                    <a:lumOff val="25000"/>
                  </a:schemeClr>
                </a:solidFill>
                <a:latin typeface="微软雅黑" panose="020B0503020204020204" pitchFamily="34" charset="-122"/>
                <a:ea typeface="微软雅黑" panose="020B0503020204020204" pitchFamily="34" charset="-122"/>
              </a:rPr>
              <a:t>最终想法是通过</a:t>
            </a:r>
            <a:r>
              <a:rPr lang="en-US" altLang="zh-CN" sz="2000" b="1" i="0" u="none" strike="noStrike" kern="100" baseline="0" dirty="0">
                <a:solidFill>
                  <a:schemeClr val="tx1">
                    <a:lumMod val="75000"/>
                    <a:lumOff val="25000"/>
                  </a:schemeClr>
                </a:solidFill>
                <a:latin typeface="微软雅黑" panose="020B0503020204020204" pitchFamily="34" charset="-122"/>
                <a:ea typeface="微软雅黑" panose="020B0503020204020204" pitchFamily="34" charset="-122"/>
              </a:rPr>
              <a:t>CVE</a:t>
            </a:r>
            <a:r>
              <a:rPr lang="zh-CN" altLang="en-US" sz="2000" b="1" kern="100" dirty="0">
                <a:solidFill>
                  <a:schemeClr val="tx1">
                    <a:lumMod val="75000"/>
                    <a:lumOff val="25000"/>
                  </a:schemeClr>
                </a:solidFill>
                <a:latin typeface="微软雅黑" panose="020B0503020204020204" pitchFamily="34" charset="-122"/>
                <a:ea typeface="微软雅黑" panose="020B0503020204020204" pitchFamily="34" charset="-122"/>
              </a:rPr>
              <a:t>查询得到相应漏洞，获取对应的可利用脚本。</a:t>
            </a:r>
            <a:endParaRPr lang="zh-CN" altLang="en-US" sz="2000" b="1" i="0" u="none" strike="noStrike" kern="100" baseline="0" dirty="0">
              <a:solidFill>
                <a:srgbClr val="0070C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A79A4F1D-BBB4-49CA-B611-930F0ABB7B26}"/>
              </a:ext>
            </a:extLst>
          </p:cNvPr>
          <p:cNvPicPr>
            <a:picLocks noChangeAspect="1"/>
          </p:cNvPicPr>
          <p:nvPr/>
        </p:nvPicPr>
        <p:blipFill>
          <a:blip r:embed="rId2"/>
          <a:stretch>
            <a:fillRect/>
          </a:stretch>
        </p:blipFill>
        <p:spPr>
          <a:xfrm>
            <a:off x="286306" y="1219200"/>
            <a:ext cx="7076418" cy="2530059"/>
          </a:xfrm>
          <a:prstGeom prst="rect">
            <a:avLst/>
          </a:prstGeom>
        </p:spPr>
      </p:pic>
      <p:pic>
        <p:nvPicPr>
          <p:cNvPr id="5" name="图片 4">
            <a:extLst>
              <a:ext uri="{FF2B5EF4-FFF2-40B4-BE49-F238E27FC236}">
                <a16:creationId xmlns:a16="http://schemas.microsoft.com/office/drawing/2014/main" id="{1D45FAEA-C296-4FCE-80ED-9A1954C38AD4}"/>
              </a:ext>
            </a:extLst>
          </p:cNvPr>
          <p:cNvPicPr>
            <a:picLocks noChangeAspect="1"/>
          </p:cNvPicPr>
          <p:nvPr/>
        </p:nvPicPr>
        <p:blipFill>
          <a:blip r:embed="rId3"/>
          <a:stretch>
            <a:fillRect/>
          </a:stretch>
        </p:blipFill>
        <p:spPr>
          <a:xfrm>
            <a:off x="1262581" y="3793056"/>
            <a:ext cx="4833419" cy="3003165"/>
          </a:xfrm>
          <a:prstGeom prst="rect">
            <a:avLst/>
          </a:prstGeom>
        </p:spPr>
      </p:pic>
    </p:spTree>
    <p:extLst>
      <p:ext uri="{BB962C8B-B14F-4D97-AF65-F5344CB8AC3E}">
        <p14:creationId xmlns:p14="http://schemas.microsoft.com/office/powerpoint/2010/main" val="2499196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9614"/>
            <a:ext cx="10515600" cy="1325563"/>
          </a:xfrm>
        </p:spPr>
        <p:txBody>
          <a:bodyPr/>
          <a:lstStyle/>
          <a:p>
            <a:pPr marR="0" rtl="0"/>
            <a:r>
              <a:rPr lang="zh-CN" altLang="en-US" b="1" i="0" u="none" strike="noStrike" kern="2200" baseline="0" dirty="0">
                <a:latin typeface="Times New Roman" panose="02020603050405020304" pitchFamily="18" charset="0"/>
              </a:rPr>
              <a:t>其他功能</a:t>
            </a:r>
          </a:p>
        </p:txBody>
      </p:sp>
      <p:sp>
        <p:nvSpPr>
          <p:cNvPr id="3" name="文本占位符 2"/>
          <p:cNvSpPr>
            <a:spLocks noGrp="1"/>
          </p:cNvSpPr>
          <p:nvPr>
            <p:ph type="body" idx="1"/>
          </p:nvPr>
        </p:nvSpPr>
        <p:spPr>
          <a:xfrm>
            <a:off x="624010" y="1681105"/>
            <a:ext cx="4746418" cy="516258"/>
          </a:xfrm>
        </p:spPr>
        <p:txBody>
          <a:bodyPr>
            <a:normAutofit/>
          </a:bodyPr>
          <a:lstStyle/>
          <a:p>
            <a:pPr marL="0" marR="0" lvl="0" indent="0" rtl="0">
              <a:lnSpc>
                <a:spcPct val="150000"/>
              </a:lnSpc>
              <a:buClr>
                <a:srgbClr val="0070C0"/>
              </a:buClr>
              <a:buNone/>
            </a:pPr>
            <a:r>
              <a:rPr lang="zh-CN" altLang="en-US" sz="1600" i="0" u="none" strike="noStrike" kern="100" baseline="0" dirty="0">
                <a:latin typeface="Calibri Light" panose="020F0302020204030204" pitchFamily="34" charset="0"/>
              </a:rPr>
              <a:t>内核</a:t>
            </a:r>
            <a:r>
              <a:rPr lang="en-US" altLang="zh-CN" sz="1600" kern="100" dirty="0">
                <a:latin typeface="Calibri Light" panose="020F0302020204030204" pitchFamily="34" charset="0"/>
              </a:rPr>
              <a:t>CVE</a:t>
            </a:r>
            <a:r>
              <a:rPr lang="zh-CN" altLang="en-US" sz="1600" kern="100" dirty="0">
                <a:latin typeface="Calibri Light" panose="020F0302020204030204" pitchFamily="34" charset="0"/>
              </a:rPr>
              <a:t>检测，根据内核版本检查相应漏洞。</a:t>
            </a:r>
            <a:endParaRPr lang="en-US" altLang="zh-CN" sz="1600" kern="100" dirty="0">
              <a:latin typeface="Calibri Light" panose="020F0302020204030204" pitchFamily="34" charset="0"/>
            </a:endParaRPr>
          </a:p>
          <a:p>
            <a:pPr marL="0" marR="0" lvl="0" indent="0" rtl="0">
              <a:lnSpc>
                <a:spcPct val="150000"/>
              </a:lnSpc>
              <a:buClr>
                <a:srgbClr val="0070C0"/>
              </a:buClr>
              <a:buNone/>
            </a:pPr>
            <a:endParaRPr lang="zh-CN" altLang="en-US" sz="1600" i="0" u="none" strike="noStrike" kern="100" baseline="0" dirty="0">
              <a:latin typeface="Calibri Light" panose="020F0302020204030204" pitchFamily="34" charset="0"/>
            </a:endParaRPr>
          </a:p>
        </p:txBody>
      </p:sp>
      <p:sp>
        <p:nvSpPr>
          <p:cNvPr id="4" name="圆角矩形 3"/>
          <p:cNvSpPr/>
          <p:nvPr/>
        </p:nvSpPr>
        <p:spPr>
          <a:xfrm>
            <a:off x="286658" y="0"/>
            <a:ext cx="551542" cy="1219200"/>
          </a:xfrm>
          <a:prstGeom prst="round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sz="2800" dirty="0"/>
              <a:t>05</a:t>
            </a:r>
            <a:endParaRPr lang="zh-CN" altLang="en-US" sz="2800" dirty="0"/>
          </a:p>
        </p:txBody>
      </p:sp>
      <p:pic>
        <p:nvPicPr>
          <p:cNvPr id="5" name="图片 4">
            <a:extLst>
              <a:ext uri="{FF2B5EF4-FFF2-40B4-BE49-F238E27FC236}">
                <a16:creationId xmlns:a16="http://schemas.microsoft.com/office/drawing/2014/main" id="{8FC7611C-DBC1-45E5-AB6B-E718006E52A9}"/>
              </a:ext>
            </a:extLst>
          </p:cNvPr>
          <p:cNvPicPr>
            <a:picLocks noChangeAspect="1"/>
          </p:cNvPicPr>
          <p:nvPr/>
        </p:nvPicPr>
        <p:blipFill>
          <a:blip r:embed="rId2"/>
          <a:stretch>
            <a:fillRect/>
          </a:stretch>
        </p:blipFill>
        <p:spPr>
          <a:xfrm>
            <a:off x="6429743" y="4171800"/>
            <a:ext cx="4511431" cy="487722"/>
          </a:xfrm>
          <a:prstGeom prst="rect">
            <a:avLst/>
          </a:prstGeom>
        </p:spPr>
      </p:pic>
      <p:sp>
        <p:nvSpPr>
          <p:cNvPr id="6" name="矩形 5">
            <a:extLst>
              <a:ext uri="{FF2B5EF4-FFF2-40B4-BE49-F238E27FC236}">
                <a16:creationId xmlns:a16="http://schemas.microsoft.com/office/drawing/2014/main" id="{488FE550-C050-457F-8890-295B5EA88F09}"/>
              </a:ext>
            </a:extLst>
          </p:cNvPr>
          <p:cNvSpPr/>
          <p:nvPr/>
        </p:nvSpPr>
        <p:spPr>
          <a:xfrm>
            <a:off x="6309646" y="3424975"/>
            <a:ext cx="3059837" cy="422295"/>
          </a:xfrm>
          <a:prstGeom prst="rect">
            <a:avLst/>
          </a:prstGeom>
        </p:spPr>
        <p:txBody>
          <a:bodyPr wrap="square">
            <a:spAutoFit/>
          </a:bodyPr>
          <a:lstStyle/>
          <a:p>
            <a:pPr lvl="0">
              <a:lnSpc>
                <a:spcPct val="150000"/>
              </a:lnSpc>
              <a:buClr>
                <a:srgbClr val="0070C0"/>
              </a:buClr>
            </a:pPr>
            <a:r>
              <a:rPr lang="zh-CN" altLang="en-US" sz="1600" kern="100" dirty="0">
                <a:latin typeface="Calibri Light" panose="020F0302020204030204" pitchFamily="34" charset="0"/>
              </a:rPr>
              <a:t>类似</a:t>
            </a:r>
            <a:r>
              <a:rPr lang="en-US" altLang="zh-CN" sz="1600" kern="100" dirty="0">
                <a:latin typeface="Calibri Light" panose="020F0302020204030204" pitchFamily="34" charset="0"/>
              </a:rPr>
              <a:t>Nmap</a:t>
            </a:r>
            <a:r>
              <a:rPr lang="zh-CN" altLang="en-US" sz="1600" kern="100" dirty="0">
                <a:latin typeface="Calibri Light" panose="020F0302020204030204" pitchFamily="34" charset="0"/>
              </a:rPr>
              <a:t>的</a:t>
            </a:r>
            <a:r>
              <a:rPr lang="en-US" altLang="zh-CN" sz="1600" kern="100" dirty="0">
                <a:latin typeface="Calibri Light" panose="020F0302020204030204" pitchFamily="34" charset="0"/>
              </a:rPr>
              <a:t>IP</a:t>
            </a:r>
            <a:r>
              <a:rPr lang="zh-CN" altLang="en-US" sz="1600" kern="100" dirty="0">
                <a:latin typeface="Calibri Light" panose="020F0302020204030204" pitchFamily="34" charset="0"/>
              </a:rPr>
              <a:t>、端口扫描</a:t>
            </a:r>
            <a:endParaRPr lang="en-US" altLang="zh-CN" sz="1600" kern="100" dirty="0">
              <a:latin typeface="Calibri Light" panose="020F0302020204030204" pitchFamily="34" charset="0"/>
            </a:endParaRPr>
          </a:p>
        </p:txBody>
      </p:sp>
      <p:sp>
        <p:nvSpPr>
          <p:cNvPr id="7" name="矩形 6">
            <a:extLst>
              <a:ext uri="{FF2B5EF4-FFF2-40B4-BE49-F238E27FC236}">
                <a16:creationId xmlns:a16="http://schemas.microsoft.com/office/drawing/2014/main" id="{17EDCC2E-53C6-4C3C-84E9-0E61F1AB28F9}"/>
              </a:ext>
            </a:extLst>
          </p:cNvPr>
          <p:cNvSpPr/>
          <p:nvPr/>
        </p:nvSpPr>
        <p:spPr>
          <a:xfrm>
            <a:off x="6294626" y="1891955"/>
            <a:ext cx="2031325" cy="463588"/>
          </a:xfrm>
          <a:prstGeom prst="rect">
            <a:avLst/>
          </a:prstGeom>
        </p:spPr>
        <p:txBody>
          <a:bodyPr wrap="none">
            <a:spAutoFit/>
          </a:bodyPr>
          <a:lstStyle/>
          <a:p>
            <a:pPr lvl="0">
              <a:lnSpc>
                <a:spcPct val="150000"/>
              </a:lnSpc>
              <a:buClr>
                <a:srgbClr val="0070C0"/>
              </a:buClr>
            </a:pPr>
            <a:r>
              <a:rPr lang="zh-CN" altLang="en-US" kern="100" dirty="0">
                <a:latin typeface="Calibri Light" panose="020F0302020204030204" pitchFamily="34" charset="0"/>
              </a:rPr>
              <a:t>内核脏牛漏洞检测</a:t>
            </a:r>
            <a:endParaRPr lang="en-US" altLang="zh-CN" kern="100" dirty="0">
              <a:latin typeface="Calibri Light" panose="020F0302020204030204" pitchFamily="34" charset="0"/>
            </a:endParaRPr>
          </a:p>
        </p:txBody>
      </p:sp>
      <p:pic>
        <p:nvPicPr>
          <p:cNvPr id="8" name="图片 7">
            <a:extLst>
              <a:ext uri="{FF2B5EF4-FFF2-40B4-BE49-F238E27FC236}">
                <a16:creationId xmlns:a16="http://schemas.microsoft.com/office/drawing/2014/main" id="{7FBA67BE-EC66-4AC7-A0C2-DCE17964E241}"/>
              </a:ext>
            </a:extLst>
          </p:cNvPr>
          <p:cNvPicPr>
            <a:picLocks noChangeAspect="1"/>
          </p:cNvPicPr>
          <p:nvPr/>
        </p:nvPicPr>
        <p:blipFill>
          <a:blip r:embed="rId3"/>
          <a:stretch>
            <a:fillRect/>
          </a:stretch>
        </p:blipFill>
        <p:spPr>
          <a:xfrm>
            <a:off x="624010" y="2431890"/>
            <a:ext cx="5052498" cy="2552921"/>
          </a:xfrm>
          <a:prstGeom prst="rect">
            <a:avLst/>
          </a:prstGeom>
        </p:spPr>
      </p:pic>
      <p:pic>
        <p:nvPicPr>
          <p:cNvPr id="9" name="图片 8">
            <a:extLst>
              <a:ext uri="{FF2B5EF4-FFF2-40B4-BE49-F238E27FC236}">
                <a16:creationId xmlns:a16="http://schemas.microsoft.com/office/drawing/2014/main" id="{7FE3974E-7E05-488D-A072-714C54198569}"/>
              </a:ext>
            </a:extLst>
          </p:cNvPr>
          <p:cNvPicPr>
            <a:picLocks noChangeAspect="1"/>
          </p:cNvPicPr>
          <p:nvPr/>
        </p:nvPicPr>
        <p:blipFill>
          <a:blip r:embed="rId4"/>
          <a:stretch>
            <a:fillRect/>
          </a:stretch>
        </p:blipFill>
        <p:spPr>
          <a:xfrm>
            <a:off x="6429743" y="2739549"/>
            <a:ext cx="2819644" cy="373412"/>
          </a:xfrm>
          <a:prstGeom prst="rect">
            <a:avLst/>
          </a:prstGeom>
        </p:spPr>
      </p:pic>
    </p:spTree>
    <p:extLst>
      <p:ext uri="{BB962C8B-B14F-4D97-AF65-F5344CB8AC3E}">
        <p14:creationId xmlns:p14="http://schemas.microsoft.com/office/powerpoint/2010/main" val="3317025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997528" y="2715492"/>
            <a:ext cx="5056908" cy="684302"/>
          </a:xfrm>
          <a:prstGeom prst="rect">
            <a:avLst/>
          </a:prstGeom>
          <a:noFill/>
        </p:spPr>
        <p:txBody>
          <a:bodyPr anchor="ctr"/>
          <a:lstStyle>
            <a:lvl1pPr algn="l" defTabSz="914400" rtl="0" eaLnBrk="1" latinLnBrk="0" hangingPunct="1">
              <a:lnSpc>
                <a:spcPct val="90000"/>
              </a:lnSpc>
              <a:spcBef>
                <a:spcPct val="0"/>
              </a:spcBef>
              <a:buNone/>
              <a:defRPr sz="2800" kern="1200">
                <a:solidFill>
                  <a:srgbClr val="FF8500"/>
                </a:solidFill>
                <a:latin typeface="+mj-lt"/>
                <a:ea typeface="+mj-ea"/>
                <a:cs typeface="+mj-cs"/>
              </a:defRPr>
            </a:lvl1pPr>
          </a:lstStyle>
          <a:p>
            <a:pPr algn="r"/>
            <a:endParaRPr lang="zh-CN" altLang="en-US" sz="3200" b="1" dirty="0">
              <a:solidFill>
                <a:srgbClr val="0070C0"/>
              </a:solidFill>
              <a:latin typeface="微软雅黑" panose="020B0503020204020204" pitchFamily="34" charset="-122"/>
              <a:ea typeface="微软雅黑" panose="020B0503020204020204" pitchFamily="34" charset="-122"/>
            </a:endParaRPr>
          </a:p>
        </p:txBody>
      </p:sp>
      <p:sp>
        <p:nvSpPr>
          <p:cNvPr id="7" name="标题 3"/>
          <p:cNvSpPr txBox="1">
            <a:spLocks/>
          </p:cNvSpPr>
          <p:nvPr/>
        </p:nvSpPr>
        <p:spPr>
          <a:xfrm>
            <a:off x="6096000" y="2252466"/>
            <a:ext cx="5264150" cy="1133475"/>
          </a:xfrm>
          <a:prstGeom prst="rect">
            <a:avLst/>
          </a:prstGeom>
        </p:spPr>
        <p:txBody>
          <a:bodyPr/>
          <a:lstStyle>
            <a:lvl1pPr algn="l" defTabSz="914400" rtl="0" eaLnBrk="1" latinLnBrk="0" hangingPunct="1">
              <a:lnSpc>
                <a:spcPct val="90000"/>
              </a:lnSpc>
              <a:spcBef>
                <a:spcPct val="0"/>
              </a:spcBef>
              <a:buNone/>
              <a:defRPr sz="2800" kern="1200">
                <a:solidFill>
                  <a:srgbClr val="FF8500"/>
                </a:solidFill>
                <a:latin typeface="+mj-lt"/>
                <a:ea typeface="+mj-ea"/>
                <a:cs typeface="+mj-cs"/>
              </a:defRPr>
            </a:lvl1pPr>
          </a:lstStyle>
          <a:p>
            <a:endParaRPr lang="zh-CN" altLang="en-US" dirty="0">
              <a:solidFill>
                <a:srgbClr val="FFC000"/>
              </a:solidFill>
            </a:endParaRPr>
          </a:p>
        </p:txBody>
      </p:sp>
      <p:sp>
        <p:nvSpPr>
          <p:cNvPr id="8" name="矩形 7"/>
          <p:cNvSpPr/>
          <p:nvPr/>
        </p:nvSpPr>
        <p:spPr>
          <a:xfrm>
            <a:off x="6248402" y="2867897"/>
            <a:ext cx="4280339" cy="1107996"/>
          </a:xfrm>
          <a:prstGeom prst="rect">
            <a:avLst/>
          </a:prstGeom>
        </p:spPr>
        <p:txBody>
          <a:bodyPr wrap="none">
            <a:spAutoFit/>
          </a:bodyPr>
          <a:lstStyle/>
          <a:p>
            <a:r>
              <a:rPr lang="en-US" altLang="zh-CN" sz="6600" dirty="0">
                <a:solidFill>
                  <a:schemeClr val="tx1">
                    <a:lumMod val="75000"/>
                    <a:lumOff val="25000"/>
                  </a:schemeClr>
                </a:solidFill>
              </a:rPr>
              <a:t>THANK YOU</a:t>
            </a:r>
            <a:endParaRPr lang="zh-CN" altLang="en-US" sz="6600" dirty="0">
              <a:solidFill>
                <a:schemeClr val="tx1">
                  <a:lumMod val="75000"/>
                  <a:lumOff val="25000"/>
                </a:schemeClr>
              </a:solidFill>
            </a:endParaRPr>
          </a:p>
        </p:txBody>
      </p:sp>
      <p:cxnSp>
        <p:nvCxnSpPr>
          <p:cNvPr id="10" name="直接连接符 9"/>
          <p:cNvCxnSpPr/>
          <p:nvPr/>
        </p:nvCxnSpPr>
        <p:spPr>
          <a:xfrm>
            <a:off x="6179127" y="2819203"/>
            <a:ext cx="0" cy="91392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0384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7440" b="12250"/>
          <a:stretch/>
        </p:blipFill>
        <p:spPr>
          <a:xfrm>
            <a:off x="0" y="-12537"/>
            <a:ext cx="12192000" cy="6915151"/>
          </a:xfrm>
          <a:prstGeom prst="rect">
            <a:avLst/>
          </a:prstGeom>
        </p:spPr>
      </p:pic>
      <p:sp>
        <p:nvSpPr>
          <p:cNvPr id="23" name="圆角矩形 22"/>
          <p:cNvSpPr/>
          <p:nvPr/>
        </p:nvSpPr>
        <p:spPr>
          <a:xfrm>
            <a:off x="6830316" y="2457037"/>
            <a:ext cx="443345" cy="443345"/>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1</a:t>
            </a:r>
            <a:endParaRPr lang="zh-CN" altLang="en-US" sz="2400" dirty="0">
              <a:latin typeface="微软雅黑" panose="020B0503020204020204" pitchFamily="34" charset="-122"/>
              <a:ea typeface="微软雅黑" panose="020B0503020204020204" pitchFamily="34" charset="-122"/>
            </a:endParaRPr>
          </a:p>
        </p:txBody>
      </p:sp>
      <p:sp>
        <p:nvSpPr>
          <p:cNvPr id="24" name="矩形 23"/>
          <p:cNvSpPr/>
          <p:nvPr/>
        </p:nvSpPr>
        <p:spPr>
          <a:xfrm>
            <a:off x="7448763" y="2429329"/>
            <a:ext cx="2247030" cy="495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网络攻防情况介绍</a:t>
            </a:r>
            <a:endParaRPr kumimoji="1"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7448763" y="3908763"/>
            <a:ext cx="2247030" cy="495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扫描渗透</a:t>
            </a:r>
            <a:endParaRPr kumimoji="1"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7448763" y="3169046"/>
            <a:ext cx="2247030" cy="495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自动攻击工具开发</a:t>
            </a:r>
            <a:endParaRPr kumimoji="1"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6830316" y="3196363"/>
            <a:ext cx="443345" cy="443345"/>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2</a:t>
            </a:r>
            <a:endParaRPr lang="zh-CN" altLang="en-US" sz="2400" dirty="0">
              <a:latin typeface="微软雅黑" panose="020B0503020204020204" pitchFamily="34" charset="-122"/>
              <a:ea typeface="微软雅黑" panose="020B0503020204020204" pitchFamily="34" charset="-122"/>
            </a:endParaRPr>
          </a:p>
        </p:txBody>
      </p:sp>
      <p:sp>
        <p:nvSpPr>
          <p:cNvPr id="30" name="圆角矩形 29"/>
          <p:cNvSpPr/>
          <p:nvPr/>
        </p:nvSpPr>
        <p:spPr>
          <a:xfrm>
            <a:off x="6830316" y="3935689"/>
            <a:ext cx="443345" cy="443345"/>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3</a:t>
            </a:r>
            <a:endParaRPr lang="zh-CN" altLang="en-US" sz="2400" dirty="0">
              <a:latin typeface="微软雅黑" panose="020B0503020204020204" pitchFamily="34" charset="-122"/>
              <a:ea typeface="微软雅黑" panose="020B0503020204020204" pitchFamily="34" charset="-122"/>
            </a:endParaRPr>
          </a:p>
        </p:txBody>
      </p:sp>
      <p:sp>
        <p:nvSpPr>
          <p:cNvPr id="7" name="标题 1"/>
          <p:cNvSpPr txBox="1">
            <a:spLocks/>
          </p:cNvSpPr>
          <p:nvPr/>
        </p:nvSpPr>
        <p:spPr>
          <a:xfrm>
            <a:off x="2924832" y="2680199"/>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algn="ctr"/>
            <a:r>
              <a:rPr lang="zh-CN" altLang="en-US" sz="4400" kern="2200" dirty="0">
                <a:latin typeface="Calibri" panose="020F0502020204030204" pitchFamily="34" charset="0"/>
              </a:rPr>
              <a:t>目  录</a:t>
            </a:r>
            <a:endParaRPr lang="en-US" altLang="zh-CN" sz="4400" kern="2200" dirty="0">
              <a:latin typeface="Calibri" panose="020F0502020204030204" pitchFamily="34" charset="0"/>
            </a:endParaRPr>
          </a:p>
          <a:p>
            <a:pPr algn="ctr"/>
            <a:r>
              <a:rPr lang="en-US" altLang="zh-CN" sz="2400" b="0" kern="2200" dirty="0">
                <a:solidFill>
                  <a:schemeClr val="tx1">
                    <a:lumMod val="50000"/>
                    <a:lumOff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0" kern="2200" dirty="0">
              <a:solidFill>
                <a:schemeClr val="tx1">
                  <a:lumMod val="50000"/>
                  <a:lumOff val="5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 name="弧形 2"/>
          <p:cNvSpPr/>
          <p:nvPr/>
        </p:nvSpPr>
        <p:spPr>
          <a:xfrm>
            <a:off x="2639671" y="2677145"/>
            <a:ext cx="1376295" cy="1376295"/>
          </a:xfrm>
          <a:prstGeom prst="arc">
            <a:avLst>
              <a:gd name="adj1" fmla="val 3225363"/>
              <a:gd name="adj2" fmla="val 18910614"/>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spTree>
    <p:extLst>
      <p:ext uri="{BB962C8B-B14F-4D97-AF65-F5344CB8AC3E}">
        <p14:creationId xmlns:p14="http://schemas.microsoft.com/office/powerpoint/2010/main" val="309926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t="42957"/>
          <a:stretch/>
        </p:blipFill>
        <p:spPr>
          <a:xfrm>
            <a:off x="3947419" y="2171699"/>
            <a:ext cx="7596526" cy="2283999"/>
          </a:xfrm>
          <a:prstGeom prst="rect">
            <a:avLst/>
          </a:prstGeom>
        </p:spPr>
      </p:pic>
      <p:sp>
        <p:nvSpPr>
          <p:cNvPr id="8" name="矩形 7"/>
          <p:cNvSpPr/>
          <p:nvPr/>
        </p:nvSpPr>
        <p:spPr>
          <a:xfrm>
            <a:off x="667101" y="2163448"/>
            <a:ext cx="3261268" cy="228725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标题 1"/>
          <p:cNvSpPr>
            <a:spLocks noGrp="1"/>
          </p:cNvSpPr>
          <p:nvPr>
            <p:ph type="title"/>
          </p:nvPr>
        </p:nvSpPr>
        <p:spPr/>
        <p:txBody>
          <a:bodyPr/>
          <a:lstStyle/>
          <a:p>
            <a:pPr marR="0" rtl="0"/>
            <a:r>
              <a:rPr lang="zh-CN" altLang="en-US" b="1" i="0" u="none" strike="noStrike" kern="2200" baseline="0" dirty="0">
                <a:latin typeface="Calibri" panose="020F0502020204030204" pitchFamily="34" charset="0"/>
              </a:rPr>
              <a:t>摘要</a:t>
            </a:r>
            <a:endParaRPr lang="zh-CN" altLang="en-US" b="1" i="0" u="none" strike="noStrike" kern="2200" baseline="0" dirty="0">
              <a:latin typeface="Times New Roman" panose="02020603050405020304" pitchFamily="18" charset="0"/>
            </a:endParaRPr>
          </a:p>
        </p:txBody>
      </p:sp>
      <p:sp>
        <p:nvSpPr>
          <p:cNvPr id="4" name="圆角矩形 3"/>
          <p:cNvSpPr/>
          <p:nvPr/>
        </p:nvSpPr>
        <p:spPr>
          <a:xfrm>
            <a:off x="286658" y="0"/>
            <a:ext cx="551542" cy="1219200"/>
          </a:xfrm>
          <a:prstGeom prst="round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sz="2800" dirty="0"/>
              <a:t>01</a:t>
            </a:r>
            <a:endParaRPr lang="zh-CN" altLang="en-US" sz="2800" dirty="0"/>
          </a:p>
        </p:txBody>
      </p:sp>
      <p:sp>
        <p:nvSpPr>
          <p:cNvPr id="5" name="文本框 4"/>
          <p:cNvSpPr txBox="1"/>
          <p:nvPr/>
        </p:nvSpPr>
        <p:spPr>
          <a:xfrm>
            <a:off x="1537454" y="5212463"/>
            <a:ext cx="9117091" cy="700576"/>
          </a:xfrm>
          <a:prstGeom prst="rect">
            <a:avLst/>
          </a:prstGeom>
          <a:noFill/>
          <a:ln w="3175">
            <a:noFill/>
            <a:prstDash val="sysDash"/>
          </a:ln>
        </p:spPr>
        <p:txBody>
          <a:bodyPr wrap="square" rtlCol="0">
            <a:spAutoFit/>
          </a:bodyPr>
          <a:lstStyle/>
          <a:p>
            <a:pPr algn="ctr">
              <a:lnSpc>
                <a:spcPct val="15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同权论认为大学自治与学术自由同属于宪法上的基本权利．而制度保障说则将大学自治视为对学术自由的保护，制度保障说准确界定了大学自治与学术自由的关系，对我国大学法治的建设具有重要借鉴意义。</a:t>
            </a:r>
          </a:p>
        </p:txBody>
      </p:sp>
      <p:sp>
        <p:nvSpPr>
          <p:cNvPr id="9" name="文本框 8"/>
          <p:cNvSpPr txBox="1"/>
          <p:nvPr/>
        </p:nvSpPr>
        <p:spPr>
          <a:xfrm>
            <a:off x="1692441" y="2348894"/>
            <a:ext cx="1210588" cy="1895519"/>
          </a:xfrm>
          <a:prstGeom prst="rect">
            <a:avLst/>
          </a:prstGeom>
          <a:noFill/>
        </p:spPr>
        <p:txBody>
          <a:bodyPr wrap="none" rtlCol="0">
            <a:spAutoFit/>
          </a:bodyPr>
          <a:lstStyle/>
          <a:p>
            <a:pPr>
              <a:lnSpc>
                <a:spcPct val="150000"/>
              </a:lnSpc>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关键词：</a:t>
            </a:r>
            <a:endParaRPr lang="en-US" altLang="zh-CN" sz="1600" dirty="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大学自治</a:t>
            </a:r>
            <a:endParaRPr lang="en-US" altLang="zh-CN" sz="1600" dirty="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学术自由</a:t>
            </a:r>
            <a:endParaRPr lang="en-US" altLang="zh-CN" sz="1600" dirty="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同权论</a:t>
            </a:r>
            <a:endParaRPr lang="en-US" altLang="zh-CN" sz="1600" dirty="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制度保障论</a:t>
            </a:r>
          </a:p>
        </p:txBody>
      </p:sp>
      <p:sp>
        <p:nvSpPr>
          <p:cNvPr id="10" name="文本框 9"/>
          <p:cNvSpPr txBox="1"/>
          <p:nvPr/>
        </p:nvSpPr>
        <p:spPr>
          <a:xfrm rot="5400000">
            <a:off x="6014308" y="4650670"/>
            <a:ext cx="191048" cy="415598"/>
          </a:xfrm>
          <a:custGeom>
            <a:avLst/>
            <a:gdLst/>
            <a:ahLst/>
            <a:cxnLst/>
            <a:rect l="l" t="t" r="r" b="b"/>
            <a:pathLst>
              <a:path w="100571" h="218778">
                <a:moveTo>
                  <a:pt x="33598" y="218778"/>
                </a:moveTo>
                <a:lnTo>
                  <a:pt x="82488" y="109724"/>
                </a:lnTo>
                <a:lnTo>
                  <a:pt x="33598" y="0"/>
                </a:lnTo>
                <a:lnTo>
                  <a:pt x="51569" y="0"/>
                </a:lnTo>
                <a:lnTo>
                  <a:pt x="100571" y="109724"/>
                </a:lnTo>
                <a:lnTo>
                  <a:pt x="51569" y="218778"/>
                </a:lnTo>
                <a:close/>
                <a:moveTo>
                  <a:pt x="0" y="218778"/>
                </a:moveTo>
                <a:lnTo>
                  <a:pt x="48667" y="109724"/>
                </a:lnTo>
                <a:lnTo>
                  <a:pt x="0" y="0"/>
                </a:lnTo>
                <a:lnTo>
                  <a:pt x="17971" y="0"/>
                </a:lnTo>
                <a:lnTo>
                  <a:pt x="66526" y="109724"/>
                </a:lnTo>
                <a:lnTo>
                  <a:pt x="17971" y="218778"/>
                </a:lnTo>
                <a:close/>
              </a:path>
            </a:pathLst>
          </a:custGeom>
          <a:solidFill>
            <a:srgbClr val="0070C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p>
        </p:txBody>
      </p:sp>
    </p:spTree>
    <p:extLst>
      <p:ext uri="{BB962C8B-B14F-4D97-AF65-F5344CB8AC3E}">
        <p14:creationId xmlns:p14="http://schemas.microsoft.com/office/powerpoint/2010/main" val="2417102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2714" y="336096"/>
            <a:ext cx="10515600" cy="1325563"/>
          </a:xfrm>
        </p:spPr>
        <p:txBody>
          <a:bodyPr/>
          <a:lstStyle/>
          <a:p>
            <a:pPr marR="0" rtl="0"/>
            <a:r>
              <a:rPr lang="zh-CN" altLang="en-US" b="1" i="0" u="none" strike="noStrike" kern="2200" baseline="0" dirty="0">
                <a:latin typeface="Calibri" panose="020F0502020204030204" pitchFamily="34" charset="0"/>
              </a:rPr>
              <a:t>自动攻击工具开发</a:t>
            </a:r>
            <a:r>
              <a:rPr lang="en-US" altLang="zh-CN" b="1" i="0" u="none" strike="noStrike" kern="2200" baseline="0" dirty="0">
                <a:latin typeface="Calibri" panose="020F0502020204030204" pitchFamily="34" charset="0"/>
              </a:rPr>
              <a:t>——LKM</a:t>
            </a:r>
            <a:r>
              <a:rPr lang="zh-CN" altLang="en-US" b="1" i="0" u="none" strike="noStrike" kern="2200" baseline="0" dirty="0">
                <a:latin typeface="Calibri" panose="020F0502020204030204" pitchFamily="34" charset="0"/>
              </a:rPr>
              <a:t>与隐藏技术</a:t>
            </a:r>
            <a:endParaRPr lang="zh-CN" altLang="en-US" b="1" i="0" u="none" strike="noStrike" kern="2200" baseline="0" dirty="0">
              <a:latin typeface="Times New Roman" panose="02020603050405020304" pitchFamily="18" charset="0"/>
            </a:endParaRPr>
          </a:p>
        </p:txBody>
      </p:sp>
      <p:sp>
        <p:nvSpPr>
          <p:cNvPr id="3" name="文本占位符 2"/>
          <p:cNvSpPr>
            <a:spLocks noGrp="1"/>
          </p:cNvSpPr>
          <p:nvPr>
            <p:ph type="body" idx="1"/>
          </p:nvPr>
        </p:nvSpPr>
        <p:spPr>
          <a:xfrm>
            <a:off x="838200" y="2586630"/>
            <a:ext cx="10515600" cy="4351338"/>
          </a:xfrm>
        </p:spPr>
        <p:txBody>
          <a:bodyPr/>
          <a:lstStyle/>
          <a:p>
            <a:pPr marL="0" marR="0" lvl="0" indent="0" rtl="0">
              <a:lnSpc>
                <a:spcPct val="150000"/>
              </a:lnSpc>
              <a:buNone/>
            </a:pPr>
            <a:r>
              <a:rPr lang="zh-CN" altLang="en-US" i="0" u="none" strike="noStrike" kern="100" baseline="0" dirty="0">
                <a:solidFill>
                  <a:srgbClr val="0070C0"/>
                </a:solidFill>
                <a:latin typeface="Calibri Light" panose="020F0302020204030204" pitchFamily="34" charset="0"/>
              </a:rPr>
              <a:t>通过编写特定的内核模块加载，改变系统特定命令的运作方式，达到对相应目标的隐藏技术</a:t>
            </a:r>
            <a:endParaRPr lang="en-US" altLang="zh-CN" i="0" u="none" strike="noStrike" kern="100" baseline="0" dirty="0">
              <a:solidFill>
                <a:srgbClr val="0070C0"/>
              </a:solidFill>
              <a:latin typeface="Calibri Light" panose="020F0302020204030204" pitchFamily="34" charset="0"/>
            </a:endParaRPr>
          </a:p>
          <a:p>
            <a:pPr marL="0" marR="0" lvl="0" indent="0" rtl="0">
              <a:lnSpc>
                <a:spcPct val="150000"/>
              </a:lnSpc>
              <a:buNone/>
            </a:pPr>
            <a:r>
              <a:rPr lang="zh-CN" altLang="en-US" sz="1600" kern="100">
                <a:latin typeface="Calibri Light" panose="020F0302020204030204" pitchFamily="34" charset="0"/>
              </a:rPr>
              <a:t>添加其他的内容。。</a:t>
            </a:r>
            <a:endParaRPr lang="zh-CN" altLang="en-US" sz="1600" i="0" u="none" strike="noStrike" kern="100" baseline="0" dirty="0">
              <a:latin typeface="Times New Roman" panose="02020603050405020304" pitchFamily="18" charset="0"/>
            </a:endParaRPr>
          </a:p>
        </p:txBody>
      </p:sp>
      <p:sp>
        <p:nvSpPr>
          <p:cNvPr id="4" name="圆角矩形 3"/>
          <p:cNvSpPr/>
          <p:nvPr/>
        </p:nvSpPr>
        <p:spPr>
          <a:xfrm>
            <a:off x="286658" y="0"/>
            <a:ext cx="551542" cy="1219200"/>
          </a:xfrm>
          <a:prstGeom prst="round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sz="2800" dirty="0"/>
              <a:t>02</a:t>
            </a:r>
            <a:endParaRPr lang="zh-CN" altLang="en-US" sz="2800" dirty="0"/>
          </a:p>
        </p:txBody>
      </p:sp>
      <p:cxnSp>
        <p:nvCxnSpPr>
          <p:cNvPr id="6" name="直接连接符 5"/>
          <p:cNvCxnSpPr/>
          <p:nvPr/>
        </p:nvCxnSpPr>
        <p:spPr>
          <a:xfrm>
            <a:off x="696685" y="2131557"/>
            <a:ext cx="10537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96685" y="5644014"/>
            <a:ext cx="10537372"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等腰三角形 7"/>
          <p:cNvSpPr/>
          <p:nvPr/>
        </p:nvSpPr>
        <p:spPr>
          <a:xfrm flipV="1">
            <a:off x="10744200" y="2131557"/>
            <a:ext cx="638628" cy="220323"/>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696685" y="5418701"/>
            <a:ext cx="638628" cy="22032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5023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18515" r="15521"/>
          <a:stretch/>
        </p:blipFill>
        <p:spPr>
          <a:xfrm>
            <a:off x="7913914" y="2061028"/>
            <a:ext cx="3454400" cy="3491170"/>
          </a:xfrm>
          <a:prstGeom prst="ellipse">
            <a:avLst/>
          </a:prstGeom>
          <a:ln>
            <a:solidFill>
              <a:srgbClr val="0070C0"/>
            </a:solidFill>
          </a:ln>
        </p:spPr>
      </p:pic>
      <p:sp>
        <p:nvSpPr>
          <p:cNvPr id="2" name="标题 1"/>
          <p:cNvSpPr>
            <a:spLocks noGrp="1"/>
          </p:cNvSpPr>
          <p:nvPr>
            <p:ph type="title"/>
          </p:nvPr>
        </p:nvSpPr>
        <p:spPr>
          <a:xfrm>
            <a:off x="852714" y="336096"/>
            <a:ext cx="10515600" cy="1325563"/>
          </a:xfrm>
        </p:spPr>
        <p:txBody>
          <a:bodyPr/>
          <a:lstStyle/>
          <a:p>
            <a:pPr marR="0" rtl="0"/>
            <a:r>
              <a:rPr lang="zh-CN" altLang="en-US" b="1" i="0" u="none" strike="noStrike" kern="2200" baseline="0" dirty="0">
                <a:latin typeface="Calibri" panose="020F0502020204030204" pitchFamily="34" charset="0"/>
              </a:rPr>
              <a:t>研究背景</a:t>
            </a:r>
            <a:endParaRPr lang="zh-CN" altLang="en-US" b="1" i="0" u="none" strike="noStrike" kern="2200" baseline="0" dirty="0">
              <a:latin typeface="Times New Roman" panose="02020603050405020304" pitchFamily="18" charset="0"/>
            </a:endParaRPr>
          </a:p>
        </p:txBody>
      </p:sp>
      <p:sp>
        <p:nvSpPr>
          <p:cNvPr id="3" name="文本占位符 2"/>
          <p:cNvSpPr>
            <a:spLocks noGrp="1"/>
          </p:cNvSpPr>
          <p:nvPr>
            <p:ph type="body" idx="1"/>
          </p:nvPr>
        </p:nvSpPr>
        <p:spPr>
          <a:xfrm>
            <a:off x="838200" y="1955121"/>
            <a:ext cx="6230257" cy="4351338"/>
          </a:xfrm>
        </p:spPr>
        <p:txBody>
          <a:bodyPr>
            <a:normAutofit/>
          </a:bodyPr>
          <a:lstStyle/>
          <a:p>
            <a:pPr marL="0" marR="0" lvl="0" indent="0" rtl="0">
              <a:lnSpc>
                <a:spcPct val="150000"/>
              </a:lnSpc>
              <a:buNone/>
            </a:pPr>
            <a:r>
              <a:rPr lang="zh-CN" altLang="en-US" sz="1600" i="0" u="none" strike="noStrike" kern="100" baseline="0" dirty="0">
                <a:solidFill>
                  <a:srgbClr val="0070C0"/>
                </a:solidFill>
                <a:latin typeface="Calibri Light" panose="020F0302020204030204" pitchFamily="34" charset="0"/>
              </a:rPr>
              <a:t>大学自治和学术自由是两个关系密切而又容易混淆的概念。</a:t>
            </a:r>
            <a:endParaRPr lang="en-US" altLang="zh-CN" sz="1600" i="0" u="none" strike="noStrike" kern="100" baseline="0" dirty="0">
              <a:solidFill>
                <a:srgbClr val="0070C0"/>
              </a:solidFill>
              <a:latin typeface="Calibri Light" panose="020F0302020204030204" pitchFamily="34" charset="0"/>
            </a:endParaRPr>
          </a:p>
          <a:p>
            <a:pPr marL="0" marR="0" lvl="0" indent="0" rtl="0">
              <a:lnSpc>
                <a:spcPct val="150000"/>
              </a:lnSpc>
              <a:buNone/>
            </a:pPr>
            <a:r>
              <a:rPr lang="zh-CN" altLang="en-US" sz="1600" i="0" u="none" strike="noStrike" kern="100" baseline="0" dirty="0">
                <a:latin typeface="Calibri Light" panose="020F0302020204030204" pitchFamily="34" charset="0"/>
              </a:rPr>
              <a:t>一项对二战后美国高等教育的分析认为，如果被法律或公共观点支持，学术自由可以在大学自治缺失的情况下存在。但是又有情况显示有些外部干预会或明或暗地侵蚀学术自由，大学自治有助于维护学术自由的精神和保护这种自由免于外部的攻击。大学自治与学术自由都是建立在“传播和创造高深学问”这一大学内在逻辑的基础上的，但二者之间具有何种内在关系却一直存在争论，二者同权论和制度保障论就是两种有代表性的看法。本文试图在分析上述两种观点的基础上澄清大学自治与学术自由之间的关系。</a:t>
            </a:r>
            <a:endParaRPr lang="zh-CN" altLang="en-US" sz="1600" i="0" u="none" strike="noStrike" kern="100" baseline="0" dirty="0">
              <a:latin typeface="Times New Roman" panose="02020603050405020304" pitchFamily="18" charset="0"/>
            </a:endParaRPr>
          </a:p>
        </p:txBody>
      </p:sp>
      <p:sp>
        <p:nvSpPr>
          <p:cNvPr id="4" name="圆角矩形 3"/>
          <p:cNvSpPr/>
          <p:nvPr/>
        </p:nvSpPr>
        <p:spPr>
          <a:xfrm>
            <a:off x="286658" y="0"/>
            <a:ext cx="551542" cy="1219200"/>
          </a:xfrm>
          <a:prstGeom prst="round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sz="2800" dirty="0"/>
              <a:t>01</a:t>
            </a:r>
            <a:endParaRPr lang="zh-CN" altLang="en-US" sz="2800" dirty="0"/>
          </a:p>
        </p:txBody>
      </p:sp>
    </p:spTree>
    <p:extLst>
      <p:ext uri="{BB962C8B-B14F-4D97-AF65-F5344CB8AC3E}">
        <p14:creationId xmlns:p14="http://schemas.microsoft.com/office/powerpoint/2010/main" val="3789480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dirty="0">
                <a:latin typeface="Calibri" panose="020F0502020204030204" pitchFamily="34" charset="0"/>
              </a:rPr>
              <a:t>研究意义：对我国大学法治建设的启示意义</a:t>
            </a:r>
            <a:endParaRPr lang="zh-CN" altLang="en-US" b="1" i="0" u="none" strike="noStrike" kern="2200" baseline="0" dirty="0">
              <a:latin typeface="Times New Roman" panose="02020603050405020304" pitchFamily="18" charset="0"/>
            </a:endParaRPr>
          </a:p>
        </p:txBody>
      </p:sp>
      <p:sp>
        <p:nvSpPr>
          <p:cNvPr id="3" name="文本占位符 2"/>
          <p:cNvSpPr>
            <a:spLocks noGrp="1"/>
          </p:cNvSpPr>
          <p:nvPr>
            <p:ph type="body" idx="1"/>
          </p:nvPr>
        </p:nvSpPr>
        <p:spPr/>
        <p:txBody>
          <a:bodyPr/>
          <a:lstStyle/>
          <a:p>
            <a:pPr marL="0" lvl="0" indent="0">
              <a:lnSpc>
                <a:spcPct val="150000"/>
              </a:lnSpc>
              <a:buNone/>
            </a:pPr>
            <a:r>
              <a:rPr lang="zh-CN" altLang="en-US" sz="2800" i="0" u="none" strike="noStrike" kern="100" baseline="0" dirty="0">
                <a:solidFill>
                  <a:srgbClr val="0070C0"/>
                </a:solidFill>
                <a:latin typeface="Calibri Light" panose="020F0302020204030204" pitchFamily="34" charset="0"/>
              </a:rPr>
              <a:t>在德国</a:t>
            </a:r>
            <a:r>
              <a:rPr lang="zh-CN" altLang="en-US" i="0" u="none" strike="noStrike" kern="100" baseline="0" dirty="0">
                <a:latin typeface="Calibri Light" panose="020F0302020204030204" pitchFamily="34" charset="0"/>
              </a:rPr>
              <a:t>，制度保障说是大学自治的法理理论中目前处于通说的地位，也得到了联邦宪法法院的认可，对大陆法系其他国家和地区的宪法理论与实践产生了巨大影响。</a:t>
            </a:r>
          </a:p>
          <a:p>
            <a:pPr marL="0" marR="0" lvl="0" indent="0" rtl="0">
              <a:lnSpc>
                <a:spcPct val="150000"/>
              </a:lnSpc>
              <a:buNone/>
            </a:pPr>
            <a:r>
              <a:rPr lang="zh-CN" altLang="en-US" sz="2800" i="0" u="none" strike="noStrike" kern="100" baseline="0" dirty="0">
                <a:solidFill>
                  <a:srgbClr val="0070C0"/>
                </a:solidFill>
                <a:latin typeface="Calibri Light" panose="020F0302020204030204" pitchFamily="34" charset="0"/>
              </a:rPr>
              <a:t>在日本</a:t>
            </a:r>
            <a:r>
              <a:rPr lang="zh-CN" altLang="en-US" i="0" u="none" strike="noStrike" kern="100" baseline="0" dirty="0">
                <a:latin typeface="Calibri Light" panose="020F0302020204030204" pitchFamily="34" charset="0"/>
              </a:rPr>
              <a:t>，二战前，大学自治制度被视为一种惯行，在战后则被视为与学术自由的宪法规定具有密切不可分的关系，而受宪法的保障。</a:t>
            </a:r>
            <a:endParaRPr lang="en-US" altLang="zh-CN" i="0" u="none" strike="noStrike" kern="100" baseline="0" dirty="0">
              <a:latin typeface="Calibri Light" panose="020F0302020204030204" pitchFamily="34" charset="0"/>
            </a:endParaRPr>
          </a:p>
          <a:p>
            <a:pPr marL="0" marR="0" lvl="0" indent="0" rtl="0">
              <a:lnSpc>
                <a:spcPct val="150000"/>
              </a:lnSpc>
              <a:buNone/>
            </a:pPr>
            <a:r>
              <a:rPr lang="zh-CN" altLang="en-US" sz="2800" i="0" u="none" strike="noStrike" kern="100" baseline="0" dirty="0">
                <a:solidFill>
                  <a:srgbClr val="0070C0"/>
                </a:solidFill>
                <a:latin typeface="Calibri Light" panose="020F0302020204030204" pitchFamily="34" charset="0"/>
              </a:rPr>
              <a:t>在台湾</a:t>
            </a:r>
            <a:r>
              <a:rPr lang="zh-CN" altLang="en-US" i="0" u="none" strike="noStrike" kern="100" baseline="0" dirty="0">
                <a:latin typeface="Calibri Light" panose="020F0302020204030204" pitchFamily="34" charset="0"/>
              </a:rPr>
              <a:t>，相关的法律文件中更是明确认定了制度保障说，如在</a:t>
            </a:r>
            <a:r>
              <a:rPr lang="en-US" altLang="zh-CN" i="0" u="none" strike="noStrike" kern="100" baseline="0" dirty="0">
                <a:latin typeface="Calibri Light" panose="020F0302020204030204" pitchFamily="34" charset="0"/>
              </a:rPr>
              <a:t>380</a:t>
            </a:r>
            <a:r>
              <a:rPr lang="zh-CN" altLang="en-US" i="0" u="none" strike="noStrike" kern="100" baseline="0" dirty="0">
                <a:latin typeface="Calibri Light" panose="020F0302020204030204" pitchFamily="34" charset="0"/>
              </a:rPr>
              <a:t>号解释理由书中明确指出，“讲学自由之规定，以保障学术自由为目的。学术自由之保障。应自大学组织及其它建制方面，加以确保，亦即为制度性之保障。</a:t>
            </a:r>
            <a:endParaRPr lang="zh-CN" altLang="en-US" i="0" u="none" strike="noStrike" kern="100" baseline="0" dirty="0">
              <a:latin typeface="Times New Roman" panose="02020603050405020304" pitchFamily="18" charset="0"/>
            </a:endParaRPr>
          </a:p>
        </p:txBody>
      </p:sp>
      <p:sp>
        <p:nvSpPr>
          <p:cNvPr id="4" name="圆角矩形 3"/>
          <p:cNvSpPr/>
          <p:nvPr/>
        </p:nvSpPr>
        <p:spPr>
          <a:xfrm>
            <a:off x="286658" y="0"/>
            <a:ext cx="551542" cy="1219200"/>
          </a:xfrm>
          <a:prstGeom prst="round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sz="2800" dirty="0"/>
              <a:t>01</a:t>
            </a:r>
            <a:endParaRPr lang="zh-CN" altLang="en-US" sz="2800" dirty="0"/>
          </a:p>
        </p:txBody>
      </p:sp>
    </p:spTree>
    <p:extLst>
      <p:ext uri="{BB962C8B-B14F-4D97-AF65-F5344CB8AC3E}">
        <p14:creationId xmlns:p14="http://schemas.microsoft.com/office/powerpoint/2010/main" val="3554368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dirty="0">
                <a:latin typeface="Calibri" panose="020F0502020204030204" pitchFamily="34" charset="0"/>
              </a:rPr>
              <a:t>研究意义：对我国大学法治建设的启示意义</a:t>
            </a:r>
            <a:endParaRPr lang="zh-CN" altLang="en-US" b="1" i="0" u="none" strike="noStrike" kern="2200" baseline="0" dirty="0">
              <a:latin typeface="Times New Roman" panose="02020603050405020304" pitchFamily="18" charset="0"/>
            </a:endParaRPr>
          </a:p>
        </p:txBody>
      </p:sp>
      <p:sp>
        <p:nvSpPr>
          <p:cNvPr id="3" name="文本占位符 2"/>
          <p:cNvSpPr>
            <a:spLocks noGrp="1"/>
          </p:cNvSpPr>
          <p:nvPr>
            <p:ph type="body" idx="1"/>
          </p:nvPr>
        </p:nvSpPr>
        <p:spPr>
          <a:xfrm>
            <a:off x="2275114" y="2338616"/>
            <a:ext cx="8596086" cy="4351338"/>
          </a:xfrm>
        </p:spPr>
        <p:txBody>
          <a:bodyPr/>
          <a:lstStyle/>
          <a:p>
            <a:pPr marL="0" lvl="0" indent="0">
              <a:lnSpc>
                <a:spcPct val="150000"/>
              </a:lnSpc>
              <a:buNone/>
            </a:pPr>
            <a:r>
              <a:rPr lang="zh-CN" altLang="en-US" i="0" u="none" strike="noStrike" kern="100" baseline="0" dirty="0">
                <a:solidFill>
                  <a:srgbClr val="0070C0"/>
                </a:solidFill>
                <a:latin typeface="Calibri Light" panose="020F0302020204030204" pitchFamily="34" charset="0"/>
              </a:rPr>
              <a:t>在德国</a:t>
            </a:r>
            <a:r>
              <a:rPr lang="zh-CN" altLang="en-US" sz="1200" i="0" u="none" strike="noStrike" kern="100" baseline="0" dirty="0">
                <a:latin typeface="Calibri Light" panose="020F0302020204030204" pitchFamily="34" charset="0"/>
              </a:rPr>
              <a:t>，</a:t>
            </a:r>
            <a:r>
              <a:rPr lang="zh-CN" altLang="en-US" i="0" u="none" strike="noStrike" kern="100" baseline="0" dirty="0">
                <a:latin typeface="Calibri Light" panose="020F0302020204030204" pitchFamily="34" charset="0"/>
              </a:rPr>
              <a:t>制度保障说是大学自治的法理理论中目前处于通说的地位，也得到了联邦宪法法院的认可，对大陆法系其他国家和地区的宪法理论与实践产生了巨大影响。</a:t>
            </a:r>
          </a:p>
          <a:p>
            <a:pPr marL="0" marR="0" lvl="0" indent="0" rtl="0">
              <a:lnSpc>
                <a:spcPct val="150000"/>
              </a:lnSpc>
              <a:buNone/>
            </a:pPr>
            <a:r>
              <a:rPr lang="zh-CN" altLang="en-US" i="0" u="none" strike="noStrike" kern="100" baseline="0" dirty="0">
                <a:solidFill>
                  <a:srgbClr val="0070C0"/>
                </a:solidFill>
                <a:latin typeface="Calibri Light" panose="020F0302020204030204" pitchFamily="34" charset="0"/>
              </a:rPr>
              <a:t>在日本</a:t>
            </a:r>
            <a:r>
              <a:rPr lang="zh-CN" altLang="en-US" i="0" u="none" strike="noStrike" kern="100" baseline="0" dirty="0">
                <a:latin typeface="Calibri Light" panose="020F0302020204030204" pitchFamily="34" charset="0"/>
              </a:rPr>
              <a:t>，二战前，大学自治制度被视为一种惯行，在战后则被视为与学术自由的宪法规定具有密切不可分的关系，而受宪法的保障。</a:t>
            </a:r>
            <a:endParaRPr lang="en-US" altLang="zh-CN" i="0" u="none" strike="noStrike" kern="100" baseline="0" dirty="0">
              <a:latin typeface="Calibri Light" panose="020F0302020204030204" pitchFamily="34" charset="0"/>
            </a:endParaRPr>
          </a:p>
          <a:p>
            <a:pPr marL="0" marR="0" lvl="0" indent="0" rtl="0">
              <a:lnSpc>
                <a:spcPct val="150000"/>
              </a:lnSpc>
              <a:buNone/>
            </a:pPr>
            <a:r>
              <a:rPr lang="zh-CN" altLang="en-US" i="0" u="none" strike="noStrike" kern="100" baseline="0" dirty="0">
                <a:solidFill>
                  <a:srgbClr val="0070C0"/>
                </a:solidFill>
                <a:latin typeface="Calibri Light" panose="020F0302020204030204" pitchFamily="34" charset="0"/>
              </a:rPr>
              <a:t>在台湾</a:t>
            </a:r>
            <a:r>
              <a:rPr lang="zh-CN" altLang="en-US" i="0" u="none" strike="noStrike" kern="100" baseline="0" dirty="0">
                <a:latin typeface="Calibri Light" panose="020F0302020204030204" pitchFamily="34" charset="0"/>
              </a:rPr>
              <a:t>，相关的法律文件中更是明确认定了制度保障说，如在</a:t>
            </a:r>
            <a:r>
              <a:rPr lang="en-US" altLang="zh-CN" i="0" u="none" strike="noStrike" kern="100" baseline="0" dirty="0">
                <a:latin typeface="Calibri Light" panose="020F0302020204030204" pitchFamily="34" charset="0"/>
              </a:rPr>
              <a:t>380</a:t>
            </a:r>
            <a:r>
              <a:rPr lang="zh-CN" altLang="en-US" i="0" u="none" strike="noStrike" kern="100" baseline="0" dirty="0">
                <a:latin typeface="Calibri Light" panose="020F0302020204030204" pitchFamily="34" charset="0"/>
              </a:rPr>
              <a:t>号解释理由书中明确指出，“讲学自由之规定，以保障学术自由为目的。学术自由之保障。应自大学组织及其它建制方面，加以确保，亦即为制度性之保障。</a:t>
            </a:r>
            <a:endParaRPr lang="zh-CN" altLang="en-US" i="0" u="none" strike="noStrike" kern="100" baseline="0" dirty="0">
              <a:latin typeface="Times New Roman" panose="02020603050405020304" pitchFamily="18" charset="0"/>
            </a:endParaRPr>
          </a:p>
        </p:txBody>
      </p:sp>
      <p:sp>
        <p:nvSpPr>
          <p:cNvPr id="4" name="圆角矩形 3"/>
          <p:cNvSpPr/>
          <p:nvPr/>
        </p:nvSpPr>
        <p:spPr>
          <a:xfrm>
            <a:off x="286658" y="0"/>
            <a:ext cx="551542" cy="1219200"/>
          </a:xfrm>
          <a:prstGeom prst="round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sz="2800" dirty="0"/>
              <a:t>01</a:t>
            </a:r>
            <a:endParaRPr lang="zh-CN" altLang="en-US" sz="2800" dirty="0"/>
          </a:p>
        </p:txBody>
      </p:sp>
      <p:sp>
        <p:nvSpPr>
          <p:cNvPr id="5" name="文本框 4"/>
          <p:cNvSpPr txBox="1"/>
          <p:nvPr/>
        </p:nvSpPr>
        <p:spPr>
          <a:xfrm>
            <a:off x="1293790" y="2423135"/>
            <a:ext cx="755335" cy="769441"/>
          </a:xfrm>
          <a:prstGeom prst="rect">
            <a:avLst/>
          </a:prstGeom>
          <a:noFill/>
        </p:spPr>
        <p:txBody>
          <a:bodyPr wrap="none" rtlCol="0">
            <a:spAutoFit/>
          </a:bodyPr>
          <a:lstStyle/>
          <a:p>
            <a:r>
              <a:rPr lang="en-US" altLang="zh-CN" sz="4400" dirty="0">
                <a:solidFill>
                  <a:srgbClr val="0070C0"/>
                </a:solidFill>
              </a:rPr>
              <a:t>01</a:t>
            </a:r>
            <a:endParaRPr lang="zh-CN" altLang="en-US" sz="4400" dirty="0">
              <a:solidFill>
                <a:srgbClr val="0070C0"/>
              </a:solidFill>
            </a:endParaRPr>
          </a:p>
        </p:txBody>
      </p:sp>
      <p:sp>
        <p:nvSpPr>
          <p:cNvPr id="6" name="圆角矩形 5"/>
          <p:cNvSpPr/>
          <p:nvPr/>
        </p:nvSpPr>
        <p:spPr>
          <a:xfrm>
            <a:off x="2098767" y="2494884"/>
            <a:ext cx="45719" cy="684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293790" y="3351616"/>
            <a:ext cx="755335" cy="769441"/>
          </a:xfrm>
          <a:prstGeom prst="rect">
            <a:avLst/>
          </a:prstGeom>
          <a:noFill/>
        </p:spPr>
        <p:txBody>
          <a:bodyPr wrap="none" rtlCol="0">
            <a:spAutoFit/>
          </a:bodyPr>
          <a:lstStyle/>
          <a:p>
            <a:r>
              <a:rPr lang="en-US" altLang="zh-CN" sz="4400" dirty="0">
                <a:solidFill>
                  <a:schemeClr val="tx1">
                    <a:lumMod val="75000"/>
                    <a:lumOff val="25000"/>
                  </a:schemeClr>
                </a:solidFill>
              </a:rPr>
              <a:t>02</a:t>
            </a:r>
            <a:endParaRPr lang="zh-CN" altLang="en-US" sz="4400" dirty="0">
              <a:solidFill>
                <a:schemeClr val="tx1">
                  <a:lumMod val="75000"/>
                  <a:lumOff val="25000"/>
                </a:schemeClr>
              </a:solidFill>
            </a:endParaRPr>
          </a:p>
        </p:txBody>
      </p:sp>
      <p:sp>
        <p:nvSpPr>
          <p:cNvPr id="8" name="圆角矩形 7"/>
          <p:cNvSpPr/>
          <p:nvPr/>
        </p:nvSpPr>
        <p:spPr>
          <a:xfrm>
            <a:off x="2098767" y="3423365"/>
            <a:ext cx="45719" cy="68400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293790" y="4542874"/>
            <a:ext cx="755335" cy="769441"/>
          </a:xfrm>
          <a:prstGeom prst="rect">
            <a:avLst/>
          </a:prstGeom>
          <a:noFill/>
        </p:spPr>
        <p:txBody>
          <a:bodyPr wrap="none" rtlCol="0">
            <a:spAutoFit/>
          </a:bodyPr>
          <a:lstStyle/>
          <a:p>
            <a:r>
              <a:rPr lang="en-US" altLang="zh-CN" sz="4400" dirty="0">
                <a:solidFill>
                  <a:srgbClr val="0070C0"/>
                </a:solidFill>
              </a:rPr>
              <a:t>03</a:t>
            </a:r>
            <a:endParaRPr lang="zh-CN" altLang="en-US" sz="4400" dirty="0">
              <a:solidFill>
                <a:srgbClr val="0070C0"/>
              </a:solidFill>
            </a:endParaRPr>
          </a:p>
        </p:txBody>
      </p:sp>
      <p:sp>
        <p:nvSpPr>
          <p:cNvPr id="10" name="圆角矩形 9"/>
          <p:cNvSpPr/>
          <p:nvPr/>
        </p:nvSpPr>
        <p:spPr>
          <a:xfrm>
            <a:off x="2098767" y="4423595"/>
            <a:ext cx="45719" cy="1008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58726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dirty="0">
                <a:latin typeface="Calibri" panose="020F0502020204030204" pitchFamily="34" charset="0"/>
              </a:rPr>
              <a:t>一、大学自治和学术自由的渊源</a:t>
            </a:r>
            <a:endParaRPr lang="zh-CN" altLang="en-US" b="1" i="0" u="none" strike="noStrike" kern="2200" baseline="0" dirty="0">
              <a:latin typeface="Times New Roman" panose="02020603050405020304" pitchFamily="18" charset="0"/>
            </a:endParaRPr>
          </a:p>
        </p:txBody>
      </p:sp>
      <p:sp>
        <p:nvSpPr>
          <p:cNvPr id="3" name="文本占位符 2"/>
          <p:cNvSpPr>
            <a:spLocks noGrp="1"/>
          </p:cNvSpPr>
          <p:nvPr>
            <p:ph type="body" idx="1"/>
          </p:nvPr>
        </p:nvSpPr>
        <p:spPr/>
        <p:txBody>
          <a:bodyPr>
            <a:normAutofit/>
          </a:bodyPr>
          <a:lstStyle/>
          <a:p>
            <a:pPr>
              <a:lnSpc>
                <a:spcPct val="150000"/>
              </a:lnSpc>
              <a:buClr>
                <a:srgbClr val="0070C0"/>
              </a:buClr>
              <a:buFont typeface="Wingdings" panose="05000000000000000000" pitchFamily="2" charset="2"/>
              <a:buChar char="ü"/>
            </a:pPr>
            <a:r>
              <a:rPr lang="zh-CN" altLang="en-US" sz="1400" kern="100" dirty="0">
                <a:latin typeface="Calibri Light" panose="020F0302020204030204" pitchFamily="34" charset="0"/>
              </a:rPr>
              <a:t>“自治是高深学问的最悠久的传统之一”闭，大学争取自治是从建校时开始的，在中世纪产生之初，大学就产生了自治的诉求。大学具有国际性，其成员来自世界，主张普遍教学的自由，它的领域是基督教世界，而且冲破了城市的范围。大学的发展过程就是一个不断与教会、王室甚至是普通市民进行斗争的过程，斗争的手段是罢课和迁校，斗争的结果是大学有了自己的特权。</a:t>
            </a:r>
          </a:p>
          <a:p>
            <a:pPr>
              <a:lnSpc>
                <a:spcPct val="150000"/>
              </a:lnSpc>
              <a:buClr>
                <a:srgbClr val="0070C0"/>
              </a:buClr>
              <a:buFont typeface="Wingdings" panose="05000000000000000000" pitchFamily="2" charset="2"/>
              <a:buChar char="ü"/>
            </a:pPr>
            <a:r>
              <a:rPr lang="zh-CN" altLang="en-US" sz="1400" kern="100" dirty="0">
                <a:latin typeface="Calibri Light" panose="020F0302020204030204" pitchFamily="34" charset="0"/>
              </a:rPr>
              <a:t>而学术自由概念的产生则要晚的多，作为大学探索真理的原则学术自由首先被德国大学接受，其思想奠基者是洪堡、施莱尔马赫和费希特等人，认为大学必须将研究提升到与知识传授同等重要的地位，而要开展学术研究就需要确立学术自由的制度保障。这一思想逐渐形成经典大学的基本理念并被欧美大学普遍认同。</a:t>
            </a:r>
            <a:endParaRPr lang="en-US" altLang="zh-CN" sz="1400" kern="100" dirty="0">
              <a:latin typeface="Calibri Light" panose="020F0302020204030204" pitchFamily="34" charset="0"/>
            </a:endParaRPr>
          </a:p>
          <a:p>
            <a:pPr>
              <a:lnSpc>
                <a:spcPct val="150000"/>
              </a:lnSpc>
              <a:buClr>
                <a:srgbClr val="0070C0"/>
              </a:buClr>
              <a:buFont typeface="Wingdings" panose="05000000000000000000" pitchFamily="2" charset="2"/>
              <a:buChar char="ü"/>
            </a:pPr>
            <a:r>
              <a:rPr lang="zh-CN" altLang="en-US" sz="1400" kern="100" dirty="0">
                <a:latin typeface="Calibri Light" panose="020F0302020204030204" pitchFamily="34" charset="0"/>
              </a:rPr>
              <a:t>学术自由在最初仅仅限于学校内部，是学校自身的行为，却无法防止来自外部力量的侵害，因此需要国家法律的认可和保障。到了</a:t>
            </a:r>
            <a:r>
              <a:rPr lang="en-US" altLang="zh-CN" sz="1400" kern="100" dirty="0">
                <a:latin typeface="Calibri Light" panose="020F0302020204030204" pitchFamily="34" charset="0"/>
              </a:rPr>
              <a:t>20</a:t>
            </a:r>
            <a:r>
              <a:rPr lang="zh-CN" altLang="en-US" sz="1400" kern="100" dirty="0">
                <a:latin typeface="Calibri Light" panose="020F0302020204030204" pitchFamily="34" charset="0"/>
              </a:rPr>
              <a:t>世纪初期，则上升为宪法基本权利，许多国家的宪法和教育基本法开始明确保障学术自由。因此，从历史上看，大学自治的理念和制度先于学术自由而产生。</a:t>
            </a:r>
          </a:p>
        </p:txBody>
      </p:sp>
      <p:sp>
        <p:nvSpPr>
          <p:cNvPr id="4" name="圆角矩形 3"/>
          <p:cNvSpPr/>
          <p:nvPr/>
        </p:nvSpPr>
        <p:spPr>
          <a:xfrm>
            <a:off x="286658" y="0"/>
            <a:ext cx="551542" cy="1219200"/>
          </a:xfrm>
          <a:prstGeom prst="round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sz="2800" dirty="0"/>
              <a:t>05</a:t>
            </a:r>
            <a:endParaRPr lang="zh-CN" altLang="en-US" sz="2800" dirty="0"/>
          </a:p>
        </p:txBody>
      </p:sp>
    </p:spTree>
    <p:extLst>
      <p:ext uri="{BB962C8B-B14F-4D97-AF65-F5344CB8AC3E}">
        <p14:creationId xmlns:p14="http://schemas.microsoft.com/office/powerpoint/2010/main" val="1917584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dirty="0">
                <a:latin typeface="Calibri" panose="020F0502020204030204" pitchFamily="34" charset="0"/>
              </a:rPr>
              <a:t>二、二者同权论</a:t>
            </a:r>
            <a:endParaRPr lang="zh-CN" altLang="en-US" b="1" i="0" u="none" strike="noStrike" kern="2200" baseline="0" dirty="0">
              <a:latin typeface="Times New Roman" panose="02020603050405020304" pitchFamily="18" charset="0"/>
            </a:endParaRPr>
          </a:p>
        </p:txBody>
      </p:sp>
      <p:sp>
        <p:nvSpPr>
          <p:cNvPr id="4" name="圆角矩形 3"/>
          <p:cNvSpPr/>
          <p:nvPr/>
        </p:nvSpPr>
        <p:spPr>
          <a:xfrm>
            <a:off x="286658" y="0"/>
            <a:ext cx="551542" cy="1219200"/>
          </a:xfrm>
          <a:prstGeom prst="round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sz="2800" dirty="0"/>
              <a:t>05</a:t>
            </a:r>
            <a:endParaRPr lang="zh-CN" altLang="en-US" sz="2800" dirty="0"/>
          </a:p>
        </p:txBody>
      </p:sp>
      <p:graphicFrame>
        <p:nvGraphicFramePr>
          <p:cNvPr id="5" name="图示 4"/>
          <p:cNvGraphicFramePr/>
          <p:nvPr>
            <p:extLst>
              <p:ext uri="{D42A27DB-BD31-4B8C-83A1-F6EECF244321}">
                <p14:modId xmlns:p14="http://schemas.microsoft.com/office/powerpoint/2010/main" val="1430224246"/>
              </p:ext>
            </p:extLst>
          </p:nvPr>
        </p:nvGraphicFramePr>
        <p:xfrm>
          <a:off x="3265714" y="2166875"/>
          <a:ext cx="5660571" cy="3773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矩形 5"/>
          <p:cNvSpPr/>
          <p:nvPr/>
        </p:nvSpPr>
        <p:spPr>
          <a:xfrm>
            <a:off x="7440175" y="1732646"/>
            <a:ext cx="4770977" cy="646331"/>
          </a:xfrm>
          <a:prstGeom prst="rect">
            <a:avLst/>
          </a:prstGeom>
        </p:spPr>
        <p:txBody>
          <a:bodyPr wrap="square">
            <a:spAutoFit/>
          </a:bodyPr>
          <a:lstStyle/>
          <a:p>
            <a:pPr marL="0" lvl="1">
              <a:lnSpc>
                <a:spcPct val="150000"/>
              </a:lnSpc>
            </a:pPr>
            <a:r>
              <a:rPr lang="zh-CN" altLang="en-US" sz="1200" i="0" u="none" strike="noStrike" kern="100" baseline="0" dirty="0">
                <a:solidFill>
                  <a:schemeClr val="tx1">
                    <a:lumMod val="75000"/>
                    <a:lumOff val="25000"/>
                  </a:schemeClr>
                </a:solidFill>
                <a:latin typeface="微软雅黑" panose="020B0503020204020204" pitchFamily="34" charset="-122"/>
                <a:ea typeface="微软雅黑" panose="020B0503020204020204" pitchFamily="34" charset="-122"/>
              </a:rPr>
              <a:t>大学自治不包含学者个人的学术自由等权力诉求的意义</a:t>
            </a:r>
          </a:p>
          <a:p>
            <a:pPr marL="0" lvl="1">
              <a:lnSpc>
                <a:spcPct val="150000"/>
              </a:lnSpc>
            </a:pPr>
            <a:r>
              <a:rPr lang="zh-CN" altLang="en-US" sz="1200" i="0" u="none" strike="noStrike" kern="100" baseline="0" dirty="0">
                <a:solidFill>
                  <a:schemeClr val="tx1">
                    <a:lumMod val="75000"/>
                    <a:lumOff val="25000"/>
                  </a:schemeClr>
                </a:solidFill>
                <a:latin typeface="微软雅黑" panose="020B0503020204020204" pitchFamily="34" charset="-122"/>
                <a:ea typeface="微软雅黑" panose="020B0503020204020204" pitchFamily="34" charset="-122"/>
              </a:rPr>
              <a:t>大学自治有可能损害学者个体的学术自由</a:t>
            </a:r>
          </a:p>
        </p:txBody>
      </p:sp>
      <p:sp>
        <p:nvSpPr>
          <p:cNvPr id="7" name="矩形 6"/>
          <p:cNvSpPr/>
          <p:nvPr/>
        </p:nvSpPr>
        <p:spPr>
          <a:xfrm>
            <a:off x="2081432" y="5075772"/>
            <a:ext cx="1826141" cy="338554"/>
          </a:xfrm>
          <a:prstGeom prst="rect">
            <a:avLst/>
          </a:prstGeom>
        </p:spPr>
        <p:txBody>
          <a:bodyPr wrap="none">
            <a:spAutoFit/>
          </a:bodyPr>
          <a:lstStyle/>
          <a:p>
            <a:r>
              <a:rPr lang="zh-CN" altLang="en-US" sz="1600" i="0" u="none" strike="noStrike" kern="100" baseline="0" dirty="0">
                <a:solidFill>
                  <a:srgbClr val="0070C0"/>
                </a:solidFill>
                <a:latin typeface="微软雅黑" panose="020B0503020204020204" pitchFamily="34" charset="-122"/>
                <a:ea typeface="微软雅黑" panose="020B0503020204020204" pitchFamily="34" charset="-122"/>
              </a:rPr>
              <a:t>内容并非完全等同</a:t>
            </a:r>
            <a:endParaRPr lang="zh-CN" altLang="en-US" sz="1600" dirty="0">
              <a:solidFill>
                <a:srgbClr val="0070C0"/>
              </a:solidFill>
              <a:latin typeface="微软雅黑" panose="020B0503020204020204" pitchFamily="34" charset="-122"/>
              <a:ea typeface="微软雅黑" panose="020B0503020204020204" pitchFamily="34" charset="-122"/>
            </a:endParaRPr>
          </a:p>
        </p:txBody>
      </p:sp>
      <p:sp>
        <p:nvSpPr>
          <p:cNvPr id="8" name="矩形 7"/>
          <p:cNvSpPr/>
          <p:nvPr/>
        </p:nvSpPr>
        <p:spPr>
          <a:xfrm>
            <a:off x="8204707" y="5075772"/>
            <a:ext cx="1620957" cy="338554"/>
          </a:xfrm>
          <a:prstGeom prst="rect">
            <a:avLst/>
          </a:prstGeom>
        </p:spPr>
        <p:txBody>
          <a:bodyPr wrap="none">
            <a:spAutoFit/>
          </a:bodyPr>
          <a:lstStyle/>
          <a:p>
            <a:r>
              <a:rPr lang="zh-CN" altLang="en-US" sz="1600" i="0" u="none" strike="noStrike" kern="100" baseline="0" dirty="0">
                <a:solidFill>
                  <a:srgbClr val="0070C0"/>
                </a:solidFill>
                <a:latin typeface="微软雅黑" panose="020B0503020204020204" pitchFamily="34" charset="-122"/>
                <a:ea typeface="微软雅黑" panose="020B0503020204020204" pitchFamily="34" charset="-122"/>
              </a:rPr>
              <a:t>主体不完全相同</a:t>
            </a:r>
            <a:endParaRPr lang="zh-CN" altLang="en-US" sz="1600" dirty="0">
              <a:solidFill>
                <a:srgbClr val="0070C0"/>
              </a:solidFill>
              <a:latin typeface="微软雅黑" panose="020B0503020204020204" pitchFamily="34" charset="-122"/>
              <a:ea typeface="微软雅黑" panose="020B0503020204020204" pitchFamily="34" charset="-122"/>
            </a:endParaRPr>
          </a:p>
        </p:txBody>
      </p:sp>
      <p:sp>
        <p:nvSpPr>
          <p:cNvPr id="11" name="矩形 10"/>
          <p:cNvSpPr/>
          <p:nvPr/>
        </p:nvSpPr>
        <p:spPr>
          <a:xfrm>
            <a:off x="4787551" y="1824980"/>
            <a:ext cx="2646878" cy="461665"/>
          </a:xfrm>
          <a:prstGeom prst="rect">
            <a:avLst/>
          </a:prstGeom>
        </p:spPr>
        <p:txBody>
          <a:bodyPr wrap="none">
            <a:spAutoFit/>
          </a:bodyPr>
          <a:lstStyle/>
          <a:p>
            <a:pPr lvl="0">
              <a:lnSpc>
                <a:spcPct val="150000"/>
              </a:lnSpc>
            </a:pPr>
            <a:r>
              <a:rPr kumimoji="0" lang="zh-CN" altLang="en-US" sz="1600" b="0" i="0" u="none" strike="noStrike" kern="1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rPr>
              <a:t>掩盖了二者之间的内在关系</a:t>
            </a:r>
          </a:p>
        </p:txBody>
      </p:sp>
    </p:spTree>
    <p:extLst>
      <p:ext uri="{BB962C8B-B14F-4D97-AF65-F5344CB8AC3E}">
        <p14:creationId xmlns:p14="http://schemas.microsoft.com/office/powerpoint/2010/main" val="571878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1210</Words>
  <Application>Microsoft Office PowerPoint</Application>
  <PresentationFormat>宽屏</PresentationFormat>
  <Paragraphs>88</Paragraphs>
  <Slides>16</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 Unicode MS</vt:lpstr>
      <vt:lpstr>微软雅黑</vt:lpstr>
      <vt:lpstr>Arial</vt:lpstr>
      <vt:lpstr>Calibri</vt:lpstr>
      <vt:lpstr>Calibri Light</vt:lpstr>
      <vt:lpstr>Times New Roman</vt:lpstr>
      <vt:lpstr>Wingdings</vt:lpstr>
      <vt:lpstr>Office 主题</vt:lpstr>
      <vt:lpstr>攻防工具开发情况</vt:lpstr>
      <vt:lpstr>PowerPoint 演示文稿</vt:lpstr>
      <vt:lpstr>摘要</vt:lpstr>
      <vt:lpstr>自动攻击工具开发——LKM与隐藏技术</vt:lpstr>
      <vt:lpstr>研究背景</vt:lpstr>
      <vt:lpstr>研究意义：对我国大学法治建设的启示意义</vt:lpstr>
      <vt:lpstr>研究意义：对我国大学法治建设的启示意义</vt:lpstr>
      <vt:lpstr>一、大学自治和学术自由的渊源</vt:lpstr>
      <vt:lpstr>二、二者同权论</vt:lpstr>
      <vt:lpstr>三、扫描攻击功能</vt:lpstr>
      <vt:lpstr>敏感信息收集</vt:lpstr>
      <vt:lpstr>弱口令爆破</vt:lpstr>
      <vt:lpstr> CVE扫描</vt:lpstr>
      <vt:lpstr>Exploit脚本查询</vt:lpstr>
      <vt:lpstr>其他功能</vt:lpstr>
      <vt:lpstr>PowerPoint 演示文稿</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论大学自治与学术自由之关系</dc:title>
  <dc:creator>JOBOR小钵</dc:creator>
  <cp:lastModifiedBy>卓饶 杨</cp:lastModifiedBy>
  <cp:revision>41</cp:revision>
  <dcterms:created xsi:type="dcterms:W3CDTF">2016-05-21T23:24:27Z</dcterms:created>
  <dcterms:modified xsi:type="dcterms:W3CDTF">2019-05-09T14:20:03Z</dcterms:modified>
</cp:coreProperties>
</file>