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6"/>
  </p:notes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7" r:id="rId51"/>
    <p:sldId id="318" r:id="rId52"/>
    <p:sldId id="319" r:id="rId53"/>
    <p:sldId id="320" r:id="rId54"/>
    <p:sldId id="321" r:id="rId55"/>
    <p:sldId id="322" r:id="rId56"/>
    <p:sldId id="323" r:id="rId57"/>
    <p:sldId id="324" r:id="rId58"/>
    <p:sldId id="257" r:id="rId59"/>
    <p:sldId id="258" r:id="rId60"/>
    <p:sldId id="259" r:id="rId61"/>
    <p:sldId id="260" r:id="rId62"/>
    <p:sldId id="261" r:id="rId63"/>
    <p:sldId id="262" r:id="rId64"/>
    <p:sldId id="263" r:id="rId65"/>
    <p:sldId id="265" r:id="rId66"/>
    <p:sldId id="264" r:id="rId67"/>
    <p:sldId id="266" r:id="rId68"/>
    <p:sldId id="267"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4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presProps" Target="pres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9FCB9-A3C5-478E-A36A-5E2ED7B8C34D}" type="datetimeFigureOut">
              <a:rPr lang="it-IT" smtClean="0"/>
              <a:t>24/04/2015</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7F072-407D-4FF1-9758-ADB7729AEBDD}" type="slidenum">
              <a:rPr lang="it-IT" smtClean="0"/>
              <a:t>‹N›</a:t>
            </a:fld>
            <a:endParaRPr lang="it-IT"/>
          </a:p>
        </p:txBody>
      </p:sp>
    </p:spTree>
    <p:extLst>
      <p:ext uri="{BB962C8B-B14F-4D97-AF65-F5344CB8AC3E}">
        <p14:creationId xmlns:p14="http://schemas.microsoft.com/office/powerpoint/2010/main" val="218826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53BB51-F286-4004-8CA3-9FE3E16E20DB}" type="slidenum">
              <a:rPr lang="it-IT" altLang="it-IT"/>
              <a:pPr/>
              <a:t>69</a:t>
            </a:fld>
            <a:endParaRPr lang="it-IT" altLang="it-IT"/>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824492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F81234-B005-4635-B5C4-365099824E94}" type="slidenum">
              <a:rPr lang="it-IT" altLang="it-IT"/>
              <a:pPr/>
              <a:t>78</a:t>
            </a:fld>
            <a:endParaRPr lang="it-IT" altLang="it-IT"/>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643729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271A3B-1129-49DD-811D-6EBA2E85C950}" type="slidenum">
              <a:rPr lang="it-IT" altLang="it-IT"/>
              <a:pPr/>
              <a:t>79</a:t>
            </a:fld>
            <a:endParaRPr lang="it-IT" altLang="it-IT"/>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10306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A21B492-A5A6-4045-A791-A23A33180B63}" type="slidenum">
              <a:rPr lang="it-IT" altLang="it-IT"/>
              <a:pPr/>
              <a:t>80</a:t>
            </a:fld>
            <a:endParaRPr lang="it-IT" altLang="it-IT"/>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495247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A81041-3DD1-468E-A8E6-42EB14E6D373}" type="slidenum">
              <a:rPr lang="it-IT" altLang="it-IT"/>
              <a:pPr/>
              <a:t>95</a:t>
            </a:fld>
            <a:endParaRPr lang="it-IT" altLang="it-IT"/>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60946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0137A4-DC30-4AD8-9AF2-2A25B651F9D2}" type="slidenum">
              <a:rPr lang="it-IT" altLang="it-IT"/>
              <a:pPr/>
              <a:t>96</a:t>
            </a:fld>
            <a:endParaRPr lang="it-IT" altLang="it-IT"/>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474291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5F04E0-F96D-400B-905B-C51D44A8DE56}" type="slidenum">
              <a:rPr lang="it-IT" altLang="it-IT"/>
              <a:pPr/>
              <a:t>97</a:t>
            </a:fld>
            <a:endParaRPr lang="it-IT" altLang="it-IT"/>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631198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6930B6-303C-4420-9FD3-6E413E10950D}" type="slidenum">
              <a:rPr lang="it-IT" altLang="it-IT"/>
              <a:pPr/>
              <a:t>98</a:t>
            </a:fld>
            <a:endParaRPr lang="it-IT" altLang="it-IT"/>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8026625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7B3CB0A-8D5E-4138-93FF-25F4FCC135CE}" type="slidenum">
              <a:rPr lang="it-IT" altLang="it-IT"/>
              <a:pPr/>
              <a:t>99</a:t>
            </a:fld>
            <a:endParaRPr lang="it-IT" altLang="it-IT"/>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17703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F063C0-A7F4-4FB5-81CB-CE64CDF427ED}" type="slidenum">
              <a:rPr lang="it-IT" altLang="it-IT"/>
              <a:pPr/>
              <a:t>100</a:t>
            </a:fld>
            <a:endParaRPr lang="it-IT" altLang="it-IT"/>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1193806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48E1E-E410-4439-8914-7F95AFA7A467}" type="slidenum">
              <a:rPr lang="it-IT" altLang="it-IT"/>
              <a:pPr/>
              <a:t>101</a:t>
            </a:fld>
            <a:endParaRPr lang="it-IT" altLang="it-IT"/>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42065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1FE22D-7810-44BC-BCB4-6325CAF91BD3}" type="slidenum">
              <a:rPr lang="it-IT" altLang="it-IT"/>
              <a:pPr/>
              <a:t>70</a:t>
            </a:fld>
            <a:endParaRPr lang="it-IT" altLang="it-IT"/>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95798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1ED35-69F5-4C3E-BC30-2000D9B86AA4}" type="slidenum">
              <a:rPr lang="it-IT" altLang="it-IT"/>
              <a:pPr/>
              <a:t>102</a:t>
            </a:fld>
            <a:endParaRPr lang="it-IT" altLang="it-IT"/>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092679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936D73-6F41-4294-9058-FBE776DC4D4F}" type="slidenum">
              <a:rPr lang="it-IT" altLang="it-IT"/>
              <a:pPr/>
              <a:t>71</a:t>
            </a:fld>
            <a:endParaRPr lang="it-IT" altLang="it-IT"/>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144373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8303256-6CC7-44AB-8A8F-A9131C8BCCC3}" type="slidenum">
              <a:rPr lang="it-IT" altLang="it-IT"/>
              <a:pPr/>
              <a:t>72</a:t>
            </a:fld>
            <a:endParaRPr lang="it-IT" altLang="it-IT"/>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3024524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FF7D7-0CE0-4F92-B6FB-00C71B9B1045}" type="slidenum">
              <a:rPr lang="it-IT" altLang="it-IT"/>
              <a:pPr/>
              <a:t>73</a:t>
            </a:fld>
            <a:endParaRPr lang="it-IT" altLang="it-IT"/>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458786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C03131-31E9-4B1C-8C9E-F74F25B3F02B}" type="slidenum">
              <a:rPr lang="it-IT" altLang="it-IT"/>
              <a:pPr/>
              <a:t>74</a:t>
            </a:fld>
            <a:endParaRPr lang="it-IT" altLang="it-IT"/>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235159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F9BF2B-FF34-402E-AE25-624BB2078C21}" type="slidenum">
              <a:rPr lang="it-IT" altLang="it-IT"/>
              <a:pPr/>
              <a:t>75</a:t>
            </a:fld>
            <a:endParaRPr lang="it-IT" altLang="it-IT"/>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088519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9FA65E-F2D2-48C2-B0D7-D9EEBD51E21F}" type="slidenum">
              <a:rPr lang="it-IT" altLang="it-IT"/>
              <a:pPr/>
              <a:t>76</a:t>
            </a:fld>
            <a:endParaRPr lang="it-IT" altLang="it-IT"/>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74356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6A3D6D-D500-46A3-9AB8-3731801AC475}" type="slidenum">
              <a:rPr lang="it-IT" altLang="it-IT"/>
              <a:pPr/>
              <a:t>77</a:t>
            </a:fld>
            <a:endParaRPr lang="it-IT" altLang="it-IT"/>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it-IT" altLang="it-IT"/>
          </a:p>
        </p:txBody>
      </p:sp>
    </p:spTree>
    <p:extLst>
      <p:ext uri="{BB962C8B-B14F-4D97-AF65-F5344CB8AC3E}">
        <p14:creationId xmlns:p14="http://schemas.microsoft.com/office/powerpoint/2010/main" val="168296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it-IT"/>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smtClean="0"/>
              <a:t>Fare clic per modificare lo stile del sottotitolo dello schema</a:t>
            </a:r>
            <a:endParaRPr lang="it-IT"/>
          </a:p>
        </p:txBody>
      </p:sp>
      <p:sp>
        <p:nvSpPr>
          <p:cNvPr id="4" name="Segnaposto data 3"/>
          <p:cNvSpPr>
            <a:spLocks noGrp="1"/>
          </p:cNvSpPr>
          <p:nvPr>
            <p:ph type="dt" sz="half" idx="10"/>
          </p:nvPr>
        </p:nvSpPr>
        <p:spPr/>
        <p:txBody>
          <a:bodyPr/>
          <a:lstStyle/>
          <a:p>
            <a:fld id="{4CA2E2E8-5CD5-400A-B82E-35053A8A14E0}" type="datetimeFigureOut">
              <a:rPr lang="it-IT" smtClean="0"/>
              <a:t>24/04/2015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462598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A2E2E8-5CD5-400A-B82E-35053A8A14E0}" type="datetimeFigureOut">
              <a:rPr lang="it-IT" smtClean="0"/>
              <a:t>24/04/2015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150515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A2E2E8-5CD5-400A-B82E-35053A8A14E0}" type="datetimeFigureOut">
              <a:rPr lang="it-IT" smtClean="0"/>
              <a:t>24/04/2015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3074395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10"/>
          </p:nvPr>
        </p:nvSpPr>
        <p:spPr/>
        <p:txBody>
          <a:bodyPr/>
          <a:lstStyle/>
          <a:p>
            <a:fld id="{4CA2E2E8-5CD5-400A-B82E-35053A8A14E0}" type="datetimeFigureOut">
              <a:rPr lang="it-IT" smtClean="0"/>
              <a:t>24/04/2015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2202266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p>
            <a:fld id="{4CA2E2E8-5CD5-400A-B82E-35053A8A14E0}" type="datetimeFigureOut">
              <a:rPr lang="it-IT" smtClean="0"/>
              <a:t>24/04/2015</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416775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data 4"/>
          <p:cNvSpPr>
            <a:spLocks noGrp="1"/>
          </p:cNvSpPr>
          <p:nvPr>
            <p:ph type="dt" sz="half" idx="10"/>
          </p:nvPr>
        </p:nvSpPr>
        <p:spPr/>
        <p:txBody>
          <a:bodyPr/>
          <a:lstStyle/>
          <a:p>
            <a:fld id="{4CA2E2E8-5CD5-400A-B82E-35053A8A14E0}" type="datetimeFigureOut">
              <a:rPr lang="it-IT" smtClean="0"/>
              <a:t>24/04/2015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3846020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data 6"/>
          <p:cNvSpPr>
            <a:spLocks noGrp="1"/>
          </p:cNvSpPr>
          <p:nvPr>
            <p:ph type="dt" sz="half" idx="10"/>
          </p:nvPr>
        </p:nvSpPr>
        <p:spPr/>
        <p:txBody>
          <a:bodyPr/>
          <a:lstStyle/>
          <a:p>
            <a:fld id="{4CA2E2E8-5CD5-400A-B82E-35053A8A14E0}" type="datetimeFigureOut">
              <a:rPr lang="it-IT" smtClean="0"/>
              <a:t>24/04/2015</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1593639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data 2"/>
          <p:cNvSpPr>
            <a:spLocks noGrp="1"/>
          </p:cNvSpPr>
          <p:nvPr>
            <p:ph type="dt" sz="half" idx="10"/>
          </p:nvPr>
        </p:nvSpPr>
        <p:spPr/>
        <p:txBody>
          <a:bodyPr/>
          <a:lstStyle/>
          <a:p>
            <a:fld id="{4CA2E2E8-5CD5-400A-B82E-35053A8A14E0}" type="datetimeFigureOut">
              <a:rPr lang="it-IT" smtClean="0"/>
              <a:t>24/04/2015</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2070839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4CA2E2E8-5CD5-400A-B82E-35053A8A14E0}" type="datetimeFigureOut">
              <a:rPr lang="it-IT" smtClean="0"/>
              <a:t>24/04/2015</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380277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CA2E2E8-5CD5-400A-B82E-35053A8A14E0}" type="datetimeFigureOut">
              <a:rPr lang="it-IT" smtClean="0"/>
              <a:t>24/04/2015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311101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p>
            <a:fld id="{4CA2E2E8-5CD5-400A-B82E-35053A8A14E0}" type="datetimeFigureOut">
              <a:rPr lang="it-IT" smtClean="0"/>
              <a:t>24/04/2015</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65ACD423-85CA-4718-82DD-944451359F40}" type="slidenum">
              <a:rPr lang="it-IT" smtClean="0"/>
              <a:t>‹N›</a:t>
            </a:fld>
            <a:endParaRPr lang="it-IT"/>
          </a:p>
        </p:txBody>
      </p:sp>
    </p:spTree>
    <p:extLst>
      <p:ext uri="{BB962C8B-B14F-4D97-AF65-F5344CB8AC3E}">
        <p14:creationId xmlns:p14="http://schemas.microsoft.com/office/powerpoint/2010/main" val="367300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smtClean="0"/>
              <a:t>Fare clic per modificare lo stile del titolo</a:t>
            </a:r>
            <a:endParaRPr lang="it-IT"/>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A2E2E8-5CD5-400A-B82E-35053A8A14E0}" type="datetimeFigureOut">
              <a:rPr lang="it-IT" smtClean="0"/>
              <a:t>24/04/2015</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ACD423-85CA-4718-82DD-944451359F40}" type="slidenum">
              <a:rPr lang="it-IT" smtClean="0"/>
              <a:t>‹N›</a:t>
            </a:fld>
            <a:endParaRPr lang="it-IT"/>
          </a:p>
        </p:txBody>
      </p:sp>
    </p:spTree>
    <p:extLst>
      <p:ext uri="{BB962C8B-B14F-4D97-AF65-F5344CB8AC3E}">
        <p14:creationId xmlns:p14="http://schemas.microsoft.com/office/powerpoint/2010/main" val="1163913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lstStyle/>
          <a:p>
            <a:r>
              <a:rPr lang="it-IT" dirty="0" smtClean="0"/>
              <a:t>Esercizi UML</a:t>
            </a:r>
            <a:endParaRPr lang="it-IT" dirty="0"/>
          </a:p>
        </p:txBody>
      </p:sp>
      <p:sp>
        <p:nvSpPr>
          <p:cNvPr id="3" name="Sottotitolo 2"/>
          <p:cNvSpPr>
            <a:spLocks noGrp="1"/>
          </p:cNvSpPr>
          <p:nvPr>
            <p:ph type="subTitle" idx="1"/>
          </p:nvPr>
        </p:nvSpPr>
        <p:spPr/>
        <p:txBody>
          <a:bodyPr/>
          <a:lstStyle/>
          <a:p>
            <a:endParaRPr lang="it-IT"/>
          </a:p>
        </p:txBody>
      </p:sp>
    </p:spTree>
    <p:extLst>
      <p:ext uri="{BB962C8B-B14F-4D97-AF65-F5344CB8AC3E}">
        <p14:creationId xmlns:p14="http://schemas.microsoft.com/office/powerpoint/2010/main" val="2114339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ltLang="en-US"/>
              <a:t>Attributi</a:t>
            </a:r>
          </a:p>
        </p:txBody>
      </p:sp>
      <p:sp>
        <p:nvSpPr>
          <p:cNvPr id="179203" name="Rectangle 3"/>
          <p:cNvSpPr>
            <a:spLocks noGrp="1" noChangeArrowheads="1"/>
          </p:cNvSpPr>
          <p:nvPr>
            <p:ph type="body" idx="1"/>
          </p:nvPr>
        </p:nvSpPr>
        <p:spPr>
          <a:xfrm>
            <a:off x="228600" y="1828800"/>
            <a:ext cx="8610600" cy="1524000"/>
          </a:xfrm>
        </p:spPr>
        <p:txBody>
          <a:bodyPr/>
          <a:lstStyle/>
          <a:p>
            <a:pPr>
              <a:buFontTx/>
              <a:buNone/>
            </a:pPr>
            <a:r>
              <a:rPr lang="en-US" altLang="en-US"/>
              <a:t>- valore[0..1]: Int  =  0</a:t>
            </a:r>
          </a:p>
          <a:p>
            <a:endParaRPr lang="en-US" altLang="en-US"/>
          </a:p>
        </p:txBody>
      </p:sp>
      <p:sp>
        <p:nvSpPr>
          <p:cNvPr id="179204" name="AutoShape 4"/>
          <p:cNvSpPr>
            <a:spLocks/>
          </p:cNvSpPr>
          <p:nvPr/>
        </p:nvSpPr>
        <p:spPr bwMode="auto">
          <a:xfrm>
            <a:off x="990600" y="2781300"/>
            <a:ext cx="990600" cy="495300"/>
          </a:xfrm>
          <a:prstGeom prst="borderCallout1">
            <a:avLst>
              <a:gd name="adj1" fmla="val 23079"/>
              <a:gd name="adj2" fmla="val -7694"/>
              <a:gd name="adj3" fmla="val -95833"/>
              <a:gd name="adj4" fmla="val -9935"/>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nome</a:t>
            </a:r>
          </a:p>
        </p:txBody>
      </p:sp>
      <p:sp>
        <p:nvSpPr>
          <p:cNvPr id="179205" name="AutoShape 5"/>
          <p:cNvSpPr>
            <a:spLocks/>
          </p:cNvSpPr>
          <p:nvPr/>
        </p:nvSpPr>
        <p:spPr bwMode="auto">
          <a:xfrm>
            <a:off x="838200" y="1143000"/>
            <a:ext cx="1317625" cy="495300"/>
          </a:xfrm>
          <a:prstGeom prst="borderCallout1">
            <a:avLst>
              <a:gd name="adj1" fmla="val 23079"/>
              <a:gd name="adj2" fmla="val -5782"/>
              <a:gd name="adj3" fmla="val 184616"/>
              <a:gd name="adj4" fmla="val -40120"/>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visibilità</a:t>
            </a:r>
          </a:p>
        </p:txBody>
      </p:sp>
      <p:sp>
        <p:nvSpPr>
          <p:cNvPr id="179206" name="AutoShape 6"/>
          <p:cNvSpPr>
            <a:spLocks/>
          </p:cNvSpPr>
          <p:nvPr/>
        </p:nvSpPr>
        <p:spPr bwMode="auto">
          <a:xfrm>
            <a:off x="3352800" y="2667000"/>
            <a:ext cx="990600" cy="495300"/>
          </a:xfrm>
          <a:prstGeom prst="borderCallout1">
            <a:avLst>
              <a:gd name="adj1" fmla="val 23079"/>
              <a:gd name="adj2" fmla="val -7694"/>
              <a:gd name="adj3" fmla="val -68269"/>
              <a:gd name="adj4" fmla="val -73398"/>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tipo</a:t>
            </a:r>
          </a:p>
        </p:txBody>
      </p:sp>
      <p:sp>
        <p:nvSpPr>
          <p:cNvPr id="179207" name="AutoShape 7"/>
          <p:cNvSpPr>
            <a:spLocks/>
          </p:cNvSpPr>
          <p:nvPr/>
        </p:nvSpPr>
        <p:spPr bwMode="auto">
          <a:xfrm>
            <a:off x="4648200" y="1990725"/>
            <a:ext cx="2286000" cy="495300"/>
          </a:xfrm>
          <a:prstGeom prst="borderCallout1">
            <a:avLst>
              <a:gd name="adj1" fmla="val 23079"/>
              <a:gd name="adj2" fmla="val -3333"/>
              <a:gd name="adj3" fmla="val 16667"/>
              <a:gd name="adj4" fmla="val -39375"/>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valore iniziale</a:t>
            </a:r>
          </a:p>
        </p:txBody>
      </p:sp>
      <p:sp>
        <p:nvSpPr>
          <p:cNvPr id="179208" name="AutoShape 8"/>
          <p:cNvSpPr>
            <a:spLocks/>
          </p:cNvSpPr>
          <p:nvPr/>
        </p:nvSpPr>
        <p:spPr bwMode="auto">
          <a:xfrm>
            <a:off x="3429000" y="1219200"/>
            <a:ext cx="2286000" cy="495300"/>
          </a:xfrm>
          <a:prstGeom prst="borderCallout1">
            <a:avLst>
              <a:gd name="adj1" fmla="val 23079"/>
              <a:gd name="adj2" fmla="val -3333"/>
              <a:gd name="adj3" fmla="val 145514"/>
              <a:gd name="adj4" fmla="val -67153"/>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molteplicità</a:t>
            </a:r>
          </a:p>
        </p:txBody>
      </p:sp>
      <p:sp>
        <p:nvSpPr>
          <p:cNvPr id="179209" name="Rectangle 9"/>
          <p:cNvSpPr>
            <a:spLocks noChangeArrowheads="1"/>
          </p:cNvSpPr>
          <p:nvPr/>
        </p:nvSpPr>
        <p:spPr bwMode="auto">
          <a:xfrm>
            <a:off x="228600" y="4114800"/>
            <a:ext cx="86106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visibilità omessa = private</a:t>
            </a:r>
          </a:p>
          <a:p>
            <a:r>
              <a:rPr lang="en-US" altLang="en-US"/>
              <a:t>molteplicità omessa = [1]</a:t>
            </a:r>
          </a:p>
          <a:p>
            <a:r>
              <a:rPr lang="en-US" altLang="en-US"/>
              <a:t>tipo omesso = non importa quale è</a:t>
            </a:r>
          </a:p>
        </p:txBody>
      </p:sp>
    </p:spTree>
    <p:extLst>
      <p:ext uri="{BB962C8B-B14F-4D97-AF65-F5344CB8AC3E}">
        <p14:creationId xmlns:p14="http://schemas.microsoft.com/office/powerpoint/2010/main" val="3908627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9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9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9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92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92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9209">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9209">
                                            <p:txEl>
                                              <p:pRg st="1" end="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920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P spid="179204" grpId="0" animBg="1" autoUpdateAnimBg="0"/>
      <p:bldP spid="179205" grpId="0" animBg="1" autoUpdateAnimBg="0"/>
      <p:bldP spid="179206" grpId="0" animBg="1" autoUpdateAnimBg="0"/>
      <p:bldP spid="179207" grpId="0" animBg="1" autoUpdateAnimBg="0"/>
      <p:bldP spid="179208" grpId="0" animBg="1" autoUpdateAnimBg="0"/>
      <p:bldP spid="179209"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it-IT" altLang="it-IT"/>
              <a:t>Quesito 3</a:t>
            </a:r>
          </a:p>
        </p:txBody>
      </p:sp>
      <p:sp>
        <p:nvSpPr>
          <p:cNvPr id="8195" name="Rectangle 3"/>
          <p:cNvSpPr>
            <a:spLocks noGrp="1" noChangeArrowheads="1"/>
          </p:cNvSpPr>
          <p:nvPr>
            <p:ph type="body" idx="1"/>
          </p:nvPr>
        </p:nvSpPr>
        <p:spPr/>
        <p:txBody>
          <a:bodyPr/>
          <a:lstStyle/>
          <a:p>
            <a:pPr marL="609600" indent="-609600">
              <a:lnSpc>
                <a:spcPct val="80000"/>
              </a:lnSpc>
            </a:pPr>
            <a:r>
              <a:rPr lang="it-IT" altLang="it-IT" sz="2000"/>
              <a:t>Si supponga di avere le seguenti interfacce CellulareI e MacchinaFotograficaI:</a:t>
            </a:r>
          </a:p>
          <a:p>
            <a:pPr marL="609600" indent="-609600">
              <a:lnSpc>
                <a:spcPct val="80000"/>
              </a:lnSpc>
              <a:buFontTx/>
              <a:buNone/>
            </a:pPr>
            <a:r>
              <a:rPr lang="it-IT" altLang="it-IT" sz="2000"/>
              <a:t>	</a:t>
            </a:r>
          </a:p>
          <a:p>
            <a:pPr marL="609600" indent="-609600">
              <a:lnSpc>
                <a:spcPct val="80000"/>
              </a:lnSpc>
              <a:buFontTx/>
              <a:buNone/>
            </a:pPr>
            <a:r>
              <a:rPr lang="it-IT" altLang="it-IT" sz="2000"/>
              <a:t>	interface CellulareI {</a:t>
            </a:r>
            <a:br>
              <a:rPr lang="it-IT" altLang="it-IT" sz="2000"/>
            </a:br>
            <a:r>
              <a:rPr lang="it-IT" altLang="it-IT" sz="2000"/>
              <a:t>		void chiama(String num);</a:t>
            </a:r>
            <a:br>
              <a:rPr lang="it-IT" altLang="it-IT" sz="2000"/>
            </a:br>
            <a:r>
              <a:rPr lang="it-IT" altLang="it-IT" sz="2000"/>
              <a:t>		void inviaTesto(String num, String testo);</a:t>
            </a:r>
            <a:br>
              <a:rPr lang="it-IT" altLang="it-IT" sz="2000"/>
            </a:br>
            <a:r>
              <a:rPr lang="it-IT" altLang="it-IT" sz="2000"/>
              <a:t>}</a:t>
            </a:r>
          </a:p>
          <a:p>
            <a:pPr marL="609600" indent="-609600">
              <a:lnSpc>
                <a:spcPct val="80000"/>
              </a:lnSpc>
              <a:buFontTx/>
              <a:buNone/>
            </a:pPr>
            <a:r>
              <a:rPr lang="it-IT" altLang="it-IT" sz="2000"/>
              <a:t>	interface MacchinaFotograficaI {</a:t>
            </a:r>
            <a:br>
              <a:rPr lang="it-IT" altLang="it-IT" sz="2000"/>
            </a:br>
            <a:r>
              <a:rPr lang="it-IT" altLang="it-IT" sz="2000"/>
              <a:t>		void scatta();</a:t>
            </a:r>
            <a:br>
              <a:rPr lang="it-IT" altLang="it-IT" sz="2000"/>
            </a:br>
            <a:r>
              <a:rPr lang="it-IT" altLang="it-IT" sz="2000"/>
              <a:t>}</a:t>
            </a:r>
          </a:p>
          <a:p>
            <a:pPr marL="609600" indent="-609600">
              <a:lnSpc>
                <a:spcPct val="80000"/>
              </a:lnSpc>
            </a:pPr>
            <a:endParaRPr lang="it-IT" altLang="it-IT" sz="2000"/>
          </a:p>
          <a:p>
            <a:pPr marL="609600" indent="-609600">
              <a:lnSpc>
                <a:spcPct val="80000"/>
              </a:lnSpc>
            </a:pPr>
            <a:r>
              <a:rPr lang="it-IT" altLang="it-IT" sz="2000"/>
              <a:t>Si completino le seguenti dichiarazioni:</a:t>
            </a:r>
          </a:p>
          <a:p>
            <a:pPr marL="609600" indent="-609600">
              <a:lnSpc>
                <a:spcPct val="80000"/>
              </a:lnSpc>
              <a:buFontTx/>
              <a:buNone/>
            </a:pPr>
            <a:r>
              <a:rPr lang="it-IT" altLang="it-IT" sz="2000"/>
              <a:t>	</a:t>
            </a:r>
          </a:p>
          <a:p>
            <a:pPr marL="609600" indent="-609600">
              <a:lnSpc>
                <a:spcPct val="80000"/>
              </a:lnSpc>
              <a:buFontTx/>
              <a:buNone/>
            </a:pPr>
            <a:r>
              <a:rPr lang="it-IT" altLang="it-IT" sz="2000"/>
              <a:t>	</a:t>
            </a:r>
          </a:p>
        </p:txBody>
      </p:sp>
    </p:spTree>
    <p:extLst>
      <p:ext uri="{BB962C8B-B14F-4D97-AF65-F5344CB8AC3E}">
        <p14:creationId xmlns:p14="http://schemas.microsoft.com/office/powerpoint/2010/main" val="381243955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57200" y="549275"/>
            <a:ext cx="8229600" cy="5576888"/>
          </a:xfrm>
        </p:spPr>
        <p:txBody>
          <a:bodyPr/>
          <a:lstStyle/>
          <a:p>
            <a:pPr>
              <a:lnSpc>
                <a:spcPct val="80000"/>
              </a:lnSpc>
              <a:buFontTx/>
              <a:buNone/>
            </a:pPr>
            <a:r>
              <a:rPr lang="it-IT" altLang="it-IT" sz="2000"/>
              <a:t>	interface TelefonoConMacchinaFotograficaI </a:t>
            </a:r>
            <a:r>
              <a:rPr lang="it-IT" altLang="it-IT" sz="2000" b="1"/>
              <a:t>...................................................................... </a:t>
            </a:r>
            <a:r>
              <a:rPr lang="it-IT" altLang="it-IT" sz="2000"/>
              <a:t>{ }</a:t>
            </a:r>
          </a:p>
          <a:p>
            <a:pPr>
              <a:lnSpc>
                <a:spcPct val="80000"/>
              </a:lnSpc>
              <a:buFontTx/>
              <a:buNone/>
            </a:pPr>
            <a:r>
              <a:rPr lang="it-IT" altLang="it-IT" sz="2000"/>
              <a:t>	</a:t>
            </a:r>
          </a:p>
          <a:p>
            <a:pPr>
              <a:lnSpc>
                <a:spcPct val="80000"/>
              </a:lnSpc>
              <a:buFontTx/>
              <a:buNone/>
            </a:pPr>
            <a:r>
              <a:rPr lang="it-IT" altLang="it-IT" sz="2000"/>
              <a:t>	class TelefonoCellulare </a:t>
            </a:r>
            <a:r>
              <a:rPr lang="it-IT" altLang="it-IT" sz="2000" b="1"/>
              <a:t>......................................................................................</a:t>
            </a:r>
            <a:r>
              <a:rPr lang="it-IT" altLang="it-IT" sz="2000"/>
              <a:t> {</a:t>
            </a:r>
            <a:br>
              <a:rPr lang="it-IT" altLang="it-IT" sz="2000"/>
            </a:br>
            <a:r>
              <a:rPr lang="it-IT" altLang="it-IT" sz="2000"/>
              <a:t>		public final numero String;</a:t>
            </a:r>
            <a:br>
              <a:rPr lang="it-IT" altLang="it-IT" sz="2000"/>
            </a:br>
            <a:r>
              <a:rPr lang="it-IT" altLang="it-IT" sz="2000"/>
              <a:t>		void chiama(String num) </a:t>
            </a:r>
          </a:p>
          <a:p>
            <a:pPr>
              <a:lnSpc>
                <a:spcPct val="80000"/>
              </a:lnSpc>
              <a:buFontTx/>
              <a:buNone/>
            </a:pPr>
            <a:r>
              <a:rPr lang="it-IT" altLang="it-IT" sz="2000"/>
              <a:t>			{/* codice del metodo non mostrato */};</a:t>
            </a:r>
            <a:br>
              <a:rPr lang="it-IT" altLang="it-IT" sz="2000"/>
            </a:br>
            <a:r>
              <a:rPr lang="it-IT" altLang="it-IT" sz="2000"/>
              <a:t>		void inviaTesto(String num, String testo) </a:t>
            </a:r>
          </a:p>
          <a:p>
            <a:pPr>
              <a:lnSpc>
                <a:spcPct val="80000"/>
              </a:lnSpc>
              <a:buFontTx/>
              <a:buNone/>
            </a:pPr>
            <a:r>
              <a:rPr lang="it-IT" altLang="it-IT" sz="2000"/>
              <a:t>			{/* codice del metodo non mostrato */};</a:t>
            </a:r>
          </a:p>
          <a:p>
            <a:pPr>
              <a:lnSpc>
                <a:spcPct val="80000"/>
              </a:lnSpc>
              <a:buFontTx/>
              <a:buNone/>
            </a:pPr>
            <a:r>
              <a:rPr lang="it-IT" altLang="it-IT" sz="2000"/>
              <a:t>	}</a:t>
            </a:r>
          </a:p>
          <a:p>
            <a:pPr>
              <a:lnSpc>
                <a:spcPct val="80000"/>
              </a:lnSpc>
              <a:buFontTx/>
              <a:buNone/>
            </a:pPr>
            <a:endParaRPr lang="it-IT" altLang="it-IT" sz="2000"/>
          </a:p>
          <a:p>
            <a:pPr>
              <a:lnSpc>
                <a:spcPct val="80000"/>
              </a:lnSpc>
              <a:buFontTx/>
              <a:buNone/>
            </a:pPr>
            <a:r>
              <a:rPr lang="it-IT" altLang="it-IT" sz="2000"/>
              <a:t>	class MacchinaFotografica </a:t>
            </a:r>
            <a:r>
              <a:rPr lang="it-IT" altLang="it-IT" sz="2000" b="1"/>
              <a:t>.........................................................................</a:t>
            </a:r>
            <a:r>
              <a:rPr lang="it-IT" altLang="it-IT" sz="2000"/>
              <a:t> {</a:t>
            </a:r>
            <a:br>
              <a:rPr lang="it-IT" altLang="it-IT" sz="2000"/>
            </a:br>
            <a:r>
              <a:rPr lang="it-IT" altLang="it-IT" sz="2000"/>
              <a:t>		void scatta() {/* codice del metodo non mostrato */};</a:t>
            </a:r>
            <a:br>
              <a:rPr lang="it-IT" altLang="it-IT" sz="2000"/>
            </a:br>
            <a:r>
              <a:rPr lang="it-IT" altLang="it-IT" sz="2000"/>
              <a:t>}</a:t>
            </a:r>
          </a:p>
          <a:p>
            <a:pPr>
              <a:lnSpc>
                <a:spcPct val="80000"/>
              </a:lnSpc>
              <a:buFontTx/>
              <a:buNone/>
            </a:pPr>
            <a:r>
              <a:rPr lang="it-IT" altLang="it-IT" sz="2000"/>
              <a:t>	class TelefonoConMacchinaFotografica </a:t>
            </a:r>
            <a:r>
              <a:rPr lang="it-IT" altLang="it-IT" sz="2000" b="1"/>
              <a:t>.................................................................................</a:t>
            </a:r>
            <a:r>
              <a:rPr lang="it-IT" altLang="it-IT" sz="2000"/>
              <a:t> {</a:t>
            </a:r>
            <a:br>
              <a:rPr lang="it-IT" altLang="it-IT" sz="2000"/>
            </a:br>
            <a:r>
              <a:rPr lang="it-IT" altLang="it-IT" sz="2000"/>
              <a:t>		void scatta() {/* codice del metodo non mostrato */};</a:t>
            </a:r>
          </a:p>
          <a:p>
            <a:pPr>
              <a:lnSpc>
                <a:spcPct val="80000"/>
              </a:lnSpc>
              <a:buFontTx/>
              <a:buNone/>
            </a:pPr>
            <a:r>
              <a:rPr lang="it-IT" altLang="it-IT" sz="2000"/>
              <a:t>	}</a:t>
            </a:r>
          </a:p>
        </p:txBody>
      </p:sp>
    </p:spTree>
    <p:extLst>
      <p:ext uri="{BB962C8B-B14F-4D97-AF65-F5344CB8AC3E}">
        <p14:creationId xmlns:p14="http://schemas.microsoft.com/office/powerpoint/2010/main" val="242836781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it-IT" altLang="it-IT"/>
              <a:t>Soluzione 3</a:t>
            </a:r>
          </a:p>
        </p:txBody>
      </p:sp>
      <p:sp>
        <p:nvSpPr>
          <p:cNvPr id="11267" name="Rectangle 3"/>
          <p:cNvSpPr>
            <a:spLocks noGrp="1" noChangeArrowheads="1"/>
          </p:cNvSpPr>
          <p:nvPr>
            <p:ph type="body" idx="1"/>
          </p:nvPr>
        </p:nvSpPr>
        <p:spPr>
          <a:xfrm>
            <a:off x="457200" y="1600200"/>
            <a:ext cx="8229600" cy="4997450"/>
          </a:xfrm>
        </p:spPr>
        <p:txBody>
          <a:bodyPr/>
          <a:lstStyle/>
          <a:p>
            <a:pPr>
              <a:lnSpc>
                <a:spcPct val="80000"/>
              </a:lnSpc>
              <a:buFontTx/>
              <a:buNone/>
            </a:pPr>
            <a:r>
              <a:rPr lang="it-IT" altLang="it-IT" sz="2000"/>
              <a:t>interface TelefonoConMacchinaFotograficaI </a:t>
            </a:r>
            <a:r>
              <a:rPr lang="it-IT" altLang="it-IT" sz="2000" b="1"/>
              <a:t>extends CellulareI, MacchinaFotograficaI </a:t>
            </a:r>
            <a:r>
              <a:rPr lang="it-IT" altLang="it-IT" sz="2000"/>
              <a:t>{ }</a:t>
            </a:r>
          </a:p>
          <a:p>
            <a:pPr>
              <a:lnSpc>
                <a:spcPct val="80000"/>
              </a:lnSpc>
              <a:buFontTx/>
              <a:buNone/>
            </a:pPr>
            <a:endParaRPr lang="it-IT" altLang="it-IT" sz="2000"/>
          </a:p>
          <a:p>
            <a:pPr>
              <a:lnSpc>
                <a:spcPct val="80000"/>
              </a:lnSpc>
              <a:buFontTx/>
              <a:buNone/>
            </a:pPr>
            <a:r>
              <a:rPr lang="it-IT" altLang="it-IT" sz="2000"/>
              <a:t>class TelefonoCellulare </a:t>
            </a:r>
            <a:r>
              <a:rPr lang="it-IT" altLang="it-IT" sz="2000" b="1"/>
              <a:t>implements CellulareI</a:t>
            </a:r>
            <a:r>
              <a:rPr lang="it-IT" altLang="it-IT" sz="2000"/>
              <a:t> {</a:t>
            </a:r>
            <a:br>
              <a:rPr lang="it-IT" altLang="it-IT" sz="2000"/>
            </a:br>
            <a:r>
              <a:rPr lang="it-IT" altLang="it-IT" sz="2000"/>
              <a:t>		public final numero String;</a:t>
            </a:r>
            <a:br>
              <a:rPr lang="it-IT" altLang="it-IT" sz="2000"/>
            </a:br>
            <a:r>
              <a:rPr lang="it-IT" altLang="it-IT" sz="2000"/>
              <a:t>		void chiama(String num) </a:t>
            </a:r>
          </a:p>
          <a:p>
            <a:pPr>
              <a:lnSpc>
                <a:spcPct val="80000"/>
              </a:lnSpc>
              <a:buFontTx/>
              <a:buNone/>
            </a:pPr>
            <a:r>
              <a:rPr lang="it-IT" altLang="it-IT" sz="2000"/>
              <a:t>			{/* codice del metodo non mostrato */};</a:t>
            </a:r>
            <a:br>
              <a:rPr lang="it-IT" altLang="it-IT" sz="2000"/>
            </a:br>
            <a:r>
              <a:rPr lang="it-IT" altLang="it-IT" sz="2000"/>
              <a:t>		void inviaTesto(String num, String testo) </a:t>
            </a:r>
          </a:p>
          <a:p>
            <a:pPr>
              <a:lnSpc>
                <a:spcPct val="80000"/>
              </a:lnSpc>
              <a:buFontTx/>
              <a:buNone/>
            </a:pPr>
            <a:r>
              <a:rPr lang="it-IT" altLang="it-IT" sz="2000"/>
              <a:t>			{/* codice del metodo non mostrato */};</a:t>
            </a:r>
          </a:p>
          <a:p>
            <a:pPr>
              <a:lnSpc>
                <a:spcPct val="80000"/>
              </a:lnSpc>
              <a:buFontTx/>
              <a:buNone/>
            </a:pPr>
            <a:r>
              <a:rPr lang="it-IT" altLang="it-IT" sz="2000"/>
              <a:t>}</a:t>
            </a:r>
          </a:p>
          <a:p>
            <a:pPr>
              <a:lnSpc>
                <a:spcPct val="80000"/>
              </a:lnSpc>
              <a:buFontTx/>
              <a:buNone/>
            </a:pPr>
            <a:r>
              <a:rPr lang="it-IT" altLang="it-IT" sz="2000"/>
              <a:t>class MacchinaFotografica </a:t>
            </a:r>
            <a:r>
              <a:rPr lang="it-IT" altLang="it-IT" sz="2000" b="1"/>
              <a:t>implements MacchinaFotograficaI</a:t>
            </a:r>
            <a:r>
              <a:rPr lang="it-IT" altLang="it-IT" sz="2000"/>
              <a:t> {</a:t>
            </a:r>
            <a:br>
              <a:rPr lang="it-IT" altLang="it-IT" sz="2000"/>
            </a:br>
            <a:r>
              <a:rPr lang="it-IT" altLang="it-IT" sz="2000"/>
              <a:t>		void scatta() {/* codice del metodo non mostrato */};</a:t>
            </a:r>
          </a:p>
          <a:p>
            <a:pPr>
              <a:lnSpc>
                <a:spcPct val="80000"/>
              </a:lnSpc>
              <a:buFontTx/>
              <a:buNone/>
            </a:pPr>
            <a:r>
              <a:rPr lang="it-IT" altLang="it-IT" sz="2000"/>
              <a:t>}</a:t>
            </a:r>
          </a:p>
          <a:p>
            <a:pPr>
              <a:lnSpc>
                <a:spcPct val="80000"/>
              </a:lnSpc>
              <a:buFontTx/>
              <a:buNone/>
            </a:pPr>
            <a:r>
              <a:rPr lang="it-IT" altLang="it-IT" sz="2000"/>
              <a:t>class TelefonoConMacchinaFotografica </a:t>
            </a:r>
            <a:r>
              <a:rPr lang="it-IT" altLang="it-IT" sz="2000" b="1"/>
              <a:t>extends TelefonoCellulare, implements MacchinaFotograficaI</a:t>
            </a:r>
            <a:r>
              <a:rPr lang="it-IT" altLang="it-IT" sz="2000"/>
              <a:t> {</a:t>
            </a:r>
            <a:br>
              <a:rPr lang="it-IT" altLang="it-IT" sz="2000"/>
            </a:br>
            <a:r>
              <a:rPr lang="it-IT" altLang="it-IT" sz="2000"/>
              <a:t>		void scatta() {/* codice del metodo non mostrato */};</a:t>
            </a:r>
          </a:p>
          <a:p>
            <a:pPr>
              <a:lnSpc>
                <a:spcPct val="80000"/>
              </a:lnSpc>
              <a:buFontTx/>
              <a:buNone/>
            </a:pPr>
            <a:r>
              <a:rPr lang="it-IT" altLang="it-IT" sz="2000"/>
              <a:t>}</a:t>
            </a:r>
          </a:p>
        </p:txBody>
      </p:sp>
    </p:spTree>
    <p:extLst>
      <p:ext uri="{BB962C8B-B14F-4D97-AF65-F5344CB8AC3E}">
        <p14:creationId xmlns:p14="http://schemas.microsoft.com/office/powerpoint/2010/main" val="40017735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757363"/>
            <a:ext cx="7943850" cy="3343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758870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Esercizio</a:t>
            </a:r>
            <a:endParaRPr lang="it-IT" dirty="0"/>
          </a:p>
        </p:txBody>
      </p:sp>
      <p:sp>
        <p:nvSpPr>
          <p:cNvPr id="3" name="Segnaposto contenuto 2"/>
          <p:cNvSpPr>
            <a:spLocks noGrp="1"/>
          </p:cNvSpPr>
          <p:nvPr>
            <p:ph idx="1"/>
          </p:nvPr>
        </p:nvSpPr>
        <p:spPr/>
        <p:txBody>
          <a:bodyPr>
            <a:normAutofit fontScale="77500" lnSpcReduction="20000"/>
          </a:bodyPr>
          <a:lstStyle/>
          <a:p>
            <a:r>
              <a:rPr lang="it-IT" dirty="0" smtClean="0"/>
              <a:t>Si consideri la struttura tipica di un file </a:t>
            </a:r>
            <a:r>
              <a:rPr lang="it-IT" dirty="0" err="1" smtClean="0"/>
              <a:t>system</a:t>
            </a:r>
            <a:r>
              <a:rPr lang="it-IT" dirty="0" smtClean="0"/>
              <a:t>.</a:t>
            </a:r>
          </a:p>
          <a:p>
            <a:r>
              <a:rPr lang="it-IT" dirty="0" smtClean="0"/>
              <a:t>Le directory sono organizzate gerarchicamente: ogni directory può contenere altre directory, file, oppure link. Un link è un riferimento a un file fisicamente memorizzato in un’altra directory; in questo modo il file riferito diventa virtualmente parte anche della directory che contiene il link. Una directory ha un nome. Ogni file è caratterizzato da un nome, una dimensione e un tipo. Un link ha un nome e un tipo.</a:t>
            </a:r>
          </a:p>
          <a:p>
            <a:r>
              <a:rPr lang="it-IT" dirty="0" smtClean="0"/>
              <a:t>Ogni elemento (directory, file o link) è associato con un insieme di diritti d’accesso: lettura, scrittura e esecuzione. Questi sono concessi al proprietario di una risorsa (un singolo utente), a gruppi di utenti o a tutti gli utenti.</a:t>
            </a:r>
            <a:endParaRPr lang="it-IT" dirty="0"/>
          </a:p>
        </p:txBody>
      </p:sp>
    </p:spTree>
    <p:extLst>
      <p:ext uri="{BB962C8B-B14F-4D97-AF65-F5344CB8AC3E}">
        <p14:creationId xmlns:p14="http://schemas.microsoft.com/office/powerpoint/2010/main" val="77676162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4925" y="1462088"/>
            <a:ext cx="653415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208881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1662113"/>
            <a:ext cx="1657350" cy="3533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68178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340768"/>
            <a:ext cx="10010775" cy="451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2058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80728"/>
            <a:ext cx="9183672" cy="3873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935828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0"/>
            <a:ext cx="8229600" cy="1143000"/>
          </a:xfrm>
        </p:spPr>
        <p:txBody>
          <a:bodyPr/>
          <a:lstStyle/>
          <a:p>
            <a:r>
              <a:rPr lang="it-IT" dirty="0" smtClean="0"/>
              <a:t>Esercizio</a:t>
            </a:r>
            <a:endParaRPr lang="it-IT" dirty="0"/>
          </a:p>
        </p:txBody>
      </p:sp>
      <p:sp>
        <p:nvSpPr>
          <p:cNvPr id="3" name="Segnaposto contenuto 2"/>
          <p:cNvSpPr>
            <a:spLocks noGrp="1"/>
          </p:cNvSpPr>
          <p:nvPr>
            <p:ph idx="1"/>
          </p:nvPr>
        </p:nvSpPr>
        <p:spPr>
          <a:xfrm>
            <a:off x="0" y="1196752"/>
            <a:ext cx="9144000" cy="5661248"/>
          </a:xfrm>
        </p:spPr>
        <p:txBody>
          <a:bodyPr>
            <a:normAutofit fontScale="70000" lnSpcReduction="20000"/>
          </a:bodyPr>
          <a:lstStyle/>
          <a:p>
            <a:r>
              <a:rPr lang="it-IT" dirty="0" smtClean="0"/>
              <a:t>Un distributore automatico di merendine è composto da un display, una tastiera, una gettoniera e un distributore vero e proprio. Questi elementi hardware sono controllati da software opportuno per consentire all'utente di scegliere un prodotto, pagare con il proprio dispositivo attivo (chiavetta), o in contanti, e recuperare il prodotto acquistato.</a:t>
            </a:r>
          </a:p>
          <a:p>
            <a:r>
              <a:rPr lang="it-IT" dirty="0" smtClean="0"/>
              <a:t>Chiaramente, ogni prodotto ha un prezzo, leggermente inferiore se il cliente paga con la propria chiavetta, e il distributore non eroga nulla se la cifra pagata non è sufficiente (il credito sul dispositivo non è sufficiente, oppure le monete inserite sono troppo poche). Se il totale delle monete inserite è superiore al prezzo richiesto, la macchina, attraverso la gettoniera, deve dare il resto. Il cliente può anche usare la gettoniera per caricare la propria chiavetta; questo avviene inserendo soldi (monete e banconote) senza selezionare un prodotto.</a:t>
            </a:r>
          </a:p>
          <a:p>
            <a:r>
              <a:rPr lang="it-IT" dirty="0" smtClean="0"/>
              <a:t>Si modelli il sistema attraverso un opportuno diagramma delle classi UML, specificando quali classi "rappresentano" elementi puramente software e quali definiscono l'interfaccia dei componenti hardware elencati in precedenza.</a:t>
            </a:r>
          </a:p>
          <a:p>
            <a:r>
              <a:rPr lang="it-IT" dirty="0" smtClean="0"/>
              <a:t>Si realizzi un </a:t>
            </a:r>
            <a:r>
              <a:rPr lang="it-IT" dirty="0" err="1" smtClean="0"/>
              <a:t>sequence</a:t>
            </a:r>
            <a:r>
              <a:rPr lang="it-IT" dirty="0" smtClean="0"/>
              <a:t> </a:t>
            </a:r>
            <a:r>
              <a:rPr lang="it-IT" dirty="0" err="1" smtClean="0"/>
              <a:t>diagram</a:t>
            </a:r>
            <a:r>
              <a:rPr lang="it-IT" dirty="0" smtClean="0"/>
              <a:t> UML che descriva il processo di inserimento monete o chiavetta per la selezione di uno (o più) prodotti finché c’è credito disponibile. </a:t>
            </a:r>
            <a:endParaRPr lang="it-IT" dirty="0"/>
          </a:p>
        </p:txBody>
      </p:sp>
    </p:spTree>
    <p:extLst>
      <p:ext uri="{BB962C8B-B14F-4D97-AF65-F5344CB8AC3E}">
        <p14:creationId xmlns:p14="http://schemas.microsoft.com/office/powerpoint/2010/main" val="2822736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ltLang="en-US"/>
              <a:t>Operazioni</a:t>
            </a:r>
          </a:p>
        </p:txBody>
      </p:sp>
      <p:sp>
        <p:nvSpPr>
          <p:cNvPr id="174083" name="Rectangle 3"/>
          <p:cNvSpPr>
            <a:spLocks noGrp="1" noChangeArrowheads="1"/>
          </p:cNvSpPr>
          <p:nvPr>
            <p:ph type="body" idx="1"/>
          </p:nvPr>
        </p:nvSpPr>
        <p:spPr>
          <a:xfrm>
            <a:off x="228600" y="1828800"/>
            <a:ext cx="4114800" cy="685800"/>
          </a:xfrm>
        </p:spPr>
        <p:txBody>
          <a:bodyPr/>
          <a:lstStyle/>
          <a:p>
            <a:pPr>
              <a:buFontTx/>
              <a:buNone/>
            </a:pPr>
            <a:r>
              <a:rPr lang="en-US" altLang="en-US"/>
              <a:t>+ cambiaVal(nVal:Int)</a:t>
            </a:r>
          </a:p>
        </p:txBody>
      </p:sp>
      <p:sp>
        <p:nvSpPr>
          <p:cNvPr id="174084" name="AutoShape 4"/>
          <p:cNvSpPr>
            <a:spLocks/>
          </p:cNvSpPr>
          <p:nvPr/>
        </p:nvSpPr>
        <p:spPr bwMode="auto">
          <a:xfrm>
            <a:off x="990600" y="2781300"/>
            <a:ext cx="990600" cy="495300"/>
          </a:xfrm>
          <a:prstGeom prst="borderCallout1">
            <a:avLst>
              <a:gd name="adj1" fmla="val 23079"/>
              <a:gd name="adj2" fmla="val -7694"/>
              <a:gd name="adj3" fmla="val -95833"/>
              <a:gd name="adj4" fmla="val -9935"/>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nome</a:t>
            </a:r>
          </a:p>
        </p:txBody>
      </p:sp>
      <p:sp>
        <p:nvSpPr>
          <p:cNvPr id="174085" name="AutoShape 5"/>
          <p:cNvSpPr>
            <a:spLocks/>
          </p:cNvSpPr>
          <p:nvPr/>
        </p:nvSpPr>
        <p:spPr bwMode="auto">
          <a:xfrm>
            <a:off x="838200" y="1143000"/>
            <a:ext cx="1317625" cy="495300"/>
          </a:xfrm>
          <a:prstGeom prst="borderCallout1">
            <a:avLst>
              <a:gd name="adj1" fmla="val 23079"/>
              <a:gd name="adj2" fmla="val -5782"/>
              <a:gd name="adj3" fmla="val 184616"/>
              <a:gd name="adj4" fmla="val -40120"/>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visibilità</a:t>
            </a:r>
          </a:p>
        </p:txBody>
      </p:sp>
      <p:sp>
        <p:nvSpPr>
          <p:cNvPr id="174086" name="AutoShape 6"/>
          <p:cNvSpPr>
            <a:spLocks/>
          </p:cNvSpPr>
          <p:nvPr/>
        </p:nvSpPr>
        <p:spPr bwMode="auto">
          <a:xfrm>
            <a:off x="3352800" y="2646363"/>
            <a:ext cx="1524000" cy="495300"/>
          </a:xfrm>
          <a:prstGeom prst="borderCallout1">
            <a:avLst>
              <a:gd name="adj1" fmla="val 23079"/>
              <a:gd name="adj2" fmla="val -5000"/>
              <a:gd name="adj3" fmla="val -61861"/>
              <a:gd name="adj4" fmla="val -47708"/>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parametri</a:t>
            </a:r>
          </a:p>
        </p:txBody>
      </p:sp>
      <p:sp>
        <p:nvSpPr>
          <p:cNvPr id="174088" name="Rectangle 8"/>
          <p:cNvSpPr>
            <a:spLocks noChangeArrowheads="1"/>
          </p:cNvSpPr>
          <p:nvPr/>
        </p:nvSpPr>
        <p:spPr bwMode="auto">
          <a:xfrm>
            <a:off x="228600" y="4038600"/>
            <a:ext cx="8610600"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visibilità omessa = public</a:t>
            </a:r>
          </a:p>
          <a:p>
            <a:r>
              <a:rPr lang="en-US" altLang="en-US"/>
              <a:t>parametri</a:t>
            </a:r>
          </a:p>
          <a:p>
            <a:pPr lvl="1"/>
            <a:r>
              <a:rPr lang="en-US" altLang="en-US"/>
              <a:t>per valore e per riferimento</a:t>
            </a:r>
          </a:p>
          <a:p>
            <a:pPr lvl="1"/>
            <a:r>
              <a:rPr lang="en-US" altLang="en-US"/>
              <a:t>il nome può essere omesso</a:t>
            </a:r>
          </a:p>
        </p:txBody>
      </p:sp>
      <p:sp>
        <p:nvSpPr>
          <p:cNvPr id="174091" name="AutoShape 11"/>
          <p:cNvSpPr>
            <a:spLocks/>
          </p:cNvSpPr>
          <p:nvPr/>
        </p:nvSpPr>
        <p:spPr bwMode="auto">
          <a:xfrm>
            <a:off x="5562600" y="2667000"/>
            <a:ext cx="1752600" cy="860425"/>
          </a:xfrm>
          <a:prstGeom prst="borderCallout1">
            <a:avLst>
              <a:gd name="adj1" fmla="val 13282"/>
              <a:gd name="adj2" fmla="val 104347"/>
              <a:gd name="adj3" fmla="val -42806"/>
              <a:gd name="adj4" fmla="val 120833"/>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nessun</a:t>
            </a:r>
          </a:p>
          <a:p>
            <a:pPr algn="ctr"/>
            <a:r>
              <a:rPr lang="en-US" altLang="en-US"/>
              <a:t>parametro</a:t>
            </a:r>
          </a:p>
        </p:txBody>
      </p:sp>
      <p:sp>
        <p:nvSpPr>
          <p:cNvPr id="174092" name="AutoShape 12"/>
          <p:cNvSpPr>
            <a:spLocks/>
          </p:cNvSpPr>
          <p:nvPr/>
        </p:nvSpPr>
        <p:spPr bwMode="auto">
          <a:xfrm>
            <a:off x="6188075" y="3863975"/>
            <a:ext cx="2041525" cy="860425"/>
          </a:xfrm>
          <a:prstGeom prst="borderCallout1">
            <a:avLst>
              <a:gd name="adj1" fmla="val 13282"/>
              <a:gd name="adj2" fmla="val 103731"/>
              <a:gd name="adj3" fmla="val -180625"/>
              <a:gd name="adj4" fmla="val 103889"/>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ritorna un valore</a:t>
            </a:r>
          </a:p>
        </p:txBody>
      </p:sp>
      <p:sp>
        <p:nvSpPr>
          <p:cNvPr id="174093" name="Rectangle 13"/>
          <p:cNvSpPr>
            <a:spLocks noChangeArrowheads="1"/>
          </p:cNvSpPr>
          <p:nvPr/>
        </p:nvSpPr>
        <p:spPr bwMode="auto">
          <a:xfrm>
            <a:off x="5105400" y="1828800"/>
            <a:ext cx="38862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a:buFontTx/>
              <a:buNone/>
            </a:pPr>
            <a:r>
              <a:rPr lang="en-US" altLang="en-US"/>
              <a:t>+ ritornaValore(): Int</a:t>
            </a:r>
          </a:p>
        </p:txBody>
      </p:sp>
    </p:spTree>
    <p:extLst>
      <p:ext uri="{BB962C8B-B14F-4D97-AF65-F5344CB8AC3E}">
        <p14:creationId xmlns:p14="http://schemas.microsoft.com/office/powerpoint/2010/main" val="19648129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08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09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4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409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74088">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74088">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74088">
                                            <p:txEl>
                                              <p:pRg st="2" end="2"/>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7408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P spid="174084" grpId="0" animBg="1" autoUpdateAnimBg="0"/>
      <p:bldP spid="174085" grpId="0" animBg="1" autoUpdateAnimBg="0"/>
      <p:bldP spid="174086" grpId="0" animBg="1" autoUpdateAnimBg="0"/>
      <p:bldP spid="174088" grpId="0" build="p" bldLvl="2" autoUpdateAnimBg="0"/>
      <p:bldP spid="174091" grpId="0" animBg="1" autoUpdateAnimBg="0"/>
      <p:bldP spid="174092" grpId="0" animBg="1" autoUpdateAnimBg="0"/>
      <p:bldP spid="174093"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6" y="2471359"/>
            <a:ext cx="9145017" cy="2214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568825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 y="476672"/>
            <a:ext cx="9116926" cy="55861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1966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908720"/>
            <a:ext cx="9143999" cy="4109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19326131"/>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1013" y="257175"/>
            <a:ext cx="8181975" cy="634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29557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8419"/>
            <a:ext cx="8317557" cy="79061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1730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r>
              <a:rPr lang="en-US" altLang="en-US"/>
              <a:t>Metodi</a:t>
            </a:r>
          </a:p>
        </p:txBody>
      </p:sp>
      <p:sp>
        <p:nvSpPr>
          <p:cNvPr id="180227" name="Rectangle 3"/>
          <p:cNvSpPr>
            <a:spLocks noGrp="1" noChangeArrowheads="1"/>
          </p:cNvSpPr>
          <p:nvPr>
            <p:ph type="body" idx="1"/>
          </p:nvPr>
        </p:nvSpPr>
        <p:spPr/>
        <p:txBody>
          <a:bodyPr/>
          <a:lstStyle/>
          <a:p>
            <a:r>
              <a:rPr lang="en-US" altLang="en-US"/>
              <a:t>È possibile specificare un’operazione dandone  un “body” per mezzo di un  </a:t>
            </a:r>
            <a:r>
              <a:rPr lang="en-US" altLang="en-US" b="1">
                <a:solidFill>
                  <a:srgbClr val="CC0000"/>
                </a:solidFill>
              </a:rPr>
              <a:t>method</a:t>
            </a:r>
            <a:endParaRPr lang="en-US" altLang="en-US"/>
          </a:p>
        </p:txBody>
      </p:sp>
      <p:grpSp>
        <p:nvGrpSpPr>
          <p:cNvPr id="180246" name="Group 22"/>
          <p:cNvGrpSpPr>
            <a:grpSpLocks/>
          </p:cNvGrpSpPr>
          <p:nvPr/>
        </p:nvGrpSpPr>
        <p:grpSpPr bwMode="auto">
          <a:xfrm>
            <a:off x="838200" y="2743200"/>
            <a:ext cx="2209800" cy="1676400"/>
            <a:chOff x="528" y="1728"/>
            <a:chExt cx="1392" cy="1056"/>
          </a:xfrm>
        </p:grpSpPr>
        <p:sp>
          <p:nvSpPr>
            <p:cNvPr id="180229" name="Rectangle 5"/>
            <p:cNvSpPr>
              <a:spLocks noChangeArrowheads="1"/>
            </p:cNvSpPr>
            <p:nvPr/>
          </p:nvSpPr>
          <p:spPr bwMode="auto">
            <a:xfrm>
              <a:off x="528" y="1728"/>
              <a:ext cx="1392" cy="10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0" name="Line 6"/>
            <p:cNvSpPr>
              <a:spLocks noChangeShapeType="1"/>
            </p:cNvSpPr>
            <p:nvPr/>
          </p:nvSpPr>
          <p:spPr bwMode="auto">
            <a:xfrm>
              <a:off x="528" y="2016"/>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1" name="Line 7"/>
            <p:cNvSpPr>
              <a:spLocks noChangeShapeType="1"/>
            </p:cNvSpPr>
            <p:nvPr/>
          </p:nvSpPr>
          <p:spPr bwMode="auto">
            <a:xfrm>
              <a:off x="528" y="2448"/>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2" name="Text Box 8"/>
            <p:cNvSpPr txBox="1">
              <a:spLocks noChangeArrowheads="1"/>
            </p:cNvSpPr>
            <p:nvPr/>
          </p:nvSpPr>
          <p:spPr bwMode="auto">
            <a:xfrm>
              <a:off x="982" y="177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sp>
          <p:nvSpPr>
            <p:cNvPr id="180233" name="Text Box 9"/>
            <p:cNvSpPr txBox="1">
              <a:spLocks noChangeArrowheads="1"/>
            </p:cNvSpPr>
            <p:nvPr/>
          </p:nvSpPr>
          <p:spPr bwMode="auto">
            <a:xfrm>
              <a:off x="528" y="2077"/>
              <a:ext cx="89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charset="0"/>
                </a:rPr>
                <a:t>seme: String</a:t>
              </a:r>
            </a:p>
            <a:p>
              <a:r>
                <a:rPr lang="en-US" altLang="en-US" sz="1600" b="1">
                  <a:latin typeface="Arial" charset="0"/>
                </a:rPr>
                <a:t>valore: Int</a:t>
              </a:r>
            </a:p>
          </p:txBody>
        </p:sp>
        <p:sp>
          <p:nvSpPr>
            <p:cNvPr id="180234" name="Text Box 10"/>
            <p:cNvSpPr txBox="1">
              <a:spLocks noChangeArrowheads="1"/>
            </p:cNvSpPr>
            <p:nvPr/>
          </p:nvSpPr>
          <p:spPr bwMode="auto">
            <a:xfrm>
              <a:off x="528" y="2520"/>
              <a:ext cx="123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charset="0"/>
                </a:rPr>
                <a:t>ritornaValore(): Int</a:t>
              </a:r>
            </a:p>
          </p:txBody>
        </p:sp>
      </p:grpSp>
      <p:grpSp>
        <p:nvGrpSpPr>
          <p:cNvPr id="180247" name="Group 23"/>
          <p:cNvGrpSpPr>
            <a:grpSpLocks/>
          </p:cNvGrpSpPr>
          <p:nvPr/>
        </p:nvGrpSpPr>
        <p:grpSpPr bwMode="auto">
          <a:xfrm>
            <a:off x="3048000" y="2895600"/>
            <a:ext cx="4876800" cy="1295400"/>
            <a:chOff x="1920" y="1824"/>
            <a:chExt cx="3072" cy="816"/>
          </a:xfrm>
        </p:grpSpPr>
        <p:grpSp>
          <p:nvGrpSpPr>
            <p:cNvPr id="180244" name="Group 20"/>
            <p:cNvGrpSpPr>
              <a:grpSpLocks/>
            </p:cNvGrpSpPr>
            <p:nvPr/>
          </p:nvGrpSpPr>
          <p:grpSpPr bwMode="auto">
            <a:xfrm>
              <a:off x="2784" y="1824"/>
              <a:ext cx="2208" cy="672"/>
              <a:chOff x="2784" y="1824"/>
              <a:chExt cx="2208" cy="672"/>
            </a:xfrm>
          </p:grpSpPr>
          <p:sp>
            <p:nvSpPr>
              <p:cNvPr id="180236" name="Line 12"/>
              <p:cNvSpPr>
                <a:spLocks noChangeShapeType="1"/>
              </p:cNvSpPr>
              <p:nvPr/>
            </p:nvSpPr>
            <p:spPr bwMode="auto">
              <a:xfrm flipH="1">
                <a:off x="2784" y="1824"/>
                <a:ext cx="288"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7" name="Line 13"/>
              <p:cNvSpPr>
                <a:spLocks noChangeShapeType="1"/>
              </p:cNvSpPr>
              <p:nvPr/>
            </p:nvSpPr>
            <p:spPr bwMode="auto">
              <a:xfrm>
                <a:off x="3072" y="182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8" name="Line 14"/>
              <p:cNvSpPr>
                <a:spLocks noChangeShapeType="1"/>
              </p:cNvSpPr>
              <p:nvPr/>
            </p:nvSpPr>
            <p:spPr bwMode="auto">
              <a:xfrm>
                <a:off x="2784" y="2064"/>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39" name="Line 15"/>
              <p:cNvSpPr>
                <a:spLocks noChangeShapeType="1"/>
              </p:cNvSpPr>
              <p:nvPr/>
            </p:nvSpPr>
            <p:spPr bwMode="auto">
              <a:xfrm>
                <a:off x="3072" y="1824"/>
                <a:ext cx="192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40" name="Line 16"/>
              <p:cNvSpPr>
                <a:spLocks noChangeShapeType="1"/>
              </p:cNvSpPr>
              <p:nvPr/>
            </p:nvSpPr>
            <p:spPr bwMode="auto">
              <a:xfrm>
                <a:off x="2784" y="2496"/>
                <a:ext cx="220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41" name="Line 17"/>
              <p:cNvSpPr>
                <a:spLocks noChangeShapeType="1"/>
              </p:cNvSpPr>
              <p:nvPr/>
            </p:nvSpPr>
            <p:spPr bwMode="auto">
              <a:xfrm rot="5400000">
                <a:off x="4656" y="2160"/>
                <a:ext cx="6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42" name="Line 18"/>
              <p:cNvSpPr>
                <a:spLocks noChangeShapeType="1"/>
              </p:cNvSpPr>
              <p:nvPr/>
            </p:nvSpPr>
            <p:spPr bwMode="auto">
              <a:xfrm rot="5400000">
                <a:off x="2568" y="2280"/>
                <a:ext cx="43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0243" name="Text Box 19"/>
              <p:cNvSpPr txBox="1">
                <a:spLocks noChangeArrowheads="1"/>
              </p:cNvSpPr>
              <p:nvPr/>
            </p:nvSpPr>
            <p:spPr bwMode="auto">
              <a:xfrm>
                <a:off x="3060" y="1934"/>
                <a:ext cx="1913"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charset="0"/>
                  </a:rPr>
                  <a:t>{ if (valore is not empty) then </a:t>
                </a:r>
              </a:p>
              <a:p>
                <a:r>
                  <a:rPr lang="en-US" altLang="en-US" sz="1600" b="1">
                    <a:latin typeface="Arial" charset="0"/>
                  </a:rPr>
                  <a:t>     return self.valore</a:t>
                </a:r>
              </a:p>
              <a:p>
                <a:r>
                  <a:rPr lang="en-US" altLang="en-US" sz="1600" b="1">
                    <a:latin typeface="Arial" charset="0"/>
                  </a:rPr>
                  <a:t>  else return 0 }</a:t>
                </a:r>
              </a:p>
            </p:txBody>
          </p:sp>
        </p:grpSp>
        <p:sp>
          <p:nvSpPr>
            <p:cNvPr id="180245" name="Line 21"/>
            <p:cNvSpPr>
              <a:spLocks noChangeShapeType="1"/>
            </p:cNvSpPr>
            <p:nvPr/>
          </p:nvSpPr>
          <p:spPr bwMode="auto">
            <a:xfrm flipH="1">
              <a:off x="1920" y="2304"/>
              <a:ext cx="864" cy="336"/>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21645532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802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2" fill="hold" nodeType="clickEffect">
                                  <p:stCondLst>
                                    <p:cond delay="0"/>
                                  </p:stCondLst>
                                  <p:childTnLst>
                                    <p:set>
                                      <p:cBhvr>
                                        <p:cTn id="14" dur="1" fill="hold">
                                          <p:stCondLst>
                                            <p:cond delay="0"/>
                                          </p:stCondLst>
                                        </p:cTn>
                                        <p:tgtEl>
                                          <p:spTgt spid="180247"/>
                                        </p:tgtEl>
                                        <p:attrNameLst>
                                          <p:attrName>style.visibility</p:attrName>
                                        </p:attrNameLst>
                                      </p:cBhvr>
                                      <p:to>
                                        <p:strVal val="visible"/>
                                      </p:to>
                                    </p:set>
                                    <p:anim calcmode="lin" valueType="num">
                                      <p:cBhvr additive="base">
                                        <p:cTn id="15" dur="500" fill="hold"/>
                                        <p:tgtEl>
                                          <p:spTgt spid="180247"/>
                                        </p:tgtEl>
                                        <p:attrNameLst>
                                          <p:attrName>ppt_x</p:attrName>
                                        </p:attrNameLst>
                                      </p:cBhvr>
                                      <p:tavLst>
                                        <p:tav tm="0">
                                          <p:val>
                                            <p:strVal val="1+#ppt_w/2"/>
                                          </p:val>
                                        </p:tav>
                                        <p:tav tm="100000">
                                          <p:val>
                                            <p:strVal val="#ppt_x"/>
                                          </p:val>
                                        </p:tav>
                                      </p:tavLst>
                                    </p:anim>
                                    <p:anim calcmode="lin" valueType="num">
                                      <p:cBhvr additive="base">
                                        <p:cTn id="16" dur="500" fill="hold"/>
                                        <p:tgtEl>
                                          <p:spTgt spid="1802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r>
              <a:rPr lang="en-US" altLang="en-US"/>
              <a:t>Associazioni</a:t>
            </a:r>
          </a:p>
        </p:txBody>
      </p:sp>
      <p:sp>
        <p:nvSpPr>
          <p:cNvPr id="175107" name="Rectangle 3"/>
          <p:cNvSpPr>
            <a:spLocks noGrp="1" noChangeArrowheads="1"/>
          </p:cNvSpPr>
          <p:nvPr>
            <p:ph type="body" idx="1"/>
          </p:nvPr>
        </p:nvSpPr>
        <p:spPr>
          <a:xfrm>
            <a:off x="186680" y="1327373"/>
            <a:ext cx="8534400" cy="1600200"/>
          </a:xfrm>
        </p:spPr>
        <p:txBody>
          <a:bodyPr>
            <a:normAutofit fontScale="92500" lnSpcReduction="10000"/>
          </a:bodyPr>
          <a:lstStyle/>
          <a:p>
            <a:r>
              <a:rPr lang="en-US" altLang="en-US" dirty="0" err="1" smtClean="0"/>
              <a:t>Tra</a:t>
            </a:r>
            <a:r>
              <a:rPr lang="en-US" altLang="en-US" dirty="0" smtClean="0"/>
              <a:t> </a:t>
            </a:r>
            <a:r>
              <a:rPr lang="en-US" altLang="en-US" dirty="0" err="1"/>
              <a:t>classi</a:t>
            </a:r>
            <a:r>
              <a:rPr lang="en-US" altLang="en-US" dirty="0"/>
              <a:t>, in </a:t>
            </a:r>
            <a:r>
              <a:rPr lang="en-US" altLang="en-US" dirty="0" err="1"/>
              <a:t>genere</a:t>
            </a:r>
            <a:r>
              <a:rPr lang="en-US" altLang="en-US" dirty="0"/>
              <a:t> </a:t>
            </a:r>
            <a:r>
              <a:rPr lang="en-US" altLang="en-US" dirty="0" err="1"/>
              <a:t>binarie</a:t>
            </a:r>
            <a:endParaRPr lang="en-US" altLang="en-US" dirty="0"/>
          </a:p>
          <a:p>
            <a:r>
              <a:rPr lang="en-US" altLang="en-US" i="1" dirty="0" err="1" smtClean="0"/>
              <a:t>Relazione</a:t>
            </a:r>
            <a:r>
              <a:rPr lang="en-US" altLang="en-US" dirty="0" smtClean="0"/>
              <a:t> </a:t>
            </a:r>
            <a:r>
              <a:rPr lang="en-US" altLang="en-US" dirty="0" err="1"/>
              <a:t>tra</a:t>
            </a:r>
            <a:r>
              <a:rPr lang="en-US" altLang="en-US" dirty="0"/>
              <a:t> le </a:t>
            </a:r>
            <a:r>
              <a:rPr lang="en-US" altLang="en-US" dirty="0" err="1"/>
              <a:t>istanze</a:t>
            </a:r>
            <a:r>
              <a:rPr lang="en-US" altLang="en-US" dirty="0"/>
              <a:t> di </a:t>
            </a:r>
            <a:r>
              <a:rPr lang="en-US" altLang="en-US" dirty="0" err="1"/>
              <a:t>tali</a:t>
            </a:r>
            <a:r>
              <a:rPr lang="en-US" altLang="en-US" dirty="0"/>
              <a:t> </a:t>
            </a:r>
            <a:r>
              <a:rPr lang="en-US" altLang="en-US" dirty="0" err="1"/>
              <a:t>classe</a:t>
            </a:r>
            <a:endParaRPr lang="en-US" altLang="en-US" dirty="0"/>
          </a:p>
          <a:p>
            <a:r>
              <a:rPr lang="en-US" altLang="en-US" dirty="0" err="1" smtClean="0"/>
              <a:t>Vari</a:t>
            </a:r>
            <a:r>
              <a:rPr lang="en-US" altLang="en-US" dirty="0" smtClean="0"/>
              <a:t> </a:t>
            </a:r>
            <a:r>
              <a:rPr lang="en-US" altLang="en-US" dirty="0" err="1"/>
              <a:t>ruoli</a:t>
            </a:r>
            <a:r>
              <a:rPr lang="en-US" altLang="en-US" dirty="0"/>
              <a:t>, </a:t>
            </a:r>
            <a:r>
              <a:rPr lang="en-US" altLang="en-US" dirty="0" err="1"/>
              <a:t>dipende</a:t>
            </a:r>
            <a:r>
              <a:rPr lang="en-US" altLang="en-US" dirty="0"/>
              <a:t> </a:t>
            </a:r>
            <a:r>
              <a:rPr lang="en-US" altLang="en-US" dirty="0" err="1"/>
              <a:t>dall’uso</a:t>
            </a:r>
            <a:r>
              <a:rPr lang="en-US" altLang="en-US" dirty="0"/>
              <a:t> del class diagram</a:t>
            </a:r>
          </a:p>
          <a:p>
            <a:endParaRPr lang="en-US" altLang="en-US" dirty="0"/>
          </a:p>
        </p:txBody>
      </p:sp>
      <p:grpSp>
        <p:nvGrpSpPr>
          <p:cNvPr id="175144" name="Group 40"/>
          <p:cNvGrpSpPr>
            <a:grpSpLocks/>
          </p:cNvGrpSpPr>
          <p:nvPr/>
        </p:nvGrpSpPr>
        <p:grpSpPr bwMode="auto">
          <a:xfrm>
            <a:off x="2320280" y="3156173"/>
            <a:ext cx="6477000" cy="2505075"/>
            <a:chOff x="1488" y="1824"/>
            <a:chExt cx="4080" cy="1578"/>
          </a:xfrm>
        </p:grpSpPr>
        <p:grpSp>
          <p:nvGrpSpPr>
            <p:cNvPr id="175109" name="Group 5"/>
            <p:cNvGrpSpPr>
              <a:grpSpLocks/>
            </p:cNvGrpSpPr>
            <p:nvPr/>
          </p:nvGrpSpPr>
          <p:grpSpPr bwMode="auto">
            <a:xfrm>
              <a:off x="1488" y="3114"/>
              <a:ext cx="1392" cy="288"/>
              <a:chOff x="2448" y="3168"/>
              <a:chExt cx="1392" cy="288"/>
            </a:xfrm>
          </p:grpSpPr>
          <p:sp>
            <p:nvSpPr>
              <p:cNvPr id="175110" name="Rectangle 6"/>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11" name="Text Box 7"/>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75122" name="Group 18"/>
            <p:cNvGrpSpPr>
              <a:grpSpLocks/>
            </p:cNvGrpSpPr>
            <p:nvPr/>
          </p:nvGrpSpPr>
          <p:grpSpPr bwMode="auto">
            <a:xfrm>
              <a:off x="1488" y="1824"/>
              <a:ext cx="1392" cy="288"/>
              <a:chOff x="2832" y="2592"/>
              <a:chExt cx="1392" cy="288"/>
            </a:xfrm>
          </p:grpSpPr>
          <p:sp>
            <p:nvSpPr>
              <p:cNvPr id="175113" name="Rectangle 9"/>
              <p:cNvSpPr>
                <a:spLocks noChangeArrowheads="1"/>
              </p:cNvSpPr>
              <p:nvPr/>
            </p:nvSpPr>
            <p:spPr bwMode="auto">
              <a:xfrm>
                <a:off x="2832" y="2592"/>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14" name="Text Box 10"/>
              <p:cNvSpPr txBox="1">
                <a:spLocks noChangeArrowheads="1"/>
              </p:cNvSpPr>
              <p:nvPr/>
            </p:nvSpPr>
            <p:spPr bwMode="auto">
              <a:xfrm>
                <a:off x="3286" y="2638"/>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Seme</a:t>
                </a:r>
              </a:p>
            </p:txBody>
          </p:sp>
        </p:grpSp>
        <p:grpSp>
          <p:nvGrpSpPr>
            <p:cNvPr id="175118" name="Group 14"/>
            <p:cNvGrpSpPr>
              <a:grpSpLocks/>
            </p:cNvGrpSpPr>
            <p:nvPr/>
          </p:nvGrpSpPr>
          <p:grpSpPr bwMode="auto">
            <a:xfrm>
              <a:off x="4608" y="3114"/>
              <a:ext cx="960" cy="288"/>
              <a:chOff x="1893" y="1920"/>
              <a:chExt cx="960" cy="288"/>
            </a:xfrm>
          </p:grpSpPr>
          <p:sp>
            <p:nvSpPr>
              <p:cNvPr id="175116" name="Rectangle 12"/>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17" name="Text Box 13"/>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grpSp>
      <p:grpSp>
        <p:nvGrpSpPr>
          <p:cNvPr id="175127" name="Group 23"/>
          <p:cNvGrpSpPr>
            <a:grpSpLocks/>
          </p:cNvGrpSpPr>
          <p:nvPr/>
        </p:nvGrpSpPr>
        <p:grpSpPr bwMode="auto">
          <a:xfrm>
            <a:off x="5825480" y="4137248"/>
            <a:ext cx="869950" cy="990600"/>
            <a:chOff x="2880" y="1920"/>
            <a:chExt cx="548" cy="624"/>
          </a:xfrm>
        </p:grpSpPr>
        <p:sp>
          <p:nvSpPr>
            <p:cNvPr id="175125" name="Text Box 21"/>
            <p:cNvSpPr txBox="1">
              <a:spLocks noChangeArrowheads="1"/>
            </p:cNvSpPr>
            <p:nvPr/>
          </p:nvSpPr>
          <p:spPr bwMode="auto">
            <a:xfrm>
              <a:off x="2880" y="1920"/>
              <a:ext cx="548"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nome</a:t>
              </a:r>
            </a:p>
          </p:txBody>
        </p:sp>
        <p:sp>
          <p:nvSpPr>
            <p:cNvPr id="175126" name="Line 22"/>
            <p:cNvSpPr>
              <a:spLocks noChangeShapeType="1"/>
            </p:cNvSpPr>
            <p:nvPr/>
          </p:nvSpPr>
          <p:spPr bwMode="auto">
            <a:xfrm>
              <a:off x="3168" y="2208"/>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5145" name="Group 41"/>
          <p:cNvGrpSpPr>
            <a:grpSpLocks/>
          </p:cNvGrpSpPr>
          <p:nvPr/>
        </p:nvGrpSpPr>
        <p:grpSpPr bwMode="auto">
          <a:xfrm>
            <a:off x="4530080" y="5051648"/>
            <a:ext cx="3581400" cy="838200"/>
            <a:chOff x="2880" y="3018"/>
            <a:chExt cx="2256" cy="528"/>
          </a:xfrm>
        </p:grpSpPr>
        <p:sp>
          <p:nvSpPr>
            <p:cNvPr id="175121" name="Line 17"/>
            <p:cNvSpPr>
              <a:spLocks noChangeShapeType="1"/>
            </p:cNvSpPr>
            <p:nvPr/>
          </p:nvSpPr>
          <p:spPr bwMode="auto">
            <a:xfrm flipV="1">
              <a:off x="2880" y="3306"/>
              <a:ext cx="1728"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24" name="Text Box 20"/>
            <p:cNvSpPr txBox="1">
              <a:spLocks noChangeArrowheads="1"/>
            </p:cNvSpPr>
            <p:nvPr/>
          </p:nvSpPr>
          <p:spPr bwMode="auto">
            <a:xfrm>
              <a:off x="3638" y="301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75128" name="Text Box 24"/>
            <p:cNvSpPr txBox="1">
              <a:spLocks noChangeArrowheads="1"/>
            </p:cNvSpPr>
            <p:nvPr/>
          </p:nvSpPr>
          <p:spPr bwMode="auto">
            <a:xfrm>
              <a:off x="4415" y="3286"/>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a:t>
              </a:r>
              <a:endParaRPr lang="en-US" altLang="en-US" sz="1800"/>
            </a:p>
          </p:txBody>
        </p:sp>
        <p:sp>
          <p:nvSpPr>
            <p:cNvPr id="175129" name="Text Box 25"/>
            <p:cNvSpPr txBox="1">
              <a:spLocks noChangeArrowheads="1"/>
            </p:cNvSpPr>
            <p:nvPr/>
          </p:nvSpPr>
          <p:spPr bwMode="auto">
            <a:xfrm>
              <a:off x="2928" y="333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grpSp>
      <p:grpSp>
        <p:nvGrpSpPr>
          <p:cNvPr id="175134" name="Group 30"/>
          <p:cNvGrpSpPr>
            <a:grpSpLocks/>
          </p:cNvGrpSpPr>
          <p:nvPr/>
        </p:nvGrpSpPr>
        <p:grpSpPr bwMode="auto">
          <a:xfrm>
            <a:off x="5292080" y="5661248"/>
            <a:ext cx="1797050" cy="695325"/>
            <a:chOff x="2544" y="2880"/>
            <a:chExt cx="1132" cy="438"/>
          </a:xfrm>
        </p:grpSpPr>
        <p:sp>
          <p:nvSpPr>
            <p:cNvPr id="175131" name="Text Box 27"/>
            <p:cNvSpPr txBox="1">
              <a:spLocks noChangeArrowheads="1"/>
            </p:cNvSpPr>
            <p:nvPr/>
          </p:nvSpPr>
          <p:spPr bwMode="auto">
            <a:xfrm>
              <a:off x="2640" y="3024"/>
              <a:ext cx="1036"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molteplicità</a:t>
              </a:r>
            </a:p>
          </p:txBody>
        </p:sp>
        <p:sp>
          <p:nvSpPr>
            <p:cNvPr id="175132" name="Line 28"/>
            <p:cNvSpPr>
              <a:spLocks noChangeShapeType="1"/>
            </p:cNvSpPr>
            <p:nvPr/>
          </p:nvSpPr>
          <p:spPr bwMode="auto">
            <a:xfrm flipH="1">
              <a:off x="3264" y="2880"/>
              <a:ext cx="384"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33" name="Line 29"/>
            <p:cNvSpPr>
              <a:spLocks noChangeShapeType="1"/>
            </p:cNvSpPr>
            <p:nvPr/>
          </p:nvSpPr>
          <p:spPr bwMode="auto">
            <a:xfrm>
              <a:off x="2544" y="2928"/>
              <a:ext cx="336" cy="9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5147" name="Group 43"/>
          <p:cNvGrpSpPr>
            <a:grpSpLocks/>
          </p:cNvGrpSpPr>
          <p:nvPr/>
        </p:nvGrpSpPr>
        <p:grpSpPr bwMode="auto">
          <a:xfrm>
            <a:off x="1177280" y="3689573"/>
            <a:ext cx="1982788" cy="1454150"/>
            <a:chOff x="768" y="2160"/>
            <a:chExt cx="1249" cy="916"/>
          </a:xfrm>
        </p:grpSpPr>
        <p:sp>
          <p:nvSpPr>
            <p:cNvPr id="175137" name="Text Box 33"/>
            <p:cNvSpPr txBox="1">
              <a:spLocks noChangeArrowheads="1"/>
            </p:cNvSpPr>
            <p:nvPr/>
          </p:nvSpPr>
          <p:spPr bwMode="auto">
            <a:xfrm>
              <a:off x="1296" y="2826"/>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haTipo</a:t>
              </a:r>
              <a:endParaRPr lang="en-US" altLang="en-US"/>
            </a:p>
          </p:txBody>
        </p:sp>
        <p:sp>
          <p:nvSpPr>
            <p:cNvPr id="175141" name="Text Box 37"/>
            <p:cNvSpPr txBox="1">
              <a:spLocks noChangeArrowheads="1"/>
            </p:cNvSpPr>
            <p:nvPr/>
          </p:nvSpPr>
          <p:spPr bwMode="auto">
            <a:xfrm>
              <a:off x="768" y="2160"/>
              <a:ext cx="105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carteDelTipo</a:t>
              </a:r>
              <a:endParaRPr lang="en-US" altLang="en-US"/>
            </a:p>
          </p:txBody>
        </p:sp>
      </p:grpSp>
      <p:grpSp>
        <p:nvGrpSpPr>
          <p:cNvPr id="175146" name="Group 42"/>
          <p:cNvGrpSpPr>
            <a:grpSpLocks/>
          </p:cNvGrpSpPr>
          <p:nvPr/>
        </p:nvGrpSpPr>
        <p:grpSpPr bwMode="auto">
          <a:xfrm>
            <a:off x="3006080" y="3613373"/>
            <a:ext cx="1220788" cy="1590675"/>
            <a:chOff x="1920" y="2112"/>
            <a:chExt cx="769" cy="1002"/>
          </a:xfrm>
        </p:grpSpPr>
        <p:sp>
          <p:nvSpPr>
            <p:cNvPr id="175123" name="Line 19"/>
            <p:cNvSpPr>
              <a:spLocks noChangeShapeType="1"/>
            </p:cNvSpPr>
            <p:nvPr/>
          </p:nvSpPr>
          <p:spPr bwMode="auto">
            <a:xfrm flipV="1">
              <a:off x="1920" y="2112"/>
              <a:ext cx="0" cy="10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35" name="Text Box 31"/>
            <p:cNvSpPr txBox="1">
              <a:spLocks noChangeArrowheads="1"/>
            </p:cNvSpPr>
            <p:nvPr/>
          </p:nvSpPr>
          <p:spPr bwMode="auto">
            <a:xfrm>
              <a:off x="1968" y="2496"/>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tipo</a:t>
              </a:r>
              <a:endParaRPr lang="en-US" altLang="en-US"/>
            </a:p>
          </p:txBody>
        </p:sp>
        <p:sp>
          <p:nvSpPr>
            <p:cNvPr id="175136" name="Text Box 32"/>
            <p:cNvSpPr txBox="1">
              <a:spLocks noChangeArrowheads="1"/>
            </p:cNvSpPr>
            <p:nvPr/>
          </p:nvSpPr>
          <p:spPr bwMode="auto">
            <a:xfrm>
              <a:off x="1968" y="287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10..*</a:t>
              </a:r>
              <a:endParaRPr lang="en-US" altLang="en-US" sz="1800"/>
            </a:p>
          </p:txBody>
        </p:sp>
        <p:sp>
          <p:nvSpPr>
            <p:cNvPr id="175142" name="Text Box 38"/>
            <p:cNvSpPr txBox="1">
              <a:spLocks noChangeArrowheads="1"/>
            </p:cNvSpPr>
            <p:nvPr/>
          </p:nvSpPr>
          <p:spPr bwMode="auto">
            <a:xfrm>
              <a:off x="1968" y="2208"/>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a:t>
              </a:r>
              <a:endParaRPr lang="en-US" altLang="en-US" sz="1800"/>
            </a:p>
          </p:txBody>
        </p:sp>
      </p:grpSp>
      <p:grpSp>
        <p:nvGrpSpPr>
          <p:cNvPr id="175148" name="Group 44"/>
          <p:cNvGrpSpPr>
            <a:grpSpLocks/>
          </p:cNvGrpSpPr>
          <p:nvPr/>
        </p:nvGrpSpPr>
        <p:grpSpPr bwMode="auto">
          <a:xfrm>
            <a:off x="186680" y="3689573"/>
            <a:ext cx="1828800" cy="1295400"/>
            <a:chOff x="144" y="2160"/>
            <a:chExt cx="1152" cy="816"/>
          </a:xfrm>
        </p:grpSpPr>
        <p:sp>
          <p:nvSpPr>
            <p:cNvPr id="175139" name="Text Box 35"/>
            <p:cNvSpPr txBox="1">
              <a:spLocks noChangeArrowheads="1"/>
            </p:cNvSpPr>
            <p:nvPr/>
          </p:nvSpPr>
          <p:spPr bwMode="auto">
            <a:xfrm>
              <a:off x="144" y="2160"/>
              <a:ext cx="564" cy="75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nomi </a:t>
              </a:r>
            </a:p>
            <a:p>
              <a:r>
                <a:rPr lang="en-US" altLang="en-US"/>
                <a:t>dei </a:t>
              </a:r>
            </a:p>
            <a:p>
              <a:r>
                <a:rPr lang="en-US" altLang="en-US"/>
                <a:t>ruoli</a:t>
              </a:r>
            </a:p>
          </p:txBody>
        </p:sp>
        <p:sp>
          <p:nvSpPr>
            <p:cNvPr id="175140" name="Line 36"/>
            <p:cNvSpPr>
              <a:spLocks noChangeShapeType="1"/>
            </p:cNvSpPr>
            <p:nvPr/>
          </p:nvSpPr>
          <p:spPr bwMode="auto">
            <a:xfrm>
              <a:off x="624" y="2832"/>
              <a:ext cx="672"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5143" name="Line 39"/>
            <p:cNvSpPr>
              <a:spLocks noChangeShapeType="1"/>
            </p:cNvSpPr>
            <p:nvPr/>
          </p:nvSpPr>
          <p:spPr bwMode="auto">
            <a:xfrm flipV="1">
              <a:off x="528" y="2400"/>
              <a:ext cx="528" cy="14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8306462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510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510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510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514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514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7512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7513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5146"/>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7514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5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en-US"/>
              <a:t>Aggregazione/Composizione</a:t>
            </a:r>
          </a:p>
        </p:txBody>
      </p:sp>
      <p:sp>
        <p:nvSpPr>
          <p:cNvPr id="176131" name="Rectangle 3"/>
          <p:cNvSpPr>
            <a:spLocks noGrp="1" noChangeArrowheads="1"/>
          </p:cNvSpPr>
          <p:nvPr>
            <p:ph type="body" idx="1"/>
          </p:nvPr>
        </p:nvSpPr>
        <p:spPr>
          <a:xfrm>
            <a:off x="231825" y="1265312"/>
            <a:ext cx="8610600" cy="1295400"/>
          </a:xfrm>
        </p:spPr>
        <p:txBody>
          <a:bodyPr/>
          <a:lstStyle/>
          <a:p>
            <a:r>
              <a:rPr lang="en-US" altLang="en-US" sz="2400" dirty="0" err="1" smtClean="0"/>
              <a:t>Associazioni</a:t>
            </a:r>
            <a:r>
              <a:rPr lang="en-US" altLang="en-US" sz="2400" dirty="0" smtClean="0"/>
              <a:t> </a:t>
            </a:r>
            <a:r>
              <a:rPr lang="en-US" altLang="en-US" sz="2400" dirty="0" err="1"/>
              <a:t>speciali</a:t>
            </a:r>
            <a:r>
              <a:rPr lang="en-US" altLang="en-US" sz="2400" dirty="0"/>
              <a:t> per </a:t>
            </a:r>
            <a:r>
              <a:rPr lang="en-US" altLang="en-US" sz="2400" dirty="0" err="1"/>
              <a:t>indicare</a:t>
            </a:r>
            <a:r>
              <a:rPr lang="en-US" altLang="en-US" sz="2400" dirty="0"/>
              <a:t> </a:t>
            </a:r>
            <a:r>
              <a:rPr lang="en-US" altLang="en-US" sz="2400" dirty="0" err="1"/>
              <a:t>che</a:t>
            </a:r>
            <a:r>
              <a:rPr lang="en-US" altLang="en-US" sz="2400" dirty="0"/>
              <a:t> </a:t>
            </a:r>
            <a:r>
              <a:rPr lang="en-US" altLang="en-US" sz="2400" dirty="0" err="1"/>
              <a:t>gli</a:t>
            </a:r>
            <a:r>
              <a:rPr lang="en-US" altLang="en-US" sz="2400" dirty="0"/>
              <a:t> </a:t>
            </a:r>
            <a:r>
              <a:rPr lang="en-US" altLang="en-US" sz="2400" dirty="0" err="1"/>
              <a:t>oggetti</a:t>
            </a:r>
            <a:r>
              <a:rPr lang="en-US" altLang="en-US" sz="2400" dirty="0"/>
              <a:t> di </a:t>
            </a:r>
            <a:r>
              <a:rPr lang="en-US" altLang="en-US" sz="2400" dirty="0" err="1"/>
              <a:t>una</a:t>
            </a:r>
            <a:r>
              <a:rPr lang="en-US" altLang="en-US" sz="2400" dirty="0"/>
              <a:t> </a:t>
            </a:r>
            <a:r>
              <a:rPr lang="en-US" altLang="en-US" sz="2400" dirty="0" err="1"/>
              <a:t>classe</a:t>
            </a:r>
            <a:r>
              <a:rPr lang="en-US" altLang="en-US" sz="2400" dirty="0"/>
              <a:t> </a:t>
            </a:r>
            <a:r>
              <a:rPr lang="en-US" altLang="en-US" sz="2400" dirty="0" err="1"/>
              <a:t>sono</a:t>
            </a:r>
            <a:r>
              <a:rPr lang="en-US" altLang="en-US" sz="2400" dirty="0"/>
              <a:t> </a:t>
            </a:r>
            <a:r>
              <a:rPr lang="en-US" altLang="en-US" sz="2400" dirty="0" err="1"/>
              <a:t>fatti</a:t>
            </a:r>
            <a:r>
              <a:rPr lang="en-US" altLang="en-US" sz="2400" dirty="0"/>
              <a:t>/o </a:t>
            </a:r>
            <a:r>
              <a:rPr lang="en-US" altLang="en-US" sz="2400" dirty="0" err="1"/>
              <a:t>contengono</a:t>
            </a:r>
            <a:r>
              <a:rPr lang="en-US" altLang="en-US" sz="2400" dirty="0"/>
              <a:t> </a:t>
            </a:r>
            <a:r>
              <a:rPr lang="en-US" altLang="en-US" sz="2400" dirty="0" err="1"/>
              <a:t>oggetti</a:t>
            </a:r>
            <a:r>
              <a:rPr lang="en-US" altLang="en-US" sz="2400" dirty="0"/>
              <a:t> di </a:t>
            </a:r>
            <a:r>
              <a:rPr lang="en-US" altLang="en-US" sz="2400" dirty="0" err="1"/>
              <a:t>un’altra</a:t>
            </a:r>
            <a:endParaRPr lang="en-US" altLang="en-US" sz="2400" dirty="0"/>
          </a:p>
          <a:p>
            <a:r>
              <a:rPr lang="en-US" altLang="en-US" sz="2400" dirty="0" err="1" smtClean="0"/>
              <a:t>Aggregazione</a:t>
            </a:r>
            <a:r>
              <a:rPr lang="en-US" altLang="en-US" sz="2400" dirty="0" smtClean="0"/>
              <a:t> </a:t>
            </a:r>
            <a:endParaRPr lang="en-US" altLang="en-US" dirty="0"/>
          </a:p>
        </p:txBody>
      </p:sp>
      <p:grpSp>
        <p:nvGrpSpPr>
          <p:cNvPr id="176181" name="Group 53"/>
          <p:cNvGrpSpPr>
            <a:grpSpLocks/>
          </p:cNvGrpSpPr>
          <p:nvPr/>
        </p:nvGrpSpPr>
        <p:grpSpPr bwMode="auto">
          <a:xfrm>
            <a:off x="971600" y="2636912"/>
            <a:ext cx="6858000" cy="869950"/>
            <a:chOff x="610" y="1584"/>
            <a:chExt cx="4320" cy="548"/>
          </a:xfrm>
        </p:grpSpPr>
        <p:grpSp>
          <p:nvGrpSpPr>
            <p:cNvPr id="176132" name="Group 4"/>
            <p:cNvGrpSpPr>
              <a:grpSpLocks/>
            </p:cNvGrpSpPr>
            <p:nvPr/>
          </p:nvGrpSpPr>
          <p:grpSpPr bwMode="auto">
            <a:xfrm>
              <a:off x="610" y="1728"/>
              <a:ext cx="1392" cy="288"/>
              <a:chOff x="2448" y="3168"/>
              <a:chExt cx="1392" cy="288"/>
            </a:xfrm>
          </p:grpSpPr>
          <p:sp>
            <p:nvSpPr>
              <p:cNvPr id="176133" name="Rectangle 5"/>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34" name="Text Box 6"/>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76135" name="Group 7"/>
            <p:cNvGrpSpPr>
              <a:grpSpLocks/>
            </p:cNvGrpSpPr>
            <p:nvPr/>
          </p:nvGrpSpPr>
          <p:grpSpPr bwMode="auto">
            <a:xfrm>
              <a:off x="3970" y="1728"/>
              <a:ext cx="960" cy="288"/>
              <a:chOff x="1893" y="1920"/>
              <a:chExt cx="960" cy="288"/>
            </a:xfrm>
          </p:grpSpPr>
          <p:sp>
            <p:nvSpPr>
              <p:cNvPr id="176136" name="Rectangle 8"/>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37" name="Text Box 9"/>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sp>
          <p:nvSpPr>
            <p:cNvPr id="176139" name="Text Box 11"/>
            <p:cNvSpPr txBox="1">
              <a:spLocks noChangeArrowheads="1"/>
            </p:cNvSpPr>
            <p:nvPr/>
          </p:nvSpPr>
          <p:spPr bwMode="auto">
            <a:xfrm>
              <a:off x="2601" y="1584"/>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76144" name="Text Box 16"/>
            <p:cNvSpPr txBox="1">
              <a:spLocks noChangeArrowheads="1"/>
            </p:cNvSpPr>
            <p:nvPr/>
          </p:nvSpPr>
          <p:spPr bwMode="auto">
            <a:xfrm>
              <a:off x="2098" y="1920"/>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sp>
          <p:nvSpPr>
            <p:cNvPr id="176138" name="Line 10"/>
            <p:cNvSpPr>
              <a:spLocks noChangeShapeType="1"/>
            </p:cNvSpPr>
            <p:nvPr/>
          </p:nvSpPr>
          <p:spPr bwMode="auto">
            <a:xfrm flipV="1">
              <a:off x="2002" y="1872"/>
              <a:ext cx="1632"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56" name="AutoShape 28"/>
            <p:cNvSpPr>
              <a:spLocks noChangeArrowheads="1"/>
            </p:cNvSpPr>
            <p:nvPr/>
          </p:nvSpPr>
          <p:spPr bwMode="auto">
            <a:xfrm>
              <a:off x="3634" y="1752"/>
              <a:ext cx="336" cy="240"/>
            </a:xfrm>
            <a:prstGeom prst="flowChartDecision">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6160" name="Group 32"/>
          <p:cNvGrpSpPr>
            <a:grpSpLocks/>
          </p:cNvGrpSpPr>
          <p:nvPr/>
        </p:nvGrpSpPr>
        <p:grpSpPr bwMode="auto">
          <a:xfrm>
            <a:off x="6686600" y="3322712"/>
            <a:ext cx="1393825" cy="771525"/>
            <a:chOff x="4128" y="2352"/>
            <a:chExt cx="878" cy="486"/>
          </a:xfrm>
        </p:grpSpPr>
        <p:sp>
          <p:nvSpPr>
            <p:cNvPr id="176158" name="Text Box 30"/>
            <p:cNvSpPr txBox="1">
              <a:spLocks noChangeArrowheads="1"/>
            </p:cNvSpPr>
            <p:nvPr/>
          </p:nvSpPr>
          <p:spPr bwMode="auto">
            <a:xfrm>
              <a:off x="4128" y="2544"/>
              <a:ext cx="878"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aggregato</a:t>
              </a:r>
            </a:p>
          </p:txBody>
        </p:sp>
        <p:sp>
          <p:nvSpPr>
            <p:cNvPr id="176159" name="Line 31"/>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6161" name="Group 33"/>
          <p:cNvGrpSpPr>
            <a:grpSpLocks/>
          </p:cNvGrpSpPr>
          <p:nvPr/>
        </p:nvGrpSpPr>
        <p:grpSpPr bwMode="auto">
          <a:xfrm>
            <a:off x="1809800" y="3322712"/>
            <a:ext cx="750888" cy="771525"/>
            <a:chOff x="4128" y="2352"/>
            <a:chExt cx="473" cy="486"/>
          </a:xfrm>
        </p:grpSpPr>
        <p:sp>
          <p:nvSpPr>
            <p:cNvPr id="176162" name="Text Box 34"/>
            <p:cNvSpPr txBox="1">
              <a:spLocks noChangeArrowheads="1"/>
            </p:cNvSpPr>
            <p:nvPr/>
          </p:nvSpPr>
          <p:spPr bwMode="auto">
            <a:xfrm>
              <a:off x="4128" y="2544"/>
              <a:ext cx="473"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parti</a:t>
              </a:r>
            </a:p>
          </p:txBody>
        </p:sp>
        <p:sp>
          <p:nvSpPr>
            <p:cNvPr id="176163" name="Line 35"/>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76164" name="Rectangle 36"/>
          <p:cNvSpPr>
            <a:spLocks noChangeArrowheads="1"/>
          </p:cNvSpPr>
          <p:nvPr/>
        </p:nvSpPr>
        <p:spPr bwMode="auto">
          <a:xfrm>
            <a:off x="231825" y="4160912"/>
            <a:ext cx="86106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dirty="0" err="1" smtClean="0"/>
              <a:t>Composizione</a:t>
            </a:r>
            <a:r>
              <a:rPr lang="en-US" altLang="en-US" sz="2400" dirty="0" smtClean="0"/>
              <a:t> </a:t>
            </a:r>
            <a:endParaRPr lang="en-US" altLang="en-US" sz="2400" dirty="0"/>
          </a:p>
          <a:p>
            <a:pPr lvl="1"/>
            <a:r>
              <a:rPr lang="en-US" altLang="en-US" sz="2000" dirty="0" err="1"/>
              <a:t>richiede</a:t>
            </a:r>
            <a:r>
              <a:rPr lang="en-US" altLang="en-US" sz="2000" dirty="0"/>
              <a:t> </a:t>
            </a:r>
            <a:r>
              <a:rPr lang="en-US" altLang="en-US" sz="2000" dirty="0" err="1"/>
              <a:t>coincidenza</a:t>
            </a:r>
            <a:r>
              <a:rPr lang="en-US" altLang="en-US" sz="2000" dirty="0"/>
              <a:t> </a:t>
            </a:r>
            <a:r>
              <a:rPr lang="en-US" altLang="en-US" sz="2000" dirty="0" err="1"/>
              <a:t>delle</a:t>
            </a:r>
            <a:r>
              <a:rPr lang="en-US" altLang="en-US" sz="2000" dirty="0"/>
              <a:t> </a:t>
            </a:r>
            <a:r>
              <a:rPr lang="en-US" altLang="en-US" sz="2000" dirty="0" err="1"/>
              <a:t>vite</a:t>
            </a:r>
            <a:r>
              <a:rPr lang="en-US" altLang="en-US" sz="2000" dirty="0"/>
              <a:t> </a:t>
            </a:r>
            <a:r>
              <a:rPr lang="en-US" altLang="en-US" sz="2000" dirty="0" err="1"/>
              <a:t>dell’aggregato</a:t>
            </a:r>
            <a:r>
              <a:rPr lang="en-US" altLang="en-US" sz="2000" dirty="0"/>
              <a:t> e </a:t>
            </a:r>
            <a:r>
              <a:rPr lang="en-US" altLang="en-US" sz="2000" dirty="0" err="1"/>
              <a:t>delle</a:t>
            </a:r>
            <a:r>
              <a:rPr lang="en-US" altLang="en-US" sz="2000" dirty="0"/>
              <a:t> </a:t>
            </a:r>
            <a:r>
              <a:rPr lang="en-US" altLang="en-US" sz="2000" dirty="0" err="1"/>
              <a:t>parti</a:t>
            </a:r>
            <a:r>
              <a:rPr lang="en-US" altLang="en-US" sz="2000" dirty="0"/>
              <a:t>  </a:t>
            </a:r>
            <a:endParaRPr lang="en-US" altLang="en-US" dirty="0"/>
          </a:p>
        </p:txBody>
      </p:sp>
      <p:grpSp>
        <p:nvGrpSpPr>
          <p:cNvPr id="176183" name="Group 55"/>
          <p:cNvGrpSpPr>
            <a:grpSpLocks/>
          </p:cNvGrpSpPr>
          <p:nvPr/>
        </p:nvGrpSpPr>
        <p:grpSpPr bwMode="auto">
          <a:xfrm>
            <a:off x="971600" y="5065787"/>
            <a:ext cx="6858000" cy="869950"/>
            <a:chOff x="610" y="3114"/>
            <a:chExt cx="4320" cy="548"/>
          </a:xfrm>
        </p:grpSpPr>
        <p:sp>
          <p:nvSpPr>
            <p:cNvPr id="176171" name="Text Box 43"/>
            <p:cNvSpPr txBox="1">
              <a:spLocks noChangeArrowheads="1"/>
            </p:cNvSpPr>
            <p:nvPr/>
          </p:nvSpPr>
          <p:spPr bwMode="auto">
            <a:xfrm>
              <a:off x="2601" y="3114"/>
              <a:ext cx="95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partecipanti</a:t>
              </a:r>
              <a:endParaRPr lang="en-US" altLang="en-US"/>
            </a:p>
          </p:txBody>
        </p:sp>
        <p:grpSp>
          <p:nvGrpSpPr>
            <p:cNvPr id="176165" name="Group 37"/>
            <p:cNvGrpSpPr>
              <a:grpSpLocks/>
            </p:cNvGrpSpPr>
            <p:nvPr/>
          </p:nvGrpSpPr>
          <p:grpSpPr bwMode="auto">
            <a:xfrm>
              <a:off x="610" y="3258"/>
              <a:ext cx="1392" cy="288"/>
              <a:chOff x="2448" y="3168"/>
              <a:chExt cx="1392" cy="288"/>
            </a:xfrm>
          </p:grpSpPr>
          <p:sp>
            <p:nvSpPr>
              <p:cNvPr id="176166" name="Rectangle 38"/>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67" name="Text Box 39"/>
              <p:cNvSpPr txBox="1">
                <a:spLocks noChangeArrowheads="1"/>
              </p:cNvSpPr>
              <p:nvPr/>
            </p:nvSpPr>
            <p:spPr bwMode="auto">
              <a:xfrm>
                <a:off x="2902" y="321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Giocatore</a:t>
                </a:r>
              </a:p>
            </p:txBody>
          </p:sp>
        </p:grpSp>
        <p:grpSp>
          <p:nvGrpSpPr>
            <p:cNvPr id="176168" name="Group 40"/>
            <p:cNvGrpSpPr>
              <a:grpSpLocks/>
            </p:cNvGrpSpPr>
            <p:nvPr/>
          </p:nvGrpSpPr>
          <p:grpSpPr bwMode="auto">
            <a:xfrm>
              <a:off x="3970" y="3258"/>
              <a:ext cx="960" cy="288"/>
              <a:chOff x="1893" y="1920"/>
              <a:chExt cx="960" cy="288"/>
            </a:xfrm>
          </p:grpSpPr>
          <p:sp>
            <p:nvSpPr>
              <p:cNvPr id="176169" name="Rectangle 41"/>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70" name="Text Box 42"/>
              <p:cNvSpPr txBox="1">
                <a:spLocks noChangeArrowheads="1"/>
              </p:cNvSpPr>
              <p:nvPr/>
            </p:nvSpPr>
            <p:spPr bwMode="auto">
              <a:xfrm>
                <a:off x="2099" y="1966"/>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Partita</a:t>
                </a:r>
              </a:p>
            </p:txBody>
          </p:sp>
        </p:grpSp>
        <p:sp>
          <p:nvSpPr>
            <p:cNvPr id="176172" name="Text Box 44"/>
            <p:cNvSpPr txBox="1">
              <a:spLocks noChangeArrowheads="1"/>
            </p:cNvSpPr>
            <p:nvPr/>
          </p:nvSpPr>
          <p:spPr bwMode="auto">
            <a:xfrm>
              <a:off x="2098" y="3450"/>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4</a:t>
              </a:r>
              <a:endParaRPr lang="en-US" altLang="en-US" sz="1800"/>
            </a:p>
          </p:txBody>
        </p:sp>
        <p:sp>
          <p:nvSpPr>
            <p:cNvPr id="176173" name="Line 45"/>
            <p:cNvSpPr>
              <a:spLocks noChangeShapeType="1"/>
            </p:cNvSpPr>
            <p:nvPr/>
          </p:nvSpPr>
          <p:spPr bwMode="auto">
            <a:xfrm flipV="1">
              <a:off x="2002" y="3384"/>
              <a:ext cx="1632"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6174" name="AutoShape 46"/>
            <p:cNvSpPr>
              <a:spLocks noChangeArrowheads="1"/>
            </p:cNvSpPr>
            <p:nvPr/>
          </p:nvSpPr>
          <p:spPr bwMode="auto">
            <a:xfrm>
              <a:off x="3634" y="3264"/>
              <a:ext cx="336" cy="240"/>
            </a:xfrm>
            <a:prstGeom prst="flowChartDecision">
              <a:avLst/>
            </a:prstGeom>
            <a:solidFill>
              <a:schemeClr val="bg2"/>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6175" name="Group 47"/>
          <p:cNvGrpSpPr>
            <a:grpSpLocks/>
          </p:cNvGrpSpPr>
          <p:nvPr/>
        </p:nvGrpSpPr>
        <p:grpSpPr bwMode="auto">
          <a:xfrm>
            <a:off x="6686600" y="5751587"/>
            <a:ext cx="1393825" cy="771525"/>
            <a:chOff x="4128" y="2352"/>
            <a:chExt cx="878" cy="486"/>
          </a:xfrm>
        </p:grpSpPr>
        <p:sp>
          <p:nvSpPr>
            <p:cNvPr id="176176" name="Text Box 48"/>
            <p:cNvSpPr txBox="1">
              <a:spLocks noChangeArrowheads="1"/>
            </p:cNvSpPr>
            <p:nvPr/>
          </p:nvSpPr>
          <p:spPr bwMode="auto">
            <a:xfrm>
              <a:off x="4128" y="2544"/>
              <a:ext cx="878"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aggregato</a:t>
              </a:r>
            </a:p>
          </p:txBody>
        </p:sp>
        <p:sp>
          <p:nvSpPr>
            <p:cNvPr id="176177" name="Line 49"/>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6178" name="Group 50"/>
          <p:cNvGrpSpPr>
            <a:grpSpLocks/>
          </p:cNvGrpSpPr>
          <p:nvPr/>
        </p:nvGrpSpPr>
        <p:grpSpPr bwMode="auto">
          <a:xfrm>
            <a:off x="1809800" y="5751587"/>
            <a:ext cx="750888" cy="771525"/>
            <a:chOff x="4128" y="2352"/>
            <a:chExt cx="473" cy="486"/>
          </a:xfrm>
        </p:grpSpPr>
        <p:sp>
          <p:nvSpPr>
            <p:cNvPr id="176179" name="Text Box 51"/>
            <p:cNvSpPr txBox="1">
              <a:spLocks noChangeArrowheads="1"/>
            </p:cNvSpPr>
            <p:nvPr/>
          </p:nvSpPr>
          <p:spPr bwMode="auto">
            <a:xfrm>
              <a:off x="4128" y="2544"/>
              <a:ext cx="473"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parti</a:t>
              </a:r>
            </a:p>
          </p:txBody>
        </p:sp>
        <p:sp>
          <p:nvSpPr>
            <p:cNvPr id="176180" name="Line 52"/>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1339460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61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613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618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7616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7616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6164">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6164">
                                            <p:txEl>
                                              <p:pRg st="1" end="1"/>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7618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176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76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P spid="176164" grpId="0" build="p" bldLvl="2"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p:txBody>
          <a:bodyPr/>
          <a:lstStyle/>
          <a:p>
            <a:r>
              <a:rPr lang="en-US" altLang="en-US"/>
              <a:t>Generalizzazione (Specializzazione)</a:t>
            </a:r>
          </a:p>
        </p:txBody>
      </p:sp>
      <p:sp>
        <p:nvSpPr>
          <p:cNvPr id="177155" name="Rectangle 3"/>
          <p:cNvSpPr>
            <a:spLocks noGrp="1" noChangeArrowheads="1"/>
          </p:cNvSpPr>
          <p:nvPr>
            <p:ph type="body" idx="1"/>
          </p:nvPr>
        </p:nvSpPr>
        <p:spPr>
          <a:xfrm>
            <a:off x="304800" y="4038600"/>
            <a:ext cx="8610600" cy="1295400"/>
          </a:xfrm>
        </p:spPr>
        <p:txBody>
          <a:bodyPr>
            <a:normAutofit fontScale="85000" lnSpcReduction="20000"/>
          </a:bodyPr>
          <a:lstStyle/>
          <a:p>
            <a:r>
              <a:rPr lang="en-US" altLang="en-US" sz="2400" dirty="0" err="1" smtClean="0"/>
              <a:t>Qualunque</a:t>
            </a:r>
            <a:r>
              <a:rPr lang="en-US" altLang="en-US" sz="2400" dirty="0" smtClean="0"/>
              <a:t> </a:t>
            </a:r>
            <a:r>
              <a:rPr lang="en-US" altLang="en-US" sz="2400" dirty="0" err="1"/>
              <a:t>numero</a:t>
            </a:r>
            <a:r>
              <a:rPr lang="en-US" altLang="en-US" sz="2400" dirty="0"/>
              <a:t> di </a:t>
            </a:r>
            <a:r>
              <a:rPr lang="en-US" altLang="en-US" sz="2400" dirty="0" err="1"/>
              <a:t>livelli</a:t>
            </a:r>
            <a:endParaRPr lang="en-US" altLang="en-US" sz="2400" dirty="0"/>
          </a:p>
          <a:p>
            <a:r>
              <a:rPr lang="en-US" altLang="en-US" sz="2400" dirty="0" err="1" smtClean="0"/>
              <a:t>Gerarchia</a:t>
            </a:r>
            <a:r>
              <a:rPr lang="en-US" altLang="en-US" sz="2400" dirty="0" smtClean="0"/>
              <a:t> </a:t>
            </a:r>
            <a:r>
              <a:rPr lang="en-US" altLang="en-US" sz="2400" dirty="0"/>
              <a:t>di tipi </a:t>
            </a:r>
          </a:p>
          <a:p>
            <a:r>
              <a:rPr lang="en-US" altLang="en-US" sz="2400" dirty="0" smtClean="0"/>
              <a:t>Inheritance </a:t>
            </a:r>
            <a:r>
              <a:rPr lang="en-US" altLang="en-US" sz="2400" dirty="0" err="1"/>
              <a:t>degli</a:t>
            </a:r>
            <a:r>
              <a:rPr lang="en-US" altLang="en-US" sz="2400" dirty="0"/>
              <a:t> </a:t>
            </a:r>
            <a:r>
              <a:rPr lang="en-US" altLang="en-US" sz="2400" dirty="0" err="1"/>
              <a:t>attributi</a:t>
            </a:r>
            <a:r>
              <a:rPr lang="en-US" altLang="en-US" sz="2400" dirty="0"/>
              <a:t> e </a:t>
            </a:r>
            <a:r>
              <a:rPr lang="en-US" altLang="en-US" sz="2400" dirty="0" err="1"/>
              <a:t>delle</a:t>
            </a:r>
            <a:r>
              <a:rPr lang="en-US" altLang="en-US" sz="2400" dirty="0"/>
              <a:t> </a:t>
            </a:r>
            <a:r>
              <a:rPr lang="en-US" altLang="en-US" sz="2400" dirty="0" err="1"/>
              <a:t>operazioni</a:t>
            </a:r>
            <a:r>
              <a:rPr lang="en-US" altLang="en-US" sz="2400" dirty="0"/>
              <a:t> </a:t>
            </a:r>
            <a:r>
              <a:rPr lang="en-US" altLang="en-US" sz="2400" dirty="0" err="1"/>
              <a:t>della</a:t>
            </a:r>
            <a:r>
              <a:rPr lang="en-US" altLang="en-US" sz="2400" dirty="0"/>
              <a:t> </a:t>
            </a:r>
            <a:r>
              <a:rPr lang="en-US" altLang="en-US" sz="2400" dirty="0" err="1"/>
              <a:t>superclasse</a:t>
            </a:r>
            <a:endParaRPr lang="en-US" altLang="en-US" sz="2400" dirty="0"/>
          </a:p>
          <a:p>
            <a:r>
              <a:rPr lang="en-US" altLang="en-US" sz="2400" dirty="0" err="1" smtClean="0"/>
              <a:t>Interpretazione</a:t>
            </a:r>
            <a:r>
              <a:rPr lang="en-US" altLang="en-US" sz="2400" dirty="0" smtClean="0"/>
              <a:t> </a:t>
            </a:r>
            <a:r>
              <a:rPr lang="en-US" altLang="en-US" sz="2400" dirty="0" err="1"/>
              <a:t>dipende</a:t>
            </a:r>
            <a:r>
              <a:rPr lang="en-US" altLang="en-US" sz="2400" dirty="0"/>
              <a:t> </a:t>
            </a:r>
            <a:r>
              <a:rPr lang="en-US" altLang="en-US" sz="2400" dirty="0" err="1"/>
              <a:t>dall’uso</a:t>
            </a:r>
            <a:r>
              <a:rPr lang="en-US" altLang="en-US" sz="2400" dirty="0"/>
              <a:t> del class diagram</a:t>
            </a:r>
            <a:endParaRPr lang="en-US" altLang="en-US" dirty="0"/>
          </a:p>
        </p:txBody>
      </p:sp>
      <p:grpSp>
        <p:nvGrpSpPr>
          <p:cNvPr id="177198" name="Group 46"/>
          <p:cNvGrpSpPr>
            <a:grpSpLocks/>
          </p:cNvGrpSpPr>
          <p:nvPr/>
        </p:nvGrpSpPr>
        <p:grpSpPr bwMode="auto">
          <a:xfrm>
            <a:off x="968375" y="1828800"/>
            <a:ext cx="6575425" cy="457200"/>
            <a:chOff x="610" y="1152"/>
            <a:chExt cx="4142" cy="288"/>
          </a:xfrm>
        </p:grpSpPr>
        <p:grpSp>
          <p:nvGrpSpPr>
            <p:cNvPr id="177156" name="Group 4"/>
            <p:cNvGrpSpPr>
              <a:grpSpLocks/>
            </p:cNvGrpSpPr>
            <p:nvPr/>
          </p:nvGrpSpPr>
          <p:grpSpPr bwMode="auto">
            <a:xfrm>
              <a:off x="610" y="1152"/>
              <a:ext cx="1392" cy="288"/>
              <a:chOff x="2448" y="3168"/>
              <a:chExt cx="1392" cy="288"/>
            </a:xfrm>
          </p:grpSpPr>
          <p:sp>
            <p:nvSpPr>
              <p:cNvPr id="177157" name="Rectangle 5"/>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7158" name="Text Box 6"/>
              <p:cNvSpPr txBox="1">
                <a:spLocks noChangeArrowheads="1"/>
              </p:cNvSpPr>
              <p:nvPr/>
            </p:nvSpPr>
            <p:spPr bwMode="auto">
              <a:xfrm>
                <a:off x="2902" y="321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Giocatore</a:t>
                </a:r>
              </a:p>
            </p:txBody>
          </p:sp>
        </p:grpSp>
        <p:grpSp>
          <p:nvGrpSpPr>
            <p:cNvPr id="177159" name="Group 7"/>
            <p:cNvGrpSpPr>
              <a:grpSpLocks/>
            </p:cNvGrpSpPr>
            <p:nvPr/>
          </p:nvGrpSpPr>
          <p:grpSpPr bwMode="auto">
            <a:xfrm>
              <a:off x="3792" y="1152"/>
              <a:ext cx="960" cy="288"/>
              <a:chOff x="1893" y="1920"/>
              <a:chExt cx="960" cy="288"/>
            </a:xfrm>
          </p:grpSpPr>
          <p:sp>
            <p:nvSpPr>
              <p:cNvPr id="177160" name="Rectangle 8"/>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7161" name="Text Box 9"/>
              <p:cNvSpPr txBox="1">
                <a:spLocks noChangeArrowheads="1"/>
              </p:cNvSpPr>
              <p:nvPr/>
            </p:nvSpPr>
            <p:spPr bwMode="auto">
              <a:xfrm>
                <a:off x="2099" y="1966"/>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Mazziere</a:t>
                </a:r>
              </a:p>
            </p:txBody>
          </p:sp>
        </p:grpSp>
        <p:grpSp>
          <p:nvGrpSpPr>
            <p:cNvPr id="177165" name="Group 13"/>
            <p:cNvGrpSpPr>
              <a:grpSpLocks/>
            </p:cNvGrpSpPr>
            <p:nvPr/>
          </p:nvGrpSpPr>
          <p:grpSpPr bwMode="auto">
            <a:xfrm>
              <a:off x="1992" y="1152"/>
              <a:ext cx="1776" cy="240"/>
              <a:chOff x="2064" y="2064"/>
              <a:chExt cx="1776" cy="240"/>
            </a:xfrm>
          </p:grpSpPr>
          <p:sp>
            <p:nvSpPr>
              <p:cNvPr id="177166" name="Line 14"/>
              <p:cNvSpPr>
                <a:spLocks noChangeShapeType="1"/>
              </p:cNvSpPr>
              <p:nvPr/>
            </p:nvSpPr>
            <p:spPr bwMode="auto">
              <a:xfrm flipV="1">
                <a:off x="2208" y="2208"/>
                <a:ext cx="1632"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7167" name="AutoShape 15"/>
              <p:cNvSpPr>
                <a:spLocks noChangeArrowheads="1"/>
              </p:cNvSpPr>
              <p:nvPr/>
            </p:nvSpPr>
            <p:spPr bwMode="auto">
              <a:xfrm rot="5531341" flipV="1">
                <a:off x="2016" y="2112"/>
                <a:ext cx="240" cy="144"/>
              </a:xfrm>
              <a:prstGeom prst="flowChartExtra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177169" name="Group 17"/>
          <p:cNvGrpSpPr>
            <a:grpSpLocks/>
          </p:cNvGrpSpPr>
          <p:nvPr/>
        </p:nvGrpSpPr>
        <p:grpSpPr bwMode="auto">
          <a:xfrm>
            <a:off x="6324600" y="2286000"/>
            <a:ext cx="1763713" cy="1501775"/>
            <a:chOff x="4128" y="2352"/>
            <a:chExt cx="1111" cy="946"/>
          </a:xfrm>
        </p:grpSpPr>
        <p:sp>
          <p:nvSpPr>
            <p:cNvPr id="177170" name="Text Box 18"/>
            <p:cNvSpPr txBox="1">
              <a:spLocks noChangeArrowheads="1"/>
            </p:cNvSpPr>
            <p:nvPr/>
          </p:nvSpPr>
          <p:spPr bwMode="auto">
            <a:xfrm>
              <a:off x="4128" y="2544"/>
              <a:ext cx="1111" cy="75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specializzato</a:t>
              </a:r>
            </a:p>
            <a:p>
              <a:r>
                <a:rPr lang="en-US" altLang="en-US"/>
                <a:t>(sottoclasse,</a:t>
              </a:r>
            </a:p>
            <a:p>
              <a:r>
                <a:rPr lang="en-US" altLang="en-US"/>
                <a:t>sottotipo)</a:t>
              </a:r>
            </a:p>
          </p:txBody>
        </p:sp>
        <p:sp>
          <p:nvSpPr>
            <p:cNvPr id="177171" name="Line 19"/>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77172" name="Group 20"/>
          <p:cNvGrpSpPr>
            <a:grpSpLocks/>
          </p:cNvGrpSpPr>
          <p:nvPr/>
        </p:nvGrpSpPr>
        <p:grpSpPr bwMode="auto">
          <a:xfrm>
            <a:off x="1447800" y="2209800"/>
            <a:ext cx="1814513" cy="1501775"/>
            <a:chOff x="4128" y="2352"/>
            <a:chExt cx="1143" cy="946"/>
          </a:xfrm>
        </p:grpSpPr>
        <p:sp>
          <p:nvSpPr>
            <p:cNvPr id="177173" name="Text Box 21"/>
            <p:cNvSpPr txBox="1">
              <a:spLocks noChangeArrowheads="1"/>
            </p:cNvSpPr>
            <p:nvPr/>
          </p:nvSpPr>
          <p:spPr bwMode="auto">
            <a:xfrm>
              <a:off x="4128" y="2544"/>
              <a:ext cx="1143" cy="75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generalizzato</a:t>
              </a:r>
            </a:p>
            <a:p>
              <a:r>
                <a:rPr lang="en-US" altLang="en-US"/>
                <a:t>(superclasse,</a:t>
              </a:r>
            </a:p>
            <a:p>
              <a:r>
                <a:rPr lang="en-US" altLang="en-US"/>
                <a:t>supertipo)</a:t>
              </a:r>
            </a:p>
          </p:txBody>
        </p:sp>
        <p:sp>
          <p:nvSpPr>
            <p:cNvPr id="177174" name="Line 22"/>
            <p:cNvSpPr>
              <a:spLocks noChangeShapeType="1"/>
            </p:cNvSpPr>
            <p:nvPr/>
          </p:nvSpPr>
          <p:spPr bwMode="auto">
            <a:xfrm>
              <a:off x="4176" y="2352"/>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4826460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71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771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77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7155">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7155">
                                            <p:txEl>
                                              <p:pRg st="2" end="2"/>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71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r>
              <a:rPr lang="en-US" altLang="en-US"/>
              <a:t>Specializzazione multipla</a:t>
            </a:r>
          </a:p>
        </p:txBody>
      </p:sp>
      <p:sp>
        <p:nvSpPr>
          <p:cNvPr id="178179" name="Rectangle 3"/>
          <p:cNvSpPr>
            <a:spLocks noGrp="1" noChangeArrowheads="1"/>
          </p:cNvSpPr>
          <p:nvPr>
            <p:ph type="body" idx="1"/>
          </p:nvPr>
        </p:nvSpPr>
        <p:spPr>
          <a:xfrm>
            <a:off x="228600" y="4191000"/>
            <a:ext cx="8686800" cy="2514600"/>
          </a:xfrm>
        </p:spPr>
        <p:txBody>
          <a:bodyPr>
            <a:normAutofit fontScale="92500"/>
          </a:bodyPr>
          <a:lstStyle/>
          <a:p>
            <a:r>
              <a:rPr lang="en-US" altLang="en-US" dirty="0" smtClean="0"/>
              <a:t>Predefined </a:t>
            </a:r>
            <a:r>
              <a:rPr lang="en-US" altLang="en-US" dirty="0"/>
              <a:t>constraint </a:t>
            </a:r>
            <a:r>
              <a:rPr lang="en-US" altLang="en-US" dirty="0" err="1"/>
              <a:t>può</a:t>
            </a:r>
            <a:r>
              <a:rPr lang="en-US" altLang="en-US" dirty="0"/>
              <a:t> </a:t>
            </a:r>
            <a:r>
              <a:rPr lang="en-US" altLang="en-US" dirty="0" err="1"/>
              <a:t>essere</a:t>
            </a:r>
            <a:endParaRPr lang="en-US" altLang="en-US" dirty="0"/>
          </a:p>
          <a:p>
            <a:pPr lvl="1"/>
            <a:r>
              <a:rPr lang="en-US" altLang="en-US" dirty="0"/>
              <a:t>complete/incomplete</a:t>
            </a:r>
          </a:p>
          <a:p>
            <a:pPr lvl="2"/>
            <a:r>
              <a:rPr lang="en-US" altLang="en-US" dirty="0" err="1"/>
              <a:t>ogni</a:t>
            </a:r>
            <a:r>
              <a:rPr lang="en-US" altLang="en-US" dirty="0"/>
              <a:t> </a:t>
            </a:r>
            <a:r>
              <a:rPr lang="en-US" altLang="en-US" dirty="0" err="1"/>
              <a:t>sottoclasse</a:t>
            </a:r>
            <a:r>
              <a:rPr lang="en-US" altLang="en-US" dirty="0"/>
              <a:t> è/non è </a:t>
            </a:r>
            <a:r>
              <a:rPr lang="en-US" altLang="en-US" dirty="0" err="1"/>
              <a:t>stata</a:t>
            </a:r>
            <a:r>
              <a:rPr lang="en-US" altLang="en-US" dirty="0"/>
              <a:t> </a:t>
            </a:r>
            <a:r>
              <a:rPr lang="en-US" altLang="en-US" dirty="0" err="1"/>
              <a:t>specificata</a:t>
            </a:r>
            <a:endParaRPr lang="en-US" altLang="en-US" dirty="0"/>
          </a:p>
          <a:p>
            <a:pPr lvl="1"/>
            <a:r>
              <a:rPr lang="en-US" altLang="en-US" dirty="0"/>
              <a:t>disjoint/overlapping</a:t>
            </a:r>
          </a:p>
          <a:p>
            <a:pPr lvl="2"/>
            <a:r>
              <a:rPr lang="en-US" altLang="en-US" dirty="0" err="1"/>
              <a:t>sottoclassi</a:t>
            </a:r>
            <a:r>
              <a:rPr lang="en-US" altLang="en-US" dirty="0"/>
              <a:t> </a:t>
            </a:r>
            <a:r>
              <a:rPr lang="en-US" altLang="en-US" dirty="0" err="1"/>
              <a:t>sicuramente</a:t>
            </a:r>
            <a:r>
              <a:rPr lang="en-US" altLang="en-US" dirty="0"/>
              <a:t> </a:t>
            </a:r>
            <a:r>
              <a:rPr lang="en-US" altLang="en-US" dirty="0" err="1"/>
              <a:t>disgiunte</a:t>
            </a:r>
            <a:r>
              <a:rPr lang="en-US" altLang="en-US" dirty="0"/>
              <a:t>/</a:t>
            </a:r>
            <a:r>
              <a:rPr lang="en-US" altLang="en-US" dirty="0" err="1"/>
              <a:t>possibilmente</a:t>
            </a:r>
            <a:r>
              <a:rPr lang="en-US" altLang="en-US" dirty="0"/>
              <a:t> </a:t>
            </a:r>
            <a:r>
              <a:rPr lang="en-US" altLang="en-US" dirty="0" err="1"/>
              <a:t>sovrapposte</a:t>
            </a:r>
            <a:endParaRPr lang="en-US" altLang="en-US" dirty="0"/>
          </a:p>
        </p:txBody>
      </p:sp>
      <p:grpSp>
        <p:nvGrpSpPr>
          <p:cNvPr id="178203" name="Group 27"/>
          <p:cNvGrpSpPr>
            <a:grpSpLocks/>
          </p:cNvGrpSpPr>
          <p:nvPr/>
        </p:nvGrpSpPr>
        <p:grpSpPr bwMode="auto">
          <a:xfrm>
            <a:off x="533400" y="1828800"/>
            <a:ext cx="3352800" cy="2057400"/>
            <a:chOff x="336" y="1152"/>
            <a:chExt cx="2112" cy="1296"/>
          </a:xfrm>
        </p:grpSpPr>
        <p:grpSp>
          <p:nvGrpSpPr>
            <p:cNvPr id="178180" name="Group 4"/>
            <p:cNvGrpSpPr>
              <a:grpSpLocks/>
            </p:cNvGrpSpPr>
            <p:nvPr/>
          </p:nvGrpSpPr>
          <p:grpSpPr bwMode="auto">
            <a:xfrm>
              <a:off x="610" y="1152"/>
              <a:ext cx="1392" cy="288"/>
              <a:chOff x="2448" y="3168"/>
              <a:chExt cx="1392" cy="288"/>
            </a:xfrm>
          </p:grpSpPr>
          <p:sp>
            <p:nvSpPr>
              <p:cNvPr id="178181" name="Rectangle 5"/>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82" name="Text Box 6"/>
              <p:cNvSpPr txBox="1">
                <a:spLocks noChangeArrowheads="1"/>
              </p:cNvSpPr>
              <p:nvPr/>
            </p:nvSpPr>
            <p:spPr bwMode="auto">
              <a:xfrm>
                <a:off x="2902" y="321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Giocatore</a:t>
                </a:r>
              </a:p>
            </p:txBody>
          </p:sp>
        </p:grpSp>
        <p:grpSp>
          <p:nvGrpSpPr>
            <p:cNvPr id="178183" name="Group 7"/>
            <p:cNvGrpSpPr>
              <a:grpSpLocks/>
            </p:cNvGrpSpPr>
            <p:nvPr/>
          </p:nvGrpSpPr>
          <p:grpSpPr bwMode="auto">
            <a:xfrm>
              <a:off x="1488" y="2160"/>
              <a:ext cx="960" cy="288"/>
              <a:chOff x="1893" y="1920"/>
              <a:chExt cx="960" cy="288"/>
            </a:xfrm>
          </p:grpSpPr>
          <p:sp>
            <p:nvSpPr>
              <p:cNvPr id="178184" name="Rectangle 8"/>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85" name="Text Box 9"/>
              <p:cNvSpPr txBox="1">
                <a:spLocks noChangeArrowheads="1"/>
              </p:cNvSpPr>
              <p:nvPr/>
            </p:nvSpPr>
            <p:spPr bwMode="auto">
              <a:xfrm>
                <a:off x="2099" y="1966"/>
                <a:ext cx="7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Mazziere</a:t>
                </a:r>
              </a:p>
            </p:txBody>
          </p:sp>
        </p:grpSp>
        <p:sp>
          <p:nvSpPr>
            <p:cNvPr id="178188" name="AutoShape 12"/>
            <p:cNvSpPr>
              <a:spLocks noChangeArrowheads="1"/>
            </p:cNvSpPr>
            <p:nvPr/>
          </p:nvSpPr>
          <p:spPr bwMode="auto">
            <a:xfrm rot="10843905" flipV="1">
              <a:off x="1227" y="1440"/>
              <a:ext cx="240" cy="144"/>
            </a:xfrm>
            <a:prstGeom prst="flowChartExtra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92" name="Line 16"/>
            <p:cNvSpPr>
              <a:spLocks noChangeShapeType="1"/>
            </p:cNvSpPr>
            <p:nvPr/>
          </p:nvSpPr>
          <p:spPr bwMode="auto">
            <a:xfrm>
              <a:off x="1344" y="1584"/>
              <a:ext cx="0" cy="24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178193" name="Group 17"/>
            <p:cNvGrpSpPr>
              <a:grpSpLocks/>
            </p:cNvGrpSpPr>
            <p:nvPr/>
          </p:nvGrpSpPr>
          <p:grpSpPr bwMode="auto">
            <a:xfrm>
              <a:off x="336" y="2160"/>
              <a:ext cx="960" cy="288"/>
              <a:chOff x="1893" y="1920"/>
              <a:chExt cx="960" cy="288"/>
            </a:xfrm>
          </p:grpSpPr>
          <p:sp>
            <p:nvSpPr>
              <p:cNvPr id="178194" name="Rectangle 18"/>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95" name="Text Box 19"/>
              <p:cNvSpPr txBox="1">
                <a:spLocks noChangeArrowheads="1"/>
              </p:cNvSpPr>
              <p:nvPr/>
            </p:nvSpPr>
            <p:spPr bwMode="auto">
              <a:xfrm>
                <a:off x="2099" y="1966"/>
                <a:ext cx="6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Normale</a:t>
                </a:r>
              </a:p>
            </p:txBody>
          </p:sp>
        </p:grpSp>
        <p:sp>
          <p:nvSpPr>
            <p:cNvPr id="178196" name="Line 20"/>
            <p:cNvSpPr>
              <a:spLocks noChangeShapeType="1"/>
            </p:cNvSpPr>
            <p:nvPr/>
          </p:nvSpPr>
          <p:spPr bwMode="auto">
            <a:xfrm>
              <a:off x="1920" y="182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97" name="Line 21"/>
            <p:cNvSpPr>
              <a:spLocks noChangeShapeType="1"/>
            </p:cNvSpPr>
            <p:nvPr/>
          </p:nvSpPr>
          <p:spPr bwMode="auto">
            <a:xfrm>
              <a:off x="816" y="1824"/>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78198" name="Line 22"/>
            <p:cNvSpPr>
              <a:spLocks noChangeShapeType="1"/>
            </p:cNvSpPr>
            <p:nvPr/>
          </p:nvSpPr>
          <p:spPr bwMode="auto">
            <a:xfrm>
              <a:off x="816" y="1824"/>
              <a:ext cx="110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78199" name="Text Box 23"/>
          <p:cNvSpPr txBox="1">
            <a:spLocks noChangeArrowheads="1"/>
          </p:cNvSpPr>
          <p:nvPr/>
        </p:nvSpPr>
        <p:spPr bwMode="auto">
          <a:xfrm>
            <a:off x="3581400" y="2057400"/>
            <a:ext cx="27225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Arial" charset="0"/>
              </a:rPr>
              <a:t>{predefined constraint}</a:t>
            </a:r>
          </a:p>
        </p:txBody>
      </p:sp>
    </p:spTree>
    <p:extLst>
      <p:ext uri="{BB962C8B-B14F-4D97-AF65-F5344CB8AC3E}">
        <p14:creationId xmlns:p14="http://schemas.microsoft.com/office/powerpoint/2010/main" val="2955134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78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8179">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179">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79">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8179">
                                            <p:txEl>
                                              <p:pRg st="3" end="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81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bldLvl="3" autoUpdateAnimBg="0"/>
      <p:bldP spid="17819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r>
              <a:rPr lang="en-US" altLang="en-US"/>
              <a:t>Association qualifier</a:t>
            </a:r>
          </a:p>
        </p:txBody>
      </p:sp>
      <p:grpSp>
        <p:nvGrpSpPr>
          <p:cNvPr id="183332" name="Group 36"/>
          <p:cNvGrpSpPr>
            <a:grpSpLocks/>
          </p:cNvGrpSpPr>
          <p:nvPr/>
        </p:nvGrpSpPr>
        <p:grpSpPr bwMode="auto">
          <a:xfrm>
            <a:off x="457200" y="1371600"/>
            <a:ext cx="3276600" cy="2505075"/>
            <a:chOff x="816" y="1824"/>
            <a:chExt cx="2064" cy="1578"/>
          </a:xfrm>
        </p:grpSpPr>
        <p:sp>
          <p:nvSpPr>
            <p:cNvPr id="183302" name="Rectangle 6"/>
            <p:cNvSpPr>
              <a:spLocks noChangeArrowheads="1"/>
            </p:cNvSpPr>
            <p:nvPr/>
          </p:nvSpPr>
          <p:spPr bwMode="auto">
            <a:xfrm>
              <a:off x="1488" y="3114"/>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03" name="Text Box 7"/>
            <p:cNvSpPr txBox="1">
              <a:spLocks noChangeArrowheads="1"/>
            </p:cNvSpPr>
            <p:nvPr/>
          </p:nvSpPr>
          <p:spPr bwMode="auto">
            <a:xfrm>
              <a:off x="1942" y="3160"/>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Partita</a:t>
              </a:r>
            </a:p>
          </p:txBody>
        </p:sp>
        <p:sp>
          <p:nvSpPr>
            <p:cNvPr id="183305" name="Rectangle 9"/>
            <p:cNvSpPr>
              <a:spLocks noChangeArrowheads="1"/>
            </p:cNvSpPr>
            <p:nvPr/>
          </p:nvSpPr>
          <p:spPr bwMode="auto">
            <a:xfrm>
              <a:off x="1488" y="1824"/>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06" name="Text Box 10"/>
            <p:cNvSpPr txBox="1">
              <a:spLocks noChangeArrowheads="1"/>
            </p:cNvSpPr>
            <p:nvPr/>
          </p:nvSpPr>
          <p:spPr bwMode="auto">
            <a:xfrm>
              <a:off x="1942" y="187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Torneo</a:t>
              </a:r>
            </a:p>
          </p:txBody>
        </p:sp>
        <p:sp>
          <p:nvSpPr>
            <p:cNvPr id="183322" name="Line 26"/>
            <p:cNvSpPr>
              <a:spLocks noChangeShapeType="1"/>
            </p:cNvSpPr>
            <p:nvPr/>
          </p:nvSpPr>
          <p:spPr bwMode="auto">
            <a:xfrm flipV="1">
              <a:off x="1920" y="2112"/>
              <a:ext cx="0" cy="10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23" name="Text Box 27"/>
            <p:cNvSpPr txBox="1">
              <a:spLocks noChangeArrowheads="1"/>
            </p:cNvSpPr>
            <p:nvPr/>
          </p:nvSpPr>
          <p:spPr bwMode="auto">
            <a:xfrm>
              <a:off x="1968" y="2496"/>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partite</a:t>
              </a:r>
              <a:endParaRPr lang="en-US" altLang="en-US"/>
            </a:p>
          </p:txBody>
        </p:sp>
        <p:sp>
          <p:nvSpPr>
            <p:cNvPr id="183324" name="Text Box 28"/>
            <p:cNvSpPr txBox="1">
              <a:spLocks noChangeArrowheads="1"/>
            </p:cNvSpPr>
            <p:nvPr/>
          </p:nvSpPr>
          <p:spPr bwMode="auto">
            <a:xfrm>
              <a:off x="1968" y="287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a:t>
              </a:r>
              <a:endParaRPr lang="en-US" altLang="en-US" sz="1800"/>
            </a:p>
          </p:txBody>
        </p:sp>
        <p:sp>
          <p:nvSpPr>
            <p:cNvPr id="183325" name="Text Box 29"/>
            <p:cNvSpPr txBox="1">
              <a:spLocks noChangeArrowheads="1"/>
            </p:cNvSpPr>
            <p:nvPr/>
          </p:nvSpPr>
          <p:spPr bwMode="auto">
            <a:xfrm>
              <a:off x="1968" y="2208"/>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a:t>
              </a:r>
              <a:endParaRPr lang="en-US" altLang="en-US" sz="1800"/>
            </a:p>
          </p:txBody>
        </p:sp>
        <p:sp>
          <p:nvSpPr>
            <p:cNvPr id="183326" name="Text Box 30"/>
            <p:cNvSpPr txBox="1">
              <a:spLocks noChangeArrowheads="1"/>
            </p:cNvSpPr>
            <p:nvPr/>
          </p:nvSpPr>
          <p:spPr bwMode="auto">
            <a:xfrm>
              <a:off x="960" y="2160"/>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giocataNel</a:t>
              </a:r>
              <a:endParaRPr lang="en-US" altLang="en-US"/>
            </a:p>
          </p:txBody>
        </p:sp>
        <p:sp>
          <p:nvSpPr>
            <p:cNvPr id="183331" name="Text Box 35"/>
            <p:cNvSpPr txBox="1">
              <a:spLocks noChangeArrowheads="1"/>
            </p:cNvSpPr>
            <p:nvPr/>
          </p:nvSpPr>
          <p:spPr bwMode="auto">
            <a:xfrm>
              <a:off x="816" y="2774"/>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comprende</a:t>
              </a:r>
              <a:endParaRPr lang="en-US" altLang="en-US"/>
            </a:p>
          </p:txBody>
        </p:sp>
      </p:grpSp>
      <p:sp>
        <p:nvSpPr>
          <p:cNvPr id="183333" name="Text Box 37"/>
          <p:cNvSpPr txBox="1">
            <a:spLocks noChangeArrowheads="1"/>
          </p:cNvSpPr>
          <p:nvPr/>
        </p:nvSpPr>
        <p:spPr bwMode="auto">
          <a:xfrm>
            <a:off x="4876800" y="1427163"/>
            <a:ext cx="3455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charset="0"/>
              </a:rPr>
              <a:t>sapere quante partite si </a:t>
            </a:r>
          </a:p>
          <a:p>
            <a:r>
              <a:rPr lang="en-US" altLang="en-US">
                <a:latin typeface="Arial" charset="0"/>
              </a:rPr>
              <a:t>giocano ogni giorno?</a:t>
            </a:r>
          </a:p>
        </p:txBody>
      </p:sp>
      <p:grpSp>
        <p:nvGrpSpPr>
          <p:cNvPr id="183348" name="Group 52"/>
          <p:cNvGrpSpPr>
            <a:grpSpLocks/>
          </p:cNvGrpSpPr>
          <p:nvPr/>
        </p:nvGrpSpPr>
        <p:grpSpPr bwMode="auto">
          <a:xfrm>
            <a:off x="5486400" y="3590925"/>
            <a:ext cx="3276600" cy="2962275"/>
            <a:chOff x="3456" y="2262"/>
            <a:chExt cx="2064" cy="1866"/>
          </a:xfrm>
        </p:grpSpPr>
        <p:sp>
          <p:nvSpPr>
            <p:cNvPr id="183335" name="Rectangle 39"/>
            <p:cNvSpPr>
              <a:spLocks noChangeArrowheads="1"/>
            </p:cNvSpPr>
            <p:nvPr/>
          </p:nvSpPr>
          <p:spPr bwMode="auto">
            <a:xfrm>
              <a:off x="4128" y="3840"/>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36" name="Text Box 40"/>
            <p:cNvSpPr txBox="1">
              <a:spLocks noChangeArrowheads="1"/>
            </p:cNvSpPr>
            <p:nvPr/>
          </p:nvSpPr>
          <p:spPr bwMode="auto">
            <a:xfrm>
              <a:off x="4582" y="3886"/>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Partita</a:t>
              </a:r>
            </a:p>
          </p:txBody>
        </p:sp>
        <p:sp>
          <p:nvSpPr>
            <p:cNvPr id="183337" name="Rectangle 41"/>
            <p:cNvSpPr>
              <a:spLocks noChangeArrowheads="1"/>
            </p:cNvSpPr>
            <p:nvPr/>
          </p:nvSpPr>
          <p:spPr bwMode="auto">
            <a:xfrm>
              <a:off x="3936" y="2262"/>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38" name="Text Box 42"/>
            <p:cNvSpPr txBox="1">
              <a:spLocks noChangeArrowheads="1"/>
            </p:cNvSpPr>
            <p:nvPr/>
          </p:nvSpPr>
          <p:spPr bwMode="auto">
            <a:xfrm>
              <a:off x="4390" y="2310"/>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Torneo</a:t>
              </a:r>
            </a:p>
          </p:txBody>
        </p:sp>
        <p:sp>
          <p:nvSpPr>
            <p:cNvPr id="183339" name="Line 43"/>
            <p:cNvSpPr>
              <a:spLocks noChangeShapeType="1"/>
            </p:cNvSpPr>
            <p:nvPr/>
          </p:nvSpPr>
          <p:spPr bwMode="auto">
            <a:xfrm flipV="1">
              <a:off x="4560" y="2838"/>
              <a:ext cx="0" cy="100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40" name="Text Box 44"/>
            <p:cNvSpPr txBox="1">
              <a:spLocks noChangeArrowheads="1"/>
            </p:cNvSpPr>
            <p:nvPr/>
          </p:nvSpPr>
          <p:spPr bwMode="auto">
            <a:xfrm>
              <a:off x="4608" y="3222"/>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partite</a:t>
              </a:r>
              <a:endParaRPr lang="en-US" altLang="en-US"/>
            </a:p>
          </p:txBody>
        </p:sp>
        <p:sp>
          <p:nvSpPr>
            <p:cNvPr id="183341" name="Text Box 45"/>
            <p:cNvSpPr txBox="1">
              <a:spLocks noChangeArrowheads="1"/>
            </p:cNvSpPr>
            <p:nvPr/>
          </p:nvSpPr>
          <p:spPr bwMode="auto">
            <a:xfrm>
              <a:off x="4608" y="3600"/>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1..24</a:t>
              </a:r>
              <a:endParaRPr lang="en-US" altLang="en-US" sz="1800"/>
            </a:p>
          </p:txBody>
        </p:sp>
        <p:sp>
          <p:nvSpPr>
            <p:cNvPr id="183342" name="Text Box 46"/>
            <p:cNvSpPr txBox="1">
              <a:spLocks noChangeArrowheads="1"/>
            </p:cNvSpPr>
            <p:nvPr/>
          </p:nvSpPr>
          <p:spPr bwMode="auto">
            <a:xfrm>
              <a:off x="4608" y="293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a:t>
              </a:r>
              <a:endParaRPr lang="en-US" altLang="en-US" sz="1800"/>
            </a:p>
          </p:txBody>
        </p:sp>
        <p:sp>
          <p:nvSpPr>
            <p:cNvPr id="183343" name="Text Box 47"/>
            <p:cNvSpPr txBox="1">
              <a:spLocks noChangeArrowheads="1"/>
            </p:cNvSpPr>
            <p:nvPr/>
          </p:nvSpPr>
          <p:spPr bwMode="auto">
            <a:xfrm>
              <a:off x="3600" y="2886"/>
              <a:ext cx="9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giocataNel</a:t>
              </a:r>
              <a:endParaRPr lang="en-US" altLang="en-US"/>
            </a:p>
          </p:txBody>
        </p:sp>
        <p:sp>
          <p:nvSpPr>
            <p:cNvPr id="183344" name="Text Box 48"/>
            <p:cNvSpPr txBox="1">
              <a:spLocks noChangeArrowheads="1"/>
            </p:cNvSpPr>
            <p:nvPr/>
          </p:nvSpPr>
          <p:spPr bwMode="auto">
            <a:xfrm>
              <a:off x="3456" y="3500"/>
              <a:ext cx="10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comprende</a:t>
              </a:r>
              <a:endParaRPr lang="en-US" altLang="en-US"/>
            </a:p>
          </p:txBody>
        </p:sp>
        <p:grpSp>
          <p:nvGrpSpPr>
            <p:cNvPr id="183347" name="Group 51"/>
            <p:cNvGrpSpPr>
              <a:grpSpLocks/>
            </p:cNvGrpSpPr>
            <p:nvPr/>
          </p:nvGrpSpPr>
          <p:grpSpPr bwMode="auto">
            <a:xfrm>
              <a:off x="4128" y="2550"/>
              <a:ext cx="1008" cy="288"/>
              <a:chOff x="4152" y="2064"/>
              <a:chExt cx="1008" cy="288"/>
            </a:xfrm>
          </p:grpSpPr>
          <p:sp>
            <p:nvSpPr>
              <p:cNvPr id="183345" name="Rectangle 49"/>
              <p:cNvSpPr>
                <a:spLocks noChangeArrowheads="1"/>
              </p:cNvSpPr>
              <p:nvPr/>
            </p:nvSpPr>
            <p:spPr bwMode="auto">
              <a:xfrm>
                <a:off x="4152" y="2064"/>
                <a:ext cx="1008"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3346" name="Text Box 50"/>
              <p:cNvSpPr txBox="1">
                <a:spLocks noChangeArrowheads="1"/>
              </p:cNvSpPr>
              <p:nvPr/>
            </p:nvSpPr>
            <p:spPr bwMode="auto">
              <a:xfrm>
                <a:off x="4250" y="2092"/>
                <a:ext cx="8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data: Date</a:t>
                </a:r>
              </a:p>
            </p:txBody>
          </p:sp>
        </p:grpSp>
      </p:grpSp>
      <p:grpSp>
        <p:nvGrpSpPr>
          <p:cNvPr id="183353" name="Group 57"/>
          <p:cNvGrpSpPr>
            <a:grpSpLocks/>
          </p:cNvGrpSpPr>
          <p:nvPr/>
        </p:nvGrpSpPr>
        <p:grpSpPr bwMode="auto">
          <a:xfrm>
            <a:off x="2895600" y="4114800"/>
            <a:ext cx="3657600" cy="923925"/>
            <a:chOff x="1824" y="2592"/>
            <a:chExt cx="2304" cy="582"/>
          </a:xfrm>
        </p:grpSpPr>
        <p:sp>
          <p:nvSpPr>
            <p:cNvPr id="183350" name="Text Box 54"/>
            <p:cNvSpPr txBox="1">
              <a:spLocks noChangeArrowheads="1"/>
            </p:cNvSpPr>
            <p:nvPr/>
          </p:nvSpPr>
          <p:spPr bwMode="auto">
            <a:xfrm>
              <a:off x="1824" y="2880"/>
              <a:ext cx="814"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Qaulifier</a:t>
              </a:r>
            </a:p>
          </p:txBody>
        </p:sp>
        <p:sp>
          <p:nvSpPr>
            <p:cNvPr id="183351" name="Line 55"/>
            <p:cNvSpPr>
              <a:spLocks noChangeShapeType="1"/>
            </p:cNvSpPr>
            <p:nvPr/>
          </p:nvSpPr>
          <p:spPr bwMode="auto">
            <a:xfrm flipH="1">
              <a:off x="2592" y="2592"/>
              <a:ext cx="1536" cy="48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83352" name="Text Box 56"/>
          <p:cNvSpPr txBox="1">
            <a:spLocks noChangeArrowheads="1"/>
          </p:cNvSpPr>
          <p:nvPr/>
        </p:nvSpPr>
        <p:spPr bwMode="auto">
          <a:xfrm>
            <a:off x="685800" y="5334000"/>
            <a:ext cx="48466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charset="0"/>
              </a:rPr>
              <a:t>richiede che per ogni data un</a:t>
            </a:r>
          </a:p>
          <a:p>
            <a:r>
              <a:rPr lang="en-US" altLang="en-US">
                <a:latin typeface="Arial" charset="0"/>
              </a:rPr>
              <a:t>torneo comprenda fino a 24 partite</a:t>
            </a:r>
          </a:p>
        </p:txBody>
      </p:sp>
    </p:spTree>
    <p:extLst>
      <p:ext uri="{BB962C8B-B14F-4D97-AF65-F5344CB8AC3E}">
        <p14:creationId xmlns:p14="http://schemas.microsoft.com/office/powerpoint/2010/main" val="718909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33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333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833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83353"/>
                                        </p:tgtEl>
                                        <p:attrNameLst>
                                          <p:attrName>style.visibility</p:attrName>
                                        </p:attrNameLst>
                                      </p:cBhvr>
                                      <p:to>
                                        <p:strVal val="visible"/>
                                      </p:to>
                                    </p:set>
                                    <p:anim calcmode="lin" valueType="num">
                                      <p:cBhvr additive="base">
                                        <p:cTn id="19" dur="500" fill="hold"/>
                                        <p:tgtEl>
                                          <p:spTgt spid="183353"/>
                                        </p:tgtEl>
                                        <p:attrNameLst>
                                          <p:attrName>ppt_x</p:attrName>
                                        </p:attrNameLst>
                                      </p:cBhvr>
                                      <p:tavLst>
                                        <p:tav tm="0">
                                          <p:val>
                                            <p:strVal val="0-#ppt_w/2"/>
                                          </p:val>
                                        </p:tav>
                                        <p:tav tm="100000">
                                          <p:val>
                                            <p:strVal val="#ppt_x"/>
                                          </p:val>
                                        </p:tav>
                                      </p:tavLst>
                                    </p:anim>
                                    <p:anim calcmode="lin" valueType="num">
                                      <p:cBhvr additive="base">
                                        <p:cTn id="20" dur="500" fill="hold"/>
                                        <p:tgtEl>
                                          <p:spTgt spid="18335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83352"/>
                                        </p:tgtEl>
                                        <p:attrNameLst>
                                          <p:attrName>style.visibility</p:attrName>
                                        </p:attrNameLst>
                                      </p:cBhvr>
                                      <p:to>
                                        <p:strVal val="visible"/>
                                      </p:to>
                                    </p:set>
                                    <p:animEffect transition="in" filter="box(in)">
                                      <p:cBhvr>
                                        <p:cTn id="25" dur="500"/>
                                        <p:tgtEl>
                                          <p:spTgt spid="183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33" grpId="0" autoUpdateAnimBg="0"/>
      <p:bldP spid="183352"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r>
              <a:rPr lang="en-US" altLang="en-US"/>
              <a:t>Association class</a:t>
            </a:r>
          </a:p>
        </p:txBody>
      </p:sp>
      <p:grpSp>
        <p:nvGrpSpPr>
          <p:cNvPr id="184377" name="Group 57"/>
          <p:cNvGrpSpPr>
            <a:grpSpLocks/>
          </p:cNvGrpSpPr>
          <p:nvPr/>
        </p:nvGrpSpPr>
        <p:grpSpPr bwMode="auto">
          <a:xfrm>
            <a:off x="3732213" y="1304925"/>
            <a:ext cx="3051175" cy="3190875"/>
            <a:chOff x="2351" y="822"/>
            <a:chExt cx="1922" cy="2010"/>
          </a:xfrm>
        </p:grpSpPr>
        <p:sp>
          <p:nvSpPr>
            <p:cNvPr id="184358" name="Rectangle 38"/>
            <p:cNvSpPr>
              <a:spLocks noChangeArrowheads="1"/>
            </p:cNvSpPr>
            <p:nvPr/>
          </p:nvSpPr>
          <p:spPr bwMode="auto">
            <a:xfrm>
              <a:off x="2352" y="822"/>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59" name="Text Box 39"/>
            <p:cNvSpPr txBox="1">
              <a:spLocks noChangeArrowheads="1"/>
            </p:cNvSpPr>
            <p:nvPr/>
          </p:nvSpPr>
          <p:spPr bwMode="auto">
            <a:xfrm>
              <a:off x="2640" y="864"/>
              <a:ext cx="7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Giocatore</a:t>
              </a:r>
            </a:p>
          </p:txBody>
        </p:sp>
        <p:sp>
          <p:nvSpPr>
            <p:cNvPr id="184360" name="Line 40"/>
            <p:cNvSpPr>
              <a:spLocks noChangeShapeType="1"/>
            </p:cNvSpPr>
            <p:nvPr/>
          </p:nvSpPr>
          <p:spPr bwMode="auto">
            <a:xfrm flipV="1">
              <a:off x="3456" y="1110"/>
              <a:ext cx="0" cy="4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61" name="Text Box 41"/>
            <p:cNvSpPr txBox="1">
              <a:spLocks noChangeArrowheads="1"/>
            </p:cNvSpPr>
            <p:nvPr/>
          </p:nvSpPr>
          <p:spPr bwMode="auto">
            <a:xfrm>
              <a:off x="3552" y="110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a:t>
              </a:r>
              <a:endParaRPr lang="en-US" altLang="en-US" sz="1800"/>
            </a:p>
          </p:txBody>
        </p:sp>
        <p:grpSp>
          <p:nvGrpSpPr>
            <p:cNvPr id="184363" name="Group 43"/>
            <p:cNvGrpSpPr>
              <a:grpSpLocks/>
            </p:cNvGrpSpPr>
            <p:nvPr/>
          </p:nvGrpSpPr>
          <p:grpSpPr bwMode="auto">
            <a:xfrm>
              <a:off x="2352" y="1776"/>
              <a:ext cx="1392" cy="1056"/>
              <a:chOff x="528" y="1728"/>
              <a:chExt cx="1392" cy="1056"/>
            </a:xfrm>
          </p:grpSpPr>
          <p:sp>
            <p:nvSpPr>
              <p:cNvPr id="184364" name="Rectangle 44"/>
              <p:cNvSpPr>
                <a:spLocks noChangeArrowheads="1"/>
              </p:cNvSpPr>
              <p:nvPr/>
            </p:nvSpPr>
            <p:spPr bwMode="auto">
              <a:xfrm>
                <a:off x="528" y="1728"/>
                <a:ext cx="1392" cy="10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65" name="Line 45"/>
              <p:cNvSpPr>
                <a:spLocks noChangeShapeType="1"/>
              </p:cNvSpPr>
              <p:nvPr/>
            </p:nvSpPr>
            <p:spPr bwMode="auto">
              <a:xfrm>
                <a:off x="528" y="2016"/>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66" name="Line 46"/>
              <p:cNvSpPr>
                <a:spLocks noChangeShapeType="1"/>
              </p:cNvSpPr>
              <p:nvPr/>
            </p:nvSpPr>
            <p:spPr bwMode="auto">
              <a:xfrm>
                <a:off x="528" y="2448"/>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67" name="Text Box 47"/>
              <p:cNvSpPr txBox="1">
                <a:spLocks noChangeArrowheads="1"/>
              </p:cNvSpPr>
              <p:nvPr/>
            </p:nvSpPr>
            <p:spPr bwMode="auto">
              <a:xfrm>
                <a:off x="982" y="1774"/>
                <a:ext cx="5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Partita</a:t>
                </a:r>
              </a:p>
            </p:txBody>
          </p:sp>
          <p:sp>
            <p:nvSpPr>
              <p:cNvPr id="184368" name="Text Box 48"/>
              <p:cNvSpPr txBox="1">
                <a:spLocks noChangeArrowheads="1"/>
              </p:cNvSpPr>
              <p:nvPr/>
            </p:nvSpPr>
            <p:spPr bwMode="auto">
              <a:xfrm>
                <a:off x="528" y="2077"/>
                <a:ext cx="809"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charset="0"/>
                  </a:rPr>
                  <a:t>data: Date</a:t>
                </a:r>
              </a:p>
              <a:p>
                <a:r>
                  <a:rPr lang="en-US" altLang="en-US" sz="1600" b="1">
                    <a:latin typeface="Arial" charset="0"/>
                  </a:rPr>
                  <a:t>risultato: ...</a:t>
                </a:r>
              </a:p>
            </p:txBody>
          </p:sp>
          <p:sp>
            <p:nvSpPr>
              <p:cNvPr id="184369" name="Text Box 49"/>
              <p:cNvSpPr txBox="1">
                <a:spLocks noChangeArrowheads="1"/>
              </p:cNvSpPr>
              <p:nvPr/>
            </p:nvSpPr>
            <p:spPr bwMode="auto">
              <a:xfrm>
                <a:off x="528" y="2520"/>
                <a:ext cx="13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charset="0"/>
                  </a:rPr>
                  <a:t>ritornaVincitore(): ...</a:t>
                </a:r>
              </a:p>
            </p:txBody>
          </p:sp>
        </p:grpSp>
        <p:sp>
          <p:nvSpPr>
            <p:cNvPr id="184370" name="Line 50"/>
            <p:cNvSpPr>
              <a:spLocks noChangeShapeType="1"/>
            </p:cNvSpPr>
            <p:nvPr/>
          </p:nvSpPr>
          <p:spPr bwMode="auto">
            <a:xfrm flipV="1">
              <a:off x="2544" y="1110"/>
              <a:ext cx="0" cy="4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72" name="Line 52"/>
            <p:cNvSpPr>
              <a:spLocks noChangeShapeType="1"/>
            </p:cNvSpPr>
            <p:nvPr/>
          </p:nvSpPr>
          <p:spPr bwMode="auto">
            <a:xfrm>
              <a:off x="2544" y="1584"/>
              <a:ext cx="91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73" name="Text Box 53"/>
            <p:cNvSpPr txBox="1">
              <a:spLocks noChangeArrowheads="1"/>
            </p:cNvSpPr>
            <p:nvPr/>
          </p:nvSpPr>
          <p:spPr bwMode="auto">
            <a:xfrm>
              <a:off x="2351" y="1113"/>
              <a:ext cx="7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1</a:t>
              </a:r>
              <a:endParaRPr lang="en-US" altLang="en-US" sz="1800"/>
            </a:p>
          </p:txBody>
        </p:sp>
        <p:sp>
          <p:nvSpPr>
            <p:cNvPr id="184374" name="Line 54"/>
            <p:cNvSpPr>
              <a:spLocks noChangeShapeType="1"/>
            </p:cNvSpPr>
            <p:nvPr/>
          </p:nvSpPr>
          <p:spPr bwMode="auto">
            <a:xfrm>
              <a:off x="2928" y="1584"/>
              <a:ext cx="0" cy="19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84378" name="Group 58"/>
          <p:cNvGrpSpPr>
            <a:grpSpLocks/>
          </p:cNvGrpSpPr>
          <p:nvPr/>
        </p:nvGrpSpPr>
        <p:grpSpPr bwMode="auto">
          <a:xfrm>
            <a:off x="762000" y="2209800"/>
            <a:ext cx="3276600" cy="1501775"/>
            <a:chOff x="480" y="1392"/>
            <a:chExt cx="2064" cy="946"/>
          </a:xfrm>
        </p:grpSpPr>
        <p:sp>
          <p:nvSpPr>
            <p:cNvPr id="184350" name="Text Box 30"/>
            <p:cNvSpPr txBox="1">
              <a:spLocks noChangeArrowheads="1"/>
            </p:cNvSpPr>
            <p:nvPr/>
          </p:nvSpPr>
          <p:spPr bwMode="auto">
            <a:xfrm>
              <a:off x="480" y="1584"/>
              <a:ext cx="1028" cy="75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Association</a:t>
              </a:r>
            </a:p>
            <a:p>
              <a:r>
                <a:rPr lang="en-US" altLang="en-US"/>
                <a:t>&amp; </a:t>
              </a:r>
            </a:p>
            <a:p>
              <a:r>
                <a:rPr lang="en-US" altLang="en-US"/>
                <a:t>class</a:t>
              </a:r>
            </a:p>
          </p:txBody>
        </p:sp>
        <p:sp>
          <p:nvSpPr>
            <p:cNvPr id="184351" name="Line 31"/>
            <p:cNvSpPr>
              <a:spLocks noChangeShapeType="1"/>
            </p:cNvSpPr>
            <p:nvPr/>
          </p:nvSpPr>
          <p:spPr bwMode="auto">
            <a:xfrm flipH="1">
              <a:off x="1440" y="1392"/>
              <a:ext cx="1104" cy="43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4375" name="Line 55"/>
            <p:cNvSpPr>
              <a:spLocks noChangeShapeType="1"/>
            </p:cNvSpPr>
            <p:nvPr/>
          </p:nvSpPr>
          <p:spPr bwMode="auto">
            <a:xfrm flipH="1">
              <a:off x="1248" y="2160"/>
              <a:ext cx="1104" cy="4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84376" name="Text Box 56"/>
          <p:cNvSpPr txBox="1">
            <a:spLocks noChangeArrowheads="1"/>
          </p:cNvSpPr>
          <p:nvPr/>
        </p:nvSpPr>
        <p:spPr bwMode="auto">
          <a:xfrm>
            <a:off x="838200" y="5181600"/>
            <a:ext cx="795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charset="0"/>
              </a:rPr>
              <a:t>è un’associazione caratterizzata da attributi ed operazioni</a:t>
            </a:r>
          </a:p>
        </p:txBody>
      </p:sp>
    </p:spTree>
    <p:extLst>
      <p:ext uri="{BB962C8B-B14F-4D97-AF65-F5344CB8AC3E}">
        <p14:creationId xmlns:p14="http://schemas.microsoft.com/office/powerpoint/2010/main" val="814722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43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184378"/>
                                        </p:tgtEl>
                                        <p:attrNameLst>
                                          <p:attrName>style.visibility</p:attrName>
                                        </p:attrNameLst>
                                      </p:cBhvr>
                                      <p:to>
                                        <p:strVal val="visible"/>
                                      </p:to>
                                    </p:set>
                                    <p:anim calcmode="lin" valueType="num">
                                      <p:cBhvr additive="base">
                                        <p:cTn id="11" dur="500" fill="hold"/>
                                        <p:tgtEl>
                                          <p:spTgt spid="184378"/>
                                        </p:tgtEl>
                                        <p:attrNameLst>
                                          <p:attrName>ppt_x</p:attrName>
                                        </p:attrNameLst>
                                      </p:cBhvr>
                                      <p:tavLst>
                                        <p:tav tm="0">
                                          <p:val>
                                            <p:strVal val="0-#ppt_w/2"/>
                                          </p:val>
                                        </p:tav>
                                        <p:tav tm="100000">
                                          <p:val>
                                            <p:strVal val="#ppt_x"/>
                                          </p:val>
                                        </p:tav>
                                      </p:tavLst>
                                    </p:anim>
                                    <p:anim calcmode="lin" valueType="num">
                                      <p:cBhvr additive="base">
                                        <p:cTn id="12" dur="500" fill="hold"/>
                                        <p:tgtEl>
                                          <p:spTgt spid="184378"/>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76"/>
                                        </p:tgtEl>
                                        <p:attrNameLst>
                                          <p:attrName>style.visibility</p:attrName>
                                        </p:attrNameLst>
                                      </p:cBhvr>
                                      <p:to>
                                        <p:strVal val="visible"/>
                                      </p:to>
                                    </p:set>
                                    <p:animEffect transition="in" filter="box(in)">
                                      <p:cBhvr>
                                        <p:cTn id="17" dur="500"/>
                                        <p:tgtEl>
                                          <p:spTgt spid="1843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en-US" altLang="en-US"/>
              <a:t>Association: modificabilità</a:t>
            </a:r>
          </a:p>
        </p:txBody>
      </p:sp>
      <p:grpSp>
        <p:nvGrpSpPr>
          <p:cNvPr id="186383" name="Group 15"/>
          <p:cNvGrpSpPr>
            <a:grpSpLocks/>
          </p:cNvGrpSpPr>
          <p:nvPr/>
        </p:nvGrpSpPr>
        <p:grpSpPr bwMode="auto">
          <a:xfrm>
            <a:off x="1219200" y="1981200"/>
            <a:ext cx="6477000" cy="838200"/>
            <a:chOff x="768" y="1248"/>
            <a:chExt cx="4080" cy="528"/>
          </a:xfrm>
        </p:grpSpPr>
        <p:grpSp>
          <p:nvGrpSpPr>
            <p:cNvPr id="186371" name="Group 3"/>
            <p:cNvGrpSpPr>
              <a:grpSpLocks/>
            </p:cNvGrpSpPr>
            <p:nvPr/>
          </p:nvGrpSpPr>
          <p:grpSpPr bwMode="auto">
            <a:xfrm>
              <a:off x="768" y="1344"/>
              <a:ext cx="1392" cy="288"/>
              <a:chOff x="2448" y="3168"/>
              <a:chExt cx="1392" cy="288"/>
            </a:xfrm>
          </p:grpSpPr>
          <p:sp>
            <p:nvSpPr>
              <p:cNvPr id="186372" name="Rectangle 4"/>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6373" name="Text Box 5"/>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86374" name="Group 6"/>
            <p:cNvGrpSpPr>
              <a:grpSpLocks/>
            </p:cNvGrpSpPr>
            <p:nvPr/>
          </p:nvGrpSpPr>
          <p:grpSpPr bwMode="auto">
            <a:xfrm>
              <a:off x="3888" y="1344"/>
              <a:ext cx="960" cy="288"/>
              <a:chOff x="1893" y="1920"/>
              <a:chExt cx="960" cy="288"/>
            </a:xfrm>
          </p:grpSpPr>
          <p:sp>
            <p:nvSpPr>
              <p:cNvPr id="186375" name="Rectangle 7"/>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6376" name="Text Box 8"/>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sp>
          <p:nvSpPr>
            <p:cNvPr id="186377" name="Line 9"/>
            <p:cNvSpPr>
              <a:spLocks noChangeShapeType="1"/>
            </p:cNvSpPr>
            <p:nvPr/>
          </p:nvSpPr>
          <p:spPr bwMode="auto">
            <a:xfrm flipV="1">
              <a:off x="2160" y="1536"/>
              <a:ext cx="1728"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6378" name="Text Box 10"/>
            <p:cNvSpPr txBox="1">
              <a:spLocks noChangeArrowheads="1"/>
            </p:cNvSpPr>
            <p:nvPr/>
          </p:nvSpPr>
          <p:spPr bwMode="auto">
            <a:xfrm>
              <a:off x="2918" y="124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86379" name="Text Box 11"/>
            <p:cNvSpPr txBox="1">
              <a:spLocks noChangeArrowheads="1"/>
            </p:cNvSpPr>
            <p:nvPr/>
          </p:nvSpPr>
          <p:spPr bwMode="auto">
            <a:xfrm>
              <a:off x="3695" y="1516"/>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a:t>
              </a:r>
              <a:endParaRPr lang="en-US" altLang="en-US" sz="1800"/>
            </a:p>
          </p:txBody>
        </p:sp>
        <p:sp>
          <p:nvSpPr>
            <p:cNvPr id="186380" name="Text Box 12"/>
            <p:cNvSpPr txBox="1">
              <a:spLocks noChangeArrowheads="1"/>
            </p:cNvSpPr>
            <p:nvPr/>
          </p:nvSpPr>
          <p:spPr bwMode="auto">
            <a:xfrm>
              <a:off x="2208" y="156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grpSp>
      <p:sp>
        <p:nvSpPr>
          <p:cNvPr id="186381" name="Text Box 13"/>
          <p:cNvSpPr txBox="1">
            <a:spLocks noChangeArrowheads="1"/>
          </p:cNvSpPr>
          <p:nvPr/>
        </p:nvSpPr>
        <p:spPr bwMode="auto">
          <a:xfrm>
            <a:off x="3581400" y="26670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{changeability constraint}</a:t>
            </a:r>
            <a:endParaRPr lang="en-US" altLang="en-US" sz="1800"/>
          </a:p>
        </p:txBody>
      </p:sp>
      <p:sp>
        <p:nvSpPr>
          <p:cNvPr id="186382" name="Rectangle 14"/>
          <p:cNvSpPr>
            <a:spLocks noGrp="1" noChangeArrowheads="1"/>
          </p:cNvSpPr>
          <p:nvPr>
            <p:ph type="body" idx="1"/>
          </p:nvPr>
        </p:nvSpPr>
        <p:spPr>
          <a:xfrm>
            <a:off x="228600" y="3581400"/>
            <a:ext cx="8686800" cy="2514600"/>
          </a:xfrm>
          <a:noFill/>
          <a:ln/>
        </p:spPr>
        <p:txBody>
          <a:bodyPr>
            <a:normAutofit fontScale="92500"/>
          </a:bodyPr>
          <a:lstStyle/>
          <a:p>
            <a:r>
              <a:rPr lang="en-US" altLang="en-US" sz="2400" dirty="0" smtClean="0"/>
              <a:t>Changeability </a:t>
            </a:r>
            <a:r>
              <a:rPr lang="en-US" altLang="en-US" sz="2400" dirty="0"/>
              <a:t>constraint  </a:t>
            </a:r>
            <a:r>
              <a:rPr lang="en-US" altLang="en-US" sz="2400" dirty="0" err="1"/>
              <a:t>può</a:t>
            </a:r>
            <a:r>
              <a:rPr lang="en-US" altLang="en-US" sz="2400" dirty="0"/>
              <a:t> </a:t>
            </a:r>
            <a:r>
              <a:rPr lang="en-US" altLang="en-US" sz="2400" dirty="0" err="1"/>
              <a:t>essere</a:t>
            </a:r>
            <a:endParaRPr lang="en-US" altLang="en-US" sz="2400" dirty="0"/>
          </a:p>
          <a:p>
            <a:pPr lvl="1">
              <a:buFontTx/>
              <a:buNone/>
            </a:pPr>
            <a:r>
              <a:rPr lang="en-US" altLang="en-US" sz="2000" dirty="0"/>
              <a:t>		</a:t>
            </a:r>
            <a:r>
              <a:rPr lang="en-US" altLang="en-US" sz="2000" dirty="0" smtClean="0"/>
              <a:t>changeable: le </a:t>
            </a:r>
            <a:r>
              <a:rPr lang="en-US" altLang="en-US" sz="2000" dirty="0"/>
              <a:t>carte associate ad un </a:t>
            </a:r>
            <a:r>
              <a:rPr lang="en-US" altLang="en-US" sz="2000" dirty="0" err="1"/>
              <a:t>mazzo</a:t>
            </a:r>
            <a:r>
              <a:rPr lang="en-US" altLang="en-US" sz="2000" dirty="0"/>
              <a:t> </a:t>
            </a:r>
            <a:r>
              <a:rPr lang="en-US" altLang="en-US" sz="2000" dirty="0" err="1" smtClean="0"/>
              <a:t>possono</a:t>
            </a:r>
            <a:r>
              <a:rPr lang="en-US" altLang="en-US" sz="2000" dirty="0" smtClean="0"/>
              <a:t> </a:t>
            </a:r>
            <a:r>
              <a:rPr lang="en-US" altLang="en-US" sz="2000" dirty="0" err="1" smtClean="0"/>
              <a:t>essere</a:t>
            </a:r>
            <a:r>
              <a:rPr lang="en-US" altLang="en-US" sz="2000" dirty="0" smtClean="0"/>
              <a:t> </a:t>
            </a:r>
            <a:r>
              <a:rPr lang="en-US" altLang="en-US" sz="2000" dirty="0" err="1"/>
              <a:t>aggiunte</a:t>
            </a:r>
            <a:r>
              <a:rPr lang="en-US" altLang="en-US" sz="2000" dirty="0"/>
              <a:t> e </a:t>
            </a:r>
            <a:r>
              <a:rPr lang="en-US" altLang="en-US" sz="2000" dirty="0" err="1"/>
              <a:t>tolte</a:t>
            </a:r>
            <a:endParaRPr lang="en-US" altLang="en-US" sz="2000" dirty="0"/>
          </a:p>
          <a:p>
            <a:pPr lvl="4">
              <a:buFontTx/>
              <a:buNone/>
            </a:pPr>
            <a:endParaRPr lang="en-US" altLang="en-US" sz="700" dirty="0"/>
          </a:p>
          <a:p>
            <a:pPr lvl="1">
              <a:buFontTx/>
              <a:buNone/>
            </a:pPr>
            <a:r>
              <a:rPr lang="en-US" altLang="en-US" sz="2000" dirty="0"/>
              <a:t>		frozen</a:t>
            </a:r>
            <a:r>
              <a:rPr lang="en-US" altLang="en-US" sz="2000" dirty="0" smtClean="0"/>
              <a:t>: le </a:t>
            </a:r>
            <a:r>
              <a:rPr lang="en-US" altLang="en-US" sz="2000" dirty="0"/>
              <a:t>carte associate ad un </a:t>
            </a:r>
            <a:r>
              <a:rPr lang="en-US" altLang="en-US" sz="2000" dirty="0" err="1"/>
              <a:t>mazzo</a:t>
            </a:r>
            <a:r>
              <a:rPr lang="en-US" altLang="en-US" sz="2000" dirty="0"/>
              <a:t> non </a:t>
            </a:r>
            <a:r>
              <a:rPr lang="en-US" altLang="en-US" sz="2000" dirty="0" err="1" smtClean="0"/>
              <a:t>possono</a:t>
            </a:r>
            <a:r>
              <a:rPr lang="en-US" altLang="en-US" sz="2000" dirty="0" smtClean="0"/>
              <a:t> </a:t>
            </a:r>
            <a:r>
              <a:rPr lang="en-US" altLang="en-US" sz="2000" dirty="0" err="1" smtClean="0"/>
              <a:t>essere</a:t>
            </a:r>
            <a:r>
              <a:rPr lang="en-US" altLang="en-US" sz="2000" dirty="0" smtClean="0"/>
              <a:t> </a:t>
            </a:r>
            <a:r>
              <a:rPr lang="en-US" altLang="en-US" sz="2000" dirty="0" err="1"/>
              <a:t>aggiunte</a:t>
            </a:r>
            <a:r>
              <a:rPr lang="en-US" altLang="en-US" sz="2000" dirty="0"/>
              <a:t> e </a:t>
            </a:r>
            <a:r>
              <a:rPr lang="en-US" altLang="en-US" sz="2000" dirty="0" err="1"/>
              <a:t>tolte</a:t>
            </a:r>
            <a:endParaRPr lang="en-US" altLang="en-US" sz="2000" dirty="0"/>
          </a:p>
          <a:p>
            <a:pPr lvl="4">
              <a:buFontTx/>
              <a:buNone/>
            </a:pPr>
            <a:endParaRPr lang="en-US" altLang="en-US" sz="700" dirty="0"/>
          </a:p>
          <a:p>
            <a:pPr lvl="1">
              <a:buFontTx/>
              <a:buNone/>
            </a:pPr>
            <a:r>
              <a:rPr lang="en-US" altLang="en-US" sz="2000" dirty="0"/>
              <a:t>		</a:t>
            </a:r>
            <a:r>
              <a:rPr lang="en-US" altLang="en-US" sz="2000" dirty="0" err="1" smtClean="0"/>
              <a:t>addOnly</a:t>
            </a:r>
            <a:r>
              <a:rPr lang="en-US" altLang="en-US" sz="2000" dirty="0" smtClean="0"/>
              <a:t>: le </a:t>
            </a:r>
            <a:r>
              <a:rPr lang="en-US" altLang="en-US" sz="2000" dirty="0"/>
              <a:t>carte associate ad un </a:t>
            </a:r>
            <a:r>
              <a:rPr lang="en-US" altLang="en-US" sz="2000" dirty="0" err="1"/>
              <a:t>mazzo</a:t>
            </a:r>
            <a:r>
              <a:rPr lang="en-US" altLang="en-US" sz="2000" dirty="0"/>
              <a:t> </a:t>
            </a:r>
            <a:r>
              <a:rPr lang="en-US" altLang="en-US" sz="2000" dirty="0" err="1" smtClean="0"/>
              <a:t>possono</a:t>
            </a:r>
            <a:r>
              <a:rPr lang="en-US" altLang="en-US" sz="2000" dirty="0" smtClean="0"/>
              <a:t> </a:t>
            </a:r>
            <a:r>
              <a:rPr lang="en-US" altLang="en-US" sz="2000" dirty="0" err="1" smtClean="0"/>
              <a:t>essere</a:t>
            </a:r>
            <a:r>
              <a:rPr lang="en-US" altLang="en-US" sz="2000" dirty="0" smtClean="0"/>
              <a:t> </a:t>
            </a:r>
            <a:r>
              <a:rPr lang="en-US" altLang="en-US" sz="2000" dirty="0" err="1"/>
              <a:t>solamente</a:t>
            </a:r>
            <a:r>
              <a:rPr lang="en-US" altLang="en-US" sz="2000" dirty="0"/>
              <a:t> </a:t>
            </a:r>
            <a:r>
              <a:rPr lang="en-US" altLang="en-US" sz="2000" dirty="0" err="1"/>
              <a:t>aggiunte</a:t>
            </a:r>
            <a:endParaRPr lang="en-US" altLang="en-US" sz="2000" dirty="0"/>
          </a:p>
          <a:p>
            <a:r>
              <a:rPr lang="en-US" altLang="en-US" sz="2400" dirty="0" smtClean="0"/>
              <a:t>Se </a:t>
            </a:r>
            <a:r>
              <a:rPr lang="en-US" altLang="en-US" sz="2400" dirty="0" err="1"/>
              <a:t>manca</a:t>
            </a:r>
            <a:r>
              <a:rPr lang="en-US" altLang="en-US" sz="2400" dirty="0"/>
              <a:t> è changeable</a:t>
            </a:r>
          </a:p>
        </p:txBody>
      </p:sp>
    </p:spTree>
    <p:extLst>
      <p:ext uri="{BB962C8B-B14F-4D97-AF65-F5344CB8AC3E}">
        <p14:creationId xmlns:p14="http://schemas.microsoft.com/office/powerpoint/2010/main" val="4035104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63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86381"/>
                                        </p:tgtEl>
                                        <p:attrNameLst>
                                          <p:attrName>style.visibility</p:attrName>
                                        </p:attrNameLst>
                                      </p:cBhvr>
                                      <p:to>
                                        <p:strVal val="visible"/>
                                      </p:to>
                                    </p:set>
                                    <p:animEffect transition="in" filter="box(in)">
                                      <p:cBhvr>
                                        <p:cTn id="11" dur="500"/>
                                        <p:tgtEl>
                                          <p:spTgt spid="1863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6382">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6382">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86382">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6382">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863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1" grpId="0" autoUpdateAnimBg="0"/>
      <p:bldP spid="186382" grpId="0" build="p" bldLvl="3"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en-US" dirty="0" err="1" smtClean="0"/>
              <a:t>Briscola</a:t>
            </a:r>
            <a:endParaRPr lang="en-US" altLang="en-US" dirty="0"/>
          </a:p>
        </p:txBody>
      </p:sp>
      <p:sp>
        <p:nvSpPr>
          <p:cNvPr id="193539" name="Rectangle 3"/>
          <p:cNvSpPr>
            <a:spLocks noGrp="1" noChangeArrowheads="1"/>
          </p:cNvSpPr>
          <p:nvPr>
            <p:ph type="body" idx="1"/>
          </p:nvPr>
        </p:nvSpPr>
        <p:spPr/>
        <p:txBody>
          <a:bodyPr>
            <a:normAutofit fontScale="92500" lnSpcReduction="10000"/>
          </a:bodyPr>
          <a:lstStyle/>
          <a:p>
            <a:pPr>
              <a:lnSpc>
                <a:spcPct val="90000"/>
              </a:lnSpc>
            </a:pPr>
            <a:r>
              <a:rPr lang="it-IT" altLang="en-US" sz="2000"/>
              <a:t>Si usa un mazzo di 40 carte.</a:t>
            </a:r>
          </a:p>
          <a:p>
            <a:pPr lvl="1">
              <a:lnSpc>
                <a:spcPct val="90000"/>
              </a:lnSpc>
            </a:pPr>
            <a:r>
              <a:rPr lang="it-IT" altLang="en-US" sz="2000"/>
              <a:t>Ogni carta è caratterizzata dal seme (cuori, denari, fiori, spade) e da un valore (1, ..., 7, J [fante], Q [donna], K [Rè])</a:t>
            </a:r>
          </a:p>
          <a:p>
            <a:pPr>
              <a:lnSpc>
                <a:spcPct val="90000"/>
              </a:lnSpc>
            </a:pPr>
            <a:r>
              <a:rPr lang="en-GB" altLang="en-US" sz="2000"/>
              <a:t>Una partita è giocata da 4 giocatori, divisi in due coppie (A1,A2) e (B1,B2) ordinati mescolando le due coppie, assumiamo che siano disposti come  </a:t>
            </a:r>
            <a:br>
              <a:rPr lang="en-GB" altLang="en-US" sz="2000"/>
            </a:br>
            <a:r>
              <a:rPr lang="en-GB" altLang="en-US" sz="2000"/>
              <a:t>	A1  B1  A2  B2</a:t>
            </a:r>
          </a:p>
          <a:p>
            <a:pPr>
              <a:lnSpc>
                <a:spcPct val="90000"/>
              </a:lnSpc>
            </a:pPr>
            <a:r>
              <a:rPr lang="en-GB" altLang="en-US" sz="2000"/>
              <a:t>Lo svolgimento di una partita è come segue</a:t>
            </a:r>
          </a:p>
          <a:p>
            <a:pPr>
              <a:lnSpc>
                <a:spcPct val="90000"/>
              </a:lnSpc>
            </a:pPr>
            <a:r>
              <a:rPr lang="en-GB" altLang="en-US" sz="2000"/>
              <a:t>A1 distribuisce 3 carte a ciascuno dei 4 giocatori e seleziona una altra carta, la quale diventa la briscola;</a:t>
            </a:r>
            <a:br>
              <a:rPr lang="en-GB" altLang="en-US" sz="2000"/>
            </a:br>
            <a:r>
              <a:rPr lang="en-GB" altLang="en-US" sz="2000"/>
              <a:t>Le rimanenti carte rimangono coperte sul tavolo.</a:t>
            </a:r>
          </a:p>
          <a:p>
            <a:pPr>
              <a:lnSpc>
                <a:spcPct val="90000"/>
              </a:lnSpc>
            </a:pPr>
            <a:r>
              <a:rPr lang="en-GB" altLang="en-US" sz="2000"/>
              <a:t>Ad ogni giro i giocatori nell’ordine B1 A2  B2 e A1 calano una carta ciascuno.</a:t>
            </a:r>
          </a:p>
          <a:p>
            <a:pPr>
              <a:lnSpc>
                <a:spcPct val="90000"/>
              </a:lnSpc>
            </a:pPr>
            <a:r>
              <a:rPr lang="en-GB" altLang="en-US" sz="2000"/>
              <a:t>Vince il giro colui che ha la carta più alta, determinata come segue</a:t>
            </a:r>
          </a:p>
          <a:p>
            <a:pPr lvl="1">
              <a:lnSpc>
                <a:spcPct val="90000"/>
              </a:lnSpc>
            </a:pPr>
            <a:r>
              <a:rPr lang="en-GB" altLang="en-US" sz="1800"/>
              <a:t>Prima tutte le briscole ordinate nel modo  1,3,K,Q,J,7,…,2</a:t>
            </a:r>
          </a:p>
          <a:p>
            <a:pPr lvl="1">
              <a:lnSpc>
                <a:spcPct val="90000"/>
              </a:lnSpc>
            </a:pPr>
            <a:r>
              <a:rPr lang="en-GB" altLang="en-US" sz="1800"/>
              <a:t>Poi le carte del seme di quella giocata per prima(da B1) ordinate nello stesso modo (1,3,K,Q,J,7,…,2)</a:t>
            </a:r>
          </a:p>
          <a:p>
            <a:pPr>
              <a:lnSpc>
                <a:spcPct val="90000"/>
              </a:lnSpc>
            </a:pPr>
            <a:r>
              <a:rPr lang="en-GB" altLang="en-US" sz="2000"/>
              <a:t>Chi vince si prende tutte le carte in tavola.</a:t>
            </a:r>
            <a:endParaRPr lang="en-US" altLang="en-US" sz="2400"/>
          </a:p>
        </p:txBody>
      </p:sp>
    </p:spTree>
    <p:extLst>
      <p:ext uri="{BB962C8B-B14F-4D97-AF65-F5344CB8AC3E}">
        <p14:creationId xmlns:p14="http://schemas.microsoft.com/office/powerpoint/2010/main" val="41680662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r>
              <a:rPr lang="en-US" altLang="en-US"/>
              <a:t>Association: ordinamento</a:t>
            </a:r>
          </a:p>
        </p:txBody>
      </p:sp>
      <p:grpSp>
        <p:nvGrpSpPr>
          <p:cNvPr id="187407" name="Group 15"/>
          <p:cNvGrpSpPr>
            <a:grpSpLocks/>
          </p:cNvGrpSpPr>
          <p:nvPr/>
        </p:nvGrpSpPr>
        <p:grpSpPr bwMode="auto">
          <a:xfrm>
            <a:off x="1219200" y="1981200"/>
            <a:ext cx="6477000" cy="838200"/>
            <a:chOff x="768" y="1248"/>
            <a:chExt cx="4080" cy="528"/>
          </a:xfrm>
        </p:grpSpPr>
        <p:grpSp>
          <p:nvGrpSpPr>
            <p:cNvPr id="187395" name="Group 3"/>
            <p:cNvGrpSpPr>
              <a:grpSpLocks/>
            </p:cNvGrpSpPr>
            <p:nvPr/>
          </p:nvGrpSpPr>
          <p:grpSpPr bwMode="auto">
            <a:xfrm>
              <a:off x="768" y="1344"/>
              <a:ext cx="1392" cy="288"/>
              <a:chOff x="2448" y="3168"/>
              <a:chExt cx="1392" cy="288"/>
            </a:xfrm>
          </p:grpSpPr>
          <p:sp>
            <p:nvSpPr>
              <p:cNvPr id="187396" name="Rectangle 4"/>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7397" name="Text Box 5"/>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87398" name="Group 6"/>
            <p:cNvGrpSpPr>
              <a:grpSpLocks/>
            </p:cNvGrpSpPr>
            <p:nvPr/>
          </p:nvGrpSpPr>
          <p:grpSpPr bwMode="auto">
            <a:xfrm>
              <a:off x="3888" y="1344"/>
              <a:ext cx="960" cy="288"/>
              <a:chOff x="1893" y="1920"/>
              <a:chExt cx="960" cy="288"/>
            </a:xfrm>
          </p:grpSpPr>
          <p:sp>
            <p:nvSpPr>
              <p:cNvPr id="187399" name="Rectangle 7"/>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7400" name="Text Box 8"/>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sp>
          <p:nvSpPr>
            <p:cNvPr id="187401" name="Line 9"/>
            <p:cNvSpPr>
              <a:spLocks noChangeShapeType="1"/>
            </p:cNvSpPr>
            <p:nvPr/>
          </p:nvSpPr>
          <p:spPr bwMode="auto">
            <a:xfrm flipV="1">
              <a:off x="2160" y="1536"/>
              <a:ext cx="1728"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7402" name="Text Box 10"/>
            <p:cNvSpPr txBox="1">
              <a:spLocks noChangeArrowheads="1"/>
            </p:cNvSpPr>
            <p:nvPr/>
          </p:nvSpPr>
          <p:spPr bwMode="auto">
            <a:xfrm>
              <a:off x="2918" y="124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87403" name="Text Box 11"/>
            <p:cNvSpPr txBox="1">
              <a:spLocks noChangeArrowheads="1"/>
            </p:cNvSpPr>
            <p:nvPr/>
          </p:nvSpPr>
          <p:spPr bwMode="auto">
            <a:xfrm>
              <a:off x="3695" y="1516"/>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a:t>
              </a:r>
              <a:endParaRPr lang="en-US" altLang="en-US" sz="1800"/>
            </a:p>
          </p:txBody>
        </p:sp>
        <p:sp>
          <p:nvSpPr>
            <p:cNvPr id="187404" name="Text Box 12"/>
            <p:cNvSpPr txBox="1">
              <a:spLocks noChangeArrowheads="1"/>
            </p:cNvSpPr>
            <p:nvPr/>
          </p:nvSpPr>
          <p:spPr bwMode="auto">
            <a:xfrm>
              <a:off x="2208" y="156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grpSp>
      <p:sp>
        <p:nvSpPr>
          <p:cNvPr id="187405" name="Text Box 13"/>
          <p:cNvSpPr txBox="1">
            <a:spLocks noChangeArrowheads="1"/>
          </p:cNvSpPr>
          <p:nvPr/>
        </p:nvSpPr>
        <p:spPr bwMode="auto">
          <a:xfrm>
            <a:off x="3581400" y="2667000"/>
            <a:ext cx="304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{ordering constraint}</a:t>
            </a:r>
            <a:endParaRPr lang="en-US" altLang="en-US" sz="1800"/>
          </a:p>
        </p:txBody>
      </p:sp>
      <p:sp>
        <p:nvSpPr>
          <p:cNvPr id="187406" name="Rectangle 14"/>
          <p:cNvSpPr>
            <a:spLocks noGrp="1" noChangeArrowheads="1"/>
          </p:cNvSpPr>
          <p:nvPr>
            <p:ph type="body" idx="1"/>
          </p:nvPr>
        </p:nvSpPr>
        <p:spPr>
          <a:xfrm>
            <a:off x="228600" y="3581400"/>
            <a:ext cx="8686800" cy="2514600"/>
          </a:xfrm>
          <a:noFill/>
          <a:ln/>
        </p:spPr>
        <p:txBody>
          <a:bodyPr/>
          <a:lstStyle/>
          <a:p>
            <a:r>
              <a:rPr lang="en-US" altLang="en-US" sz="2400" dirty="0" smtClean="0"/>
              <a:t>Ordering constraint </a:t>
            </a:r>
            <a:r>
              <a:rPr lang="en-US" altLang="en-US" sz="2400" dirty="0" err="1" smtClean="0"/>
              <a:t>può</a:t>
            </a:r>
            <a:r>
              <a:rPr lang="en-US" altLang="en-US" sz="2400" dirty="0" smtClean="0"/>
              <a:t> </a:t>
            </a:r>
            <a:r>
              <a:rPr lang="en-US" altLang="en-US" sz="2400" dirty="0" err="1" smtClean="0"/>
              <a:t>essere</a:t>
            </a:r>
            <a:endParaRPr lang="en-US" altLang="en-US" sz="2400" dirty="0"/>
          </a:p>
          <a:p>
            <a:pPr lvl="1">
              <a:buFontTx/>
              <a:buNone/>
            </a:pPr>
            <a:r>
              <a:rPr lang="en-US" altLang="en-US" sz="2000" dirty="0"/>
              <a:t>		</a:t>
            </a:r>
            <a:r>
              <a:rPr lang="en-US" altLang="en-US" sz="2000" dirty="0" smtClean="0"/>
              <a:t>ordered: le </a:t>
            </a:r>
            <a:r>
              <a:rPr lang="en-US" altLang="en-US" sz="2000" dirty="0"/>
              <a:t>carte associate ad un </a:t>
            </a:r>
            <a:r>
              <a:rPr lang="en-US" altLang="en-US" sz="2000" dirty="0" err="1"/>
              <a:t>mazzo</a:t>
            </a:r>
            <a:r>
              <a:rPr lang="en-US" altLang="en-US" sz="2000" dirty="0"/>
              <a:t> </a:t>
            </a:r>
            <a:r>
              <a:rPr lang="en-US" altLang="en-US" sz="2000" dirty="0" err="1"/>
              <a:t>sono</a:t>
            </a:r>
            <a:r>
              <a:rPr lang="en-US" altLang="en-US" sz="2000" dirty="0"/>
              <a:t> in </a:t>
            </a:r>
            <a:r>
              <a:rPr lang="en-US" altLang="en-US" sz="2000" dirty="0" err="1">
                <a:solidFill>
                  <a:srgbClr val="000066"/>
                </a:solidFill>
              </a:rPr>
              <a:t>ordine</a:t>
            </a:r>
            <a:endParaRPr lang="en-US" altLang="en-US" sz="2000" dirty="0"/>
          </a:p>
          <a:p>
            <a:pPr lvl="4">
              <a:buFontTx/>
              <a:buNone/>
            </a:pPr>
            <a:endParaRPr lang="en-US" altLang="en-US" sz="700" dirty="0"/>
          </a:p>
          <a:p>
            <a:pPr lvl="1">
              <a:buFontTx/>
              <a:buNone/>
            </a:pPr>
            <a:r>
              <a:rPr lang="en-US" altLang="en-US" sz="2000" dirty="0"/>
              <a:t>		</a:t>
            </a:r>
            <a:r>
              <a:rPr lang="en-US" altLang="en-US" sz="2000" dirty="0" smtClean="0"/>
              <a:t>unordered: le </a:t>
            </a:r>
            <a:r>
              <a:rPr lang="en-US" altLang="en-US" sz="2000" dirty="0"/>
              <a:t>carte associate ad un </a:t>
            </a:r>
            <a:r>
              <a:rPr lang="en-US" altLang="en-US" sz="2000" dirty="0" err="1"/>
              <a:t>mazzo</a:t>
            </a:r>
            <a:r>
              <a:rPr lang="en-US" altLang="en-US" sz="2000" dirty="0"/>
              <a:t> non </a:t>
            </a:r>
            <a:r>
              <a:rPr lang="en-US" altLang="en-US" sz="2000" dirty="0" err="1"/>
              <a:t>sono</a:t>
            </a:r>
            <a:r>
              <a:rPr lang="en-US" altLang="en-US" sz="2000" dirty="0"/>
              <a:t> in </a:t>
            </a:r>
            <a:r>
              <a:rPr lang="en-US" altLang="en-US" sz="2000" dirty="0" err="1">
                <a:solidFill>
                  <a:srgbClr val="000066"/>
                </a:solidFill>
              </a:rPr>
              <a:t>ordine</a:t>
            </a:r>
            <a:endParaRPr lang="en-US" altLang="en-US" sz="2000" dirty="0"/>
          </a:p>
          <a:p>
            <a:pPr lvl="4">
              <a:buFontTx/>
              <a:buNone/>
            </a:pPr>
            <a:endParaRPr lang="en-US" altLang="en-US" sz="700" dirty="0"/>
          </a:p>
          <a:p>
            <a:pPr lvl="1">
              <a:buFontTx/>
              <a:buNone/>
            </a:pPr>
            <a:r>
              <a:rPr lang="en-US" altLang="en-US" sz="2000" dirty="0"/>
              <a:t>		</a:t>
            </a:r>
            <a:r>
              <a:rPr lang="en-US" altLang="en-US" sz="2000" dirty="0" err="1">
                <a:solidFill>
                  <a:srgbClr val="000066"/>
                </a:solidFill>
              </a:rPr>
              <a:t>l’ordine</a:t>
            </a:r>
            <a:r>
              <a:rPr lang="en-US" altLang="en-US" sz="2000" dirty="0"/>
              <a:t> non è </a:t>
            </a:r>
            <a:r>
              <a:rPr lang="en-US" altLang="en-US" sz="2000" dirty="0" err="1"/>
              <a:t>fissato</a:t>
            </a:r>
            <a:endParaRPr lang="en-US" altLang="en-US" sz="2000" dirty="0"/>
          </a:p>
          <a:p>
            <a:r>
              <a:rPr lang="en-US" altLang="en-US" sz="2400" dirty="0" smtClean="0"/>
              <a:t>Se </a:t>
            </a:r>
            <a:r>
              <a:rPr lang="en-US" altLang="en-US" sz="2400" dirty="0" err="1"/>
              <a:t>manca</a:t>
            </a:r>
            <a:r>
              <a:rPr lang="en-US" altLang="en-US" sz="2400" dirty="0"/>
              <a:t> è unordered</a:t>
            </a:r>
          </a:p>
        </p:txBody>
      </p:sp>
    </p:spTree>
    <p:extLst>
      <p:ext uri="{BB962C8B-B14F-4D97-AF65-F5344CB8AC3E}">
        <p14:creationId xmlns:p14="http://schemas.microsoft.com/office/powerpoint/2010/main" val="2116480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740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187405"/>
                                        </p:tgtEl>
                                        <p:attrNameLst>
                                          <p:attrName>style.visibility</p:attrName>
                                        </p:attrNameLst>
                                      </p:cBhvr>
                                      <p:to>
                                        <p:strVal val="visible"/>
                                      </p:to>
                                    </p:set>
                                    <p:animEffect transition="in" filter="box(in)">
                                      <p:cBhvr>
                                        <p:cTn id="11" dur="500"/>
                                        <p:tgtEl>
                                          <p:spTgt spid="1874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87406">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87406">
                                            <p:txEl>
                                              <p:pRg st="1" end="1"/>
                                            </p:txEl>
                                          </p:spTgt>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87406">
                                            <p:txEl>
                                              <p:pRg st="3" end="3"/>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87406">
                                            <p:txEl>
                                              <p:pRg st="5" end="5"/>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874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5" grpId="0" autoUpdateAnimBg="0"/>
      <p:bldP spid="187406" grpId="0" build="p" bldLvl="3"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r>
              <a:rPr lang="en-US" altLang="en-US"/>
              <a:t>Association: navigabilità</a:t>
            </a:r>
          </a:p>
        </p:txBody>
      </p:sp>
      <p:grpSp>
        <p:nvGrpSpPr>
          <p:cNvPr id="188444" name="Group 28"/>
          <p:cNvGrpSpPr>
            <a:grpSpLocks/>
          </p:cNvGrpSpPr>
          <p:nvPr/>
        </p:nvGrpSpPr>
        <p:grpSpPr bwMode="auto">
          <a:xfrm>
            <a:off x="990600" y="1295400"/>
            <a:ext cx="6477000" cy="838200"/>
            <a:chOff x="624" y="816"/>
            <a:chExt cx="4080" cy="528"/>
          </a:xfrm>
        </p:grpSpPr>
        <p:grpSp>
          <p:nvGrpSpPr>
            <p:cNvPr id="188419" name="Group 3"/>
            <p:cNvGrpSpPr>
              <a:grpSpLocks/>
            </p:cNvGrpSpPr>
            <p:nvPr/>
          </p:nvGrpSpPr>
          <p:grpSpPr bwMode="auto">
            <a:xfrm>
              <a:off x="624" y="912"/>
              <a:ext cx="1392" cy="288"/>
              <a:chOff x="2448" y="3168"/>
              <a:chExt cx="1392" cy="288"/>
            </a:xfrm>
          </p:grpSpPr>
          <p:sp>
            <p:nvSpPr>
              <p:cNvPr id="188420" name="Rectangle 4"/>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21" name="Text Box 5"/>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88422" name="Group 6"/>
            <p:cNvGrpSpPr>
              <a:grpSpLocks/>
            </p:cNvGrpSpPr>
            <p:nvPr/>
          </p:nvGrpSpPr>
          <p:grpSpPr bwMode="auto">
            <a:xfrm>
              <a:off x="3744" y="912"/>
              <a:ext cx="960" cy="288"/>
              <a:chOff x="1893" y="1920"/>
              <a:chExt cx="960" cy="288"/>
            </a:xfrm>
          </p:grpSpPr>
          <p:sp>
            <p:nvSpPr>
              <p:cNvPr id="188423" name="Rectangle 7"/>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24" name="Text Box 8"/>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sp>
          <p:nvSpPr>
            <p:cNvPr id="188425" name="Line 9"/>
            <p:cNvSpPr>
              <a:spLocks noChangeShapeType="1"/>
            </p:cNvSpPr>
            <p:nvPr/>
          </p:nvSpPr>
          <p:spPr bwMode="auto">
            <a:xfrm flipV="1">
              <a:off x="2016" y="1104"/>
              <a:ext cx="1728" cy="0"/>
            </a:xfrm>
            <a:prstGeom prst="line">
              <a:avLst/>
            </a:prstGeom>
            <a:noFill/>
            <a:ln w="28575">
              <a:solidFill>
                <a:schemeClr val="tx1"/>
              </a:solidFill>
              <a:round/>
              <a:headEnd type="none" w="lg" len="lg"/>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26" name="Text Box 10"/>
            <p:cNvSpPr txBox="1">
              <a:spLocks noChangeArrowheads="1"/>
            </p:cNvSpPr>
            <p:nvPr/>
          </p:nvSpPr>
          <p:spPr bwMode="auto">
            <a:xfrm>
              <a:off x="2774" y="816"/>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88427" name="Text Box 11"/>
            <p:cNvSpPr txBox="1">
              <a:spLocks noChangeArrowheads="1"/>
            </p:cNvSpPr>
            <p:nvPr/>
          </p:nvSpPr>
          <p:spPr bwMode="auto">
            <a:xfrm>
              <a:off x="3551" y="108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a:t>
              </a:r>
              <a:endParaRPr lang="en-US" altLang="en-US" sz="1800"/>
            </a:p>
          </p:txBody>
        </p:sp>
        <p:sp>
          <p:nvSpPr>
            <p:cNvPr id="188428" name="Text Box 12"/>
            <p:cNvSpPr txBox="1">
              <a:spLocks noChangeArrowheads="1"/>
            </p:cNvSpPr>
            <p:nvPr/>
          </p:nvSpPr>
          <p:spPr bwMode="auto">
            <a:xfrm>
              <a:off x="2064" y="1132"/>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grpSp>
      <p:sp>
        <p:nvSpPr>
          <p:cNvPr id="188431" name="Rectangle 15"/>
          <p:cNvSpPr>
            <a:spLocks noChangeArrowheads="1"/>
          </p:cNvSpPr>
          <p:nvPr/>
        </p:nvSpPr>
        <p:spPr bwMode="auto">
          <a:xfrm>
            <a:off x="457200" y="2362200"/>
            <a:ext cx="8686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dirty="0" err="1" smtClean="0"/>
              <a:t>L’associazione</a:t>
            </a:r>
            <a:r>
              <a:rPr lang="en-US" altLang="en-US" sz="2400" dirty="0" smtClean="0"/>
              <a:t> </a:t>
            </a:r>
            <a:r>
              <a:rPr lang="en-US" altLang="en-US" sz="2400" dirty="0"/>
              <a:t>è </a:t>
            </a:r>
            <a:r>
              <a:rPr lang="en-US" altLang="en-US" sz="2400" dirty="0" err="1"/>
              <a:t>navigabile</a:t>
            </a:r>
            <a:r>
              <a:rPr lang="en-US" altLang="en-US" sz="2400" dirty="0"/>
              <a:t> </a:t>
            </a:r>
            <a:r>
              <a:rPr lang="en-US" altLang="en-US" sz="2400" dirty="0" err="1"/>
              <a:t>nelle</a:t>
            </a:r>
            <a:r>
              <a:rPr lang="en-US" altLang="en-US" sz="2400" dirty="0"/>
              <a:t> due </a:t>
            </a:r>
            <a:r>
              <a:rPr lang="en-US" altLang="en-US" sz="2400" dirty="0" err="1"/>
              <a:t>direzioni</a:t>
            </a:r>
            <a:r>
              <a:rPr lang="en-US" altLang="en-US" sz="2400" dirty="0"/>
              <a:t> (le </a:t>
            </a:r>
            <a:r>
              <a:rPr lang="en-US" altLang="en-US" sz="2400" dirty="0" err="1"/>
              <a:t>istanze</a:t>
            </a:r>
            <a:r>
              <a:rPr lang="en-US" altLang="en-US" sz="2400" dirty="0"/>
              <a:t> di </a:t>
            </a:r>
            <a:r>
              <a:rPr lang="en-US" altLang="en-US" sz="2400" dirty="0" err="1"/>
              <a:t>Mazzo</a:t>
            </a:r>
            <a:r>
              <a:rPr lang="en-US" altLang="en-US" sz="2400" dirty="0"/>
              <a:t> </a:t>
            </a:r>
            <a:r>
              <a:rPr lang="en-US" altLang="en-US" sz="2400" dirty="0" err="1"/>
              <a:t>possono</a:t>
            </a:r>
            <a:r>
              <a:rPr lang="en-US" altLang="en-US" sz="2400" dirty="0"/>
              <a:t> </a:t>
            </a:r>
            <a:r>
              <a:rPr lang="en-US" altLang="en-US" sz="2400" dirty="0" err="1"/>
              <a:t>mandare</a:t>
            </a:r>
            <a:r>
              <a:rPr lang="en-US" altLang="en-US" sz="2400" dirty="0"/>
              <a:t> </a:t>
            </a:r>
            <a:r>
              <a:rPr lang="en-US" altLang="en-US" sz="2400" dirty="0" err="1"/>
              <a:t>messaggi</a:t>
            </a:r>
            <a:r>
              <a:rPr lang="en-US" altLang="en-US" sz="2400" dirty="0"/>
              <a:t> </a:t>
            </a:r>
            <a:r>
              <a:rPr lang="en-US" altLang="en-US" sz="2400" dirty="0" err="1"/>
              <a:t>alle</a:t>
            </a:r>
            <a:r>
              <a:rPr lang="en-US" altLang="en-US" sz="2400" dirty="0"/>
              <a:t> </a:t>
            </a:r>
            <a:r>
              <a:rPr lang="en-US" altLang="en-US" sz="2400" dirty="0" err="1"/>
              <a:t>istanze</a:t>
            </a:r>
            <a:r>
              <a:rPr lang="en-US" altLang="en-US" sz="2400" dirty="0"/>
              <a:t> di Carta e </a:t>
            </a:r>
            <a:r>
              <a:rPr lang="en-US" altLang="en-US" sz="2400" dirty="0" err="1"/>
              <a:t>viceversa</a:t>
            </a:r>
            <a:r>
              <a:rPr lang="en-US" altLang="en-US" sz="2400" dirty="0"/>
              <a:t>)</a:t>
            </a:r>
          </a:p>
          <a:p>
            <a:r>
              <a:rPr lang="en-US" altLang="en-US" sz="2400" dirty="0" smtClean="0"/>
              <a:t>Se </a:t>
            </a:r>
            <a:r>
              <a:rPr lang="en-US" altLang="en-US" sz="2400" dirty="0" err="1"/>
              <a:t>interessa</a:t>
            </a:r>
            <a:r>
              <a:rPr lang="en-US" altLang="en-US" sz="2400" dirty="0"/>
              <a:t> un solo verso </a:t>
            </a:r>
            <a:r>
              <a:rPr lang="en-US" altLang="en-US" sz="2400" dirty="0" err="1"/>
              <a:t>si</a:t>
            </a:r>
            <a:r>
              <a:rPr lang="en-US" altLang="en-US" sz="2400" dirty="0"/>
              <a:t> </a:t>
            </a:r>
            <a:r>
              <a:rPr lang="en-US" altLang="en-US" sz="2400" dirty="0" err="1"/>
              <a:t>può</a:t>
            </a:r>
            <a:r>
              <a:rPr lang="en-US" altLang="en-US" sz="2400" dirty="0"/>
              <a:t> </a:t>
            </a:r>
            <a:r>
              <a:rPr lang="en-US" altLang="en-US" sz="2400" dirty="0" err="1"/>
              <a:t>mettere</a:t>
            </a:r>
            <a:r>
              <a:rPr lang="en-US" altLang="en-US" sz="2400" dirty="0"/>
              <a:t> la </a:t>
            </a:r>
            <a:r>
              <a:rPr lang="en-US" altLang="en-US" sz="2400" dirty="0" err="1"/>
              <a:t>freccia</a:t>
            </a:r>
            <a:r>
              <a:rPr lang="en-US" altLang="en-US" sz="2400" dirty="0"/>
              <a:t> </a:t>
            </a:r>
            <a:r>
              <a:rPr lang="en-US" altLang="en-US" sz="2400" dirty="0" err="1"/>
              <a:t>all’associazione</a:t>
            </a:r>
            <a:endParaRPr lang="en-US" altLang="en-US" sz="2400" dirty="0"/>
          </a:p>
        </p:txBody>
      </p:sp>
      <p:grpSp>
        <p:nvGrpSpPr>
          <p:cNvPr id="188445" name="Group 29"/>
          <p:cNvGrpSpPr>
            <a:grpSpLocks/>
          </p:cNvGrpSpPr>
          <p:nvPr/>
        </p:nvGrpSpPr>
        <p:grpSpPr bwMode="auto">
          <a:xfrm>
            <a:off x="990600" y="4267200"/>
            <a:ext cx="6477000" cy="838200"/>
            <a:chOff x="624" y="2688"/>
            <a:chExt cx="4080" cy="528"/>
          </a:xfrm>
        </p:grpSpPr>
        <p:grpSp>
          <p:nvGrpSpPr>
            <p:cNvPr id="188433" name="Group 17"/>
            <p:cNvGrpSpPr>
              <a:grpSpLocks/>
            </p:cNvGrpSpPr>
            <p:nvPr/>
          </p:nvGrpSpPr>
          <p:grpSpPr bwMode="auto">
            <a:xfrm>
              <a:off x="624" y="2784"/>
              <a:ext cx="1392" cy="288"/>
              <a:chOff x="2448" y="3168"/>
              <a:chExt cx="1392" cy="288"/>
            </a:xfrm>
          </p:grpSpPr>
          <p:sp>
            <p:nvSpPr>
              <p:cNvPr id="188434" name="Rectangle 18"/>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35" name="Text Box 19"/>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grpSp>
          <p:nvGrpSpPr>
            <p:cNvPr id="188436" name="Group 20"/>
            <p:cNvGrpSpPr>
              <a:grpSpLocks/>
            </p:cNvGrpSpPr>
            <p:nvPr/>
          </p:nvGrpSpPr>
          <p:grpSpPr bwMode="auto">
            <a:xfrm>
              <a:off x="3744" y="2784"/>
              <a:ext cx="960" cy="288"/>
              <a:chOff x="1893" y="1920"/>
              <a:chExt cx="960" cy="288"/>
            </a:xfrm>
          </p:grpSpPr>
          <p:sp>
            <p:nvSpPr>
              <p:cNvPr id="188437" name="Rectangle 21"/>
              <p:cNvSpPr>
                <a:spLocks noChangeArrowheads="1"/>
              </p:cNvSpPr>
              <p:nvPr/>
            </p:nvSpPr>
            <p:spPr bwMode="auto">
              <a:xfrm>
                <a:off x="1893" y="1920"/>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38" name="Text Box 22"/>
              <p:cNvSpPr txBox="1">
                <a:spLocks noChangeArrowheads="1"/>
              </p:cNvSpPr>
              <p:nvPr/>
            </p:nvSpPr>
            <p:spPr bwMode="auto">
              <a:xfrm>
                <a:off x="2099" y="1966"/>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Mazzo</a:t>
                </a:r>
              </a:p>
            </p:txBody>
          </p:sp>
        </p:grpSp>
        <p:sp>
          <p:nvSpPr>
            <p:cNvPr id="188439" name="Line 23"/>
            <p:cNvSpPr>
              <a:spLocks noChangeShapeType="1"/>
            </p:cNvSpPr>
            <p:nvPr/>
          </p:nvSpPr>
          <p:spPr bwMode="auto">
            <a:xfrm flipV="1">
              <a:off x="2016" y="2976"/>
              <a:ext cx="1728" cy="0"/>
            </a:xfrm>
            <a:prstGeom prst="line">
              <a:avLst/>
            </a:prstGeom>
            <a:noFill/>
            <a:ln w="2857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88440" name="Text Box 24"/>
            <p:cNvSpPr txBox="1">
              <a:spLocks noChangeArrowheads="1"/>
            </p:cNvSpPr>
            <p:nvPr/>
          </p:nvSpPr>
          <p:spPr bwMode="auto">
            <a:xfrm>
              <a:off x="2774" y="2688"/>
              <a:ext cx="72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latin typeface="Arial" charset="0"/>
                </a:rPr>
                <a:t>contiene</a:t>
              </a:r>
              <a:endParaRPr lang="en-US" altLang="en-US"/>
            </a:p>
          </p:txBody>
        </p:sp>
        <p:sp>
          <p:nvSpPr>
            <p:cNvPr id="188441" name="Text Box 25"/>
            <p:cNvSpPr txBox="1">
              <a:spLocks noChangeArrowheads="1"/>
            </p:cNvSpPr>
            <p:nvPr/>
          </p:nvSpPr>
          <p:spPr bwMode="auto">
            <a:xfrm>
              <a:off x="3551" y="2956"/>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a:t>
              </a:r>
              <a:endParaRPr lang="en-US" altLang="en-US" sz="1800"/>
            </a:p>
          </p:txBody>
        </p:sp>
        <p:sp>
          <p:nvSpPr>
            <p:cNvPr id="188442" name="Text Box 26"/>
            <p:cNvSpPr txBox="1">
              <a:spLocks noChangeArrowheads="1"/>
            </p:cNvSpPr>
            <p:nvPr/>
          </p:nvSpPr>
          <p:spPr bwMode="auto">
            <a:xfrm>
              <a:off x="2064" y="3004"/>
              <a:ext cx="72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a:latin typeface="Arial" charset="0"/>
                </a:rPr>
                <a:t>1..54</a:t>
              </a:r>
              <a:endParaRPr lang="en-US" altLang="en-US" sz="1800"/>
            </a:p>
          </p:txBody>
        </p:sp>
      </p:grpSp>
      <p:sp>
        <p:nvSpPr>
          <p:cNvPr id="188443" name="Rectangle 27"/>
          <p:cNvSpPr>
            <a:spLocks noChangeArrowheads="1"/>
          </p:cNvSpPr>
          <p:nvPr/>
        </p:nvSpPr>
        <p:spPr bwMode="auto">
          <a:xfrm>
            <a:off x="457200" y="5105400"/>
            <a:ext cx="86868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dirty="0" err="1" smtClean="0"/>
              <a:t>Solamente</a:t>
            </a:r>
            <a:r>
              <a:rPr lang="en-US" altLang="en-US" sz="2400" dirty="0" smtClean="0"/>
              <a:t> </a:t>
            </a:r>
            <a:r>
              <a:rPr lang="en-US" altLang="en-US" sz="2400" dirty="0"/>
              <a:t>le </a:t>
            </a:r>
            <a:r>
              <a:rPr lang="en-US" altLang="en-US" sz="2400" dirty="0" err="1"/>
              <a:t>istanze</a:t>
            </a:r>
            <a:r>
              <a:rPr lang="en-US" altLang="en-US" sz="2400" dirty="0"/>
              <a:t> di </a:t>
            </a:r>
            <a:r>
              <a:rPr lang="en-US" altLang="en-US" sz="2400" dirty="0" err="1"/>
              <a:t>Mazzo</a:t>
            </a:r>
            <a:r>
              <a:rPr lang="en-US" altLang="en-US" sz="2400" dirty="0"/>
              <a:t> </a:t>
            </a:r>
            <a:r>
              <a:rPr lang="en-US" altLang="en-US" sz="2400" dirty="0" err="1"/>
              <a:t>possono</a:t>
            </a:r>
            <a:r>
              <a:rPr lang="en-US" altLang="en-US" sz="2400" dirty="0"/>
              <a:t> </a:t>
            </a:r>
            <a:r>
              <a:rPr lang="en-US" altLang="en-US" sz="2400" dirty="0" err="1"/>
              <a:t>mandare</a:t>
            </a:r>
            <a:r>
              <a:rPr lang="en-US" altLang="en-US" sz="2400" dirty="0"/>
              <a:t> </a:t>
            </a:r>
            <a:r>
              <a:rPr lang="en-US" altLang="en-US" sz="2400" dirty="0" err="1"/>
              <a:t>messaggi</a:t>
            </a:r>
            <a:r>
              <a:rPr lang="en-US" altLang="en-US" sz="2400" dirty="0"/>
              <a:t> a </a:t>
            </a:r>
            <a:r>
              <a:rPr lang="en-US" altLang="en-US" sz="2400" dirty="0" err="1"/>
              <a:t>quelle</a:t>
            </a:r>
            <a:r>
              <a:rPr lang="en-US" altLang="en-US" sz="2400" dirty="0"/>
              <a:t> di Carte</a:t>
            </a:r>
          </a:p>
        </p:txBody>
      </p:sp>
    </p:spTree>
    <p:extLst>
      <p:ext uri="{BB962C8B-B14F-4D97-AF65-F5344CB8AC3E}">
        <p14:creationId xmlns:p14="http://schemas.microsoft.com/office/powerpoint/2010/main" val="1807704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884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43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3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8844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1" grpId="0" build="p" bldLvl="3" autoUpdateAnimBg="0"/>
      <p:bldP spid="188443" grpId="0" build="p" bldLvl="3"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dirty="0" smtClean="0"/>
              <a:t>OCL</a:t>
            </a:r>
            <a:endParaRPr lang="en-US" altLang="en-US" dirty="0"/>
          </a:p>
        </p:txBody>
      </p:sp>
      <p:sp>
        <p:nvSpPr>
          <p:cNvPr id="208899" name="Rectangle 3"/>
          <p:cNvSpPr>
            <a:spLocks noGrp="1" noChangeArrowheads="1"/>
          </p:cNvSpPr>
          <p:nvPr>
            <p:ph type="body" idx="1"/>
          </p:nvPr>
        </p:nvSpPr>
        <p:spPr/>
        <p:txBody>
          <a:bodyPr>
            <a:normAutofit lnSpcReduction="10000"/>
          </a:bodyPr>
          <a:lstStyle/>
          <a:p>
            <a:r>
              <a:rPr lang="en-US" altLang="en-US" sz="2400" dirty="0" smtClean="0"/>
              <a:t>Il </a:t>
            </a:r>
            <a:r>
              <a:rPr lang="en-US" altLang="en-US" sz="2400" dirty="0" err="1"/>
              <a:t>valore</a:t>
            </a:r>
            <a:r>
              <a:rPr lang="en-US" altLang="en-US" sz="2400" dirty="0"/>
              <a:t> di </a:t>
            </a:r>
            <a:r>
              <a:rPr lang="en-US" altLang="en-US" sz="2400" dirty="0" err="1"/>
              <a:t>una</a:t>
            </a:r>
            <a:r>
              <a:rPr lang="en-US" altLang="en-US" sz="2400" dirty="0"/>
              <a:t> carta è </a:t>
            </a:r>
            <a:r>
              <a:rPr lang="en-US" altLang="en-US" sz="2400" dirty="0" err="1"/>
              <a:t>compreso</a:t>
            </a:r>
            <a:r>
              <a:rPr lang="en-US" altLang="en-US" sz="2400" dirty="0"/>
              <a:t> </a:t>
            </a:r>
            <a:r>
              <a:rPr lang="en-US" altLang="en-US" sz="2400" dirty="0" err="1"/>
              <a:t>tra</a:t>
            </a:r>
            <a:r>
              <a:rPr lang="en-US" altLang="en-US" sz="2400" dirty="0"/>
              <a:t> 1 e 10</a:t>
            </a:r>
          </a:p>
          <a:p>
            <a:pPr>
              <a:buFontTx/>
              <a:buNone/>
            </a:pPr>
            <a:r>
              <a:rPr lang="en-US" altLang="en-US" sz="2400" dirty="0">
                <a:latin typeface="Courier" charset="0"/>
              </a:rPr>
              <a:t>	</a:t>
            </a:r>
            <a:r>
              <a:rPr lang="en-US" altLang="en-US" sz="2000" dirty="0"/>
              <a:t>context Carta </a:t>
            </a:r>
            <a:r>
              <a:rPr lang="en-US" altLang="en-US" sz="2000" dirty="0" err="1"/>
              <a:t>inv</a:t>
            </a:r>
            <a:r>
              <a:rPr lang="en-US" altLang="en-US" sz="2000" dirty="0"/>
              <a:t>: </a:t>
            </a:r>
            <a:r>
              <a:rPr lang="en-US" altLang="en-US" sz="2000" dirty="0" err="1"/>
              <a:t>self.valore</a:t>
            </a:r>
            <a:r>
              <a:rPr lang="en-US" altLang="en-US" sz="2000" dirty="0"/>
              <a:t>&gt;0 and </a:t>
            </a:r>
            <a:r>
              <a:rPr lang="en-US" altLang="en-US" sz="2000" dirty="0" err="1"/>
              <a:t>self.valore</a:t>
            </a:r>
            <a:r>
              <a:rPr lang="en-US" altLang="en-US" sz="2000" dirty="0"/>
              <a:t>&lt;=11</a:t>
            </a:r>
          </a:p>
          <a:p>
            <a:r>
              <a:rPr lang="en-US" altLang="en-US" sz="2400" dirty="0" smtClean="0"/>
              <a:t>Il </a:t>
            </a:r>
            <a:r>
              <a:rPr lang="en-US" altLang="en-US" sz="2400" dirty="0" err="1"/>
              <a:t>vincitore</a:t>
            </a:r>
            <a:r>
              <a:rPr lang="en-US" altLang="en-US" sz="2400" dirty="0"/>
              <a:t> di </a:t>
            </a:r>
            <a:r>
              <a:rPr lang="en-US" altLang="en-US" sz="2400" dirty="0" err="1"/>
              <a:t>uno</a:t>
            </a:r>
            <a:r>
              <a:rPr lang="en-US" altLang="en-US" sz="2400" dirty="0"/>
              <a:t> </a:t>
            </a:r>
            <a:r>
              <a:rPr lang="en-US" altLang="en-US" sz="2400" dirty="0" err="1"/>
              <a:t>scontro</a:t>
            </a:r>
            <a:r>
              <a:rPr lang="en-US" altLang="en-US" sz="2400" dirty="0"/>
              <a:t> è lo </a:t>
            </a:r>
            <a:r>
              <a:rPr lang="en-US" altLang="en-US" sz="2400" dirty="0" err="1"/>
              <a:t>sfidante</a:t>
            </a:r>
            <a:r>
              <a:rPr lang="en-US" altLang="en-US" sz="2400" dirty="0"/>
              <a:t> o lo </a:t>
            </a:r>
            <a:r>
              <a:rPr lang="en-US" altLang="en-US" sz="2400" dirty="0" err="1"/>
              <a:t>sfidato</a:t>
            </a:r>
            <a:endParaRPr lang="en-US" altLang="en-US" sz="2400" dirty="0"/>
          </a:p>
          <a:p>
            <a:pPr>
              <a:buFontTx/>
              <a:buNone/>
            </a:pPr>
            <a:r>
              <a:rPr lang="en-US" altLang="en-US" sz="2400" dirty="0"/>
              <a:t>	</a:t>
            </a:r>
            <a:r>
              <a:rPr lang="en-US" altLang="en-US" sz="2000" dirty="0"/>
              <a:t>context  </a:t>
            </a:r>
            <a:r>
              <a:rPr lang="en-US" altLang="en-US" sz="2000" dirty="0" err="1"/>
              <a:t>Scontro</a:t>
            </a:r>
            <a:r>
              <a:rPr lang="en-US" altLang="en-US" sz="2000" dirty="0"/>
              <a:t> </a:t>
            </a:r>
            <a:r>
              <a:rPr lang="en-US" altLang="en-US" sz="2000" dirty="0" err="1"/>
              <a:t>inv</a:t>
            </a:r>
            <a:r>
              <a:rPr lang="en-US" altLang="en-US" sz="2000" dirty="0"/>
              <a:t>:  </a:t>
            </a:r>
            <a:br>
              <a:rPr lang="en-US" altLang="en-US" sz="2000" dirty="0"/>
            </a:br>
            <a:r>
              <a:rPr lang="en-US" altLang="en-US" sz="2000" dirty="0" err="1"/>
              <a:t>vincitore</a:t>
            </a:r>
            <a:r>
              <a:rPr lang="en-US" altLang="en-US" sz="2000" dirty="0"/>
              <a:t> = </a:t>
            </a:r>
            <a:r>
              <a:rPr lang="en-US" altLang="en-US" sz="2000" dirty="0" err="1"/>
              <a:t>sfidato</a:t>
            </a:r>
            <a:r>
              <a:rPr lang="en-US" altLang="en-US" sz="2000" dirty="0"/>
              <a:t> or </a:t>
            </a:r>
            <a:r>
              <a:rPr lang="en-US" altLang="en-US" sz="2000" dirty="0" err="1"/>
              <a:t>vincitore</a:t>
            </a:r>
            <a:r>
              <a:rPr lang="en-US" altLang="en-US" sz="2000" dirty="0"/>
              <a:t> = </a:t>
            </a:r>
            <a:r>
              <a:rPr lang="en-US" altLang="en-US" sz="2000" dirty="0" err="1"/>
              <a:t>sfidante</a:t>
            </a:r>
            <a:endParaRPr lang="en-US" altLang="en-US" sz="2000" dirty="0"/>
          </a:p>
          <a:p>
            <a:r>
              <a:rPr lang="en-US" altLang="en-US" sz="2400" dirty="0" err="1" smtClean="0"/>
              <a:t>Una</a:t>
            </a:r>
            <a:r>
              <a:rPr lang="en-US" altLang="en-US" sz="2400" dirty="0" smtClean="0"/>
              <a:t> </a:t>
            </a:r>
            <a:r>
              <a:rPr lang="en-US" altLang="en-US" sz="2400" dirty="0" err="1"/>
              <a:t>coppia</a:t>
            </a:r>
            <a:r>
              <a:rPr lang="en-US" altLang="en-US" sz="2400" dirty="0"/>
              <a:t> è </a:t>
            </a:r>
            <a:r>
              <a:rPr lang="en-US" altLang="en-US" sz="2400" dirty="0" err="1"/>
              <a:t>fatta</a:t>
            </a:r>
            <a:r>
              <a:rPr lang="en-US" altLang="en-US" sz="2400" dirty="0"/>
              <a:t> da due </a:t>
            </a:r>
            <a:r>
              <a:rPr lang="en-US" altLang="en-US" sz="2400" dirty="0" err="1"/>
              <a:t>giocatori</a:t>
            </a:r>
            <a:r>
              <a:rPr lang="en-US" altLang="en-US" sz="2400" dirty="0"/>
              <a:t> </a:t>
            </a:r>
            <a:r>
              <a:rPr lang="en-US" altLang="en-US" sz="2400" dirty="0" err="1"/>
              <a:t>differenti</a:t>
            </a:r>
            <a:endParaRPr lang="en-US" altLang="en-US" sz="2400" dirty="0"/>
          </a:p>
          <a:p>
            <a:pPr>
              <a:buFontTx/>
              <a:buNone/>
            </a:pPr>
            <a:r>
              <a:rPr lang="en-US" altLang="en-US" sz="2000" dirty="0"/>
              <a:t>	context  c: </a:t>
            </a:r>
            <a:r>
              <a:rPr lang="en-US" altLang="en-US" sz="2000" dirty="0" err="1"/>
              <a:t>Coppia</a:t>
            </a:r>
            <a:r>
              <a:rPr lang="en-US" altLang="en-US" sz="2000" dirty="0"/>
              <a:t> </a:t>
            </a:r>
            <a:r>
              <a:rPr lang="en-US" altLang="en-US" sz="2000" dirty="0" err="1"/>
              <a:t>inv</a:t>
            </a:r>
            <a:r>
              <a:rPr lang="en-US" altLang="en-US" sz="2000" dirty="0"/>
              <a:t>:  </a:t>
            </a:r>
            <a:r>
              <a:rPr lang="en-US" altLang="en-US" sz="2000" dirty="0" err="1"/>
              <a:t>c.primo</a:t>
            </a:r>
            <a:r>
              <a:rPr lang="en-US" altLang="en-US" sz="2000" dirty="0"/>
              <a:t> &lt;&gt; </a:t>
            </a:r>
            <a:r>
              <a:rPr lang="en-US" altLang="en-US" sz="2000" dirty="0" err="1"/>
              <a:t>c.secondo</a:t>
            </a:r>
            <a:endParaRPr lang="en-US" altLang="en-US" sz="2000" dirty="0"/>
          </a:p>
          <a:p>
            <a:pPr>
              <a:buFontTx/>
              <a:buNone/>
            </a:pPr>
            <a:r>
              <a:rPr lang="en-US" altLang="en-US" sz="2400" dirty="0"/>
              <a:t>	</a:t>
            </a:r>
            <a:r>
              <a:rPr lang="en-US" altLang="en-US" sz="2400" dirty="0" err="1"/>
              <a:t>oppure</a:t>
            </a:r>
            <a:endParaRPr lang="en-US" altLang="en-US" sz="2400" dirty="0"/>
          </a:p>
          <a:p>
            <a:pPr>
              <a:buFontTx/>
              <a:buNone/>
            </a:pPr>
            <a:r>
              <a:rPr lang="en-US" altLang="en-US" sz="2000" dirty="0"/>
              <a:t>	context  c: </a:t>
            </a:r>
            <a:r>
              <a:rPr lang="en-US" altLang="en-US" sz="2000" dirty="0" err="1"/>
              <a:t>Coppia</a:t>
            </a:r>
            <a:r>
              <a:rPr lang="en-US" altLang="en-US" sz="2000" dirty="0"/>
              <a:t> </a:t>
            </a:r>
            <a:r>
              <a:rPr lang="en-US" altLang="en-US" sz="2000" dirty="0" err="1"/>
              <a:t>inv</a:t>
            </a:r>
            <a:r>
              <a:rPr lang="en-US" altLang="en-US" sz="2000" dirty="0"/>
              <a:t>:  </a:t>
            </a:r>
            <a:br>
              <a:rPr lang="en-US" altLang="en-US" sz="2000" dirty="0"/>
            </a:br>
            <a:r>
              <a:rPr lang="en-US" altLang="en-US" sz="2000" dirty="0"/>
              <a:t>	</a:t>
            </a:r>
            <a:r>
              <a:rPr lang="en-US" altLang="en-US" sz="2000" dirty="0" err="1"/>
              <a:t>c.primo.nome</a:t>
            </a:r>
            <a:r>
              <a:rPr lang="en-US" altLang="en-US" sz="2000" dirty="0"/>
              <a:t> &lt;&gt; </a:t>
            </a:r>
            <a:r>
              <a:rPr lang="en-US" altLang="en-US" sz="2000" dirty="0" err="1"/>
              <a:t>c.secondo.nome</a:t>
            </a:r>
            <a:endParaRPr lang="en-US" altLang="en-US" sz="2000" dirty="0"/>
          </a:p>
          <a:p>
            <a:pPr>
              <a:buFontTx/>
              <a:buNone/>
            </a:pPr>
            <a:r>
              <a:rPr lang="en-US" altLang="en-US" sz="2000" dirty="0"/>
              <a:t>		or</a:t>
            </a:r>
          </a:p>
          <a:p>
            <a:pPr>
              <a:buFontTx/>
              <a:buNone/>
            </a:pPr>
            <a:r>
              <a:rPr lang="en-US" altLang="en-US" sz="2000" dirty="0"/>
              <a:t>		</a:t>
            </a:r>
            <a:r>
              <a:rPr lang="en-US" altLang="en-US" sz="2000" dirty="0" err="1"/>
              <a:t>c.primo.cognome</a:t>
            </a:r>
            <a:r>
              <a:rPr lang="en-US" altLang="en-US" sz="2000" dirty="0"/>
              <a:t> &lt;&gt; </a:t>
            </a:r>
            <a:r>
              <a:rPr lang="en-US" altLang="en-US" sz="2000" dirty="0" err="1"/>
              <a:t>c.secondo.cognome</a:t>
            </a:r>
            <a:endParaRPr lang="en-US" altLang="en-US" sz="2400" dirty="0"/>
          </a:p>
        </p:txBody>
      </p:sp>
    </p:spTree>
    <p:extLst>
      <p:ext uri="{BB962C8B-B14F-4D97-AF65-F5344CB8AC3E}">
        <p14:creationId xmlns:p14="http://schemas.microsoft.com/office/powerpoint/2010/main" val="1909066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8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88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8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88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88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889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088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4"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endParaRPr lang="en-US" altLang="en-US" dirty="0"/>
          </a:p>
        </p:txBody>
      </p:sp>
      <p:sp>
        <p:nvSpPr>
          <p:cNvPr id="209923" name="Rectangle 3"/>
          <p:cNvSpPr>
            <a:spLocks noGrp="1" noChangeArrowheads="1"/>
          </p:cNvSpPr>
          <p:nvPr>
            <p:ph type="body" idx="1"/>
          </p:nvPr>
        </p:nvSpPr>
        <p:spPr/>
        <p:txBody>
          <a:bodyPr/>
          <a:lstStyle/>
          <a:p>
            <a:r>
              <a:rPr lang="en-US" altLang="en-US" sz="2400" dirty="0"/>
              <a:t>Vince </a:t>
            </a:r>
            <a:r>
              <a:rPr lang="en-US" altLang="en-US" sz="2400" dirty="0" err="1"/>
              <a:t>uno</a:t>
            </a:r>
            <a:r>
              <a:rPr lang="en-US" altLang="en-US" sz="2400" dirty="0"/>
              <a:t> </a:t>
            </a:r>
            <a:r>
              <a:rPr lang="en-US" altLang="en-US" sz="2400" dirty="0" err="1"/>
              <a:t>scontro</a:t>
            </a:r>
            <a:r>
              <a:rPr lang="en-US" altLang="en-US" sz="2400" dirty="0"/>
              <a:t> la </a:t>
            </a:r>
            <a:r>
              <a:rPr lang="en-US" altLang="en-US" sz="2400" dirty="0" err="1"/>
              <a:t>coppia</a:t>
            </a:r>
            <a:r>
              <a:rPr lang="en-US" altLang="en-US" sz="2400" dirty="0"/>
              <a:t> </a:t>
            </a:r>
            <a:r>
              <a:rPr lang="en-US" altLang="en-US" sz="2400" dirty="0" err="1"/>
              <a:t>che</a:t>
            </a:r>
            <a:r>
              <a:rPr lang="en-US" altLang="en-US" sz="2400" dirty="0"/>
              <a:t> ha </a:t>
            </a:r>
            <a:r>
              <a:rPr lang="en-US" altLang="en-US" sz="2400" dirty="0" err="1"/>
              <a:t>vinto</a:t>
            </a:r>
            <a:r>
              <a:rPr lang="en-US" altLang="en-US" sz="2400" dirty="0"/>
              <a:t> per prima 3 partite</a:t>
            </a:r>
          </a:p>
          <a:p>
            <a:pPr>
              <a:buFontTx/>
              <a:buNone/>
            </a:pPr>
            <a:r>
              <a:rPr lang="en-US" altLang="en-US" sz="2400" dirty="0">
                <a:latin typeface="Courier" charset="0"/>
              </a:rPr>
              <a:t>	“</a:t>
            </a:r>
            <a:r>
              <a:rPr lang="en-US" altLang="en-US" sz="2400" i="1" dirty="0">
                <a:latin typeface="Times" charset="0"/>
              </a:rPr>
              <a:t>ci </a:t>
            </a:r>
            <a:r>
              <a:rPr lang="en-US" altLang="en-US" sz="2400" i="1" dirty="0" err="1">
                <a:latin typeface="Times" charset="0"/>
              </a:rPr>
              <a:t>devono</a:t>
            </a:r>
            <a:r>
              <a:rPr lang="en-US" altLang="en-US" sz="2400" i="1" dirty="0">
                <a:latin typeface="Times" charset="0"/>
              </a:rPr>
              <a:t> </a:t>
            </a:r>
            <a:r>
              <a:rPr lang="en-US" altLang="en-US" sz="2400" i="1" dirty="0" err="1">
                <a:latin typeface="Times" charset="0"/>
              </a:rPr>
              <a:t>essere</a:t>
            </a:r>
            <a:r>
              <a:rPr lang="en-US" altLang="en-US" sz="2400" i="1" dirty="0">
                <a:latin typeface="Times" charset="0"/>
              </a:rPr>
              <a:t> 3 partite </a:t>
            </a:r>
            <a:r>
              <a:rPr lang="en-US" altLang="en-US" sz="2400" i="1" dirty="0" err="1">
                <a:latin typeface="Times" charset="0"/>
              </a:rPr>
              <a:t>vinte</a:t>
            </a:r>
            <a:r>
              <a:rPr lang="en-US" altLang="en-US" sz="2400" i="1" dirty="0">
                <a:latin typeface="Times" charset="0"/>
              </a:rPr>
              <a:t> </a:t>
            </a:r>
            <a:r>
              <a:rPr lang="en-US" altLang="en-US" sz="2400" i="1" dirty="0" err="1">
                <a:latin typeface="Times" charset="0"/>
              </a:rPr>
              <a:t>dalla</a:t>
            </a:r>
            <a:r>
              <a:rPr lang="en-US" altLang="en-US" sz="2400" i="1" dirty="0">
                <a:latin typeface="Times" charset="0"/>
              </a:rPr>
              <a:t> </a:t>
            </a:r>
            <a:r>
              <a:rPr lang="en-US" altLang="en-US" sz="2400" i="1" dirty="0" err="1">
                <a:latin typeface="Times" charset="0"/>
              </a:rPr>
              <a:t>coppia</a:t>
            </a:r>
            <a:r>
              <a:rPr lang="en-US" altLang="en-US" sz="2400" i="1" dirty="0">
                <a:latin typeface="Times" charset="0"/>
              </a:rPr>
              <a:t> </a:t>
            </a:r>
            <a:r>
              <a:rPr lang="en-US" altLang="en-US" sz="2400" i="1" dirty="0" err="1">
                <a:latin typeface="Times" charset="0"/>
              </a:rPr>
              <a:t>vincitore</a:t>
            </a:r>
            <a:r>
              <a:rPr lang="en-US" altLang="en-US" sz="2400" i="1" dirty="0">
                <a:latin typeface="Times" charset="0"/>
              </a:rPr>
              <a:t> e le partite </a:t>
            </a:r>
            <a:r>
              <a:rPr lang="en-US" altLang="en-US" sz="2400" i="1" dirty="0" err="1">
                <a:latin typeface="Times" charset="0"/>
              </a:rPr>
              <a:t>sono</a:t>
            </a:r>
            <a:r>
              <a:rPr lang="en-US" altLang="en-US" sz="2400" i="1" dirty="0">
                <a:latin typeface="Times" charset="0"/>
              </a:rPr>
              <a:t> </a:t>
            </a:r>
            <a:r>
              <a:rPr lang="en-US" altLang="en-US" sz="2400" i="1" dirty="0" err="1">
                <a:latin typeface="Times" charset="0"/>
              </a:rPr>
              <a:t>meno</a:t>
            </a:r>
            <a:r>
              <a:rPr lang="en-US" altLang="en-US" sz="2400" i="1" dirty="0">
                <a:latin typeface="Times" charset="0"/>
              </a:rPr>
              <a:t> di 6”</a:t>
            </a:r>
          </a:p>
          <a:p>
            <a:pPr>
              <a:buFontTx/>
              <a:buNone/>
            </a:pPr>
            <a:r>
              <a:rPr lang="en-US" altLang="en-US" sz="2000" dirty="0"/>
              <a:t>context  </a:t>
            </a:r>
            <a:r>
              <a:rPr lang="en-US" altLang="en-US" sz="2000" dirty="0" err="1"/>
              <a:t>Scontro</a:t>
            </a:r>
            <a:r>
              <a:rPr lang="en-US" altLang="en-US" sz="2000" dirty="0"/>
              <a:t> </a:t>
            </a:r>
            <a:r>
              <a:rPr lang="en-US" altLang="en-US" sz="2000" dirty="0" err="1"/>
              <a:t>inv</a:t>
            </a:r>
            <a:r>
              <a:rPr lang="en-US" altLang="en-US" sz="2000" dirty="0"/>
              <a:t>:  </a:t>
            </a:r>
            <a:br>
              <a:rPr lang="en-US" altLang="en-US" sz="2000" dirty="0"/>
            </a:br>
            <a:r>
              <a:rPr lang="en-US" altLang="en-US" sz="2000" dirty="0"/>
              <a:t>partite-&gt;size=&gt;3 and </a:t>
            </a:r>
            <a:br>
              <a:rPr lang="en-US" altLang="en-US" sz="2000" dirty="0"/>
            </a:br>
            <a:r>
              <a:rPr lang="en-US" altLang="en-US" sz="2000" dirty="0"/>
              <a:t>partite-&gt;size&lt;6 and </a:t>
            </a:r>
            <a:br>
              <a:rPr lang="en-US" altLang="en-US" sz="2000" dirty="0"/>
            </a:br>
            <a:r>
              <a:rPr lang="en-US" altLang="en-US" sz="2000" dirty="0"/>
              <a:t>partite-&gt;exists(P1,P2,P3| </a:t>
            </a:r>
            <a:br>
              <a:rPr lang="en-US" altLang="en-US" sz="2000" dirty="0"/>
            </a:br>
            <a:r>
              <a:rPr lang="en-US" altLang="en-US" sz="2000" dirty="0"/>
              <a:t>	P1&lt;&gt;P2 and P1&lt;&gt;P3 and P2&lt;&gt;P3 and </a:t>
            </a:r>
            <a:br>
              <a:rPr lang="en-US" altLang="en-US" sz="2000" dirty="0"/>
            </a:br>
            <a:r>
              <a:rPr lang="en-US" altLang="en-US" sz="2000" dirty="0"/>
              <a:t>	P1.vince = </a:t>
            </a:r>
            <a:r>
              <a:rPr lang="en-US" altLang="en-US" sz="2000" dirty="0" err="1"/>
              <a:t>vincitore</a:t>
            </a:r>
            <a:r>
              <a:rPr lang="en-US" altLang="en-US" sz="2000" dirty="0"/>
              <a:t> and </a:t>
            </a:r>
            <a:br>
              <a:rPr lang="en-US" altLang="en-US" sz="2000" dirty="0"/>
            </a:br>
            <a:r>
              <a:rPr lang="en-US" altLang="en-US" sz="2000" dirty="0"/>
              <a:t>	P2.vince = </a:t>
            </a:r>
            <a:r>
              <a:rPr lang="en-US" altLang="en-US" sz="2000" dirty="0" err="1"/>
              <a:t>vincitore</a:t>
            </a:r>
            <a:r>
              <a:rPr lang="en-US" altLang="en-US" sz="2000" dirty="0"/>
              <a:t> and </a:t>
            </a:r>
            <a:br>
              <a:rPr lang="en-US" altLang="en-US" sz="2000" dirty="0"/>
            </a:br>
            <a:r>
              <a:rPr lang="en-US" altLang="en-US" sz="2000" dirty="0"/>
              <a:t>	P3.vince = </a:t>
            </a:r>
            <a:r>
              <a:rPr lang="en-US" altLang="en-US" sz="2000" dirty="0" err="1"/>
              <a:t>vincitore</a:t>
            </a:r>
            <a:r>
              <a:rPr lang="en-US" altLang="en-US" sz="2000" dirty="0"/>
              <a:t>)</a:t>
            </a:r>
            <a:r>
              <a:rPr lang="en-US" altLang="en-US" sz="2400" dirty="0"/>
              <a:t> </a:t>
            </a:r>
          </a:p>
          <a:p>
            <a:pPr>
              <a:buFontTx/>
              <a:buNone/>
            </a:pPr>
            <a:endParaRPr lang="en-US" altLang="en-US" sz="2400" dirty="0"/>
          </a:p>
        </p:txBody>
      </p:sp>
    </p:spTree>
    <p:extLst>
      <p:ext uri="{BB962C8B-B14F-4D97-AF65-F5344CB8AC3E}">
        <p14:creationId xmlns:p14="http://schemas.microsoft.com/office/powerpoint/2010/main" val="26391013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4"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7658" name="Group 26"/>
          <p:cNvGrpSpPr>
            <a:grpSpLocks/>
          </p:cNvGrpSpPr>
          <p:nvPr/>
        </p:nvGrpSpPr>
        <p:grpSpPr bwMode="auto">
          <a:xfrm>
            <a:off x="2209800" y="2209800"/>
            <a:ext cx="3962400" cy="771525"/>
            <a:chOff x="1344" y="960"/>
            <a:chExt cx="2496" cy="486"/>
          </a:xfrm>
        </p:grpSpPr>
        <p:sp>
          <p:nvSpPr>
            <p:cNvPr id="197646" name="Line 14"/>
            <p:cNvSpPr>
              <a:spLocks noChangeShapeType="1"/>
            </p:cNvSpPr>
            <p:nvPr/>
          </p:nvSpPr>
          <p:spPr bwMode="auto">
            <a:xfrm flipH="1">
              <a:off x="2448" y="960"/>
              <a:ext cx="1392"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45" name="Line 13"/>
            <p:cNvSpPr>
              <a:spLocks noChangeShapeType="1"/>
            </p:cNvSpPr>
            <p:nvPr/>
          </p:nvSpPr>
          <p:spPr bwMode="auto">
            <a:xfrm>
              <a:off x="1344" y="960"/>
              <a:ext cx="816"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44" name="Text Box 12"/>
            <p:cNvSpPr txBox="1">
              <a:spLocks noChangeArrowheads="1"/>
            </p:cNvSpPr>
            <p:nvPr/>
          </p:nvSpPr>
          <p:spPr bwMode="auto">
            <a:xfrm>
              <a:off x="1968" y="1152"/>
              <a:ext cx="580"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classe</a:t>
              </a:r>
            </a:p>
          </p:txBody>
        </p:sp>
      </p:grpSp>
      <p:grpSp>
        <p:nvGrpSpPr>
          <p:cNvPr id="197652" name="Group 20"/>
          <p:cNvGrpSpPr>
            <a:grpSpLocks/>
          </p:cNvGrpSpPr>
          <p:nvPr/>
        </p:nvGrpSpPr>
        <p:grpSpPr bwMode="auto">
          <a:xfrm>
            <a:off x="5181600" y="2209800"/>
            <a:ext cx="3103563" cy="695325"/>
            <a:chOff x="3216" y="960"/>
            <a:chExt cx="1955" cy="438"/>
          </a:xfrm>
        </p:grpSpPr>
        <p:sp>
          <p:nvSpPr>
            <p:cNvPr id="197651" name="Line 19"/>
            <p:cNvSpPr>
              <a:spLocks noChangeShapeType="1"/>
            </p:cNvSpPr>
            <p:nvPr/>
          </p:nvSpPr>
          <p:spPr bwMode="auto">
            <a:xfrm flipH="1" flipV="1">
              <a:off x="3216" y="960"/>
              <a:ext cx="960" cy="43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50" name="Text Box 18"/>
            <p:cNvSpPr txBox="1">
              <a:spLocks noChangeArrowheads="1"/>
            </p:cNvSpPr>
            <p:nvPr/>
          </p:nvSpPr>
          <p:spPr bwMode="auto">
            <a:xfrm>
              <a:off x="3888" y="1104"/>
              <a:ext cx="1283"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nome del ruolo</a:t>
              </a:r>
            </a:p>
          </p:txBody>
        </p:sp>
      </p:grpSp>
      <p:grpSp>
        <p:nvGrpSpPr>
          <p:cNvPr id="197657" name="Group 25"/>
          <p:cNvGrpSpPr>
            <a:grpSpLocks/>
          </p:cNvGrpSpPr>
          <p:nvPr/>
        </p:nvGrpSpPr>
        <p:grpSpPr bwMode="auto">
          <a:xfrm>
            <a:off x="381000" y="2286000"/>
            <a:ext cx="1524000" cy="695325"/>
            <a:chOff x="192" y="1008"/>
            <a:chExt cx="960" cy="438"/>
          </a:xfrm>
        </p:grpSpPr>
        <p:sp>
          <p:nvSpPr>
            <p:cNvPr id="197656" name="Line 24"/>
            <p:cNvSpPr>
              <a:spLocks noChangeShapeType="1"/>
            </p:cNvSpPr>
            <p:nvPr/>
          </p:nvSpPr>
          <p:spPr bwMode="auto">
            <a:xfrm flipH="1">
              <a:off x="672" y="1008"/>
              <a:ext cx="480" cy="28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55" name="Text Box 23"/>
            <p:cNvSpPr txBox="1">
              <a:spLocks noChangeArrowheads="1"/>
            </p:cNvSpPr>
            <p:nvPr/>
          </p:nvSpPr>
          <p:spPr bwMode="auto">
            <a:xfrm>
              <a:off x="192" y="1152"/>
              <a:ext cx="793"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anonimo</a:t>
              </a:r>
            </a:p>
          </p:txBody>
        </p:sp>
      </p:grpSp>
      <p:sp>
        <p:nvSpPr>
          <p:cNvPr id="197634" name="Rectangle 2"/>
          <p:cNvSpPr>
            <a:spLocks noGrp="1" noChangeArrowheads="1"/>
          </p:cNvSpPr>
          <p:nvPr>
            <p:ph type="title"/>
          </p:nvPr>
        </p:nvSpPr>
        <p:spPr/>
        <p:txBody>
          <a:bodyPr/>
          <a:lstStyle/>
          <a:p>
            <a:r>
              <a:rPr lang="en-US" altLang="en-US" dirty="0" err="1" smtClean="0"/>
              <a:t>Ruoli</a:t>
            </a:r>
            <a:endParaRPr lang="en-US" altLang="en-US" dirty="0"/>
          </a:p>
        </p:txBody>
      </p:sp>
      <p:sp>
        <p:nvSpPr>
          <p:cNvPr id="197635" name="Rectangle 3"/>
          <p:cNvSpPr>
            <a:spLocks noGrp="1" noChangeArrowheads="1"/>
          </p:cNvSpPr>
          <p:nvPr>
            <p:ph type="body" idx="1"/>
          </p:nvPr>
        </p:nvSpPr>
        <p:spPr>
          <a:xfrm>
            <a:off x="152400" y="1219200"/>
            <a:ext cx="8610600" cy="609600"/>
          </a:xfrm>
        </p:spPr>
        <p:txBody>
          <a:bodyPr/>
          <a:lstStyle/>
          <a:p>
            <a:r>
              <a:rPr lang="en-US" altLang="en-US"/>
              <a:t>RUOLI = </a:t>
            </a:r>
            <a:r>
              <a:rPr lang="en-US" altLang="en-US" sz="2700"/>
              <a:t>i partecipanti (generici) alla collaborazione</a:t>
            </a:r>
            <a:endParaRPr lang="en-US" altLang="en-US"/>
          </a:p>
        </p:txBody>
      </p:sp>
      <p:grpSp>
        <p:nvGrpSpPr>
          <p:cNvPr id="197679" name="Group 47"/>
          <p:cNvGrpSpPr>
            <a:grpSpLocks/>
          </p:cNvGrpSpPr>
          <p:nvPr/>
        </p:nvGrpSpPr>
        <p:grpSpPr bwMode="auto">
          <a:xfrm>
            <a:off x="1219200" y="1828800"/>
            <a:ext cx="5405438" cy="457200"/>
            <a:chOff x="768" y="1152"/>
            <a:chExt cx="3405" cy="288"/>
          </a:xfrm>
        </p:grpSpPr>
        <p:grpSp>
          <p:nvGrpSpPr>
            <p:cNvPr id="197642" name="Group 10"/>
            <p:cNvGrpSpPr>
              <a:grpSpLocks/>
            </p:cNvGrpSpPr>
            <p:nvPr/>
          </p:nvGrpSpPr>
          <p:grpSpPr bwMode="auto">
            <a:xfrm>
              <a:off x="768" y="1152"/>
              <a:ext cx="960" cy="288"/>
              <a:chOff x="1200" y="1056"/>
              <a:chExt cx="960" cy="288"/>
            </a:xfrm>
          </p:grpSpPr>
          <p:sp>
            <p:nvSpPr>
              <p:cNvPr id="197637" name="Rectangle 5"/>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38" name="Text Box 6"/>
              <p:cNvSpPr txBox="1">
                <a:spLocks noChangeArrowheads="1"/>
              </p:cNvSpPr>
              <p:nvPr/>
            </p:nvSpPr>
            <p:spPr bwMode="auto">
              <a:xfrm>
                <a:off x="1290" y="1102"/>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:Giocatore</a:t>
                </a:r>
              </a:p>
            </p:txBody>
          </p:sp>
        </p:grpSp>
        <p:grpSp>
          <p:nvGrpSpPr>
            <p:cNvPr id="197641" name="Group 9"/>
            <p:cNvGrpSpPr>
              <a:grpSpLocks/>
            </p:cNvGrpSpPr>
            <p:nvPr/>
          </p:nvGrpSpPr>
          <p:grpSpPr bwMode="auto">
            <a:xfrm>
              <a:off x="2745" y="1152"/>
              <a:ext cx="1428" cy="288"/>
              <a:chOff x="2697" y="1056"/>
              <a:chExt cx="1428" cy="288"/>
            </a:xfrm>
          </p:grpSpPr>
          <p:sp>
            <p:nvSpPr>
              <p:cNvPr id="197639" name="Rectangle 7"/>
              <p:cNvSpPr>
                <a:spLocks noChangeArrowheads="1"/>
              </p:cNvSpPr>
              <p:nvPr/>
            </p:nvSpPr>
            <p:spPr bwMode="auto">
              <a:xfrm>
                <a:off x="2715" y="1056"/>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40" name="Text Box 8"/>
              <p:cNvSpPr txBox="1">
                <a:spLocks noChangeArrowheads="1"/>
              </p:cNvSpPr>
              <p:nvPr/>
            </p:nvSpPr>
            <p:spPr bwMode="auto">
              <a:xfrm>
                <a:off x="2697" y="1102"/>
                <a:ext cx="1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/Campionato:Torneo</a:t>
                </a:r>
              </a:p>
            </p:txBody>
          </p:sp>
        </p:grpSp>
      </p:grpSp>
      <p:sp>
        <p:nvSpPr>
          <p:cNvPr id="197659" name="Rectangle 27"/>
          <p:cNvSpPr>
            <a:spLocks noChangeArrowheads="1"/>
          </p:cNvSpPr>
          <p:nvPr/>
        </p:nvSpPr>
        <p:spPr bwMode="auto">
          <a:xfrm>
            <a:off x="152400" y="35814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Associazioni che eventualmente legano tali ruoli</a:t>
            </a:r>
          </a:p>
          <a:p>
            <a:pPr lvl="1"/>
            <a:r>
              <a:rPr lang="en-US" altLang="en-US"/>
              <a:t>mostrati come ASSOCIATION ROLE (rappresentano generici “links” tra i generici oggetti [ruoli])</a:t>
            </a:r>
          </a:p>
        </p:txBody>
      </p:sp>
      <p:grpSp>
        <p:nvGrpSpPr>
          <p:cNvPr id="197660" name="Group 28"/>
          <p:cNvGrpSpPr>
            <a:grpSpLocks/>
          </p:cNvGrpSpPr>
          <p:nvPr/>
        </p:nvGrpSpPr>
        <p:grpSpPr bwMode="auto">
          <a:xfrm>
            <a:off x="609600" y="5181600"/>
            <a:ext cx="1524000" cy="457200"/>
            <a:chOff x="1200" y="1056"/>
            <a:chExt cx="960" cy="288"/>
          </a:xfrm>
        </p:grpSpPr>
        <p:sp>
          <p:nvSpPr>
            <p:cNvPr id="197661" name="Rectangle 29"/>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62" name="Text Box 30"/>
            <p:cNvSpPr txBox="1">
              <a:spLocks noChangeArrowheads="1"/>
            </p:cNvSpPr>
            <p:nvPr/>
          </p:nvSpPr>
          <p:spPr bwMode="auto">
            <a:xfrm>
              <a:off x="1262" y="1102"/>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/C1:Coppia</a:t>
              </a:r>
            </a:p>
          </p:txBody>
        </p:sp>
      </p:grpSp>
      <p:grpSp>
        <p:nvGrpSpPr>
          <p:cNvPr id="197669" name="Group 37"/>
          <p:cNvGrpSpPr>
            <a:grpSpLocks/>
          </p:cNvGrpSpPr>
          <p:nvPr/>
        </p:nvGrpSpPr>
        <p:grpSpPr bwMode="auto">
          <a:xfrm>
            <a:off x="3886200" y="5181600"/>
            <a:ext cx="1495425" cy="457200"/>
            <a:chOff x="2352" y="2784"/>
            <a:chExt cx="942" cy="288"/>
          </a:xfrm>
        </p:grpSpPr>
        <p:sp>
          <p:nvSpPr>
            <p:cNvPr id="197664" name="Rectangle 32"/>
            <p:cNvSpPr>
              <a:spLocks noChangeArrowheads="1"/>
            </p:cNvSpPr>
            <p:nvPr/>
          </p:nvSpPr>
          <p:spPr bwMode="auto">
            <a:xfrm>
              <a:off x="2352" y="2784"/>
              <a:ext cx="94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65" name="Text Box 33"/>
            <p:cNvSpPr txBox="1">
              <a:spLocks noChangeArrowheads="1"/>
            </p:cNvSpPr>
            <p:nvPr/>
          </p:nvSpPr>
          <p:spPr bwMode="auto">
            <a:xfrm>
              <a:off x="2517" y="2830"/>
              <a:ext cx="6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:Torneo</a:t>
              </a:r>
            </a:p>
          </p:txBody>
        </p:sp>
      </p:grpSp>
      <p:grpSp>
        <p:nvGrpSpPr>
          <p:cNvPr id="197666" name="Group 34"/>
          <p:cNvGrpSpPr>
            <a:grpSpLocks/>
          </p:cNvGrpSpPr>
          <p:nvPr/>
        </p:nvGrpSpPr>
        <p:grpSpPr bwMode="auto">
          <a:xfrm>
            <a:off x="7239000" y="5181600"/>
            <a:ext cx="1524000" cy="457200"/>
            <a:chOff x="1200" y="1056"/>
            <a:chExt cx="960" cy="288"/>
          </a:xfrm>
        </p:grpSpPr>
        <p:sp>
          <p:nvSpPr>
            <p:cNvPr id="197667" name="Rectangle 35"/>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68" name="Text Box 36"/>
            <p:cNvSpPr txBox="1">
              <a:spLocks noChangeArrowheads="1"/>
            </p:cNvSpPr>
            <p:nvPr/>
          </p:nvSpPr>
          <p:spPr bwMode="auto">
            <a:xfrm>
              <a:off x="1262" y="1102"/>
              <a:ext cx="83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/C2:Coppia</a:t>
              </a:r>
            </a:p>
          </p:txBody>
        </p:sp>
      </p:grpSp>
      <p:sp>
        <p:nvSpPr>
          <p:cNvPr id="197670" name="Line 38"/>
          <p:cNvSpPr>
            <a:spLocks noChangeShapeType="1"/>
          </p:cNvSpPr>
          <p:nvPr/>
        </p:nvSpPr>
        <p:spPr bwMode="auto">
          <a:xfrm>
            <a:off x="2133600" y="5410200"/>
            <a:ext cx="1752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71" name="Line 39"/>
          <p:cNvSpPr>
            <a:spLocks noChangeShapeType="1"/>
          </p:cNvSpPr>
          <p:nvPr/>
        </p:nvSpPr>
        <p:spPr bwMode="auto">
          <a:xfrm>
            <a:off x="5410200" y="5410200"/>
            <a:ext cx="1828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72" name="Text Box 40"/>
          <p:cNvSpPr txBox="1">
            <a:spLocks noChangeArrowheads="1"/>
          </p:cNvSpPr>
          <p:nvPr/>
        </p:nvSpPr>
        <p:spPr bwMode="auto">
          <a:xfrm>
            <a:off x="2513013" y="5341938"/>
            <a:ext cx="16779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iscrittaA</a:t>
            </a:r>
            <a:endParaRPr lang="en-US" altLang="en-US" sz="2000"/>
          </a:p>
        </p:txBody>
      </p:sp>
      <p:sp>
        <p:nvSpPr>
          <p:cNvPr id="197673" name="Text Box 41"/>
          <p:cNvSpPr txBox="1">
            <a:spLocks noChangeArrowheads="1"/>
          </p:cNvSpPr>
          <p:nvPr/>
        </p:nvSpPr>
        <p:spPr bwMode="auto">
          <a:xfrm>
            <a:off x="5865813" y="5340350"/>
            <a:ext cx="167798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800">
                <a:latin typeface="Arial" charset="0"/>
              </a:rPr>
              <a:t>iscrittaA</a:t>
            </a:r>
            <a:endParaRPr lang="en-US" altLang="en-US" sz="2000"/>
          </a:p>
        </p:txBody>
      </p:sp>
      <p:grpSp>
        <p:nvGrpSpPr>
          <p:cNvPr id="197681" name="Group 49"/>
          <p:cNvGrpSpPr>
            <a:grpSpLocks/>
          </p:cNvGrpSpPr>
          <p:nvPr/>
        </p:nvGrpSpPr>
        <p:grpSpPr bwMode="auto">
          <a:xfrm>
            <a:off x="3048000" y="5638800"/>
            <a:ext cx="3276600" cy="838200"/>
            <a:chOff x="1920" y="3552"/>
            <a:chExt cx="2064" cy="528"/>
          </a:xfrm>
        </p:grpSpPr>
        <p:sp>
          <p:nvSpPr>
            <p:cNvPr id="197680" name="Line 48"/>
            <p:cNvSpPr>
              <a:spLocks noChangeShapeType="1"/>
            </p:cNvSpPr>
            <p:nvPr/>
          </p:nvSpPr>
          <p:spPr bwMode="auto">
            <a:xfrm flipV="1">
              <a:off x="3552" y="3552"/>
              <a:ext cx="432" cy="43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76" name="Line 44"/>
            <p:cNvSpPr>
              <a:spLocks noChangeShapeType="1"/>
            </p:cNvSpPr>
            <p:nvPr/>
          </p:nvSpPr>
          <p:spPr bwMode="auto">
            <a:xfrm flipH="1" flipV="1">
              <a:off x="1920" y="3552"/>
              <a:ext cx="864" cy="48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7677" name="Text Box 45"/>
            <p:cNvSpPr txBox="1">
              <a:spLocks noChangeArrowheads="1"/>
            </p:cNvSpPr>
            <p:nvPr/>
          </p:nvSpPr>
          <p:spPr bwMode="auto">
            <a:xfrm>
              <a:off x="2592" y="3786"/>
              <a:ext cx="1320" cy="29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association role</a:t>
              </a:r>
            </a:p>
          </p:txBody>
        </p:sp>
      </p:grpSp>
    </p:spTree>
    <p:extLst>
      <p:ext uri="{BB962C8B-B14F-4D97-AF65-F5344CB8AC3E}">
        <p14:creationId xmlns:p14="http://schemas.microsoft.com/office/powerpoint/2010/main" val="3572839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767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97658"/>
                                        </p:tgtEl>
                                        <p:attrNameLst>
                                          <p:attrName>style.visibility</p:attrName>
                                        </p:attrNameLst>
                                      </p:cBhvr>
                                      <p:to>
                                        <p:strVal val="visible"/>
                                      </p:to>
                                    </p:set>
                                    <p:anim calcmode="lin" valueType="num">
                                      <p:cBhvr additive="base">
                                        <p:cTn id="15" dur="500" fill="hold"/>
                                        <p:tgtEl>
                                          <p:spTgt spid="197658"/>
                                        </p:tgtEl>
                                        <p:attrNameLst>
                                          <p:attrName>ppt_x</p:attrName>
                                        </p:attrNameLst>
                                      </p:cBhvr>
                                      <p:tavLst>
                                        <p:tav tm="0">
                                          <p:val>
                                            <p:strVal val="#ppt_x"/>
                                          </p:val>
                                        </p:tav>
                                        <p:tav tm="100000">
                                          <p:val>
                                            <p:strVal val="#ppt_x"/>
                                          </p:val>
                                        </p:tav>
                                      </p:tavLst>
                                    </p:anim>
                                    <p:anim calcmode="lin" valueType="num">
                                      <p:cBhvr additive="base">
                                        <p:cTn id="16" dur="500" fill="hold"/>
                                        <p:tgtEl>
                                          <p:spTgt spid="197658"/>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12" fill="hold" nodeType="clickEffect">
                                  <p:stCondLst>
                                    <p:cond delay="0"/>
                                  </p:stCondLst>
                                  <p:childTnLst>
                                    <p:set>
                                      <p:cBhvr>
                                        <p:cTn id="20" dur="1" fill="hold">
                                          <p:stCondLst>
                                            <p:cond delay="0"/>
                                          </p:stCondLst>
                                        </p:cTn>
                                        <p:tgtEl>
                                          <p:spTgt spid="197657"/>
                                        </p:tgtEl>
                                        <p:attrNameLst>
                                          <p:attrName>style.visibility</p:attrName>
                                        </p:attrNameLst>
                                      </p:cBhvr>
                                      <p:to>
                                        <p:strVal val="visible"/>
                                      </p:to>
                                    </p:set>
                                    <p:anim calcmode="lin" valueType="num">
                                      <p:cBhvr additive="base">
                                        <p:cTn id="21" dur="500" fill="hold"/>
                                        <p:tgtEl>
                                          <p:spTgt spid="197657"/>
                                        </p:tgtEl>
                                        <p:attrNameLst>
                                          <p:attrName>ppt_x</p:attrName>
                                        </p:attrNameLst>
                                      </p:cBhvr>
                                      <p:tavLst>
                                        <p:tav tm="0">
                                          <p:val>
                                            <p:strVal val="0-#ppt_w/2"/>
                                          </p:val>
                                        </p:tav>
                                        <p:tav tm="100000">
                                          <p:val>
                                            <p:strVal val="#ppt_x"/>
                                          </p:val>
                                        </p:tav>
                                      </p:tavLst>
                                    </p:anim>
                                    <p:anim calcmode="lin" valueType="num">
                                      <p:cBhvr additive="base">
                                        <p:cTn id="22" dur="500" fill="hold"/>
                                        <p:tgtEl>
                                          <p:spTgt spid="197657"/>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6" fill="hold" nodeType="clickEffect">
                                  <p:stCondLst>
                                    <p:cond delay="0"/>
                                  </p:stCondLst>
                                  <p:childTnLst>
                                    <p:set>
                                      <p:cBhvr>
                                        <p:cTn id="26" dur="1" fill="hold">
                                          <p:stCondLst>
                                            <p:cond delay="0"/>
                                          </p:stCondLst>
                                        </p:cTn>
                                        <p:tgtEl>
                                          <p:spTgt spid="197652"/>
                                        </p:tgtEl>
                                        <p:attrNameLst>
                                          <p:attrName>style.visibility</p:attrName>
                                        </p:attrNameLst>
                                      </p:cBhvr>
                                      <p:to>
                                        <p:strVal val="visible"/>
                                      </p:to>
                                    </p:set>
                                    <p:anim calcmode="lin" valueType="num">
                                      <p:cBhvr additive="base">
                                        <p:cTn id="27" dur="500" fill="hold"/>
                                        <p:tgtEl>
                                          <p:spTgt spid="197652"/>
                                        </p:tgtEl>
                                        <p:attrNameLst>
                                          <p:attrName>ppt_x</p:attrName>
                                        </p:attrNameLst>
                                      </p:cBhvr>
                                      <p:tavLst>
                                        <p:tav tm="0">
                                          <p:val>
                                            <p:strVal val="1+#ppt_w/2"/>
                                          </p:val>
                                        </p:tav>
                                        <p:tav tm="100000">
                                          <p:val>
                                            <p:strVal val="#ppt_x"/>
                                          </p:val>
                                        </p:tav>
                                      </p:tavLst>
                                    </p:anim>
                                    <p:anim calcmode="lin" valueType="num">
                                      <p:cBhvr additive="base">
                                        <p:cTn id="28" dur="500" fill="hold"/>
                                        <p:tgtEl>
                                          <p:spTgt spid="19765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97659">
                                            <p:txEl>
                                              <p:pRg st="0" end="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97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3" autoUpdateAnimBg="0"/>
      <p:bldP spid="197659"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9703" name="Group 23"/>
          <p:cNvGrpSpPr>
            <a:grpSpLocks/>
          </p:cNvGrpSpPr>
          <p:nvPr/>
        </p:nvGrpSpPr>
        <p:grpSpPr bwMode="auto">
          <a:xfrm>
            <a:off x="5405632" y="2551828"/>
            <a:ext cx="2566988" cy="1189038"/>
            <a:chOff x="3408" y="1488"/>
            <a:chExt cx="1617" cy="749"/>
          </a:xfrm>
        </p:grpSpPr>
        <p:sp>
          <p:nvSpPr>
            <p:cNvPr id="199682" name="Line 2"/>
            <p:cNvSpPr>
              <a:spLocks noChangeShapeType="1"/>
            </p:cNvSpPr>
            <p:nvPr/>
          </p:nvSpPr>
          <p:spPr bwMode="auto">
            <a:xfrm flipH="1" flipV="1">
              <a:off x="3408" y="1488"/>
              <a:ext cx="816" cy="57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83" name="Text Box 3"/>
            <p:cNvSpPr txBox="1">
              <a:spLocks noChangeArrowheads="1"/>
            </p:cNvSpPr>
            <p:nvPr/>
          </p:nvSpPr>
          <p:spPr bwMode="auto">
            <a:xfrm>
              <a:off x="3936" y="1805"/>
              <a:ext cx="1089" cy="43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verso della </a:t>
              </a:r>
              <a:br>
                <a:rPr lang="en-US" altLang="en-US" sz="2000"/>
              </a:br>
              <a:r>
                <a:rPr lang="en-US" altLang="en-US" sz="2000"/>
                <a:t>comunicazione</a:t>
              </a:r>
            </a:p>
          </p:txBody>
        </p:sp>
      </p:grpSp>
      <p:sp>
        <p:nvSpPr>
          <p:cNvPr id="199684" name="Rectangle 4"/>
          <p:cNvSpPr>
            <a:spLocks noGrp="1" noChangeArrowheads="1"/>
          </p:cNvSpPr>
          <p:nvPr>
            <p:ph type="title"/>
          </p:nvPr>
        </p:nvSpPr>
        <p:spPr>
          <a:xfrm>
            <a:off x="376432" y="46754"/>
            <a:ext cx="8229600" cy="1143000"/>
          </a:xfrm>
        </p:spPr>
        <p:txBody>
          <a:bodyPr/>
          <a:lstStyle/>
          <a:p>
            <a:r>
              <a:rPr lang="en-US" altLang="en-US" dirty="0" err="1" smtClean="0"/>
              <a:t>Messaggi</a:t>
            </a:r>
            <a:endParaRPr lang="en-US" altLang="en-US" dirty="0"/>
          </a:p>
        </p:txBody>
      </p:sp>
      <p:sp>
        <p:nvSpPr>
          <p:cNvPr id="199685" name="Rectangle 5"/>
          <p:cNvSpPr>
            <a:spLocks noGrp="1" noChangeArrowheads="1"/>
          </p:cNvSpPr>
          <p:nvPr>
            <p:ph type="body" idx="1"/>
          </p:nvPr>
        </p:nvSpPr>
        <p:spPr>
          <a:xfrm>
            <a:off x="147832" y="1256428"/>
            <a:ext cx="8610600" cy="609600"/>
          </a:xfrm>
        </p:spPr>
        <p:txBody>
          <a:bodyPr>
            <a:normAutofit fontScale="70000" lnSpcReduction="20000"/>
          </a:bodyPr>
          <a:lstStyle/>
          <a:p>
            <a:r>
              <a:rPr lang="en-US" altLang="en-US"/>
              <a:t>MESSAGGIO = </a:t>
            </a:r>
            <a:r>
              <a:rPr lang="en-US" altLang="en-US" sz="2700"/>
              <a:t>descrizione di una comunicazione/interazione tra due ruoli</a:t>
            </a:r>
            <a:endParaRPr lang="en-US" altLang="en-US"/>
          </a:p>
        </p:txBody>
      </p:sp>
      <p:grpSp>
        <p:nvGrpSpPr>
          <p:cNvPr id="199724" name="Group 44"/>
          <p:cNvGrpSpPr>
            <a:grpSpLocks/>
          </p:cNvGrpSpPr>
          <p:nvPr/>
        </p:nvGrpSpPr>
        <p:grpSpPr bwMode="auto">
          <a:xfrm>
            <a:off x="1214632" y="2018428"/>
            <a:ext cx="7010400" cy="828675"/>
            <a:chOff x="768" y="1152"/>
            <a:chExt cx="4416" cy="522"/>
          </a:xfrm>
        </p:grpSpPr>
        <p:grpSp>
          <p:nvGrpSpPr>
            <p:cNvPr id="199686" name="Group 6"/>
            <p:cNvGrpSpPr>
              <a:grpSpLocks/>
            </p:cNvGrpSpPr>
            <p:nvPr/>
          </p:nvGrpSpPr>
          <p:grpSpPr bwMode="auto">
            <a:xfrm>
              <a:off x="768" y="1386"/>
              <a:ext cx="960" cy="288"/>
              <a:chOff x="1200" y="1056"/>
              <a:chExt cx="960" cy="288"/>
            </a:xfrm>
          </p:grpSpPr>
          <p:sp>
            <p:nvSpPr>
              <p:cNvPr id="199687" name="Rectangle 7"/>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88" name="Text Box 8"/>
              <p:cNvSpPr txBox="1">
                <a:spLocks noChangeArrowheads="1"/>
              </p:cNvSpPr>
              <p:nvPr/>
            </p:nvSpPr>
            <p:spPr bwMode="auto">
              <a:xfrm>
                <a:off x="1290" y="1102"/>
                <a:ext cx="7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:Giocatore</a:t>
                </a:r>
              </a:p>
            </p:txBody>
          </p:sp>
        </p:grpSp>
        <p:grpSp>
          <p:nvGrpSpPr>
            <p:cNvPr id="199689" name="Group 9"/>
            <p:cNvGrpSpPr>
              <a:grpSpLocks/>
            </p:cNvGrpSpPr>
            <p:nvPr/>
          </p:nvGrpSpPr>
          <p:grpSpPr bwMode="auto">
            <a:xfrm>
              <a:off x="3756" y="1386"/>
              <a:ext cx="1428" cy="288"/>
              <a:chOff x="2697" y="1056"/>
              <a:chExt cx="1428" cy="288"/>
            </a:xfrm>
          </p:grpSpPr>
          <p:sp>
            <p:nvSpPr>
              <p:cNvPr id="199690" name="Rectangle 10"/>
              <p:cNvSpPr>
                <a:spLocks noChangeArrowheads="1"/>
              </p:cNvSpPr>
              <p:nvPr/>
            </p:nvSpPr>
            <p:spPr bwMode="auto">
              <a:xfrm>
                <a:off x="2715" y="1056"/>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91" name="Text Box 11"/>
              <p:cNvSpPr txBox="1">
                <a:spLocks noChangeArrowheads="1"/>
              </p:cNvSpPr>
              <p:nvPr/>
            </p:nvSpPr>
            <p:spPr bwMode="auto">
              <a:xfrm>
                <a:off x="2697" y="1102"/>
                <a:ext cx="14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charset="0"/>
                  </a:rPr>
                  <a:t>/Campionato:Torneo</a:t>
                </a:r>
              </a:p>
            </p:txBody>
          </p:sp>
        </p:grpSp>
        <p:sp>
          <p:nvSpPr>
            <p:cNvPr id="199692" name="Line 12"/>
            <p:cNvSpPr>
              <a:spLocks noChangeShapeType="1"/>
            </p:cNvSpPr>
            <p:nvPr/>
          </p:nvSpPr>
          <p:spPr bwMode="auto">
            <a:xfrm>
              <a:off x="1728" y="1536"/>
              <a:ext cx="201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93" name="Line 13"/>
            <p:cNvSpPr>
              <a:spLocks noChangeShapeType="1"/>
            </p:cNvSpPr>
            <p:nvPr/>
          </p:nvSpPr>
          <p:spPr bwMode="auto">
            <a:xfrm>
              <a:off x="1968" y="1440"/>
              <a:ext cx="1536"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94" name="Text Box 14"/>
            <p:cNvSpPr txBox="1">
              <a:spLocks noChangeArrowheads="1"/>
            </p:cNvSpPr>
            <p:nvPr/>
          </p:nvSpPr>
          <p:spPr bwMode="auto">
            <a:xfrm>
              <a:off x="2207" y="1152"/>
              <a:ext cx="105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800">
                  <a:latin typeface="Arial" charset="0"/>
                </a:rPr>
                <a:t>messaggio</a:t>
              </a:r>
              <a:endParaRPr lang="en-US" altLang="en-US" sz="2000"/>
            </a:p>
          </p:txBody>
        </p:sp>
      </p:grpSp>
      <p:sp>
        <p:nvSpPr>
          <p:cNvPr id="199695" name="Rectangle 15"/>
          <p:cNvSpPr>
            <a:spLocks noChangeArrowheads="1"/>
          </p:cNvSpPr>
          <p:nvPr/>
        </p:nvSpPr>
        <p:spPr bwMode="auto">
          <a:xfrm>
            <a:off x="147832" y="3618628"/>
            <a:ext cx="86868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a:t>Messaggio</a:t>
            </a:r>
          </a:p>
          <a:p>
            <a:pPr>
              <a:buFontTx/>
              <a:buNone/>
            </a:pPr>
            <a:r>
              <a:rPr lang="en-US" altLang="en-US" sz="1800" i="1"/>
              <a:t>    guard    sequence-expr     return-value :=    message-name (argument-list)</a:t>
            </a:r>
            <a:endParaRPr lang="en-US" altLang="en-US" sz="2400"/>
          </a:p>
        </p:txBody>
      </p:sp>
      <p:grpSp>
        <p:nvGrpSpPr>
          <p:cNvPr id="199706" name="Group 26"/>
          <p:cNvGrpSpPr>
            <a:grpSpLocks/>
          </p:cNvGrpSpPr>
          <p:nvPr/>
        </p:nvGrpSpPr>
        <p:grpSpPr bwMode="auto">
          <a:xfrm>
            <a:off x="5024632" y="4304428"/>
            <a:ext cx="2563813" cy="1282700"/>
            <a:chOff x="3024" y="2592"/>
            <a:chExt cx="1615" cy="808"/>
          </a:xfrm>
        </p:grpSpPr>
        <p:sp>
          <p:nvSpPr>
            <p:cNvPr id="199704" name="Line 24"/>
            <p:cNvSpPr>
              <a:spLocks noChangeShapeType="1"/>
            </p:cNvSpPr>
            <p:nvPr/>
          </p:nvSpPr>
          <p:spPr bwMode="auto">
            <a:xfrm flipH="1" flipV="1">
              <a:off x="3696" y="2592"/>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05" name="Text Box 25"/>
            <p:cNvSpPr txBox="1">
              <a:spLocks noChangeArrowheads="1"/>
            </p:cNvSpPr>
            <p:nvPr/>
          </p:nvSpPr>
          <p:spPr bwMode="auto">
            <a:xfrm>
              <a:off x="3024" y="2784"/>
              <a:ext cx="1615" cy="61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operazione o</a:t>
              </a:r>
            </a:p>
            <a:p>
              <a:pPr>
                <a:lnSpc>
                  <a:spcPts val="2300"/>
                </a:lnSpc>
              </a:pPr>
              <a:r>
                <a:rPr lang="en-US" altLang="en-US" sz="2000"/>
                <a:t>signal [prossimamente]</a:t>
              </a:r>
            </a:p>
            <a:p>
              <a:pPr>
                <a:lnSpc>
                  <a:spcPts val="2300"/>
                </a:lnSpc>
              </a:pPr>
              <a:r>
                <a:rPr lang="en-US" altLang="en-US" sz="2000"/>
                <a:t>o create o destroy</a:t>
              </a:r>
            </a:p>
          </p:txBody>
        </p:sp>
      </p:grpSp>
      <p:grpSp>
        <p:nvGrpSpPr>
          <p:cNvPr id="199723" name="Group 43"/>
          <p:cNvGrpSpPr>
            <a:grpSpLocks/>
          </p:cNvGrpSpPr>
          <p:nvPr/>
        </p:nvGrpSpPr>
        <p:grpSpPr bwMode="auto">
          <a:xfrm>
            <a:off x="7610670" y="4304428"/>
            <a:ext cx="1376362" cy="1498600"/>
            <a:chOff x="4797" y="2592"/>
            <a:chExt cx="867" cy="944"/>
          </a:xfrm>
        </p:grpSpPr>
        <p:sp>
          <p:nvSpPr>
            <p:cNvPr id="199708" name="Line 28"/>
            <p:cNvSpPr>
              <a:spLocks noChangeShapeType="1"/>
            </p:cNvSpPr>
            <p:nvPr/>
          </p:nvSpPr>
          <p:spPr bwMode="auto">
            <a:xfrm flipH="1" flipV="1">
              <a:off x="4800" y="2592"/>
              <a:ext cx="233" cy="19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09" name="Text Box 29"/>
            <p:cNvSpPr txBox="1">
              <a:spLocks noChangeArrowheads="1"/>
            </p:cNvSpPr>
            <p:nvPr/>
          </p:nvSpPr>
          <p:spPr bwMode="auto">
            <a:xfrm>
              <a:off x="4797" y="2736"/>
              <a:ext cx="867" cy="8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opzionale</a:t>
              </a:r>
            </a:p>
            <a:p>
              <a:pPr>
                <a:lnSpc>
                  <a:spcPts val="2300"/>
                </a:lnSpc>
              </a:pPr>
              <a:r>
                <a:rPr lang="en-US" altLang="en-US" sz="2000"/>
                <a:t>argomenti </a:t>
              </a:r>
            </a:p>
            <a:p>
              <a:pPr>
                <a:lnSpc>
                  <a:spcPts val="2300"/>
                </a:lnSpc>
              </a:pPr>
              <a:r>
                <a:rPr lang="en-US" altLang="en-US" sz="2000"/>
                <a:t>operazione/</a:t>
              </a:r>
            </a:p>
            <a:p>
              <a:pPr>
                <a:lnSpc>
                  <a:spcPts val="2300"/>
                </a:lnSpc>
              </a:pPr>
              <a:r>
                <a:rPr lang="en-US" altLang="en-US" sz="2000"/>
                <a:t>signal</a:t>
              </a:r>
            </a:p>
          </p:txBody>
        </p:sp>
      </p:grpSp>
      <p:grpSp>
        <p:nvGrpSpPr>
          <p:cNvPr id="199722" name="Group 42"/>
          <p:cNvGrpSpPr>
            <a:grpSpLocks/>
          </p:cNvGrpSpPr>
          <p:nvPr/>
        </p:nvGrpSpPr>
        <p:grpSpPr bwMode="auto">
          <a:xfrm>
            <a:off x="3576832" y="4304428"/>
            <a:ext cx="1370013" cy="1866900"/>
            <a:chOff x="2256" y="2592"/>
            <a:chExt cx="863" cy="1176"/>
          </a:xfrm>
        </p:grpSpPr>
        <p:sp>
          <p:nvSpPr>
            <p:cNvPr id="199712" name="Line 32"/>
            <p:cNvSpPr>
              <a:spLocks noChangeShapeType="1"/>
            </p:cNvSpPr>
            <p:nvPr/>
          </p:nvSpPr>
          <p:spPr bwMode="auto">
            <a:xfrm flipH="1" flipV="1">
              <a:off x="2640" y="2592"/>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13" name="Text Box 33"/>
            <p:cNvSpPr txBox="1">
              <a:spLocks noChangeArrowheads="1"/>
            </p:cNvSpPr>
            <p:nvPr/>
          </p:nvSpPr>
          <p:spPr bwMode="auto">
            <a:xfrm>
              <a:off x="2256" y="2784"/>
              <a:ext cx="863" cy="984"/>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opzionale</a:t>
              </a:r>
            </a:p>
            <a:p>
              <a:pPr>
                <a:lnSpc>
                  <a:spcPts val="2300"/>
                </a:lnSpc>
              </a:pPr>
              <a:r>
                <a:rPr lang="en-US" altLang="en-US" sz="2000"/>
                <a:t>se </a:t>
              </a:r>
            </a:p>
            <a:p>
              <a:pPr>
                <a:lnSpc>
                  <a:spcPts val="2300"/>
                </a:lnSpc>
              </a:pPr>
              <a:r>
                <a:rPr lang="en-US" altLang="en-US" sz="2000"/>
                <a:t>operazione </a:t>
              </a:r>
            </a:p>
            <a:p>
              <a:pPr>
                <a:lnSpc>
                  <a:spcPts val="2300"/>
                </a:lnSpc>
              </a:pPr>
              <a:r>
                <a:rPr lang="en-US" altLang="en-US" sz="2000"/>
                <a:t>ritorna </a:t>
              </a:r>
            </a:p>
            <a:p>
              <a:pPr>
                <a:lnSpc>
                  <a:spcPts val="2300"/>
                </a:lnSpc>
              </a:pPr>
              <a:r>
                <a:rPr lang="en-US" altLang="en-US" sz="2000"/>
                <a:t>risultato</a:t>
              </a:r>
            </a:p>
          </p:txBody>
        </p:sp>
      </p:grpSp>
      <p:grpSp>
        <p:nvGrpSpPr>
          <p:cNvPr id="199721" name="Group 41"/>
          <p:cNvGrpSpPr>
            <a:grpSpLocks/>
          </p:cNvGrpSpPr>
          <p:nvPr/>
        </p:nvGrpSpPr>
        <p:grpSpPr bwMode="auto">
          <a:xfrm>
            <a:off x="1668657" y="4355228"/>
            <a:ext cx="1831975" cy="2159000"/>
            <a:chOff x="1054" y="2544"/>
            <a:chExt cx="1154" cy="1360"/>
          </a:xfrm>
        </p:grpSpPr>
        <p:sp>
          <p:nvSpPr>
            <p:cNvPr id="199715" name="Line 35"/>
            <p:cNvSpPr>
              <a:spLocks noChangeShapeType="1"/>
            </p:cNvSpPr>
            <p:nvPr/>
          </p:nvSpPr>
          <p:spPr bwMode="auto">
            <a:xfrm flipH="1" flipV="1">
              <a:off x="1440" y="2544"/>
              <a:ext cx="192"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16" name="Text Box 36"/>
            <p:cNvSpPr txBox="1">
              <a:spLocks noChangeArrowheads="1"/>
            </p:cNvSpPr>
            <p:nvPr/>
          </p:nvSpPr>
          <p:spPr bwMode="auto">
            <a:xfrm>
              <a:off x="1054" y="2736"/>
              <a:ext cx="1154" cy="116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definisce </a:t>
              </a:r>
            </a:p>
            <a:p>
              <a:pPr>
                <a:lnSpc>
                  <a:spcPts val="2300"/>
                </a:lnSpc>
              </a:pPr>
              <a:r>
                <a:rPr lang="en-US" altLang="en-US" sz="2000"/>
                <a:t>l’ordine relativo</a:t>
              </a:r>
            </a:p>
            <a:p>
              <a:pPr>
                <a:lnSpc>
                  <a:spcPts val="2300"/>
                </a:lnSpc>
              </a:pPr>
              <a:r>
                <a:rPr lang="en-US" altLang="en-US" sz="2000"/>
                <a:t>tra i messaggi </a:t>
              </a:r>
            </a:p>
            <a:p>
              <a:pPr>
                <a:lnSpc>
                  <a:spcPts val="2300"/>
                </a:lnSpc>
              </a:pPr>
              <a:r>
                <a:rPr lang="en-US" altLang="en-US" sz="2000"/>
                <a:t>presenti nel</a:t>
              </a:r>
            </a:p>
            <a:p>
              <a:pPr>
                <a:lnSpc>
                  <a:spcPts val="2300"/>
                </a:lnSpc>
              </a:pPr>
              <a:r>
                <a:rPr lang="en-US" altLang="en-US" sz="2000"/>
                <a:t>collaboration</a:t>
              </a:r>
            </a:p>
            <a:p>
              <a:pPr>
                <a:lnSpc>
                  <a:spcPts val="2300"/>
                </a:lnSpc>
              </a:pPr>
              <a:r>
                <a:rPr lang="en-US" altLang="en-US" sz="2000"/>
                <a:t>diagram</a:t>
              </a:r>
            </a:p>
          </p:txBody>
        </p:sp>
      </p:grpSp>
      <p:grpSp>
        <p:nvGrpSpPr>
          <p:cNvPr id="199720" name="Group 40"/>
          <p:cNvGrpSpPr>
            <a:grpSpLocks/>
          </p:cNvGrpSpPr>
          <p:nvPr/>
        </p:nvGrpSpPr>
        <p:grpSpPr bwMode="auto">
          <a:xfrm>
            <a:off x="-4568" y="4380628"/>
            <a:ext cx="1692275" cy="2451100"/>
            <a:chOff x="0" y="2640"/>
            <a:chExt cx="1066" cy="1544"/>
          </a:xfrm>
        </p:grpSpPr>
        <p:sp>
          <p:nvSpPr>
            <p:cNvPr id="199718" name="Line 38"/>
            <p:cNvSpPr>
              <a:spLocks noChangeShapeType="1"/>
            </p:cNvSpPr>
            <p:nvPr/>
          </p:nvSpPr>
          <p:spPr bwMode="auto">
            <a:xfrm flipH="1" flipV="1">
              <a:off x="480" y="2640"/>
              <a:ext cx="0" cy="24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19" name="Text Box 39"/>
            <p:cNvSpPr txBox="1">
              <a:spLocks noChangeArrowheads="1"/>
            </p:cNvSpPr>
            <p:nvPr/>
          </p:nvSpPr>
          <p:spPr bwMode="auto">
            <a:xfrm>
              <a:off x="0" y="2832"/>
              <a:ext cx="1066" cy="135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espressione</a:t>
              </a:r>
            </a:p>
            <a:p>
              <a:pPr>
                <a:lnSpc>
                  <a:spcPts val="2300"/>
                </a:lnSpc>
              </a:pPr>
              <a:r>
                <a:rPr lang="en-US" altLang="en-US" sz="2000"/>
                <a:t>booleana</a:t>
              </a:r>
            </a:p>
            <a:p>
              <a:pPr>
                <a:lnSpc>
                  <a:spcPts val="2300"/>
                </a:lnSpc>
              </a:pPr>
              <a:r>
                <a:rPr lang="en-US" altLang="en-US" sz="2000"/>
                <a:t>deve</a:t>
              </a:r>
            </a:p>
            <a:p>
              <a:pPr>
                <a:lnSpc>
                  <a:spcPts val="2300"/>
                </a:lnSpc>
              </a:pPr>
              <a:r>
                <a:rPr lang="en-US" altLang="en-US" sz="2000"/>
                <a:t>essere vera </a:t>
              </a:r>
            </a:p>
            <a:p>
              <a:pPr>
                <a:lnSpc>
                  <a:spcPts val="2300"/>
                </a:lnSpc>
              </a:pPr>
              <a:r>
                <a:rPr lang="en-US" altLang="en-US" sz="2000"/>
                <a:t>prima di poter </a:t>
              </a:r>
            </a:p>
            <a:p>
              <a:pPr>
                <a:lnSpc>
                  <a:spcPts val="2300"/>
                </a:lnSpc>
              </a:pPr>
              <a:r>
                <a:rPr lang="en-US" altLang="en-US" sz="2000"/>
                <a:t>mandare </a:t>
              </a:r>
            </a:p>
            <a:p>
              <a:pPr>
                <a:lnSpc>
                  <a:spcPts val="2300"/>
                </a:lnSpc>
              </a:pPr>
              <a:r>
                <a:rPr lang="en-US" altLang="en-US" sz="2000"/>
                <a:t>il messaggio</a:t>
              </a:r>
            </a:p>
          </p:txBody>
        </p:sp>
      </p:grpSp>
    </p:spTree>
    <p:extLst>
      <p:ext uri="{BB962C8B-B14F-4D97-AF65-F5344CB8AC3E}">
        <p14:creationId xmlns:p14="http://schemas.microsoft.com/office/powerpoint/2010/main" val="16016667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972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970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9695">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9695">
                                            <p:txEl>
                                              <p:pRg st="1" end="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199706"/>
                                        </p:tgtEl>
                                        <p:attrNameLst>
                                          <p:attrName>style.visibility</p:attrName>
                                        </p:attrNameLst>
                                      </p:cBhvr>
                                      <p:to>
                                        <p:strVal val="visible"/>
                                      </p:to>
                                    </p:set>
                                    <p:anim calcmode="lin" valueType="num">
                                      <p:cBhvr additive="base">
                                        <p:cTn id="27" dur="500" fill="hold"/>
                                        <p:tgtEl>
                                          <p:spTgt spid="199706"/>
                                        </p:tgtEl>
                                        <p:attrNameLst>
                                          <p:attrName>ppt_x</p:attrName>
                                        </p:attrNameLst>
                                      </p:cBhvr>
                                      <p:tavLst>
                                        <p:tav tm="0">
                                          <p:val>
                                            <p:strVal val="#ppt_x"/>
                                          </p:val>
                                        </p:tav>
                                        <p:tav tm="100000">
                                          <p:val>
                                            <p:strVal val="#ppt_x"/>
                                          </p:val>
                                        </p:tav>
                                      </p:tavLst>
                                    </p:anim>
                                    <p:anim calcmode="lin" valueType="num">
                                      <p:cBhvr additive="base">
                                        <p:cTn id="28" dur="500" fill="hold"/>
                                        <p:tgtEl>
                                          <p:spTgt spid="199706"/>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6" fill="hold" nodeType="clickEffect">
                                  <p:stCondLst>
                                    <p:cond delay="0"/>
                                  </p:stCondLst>
                                  <p:childTnLst>
                                    <p:set>
                                      <p:cBhvr>
                                        <p:cTn id="32" dur="1" fill="hold">
                                          <p:stCondLst>
                                            <p:cond delay="0"/>
                                          </p:stCondLst>
                                        </p:cTn>
                                        <p:tgtEl>
                                          <p:spTgt spid="199723"/>
                                        </p:tgtEl>
                                        <p:attrNameLst>
                                          <p:attrName>style.visibility</p:attrName>
                                        </p:attrNameLst>
                                      </p:cBhvr>
                                      <p:to>
                                        <p:strVal val="visible"/>
                                      </p:to>
                                    </p:set>
                                    <p:anim calcmode="lin" valueType="num">
                                      <p:cBhvr additive="base">
                                        <p:cTn id="33" dur="500" fill="hold"/>
                                        <p:tgtEl>
                                          <p:spTgt spid="199723"/>
                                        </p:tgtEl>
                                        <p:attrNameLst>
                                          <p:attrName>ppt_x</p:attrName>
                                        </p:attrNameLst>
                                      </p:cBhvr>
                                      <p:tavLst>
                                        <p:tav tm="0">
                                          <p:val>
                                            <p:strVal val="1+#ppt_w/2"/>
                                          </p:val>
                                        </p:tav>
                                        <p:tav tm="100000">
                                          <p:val>
                                            <p:strVal val="#ppt_x"/>
                                          </p:val>
                                        </p:tav>
                                      </p:tavLst>
                                    </p:anim>
                                    <p:anim calcmode="lin" valueType="num">
                                      <p:cBhvr additive="base">
                                        <p:cTn id="34" dur="500" fill="hold"/>
                                        <p:tgtEl>
                                          <p:spTgt spid="19972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199722"/>
                                        </p:tgtEl>
                                        <p:attrNameLst>
                                          <p:attrName>style.visibility</p:attrName>
                                        </p:attrNameLst>
                                      </p:cBhvr>
                                      <p:to>
                                        <p:strVal val="visible"/>
                                      </p:to>
                                    </p:set>
                                    <p:anim calcmode="lin" valueType="num">
                                      <p:cBhvr additive="base">
                                        <p:cTn id="39" dur="500" fill="hold"/>
                                        <p:tgtEl>
                                          <p:spTgt spid="199722"/>
                                        </p:tgtEl>
                                        <p:attrNameLst>
                                          <p:attrName>ppt_x</p:attrName>
                                        </p:attrNameLst>
                                      </p:cBhvr>
                                      <p:tavLst>
                                        <p:tav tm="0">
                                          <p:val>
                                            <p:strVal val="#ppt_x"/>
                                          </p:val>
                                        </p:tav>
                                        <p:tav tm="100000">
                                          <p:val>
                                            <p:strVal val="#ppt_x"/>
                                          </p:val>
                                        </p:tav>
                                      </p:tavLst>
                                    </p:anim>
                                    <p:anim calcmode="lin" valueType="num">
                                      <p:cBhvr additive="base">
                                        <p:cTn id="40" dur="500" fill="hold"/>
                                        <p:tgtEl>
                                          <p:spTgt spid="199722"/>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199721"/>
                                        </p:tgtEl>
                                        <p:attrNameLst>
                                          <p:attrName>style.visibility</p:attrName>
                                        </p:attrNameLst>
                                      </p:cBhvr>
                                      <p:to>
                                        <p:strVal val="visible"/>
                                      </p:to>
                                    </p:set>
                                    <p:anim calcmode="lin" valueType="num">
                                      <p:cBhvr additive="base">
                                        <p:cTn id="45" dur="500" fill="hold"/>
                                        <p:tgtEl>
                                          <p:spTgt spid="199721"/>
                                        </p:tgtEl>
                                        <p:attrNameLst>
                                          <p:attrName>ppt_x</p:attrName>
                                        </p:attrNameLst>
                                      </p:cBhvr>
                                      <p:tavLst>
                                        <p:tav tm="0">
                                          <p:val>
                                            <p:strVal val="#ppt_x"/>
                                          </p:val>
                                        </p:tav>
                                        <p:tav tm="100000">
                                          <p:val>
                                            <p:strVal val="#ppt_x"/>
                                          </p:val>
                                        </p:tav>
                                      </p:tavLst>
                                    </p:anim>
                                    <p:anim calcmode="lin" valueType="num">
                                      <p:cBhvr additive="base">
                                        <p:cTn id="46" dur="500" fill="hold"/>
                                        <p:tgtEl>
                                          <p:spTgt spid="199721"/>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199720"/>
                                        </p:tgtEl>
                                        <p:attrNameLst>
                                          <p:attrName>style.visibility</p:attrName>
                                        </p:attrNameLst>
                                      </p:cBhvr>
                                      <p:to>
                                        <p:strVal val="visible"/>
                                      </p:to>
                                    </p:set>
                                    <p:anim calcmode="lin" valueType="num">
                                      <p:cBhvr additive="base">
                                        <p:cTn id="51" dur="500" fill="hold"/>
                                        <p:tgtEl>
                                          <p:spTgt spid="199720"/>
                                        </p:tgtEl>
                                        <p:attrNameLst>
                                          <p:attrName>ppt_x</p:attrName>
                                        </p:attrNameLst>
                                      </p:cBhvr>
                                      <p:tavLst>
                                        <p:tav tm="0">
                                          <p:val>
                                            <p:strVal val="#ppt_x"/>
                                          </p:val>
                                        </p:tav>
                                        <p:tav tm="100000">
                                          <p:val>
                                            <p:strVal val="#ppt_x"/>
                                          </p:val>
                                        </p:tav>
                                      </p:tavLst>
                                    </p:anim>
                                    <p:anim calcmode="lin" valueType="num">
                                      <p:cBhvr additive="base">
                                        <p:cTn id="52" dur="500" fill="hold"/>
                                        <p:tgtEl>
                                          <p:spTgt spid="1997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build="p" bldLvl="2" autoUpdateAnimBg="0"/>
      <p:bldP spid="199695"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8" name="Rectangle 12"/>
          <p:cNvSpPr>
            <a:spLocks noGrp="1" noChangeArrowheads="1"/>
          </p:cNvSpPr>
          <p:nvPr>
            <p:ph type="title"/>
          </p:nvPr>
        </p:nvSpPr>
        <p:spPr/>
        <p:txBody>
          <a:bodyPr>
            <a:normAutofit/>
          </a:bodyPr>
          <a:lstStyle/>
          <a:p>
            <a:r>
              <a:rPr lang="en-US" altLang="en-US" dirty="0"/>
              <a:t>Tipi di </a:t>
            </a:r>
            <a:r>
              <a:rPr lang="en-US" altLang="en-US" dirty="0" err="1" smtClean="0"/>
              <a:t>comunicazione</a:t>
            </a:r>
            <a:endParaRPr lang="en-US" altLang="en-US" dirty="0"/>
          </a:p>
        </p:txBody>
      </p:sp>
      <p:sp>
        <p:nvSpPr>
          <p:cNvPr id="198697" name="Rectangle 41"/>
          <p:cNvSpPr>
            <a:spLocks noChangeArrowheads="1"/>
          </p:cNvSpPr>
          <p:nvPr/>
        </p:nvSpPr>
        <p:spPr bwMode="auto">
          <a:xfrm>
            <a:off x="179512" y="1563216"/>
            <a:ext cx="8610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100"/>
              </a:lnSpc>
            </a:pPr>
            <a:r>
              <a:rPr lang="en-US" altLang="en-US" sz="2000" dirty="0" err="1" smtClean="0"/>
              <a:t>Sincrona</a:t>
            </a:r>
            <a:r>
              <a:rPr lang="en-US" altLang="en-US" sz="2000" dirty="0" smtClean="0"/>
              <a:t> </a:t>
            </a:r>
            <a:r>
              <a:rPr lang="en-US" altLang="en-US" sz="2000" dirty="0"/>
              <a:t>(</a:t>
            </a:r>
            <a:r>
              <a:rPr lang="en-US" altLang="en-US" sz="2000" dirty="0" err="1"/>
              <a:t>il</a:t>
            </a:r>
            <a:r>
              <a:rPr lang="en-US" altLang="en-US" sz="2000" dirty="0"/>
              <a:t> </a:t>
            </a:r>
            <a:r>
              <a:rPr lang="en-US" altLang="en-US" sz="2000" dirty="0" err="1"/>
              <a:t>mandante</a:t>
            </a:r>
            <a:r>
              <a:rPr lang="en-US" altLang="en-US" sz="2000" dirty="0"/>
              <a:t> </a:t>
            </a:r>
            <a:r>
              <a:rPr lang="en-US" altLang="en-US" sz="2000" dirty="0" err="1"/>
              <a:t>aspetta</a:t>
            </a:r>
            <a:r>
              <a:rPr lang="en-US" altLang="en-US" sz="2000" dirty="0"/>
              <a:t> la fine </a:t>
            </a:r>
            <a:r>
              <a:rPr lang="en-US" altLang="en-US" sz="2000" dirty="0" err="1"/>
              <a:t>dell’azione</a:t>
            </a:r>
            <a:r>
              <a:rPr lang="en-US" altLang="en-US" sz="2000" dirty="0"/>
              <a:t> </a:t>
            </a:r>
            <a:r>
              <a:rPr lang="en-US" altLang="en-US" sz="2000" dirty="0" err="1"/>
              <a:t>che</a:t>
            </a:r>
            <a:r>
              <a:rPr lang="en-US" altLang="en-US" sz="2000" dirty="0"/>
              <a:t> </a:t>
            </a:r>
            <a:r>
              <a:rPr lang="en-US" altLang="en-US" sz="2000" dirty="0" err="1"/>
              <a:t>risulta</a:t>
            </a:r>
            <a:r>
              <a:rPr lang="en-US" altLang="en-US" sz="2000" dirty="0"/>
              <a:t> </a:t>
            </a:r>
            <a:r>
              <a:rPr lang="en-US" altLang="en-US" sz="2000" dirty="0" err="1"/>
              <a:t>dalla</a:t>
            </a:r>
            <a:r>
              <a:rPr lang="en-US" altLang="en-US" sz="2000" dirty="0"/>
              <a:t> </a:t>
            </a:r>
            <a:r>
              <a:rPr lang="en-US" altLang="en-US" sz="2000" dirty="0" err="1"/>
              <a:t>comunicazione</a:t>
            </a:r>
            <a:r>
              <a:rPr lang="en-US" altLang="en-US" sz="2000" dirty="0"/>
              <a:t>)</a:t>
            </a:r>
          </a:p>
        </p:txBody>
      </p:sp>
      <p:sp>
        <p:nvSpPr>
          <p:cNvPr id="198698" name="Line 42"/>
          <p:cNvSpPr>
            <a:spLocks noChangeShapeType="1"/>
          </p:cNvSpPr>
          <p:nvPr/>
        </p:nvSpPr>
        <p:spPr bwMode="auto">
          <a:xfrm>
            <a:off x="3303712" y="2477616"/>
            <a:ext cx="1752600"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198702" name="Group 46"/>
          <p:cNvGrpSpPr>
            <a:grpSpLocks/>
          </p:cNvGrpSpPr>
          <p:nvPr/>
        </p:nvGrpSpPr>
        <p:grpSpPr bwMode="auto">
          <a:xfrm>
            <a:off x="5665912" y="2934816"/>
            <a:ext cx="1752600" cy="152400"/>
            <a:chOff x="3552" y="3024"/>
            <a:chExt cx="1104" cy="96"/>
          </a:xfrm>
        </p:grpSpPr>
        <p:sp>
          <p:nvSpPr>
            <p:cNvPr id="198699" name="Line 43"/>
            <p:cNvSpPr>
              <a:spLocks noChangeShapeType="1"/>
            </p:cNvSpPr>
            <p:nvPr/>
          </p:nvSpPr>
          <p:spPr bwMode="auto">
            <a:xfrm>
              <a:off x="3552" y="3120"/>
              <a:ext cx="1104"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8701" name="Line 45"/>
            <p:cNvSpPr>
              <a:spLocks noChangeShapeType="1"/>
            </p:cNvSpPr>
            <p:nvPr/>
          </p:nvSpPr>
          <p:spPr bwMode="auto">
            <a:xfrm>
              <a:off x="4512" y="3024"/>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98703" name="Line 47"/>
          <p:cNvSpPr>
            <a:spLocks noChangeShapeType="1"/>
          </p:cNvSpPr>
          <p:nvPr/>
        </p:nvSpPr>
        <p:spPr bwMode="auto">
          <a:xfrm>
            <a:off x="6123112" y="4458816"/>
            <a:ext cx="175260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8704" name="Line 48"/>
          <p:cNvSpPr>
            <a:spLocks noChangeShapeType="1"/>
          </p:cNvSpPr>
          <p:nvPr/>
        </p:nvSpPr>
        <p:spPr bwMode="auto">
          <a:xfrm>
            <a:off x="6199312" y="5906616"/>
            <a:ext cx="1752600" cy="0"/>
          </a:xfrm>
          <a:prstGeom prst="line">
            <a:avLst/>
          </a:prstGeom>
          <a:noFill/>
          <a:ln w="28575">
            <a:solidFill>
              <a:schemeClr val="tx1"/>
            </a:solidFill>
            <a:prstDash val="dash"/>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8706" name="Rectangle 50"/>
          <p:cNvSpPr>
            <a:spLocks noChangeArrowheads="1"/>
          </p:cNvSpPr>
          <p:nvPr/>
        </p:nvSpPr>
        <p:spPr bwMode="auto">
          <a:xfrm>
            <a:off x="179512" y="2934816"/>
            <a:ext cx="86868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100"/>
              </a:lnSpc>
            </a:pPr>
            <a:r>
              <a:rPr lang="en-US" altLang="en-US" sz="2000"/>
              <a:t>Asincrona (il mandante non aspetta …)</a:t>
            </a:r>
          </a:p>
        </p:txBody>
      </p:sp>
      <p:sp>
        <p:nvSpPr>
          <p:cNvPr id="198707" name="Rectangle 51"/>
          <p:cNvSpPr>
            <a:spLocks noChangeArrowheads="1"/>
          </p:cNvSpPr>
          <p:nvPr/>
        </p:nvSpPr>
        <p:spPr bwMode="auto">
          <a:xfrm>
            <a:off x="179512" y="4306416"/>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100"/>
              </a:lnSpc>
            </a:pPr>
            <a:r>
              <a:rPr lang="en-US" altLang="en-US" sz="2000"/>
              <a:t>Flat (non si precisa se sincrono o asincrono)</a:t>
            </a:r>
          </a:p>
        </p:txBody>
      </p:sp>
      <p:sp>
        <p:nvSpPr>
          <p:cNvPr id="198708" name="Rectangle 52"/>
          <p:cNvSpPr>
            <a:spLocks noChangeArrowheads="1"/>
          </p:cNvSpPr>
          <p:nvPr/>
        </p:nvSpPr>
        <p:spPr bwMode="auto">
          <a:xfrm>
            <a:off x="179512" y="5373216"/>
            <a:ext cx="8763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100"/>
              </a:lnSpc>
            </a:pPr>
            <a:r>
              <a:rPr lang="en-US" altLang="en-US" sz="2000"/>
              <a:t>Return (esplicita il ritorno del controllo del flusso al chiamante)</a:t>
            </a:r>
          </a:p>
        </p:txBody>
      </p:sp>
    </p:spTree>
    <p:extLst>
      <p:ext uri="{BB962C8B-B14F-4D97-AF65-F5344CB8AC3E}">
        <p14:creationId xmlns:p14="http://schemas.microsoft.com/office/powerpoint/2010/main" val="122309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70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9870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8707">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8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8708">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8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97" grpId="0" build="p" autoUpdateAnimBg="0"/>
      <p:bldP spid="198698" grpId="0" animBg="1"/>
      <p:bldP spid="198703" grpId="0" animBg="1"/>
      <p:bldP spid="198704" grpId="0" animBg="1"/>
      <p:bldP spid="198706" grpId="0" build="p" autoUpdateAnimBg="0"/>
      <p:bldP spid="198707" grpId="0" build="p" autoUpdateAnimBg="0"/>
      <p:bldP spid="198708"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r>
              <a:rPr lang="en-US" altLang="en-US"/>
              <a:t>Esempio Collaboration Diagram</a:t>
            </a:r>
          </a:p>
        </p:txBody>
      </p:sp>
      <p:sp>
        <p:nvSpPr>
          <p:cNvPr id="201731" name="Rectangle 3"/>
          <p:cNvSpPr>
            <a:spLocks noChangeArrowheads="1"/>
          </p:cNvSpPr>
          <p:nvPr/>
        </p:nvSpPr>
        <p:spPr bwMode="auto">
          <a:xfrm>
            <a:off x="228600" y="11430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a:buFontTx/>
              <a:buNone/>
            </a:pPr>
            <a:r>
              <a:rPr lang="en-US" altLang="en-US" dirty="0" err="1" smtClean="0"/>
              <a:t>Iscrizione</a:t>
            </a:r>
            <a:r>
              <a:rPr lang="en-US" altLang="en-US" dirty="0" smtClean="0"/>
              <a:t> </a:t>
            </a:r>
            <a:r>
              <a:rPr lang="en-US" altLang="en-US" dirty="0"/>
              <a:t>di </a:t>
            </a:r>
            <a:r>
              <a:rPr lang="en-US" altLang="en-US" dirty="0" err="1"/>
              <a:t>una</a:t>
            </a:r>
            <a:r>
              <a:rPr lang="en-US" altLang="en-US" dirty="0"/>
              <a:t> </a:t>
            </a:r>
            <a:r>
              <a:rPr lang="en-US" altLang="en-US" dirty="0" err="1"/>
              <a:t>coppia</a:t>
            </a:r>
            <a:r>
              <a:rPr lang="en-US" altLang="en-US" dirty="0"/>
              <a:t> ad un </a:t>
            </a:r>
            <a:r>
              <a:rPr lang="en-US" altLang="en-US" dirty="0" err="1"/>
              <a:t>torneo</a:t>
            </a:r>
            <a:endParaRPr lang="en-US" altLang="en-US" dirty="0"/>
          </a:p>
        </p:txBody>
      </p:sp>
      <p:grpSp>
        <p:nvGrpSpPr>
          <p:cNvPr id="201733" name="Group 5"/>
          <p:cNvGrpSpPr>
            <a:grpSpLocks/>
          </p:cNvGrpSpPr>
          <p:nvPr/>
        </p:nvGrpSpPr>
        <p:grpSpPr bwMode="auto">
          <a:xfrm>
            <a:off x="835025" y="2200275"/>
            <a:ext cx="1524000" cy="457200"/>
            <a:chOff x="1200" y="1056"/>
            <a:chExt cx="960" cy="288"/>
          </a:xfrm>
        </p:grpSpPr>
        <p:sp>
          <p:nvSpPr>
            <p:cNvPr id="201734" name="Rectangle 6"/>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35" name="Text Box 7"/>
            <p:cNvSpPr txBox="1">
              <a:spLocks noChangeArrowheads="1"/>
            </p:cNvSpPr>
            <p:nvPr/>
          </p:nvSpPr>
          <p:spPr bwMode="auto">
            <a:xfrm>
              <a:off x="1274" y="1134"/>
              <a:ext cx="8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latin typeface="Arial" charset="0"/>
                </a:rPr>
                <a:t>/G1:Giocatore</a:t>
              </a:r>
            </a:p>
          </p:txBody>
        </p:sp>
      </p:grpSp>
      <p:grpSp>
        <p:nvGrpSpPr>
          <p:cNvPr id="201745" name="Group 17"/>
          <p:cNvGrpSpPr>
            <a:grpSpLocks/>
          </p:cNvGrpSpPr>
          <p:nvPr/>
        </p:nvGrpSpPr>
        <p:grpSpPr bwMode="auto">
          <a:xfrm>
            <a:off x="6581775" y="2200275"/>
            <a:ext cx="1647825" cy="466725"/>
            <a:chOff x="4114" y="1386"/>
            <a:chExt cx="1038" cy="294"/>
          </a:xfrm>
        </p:grpSpPr>
        <p:sp>
          <p:nvSpPr>
            <p:cNvPr id="201737" name="Rectangle 9"/>
            <p:cNvSpPr>
              <a:spLocks noChangeArrowheads="1"/>
            </p:cNvSpPr>
            <p:nvPr/>
          </p:nvSpPr>
          <p:spPr bwMode="auto">
            <a:xfrm>
              <a:off x="4114" y="1386"/>
              <a:ext cx="1038" cy="2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38" name="Text Box 10"/>
            <p:cNvSpPr txBox="1">
              <a:spLocks noChangeArrowheads="1"/>
            </p:cNvSpPr>
            <p:nvPr/>
          </p:nvSpPr>
          <p:spPr bwMode="auto">
            <a:xfrm>
              <a:off x="4333" y="1464"/>
              <a:ext cx="59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latin typeface="Arial" charset="0"/>
                </a:rPr>
                <a:t>/T:Torneo</a:t>
              </a:r>
            </a:p>
          </p:txBody>
        </p:sp>
      </p:grpSp>
      <p:sp>
        <p:nvSpPr>
          <p:cNvPr id="201739" name="Line 11"/>
          <p:cNvSpPr>
            <a:spLocks noChangeShapeType="1"/>
          </p:cNvSpPr>
          <p:nvPr/>
        </p:nvSpPr>
        <p:spPr bwMode="auto">
          <a:xfrm flipV="1">
            <a:off x="2362200" y="2438400"/>
            <a:ext cx="4191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41" name="Text Box 13"/>
          <p:cNvSpPr txBox="1">
            <a:spLocks noChangeArrowheads="1"/>
          </p:cNvSpPr>
          <p:nvPr/>
        </p:nvSpPr>
        <p:spPr bwMode="auto">
          <a:xfrm>
            <a:off x="3124200" y="1828800"/>
            <a:ext cx="2819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1: nuovoTorneo(\T,descr)</a:t>
            </a:r>
          </a:p>
        </p:txBody>
      </p:sp>
      <p:grpSp>
        <p:nvGrpSpPr>
          <p:cNvPr id="201742" name="Group 14"/>
          <p:cNvGrpSpPr>
            <a:grpSpLocks/>
          </p:cNvGrpSpPr>
          <p:nvPr/>
        </p:nvGrpSpPr>
        <p:grpSpPr bwMode="auto">
          <a:xfrm>
            <a:off x="803275" y="5791200"/>
            <a:ext cx="1524000" cy="457200"/>
            <a:chOff x="1200" y="1056"/>
            <a:chExt cx="960" cy="288"/>
          </a:xfrm>
        </p:grpSpPr>
        <p:sp>
          <p:nvSpPr>
            <p:cNvPr id="201743" name="Rectangle 15"/>
            <p:cNvSpPr>
              <a:spLocks noChangeArrowheads="1"/>
            </p:cNvSpPr>
            <p:nvPr/>
          </p:nvSpPr>
          <p:spPr bwMode="auto">
            <a:xfrm>
              <a:off x="1200" y="1056"/>
              <a:ext cx="960"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44" name="Text Box 16"/>
            <p:cNvSpPr txBox="1">
              <a:spLocks noChangeArrowheads="1"/>
            </p:cNvSpPr>
            <p:nvPr/>
          </p:nvSpPr>
          <p:spPr bwMode="auto">
            <a:xfrm>
              <a:off x="1274" y="1134"/>
              <a:ext cx="81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latin typeface="Arial" charset="0"/>
                </a:rPr>
                <a:t>/G2:Giocatore</a:t>
              </a:r>
            </a:p>
          </p:txBody>
        </p:sp>
      </p:grpSp>
      <p:grpSp>
        <p:nvGrpSpPr>
          <p:cNvPr id="201746" name="Group 18"/>
          <p:cNvGrpSpPr>
            <a:grpSpLocks/>
          </p:cNvGrpSpPr>
          <p:nvPr/>
        </p:nvGrpSpPr>
        <p:grpSpPr bwMode="auto">
          <a:xfrm>
            <a:off x="4343400" y="4343400"/>
            <a:ext cx="1647825" cy="466725"/>
            <a:chOff x="4114" y="1386"/>
            <a:chExt cx="1038" cy="294"/>
          </a:xfrm>
        </p:grpSpPr>
        <p:sp>
          <p:nvSpPr>
            <p:cNvPr id="201747" name="Rectangle 19"/>
            <p:cNvSpPr>
              <a:spLocks noChangeArrowheads="1"/>
            </p:cNvSpPr>
            <p:nvPr/>
          </p:nvSpPr>
          <p:spPr bwMode="auto">
            <a:xfrm>
              <a:off x="4114" y="1386"/>
              <a:ext cx="1038" cy="294"/>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48" name="Text Box 20"/>
            <p:cNvSpPr txBox="1">
              <a:spLocks noChangeArrowheads="1"/>
            </p:cNvSpPr>
            <p:nvPr/>
          </p:nvSpPr>
          <p:spPr bwMode="auto">
            <a:xfrm>
              <a:off x="4326" y="1464"/>
              <a:ext cx="61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a:latin typeface="Arial" charset="0"/>
                </a:rPr>
                <a:t>/C:Coppia</a:t>
              </a:r>
            </a:p>
          </p:txBody>
        </p:sp>
      </p:grpSp>
      <p:sp>
        <p:nvSpPr>
          <p:cNvPr id="201749" name="Line 21"/>
          <p:cNvSpPr>
            <a:spLocks noChangeShapeType="1"/>
          </p:cNvSpPr>
          <p:nvPr/>
        </p:nvSpPr>
        <p:spPr bwMode="auto">
          <a:xfrm>
            <a:off x="1752600" y="2667000"/>
            <a:ext cx="2819400"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50" name="Text Box 22"/>
          <p:cNvSpPr txBox="1">
            <a:spLocks noChangeArrowheads="1"/>
          </p:cNvSpPr>
          <p:nvPr/>
        </p:nvSpPr>
        <p:spPr bwMode="auto">
          <a:xfrm rot="1913204">
            <a:off x="2225675" y="3662363"/>
            <a:ext cx="1677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primo</a:t>
            </a:r>
          </a:p>
        </p:txBody>
      </p:sp>
      <p:sp>
        <p:nvSpPr>
          <p:cNvPr id="201751" name="Line 23"/>
          <p:cNvSpPr>
            <a:spLocks noChangeShapeType="1"/>
          </p:cNvSpPr>
          <p:nvPr/>
        </p:nvSpPr>
        <p:spPr bwMode="auto">
          <a:xfrm flipV="1">
            <a:off x="1600200" y="4800600"/>
            <a:ext cx="2971800" cy="9906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52" name="Text Box 24"/>
          <p:cNvSpPr txBox="1">
            <a:spLocks noChangeArrowheads="1"/>
          </p:cNvSpPr>
          <p:nvPr/>
        </p:nvSpPr>
        <p:spPr bwMode="auto">
          <a:xfrm rot="-1094834">
            <a:off x="2276475" y="4953000"/>
            <a:ext cx="167798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secondo</a:t>
            </a:r>
          </a:p>
        </p:txBody>
      </p:sp>
      <p:sp>
        <p:nvSpPr>
          <p:cNvPr id="201753" name="Line 25"/>
          <p:cNvSpPr>
            <a:spLocks noChangeShapeType="1"/>
          </p:cNvSpPr>
          <p:nvPr/>
        </p:nvSpPr>
        <p:spPr bwMode="auto">
          <a:xfrm>
            <a:off x="1066800" y="2667000"/>
            <a:ext cx="0" cy="31242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55" name="Line 27"/>
          <p:cNvSpPr>
            <a:spLocks noChangeShapeType="1"/>
          </p:cNvSpPr>
          <p:nvPr/>
        </p:nvSpPr>
        <p:spPr bwMode="auto">
          <a:xfrm flipV="1">
            <a:off x="5334000" y="2667000"/>
            <a:ext cx="1905000" cy="1676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64" name="Line 36"/>
          <p:cNvSpPr>
            <a:spLocks noChangeShapeType="1"/>
          </p:cNvSpPr>
          <p:nvPr/>
        </p:nvSpPr>
        <p:spPr bwMode="auto">
          <a:xfrm>
            <a:off x="3657600" y="2286000"/>
            <a:ext cx="1143000"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65" name="Line 37"/>
          <p:cNvSpPr>
            <a:spLocks noChangeShapeType="1"/>
          </p:cNvSpPr>
          <p:nvPr/>
        </p:nvSpPr>
        <p:spPr bwMode="auto">
          <a:xfrm flipH="1">
            <a:off x="3657600" y="2133600"/>
            <a:ext cx="228600" cy="1524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01801" name="Group 73"/>
          <p:cNvGrpSpPr>
            <a:grpSpLocks/>
          </p:cNvGrpSpPr>
          <p:nvPr/>
        </p:nvGrpSpPr>
        <p:grpSpPr bwMode="auto">
          <a:xfrm>
            <a:off x="1217613" y="3354388"/>
            <a:ext cx="381000" cy="1522412"/>
            <a:chOff x="767" y="2113"/>
            <a:chExt cx="240" cy="959"/>
          </a:xfrm>
        </p:grpSpPr>
        <p:sp>
          <p:nvSpPr>
            <p:cNvPr id="201770" name="Line 42"/>
            <p:cNvSpPr>
              <a:spLocks noChangeShapeType="1"/>
            </p:cNvSpPr>
            <p:nvPr/>
          </p:nvSpPr>
          <p:spPr bwMode="auto">
            <a:xfrm rot="5400000">
              <a:off x="407" y="2663"/>
              <a:ext cx="720" cy="0"/>
            </a:xfrm>
            <a:prstGeom prst="line">
              <a:avLst/>
            </a:prstGeom>
            <a:noFill/>
            <a:ln w="19050">
              <a:solidFill>
                <a:schemeClr val="tx1"/>
              </a:solidFill>
              <a:round/>
              <a:headEnd type="triangle" w="lg"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71" name="Text Box 43"/>
            <p:cNvSpPr txBox="1">
              <a:spLocks noChangeArrowheads="1"/>
            </p:cNvSpPr>
            <p:nvPr/>
          </p:nvSpPr>
          <p:spPr bwMode="auto">
            <a:xfrm rot="5400000">
              <a:off x="431" y="2497"/>
              <a:ext cx="9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3: si(\T,descr)</a:t>
              </a:r>
            </a:p>
          </p:txBody>
        </p:sp>
      </p:grpSp>
      <p:grpSp>
        <p:nvGrpSpPr>
          <p:cNvPr id="201795" name="Group 67"/>
          <p:cNvGrpSpPr>
            <a:grpSpLocks/>
          </p:cNvGrpSpPr>
          <p:nvPr/>
        </p:nvGrpSpPr>
        <p:grpSpPr bwMode="auto">
          <a:xfrm rot="5419664">
            <a:off x="-152400" y="3886200"/>
            <a:ext cx="1905000" cy="381000"/>
            <a:chOff x="768" y="2160"/>
            <a:chExt cx="1200" cy="240"/>
          </a:xfrm>
        </p:grpSpPr>
        <p:sp>
          <p:nvSpPr>
            <p:cNvPr id="201740" name="Line 12"/>
            <p:cNvSpPr>
              <a:spLocks noChangeShapeType="1"/>
            </p:cNvSpPr>
            <p:nvPr/>
          </p:nvSpPr>
          <p:spPr bwMode="auto">
            <a:xfrm>
              <a:off x="960" y="2400"/>
              <a:ext cx="816" cy="0"/>
            </a:xfrm>
            <a:prstGeom prst="line">
              <a:avLst/>
            </a:prstGeom>
            <a:noFill/>
            <a:ln w="19050">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78" name="Text Box 50"/>
            <p:cNvSpPr txBox="1">
              <a:spLocks noChangeArrowheads="1"/>
            </p:cNvSpPr>
            <p:nvPr/>
          </p:nvSpPr>
          <p:spPr bwMode="auto">
            <a:xfrm>
              <a:off x="768" y="2160"/>
              <a:ext cx="120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2: interessa(\T,descr)</a:t>
              </a:r>
            </a:p>
          </p:txBody>
        </p:sp>
      </p:grpSp>
      <p:grpSp>
        <p:nvGrpSpPr>
          <p:cNvPr id="201800" name="Group 72"/>
          <p:cNvGrpSpPr>
            <a:grpSpLocks/>
          </p:cNvGrpSpPr>
          <p:nvPr/>
        </p:nvGrpSpPr>
        <p:grpSpPr bwMode="auto">
          <a:xfrm>
            <a:off x="2819400" y="3276600"/>
            <a:ext cx="1524000" cy="381000"/>
            <a:chOff x="1584" y="1920"/>
            <a:chExt cx="960" cy="240"/>
          </a:xfrm>
        </p:grpSpPr>
        <p:sp>
          <p:nvSpPr>
            <p:cNvPr id="201779" name="Text Box 51"/>
            <p:cNvSpPr txBox="1">
              <a:spLocks noChangeArrowheads="1"/>
            </p:cNvSpPr>
            <p:nvPr/>
          </p:nvSpPr>
          <p:spPr bwMode="auto">
            <a:xfrm rot="1714212">
              <a:off x="1584" y="1920"/>
              <a:ext cx="96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4: attivatiPer(\T)</a:t>
              </a:r>
            </a:p>
          </p:txBody>
        </p:sp>
        <p:sp>
          <p:nvSpPr>
            <p:cNvPr id="201780" name="Line 52"/>
            <p:cNvSpPr>
              <a:spLocks noChangeShapeType="1"/>
            </p:cNvSpPr>
            <p:nvPr/>
          </p:nvSpPr>
          <p:spPr bwMode="auto">
            <a:xfrm rot="1714212">
              <a:off x="1728" y="2160"/>
              <a:ext cx="672" cy="0"/>
            </a:xfrm>
            <a:prstGeom prst="line">
              <a:avLst/>
            </a:prstGeom>
            <a:noFill/>
            <a:ln w="19050">
              <a:solidFill>
                <a:schemeClr val="tx1"/>
              </a:solidFill>
              <a:round/>
              <a:headEnd type="none" w="lg" len="me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798" name="Group 70"/>
          <p:cNvGrpSpPr>
            <a:grpSpLocks/>
          </p:cNvGrpSpPr>
          <p:nvPr/>
        </p:nvGrpSpPr>
        <p:grpSpPr bwMode="auto">
          <a:xfrm>
            <a:off x="5943600" y="3352800"/>
            <a:ext cx="1525588" cy="581025"/>
            <a:chOff x="3857" y="2160"/>
            <a:chExt cx="961" cy="366"/>
          </a:xfrm>
        </p:grpSpPr>
        <p:sp>
          <p:nvSpPr>
            <p:cNvPr id="201769" name="Text Box 41"/>
            <p:cNvSpPr txBox="1">
              <a:spLocks noChangeArrowheads="1"/>
            </p:cNvSpPr>
            <p:nvPr/>
          </p:nvSpPr>
          <p:spPr bwMode="auto">
            <a:xfrm rot="-2298748">
              <a:off x="3857" y="2160"/>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5: iscrivi(\C)</a:t>
              </a:r>
            </a:p>
          </p:txBody>
        </p:sp>
        <p:sp>
          <p:nvSpPr>
            <p:cNvPr id="201775" name="Line 47"/>
            <p:cNvSpPr>
              <a:spLocks noChangeShapeType="1"/>
            </p:cNvSpPr>
            <p:nvPr/>
          </p:nvSpPr>
          <p:spPr bwMode="auto">
            <a:xfrm rot="-2298748">
              <a:off x="4096" y="2321"/>
              <a:ext cx="528" cy="0"/>
            </a:xfrm>
            <a:prstGeom prst="line">
              <a:avLst/>
            </a:prstGeom>
            <a:noFill/>
            <a:ln w="1905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83" name="Text Box 55"/>
            <p:cNvSpPr txBox="1">
              <a:spLocks noChangeArrowheads="1"/>
            </p:cNvSpPr>
            <p:nvPr/>
          </p:nvSpPr>
          <p:spPr bwMode="auto">
            <a:xfrm rot="-2298748">
              <a:off x="4050" y="2334"/>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6: ok(\C)</a:t>
              </a:r>
            </a:p>
          </p:txBody>
        </p:sp>
        <p:sp>
          <p:nvSpPr>
            <p:cNvPr id="201784" name="Line 56"/>
            <p:cNvSpPr>
              <a:spLocks noChangeShapeType="1"/>
            </p:cNvSpPr>
            <p:nvPr/>
          </p:nvSpPr>
          <p:spPr bwMode="auto">
            <a:xfrm rot="-2298748">
              <a:off x="4224" y="2496"/>
              <a:ext cx="528" cy="0"/>
            </a:xfrm>
            <a:prstGeom prst="line">
              <a:avLst/>
            </a:prstGeom>
            <a:noFill/>
            <a:ln w="19050">
              <a:solidFill>
                <a:schemeClr val="tx1"/>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797" name="Group 69"/>
          <p:cNvGrpSpPr>
            <a:grpSpLocks/>
          </p:cNvGrpSpPr>
          <p:nvPr/>
        </p:nvGrpSpPr>
        <p:grpSpPr bwMode="auto">
          <a:xfrm rot="-20471287">
            <a:off x="2743200" y="5257800"/>
            <a:ext cx="1219200" cy="304800"/>
            <a:chOff x="2012" y="3361"/>
            <a:chExt cx="768" cy="192"/>
          </a:xfrm>
        </p:grpSpPr>
        <p:sp>
          <p:nvSpPr>
            <p:cNvPr id="201789" name="Text Box 61"/>
            <p:cNvSpPr txBox="1">
              <a:spLocks noChangeArrowheads="1"/>
            </p:cNvSpPr>
            <p:nvPr/>
          </p:nvSpPr>
          <p:spPr bwMode="auto">
            <a:xfrm rot="-2298748">
              <a:off x="2012" y="3361"/>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7: ok(\T)</a:t>
              </a:r>
            </a:p>
          </p:txBody>
        </p:sp>
        <p:sp>
          <p:nvSpPr>
            <p:cNvPr id="201790" name="Line 62"/>
            <p:cNvSpPr>
              <a:spLocks noChangeShapeType="1"/>
            </p:cNvSpPr>
            <p:nvPr/>
          </p:nvSpPr>
          <p:spPr bwMode="auto">
            <a:xfrm rot="-2298748">
              <a:off x="2251" y="3539"/>
              <a:ext cx="528" cy="0"/>
            </a:xfrm>
            <a:prstGeom prst="line">
              <a:avLst/>
            </a:prstGeom>
            <a:noFill/>
            <a:ln w="19050">
              <a:solidFill>
                <a:schemeClr val="tx1"/>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799" name="Group 71"/>
          <p:cNvGrpSpPr>
            <a:grpSpLocks/>
          </p:cNvGrpSpPr>
          <p:nvPr/>
        </p:nvGrpSpPr>
        <p:grpSpPr bwMode="auto">
          <a:xfrm rot="4095829">
            <a:off x="3200400" y="2895600"/>
            <a:ext cx="1219200" cy="304800"/>
            <a:chOff x="2634" y="2258"/>
            <a:chExt cx="768" cy="192"/>
          </a:xfrm>
        </p:grpSpPr>
        <p:sp>
          <p:nvSpPr>
            <p:cNvPr id="201792" name="Text Box 64"/>
            <p:cNvSpPr txBox="1">
              <a:spLocks noChangeArrowheads="1"/>
            </p:cNvSpPr>
            <p:nvPr/>
          </p:nvSpPr>
          <p:spPr bwMode="auto">
            <a:xfrm rot="-2298748">
              <a:off x="2634" y="2258"/>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400">
                  <a:latin typeface="Arial" charset="0"/>
                </a:rPr>
                <a:t>8: ok(\T)</a:t>
              </a:r>
            </a:p>
          </p:txBody>
        </p:sp>
        <p:sp>
          <p:nvSpPr>
            <p:cNvPr id="201793" name="Line 65"/>
            <p:cNvSpPr>
              <a:spLocks noChangeShapeType="1"/>
            </p:cNvSpPr>
            <p:nvPr/>
          </p:nvSpPr>
          <p:spPr bwMode="auto">
            <a:xfrm rot="-2298748">
              <a:off x="2873" y="2436"/>
              <a:ext cx="528" cy="0"/>
            </a:xfrm>
            <a:prstGeom prst="line">
              <a:avLst/>
            </a:prstGeom>
            <a:noFill/>
            <a:ln w="19050">
              <a:solidFill>
                <a:schemeClr val="tx1"/>
              </a:solidFill>
              <a:round/>
              <a:headEnd type="triangle" w="med" len="me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20074107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r>
              <a:rPr lang="en-US" altLang="en-US">
                <a:solidFill>
                  <a:srgbClr val="CC0000"/>
                </a:solidFill>
              </a:rPr>
              <a:t>Sequence</a:t>
            </a:r>
            <a:r>
              <a:rPr lang="en-US" altLang="en-US"/>
              <a:t> diagram</a:t>
            </a:r>
          </a:p>
        </p:txBody>
      </p:sp>
      <p:sp>
        <p:nvSpPr>
          <p:cNvPr id="206851" name="Rectangle 3"/>
          <p:cNvSpPr>
            <a:spLocks noGrp="1" noChangeArrowheads="1"/>
          </p:cNvSpPr>
          <p:nvPr>
            <p:ph type="body" idx="1"/>
          </p:nvPr>
        </p:nvSpPr>
        <p:spPr/>
        <p:txBody>
          <a:bodyPr>
            <a:normAutofit fontScale="85000" lnSpcReduction="10000"/>
          </a:bodyPr>
          <a:lstStyle/>
          <a:p>
            <a:r>
              <a:rPr lang="en-US" altLang="en-US" dirty="0" err="1"/>
              <a:t>Simili</a:t>
            </a:r>
            <a:r>
              <a:rPr lang="en-US" altLang="en-US" dirty="0"/>
              <a:t> </a:t>
            </a:r>
            <a:r>
              <a:rPr lang="en-US" altLang="en-US" dirty="0" err="1"/>
              <a:t>agli</a:t>
            </a:r>
            <a:r>
              <a:rPr lang="en-US" altLang="en-US" dirty="0"/>
              <a:t> instance </a:t>
            </a:r>
            <a:r>
              <a:rPr lang="en-US" altLang="en-US" dirty="0">
                <a:solidFill>
                  <a:srgbClr val="000066"/>
                </a:solidFill>
              </a:rPr>
              <a:t>collaboration</a:t>
            </a:r>
            <a:r>
              <a:rPr lang="en-US" altLang="en-US" dirty="0"/>
              <a:t> diagram, ma</a:t>
            </a:r>
          </a:p>
          <a:p>
            <a:pPr lvl="1"/>
            <a:r>
              <a:rPr lang="en-US" altLang="en-US" dirty="0">
                <a:solidFill>
                  <a:srgbClr val="000066"/>
                </a:solidFill>
              </a:rPr>
              <a:t>Collaboration</a:t>
            </a:r>
            <a:r>
              <a:rPr lang="en-US" altLang="en-US" dirty="0"/>
              <a:t> </a:t>
            </a:r>
            <a:r>
              <a:rPr lang="en-US" altLang="en-US" dirty="0" err="1"/>
              <a:t>enfasi</a:t>
            </a:r>
            <a:r>
              <a:rPr lang="en-US" altLang="en-US" dirty="0"/>
              <a:t> è </a:t>
            </a:r>
            <a:r>
              <a:rPr lang="en-US" altLang="en-US" dirty="0" err="1"/>
              <a:t>sulle</a:t>
            </a:r>
            <a:r>
              <a:rPr lang="en-US" altLang="en-US" dirty="0"/>
              <a:t> </a:t>
            </a:r>
            <a:r>
              <a:rPr lang="en-US" altLang="en-US" dirty="0" err="1"/>
              <a:t>relazioni</a:t>
            </a:r>
            <a:r>
              <a:rPr lang="en-US" altLang="en-US" dirty="0"/>
              <a:t> </a:t>
            </a:r>
            <a:r>
              <a:rPr lang="en-US" altLang="en-US" dirty="0" err="1"/>
              <a:t>strutturali</a:t>
            </a:r>
            <a:r>
              <a:rPr lang="en-US" altLang="en-US" dirty="0"/>
              <a:t> </a:t>
            </a:r>
            <a:r>
              <a:rPr lang="en-US" altLang="en-US" dirty="0" err="1"/>
              <a:t>tra</a:t>
            </a:r>
            <a:r>
              <a:rPr lang="en-US" altLang="en-US" dirty="0"/>
              <a:t> </a:t>
            </a:r>
            <a:r>
              <a:rPr lang="en-US" altLang="en-US" dirty="0" err="1"/>
              <a:t>i</a:t>
            </a:r>
            <a:r>
              <a:rPr lang="en-US" altLang="en-US" dirty="0"/>
              <a:t> </a:t>
            </a:r>
            <a:r>
              <a:rPr lang="en-US" altLang="en-US" dirty="0" err="1"/>
              <a:t>partecipanti</a:t>
            </a:r>
            <a:r>
              <a:rPr lang="en-US" altLang="en-US" dirty="0"/>
              <a:t> </a:t>
            </a:r>
            <a:r>
              <a:rPr lang="en-US" altLang="en-US" dirty="0" err="1"/>
              <a:t>alla</a:t>
            </a:r>
            <a:r>
              <a:rPr lang="en-US" altLang="en-US" dirty="0"/>
              <a:t> </a:t>
            </a:r>
            <a:r>
              <a:rPr lang="en-US" altLang="en-US" dirty="0" err="1"/>
              <a:t>collaborazione</a:t>
            </a:r>
            <a:r>
              <a:rPr lang="en-US" altLang="en-US" dirty="0"/>
              <a:t> (</a:t>
            </a:r>
            <a:r>
              <a:rPr lang="en-US" altLang="en-US" dirty="0" err="1"/>
              <a:t>dati</a:t>
            </a:r>
            <a:r>
              <a:rPr lang="en-US" altLang="en-US" dirty="0"/>
              <a:t> </a:t>
            </a:r>
            <a:r>
              <a:rPr lang="en-US" altLang="en-US" dirty="0" err="1"/>
              <a:t>dagli</a:t>
            </a:r>
            <a:r>
              <a:rPr lang="en-US" altLang="en-US" dirty="0"/>
              <a:t> association role)</a:t>
            </a:r>
          </a:p>
          <a:p>
            <a:pPr lvl="1"/>
            <a:r>
              <a:rPr lang="en-US" altLang="en-US" dirty="0">
                <a:solidFill>
                  <a:srgbClr val="CC0000"/>
                </a:solidFill>
              </a:rPr>
              <a:t>Sequence</a:t>
            </a:r>
            <a:r>
              <a:rPr lang="en-US" altLang="en-US" dirty="0"/>
              <a:t> </a:t>
            </a:r>
            <a:r>
              <a:rPr lang="en-US" altLang="en-US" dirty="0" err="1"/>
              <a:t>enfasi</a:t>
            </a:r>
            <a:r>
              <a:rPr lang="en-US" altLang="en-US" dirty="0"/>
              <a:t> è </a:t>
            </a:r>
            <a:r>
              <a:rPr lang="en-US" altLang="en-US" dirty="0" err="1"/>
              <a:t>sull’ordine</a:t>
            </a:r>
            <a:r>
              <a:rPr lang="en-US" altLang="en-US" dirty="0"/>
              <a:t> con cui </a:t>
            </a:r>
            <a:r>
              <a:rPr lang="en-US" altLang="en-US" dirty="0" err="1"/>
              <a:t>vengono</a:t>
            </a:r>
            <a:r>
              <a:rPr lang="en-US" altLang="en-US" dirty="0"/>
              <a:t> </a:t>
            </a:r>
            <a:r>
              <a:rPr lang="en-US" altLang="en-US" dirty="0" err="1"/>
              <a:t>scambiati</a:t>
            </a:r>
            <a:r>
              <a:rPr lang="en-US" altLang="en-US" dirty="0"/>
              <a:t> </a:t>
            </a:r>
            <a:r>
              <a:rPr lang="en-US" altLang="en-US" dirty="0" err="1"/>
              <a:t>i</a:t>
            </a:r>
            <a:r>
              <a:rPr lang="en-US" altLang="en-US" dirty="0"/>
              <a:t> </a:t>
            </a:r>
            <a:r>
              <a:rPr lang="en-US" altLang="en-US" dirty="0" err="1"/>
              <a:t>messaggi</a:t>
            </a:r>
            <a:r>
              <a:rPr lang="en-US" altLang="en-US" dirty="0"/>
              <a:t> </a:t>
            </a:r>
            <a:r>
              <a:rPr lang="en-US" altLang="en-US" dirty="0" err="1"/>
              <a:t>lungo</a:t>
            </a:r>
            <a:r>
              <a:rPr lang="en-US" altLang="en-US" dirty="0"/>
              <a:t> </a:t>
            </a:r>
            <a:r>
              <a:rPr lang="en-US" altLang="en-US" dirty="0" err="1"/>
              <a:t>il</a:t>
            </a:r>
            <a:r>
              <a:rPr lang="en-US" altLang="en-US" dirty="0"/>
              <a:t> tempo</a:t>
            </a:r>
          </a:p>
          <a:p>
            <a:r>
              <a:rPr lang="en-US" altLang="en-US" dirty="0" smtClean="0"/>
              <a:t>Starting </a:t>
            </a:r>
            <a:r>
              <a:rPr lang="en-US" altLang="en-US" dirty="0"/>
              <a:t>point</a:t>
            </a:r>
          </a:p>
          <a:p>
            <a:pPr lvl="1"/>
            <a:r>
              <a:rPr lang="en-US" altLang="en-US" dirty="0"/>
              <a:t>Message Sequence Chart (MSC)</a:t>
            </a:r>
          </a:p>
          <a:p>
            <a:pPr lvl="2"/>
            <a:r>
              <a:rPr lang="en-US" altLang="en-US" dirty="0"/>
              <a:t>molto </a:t>
            </a:r>
            <a:r>
              <a:rPr lang="en-US" altLang="en-US" dirty="0" err="1"/>
              <a:t>usati</a:t>
            </a:r>
            <a:r>
              <a:rPr lang="en-US" altLang="en-US" dirty="0"/>
              <a:t>, </a:t>
            </a:r>
            <a:r>
              <a:rPr lang="en-US" altLang="en-US" dirty="0" err="1"/>
              <a:t>specialmente</a:t>
            </a:r>
            <a:r>
              <a:rPr lang="en-US" altLang="en-US" dirty="0"/>
              <a:t> </a:t>
            </a:r>
            <a:r>
              <a:rPr lang="en-US" altLang="en-US" dirty="0" err="1"/>
              <a:t>nell’ambito</a:t>
            </a:r>
            <a:r>
              <a:rPr lang="en-US" altLang="en-US" dirty="0"/>
              <a:t> </a:t>
            </a:r>
            <a:r>
              <a:rPr lang="en-US" altLang="en-US" dirty="0" err="1"/>
              <a:t>dei</a:t>
            </a:r>
            <a:r>
              <a:rPr lang="en-US" altLang="en-US" dirty="0"/>
              <a:t> </a:t>
            </a:r>
            <a:r>
              <a:rPr lang="en-US" altLang="en-US" dirty="0" err="1"/>
              <a:t>sistemi</a:t>
            </a:r>
            <a:r>
              <a:rPr lang="en-US" altLang="en-US" dirty="0"/>
              <a:t> di </a:t>
            </a:r>
            <a:r>
              <a:rPr lang="en-US" altLang="en-US" dirty="0" err="1"/>
              <a:t>telecomunicazioni</a:t>
            </a:r>
            <a:endParaRPr lang="en-US" altLang="en-US" dirty="0"/>
          </a:p>
          <a:p>
            <a:pPr lvl="2"/>
            <a:r>
              <a:rPr lang="en-US" altLang="en-US" dirty="0"/>
              <a:t>standard (ISO ??)</a:t>
            </a:r>
          </a:p>
          <a:p>
            <a:pPr lvl="2"/>
            <a:r>
              <a:rPr lang="en-US" altLang="en-US" dirty="0"/>
              <a:t>non OO</a:t>
            </a:r>
          </a:p>
          <a:p>
            <a:pPr lvl="2"/>
            <a:r>
              <a:rPr lang="en-US" altLang="en-US" dirty="0" err="1"/>
              <a:t>più</a:t>
            </a:r>
            <a:r>
              <a:rPr lang="en-US" altLang="en-US" dirty="0"/>
              <a:t> </a:t>
            </a:r>
            <a:r>
              <a:rPr lang="en-US" altLang="en-US" dirty="0" err="1"/>
              <a:t>ricchi</a:t>
            </a:r>
            <a:r>
              <a:rPr lang="en-US" altLang="en-US" dirty="0"/>
              <a:t>, </a:t>
            </a:r>
            <a:r>
              <a:rPr lang="en-US" altLang="en-US" dirty="0" err="1"/>
              <a:t>es</a:t>
            </a:r>
            <a:r>
              <a:rPr lang="en-US" altLang="en-US" dirty="0"/>
              <a:t>. </a:t>
            </a:r>
            <a:r>
              <a:rPr lang="en-US" altLang="en-US" dirty="0" err="1"/>
              <a:t>possibilità</a:t>
            </a:r>
            <a:r>
              <a:rPr lang="en-US" altLang="en-US" dirty="0"/>
              <a:t> di </a:t>
            </a:r>
            <a:r>
              <a:rPr lang="en-US" altLang="en-US" dirty="0" err="1"/>
              <a:t>comporli</a:t>
            </a:r>
            <a:endParaRPr lang="en-US" altLang="en-US" dirty="0"/>
          </a:p>
        </p:txBody>
      </p:sp>
    </p:spTree>
    <p:extLst>
      <p:ext uri="{BB962C8B-B14F-4D97-AF65-F5344CB8AC3E}">
        <p14:creationId xmlns:p14="http://schemas.microsoft.com/office/powerpoint/2010/main" val="38262868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685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685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685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685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6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bldLvl="3"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1871" name="Group 143"/>
          <p:cNvGrpSpPr>
            <a:grpSpLocks/>
          </p:cNvGrpSpPr>
          <p:nvPr/>
        </p:nvGrpSpPr>
        <p:grpSpPr bwMode="auto">
          <a:xfrm>
            <a:off x="2514600" y="3048000"/>
            <a:ext cx="5867400" cy="2667000"/>
            <a:chOff x="1584" y="1920"/>
            <a:chExt cx="3696" cy="1680"/>
          </a:xfrm>
        </p:grpSpPr>
        <p:sp>
          <p:nvSpPr>
            <p:cNvPr id="201741" name="Text Box 13"/>
            <p:cNvSpPr txBox="1">
              <a:spLocks noChangeArrowheads="1"/>
            </p:cNvSpPr>
            <p:nvPr/>
          </p:nvSpPr>
          <p:spPr bwMode="auto">
            <a:xfrm>
              <a:off x="4032" y="1920"/>
              <a:ext cx="124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nuovoTorneo(T,descr)</a:t>
              </a:r>
            </a:p>
          </p:txBody>
        </p:sp>
        <p:sp>
          <p:nvSpPr>
            <p:cNvPr id="201764" name="Line 36"/>
            <p:cNvSpPr>
              <a:spLocks noChangeShapeType="1"/>
            </p:cNvSpPr>
            <p:nvPr/>
          </p:nvSpPr>
          <p:spPr bwMode="auto">
            <a:xfrm>
              <a:off x="2784" y="2112"/>
              <a:ext cx="2448" cy="0"/>
            </a:xfrm>
            <a:prstGeom prst="line">
              <a:avLst/>
            </a:prstGeom>
            <a:noFill/>
            <a:ln w="190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65" name="Line 37"/>
            <p:cNvSpPr>
              <a:spLocks noChangeShapeType="1"/>
            </p:cNvSpPr>
            <p:nvPr/>
          </p:nvSpPr>
          <p:spPr bwMode="auto">
            <a:xfrm flipH="1">
              <a:off x="2784" y="2016"/>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78" name="Text Box 50"/>
            <p:cNvSpPr txBox="1">
              <a:spLocks noChangeArrowheads="1"/>
            </p:cNvSpPr>
            <p:nvPr/>
          </p:nvSpPr>
          <p:spPr bwMode="auto">
            <a:xfrm rot="21614077">
              <a:off x="1584" y="2160"/>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interessa(T,descr)</a:t>
              </a:r>
            </a:p>
          </p:txBody>
        </p:sp>
        <p:sp>
          <p:nvSpPr>
            <p:cNvPr id="201814" name="Line 86"/>
            <p:cNvSpPr>
              <a:spLocks noChangeShapeType="1"/>
            </p:cNvSpPr>
            <p:nvPr/>
          </p:nvSpPr>
          <p:spPr bwMode="auto">
            <a:xfrm flipH="1">
              <a:off x="1680" y="2352"/>
              <a:ext cx="11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15" name="Line 87"/>
            <p:cNvSpPr>
              <a:spLocks noChangeShapeType="1"/>
            </p:cNvSpPr>
            <p:nvPr/>
          </p:nvSpPr>
          <p:spPr bwMode="auto">
            <a:xfrm flipH="1">
              <a:off x="1680" y="2592"/>
              <a:ext cx="1008"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16" name="Text Box 88"/>
            <p:cNvSpPr txBox="1">
              <a:spLocks noChangeArrowheads="1"/>
            </p:cNvSpPr>
            <p:nvPr/>
          </p:nvSpPr>
          <p:spPr bwMode="auto">
            <a:xfrm rot="21614077">
              <a:off x="1584" y="2371"/>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si(T,descr)</a:t>
              </a:r>
            </a:p>
          </p:txBody>
        </p:sp>
        <p:sp>
          <p:nvSpPr>
            <p:cNvPr id="201817" name="Line 89"/>
            <p:cNvSpPr>
              <a:spLocks noChangeShapeType="1"/>
            </p:cNvSpPr>
            <p:nvPr/>
          </p:nvSpPr>
          <p:spPr bwMode="auto">
            <a:xfrm flipH="1">
              <a:off x="2736" y="2832"/>
              <a:ext cx="1296"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18" name="Text Box 90"/>
            <p:cNvSpPr txBox="1">
              <a:spLocks noChangeArrowheads="1"/>
            </p:cNvSpPr>
            <p:nvPr/>
          </p:nvSpPr>
          <p:spPr bwMode="auto">
            <a:xfrm rot="21614077">
              <a:off x="2736" y="2611"/>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attivatiPer(T)</a:t>
              </a:r>
            </a:p>
          </p:txBody>
        </p:sp>
        <p:sp>
          <p:nvSpPr>
            <p:cNvPr id="201819" name="Line 91"/>
            <p:cNvSpPr>
              <a:spLocks noChangeShapeType="1"/>
            </p:cNvSpPr>
            <p:nvPr/>
          </p:nvSpPr>
          <p:spPr bwMode="auto">
            <a:xfrm flipH="1">
              <a:off x="4080" y="2928"/>
              <a:ext cx="1104" cy="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20" name="Text Box 92"/>
            <p:cNvSpPr txBox="1">
              <a:spLocks noChangeArrowheads="1"/>
            </p:cNvSpPr>
            <p:nvPr/>
          </p:nvSpPr>
          <p:spPr bwMode="auto">
            <a:xfrm rot="21614077">
              <a:off x="4080" y="2707"/>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iscrivi(C)</a:t>
              </a:r>
            </a:p>
          </p:txBody>
        </p:sp>
        <p:sp>
          <p:nvSpPr>
            <p:cNvPr id="201821" name="Text Box 93"/>
            <p:cNvSpPr txBox="1">
              <a:spLocks noChangeArrowheads="1"/>
            </p:cNvSpPr>
            <p:nvPr/>
          </p:nvSpPr>
          <p:spPr bwMode="auto">
            <a:xfrm rot="21614077">
              <a:off x="4080" y="3072"/>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ok(T)</a:t>
              </a:r>
            </a:p>
          </p:txBody>
        </p:sp>
        <p:sp>
          <p:nvSpPr>
            <p:cNvPr id="201822" name="Line 94"/>
            <p:cNvSpPr>
              <a:spLocks noChangeShapeType="1"/>
            </p:cNvSpPr>
            <p:nvPr/>
          </p:nvSpPr>
          <p:spPr bwMode="auto">
            <a:xfrm flipH="1">
              <a:off x="4128" y="3264"/>
              <a:ext cx="1104"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23" name="Text Box 95"/>
            <p:cNvSpPr txBox="1">
              <a:spLocks noChangeArrowheads="1"/>
            </p:cNvSpPr>
            <p:nvPr/>
          </p:nvSpPr>
          <p:spPr bwMode="auto">
            <a:xfrm rot="21614077">
              <a:off x="2832" y="3120"/>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ok(T)</a:t>
              </a:r>
            </a:p>
          </p:txBody>
        </p:sp>
        <p:sp>
          <p:nvSpPr>
            <p:cNvPr id="201824" name="Line 96"/>
            <p:cNvSpPr>
              <a:spLocks noChangeShapeType="1"/>
            </p:cNvSpPr>
            <p:nvPr/>
          </p:nvSpPr>
          <p:spPr bwMode="auto">
            <a:xfrm flipH="1">
              <a:off x="2784" y="3312"/>
              <a:ext cx="124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25" name="Text Box 97"/>
            <p:cNvSpPr txBox="1">
              <a:spLocks noChangeArrowheads="1"/>
            </p:cNvSpPr>
            <p:nvPr/>
          </p:nvSpPr>
          <p:spPr bwMode="auto">
            <a:xfrm rot="21614077">
              <a:off x="2832" y="3408"/>
              <a:ext cx="120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1200">
                  <a:latin typeface="Arial" charset="0"/>
                </a:rPr>
                <a:t> ok(T)</a:t>
              </a:r>
            </a:p>
          </p:txBody>
        </p:sp>
        <p:sp>
          <p:nvSpPr>
            <p:cNvPr id="201826" name="Line 98"/>
            <p:cNvSpPr>
              <a:spLocks noChangeShapeType="1"/>
            </p:cNvSpPr>
            <p:nvPr/>
          </p:nvSpPr>
          <p:spPr bwMode="auto">
            <a:xfrm flipH="1">
              <a:off x="1680" y="3600"/>
              <a:ext cx="24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01730" name="Rectangle 2"/>
          <p:cNvSpPr>
            <a:spLocks noGrp="1" noChangeArrowheads="1"/>
          </p:cNvSpPr>
          <p:nvPr>
            <p:ph type="title"/>
          </p:nvPr>
        </p:nvSpPr>
        <p:spPr/>
        <p:txBody>
          <a:bodyPr/>
          <a:lstStyle/>
          <a:p>
            <a:r>
              <a:rPr lang="en-US" altLang="en-US"/>
              <a:t>Esempio Sequence Diagram</a:t>
            </a:r>
          </a:p>
        </p:txBody>
      </p:sp>
      <p:sp>
        <p:nvSpPr>
          <p:cNvPr id="201731" name="Rectangle 3"/>
          <p:cNvSpPr>
            <a:spLocks noChangeArrowheads="1"/>
          </p:cNvSpPr>
          <p:nvPr/>
        </p:nvSpPr>
        <p:spPr bwMode="auto">
          <a:xfrm>
            <a:off x="228600" y="1143000"/>
            <a:ext cx="8610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a:buFontTx/>
              <a:buNone/>
            </a:pPr>
            <a:r>
              <a:rPr lang="en-US" altLang="en-US" sz="2400"/>
              <a:t>Corrispondente al collaboration “iscrizione di una coppia ad un torneo” visto prima</a:t>
            </a:r>
          </a:p>
        </p:txBody>
      </p:sp>
      <p:grpSp>
        <p:nvGrpSpPr>
          <p:cNvPr id="201863" name="Group 135"/>
          <p:cNvGrpSpPr>
            <a:grpSpLocks/>
          </p:cNvGrpSpPr>
          <p:nvPr/>
        </p:nvGrpSpPr>
        <p:grpSpPr bwMode="auto">
          <a:xfrm>
            <a:off x="1752600" y="2646363"/>
            <a:ext cx="7239000" cy="333375"/>
            <a:chOff x="720" y="1667"/>
            <a:chExt cx="4560" cy="210"/>
          </a:xfrm>
        </p:grpSpPr>
        <p:grpSp>
          <p:nvGrpSpPr>
            <p:cNvPr id="201802" name="Group 74"/>
            <p:cNvGrpSpPr>
              <a:grpSpLocks/>
            </p:cNvGrpSpPr>
            <p:nvPr/>
          </p:nvGrpSpPr>
          <p:grpSpPr bwMode="auto">
            <a:xfrm>
              <a:off x="4512" y="1675"/>
              <a:ext cx="768" cy="192"/>
              <a:chOff x="4608" y="1383"/>
              <a:chExt cx="768" cy="192"/>
            </a:xfrm>
          </p:grpSpPr>
          <p:sp>
            <p:nvSpPr>
              <p:cNvPr id="201737" name="Rectangle 9"/>
              <p:cNvSpPr>
                <a:spLocks noChangeArrowheads="1"/>
              </p:cNvSpPr>
              <p:nvPr/>
            </p:nvSpPr>
            <p:spPr bwMode="auto">
              <a:xfrm>
                <a:off x="4608" y="1383"/>
                <a:ext cx="768"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738" name="Text Box 10"/>
              <p:cNvSpPr txBox="1">
                <a:spLocks noChangeArrowheads="1"/>
              </p:cNvSpPr>
              <p:nvPr/>
            </p:nvSpPr>
            <p:spPr bwMode="auto">
              <a:xfrm>
                <a:off x="4708" y="1383"/>
                <a:ext cx="5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T:Torneo</a:t>
                </a:r>
              </a:p>
            </p:txBody>
          </p:sp>
        </p:grpSp>
        <p:grpSp>
          <p:nvGrpSpPr>
            <p:cNvPr id="201808" name="Group 80"/>
            <p:cNvGrpSpPr>
              <a:grpSpLocks/>
            </p:cNvGrpSpPr>
            <p:nvPr/>
          </p:nvGrpSpPr>
          <p:grpSpPr bwMode="auto">
            <a:xfrm>
              <a:off x="3312" y="1667"/>
              <a:ext cx="768" cy="210"/>
              <a:chOff x="2928" y="1470"/>
              <a:chExt cx="768" cy="210"/>
            </a:xfrm>
          </p:grpSpPr>
          <p:sp>
            <p:nvSpPr>
              <p:cNvPr id="201748" name="Text Box 20"/>
              <p:cNvSpPr txBox="1">
                <a:spLocks noChangeArrowheads="1"/>
              </p:cNvSpPr>
              <p:nvPr/>
            </p:nvSpPr>
            <p:spPr bwMode="auto">
              <a:xfrm>
                <a:off x="3021" y="1470"/>
                <a:ext cx="58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C:Coppia</a:t>
                </a:r>
              </a:p>
            </p:txBody>
          </p:sp>
          <p:sp>
            <p:nvSpPr>
              <p:cNvPr id="201803" name="Rectangle 75"/>
              <p:cNvSpPr>
                <a:spLocks noChangeArrowheads="1"/>
              </p:cNvSpPr>
              <p:nvPr/>
            </p:nvSpPr>
            <p:spPr bwMode="auto">
              <a:xfrm>
                <a:off x="2928" y="1488"/>
                <a:ext cx="768"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07" name="Group 79"/>
            <p:cNvGrpSpPr>
              <a:grpSpLocks/>
            </p:cNvGrpSpPr>
            <p:nvPr/>
          </p:nvGrpSpPr>
          <p:grpSpPr bwMode="auto">
            <a:xfrm>
              <a:off x="1824" y="1675"/>
              <a:ext cx="960" cy="192"/>
              <a:chOff x="1200" y="1431"/>
              <a:chExt cx="960" cy="192"/>
            </a:xfrm>
          </p:grpSpPr>
          <p:sp>
            <p:nvSpPr>
              <p:cNvPr id="201744" name="Text Box 16"/>
              <p:cNvSpPr txBox="1">
                <a:spLocks noChangeArrowheads="1"/>
              </p:cNvSpPr>
              <p:nvPr/>
            </p:nvSpPr>
            <p:spPr bwMode="auto">
              <a:xfrm>
                <a:off x="1290" y="1431"/>
                <a:ext cx="7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G1:Giocatore</a:t>
                </a:r>
              </a:p>
            </p:txBody>
          </p:sp>
          <p:sp>
            <p:nvSpPr>
              <p:cNvPr id="201804" name="Rectangle 76"/>
              <p:cNvSpPr>
                <a:spLocks noChangeArrowheads="1"/>
              </p:cNvSpPr>
              <p:nvPr/>
            </p:nvSpPr>
            <p:spPr bwMode="auto">
              <a:xfrm>
                <a:off x="1200" y="1431"/>
                <a:ext cx="960"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06" name="Group 78"/>
            <p:cNvGrpSpPr>
              <a:grpSpLocks/>
            </p:cNvGrpSpPr>
            <p:nvPr/>
          </p:nvGrpSpPr>
          <p:grpSpPr bwMode="auto">
            <a:xfrm>
              <a:off x="720" y="1675"/>
              <a:ext cx="960" cy="192"/>
              <a:chOff x="96" y="1383"/>
              <a:chExt cx="960" cy="192"/>
            </a:xfrm>
          </p:grpSpPr>
          <p:sp>
            <p:nvSpPr>
              <p:cNvPr id="201735" name="Text Box 7"/>
              <p:cNvSpPr txBox="1">
                <a:spLocks noChangeArrowheads="1"/>
              </p:cNvSpPr>
              <p:nvPr/>
            </p:nvSpPr>
            <p:spPr bwMode="auto">
              <a:xfrm>
                <a:off x="186" y="1383"/>
                <a:ext cx="7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G2:Giocatore</a:t>
                </a:r>
              </a:p>
            </p:txBody>
          </p:sp>
          <p:sp>
            <p:nvSpPr>
              <p:cNvPr id="201805" name="Rectangle 77"/>
              <p:cNvSpPr>
                <a:spLocks noChangeArrowheads="1"/>
              </p:cNvSpPr>
              <p:nvPr/>
            </p:nvSpPr>
            <p:spPr bwMode="auto">
              <a:xfrm>
                <a:off x="96" y="1383"/>
                <a:ext cx="960"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01869" name="Group 141"/>
          <p:cNvGrpSpPr>
            <a:grpSpLocks/>
          </p:cNvGrpSpPr>
          <p:nvPr/>
        </p:nvGrpSpPr>
        <p:grpSpPr bwMode="auto">
          <a:xfrm>
            <a:off x="2514600" y="2971800"/>
            <a:ext cx="152400" cy="3657600"/>
            <a:chOff x="1200" y="1872"/>
            <a:chExt cx="96" cy="2304"/>
          </a:xfrm>
        </p:grpSpPr>
        <p:sp>
          <p:nvSpPr>
            <p:cNvPr id="201828" name="Rectangle 100"/>
            <p:cNvSpPr>
              <a:spLocks noChangeArrowheads="1"/>
            </p:cNvSpPr>
            <p:nvPr/>
          </p:nvSpPr>
          <p:spPr bwMode="auto">
            <a:xfrm>
              <a:off x="1200" y="2352"/>
              <a:ext cx="96" cy="336"/>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1" name="Rectangle 103"/>
            <p:cNvSpPr>
              <a:spLocks noChangeArrowheads="1"/>
            </p:cNvSpPr>
            <p:nvPr/>
          </p:nvSpPr>
          <p:spPr bwMode="auto">
            <a:xfrm>
              <a:off x="1200" y="3600"/>
              <a:ext cx="9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3" name="Line 105"/>
            <p:cNvSpPr>
              <a:spLocks noChangeShapeType="1"/>
            </p:cNvSpPr>
            <p:nvPr/>
          </p:nvSpPr>
          <p:spPr bwMode="auto">
            <a:xfrm>
              <a:off x="1248" y="1872"/>
              <a:ext cx="0" cy="48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4" name="Line 106"/>
            <p:cNvSpPr>
              <a:spLocks noChangeShapeType="1"/>
            </p:cNvSpPr>
            <p:nvPr/>
          </p:nvSpPr>
          <p:spPr bwMode="auto">
            <a:xfrm>
              <a:off x="1248" y="2688"/>
              <a:ext cx="0" cy="91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5" name="Line 107"/>
            <p:cNvSpPr>
              <a:spLocks noChangeShapeType="1"/>
            </p:cNvSpPr>
            <p:nvPr/>
          </p:nvSpPr>
          <p:spPr bwMode="auto">
            <a:xfrm>
              <a:off x="1248" y="3792"/>
              <a:ext cx="0" cy="38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68" name="Group 140"/>
          <p:cNvGrpSpPr>
            <a:grpSpLocks/>
          </p:cNvGrpSpPr>
          <p:nvPr/>
        </p:nvGrpSpPr>
        <p:grpSpPr bwMode="auto">
          <a:xfrm>
            <a:off x="4267200" y="2971800"/>
            <a:ext cx="152400" cy="3505200"/>
            <a:chOff x="2304" y="1872"/>
            <a:chExt cx="96" cy="2208"/>
          </a:xfrm>
        </p:grpSpPr>
        <p:sp>
          <p:nvSpPr>
            <p:cNvPr id="201827" name="Rectangle 99"/>
            <p:cNvSpPr>
              <a:spLocks noChangeArrowheads="1"/>
            </p:cNvSpPr>
            <p:nvPr/>
          </p:nvSpPr>
          <p:spPr bwMode="auto">
            <a:xfrm>
              <a:off x="2304" y="2112"/>
              <a:ext cx="96"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0" name="Rectangle 102"/>
            <p:cNvSpPr>
              <a:spLocks noChangeArrowheads="1"/>
            </p:cNvSpPr>
            <p:nvPr/>
          </p:nvSpPr>
          <p:spPr bwMode="auto">
            <a:xfrm>
              <a:off x="2304" y="3312"/>
              <a:ext cx="96" cy="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6" name="Line 108"/>
            <p:cNvSpPr>
              <a:spLocks noChangeShapeType="1"/>
            </p:cNvSpPr>
            <p:nvPr/>
          </p:nvSpPr>
          <p:spPr bwMode="auto">
            <a:xfrm>
              <a:off x="2352" y="1872"/>
              <a:ext cx="0" cy="24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7" name="Line 109"/>
            <p:cNvSpPr>
              <a:spLocks noChangeShapeType="1"/>
            </p:cNvSpPr>
            <p:nvPr/>
          </p:nvSpPr>
          <p:spPr bwMode="auto">
            <a:xfrm>
              <a:off x="2352" y="2880"/>
              <a:ext cx="0" cy="43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8" name="Line 110"/>
            <p:cNvSpPr>
              <a:spLocks noChangeShapeType="1"/>
            </p:cNvSpPr>
            <p:nvPr/>
          </p:nvSpPr>
          <p:spPr bwMode="auto">
            <a:xfrm>
              <a:off x="2352" y="3504"/>
              <a:ext cx="0" cy="57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67" name="Group 139"/>
          <p:cNvGrpSpPr>
            <a:grpSpLocks/>
          </p:cNvGrpSpPr>
          <p:nvPr/>
        </p:nvGrpSpPr>
        <p:grpSpPr bwMode="auto">
          <a:xfrm>
            <a:off x="6400800" y="2971800"/>
            <a:ext cx="152400" cy="3733800"/>
            <a:chOff x="3648" y="1872"/>
            <a:chExt cx="96" cy="2352"/>
          </a:xfrm>
        </p:grpSpPr>
        <p:sp>
          <p:nvSpPr>
            <p:cNvPr id="201829" name="Rectangle 101"/>
            <p:cNvSpPr>
              <a:spLocks noChangeArrowheads="1"/>
            </p:cNvSpPr>
            <p:nvPr/>
          </p:nvSpPr>
          <p:spPr bwMode="auto">
            <a:xfrm>
              <a:off x="3648" y="2832"/>
              <a:ext cx="96" cy="86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39" name="Line 111"/>
            <p:cNvSpPr>
              <a:spLocks noChangeShapeType="1"/>
            </p:cNvSpPr>
            <p:nvPr/>
          </p:nvSpPr>
          <p:spPr bwMode="auto">
            <a:xfrm>
              <a:off x="3696" y="1872"/>
              <a:ext cx="0" cy="96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40" name="Line 112"/>
            <p:cNvSpPr>
              <a:spLocks noChangeShapeType="1"/>
            </p:cNvSpPr>
            <p:nvPr/>
          </p:nvSpPr>
          <p:spPr bwMode="auto">
            <a:xfrm>
              <a:off x="3696" y="3696"/>
              <a:ext cx="0" cy="528"/>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66" name="Group 138"/>
          <p:cNvGrpSpPr>
            <a:grpSpLocks/>
          </p:cNvGrpSpPr>
          <p:nvPr/>
        </p:nvGrpSpPr>
        <p:grpSpPr bwMode="auto">
          <a:xfrm>
            <a:off x="8229600" y="2971800"/>
            <a:ext cx="152400" cy="3733800"/>
            <a:chOff x="4800" y="1872"/>
            <a:chExt cx="96" cy="2352"/>
          </a:xfrm>
        </p:grpSpPr>
        <p:sp>
          <p:nvSpPr>
            <p:cNvPr id="201832" name="Rectangle 104"/>
            <p:cNvSpPr>
              <a:spLocks noChangeArrowheads="1"/>
            </p:cNvSpPr>
            <p:nvPr/>
          </p:nvSpPr>
          <p:spPr bwMode="auto">
            <a:xfrm>
              <a:off x="4800" y="2928"/>
              <a:ext cx="96" cy="4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41" name="Line 113"/>
            <p:cNvSpPr>
              <a:spLocks noChangeShapeType="1"/>
            </p:cNvSpPr>
            <p:nvPr/>
          </p:nvSpPr>
          <p:spPr bwMode="auto">
            <a:xfrm>
              <a:off x="4848" y="1872"/>
              <a:ext cx="0" cy="1056"/>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42" name="Line 114"/>
            <p:cNvSpPr>
              <a:spLocks noChangeShapeType="1"/>
            </p:cNvSpPr>
            <p:nvPr/>
          </p:nvSpPr>
          <p:spPr bwMode="auto">
            <a:xfrm>
              <a:off x="4848" y="3360"/>
              <a:ext cx="0" cy="86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64" name="Group 136"/>
          <p:cNvGrpSpPr>
            <a:grpSpLocks/>
          </p:cNvGrpSpPr>
          <p:nvPr/>
        </p:nvGrpSpPr>
        <p:grpSpPr bwMode="auto">
          <a:xfrm>
            <a:off x="0" y="2286000"/>
            <a:ext cx="460375" cy="4038600"/>
            <a:chOff x="238" y="1440"/>
            <a:chExt cx="290" cy="2544"/>
          </a:xfrm>
        </p:grpSpPr>
        <p:sp>
          <p:nvSpPr>
            <p:cNvPr id="201844" name="Line 116"/>
            <p:cNvSpPr>
              <a:spLocks noChangeShapeType="1"/>
            </p:cNvSpPr>
            <p:nvPr/>
          </p:nvSpPr>
          <p:spPr bwMode="auto">
            <a:xfrm>
              <a:off x="528" y="1440"/>
              <a:ext cx="0" cy="2544"/>
            </a:xfrm>
            <a:prstGeom prst="line">
              <a:avLst/>
            </a:prstGeom>
            <a:noFill/>
            <a:ln w="38100">
              <a:solidFill>
                <a:srgbClr val="0000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45" name="Text Box 117"/>
            <p:cNvSpPr txBox="1">
              <a:spLocks noChangeArrowheads="1"/>
            </p:cNvSpPr>
            <p:nvPr/>
          </p:nvSpPr>
          <p:spPr bwMode="auto">
            <a:xfrm rot="-5365700">
              <a:off x="57" y="2144"/>
              <a:ext cx="6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0066"/>
                  </a:solidFill>
                  <a:latin typeface="Arial" charset="0"/>
                </a:rPr>
                <a:t>tempo</a:t>
              </a:r>
            </a:p>
          </p:txBody>
        </p:sp>
      </p:grpSp>
      <p:grpSp>
        <p:nvGrpSpPr>
          <p:cNvPr id="201878" name="Group 150"/>
          <p:cNvGrpSpPr>
            <a:grpSpLocks/>
          </p:cNvGrpSpPr>
          <p:nvPr/>
        </p:nvGrpSpPr>
        <p:grpSpPr bwMode="auto">
          <a:xfrm>
            <a:off x="2873375" y="5334000"/>
            <a:ext cx="3527425" cy="1447800"/>
            <a:chOff x="1810" y="3360"/>
            <a:chExt cx="2222" cy="912"/>
          </a:xfrm>
        </p:grpSpPr>
        <p:sp>
          <p:nvSpPr>
            <p:cNvPr id="201853" name="Line 125"/>
            <p:cNvSpPr>
              <a:spLocks noChangeShapeType="1"/>
            </p:cNvSpPr>
            <p:nvPr/>
          </p:nvSpPr>
          <p:spPr bwMode="auto">
            <a:xfrm flipV="1">
              <a:off x="3408" y="3360"/>
              <a:ext cx="624" cy="432"/>
            </a:xfrm>
            <a:prstGeom prst="line">
              <a:avLst/>
            </a:prstGeom>
            <a:noFill/>
            <a:ln w="28575">
              <a:solidFill>
                <a:srgbClr val="0080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54" name="Text Box 126"/>
            <p:cNvSpPr txBox="1">
              <a:spLocks noChangeArrowheads="1"/>
            </p:cNvSpPr>
            <p:nvPr/>
          </p:nvSpPr>
          <p:spPr bwMode="auto">
            <a:xfrm rot="-9458">
              <a:off x="1810" y="3734"/>
              <a:ext cx="1982"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500"/>
                </a:lnSpc>
              </a:pPr>
              <a:r>
                <a:rPr lang="en-US" altLang="en-US" sz="1600" b="1">
                  <a:solidFill>
                    <a:srgbClr val="008000"/>
                  </a:solidFill>
                  <a:latin typeface="Arial" charset="0"/>
                </a:rPr>
                <a:t>focus of control</a:t>
              </a:r>
            </a:p>
            <a:p>
              <a:pPr>
                <a:lnSpc>
                  <a:spcPts val="1500"/>
                </a:lnSpc>
              </a:pPr>
              <a:r>
                <a:rPr lang="en-US" altLang="en-US" sz="1600" b="1">
                  <a:solidFill>
                    <a:srgbClr val="008000"/>
                  </a:solidFill>
                  <a:latin typeface="Arial" charset="0"/>
                </a:rPr>
                <a:t>Quando l’oggetto è attivo </a:t>
              </a:r>
            </a:p>
            <a:p>
              <a:pPr>
                <a:lnSpc>
                  <a:spcPts val="1500"/>
                </a:lnSpc>
              </a:pPr>
              <a:r>
                <a:rPr lang="en-US" altLang="en-US" sz="1600" b="1">
                  <a:solidFill>
                    <a:srgbClr val="008000"/>
                  </a:solidFill>
                  <a:latin typeface="Arial" charset="0"/>
                </a:rPr>
                <a:t>perche esegue un’azione o ha</a:t>
              </a:r>
            </a:p>
            <a:p>
              <a:pPr>
                <a:lnSpc>
                  <a:spcPts val="1500"/>
                </a:lnSpc>
              </a:pPr>
              <a:r>
                <a:rPr lang="en-US" altLang="en-US" sz="1600" b="1">
                  <a:solidFill>
                    <a:srgbClr val="008000"/>
                  </a:solidFill>
                  <a:latin typeface="Arial" charset="0"/>
                </a:rPr>
                <a:t>passato il controllo ad un altro</a:t>
              </a:r>
            </a:p>
          </p:txBody>
        </p:sp>
      </p:grpSp>
      <p:grpSp>
        <p:nvGrpSpPr>
          <p:cNvPr id="201865" name="Group 137"/>
          <p:cNvGrpSpPr>
            <a:grpSpLocks/>
          </p:cNvGrpSpPr>
          <p:nvPr/>
        </p:nvGrpSpPr>
        <p:grpSpPr bwMode="auto">
          <a:xfrm>
            <a:off x="3048000" y="1647825"/>
            <a:ext cx="4038600" cy="638175"/>
            <a:chOff x="1536" y="1038"/>
            <a:chExt cx="2544" cy="402"/>
          </a:xfrm>
        </p:grpSpPr>
        <p:sp>
          <p:nvSpPr>
            <p:cNvPr id="201859" name="Line 131"/>
            <p:cNvSpPr>
              <a:spLocks noChangeShapeType="1"/>
            </p:cNvSpPr>
            <p:nvPr/>
          </p:nvSpPr>
          <p:spPr bwMode="auto">
            <a:xfrm rot="-5402739">
              <a:off x="2808" y="168"/>
              <a:ext cx="0" cy="2544"/>
            </a:xfrm>
            <a:prstGeom prst="line">
              <a:avLst/>
            </a:prstGeom>
            <a:noFill/>
            <a:ln w="38100">
              <a:solidFill>
                <a:srgbClr val="000066"/>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60" name="Text Box 132"/>
            <p:cNvSpPr txBox="1">
              <a:spLocks noChangeArrowheads="1"/>
            </p:cNvSpPr>
            <p:nvPr/>
          </p:nvSpPr>
          <p:spPr bwMode="auto">
            <a:xfrm rot="112029">
              <a:off x="2592" y="1038"/>
              <a:ext cx="693"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pPr>
              <a:r>
                <a:rPr lang="en-US" altLang="en-US">
                  <a:solidFill>
                    <a:srgbClr val="000066"/>
                  </a:solidFill>
                  <a:latin typeface="Arial" charset="0"/>
                </a:rPr>
                <a:t>oggetti</a:t>
              </a:r>
            </a:p>
          </p:txBody>
        </p:sp>
      </p:grpSp>
      <p:grpSp>
        <p:nvGrpSpPr>
          <p:cNvPr id="201877" name="Group 149"/>
          <p:cNvGrpSpPr>
            <a:grpSpLocks/>
          </p:cNvGrpSpPr>
          <p:nvPr/>
        </p:nvGrpSpPr>
        <p:grpSpPr bwMode="auto">
          <a:xfrm>
            <a:off x="998538" y="3352800"/>
            <a:ext cx="4640263" cy="2225675"/>
            <a:chOff x="629" y="2112"/>
            <a:chExt cx="2923" cy="1402"/>
          </a:xfrm>
        </p:grpSpPr>
        <p:sp>
          <p:nvSpPr>
            <p:cNvPr id="201872" name="Text Box 144"/>
            <p:cNvSpPr txBox="1">
              <a:spLocks noChangeArrowheads="1"/>
            </p:cNvSpPr>
            <p:nvPr/>
          </p:nvSpPr>
          <p:spPr bwMode="auto">
            <a:xfrm rot="21590542">
              <a:off x="629" y="3335"/>
              <a:ext cx="71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500"/>
                </a:lnSpc>
              </a:pPr>
              <a:r>
                <a:rPr lang="en-US" altLang="en-US" sz="1600" b="1" dirty="0" err="1" smtClean="0">
                  <a:solidFill>
                    <a:srgbClr val="FF6600"/>
                  </a:solidFill>
                  <a:latin typeface="Arial" charset="0"/>
                </a:rPr>
                <a:t>messaggi</a:t>
              </a:r>
              <a:endParaRPr lang="en-US" altLang="en-US" sz="1600" b="1" dirty="0">
                <a:solidFill>
                  <a:srgbClr val="FF6600"/>
                </a:solidFill>
                <a:latin typeface="Arial" charset="0"/>
              </a:endParaRPr>
            </a:p>
          </p:txBody>
        </p:sp>
        <p:sp>
          <p:nvSpPr>
            <p:cNvPr id="201874" name="Line 146"/>
            <p:cNvSpPr>
              <a:spLocks noChangeShapeType="1"/>
            </p:cNvSpPr>
            <p:nvPr/>
          </p:nvSpPr>
          <p:spPr bwMode="auto">
            <a:xfrm flipV="1">
              <a:off x="1008" y="2592"/>
              <a:ext cx="1056" cy="720"/>
            </a:xfrm>
            <a:prstGeom prst="line">
              <a:avLst/>
            </a:prstGeom>
            <a:noFill/>
            <a:ln w="28575">
              <a:solidFill>
                <a:srgbClr val="FF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1876" name="Line 148"/>
            <p:cNvSpPr>
              <a:spLocks noChangeShapeType="1"/>
            </p:cNvSpPr>
            <p:nvPr/>
          </p:nvSpPr>
          <p:spPr bwMode="auto">
            <a:xfrm flipV="1">
              <a:off x="1104" y="2112"/>
              <a:ext cx="2448" cy="1296"/>
            </a:xfrm>
            <a:prstGeom prst="line">
              <a:avLst/>
            </a:prstGeom>
            <a:noFill/>
            <a:ln w="28575">
              <a:solidFill>
                <a:srgbClr val="FF6600"/>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1880" name="Group 152"/>
          <p:cNvGrpSpPr>
            <a:grpSpLocks/>
          </p:cNvGrpSpPr>
          <p:nvPr/>
        </p:nvGrpSpPr>
        <p:grpSpPr bwMode="auto">
          <a:xfrm>
            <a:off x="6629400" y="5638800"/>
            <a:ext cx="1676400" cy="1006475"/>
            <a:chOff x="4176" y="3552"/>
            <a:chExt cx="1056" cy="634"/>
          </a:xfrm>
        </p:grpSpPr>
        <p:sp>
          <p:nvSpPr>
            <p:cNvPr id="201850" name="Text Box 122"/>
            <p:cNvSpPr txBox="1">
              <a:spLocks noChangeArrowheads="1"/>
            </p:cNvSpPr>
            <p:nvPr/>
          </p:nvSpPr>
          <p:spPr bwMode="auto">
            <a:xfrm rot="-9458">
              <a:off x="4176" y="3936"/>
              <a:ext cx="104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solidFill>
                    <a:srgbClr val="CC00CC"/>
                  </a:solidFill>
                  <a:latin typeface="Arial" charset="0"/>
                </a:rPr>
                <a:t>object lifeline</a:t>
              </a:r>
            </a:p>
          </p:txBody>
        </p:sp>
        <p:sp>
          <p:nvSpPr>
            <p:cNvPr id="201879" name="Line 151"/>
            <p:cNvSpPr>
              <a:spLocks noChangeShapeType="1"/>
            </p:cNvSpPr>
            <p:nvPr/>
          </p:nvSpPr>
          <p:spPr bwMode="auto">
            <a:xfrm flipV="1">
              <a:off x="4608" y="3552"/>
              <a:ext cx="624" cy="432"/>
            </a:xfrm>
            <a:prstGeom prst="line">
              <a:avLst/>
            </a:prstGeom>
            <a:noFill/>
            <a:ln w="28575">
              <a:solidFill>
                <a:srgbClr val="CC00CC"/>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756280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01863"/>
                                        </p:tgtEl>
                                        <p:attrNameLst>
                                          <p:attrName>style.visibility</p:attrName>
                                        </p:attrNameLst>
                                      </p:cBhvr>
                                      <p:to>
                                        <p:strVal val="visible"/>
                                      </p:to>
                                    </p:set>
                                    <p:animEffect transition="in" filter="box(in)">
                                      <p:cBhvr>
                                        <p:cTn id="11" dur="500"/>
                                        <p:tgtEl>
                                          <p:spTgt spid="20186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201865"/>
                                        </p:tgtEl>
                                        <p:attrNameLst>
                                          <p:attrName>style.visibility</p:attrName>
                                        </p:attrNameLst>
                                      </p:cBhvr>
                                      <p:to>
                                        <p:strVal val="visible"/>
                                      </p:to>
                                    </p:set>
                                    <p:anim calcmode="lin" valueType="num">
                                      <p:cBhvr additive="base">
                                        <p:cTn id="16" dur="500" fill="hold"/>
                                        <p:tgtEl>
                                          <p:spTgt spid="201865"/>
                                        </p:tgtEl>
                                        <p:attrNameLst>
                                          <p:attrName>ppt_x</p:attrName>
                                        </p:attrNameLst>
                                      </p:cBhvr>
                                      <p:tavLst>
                                        <p:tav tm="0">
                                          <p:val>
                                            <p:strVal val="0-#ppt_w/2"/>
                                          </p:val>
                                        </p:tav>
                                        <p:tav tm="100000">
                                          <p:val>
                                            <p:strVal val="#ppt_x"/>
                                          </p:val>
                                        </p:tav>
                                      </p:tavLst>
                                    </p:anim>
                                    <p:anim calcmode="lin" valueType="num">
                                      <p:cBhvr additive="base">
                                        <p:cTn id="17" dur="500" fill="hold"/>
                                        <p:tgtEl>
                                          <p:spTgt spid="201865"/>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0186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018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201868"/>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01869"/>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201880"/>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201871"/>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nodeType="clickEffect">
                                  <p:stCondLst>
                                    <p:cond delay="0"/>
                                  </p:stCondLst>
                                  <p:childTnLst>
                                    <p:set>
                                      <p:cBhvr>
                                        <p:cTn id="45" dur="1" fill="hold">
                                          <p:stCondLst>
                                            <p:cond delay="499"/>
                                          </p:stCondLst>
                                        </p:cTn>
                                        <p:tgtEl>
                                          <p:spTgt spid="201877"/>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nodeType="clickEffect">
                                  <p:stCondLst>
                                    <p:cond delay="0"/>
                                  </p:stCondLst>
                                  <p:childTnLst>
                                    <p:set>
                                      <p:cBhvr>
                                        <p:cTn id="49" dur="1" fill="hold">
                                          <p:stCondLst>
                                            <p:cond delay="499"/>
                                          </p:stCondLst>
                                        </p:cTn>
                                        <p:tgtEl>
                                          <p:spTgt spid="201878"/>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1" presetClass="entr" presetSubtype="0" fill="hold" nodeType="clickEffect">
                                  <p:stCondLst>
                                    <p:cond delay="0"/>
                                  </p:stCondLst>
                                  <p:childTnLst>
                                    <p:set>
                                      <p:cBhvr>
                                        <p:cTn id="53" dur="1" fill="hold">
                                          <p:stCondLst>
                                            <p:cond delay="499"/>
                                          </p:stCondLst>
                                        </p:cTn>
                                        <p:tgtEl>
                                          <p:spTgt spid="2018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r>
              <a:rPr lang="en-US" altLang="en-US" dirty="0" err="1" smtClean="0"/>
              <a:t>Briscola</a:t>
            </a:r>
            <a:endParaRPr lang="en-US" altLang="en-US" dirty="0"/>
          </a:p>
        </p:txBody>
      </p:sp>
      <p:sp>
        <p:nvSpPr>
          <p:cNvPr id="195587" name="Rectangle 3"/>
          <p:cNvSpPr>
            <a:spLocks noGrp="1" noChangeArrowheads="1"/>
          </p:cNvSpPr>
          <p:nvPr>
            <p:ph type="body" idx="1"/>
          </p:nvPr>
        </p:nvSpPr>
        <p:spPr/>
        <p:txBody>
          <a:bodyPr>
            <a:normAutofit fontScale="92500" lnSpcReduction="10000"/>
          </a:bodyPr>
          <a:lstStyle/>
          <a:p>
            <a:pPr>
              <a:lnSpc>
                <a:spcPct val="90000"/>
              </a:lnSpc>
            </a:pPr>
            <a:r>
              <a:rPr lang="en-GB" altLang="en-US" sz="2000"/>
              <a:t>Quindi ogni giocatore partendo da quello alla destra del  vincitore pesca una carta dal mazzo e si ricomincia.</a:t>
            </a:r>
          </a:p>
          <a:p>
            <a:pPr>
              <a:lnSpc>
                <a:spcPct val="90000"/>
              </a:lnSpc>
            </a:pPr>
            <a:r>
              <a:rPr lang="en-GB" altLang="en-US" sz="2000"/>
              <a:t>Il vincitore del giro precedente inizia per primo a mettere giù la carta.</a:t>
            </a:r>
          </a:p>
          <a:p>
            <a:pPr>
              <a:lnSpc>
                <a:spcPct val="90000"/>
              </a:lnSpc>
            </a:pPr>
            <a:r>
              <a:rPr lang="en-GB" altLang="en-US" sz="2000"/>
              <a:t>Si termina quando non ci sono più carte da prendere. </a:t>
            </a:r>
          </a:p>
          <a:p>
            <a:pPr>
              <a:lnSpc>
                <a:spcPct val="90000"/>
              </a:lnSpc>
            </a:pPr>
            <a:r>
              <a:rPr lang="en-GB" altLang="en-US" sz="2000"/>
              <a:t>I giocatori tengono le loro carte coperte, sia quelle in mano che quelle eventualmente vinte, e non possono vedere le carte in mano agli altri giocatori.</a:t>
            </a:r>
          </a:p>
          <a:p>
            <a:pPr>
              <a:lnSpc>
                <a:spcPct val="90000"/>
              </a:lnSpc>
            </a:pPr>
            <a:r>
              <a:rPr lang="en-GB" altLang="en-US" sz="2000"/>
              <a:t>Alla fine si contano i punti (vedi dopo) delle carte possedute da ogni coppia.</a:t>
            </a:r>
          </a:p>
          <a:p>
            <a:pPr>
              <a:lnSpc>
                <a:spcPct val="90000"/>
              </a:lnSpc>
            </a:pPr>
            <a:r>
              <a:rPr lang="en-GB" altLang="en-US" sz="2000"/>
              <a:t>Vince la coppia con più punti.</a:t>
            </a:r>
          </a:p>
          <a:p>
            <a:pPr>
              <a:lnSpc>
                <a:spcPct val="90000"/>
              </a:lnSpc>
            </a:pPr>
            <a:r>
              <a:rPr lang="en-GB" altLang="en-US" sz="2000"/>
              <a:t>I punti sono così determinati </a:t>
            </a:r>
          </a:p>
          <a:p>
            <a:pPr lvl="1">
              <a:lnSpc>
                <a:spcPct val="90000"/>
              </a:lnSpc>
            </a:pPr>
            <a:r>
              <a:rPr lang="en-GB" altLang="en-US" sz="2000"/>
              <a:t>1 vale   11</a:t>
            </a:r>
          </a:p>
          <a:p>
            <a:pPr lvl="1">
              <a:lnSpc>
                <a:spcPct val="90000"/>
              </a:lnSpc>
            </a:pPr>
            <a:r>
              <a:rPr lang="en-GB" altLang="en-US" sz="2000"/>
              <a:t>3 vale 10</a:t>
            </a:r>
          </a:p>
          <a:p>
            <a:pPr lvl="1">
              <a:lnSpc>
                <a:spcPct val="90000"/>
              </a:lnSpc>
            </a:pPr>
            <a:r>
              <a:rPr lang="en-GB" altLang="en-US" sz="2000"/>
              <a:t>K vale 4</a:t>
            </a:r>
          </a:p>
          <a:p>
            <a:pPr lvl="1">
              <a:lnSpc>
                <a:spcPct val="90000"/>
              </a:lnSpc>
            </a:pPr>
            <a:r>
              <a:rPr lang="en-GB" altLang="en-US" sz="2000"/>
              <a:t>Q vale 3</a:t>
            </a:r>
          </a:p>
          <a:p>
            <a:pPr lvl="1">
              <a:lnSpc>
                <a:spcPct val="90000"/>
              </a:lnSpc>
            </a:pPr>
            <a:r>
              <a:rPr lang="en-GB" altLang="en-US" sz="2000"/>
              <a:t>J vale 2</a:t>
            </a:r>
          </a:p>
          <a:p>
            <a:pPr lvl="1">
              <a:lnSpc>
                <a:spcPct val="90000"/>
              </a:lnSpc>
            </a:pPr>
            <a:r>
              <a:rPr lang="en-GB" altLang="en-US" sz="2000"/>
              <a:t>tutte le altre valgono 0</a:t>
            </a:r>
            <a:endParaRPr lang="en-US" altLang="en-US" sz="2000"/>
          </a:p>
        </p:txBody>
      </p:sp>
    </p:spTree>
    <p:extLst>
      <p:ext uri="{BB962C8B-B14F-4D97-AF65-F5344CB8AC3E}">
        <p14:creationId xmlns:p14="http://schemas.microsoft.com/office/powerpoint/2010/main" val="17714953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a:bodyPr>
          <a:lstStyle/>
          <a:p>
            <a:r>
              <a:rPr lang="en-US" altLang="en-US" dirty="0" smtClean="0"/>
              <a:t>Sequence diagram</a:t>
            </a:r>
            <a:endParaRPr lang="en-US" altLang="en-US" dirty="0"/>
          </a:p>
        </p:txBody>
      </p:sp>
      <p:sp>
        <p:nvSpPr>
          <p:cNvPr id="208899" name="Rectangle 3"/>
          <p:cNvSpPr>
            <a:spLocks noGrp="1" noChangeArrowheads="1"/>
          </p:cNvSpPr>
          <p:nvPr>
            <p:ph type="body" idx="1"/>
          </p:nvPr>
        </p:nvSpPr>
        <p:spPr>
          <a:xfrm>
            <a:off x="196600" y="1196752"/>
            <a:ext cx="8610600" cy="838200"/>
          </a:xfrm>
        </p:spPr>
        <p:txBody>
          <a:bodyPr>
            <a:normAutofit fontScale="85000" lnSpcReduction="20000"/>
          </a:bodyPr>
          <a:lstStyle/>
          <a:p>
            <a:r>
              <a:rPr lang="en-US" altLang="en-US"/>
              <a:t>Oggetti</a:t>
            </a:r>
          </a:p>
          <a:p>
            <a:pPr lvl="1"/>
            <a:r>
              <a:rPr lang="en-US" altLang="en-US"/>
              <a:t>Come per i collaboration</a:t>
            </a:r>
          </a:p>
        </p:txBody>
      </p:sp>
      <p:grpSp>
        <p:nvGrpSpPr>
          <p:cNvPr id="208914" name="Group 18"/>
          <p:cNvGrpSpPr>
            <a:grpSpLocks/>
          </p:cNvGrpSpPr>
          <p:nvPr/>
        </p:nvGrpSpPr>
        <p:grpSpPr bwMode="auto">
          <a:xfrm>
            <a:off x="4463800" y="1730152"/>
            <a:ext cx="1524000" cy="304800"/>
            <a:chOff x="96" y="1383"/>
            <a:chExt cx="960" cy="192"/>
          </a:xfrm>
        </p:grpSpPr>
        <p:sp>
          <p:nvSpPr>
            <p:cNvPr id="208915" name="Text Box 19"/>
            <p:cNvSpPr txBox="1">
              <a:spLocks noChangeArrowheads="1"/>
            </p:cNvSpPr>
            <p:nvPr/>
          </p:nvSpPr>
          <p:spPr bwMode="auto">
            <a:xfrm>
              <a:off x="186" y="1383"/>
              <a:ext cx="7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G2:Giocatore</a:t>
              </a:r>
            </a:p>
          </p:txBody>
        </p:sp>
        <p:sp>
          <p:nvSpPr>
            <p:cNvPr id="208916" name="Rectangle 20"/>
            <p:cNvSpPr>
              <a:spLocks noChangeArrowheads="1"/>
            </p:cNvSpPr>
            <p:nvPr/>
          </p:nvSpPr>
          <p:spPr bwMode="auto">
            <a:xfrm>
              <a:off x="96" y="1383"/>
              <a:ext cx="960"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8949" name="Group 53"/>
          <p:cNvGrpSpPr>
            <a:grpSpLocks/>
          </p:cNvGrpSpPr>
          <p:nvPr/>
        </p:nvGrpSpPr>
        <p:grpSpPr bwMode="auto">
          <a:xfrm>
            <a:off x="7359400" y="2263552"/>
            <a:ext cx="1524000" cy="1684338"/>
            <a:chOff x="816" y="1771"/>
            <a:chExt cx="960" cy="1061"/>
          </a:xfrm>
        </p:grpSpPr>
        <p:sp>
          <p:nvSpPr>
            <p:cNvPr id="208936" name="Line 40"/>
            <p:cNvSpPr>
              <a:spLocks noChangeShapeType="1"/>
            </p:cNvSpPr>
            <p:nvPr/>
          </p:nvSpPr>
          <p:spPr bwMode="auto">
            <a:xfrm>
              <a:off x="1248" y="1968"/>
              <a:ext cx="0" cy="864"/>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08946" name="Group 50"/>
            <p:cNvGrpSpPr>
              <a:grpSpLocks/>
            </p:cNvGrpSpPr>
            <p:nvPr/>
          </p:nvGrpSpPr>
          <p:grpSpPr bwMode="auto">
            <a:xfrm>
              <a:off x="816" y="1771"/>
              <a:ext cx="960" cy="192"/>
              <a:chOff x="96" y="1383"/>
              <a:chExt cx="960" cy="192"/>
            </a:xfrm>
          </p:grpSpPr>
          <p:sp>
            <p:nvSpPr>
              <p:cNvPr id="208947" name="Text Box 51"/>
              <p:cNvSpPr txBox="1">
                <a:spLocks noChangeArrowheads="1"/>
              </p:cNvSpPr>
              <p:nvPr/>
            </p:nvSpPr>
            <p:spPr bwMode="auto">
              <a:xfrm>
                <a:off x="186" y="1383"/>
                <a:ext cx="7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u="sng">
                    <a:latin typeface="Arial" charset="0"/>
                  </a:rPr>
                  <a:t>G2:Giocatore</a:t>
                </a:r>
              </a:p>
            </p:txBody>
          </p:sp>
          <p:sp>
            <p:nvSpPr>
              <p:cNvPr id="208948" name="Rectangle 52"/>
              <p:cNvSpPr>
                <a:spLocks noChangeArrowheads="1"/>
              </p:cNvSpPr>
              <p:nvPr/>
            </p:nvSpPr>
            <p:spPr bwMode="auto">
              <a:xfrm>
                <a:off x="96" y="1383"/>
                <a:ext cx="960" cy="19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08953" name="Group 57"/>
          <p:cNvGrpSpPr>
            <a:grpSpLocks/>
          </p:cNvGrpSpPr>
          <p:nvPr/>
        </p:nvGrpSpPr>
        <p:grpSpPr bwMode="auto">
          <a:xfrm>
            <a:off x="8273800" y="3558952"/>
            <a:ext cx="152400" cy="2286000"/>
            <a:chOff x="2304" y="1872"/>
            <a:chExt cx="96" cy="1440"/>
          </a:xfrm>
        </p:grpSpPr>
        <p:sp>
          <p:nvSpPr>
            <p:cNvPr id="208950" name="Rectangle 54"/>
            <p:cNvSpPr>
              <a:spLocks noChangeArrowheads="1"/>
            </p:cNvSpPr>
            <p:nvPr/>
          </p:nvSpPr>
          <p:spPr bwMode="auto">
            <a:xfrm>
              <a:off x="2304" y="2112"/>
              <a:ext cx="96" cy="76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8951" name="Line 55"/>
            <p:cNvSpPr>
              <a:spLocks noChangeShapeType="1"/>
            </p:cNvSpPr>
            <p:nvPr/>
          </p:nvSpPr>
          <p:spPr bwMode="auto">
            <a:xfrm>
              <a:off x="2352" y="1872"/>
              <a:ext cx="0" cy="24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8952" name="Line 56"/>
            <p:cNvSpPr>
              <a:spLocks noChangeShapeType="1"/>
            </p:cNvSpPr>
            <p:nvPr/>
          </p:nvSpPr>
          <p:spPr bwMode="auto">
            <a:xfrm>
              <a:off x="2352" y="2880"/>
              <a:ext cx="0" cy="432"/>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08961" name="Group 65"/>
          <p:cNvGrpSpPr>
            <a:grpSpLocks/>
          </p:cNvGrpSpPr>
          <p:nvPr/>
        </p:nvGrpSpPr>
        <p:grpSpPr bwMode="auto">
          <a:xfrm>
            <a:off x="1066176" y="6003032"/>
            <a:ext cx="4953000" cy="152400"/>
            <a:chOff x="1488" y="3984"/>
            <a:chExt cx="3120" cy="96"/>
          </a:xfrm>
        </p:grpSpPr>
        <p:sp>
          <p:nvSpPr>
            <p:cNvPr id="208954" name="Line 58"/>
            <p:cNvSpPr>
              <a:spLocks noChangeShapeType="1"/>
            </p:cNvSpPr>
            <p:nvPr/>
          </p:nvSpPr>
          <p:spPr bwMode="auto">
            <a:xfrm>
              <a:off x="1488" y="4080"/>
              <a:ext cx="624" cy="0"/>
            </a:xfrm>
            <a:prstGeom prst="line">
              <a:avLst/>
            </a:prstGeom>
            <a:noFill/>
            <a:ln w="285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08960" name="Group 64"/>
            <p:cNvGrpSpPr>
              <a:grpSpLocks/>
            </p:cNvGrpSpPr>
            <p:nvPr/>
          </p:nvGrpSpPr>
          <p:grpSpPr bwMode="auto">
            <a:xfrm>
              <a:off x="2400" y="3984"/>
              <a:ext cx="624" cy="96"/>
              <a:chOff x="2112" y="3984"/>
              <a:chExt cx="624" cy="96"/>
            </a:xfrm>
          </p:grpSpPr>
          <p:sp>
            <p:nvSpPr>
              <p:cNvPr id="208956" name="Line 60"/>
              <p:cNvSpPr>
                <a:spLocks noChangeShapeType="1"/>
              </p:cNvSpPr>
              <p:nvPr/>
            </p:nvSpPr>
            <p:spPr bwMode="auto">
              <a:xfrm>
                <a:off x="2112" y="4080"/>
                <a:ext cx="624" cy="0"/>
              </a:xfrm>
              <a:prstGeom prst="line">
                <a:avLst/>
              </a:prstGeom>
              <a:noFill/>
              <a:ln w="285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8957" name="Line 61"/>
              <p:cNvSpPr>
                <a:spLocks noChangeShapeType="1"/>
              </p:cNvSpPr>
              <p:nvPr/>
            </p:nvSpPr>
            <p:spPr bwMode="auto">
              <a:xfrm>
                <a:off x="2592" y="3984"/>
                <a:ext cx="144"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08958" name="Line 62"/>
            <p:cNvSpPr>
              <a:spLocks noChangeShapeType="1"/>
            </p:cNvSpPr>
            <p:nvPr/>
          </p:nvSpPr>
          <p:spPr bwMode="auto">
            <a:xfrm>
              <a:off x="3264" y="4080"/>
              <a:ext cx="720"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8959" name="Line 63"/>
            <p:cNvSpPr>
              <a:spLocks noChangeShapeType="1"/>
            </p:cNvSpPr>
            <p:nvPr/>
          </p:nvSpPr>
          <p:spPr bwMode="auto">
            <a:xfrm>
              <a:off x="4080" y="4080"/>
              <a:ext cx="528" cy="0"/>
            </a:xfrm>
            <a:prstGeom prst="line">
              <a:avLst/>
            </a:prstGeom>
            <a:noFill/>
            <a:ln w="28575">
              <a:solidFill>
                <a:schemeClr val="tx1"/>
              </a:solidFill>
              <a:prstDash val="dash"/>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08962" name="Rectangle 66"/>
          <p:cNvSpPr>
            <a:spLocks noChangeArrowheads="1"/>
          </p:cNvSpPr>
          <p:nvPr/>
        </p:nvSpPr>
        <p:spPr bwMode="auto">
          <a:xfrm>
            <a:off x="196600" y="2187352"/>
            <a:ext cx="8610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Lifeline</a:t>
            </a:r>
          </a:p>
          <a:p>
            <a:pPr lvl="1"/>
            <a:r>
              <a:rPr lang="en-US" altLang="en-US"/>
              <a:t>Se l’oggetto esiste prima di una interazione o </a:t>
            </a:r>
            <a:br>
              <a:rPr lang="en-US" altLang="en-US"/>
            </a:br>
            <a:r>
              <a:rPr lang="en-US" altLang="en-US"/>
              <a:t>dopo la linea va dall’inizio alla fine del diagramma</a:t>
            </a:r>
          </a:p>
        </p:txBody>
      </p:sp>
      <p:sp>
        <p:nvSpPr>
          <p:cNvPr id="208963" name="Rectangle 67"/>
          <p:cNvSpPr>
            <a:spLocks noChangeArrowheads="1"/>
          </p:cNvSpPr>
          <p:nvPr/>
        </p:nvSpPr>
        <p:spPr bwMode="auto">
          <a:xfrm>
            <a:off x="196600" y="3482752"/>
            <a:ext cx="86868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Focus of control</a:t>
            </a:r>
          </a:p>
          <a:p>
            <a:pPr lvl="1"/>
            <a:r>
              <a:rPr lang="en-US" altLang="en-US"/>
              <a:t>Indica che l’oggetto controlla l’interazione poichè</a:t>
            </a:r>
            <a:br>
              <a:rPr lang="en-US" altLang="en-US"/>
            </a:br>
            <a:r>
              <a:rPr lang="en-US" altLang="en-US"/>
              <a:t>esegue qualche azione o ha delegato un altro </a:t>
            </a:r>
            <a:br>
              <a:rPr lang="en-US" altLang="en-US"/>
            </a:br>
            <a:r>
              <a:rPr lang="en-US" altLang="en-US"/>
              <a:t>oggetto a farlo per lui (per interazioni sincrone)</a:t>
            </a:r>
          </a:p>
        </p:txBody>
      </p:sp>
      <p:sp>
        <p:nvSpPr>
          <p:cNvPr id="208964" name="Rectangle 68"/>
          <p:cNvSpPr>
            <a:spLocks noChangeArrowheads="1"/>
          </p:cNvSpPr>
          <p:nvPr/>
        </p:nvSpPr>
        <p:spPr bwMode="auto">
          <a:xfrm>
            <a:off x="225175" y="5235352"/>
            <a:ext cx="8763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charset="0"/>
              </a:defRPr>
            </a:lvl1pPr>
            <a:lvl2pPr marL="742950" indent="-285750">
              <a:spcBef>
                <a:spcPct val="20000"/>
              </a:spcBef>
              <a:buChar char="–"/>
              <a:defRPr sz="2400">
                <a:solidFill>
                  <a:schemeClr val="tx1"/>
                </a:solidFill>
                <a:latin typeface="Arial" charset="0"/>
              </a:defRPr>
            </a:lvl2pPr>
            <a:lvl3pPr marL="1143000" indent="-228600">
              <a:spcBef>
                <a:spcPct val="20000"/>
              </a:spcBef>
              <a:buChar char="*"/>
              <a:defRPr sz="2000">
                <a:solidFill>
                  <a:schemeClr val="tx1"/>
                </a:solidFill>
                <a:latin typeface="Arial"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dirty="0" err="1" smtClean="0"/>
              <a:t>Messaggi</a:t>
            </a:r>
            <a:endParaRPr lang="en-US" altLang="en-US" dirty="0"/>
          </a:p>
        </p:txBody>
      </p:sp>
    </p:spTree>
    <p:extLst>
      <p:ext uri="{BB962C8B-B14F-4D97-AF65-F5344CB8AC3E}">
        <p14:creationId xmlns:p14="http://schemas.microsoft.com/office/powerpoint/2010/main" val="760266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208914"/>
                                        </p:tgtEl>
                                        <p:attrNameLst>
                                          <p:attrName>style.visibility</p:attrName>
                                        </p:attrNameLst>
                                      </p:cBhvr>
                                      <p:to>
                                        <p:strVal val="visible"/>
                                      </p:to>
                                    </p:set>
                                    <p:animEffect transition="in" filter="box(in)">
                                      <p:cBhvr>
                                        <p:cTn id="13" dur="500"/>
                                        <p:tgtEl>
                                          <p:spTgt spid="2089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208962"/>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208949"/>
                                        </p:tgtEl>
                                        <p:attrNameLst>
                                          <p:attrName>style.visibility</p:attrName>
                                        </p:attrNameLst>
                                      </p:cBhvr>
                                      <p:to>
                                        <p:strVal val="visible"/>
                                      </p:to>
                                    </p:set>
                                    <p:animEffect transition="in" filter="box(in)">
                                      <p:cBhvr>
                                        <p:cTn id="22" dur="500"/>
                                        <p:tgtEl>
                                          <p:spTgt spid="2089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9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08953"/>
                                        </p:tgtEl>
                                        <p:attrNameLst>
                                          <p:attrName>style.visibility</p:attrName>
                                        </p:attrNameLst>
                                      </p:cBhvr>
                                      <p:to>
                                        <p:strVal val="visible"/>
                                      </p:to>
                                    </p:set>
                                    <p:animEffect transition="in" filter="box(in)">
                                      <p:cBhvr>
                                        <p:cTn id="31" dur="500"/>
                                        <p:tgtEl>
                                          <p:spTgt spid="20895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089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4" presetClass="entr" presetSubtype="16" fill="hold" nodeType="clickEffect">
                                  <p:stCondLst>
                                    <p:cond delay="0"/>
                                  </p:stCondLst>
                                  <p:childTnLst>
                                    <p:set>
                                      <p:cBhvr>
                                        <p:cTn id="39" dur="1" fill="hold">
                                          <p:stCondLst>
                                            <p:cond delay="0"/>
                                          </p:stCondLst>
                                        </p:cTn>
                                        <p:tgtEl>
                                          <p:spTgt spid="208961"/>
                                        </p:tgtEl>
                                        <p:attrNameLst>
                                          <p:attrName>style.visibility</p:attrName>
                                        </p:attrNameLst>
                                      </p:cBhvr>
                                      <p:to>
                                        <p:strVal val="visible"/>
                                      </p:to>
                                    </p:set>
                                    <p:animEffect transition="in" filter="box(in)">
                                      <p:cBhvr>
                                        <p:cTn id="40" dur="500"/>
                                        <p:tgtEl>
                                          <p:spTgt spid="2089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P spid="208962" grpId="0" autoUpdateAnimBg="0"/>
      <p:bldP spid="208963" grpId="0" autoUpdateAnimBg="0"/>
      <p:bldP spid="20896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4" name="Rectangle 2"/>
          <p:cNvSpPr>
            <a:spLocks noGrp="1" noChangeArrowheads="1"/>
          </p:cNvSpPr>
          <p:nvPr>
            <p:ph type="title"/>
          </p:nvPr>
        </p:nvSpPr>
        <p:spPr/>
        <p:txBody>
          <a:bodyPr/>
          <a:lstStyle/>
          <a:p>
            <a:r>
              <a:rPr lang="en-US" altLang="en-US" dirty="0" err="1" smtClean="0"/>
              <a:t>Statechart</a:t>
            </a:r>
            <a:endParaRPr lang="en-US" altLang="en-US" dirty="0"/>
          </a:p>
        </p:txBody>
      </p:sp>
      <p:sp>
        <p:nvSpPr>
          <p:cNvPr id="207875" name="Rectangle 3"/>
          <p:cNvSpPr>
            <a:spLocks noGrp="1" noChangeArrowheads="1"/>
          </p:cNvSpPr>
          <p:nvPr>
            <p:ph type="body" idx="1"/>
          </p:nvPr>
        </p:nvSpPr>
        <p:spPr>
          <a:xfrm>
            <a:off x="228600" y="1219200"/>
            <a:ext cx="8610600" cy="5562600"/>
          </a:xfrm>
          <a:ln/>
          <a:extLst>
            <a:ext uri="{91240B29-F687-4F45-9708-019B960494DF}">
              <a14:hiddenLine xmlns:a14="http://schemas.microsoft.com/office/drawing/2010/main" w="9525">
                <a:solidFill>
                  <a:srgbClr val="0033CC"/>
                </a:solidFill>
                <a:miter lim="800000"/>
                <a:headEnd/>
                <a:tailEnd/>
              </a14:hiddenLine>
            </a:ext>
          </a:extLst>
        </p:spPr>
        <p:txBody>
          <a:bodyPr/>
          <a:lstStyle/>
          <a:p>
            <a:r>
              <a:rPr lang="en-US" altLang="en-US" dirty="0" err="1" smtClean="0"/>
              <a:t>Paradigma</a:t>
            </a:r>
            <a:r>
              <a:rPr lang="en-US" altLang="en-US" dirty="0" smtClean="0"/>
              <a:t> </a:t>
            </a:r>
            <a:r>
              <a:rPr lang="en-US" altLang="en-US" dirty="0"/>
              <a:t>ben </a:t>
            </a:r>
            <a:r>
              <a:rPr lang="en-US" altLang="en-US" dirty="0" err="1"/>
              <a:t>noto</a:t>
            </a:r>
            <a:r>
              <a:rPr lang="en-US" altLang="en-US" dirty="0"/>
              <a:t> e </a:t>
            </a:r>
            <a:r>
              <a:rPr lang="en-US" altLang="en-US" dirty="0" err="1"/>
              <a:t>abbastanza</a:t>
            </a:r>
            <a:r>
              <a:rPr lang="en-US" altLang="en-US" dirty="0"/>
              <a:t> </a:t>
            </a:r>
            <a:r>
              <a:rPr lang="en-US" altLang="en-US" dirty="0" err="1"/>
              <a:t>ovvio</a:t>
            </a:r>
            <a:r>
              <a:rPr lang="en-US" altLang="en-US" dirty="0"/>
              <a:t> per </a:t>
            </a:r>
            <a:r>
              <a:rPr lang="en-US" altLang="en-US" dirty="0" err="1"/>
              <a:t>descrivere</a:t>
            </a:r>
            <a:r>
              <a:rPr lang="en-US" altLang="en-US" dirty="0"/>
              <a:t> </a:t>
            </a:r>
            <a:r>
              <a:rPr lang="en-US" altLang="en-US" dirty="0" err="1"/>
              <a:t>il</a:t>
            </a:r>
            <a:r>
              <a:rPr lang="en-US" altLang="en-US" dirty="0"/>
              <a:t> </a:t>
            </a:r>
            <a:r>
              <a:rPr lang="en-US" altLang="en-US" dirty="0" err="1"/>
              <a:t>comportamento</a:t>
            </a:r>
            <a:r>
              <a:rPr lang="en-US" altLang="en-US" dirty="0"/>
              <a:t> di </a:t>
            </a:r>
            <a:r>
              <a:rPr lang="en-US" altLang="en-US" dirty="0" err="1"/>
              <a:t>entità</a:t>
            </a:r>
            <a:r>
              <a:rPr lang="en-US" altLang="en-US" dirty="0"/>
              <a:t> </a:t>
            </a:r>
            <a:r>
              <a:rPr lang="en-US" altLang="en-US" dirty="0" err="1"/>
              <a:t>dinamiche</a:t>
            </a:r>
            <a:endParaRPr lang="en-US" altLang="en-US" dirty="0"/>
          </a:p>
          <a:p>
            <a:pPr lvl="1"/>
            <a:r>
              <a:rPr lang="en-US" altLang="en-US" dirty="0" err="1" smtClean="0">
                <a:solidFill>
                  <a:srgbClr val="CC0000"/>
                </a:solidFill>
              </a:rPr>
              <a:t>Stati</a:t>
            </a:r>
            <a:r>
              <a:rPr lang="en-US" altLang="en-US" dirty="0" smtClean="0"/>
              <a:t> </a:t>
            </a:r>
            <a:r>
              <a:rPr lang="en-US" altLang="en-US" dirty="0" err="1"/>
              <a:t>rilevanti</a:t>
            </a:r>
            <a:r>
              <a:rPr lang="en-US" altLang="en-US" dirty="0"/>
              <a:t> </a:t>
            </a:r>
            <a:r>
              <a:rPr lang="en-US" altLang="en-US" dirty="0" err="1"/>
              <a:t>dell’entità</a:t>
            </a:r>
            <a:r>
              <a:rPr lang="en-US" altLang="en-US" dirty="0"/>
              <a:t> </a:t>
            </a:r>
          </a:p>
          <a:p>
            <a:pPr lvl="1"/>
            <a:r>
              <a:rPr lang="en-US" altLang="en-US" dirty="0" err="1" smtClean="0">
                <a:solidFill>
                  <a:srgbClr val="0033CC"/>
                </a:solidFill>
              </a:rPr>
              <a:t>Transizioni</a:t>
            </a:r>
            <a:r>
              <a:rPr lang="en-US" altLang="en-US" dirty="0" smtClean="0"/>
              <a:t> </a:t>
            </a:r>
            <a:r>
              <a:rPr lang="en-US" altLang="en-US" dirty="0"/>
              <a:t>= </a:t>
            </a:r>
            <a:r>
              <a:rPr lang="en-US" altLang="en-US" dirty="0" err="1"/>
              <a:t>possibili</a:t>
            </a:r>
            <a:r>
              <a:rPr lang="en-US" altLang="en-US" dirty="0"/>
              <a:t> </a:t>
            </a:r>
            <a:r>
              <a:rPr lang="en-US" altLang="en-US" dirty="0" err="1"/>
              <a:t>passaggi</a:t>
            </a:r>
            <a:r>
              <a:rPr lang="en-US" altLang="en-US" dirty="0"/>
              <a:t> di </a:t>
            </a:r>
            <a:r>
              <a:rPr lang="en-US" altLang="en-US" dirty="0" err="1"/>
              <a:t>stati</a:t>
            </a:r>
            <a:r>
              <a:rPr lang="en-US" altLang="en-US" dirty="0"/>
              <a:t>, </a:t>
            </a:r>
            <a:r>
              <a:rPr lang="en-US" altLang="en-US" dirty="0" err="1"/>
              <a:t>magari</a:t>
            </a:r>
            <a:r>
              <a:rPr lang="en-US" altLang="en-US" dirty="0"/>
              <a:t> con </a:t>
            </a:r>
            <a:r>
              <a:rPr lang="en-US" altLang="en-US" dirty="0" err="1"/>
              <a:t>annotazioni</a:t>
            </a:r>
            <a:r>
              <a:rPr lang="en-US" altLang="en-US" dirty="0"/>
              <a:t> </a:t>
            </a:r>
            <a:r>
              <a:rPr lang="en-US" altLang="en-US" dirty="0" err="1"/>
              <a:t>riguardo</a:t>
            </a:r>
            <a:r>
              <a:rPr lang="en-US" altLang="en-US" dirty="0"/>
              <a:t> a </a:t>
            </a:r>
            <a:r>
              <a:rPr lang="en-US" altLang="en-US" dirty="0" err="1"/>
              <a:t>cosa</a:t>
            </a:r>
            <a:r>
              <a:rPr lang="en-US" altLang="en-US" dirty="0"/>
              <a:t> ha </a:t>
            </a:r>
            <a:r>
              <a:rPr lang="en-US" altLang="en-US" dirty="0" err="1"/>
              <a:t>causato</a:t>
            </a:r>
            <a:r>
              <a:rPr lang="en-US" altLang="en-US" dirty="0"/>
              <a:t> la </a:t>
            </a:r>
            <a:r>
              <a:rPr lang="en-US" altLang="en-US" dirty="0" err="1"/>
              <a:t>transizione</a:t>
            </a:r>
            <a:r>
              <a:rPr lang="en-US" altLang="en-US" dirty="0"/>
              <a:t>, o </a:t>
            </a:r>
            <a:r>
              <a:rPr lang="en-US" altLang="en-US" dirty="0" err="1"/>
              <a:t>che</a:t>
            </a:r>
            <a:r>
              <a:rPr lang="en-US" altLang="en-US" dirty="0"/>
              <a:t> </a:t>
            </a:r>
            <a:r>
              <a:rPr lang="en-US" altLang="en-US" dirty="0" err="1"/>
              <a:t>cosa</a:t>
            </a:r>
            <a:r>
              <a:rPr lang="en-US" altLang="en-US" dirty="0"/>
              <a:t> </a:t>
            </a:r>
            <a:r>
              <a:rPr lang="en-US" altLang="en-US" dirty="0" err="1"/>
              <a:t>viene</a:t>
            </a:r>
            <a:r>
              <a:rPr lang="en-US" altLang="en-US" dirty="0"/>
              <a:t> </a:t>
            </a:r>
            <a:r>
              <a:rPr lang="en-US" altLang="en-US" dirty="0" err="1"/>
              <a:t>rilevato</a:t>
            </a:r>
            <a:r>
              <a:rPr lang="en-US" altLang="en-US" dirty="0"/>
              <a:t> </a:t>
            </a:r>
            <a:r>
              <a:rPr lang="en-US" altLang="en-US" dirty="0" err="1"/>
              <a:t>sulla</a:t>
            </a:r>
            <a:r>
              <a:rPr lang="en-US" altLang="en-US" dirty="0"/>
              <a:t> </a:t>
            </a:r>
            <a:r>
              <a:rPr lang="en-US" altLang="en-US" dirty="0" err="1"/>
              <a:t>transizione</a:t>
            </a:r>
            <a:endParaRPr lang="en-US" altLang="en-US" dirty="0"/>
          </a:p>
        </p:txBody>
      </p:sp>
      <p:grpSp>
        <p:nvGrpSpPr>
          <p:cNvPr id="207882" name="Group 10"/>
          <p:cNvGrpSpPr>
            <a:grpSpLocks/>
          </p:cNvGrpSpPr>
          <p:nvPr/>
        </p:nvGrpSpPr>
        <p:grpSpPr bwMode="auto">
          <a:xfrm>
            <a:off x="3131840" y="4509120"/>
            <a:ext cx="2438400" cy="777875"/>
            <a:chOff x="1584" y="2208"/>
            <a:chExt cx="1536" cy="490"/>
          </a:xfrm>
        </p:grpSpPr>
        <p:sp>
          <p:nvSpPr>
            <p:cNvPr id="207876" name="AutoShape 4"/>
            <p:cNvSpPr>
              <a:spLocks noChangeArrowheads="1"/>
            </p:cNvSpPr>
            <p:nvPr/>
          </p:nvSpPr>
          <p:spPr bwMode="auto">
            <a:xfrm>
              <a:off x="1584" y="2362"/>
              <a:ext cx="336" cy="336"/>
            </a:xfrm>
            <a:prstGeom prst="roundRect">
              <a:avLst>
                <a:gd name="adj" fmla="val 16667"/>
              </a:avLst>
            </a:prstGeom>
            <a:solidFill>
              <a:schemeClr val="accent1"/>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7878" name="AutoShape 6"/>
            <p:cNvSpPr>
              <a:spLocks noChangeArrowheads="1"/>
            </p:cNvSpPr>
            <p:nvPr/>
          </p:nvSpPr>
          <p:spPr bwMode="auto">
            <a:xfrm>
              <a:off x="2784" y="2362"/>
              <a:ext cx="336" cy="336"/>
            </a:xfrm>
            <a:prstGeom prst="roundRect">
              <a:avLst>
                <a:gd name="adj" fmla="val 16667"/>
              </a:avLst>
            </a:prstGeom>
            <a:solidFill>
              <a:schemeClr val="accent1"/>
            </a:solidFill>
            <a:ln w="38100">
              <a:solidFill>
                <a:srgbClr val="CC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7879" name="Line 7"/>
            <p:cNvSpPr>
              <a:spLocks noChangeShapeType="1"/>
            </p:cNvSpPr>
            <p:nvPr/>
          </p:nvSpPr>
          <p:spPr bwMode="auto">
            <a:xfrm>
              <a:off x="1920" y="2554"/>
              <a:ext cx="864" cy="0"/>
            </a:xfrm>
            <a:prstGeom prst="line">
              <a:avLst/>
            </a:prstGeom>
            <a:noFill/>
            <a:ln w="38100">
              <a:solidFill>
                <a:srgbClr val="0033CC"/>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07880" name="Text Box 8"/>
            <p:cNvSpPr txBox="1">
              <a:spLocks noChangeArrowheads="1"/>
            </p:cNvSpPr>
            <p:nvPr/>
          </p:nvSpPr>
          <p:spPr bwMode="auto">
            <a:xfrm>
              <a:off x="2102" y="2208"/>
              <a:ext cx="4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solidFill>
                    <a:srgbClr val="0033CC"/>
                  </a:solidFill>
                </a:rPr>
                <a:t>…...</a:t>
              </a:r>
              <a:endParaRPr lang="en-US" altLang="en-US"/>
            </a:p>
          </p:txBody>
        </p:sp>
      </p:grpSp>
    </p:spTree>
    <p:extLst>
      <p:ext uri="{BB962C8B-B14F-4D97-AF65-F5344CB8AC3E}">
        <p14:creationId xmlns:p14="http://schemas.microsoft.com/office/powerpoint/2010/main" val="2044458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78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bldLvl="3"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r>
              <a:rPr lang="en-US" altLang="en-US"/>
              <a:t>Statechart</a:t>
            </a:r>
          </a:p>
        </p:txBody>
      </p:sp>
      <p:sp>
        <p:nvSpPr>
          <p:cNvPr id="208899" name="Rectangle 3"/>
          <p:cNvSpPr>
            <a:spLocks noGrp="1" noChangeArrowheads="1"/>
          </p:cNvSpPr>
          <p:nvPr>
            <p:ph type="body" idx="1"/>
          </p:nvPr>
        </p:nvSpPr>
        <p:spPr/>
        <p:txBody>
          <a:bodyPr>
            <a:normAutofit fontScale="62500" lnSpcReduction="20000"/>
          </a:bodyPr>
          <a:lstStyle/>
          <a:p>
            <a:pPr>
              <a:lnSpc>
                <a:spcPts val="3000"/>
              </a:lnSpc>
            </a:pPr>
            <a:r>
              <a:rPr lang="en-US" altLang="en-US" dirty="0" err="1" smtClean="0"/>
              <a:t>Notazione</a:t>
            </a:r>
            <a:r>
              <a:rPr lang="en-US" altLang="en-US" dirty="0" smtClean="0"/>
              <a:t> </a:t>
            </a:r>
            <a:r>
              <a:rPr lang="en-US" altLang="en-US" dirty="0" err="1"/>
              <a:t>visuale</a:t>
            </a:r>
            <a:r>
              <a:rPr lang="en-US" altLang="en-US" dirty="0"/>
              <a:t> e </a:t>
            </a:r>
            <a:r>
              <a:rPr lang="en-US" altLang="en-US" dirty="0" err="1"/>
              <a:t>formale</a:t>
            </a:r>
            <a:r>
              <a:rPr lang="en-US" altLang="en-US" dirty="0"/>
              <a:t> </a:t>
            </a:r>
            <a:r>
              <a:rPr lang="en-US" altLang="en-US" dirty="0" err="1"/>
              <a:t>sviluppata</a:t>
            </a:r>
            <a:r>
              <a:rPr lang="en-US" altLang="en-US" dirty="0"/>
              <a:t> da D. </a:t>
            </a:r>
            <a:r>
              <a:rPr lang="en-US" altLang="en-US" dirty="0" err="1"/>
              <a:t>Harel</a:t>
            </a:r>
            <a:r>
              <a:rPr lang="en-US" altLang="en-US" dirty="0"/>
              <a:t>, fine </a:t>
            </a:r>
            <a:r>
              <a:rPr lang="en-US" altLang="en-US" dirty="0" err="1"/>
              <a:t>anni</a:t>
            </a:r>
            <a:r>
              <a:rPr lang="en-US" altLang="en-US" dirty="0"/>
              <a:t> 80, per </a:t>
            </a:r>
            <a:r>
              <a:rPr lang="en-US" altLang="en-US" dirty="0" err="1"/>
              <a:t>descrive</a:t>
            </a:r>
            <a:r>
              <a:rPr lang="en-US" altLang="en-US" dirty="0"/>
              <a:t> </a:t>
            </a:r>
            <a:r>
              <a:rPr lang="en-US" altLang="en-US" dirty="0" err="1"/>
              <a:t>il</a:t>
            </a:r>
            <a:r>
              <a:rPr lang="en-US" altLang="en-US" dirty="0"/>
              <a:t> </a:t>
            </a:r>
            <a:r>
              <a:rPr lang="en-US" altLang="en-US" dirty="0" err="1"/>
              <a:t>behaviour</a:t>
            </a:r>
            <a:r>
              <a:rPr lang="en-US" altLang="en-US" dirty="0"/>
              <a:t> di </a:t>
            </a:r>
            <a:r>
              <a:rPr lang="en-US" altLang="en-US" dirty="0" err="1"/>
              <a:t>sistemi</a:t>
            </a:r>
            <a:r>
              <a:rPr lang="en-US" altLang="en-US" dirty="0"/>
              <a:t> </a:t>
            </a:r>
            <a:r>
              <a:rPr lang="en-US" altLang="en-US" dirty="0" err="1">
                <a:solidFill>
                  <a:srgbClr val="CC0000"/>
                </a:solidFill>
              </a:rPr>
              <a:t>reattivi</a:t>
            </a:r>
            <a:endParaRPr lang="en-US" altLang="en-US" dirty="0">
              <a:solidFill>
                <a:srgbClr val="CC0000"/>
              </a:solidFill>
            </a:endParaRPr>
          </a:p>
          <a:p>
            <a:pPr lvl="1">
              <a:lnSpc>
                <a:spcPts val="2400"/>
              </a:lnSpc>
            </a:pPr>
            <a:r>
              <a:rPr lang="en-US" altLang="en-US" dirty="0" err="1" smtClean="0"/>
              <a:t>Transizioni</a:t>
            </a:r>
            <a:r>
              <a:rPr lang="en-US" altLang="en-US" dirty="0" smtClean="0"/>
              <a:t> </a:t>
            </a:r>
            <a:r>
              <a:rPr lang="en-US" altLang="en-US" dirty="0" err="1"/>
              <a:t>descrivono</a:t>
            </a:r>
            <a:r>
              <a:rPr lang="en-US" altLang="en-US" dirty="0"/>
              <a:t> come </a:t>
            </a:r>
            <a:r>
              <a:rPr lang="en-US" altLang="en-US" dirty="0" err="1"/>
              <a:t>il</a:t>
            </a:r>
            <a:r>
              <a:rPr lang="en-US" altLang="en-US" dirty="0"/>
              <a:t> </a:t>
            </a:r>
            <a:r>
              <a:rPr lang="en-US" altLang="en-US" dirty="0" err="1"/>
              <a:t>processo</a:t>
            </a:r>
            <a:r>
              <a:rPr lang="en-US" altLang="en-US" dirty="0"/>
              <a:t> </a:t>
            </a:r>
            <a:r>
              <a:rPr lang="en-US" altLang="en-US" dirty="0" err="1">
                <a:solidFill>
                  <a:srgbClr val="CC0000"/>
                </a:solidFill>
              </a:rPr>
              <a:t>reagisce</a:t>
            </a:r>
            <a:r>
              <a:rPr lang="en-US" altLang="en-US" dirty="0">
                <a:solidFill>
                  <a:srgbClr val="CC0000"/>
                </a:solidFill>
              </a:rPr>
              <a:t> a </a:t>
            </a:r>
            <a:r>
              <a:rPr lang="en-US" altLang="en-US" dirty="0" err="1">
                <a:solidFill>
                  <a:srgbClr val="CC0000"/>
                </a:solidFill>
              </a:rPr>
              <a:t>degli</a:t>
            </a:r>
            <a:r>
              <a:rPr lang="en-US" altLang="en-US" dirty="0">
                <a:solidFill>
                  <a:srgbClr val="CC0000"/>
                </a:solidFill>
              </a:rPr>
              <a:t> </a:t>
            </a:r>
            <a:r>
              <a:rPr lang="en-US" altLang="en-US" dirty="0" err="1">
                <a:solidFill>
                  <a:srgbClr val="CC0000"/>
                </a:solidFill>
              </a:rPr>
              <a:t>eventi</a:t>
            </a:r>
            <a:r>
              <a:rPr lang="en-US" altLang="en-US" dirty="0"/>
              <a:t> (</a:t>
            </a:r>
            <a:r>
              <a:rPr lang="en-US" altLang="en-US" dirty="0" err="1"/>
              <a:t>generati</a:t>
            </a:r>
            <a:r>
              <a:rPr lang="en-US" altLang="en-US" dirty="0"/>
              <a:t> </a:t>
            </a:r>
            <a:r>
              <a:rPr lang="en-US" altLang="en-US" dirty="0" err="1"/>
              <a:t>dall’esterno</a:t>
            </a:r>
            <a:r>
              <a:rPr lang="en-US" altLang="en-US" dirty="0"/>
              <a:t> o da se </a:t>
            </a:r>
            <a:r>
              <a:rPr lang="en-US" altLang="en-US" dirty="0" err="1"/>
              <a:t>stesso</a:t>
            </a:r>
            <a:r>
              <a:rPr lang="en-US" altLang="en-US" dirty="0"/>
              <a:t>) [</a:t>
            </a:r>
            <a:r>
              <a:rPr lang="en-US" altLang="en-US" dirty="0" err="1"/>
              <a:t>sono</a:t>
            </a:r>
            <a:r>
              <a:rPr lang="en-US" altLang="en-US" dirty="0"/>
              <a:t> triggered </a:t>
            </a:r>
            <a:r>
              <a:rPr lang="en-US" altLang="en-US" dirty="0" err="1"/>
              <a:t>dagli</a:t>
            </a:r>
            <a:r>
              <a:rPr lang="en-US" altLang="en-US" dirty="0"/>
              <a:t> </a:t>
            </a:r>
            <a:r>
              <a:rPr lang="en-US" altLang="en-US" dirty="0" err="1"/>
              <a:t>eventi</a:t>
            </a:r>
            <a:r>
              <a:rPr lang="en-US" altLang="en-US" dirty="0"/>
              <a:t>]</a:t>
            </a:r>
          </a:p>
          <a:p>
            <a:pPr lvl="1">
              <a:lnSpc>
                <a:spcPts val="2400"/>
              </a:lnSpc>
            </a:pPr>
            <a:r>
              <a:rPr lang="en-US" altLang="en-US" dirty="0" err="1" smtClean="0"/>
              <a:t>Una</a:t>
            </a:r>
            <a:r>
              <a:rPr lang="en-US" altLang="en-US" dirty="0" smtClean="0"/>
              <a:t> </a:t>
            </a:r>
            <a:r>
              <a:rPr lang="en-US" altLang="en-US" dirty="0" err="1"/>
              <a:t>transizione</a:t>
            </a:r>
            <a:r>
              <a:rPr lang="en-US" altLang="en-US" dirty="0"/>
              <a:t> </a:t>
            </a:r>
            <a:r>
              <a:rPr lang="en-US" altLang="en-US" dirty="0" err="1"/>
              <a:t>può</a:t>
            </a:r>
            <a:r>
              <a:rPr lang="en-US" altLang="en-US" dirty="0"/>
              <a:t> </a:t>
            </a:r>
            <a:r>
              <a:rPr lang="en-US" altLang="en-US" dirty="0" err="1"/>
              <a:t>anche</a:t>
            </a:r>
            <a:r>
              <a:rPr lang="en-US" altLang="en-US" dirty="0"/>
              <a:t> </a:t>
            </a:r>
            <a:r>
              <a:rPr lang="en-US" altLang="en-US" dirty="0" err="1"/>
              <a:t>generare</a:t>
            </a:r>
            <a:r>
              <a:rPr lang="en-US" altLang="en-US" dirty="0"/>
              <a:t> </a:t>
            </a:r>
            <a:r>
              <a:rPr lang="en-US" altLang="en-US" dirty="0" err="1"/>
              <a:t>nuovi</a:t>
            </a:r>
            <a:r>
              <a:rPr lang="en-US" altLang="en-US" dirty="0"/>
              <a:t> </a:t>
            </a:r>
            <a:r>
              <a:rPr lang="en-US" altLang="en-US" dirty="0" err="1"/>
              <a:t>eventi</a:t>
            </a:r>
            <a:r>
              <a:rPr lang="en-US" altLang="en-US" dirty="0"/>
              <a:t> (</a:t>
            </a:r>
            <a:r>
              <a:rPr lang="en-US" altLang="en-US" dirty="0" err="1"/>
              <a:t>interni</a:t>
            </a:r>
            <a:r>
              <a:rPr lang="en-US" altLang="en-US" dirty="0"/>
              <a:t> od </a:t>
            </a:r>
            <a:r>
              <a:rPr lang="en-US" altLang="en-US" dirty="0" err="1"/>
              <a:t>esterni</a:t>
            </a:r>
            <a:r>
              <a:rPr lang="en-US" altLang="en-US" dirty="0"/>
              <a:t>)</a:t>
            </a:r>
            <a:r>
              <a:rPr lang="en-US" altLang="en-US" dirty="0">
                <a:solidFill>
                  <a:srgbClr val="CC0000"/>
                </a:solidFill>
              </a:rPr>
              <a:t>  </a:t>
            </a:r>
            <a:endParaRPr lang="en-US" altLang="en-US" dirty="0"/>
          </a:p>
          <a:p>
            <a:pPr>
              <a:lnSpc>
                <a:spcPts val="3000"/>
              </a:lnSpc>
            </a:pPr>
            <a:r>
              <a:rPr lang="en-US" altLang="en-US" b="1" dirty="0" err="1">
                <a:solidFill>
                  <a:srgbClr val="0033CC"/>
                </a:solidFill>
              </a:rPr>
              <a:t>Statechart</a:t>
            </a:r>
            <a:r>
              <a:rPr lang="en-US" altLang="en-US" b="1" dirty="0">
                <a:solidFill>
                  <a:srgbClr val="0033CC"/>
                </a:solidFill>
              </a:rPr>
              <a:t> diagram di UML</a:t>
            </a:r>
            <a:r>
              <a:rPr lang="en-US" altLang="en-US" dirty="0"/>
              <a:t> </a:t>
            </a:r>
            <a:r>
              <a:rPr lang="en-US" altLang="en-US" dirty="0" err="1"/>
              <a:t>adattazione</a:t>
            </a:r>
            <a:r>
              <a:rPr lang="en-US" altLang="en-US" dirty="0"/>
              <a:t> </a:t>
            </a:r>
            <a:r>
              <a:rPr lang="en-US" altLang="en-US" dirty="0" err="1"/>
              <a:t>delle</a:t>
            </a:r>
            <a:r>
              <a:rPr lang="en-US" altLang="en-US" dirty="0"/>
              <a:t> </a:t>
            </a:r>
            <a:r>
              <a:rPr lang="en-US" altLang="en-US" dirty="0" err="1"/>
              <a:t>statechart</a:t>
            </a:r>
            <a:r>
              <a:rPr lang="en-US" altLang="en-US" dirty="0"/>
              <a:t> ad un </a:t>
            </a:r>
            <a:r>
              <a:rPr lang="en-US" altLang="en-US" dirty="0" err="1"/>
              <a:t>mondo</a:t>
            </a:r>
            <a:r>
              <a:rPr lang="en-US" altLang="en-US" dirty="0"/>
              <a:t> OO</a:t>
            </a:r>
          </a:p>
          <a:p>
            <a:pPr>
              <a:lnSpc>
                <a:spcPts val="3000"/>
              </a:lnSpc>
            </a:pPr>
            <a:r>
              <a:rPr lang="en-US" altLang="en-US" dirty="0" err="1" smtClean="0"/>
              <a:t>Descrivono</a:t>
            </a:r>
            <a:r>
              <a:rPr lang="en-US" altLang="en-US" dirty="0" smtClean="0"/>
              <a:t> </a:t>
            </a:r>
            <a:r>
              <a:rPr lang="en-US" altLang="en-US" dirty="0" err="1"/>
              <a:t>il</a:t>
            </a:r>
            <a:r>
              <a:rPr lang="en-US" altLang="en-US" dirty="0"/>
              <a:t> </a:t>
            </a:r>
            <a:r>
              <a:rPr lang="en-US" altLang="en-US" dirty="0" err="1"/>
              <a:t>comportamento</a:t>
            </a:r>
            <a:r>
              <a:rPr lang="en-US" altLang="en-US" dirty="0"/>
              <a:t> di </a:t>
            </a:r>
          </a:p>
          <a:p>
            <a:pPr lvl="1">
              <a:lnSpc>
                <a:spcPts val="2400"/>
              </a:lnSpc>
            </a:pPr>
            <a:r>
              <a:rPr lang="en-US" altLang="en-US" dirty="0" err="1" smtClean="0"/>
              <a:t>Oggetti</a:t>
            </a:r>
            <a:endParaRPr lang="en-US" altLang="en-US" dirty="0"/>
          </a:p>
          <a:p>
            <a:pPr lvl="1">
              <a:lnSpc>
                <a:spcPts val="2400"/>
              </a:lnSpc>
            </a:pPr>
            <a:r>
              <a:rPr lang="en-US" altLang="en-US" dirty="0" err="1" smtClean="0"/>
              <a:t>Operazioni</a:t>
            </a:r>
            <a:r>
              <a:rPr lang="en-US" altLang="en-US" dirty="0" smtClean="0"/>
              <a:t> </a:t>
            </a:r>
            <a:r>
              <a:rPr lang="en-US" altLang="en-US" dirty="0" err="1"/>
              <a:t>su</a:t>
            </a:r>
            <a:r>
              <a:rPr lang="en-US" altLang="en-US" dirty="0"/>
              <a:t> </a:t>
            </a:r>
            <a:r>
              <a:rPr lang="en-US" altLang="en-US" dirty="0" err="1"/>
              <a:t>oggetti</a:t>
            </a:r>
            <a:r>
              <a:rPr lang="en-US" altLang="en-US" dirty="0"/>
              <a:t> </a:t>
            </a:r>
          </a:p>
          <a:p>
            <a:pPr lvl="1">
              <a:lnSpc>
                <a:spcPts val="2400"/>
              </a:lnSpc>
            </a:pPr>
            <a:r>
              <a:rPr lang="en-US" altLang="en-US" i="1" dirty="0" smtClean="0"/>
              <a:t>Use </a:t>
            </a:r>
            <a:r>
              <a:rPr lang="en-US" altLang="en-US" i="1" dirty="0"/>
              <a:t>case (</a:t>
            </a:r>
            <a:r>
              <a:rPr lang="en-US" altLang="en-US" i="1" dirty="0" err="1"/>
              <a:t>dopo</a:t>
            </a:r>
            <a:r>
              <a:rPr lang="en-US" altLang="en-US" i="1" dirty="0"/>
              <a:t>)</a:t>
            </a:r>
          </a:p>
          <a:p>
            <a:pPr lvl="1">
              <a:lnSpc>
                <a:spcPts val="2400"/>
              </a:lnSpc>
            </a:pPr>
            <a:r>
              <a:rPr lang="en-US" altLang="en-US" i="1" dirty="0"/>
              <a:t>…...</a:t>
            </a:r>
            <a:endParaRPr lang="en-US" altLang="en-US" dirty="0"/>
          </a:p>
        </p:txBody>
      </p:sp>
    </p:spTree>
    <p:extLst>
      <p:ext uri="{BB962C8B-B14F-4D97-AF65-F5344CB8AC3E}">
        <p14:creationId xmlns:p14="http://schemas.microsoft.com/office/powerpoint/2010/main" val="20108494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88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88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88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88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88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088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088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bldLvl="4"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09923" name="Rectangle 3"/>
          <p:cNvSpPr>
            <a:spLocks noGrp="1" noChangeArrowheads="1"/>
          </p:cNvSpPr>
          <p:nvPr>
            <p:ph type="body" idx="1"/>
          </p:nvPr>
        </p:nvSpPr>
        <p:spPr/>
        <p:txBody>
          <a:bodyPr>
            <a:normAutofit fontScale="85000" lnSpcReduction="10000"/>
          </a:bodyPr>
          <a:lstStyle/>
          <a:p>
            <a:r>
              <a:rPr lang="en-US" altLang="en-US" sz="2400"/>
              <a:t>Da UML specification (</a:t>
            </a:r>
            <a:r>
              <a:rPr lang="en-US" altLang="en-US" sz="2000">
                <a:latin typeface="Courier" charset="0"/>
              </a:rPr>
              <a:t>99-06-08.pdf</a:t>
            </a:r>
            <a:r>
              <a:rPr lang="en-US" altLang="en-US" sz="2400"/>
              <a:t>)</a:t>
            </a:r>
          </a:p>
          <a:p>
            <a:pPr>
              <a:lnSpc>
                <a:spcPts val="3000"/>
              </a:lnSpc>
              <a:spcBef>
                <a:spcPts val="1200"/>
              </a:spcBef>
              <a:buFontTx/>
              <a:buNone/>
            </a:pPr>
            <a:r>
              <a:rPr lang="en-US" altLang="en-US" sz="2400" i="1"/>
              <a:t>	“A statechart diagram can be used to describe the behavior of a model element such as an object or an interaction. Specifically, it describes possible sequences of states and actions through which the element can proceed during its lifetime as a result of reacting to discrete events (e.g., signals, operation invocations).”</a:t>
            </a:r>
          </a:p>
          <a:p>
            <a:pPr>
              <a:lnSpc>
                <a:spcPts val="3000"/>
              </a:lnSpc>
              <a:spcBef>
                <a:spcPts val="1200"/>
              </a:spcBef>
              <a:buFontTx/>
              <a:buNone/>
            </a:pPr>
            <a:r>
              <a:rPr lang="en-US" altLang="en-US" sz="2400" i="1"/>
              <a:t>	“Statechart diagrams represent the behavior of entities capable of dynamic behavior by specifying its response to the receipt of event instances. Typically, it is used for describing the behavior of classes, but statecharts may also describe the behavior of other model entities such as use-cases, actors, subsystems, operations, or methods.”</a:t>
            </a:r>
            <a:endParaRPr lang="en-US" altLang="en-US">
              <a:latin typeface="Times-Roman"/>
            </a:endParaRPr>
          </a:p>
        </p:txBody>
      </p:sp>
    </p:spTree>
    <p:extLst>
      <p:ext uri="{BB962C8B-B14F-4D97-AF65-F5344CB8AC3E}">
        <p14:creationId xmlns:p14="http://schemas.microsoft.com/office/powerpoint/2010/main" val="23028489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bldLvl="2"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10947" name="Rectangle 3"/>
          <p:cNvSpPr>
            <a:spLocks noGrp="1" noChangeArrowheads="1"/>
          </p:cNvSpPr>
          <p:nvPr>
            <p:ph type="body" idx="1"/>
          </p:nvPr>
        </p:nvSpPr>
        <p:spPr>
          <a:xfrm>
            <a:off x="152400" y="1313688"/>
            <a:ext cx="8610600" cy="762000"/>
          </a:xfrm>
        </p:spPr>
        <p:txBody>
          <a:bodyPr/>
          <a:lstStyle/>
          <a:p>
            <a:r>
              <a:rPr lang="en-US" altLang="en-US" sz="2400"/>
              <a:t>Stati = situazioni rilevanti nella vita dell’entità modellata</a:t>
            </a:r>
          </a:p>
        </p:txBody>
      </p:sp>
      <p:sp>
        <p:nvSpPr>
          <p:cNvPr id="210981" name="Text Box 37"/>
          <p:cNvSpPr txBox="1">
            <a:spLocks noChangeArrowheads="1"/>
          </p:cNvSpPr>
          <p:nvPr/>
        </p:nvSpPr>
        <p:spPr bwMode="auto">
          <a:xfrm>
            <a:off x="1676400" y="3606038"/>
            <a:ext cx="5429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i="1">
                <a:latin typeface="Arial" pitchFamily="34" charset="0"/>
              </a:rPr>
              <a:t>event-expr</a:t>
            </a:r>
            <a:r>
              <a:rPr lang="en-US" altLang="en-US" sz="1800">
                <a:latin typeface="Arial" pitchFamily="34" charset="0"/>
              </a:rPr>
              <a:t> </a:t>
            </a:r>
            <a:r>
              <a:rPr lang="en-US" altLang="en-US" sz="1800" b="1" u="sng">
                <a:latin typeface="Courier" charset="0"/>
              </a:rPr>
              <a:t>[</a:t>
            </a:r>
            <a:r>
              <a:rPr lang="en-US" altLang="en-US" sz="1800">
                <a:latin typeface="Arial" pitchFamily="34" charset="0"/>
              </a:rPr>
              <a:t> </a:t>
            </a:r>
            <a:r>
              <a:rPr lang="en-US" altLang="en-US" sz="1800" i="1">
                <a:latin typeface="Arial" pitchFamily="34" charset="0"/>
              </a:rPr>
              <a:t>guard-condition</a:t>
            </a:r>
            <a:r>
              <a:rPr lang="en-US" altLang="en-US" sz="1800" b="1">
                <a:latin typeface="Arial" pitchFamily="34" charset="0"/>
              </a:rPr>
              <a:t> </a:t>
            </a:r>
            <a:r>
              <a:rPr lang="en-US" altLang="en-US" sz="1800" b="1" u="sng">
                <a:latin typeface="Courier" charset="0"/>
              </a:rPr>
              <a:t>]</a:t>
            </a:r>
            <a:r>
              <a:rPr lang="en-US" altLang="en-US" sz="1800" b="1">
                <a:latin typeface="Courier" charset="0"/>
              </a:rPr>
              <a:t> </a:t>
            </a:r>
            <a:r>
              <a:rPr lang="en-US" altLang="en-US" sz="1800" b="1" u="sng">
                <a:latin typeface="Courier" charset="0"/>
              </a:rPr>
              <a:t>/</a:t>
            </a:r>
            <a:r>
              <a:rPr lang="en-US" altLang="en-US" sz="1800">
                <a:latin typeface="Arial" pitchFamily="34" charset="0"/>
              </a:rPr>
              <a:t> </a:t>
            </a:r>
            <a:r>
              <a:rPr lang="en-US" altLang="en-US" sz="1800" i="1">
                <a:latin typeface="Arial" pitchFamily="34" charset="0"/>
              </a:rPr>
              <a:t>action-expression</a:t>
            </a:r>
            <a:endParaRPr lang="en-US" altLang="en-US" sz="1800">
              <a:latin typeface="Arial" pitchFamily="34" charset="0"/>
            </a:endParaRPr>
          </a:p>
        </p:txBody>
      </p:sp>
      <p:grpSp>
        <p:nvGrpSpPr>
          <p:cNvPr id="210992" name="Group 48"/>
          <p:cNvGrpSpPr>
            <a:grpSpLocks/>
          </p:cNvGrpSpPr>
          <p:nvPr/>
        </p:nvGrpSpPr>
        <p:grpSpPr bwMode="auto">
          <a:xfrm>
            <a:off x="1219200" y="1923288"/>
            <a:ext cx="5867400" cy="457200"/>
            <a:chOff x="816" y="1056"/>
            <a:chExt cx="3696" cy="288"/>
          </a:xfrm>
        </p:grpSpPr>
        <p:sp>
          <p:nvSpPr>
            <p:cNvPr id="210949" name="Text Box 5"/>
            <p:cNvSpPr txBox="1">
              <a:spLocks noChangeArrowheads="1"/>
            </p:cNvSpPr>
            <p:nvPr/>
          </p:nvSpPr>
          <p:spPr bwMode="auto">
            <a:xfrm>
              <a:off x="845" y="1104"/>
              <a:ext cx="9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Aperte Iscrizioni</a:t>
              </a:r>
              <a:endParaRPr lang="en-US" altLang="en-US" sz="1600">
                <a:latin typeface="Arial" pitchFamily="34" charset="0"/>
              </a:endParaRPr>
            </a:p>
          </p:txBody>
        </p:sp>
        <p:sp>
          <p:nvSpPr>
            <p:cNvPr id="210953" name="Text Box 9"/>
            <p:cNvSpPr txBox="1">
              <a:spLocks noChangeArrowheads="1"/>
            </p:cNvSpPr>
            <p:nvPr/>
          </p:nvSpPr>
          <p:spPr bwMode="auto">
            <a:xfrm>
              <a:off x="2346" y="1104"/>
              <a:ext cx="102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FaseEliminazioni</a:t>
              </a:r>
              <a:endParaRPr lang="en-US" altLang="en-US" sz="1600">
                <a:latin typeface="Arial" pitchFamily="34" charset="0"/>
              </a:endParaRPr>
            </a:p>
          </p:txBody>
        </p:sp>
        <p:sp>
          <p:nvSpPr>
            <p:cNvPr id="210956" name="Text Box 12"/>
            <p:cNvSpPr txBox="1">
              <a:spLocks noChangeArrowheads="1"/>
            </p:cNvSpPr>
            <p:nvPr/>
          </p:nvSpPr>
          <p:spPr bwMode="auto">
            <a:xfrm>
              <a:off x="3759" y="1104"/>
              <a:ext cx="6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FaseFinale</a:t>
              </a:r>
              <a:endParaRPr lang="en-US" altLang="en-US" sz="1600">
                <a:latin typeface="Arial" pitchFamily="34" charset="0"/>
              </a:endParaRPr>
            </a:p>
          </p:txBody>
        </p:sp>
        <p:sp>
          <p:nvSpPr>
            <p:cNvPr id="210982" name="AutoShape 38"/>
            <p:cNvSpPr>
              <a:spLocks noChangeArrowheads="1"/>
            </p:cNvSpPr>
            <p:nvPr/>
          </p:nvSpPr>
          <p:spPr bwMode="auto">
            <a:xfrm>
              <a:off x="2304" y="1056"/>
              <a:ext cx="110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0983" name="AutoShape 39"/>
            <p:cNvSpPr>
              <a:spLocks noChangeArrowheads="1"/>
            </p:cNvSpPr>
            <p:nvPr/>
          </p:nvSpPr>
          <p:spPr bwMode="auto">
            <a:xfrm>
              <a:off x="816" y="1056"/>
              <a:ext cx="110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0984" name="AutoShape 40"/>
            <p:cNvSpPr>
              <a:spLocks noChangeArrowheads="1"/>
            </p:cNvSpPr>
            <p:nvPr/>
          </p:nvSpPr>
          <p:spPr bwMode="auto">
            <a:xfrm>
              <a:off x="3652" y="1056"/>
              <a:ext cx="86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1012" name="Group 68"/>
          <p:cNvGrpSpPr>
            <a:grpSpLocks/>
          </p:cNvGrpSpPr>
          <p:nvPr/>
        </p:nvGrpSpPr>
        <p:grpSpPr bwMode="auto">
          <a:xfrm>
            <a:off x="-76200" y="2456688"/>
            <a:ext cx="3810000" cy="457200"/>
            <a:chOff x="0" y="1392"/>
            <a:chExt cx="2400" cy="288"/>
          </a:xfrm>
        </p:grpSpPr>
        <p:sp>
          <p:nvSpPr>
            <p:cNvPr id="210964" name="Oval 20"/>
            <p:cNvSpPr>
              <a:spLocks noChangeArrowheads="1"/>
            </p:cNvSpPr>
            <p:nvPr/>
          </p:nvSpPr>
          <p:spPr bwMode="auto">
            <a:xfrm>
              <a:off x="2256" y="1488"/>
              <a:ext cx="144" cy="144"/>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0986" name="Rectangle 42"/>
            <p:cNvSpPr>
              <a:spLocks noChangeArrowheads="1"/>
            </p:cNvSpPr>
            <p:nvPr/>
          </p:nvSpPr>
          <p:spPr bwMode="auto">
            <a:xfrm>
              <a:off x="0" y="1392"/>
              <a:ext cx="2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sz="2000"/>
                <a:t>stato iniziale [solo uno]</a:t>
              </a:r>
            </a:p>
          </p:txBody>
        </p:sp>
      </p:grpSp>
      <p:sp>
        <p:nvSpPr>
          <p:cNvPr id="210987" name="Rectangle 43"/>
          <p:cNvSpPr>
            <a:spLocks noChangeArrowheads="1"/>
          </p:cNvSpPr>
          <p:nvPr/>
        </p:nvSpPr>
        <p:spPr bwMode="auto">
          <a:xfrm>
            <a:off x="152400" y="2990088"/>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a:t>Transizione</a:t>
            </a:r>
          </a:p>
        </p:txBody>
      </p:sp>
      <p:grpSp>
        <p:nvGrpSpPr>
          <p:cNvPr id="211013" name="Group 69"/>
          <p:cNvGrpSpPr>
            <a:grpSpLocks/>
          </p:cNvGrpSpPr>
          <p:nvPr/>
        </p:nvGrpSpPr>
        <p:grpSpPr bwMode="auto">
          <a:xfrm>
            <a:off x="3505200" y="2494788"/>
            <a:ext cx="2819400" cy="457200"/>
            <a:chOff x="2256" y="1416"/>
            <a:chExt cx="1776" cy="288"/>
          </a:xfrm>
        </p:grpSpPr>
        <p:grpSp>
          <p:nvGrpSpPr>
            <p:cNvPr id="210967" name="Group 23"/>
            <p:cNvGrpSpPr>
              <a:grpSpLocks/>
            </p:cNvGrpSpPr>
            <p:nvPr/>
          </p:nvGrpSpPr>
          <p:grpSpPr bwMode="auto">
            <a:xfrm>
              <a:off x="3696" y="1440"/>
              <a:ext cx="240" cy="240"/>
              <a:chOff x="1872" y="2304"/>
              <a:chExt cx="336" cy="336"/>
            </a:xfrm>
          </p:grpSpPr>
          <p:sp>
            <p:nvSpPr>
              <p:cNvPr id="210965" name="Oval 21"/>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0966" name="Oval 22"/>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0988" name="Rectangle 44"/>
            <p:cNvSpPr>
              <a:spLocks noChangeArrowheads="1"/>
            </p:cNvSpPr>
            <p:nvPr/>
          </p:nvSpPr>
          <p:spPr bwMode="auto">
            <a:xfrm>
              <a:off x="2256" y="1416"/>
              <a:ext cx="17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sz="2000"/>
                <a:t>stato finale</a:t>
              </a:r>
            </a:p>
          </p:txBody>
        </p:sp>
      </p:grpSp>
      <p:grpSp>
        <p:nvGrpSpPr>
          <p:cNvPr id="211014" name="Group 70"/>
          <p:cNvGrpSpPr>
            <a:grpSpLocks/>
          </p:cNvGrpSpPr>
          <p:nvPr/>
        </p:nvGrpSpPr>
        <p:grpSpPr bwMode="auto">
          <a:xfrm>
            <a:off x="457200" y="3752088"/>
            <a:ext cx="8001000" cy="457200"/>
            <a:chOff x="336" y="2208"/>
            <a:chExt cx="5040" cy="288"/>
          </a:xfrm>
        </p:grpSpPr>
        <p:sp>
          <p:nvSpPr>
            <p:cNvPr id="210977" name="Line 33"/>
            <p:cNvSpPr>
              <a:spLocks noChangeShapeType="1"/>
            </p:cNvSpPr>
            <p:nvPr/>
          </p:nvSpPr>
          <p:spPr bwMode="auto">
            <a:xfrm>
              <a:off x="1008" y="2352"/>
              <a:ext cx="3696" cy="0"/>
            </a:xfrm>
            <a:prstGeom prst="line">
              <a:avLst/>
            </a:prstGeom>
            <a:noFill/>
            <a:ln w="19050">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0996" name="Group 52"/>
            <p:cNvGrpSpPr>
              <a:grpSpLocks/>
            </p:cNvGrpSpPr>
            <p:nvPr/>
          </p:nvGrpSpPr>
          <p:grpSpPr bwMode="auto">
            <a:xfrm>
              <a:off x="4688" y="2208"/>
              <a:ext cx="688" cy="288"/>
              <a:chOff x="3504" y="2208"/>
              <a:chExt cx="688" cy="288"/>
            </a:xfrm>
          </p:grpSpPr>
          <p:sp>
            <p:nvSpPr>
              <p:cNvPr id="210973" name="Text Box 29"/>
              <p:cNvSpPr txBox="1">
                <a:spLocks noChangeArrowheads="1"/>
              </p:cNvSpPr>
              <p:nvPr/>
            </p:nvSpPr>
            <p:spPr bwMode="auto">
              <a:xfrm>
                <a:off x="3636" y="2237"/>
                <a:ext cx="5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itchFamily="34" charset="0"/>
                  </a:rPr>
                  <a:t>Target</a:t>
                </a:r>
                <a:endParaRPr lang="en-US" altLang="en-US" sz="2000">
                  <a:latin typeface="Arial" pitchFamily="34" charset="0"/>
                </a:endParaRPr>
              </a:p>
            </p:txBody>
          </p:sp>
          <p:sp>
            <p:nvSpPr>
              <p:cNvPr id="210991" name="AutoShape 47"/>
              <p:cNvSpPr>
                <a:spLocks noChangeArrowheads="1"/>
              </p:cNvSpPr>
              <p:nvPr/>
            </p:nvSpPr>
            <p:spPr bwMode="auto">
              <a:xfrm>
                <a:off x="3504" y="2208"/>
                <a:ext cx="672"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0995" name="Group 51"/>
            <p:cNvGrpSpPr>
              <a:grpSpLocks/>
            </p:cNvGrpSpPr>
            <p:nvPr/>
          </p:nvGrpSpPr>
          <p:grpSpPr bwMode="auto">
            <a:xfrm>
              <a:off x="336" y="2208"/>
              <a:ext cx="672" cy="288"/>
              <a:chOff x="576" y="2208"/>
              <a:chExt cx="672" cy="288"/>
            </a:xfrm>
          </p:grpSpPr>
          <p:sp>
            <p:nvSpPr>
              <p:cNvPr id="210976" name="Text Box 32"/>
              <p:cNvSpPr txBox="1">
                <a:spLocks noChangeArrowheads="1"/>
              </p:cNvSpPr>
              <p:nvPr/>
            </p:nvSpPr>
            <p:spPr bwMode="auto">
              <a:xfrm>
                <a:off x="632" y="2237"/>
                <a:ext cx="6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b="1">
                    <a:latin typeface="Arial" pitchFamily="34" charset="0"/>
                  </a:rPr>
                  <a:t>Source</a:t>
                </a:r>
                <a:endParaRPr lang="en-US" altLang="en-US" sz="2000">
                  <a:latin typeface="Arial" pitchFamily="34" charset="0"/>
                </a:endParaRPr>
              </a:p>
            </p:txBody>
          </p:sp>
          <p:sp>
            <p:nvSpPr>
              <p:cNvPr id="210993" name="AutoShape 49"/>
              <p:cNvSpPr>
                <a:spLocks noChangeArrowheads="1"/>
              </p:cNvSpPr>
              <p:nvPr/>
            </p:nvSpPr>
            <p:spPr bwMode="auto">
              <a:xfrm>
                <a:off x="576" y="2208"/>
                <a:ext cx="672"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11000" name="Group 56"/>
          <p:cNvGrpSpPr>
            <a:grpSpLocks/>
          </p:cNvGrpSpPr>
          <p:nvPr/>
        </p:nvGrpSpPr>
        <p:grpSpPr bwMode="auto">
          <a:xfrm>
            <a:off x="457200" y="3904488"/>
            <a:ext cx="1933575" cy="1320800"/>
            <a:chOff x="432" y="2304"/>
            <a:chExt cx="1218" cy="832"/>
          </a:xfrm>
        </p:grpSpPr>
        <p:sp>
          <p:nvSpPr>
            <p:cNvPr id="210998" name="Line 54"/>
            <p:cNvSpPr>
              <a:spLocks noChangeShapeType="1"/>
            </p:cNvSpPr>
            <p:nvPr/>
          </p:nvSpPr>
          <p:spPr bwMode="auto">
            <a:xfrm flipV="1">
              <a:off x="960" y="2304"/>
              <a:ext cx="336" cy="67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0999" name="Text Box 55"/>
            <p:cNvSpPr txBox="1">
              <a:spLocks noChangeArrowheads="1"/>
            </p:cNvSpPr>
            <p:nvPr/>
          </p:nvSpPr>
          <p:spPr bwMode="auto">
            <a:xfrm>
              <a:off x="432" y="2640"/>
              <a:ext cx="1218"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a:t>evento</a:t>
              </a:r>
            </a:p>
            <a:p>
              <a:pPr>
                <a:lnSpc>
                  <a:spcPts val="1800"/>
                </a:lnSpc>
              </a:pPr>
              <a:r>
                <a:rPr lang="en-US" altLang="en-US"/>
                <a:t>che fa scattare</a:t>
              </a:r>
            </a:p>
            <a:p>
              <a:pPr>
                <a:lnSpc>
                  <a:spcPts val="1800"/>
                </a:lnSpc>
              </a:pPr>
              <a:r>
                <a:rPr lang="en-US" altLang="en-US"/>
                <a:t>la transizione</a:t>
              </a:r>
            </a:p>
          </p:txBody>
        </p:sp>
      </p:grpSp>
      <p:grpSp>
        <p:nvGrpSpPr>
          <p:cNvPr id="211001" name="Group 57"/>
          <p:cNvGrpSpPr>
            <a:grpSpLocks/>
          </p:cNvGrpSpPr>
          <p:nvPr/>
        </p:nvGrpSpPr>
        <p:grpSpPr bwMode="auto">
          <a:xfrm>
            <a:off x="2679700" y="3904488"/>
            <a:ext cx="2044700" cy="1320800"/>
            <a:chOff x="432" y="2304"/>
            <a:chExt cx="1288" cy="832"/>
          </a:xfrm>
        </p:grpSpPr>
        <p:sp>
          <p:nvSpPr>
            <p:cNvPr id="211002" name="Line 58"/>
            <p:cNvSpPr>
              <a:spLocks noChangeShapeType="1"/>
            </p:cNvSpPr>
            <p:nvPr/>
          </p:nvSpPr>
          <p:spPr bwMode="auto">
            <a:xfrm flipV="1">
              <a:off x="960" y="2304"/>
              <a:ext cx="336" cy="67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1003" name="Text Box 59"/>
            <p:cNvSpPr txBox="1">
              <a:spLocks noChangeArrowheads="1"/>
            </p:cNvSpPr>
            <p:nvPr/>
          </p:nvSpPr>
          <p:spPr bwMode="auto">
            <a:xfrm>
              <a:off x="432" y="2640"/>
              <a:ext cx="1288"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a:t>condizione:</a:t>
              </a:r>
            </a:p>
            <a:p>
              <a:pPr>
                <a:lnSpc>
                  <a:spcPts val="1800"/>
                </a:lnSpc>
              </a:pPr>
              <a:r>
                <a:rPr lang="en-US" altLang="en-US"/>
                <a:t>se falsa blocca </a:t>
              </a:r>
            </a:p>
            <a:p>
              <a:pPr>
                <a:lnSpc>
                  <a:spcPts val="1800"/>
                </a:lnSpc>
              </a:pPr>
              <a:r>
                <a:rPr lang="en-US" altLang="en-US"/>
                <a:t>la transizione</a:t>
              </a:r>
            </a:p>
          </p:txBody>
        </p:sp>
      </p:grpSp>
      <p:grpSp>
        <p:nvGrpSpPr>
          <p:cNvPr id="211004" name="Group 60"/>
          <p:cNvGrpSpPr>
            <a:grpSpLocks/>
          </p:cNvGrpSpPr>
          <p:nvPr/>
        </p:nvGrpSpPr>
        <p:grpSpPr bwMode="auto">
          <a:xfrm>
            <a:off x="4965700" y="3904488"/>
            <a:ext cx="2001838" cy="1320800"/>
            <a:chOff x="432" y="2304"/>
            <a:chExt cx="1261" cy="832"/>
          </a:xfrm>
        </p:grpSpPr>
        <p:sp>
          <p:nvSpPr>
            <p:cNvPr id="211005" name="Line 61"/>
            <p:cNvSpPr>
              <a:spLocks noChangeShapeType="1"/>
            </p:cNvSpPr>
            <p:nvPr/>
          </p:nvSpPr>
          <p:spPr bwMode="auto">
            <a:xfrm flipV="1">
              <a:off x="960" y="2304"/>
              <a:ext cx="336" cy="67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1006" name="Text Box 62"/>
            <p:cNvSpPr txBox="1">
              <a:spLocks noChangeArrowheads="1"/>
            </p:cNvSpPr>
            <p:nvPr/>
          </p:nvSpPr>
          <p:spPr bwMode="auto">
            <a:xfrm>
              <a:off x="432" y="2640"/>
              <a:ext cx="1261"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a:t>viene eseguita </a:t>
              </a:r>
            </a:p>
            <a:p>
              <a:pPr>
                <a:lnSpc>
                  <a:spcPts val="1800"/>
                </a:lnSpc>
              </a:pPr>
              <a:r>
                <a:rPr lang="en-US" altLang="en-US"/>
                <a:t>quando scatta </a:t>
              </a:r>
            </a:p>
            <a:p>
              <a:pPr>
                <a:lnSpc>
                  <a:spcPts val="1800"/>
                </a:lnSpc>
              </a:pPr>
              <a:r>
                <a:rPr lang="en-US" altLang="en-US"/>
                <a:t>la transizione </a:t>
              </a:r>
            </a:p>
          </p:txBody>
        </p:sp>
      </p:grpSp>
      <p:grpSp>
        <p:nvGrpSpPr>
          <p:cNvPr id="211010" name="Group 66"/>
          <p:cNvGrpSpPr>
            <a:grpSpLocks/>
          </p:cNvGrpSpPr>
          <p:nvPr/>
        </p:nvGrpSpPr>
        <p:grpSpPr bwMode="auto">
          <a:xfrm>
            <a:off x="152400" y="6114288"/>
            <a:ext cx="8763000" cy="762000"/>
            <a:chOff x="144" y="3696"/>
            <a:chExt cx="5520" cy="480"/>
          </a:xfrm>
        </p:grpSpPr>
        <p:sp>
          <p:nvSpPr>
            <p:cNvPr id="210994" name="Rectangle 50"/>
            <p:cNvSpPr>
              <a:spLocks noChangeArrowheads="1"/>
            </p:cNvSpPr>
            <p:nvPr/>
          </p:nvSpPr>
          <p:spPr bwMode="auto">
            <a:xfrm>
              <a:off x="144" y="3696"/>
              <a:ext cx="55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sz="1600" b="1"/>
                <a:t> Target</a:t>
              </a:r>
              <a:r>
                <a:rPr lang="en-US" altLang="en-US" sz="2000"/>
                <a:t> può essere uguale a </a:t>
              </a:r>
              <a:r>
                <a:rPr lang="en-US" altLang="en-US" sz="1400" b="1"/>
                <a:t>Source</a:t>
              </a:r>
              <a:r>
                <a:rPr lang="en-US" altLang="en-US" sz="2000"/>
                <a:t>, o a</a:t>
              </a:r>
            </a:p>
          </p:txBody>
        </p:sp>
        <p:grpSp>
          <p:nvGrpSpPr>
            <p:cNvPr id="211007" name="Group 63"/>
            <p:cNvGrpSpPr>
              <a:grpSpLocks/>
            </p:cNvGrpSpPr>
            <p:nvPr/>
          </p:nvGrpSpPr>
          <p:grpSpPr bwMode="auto">
            <a:xfrm>
              <a:off x="3552" y="3744"/>
              <a:ext cx="240" cy="240"/>
              <a:chOff x="1872" y="2304"/>
              <a:chExt cx="336" cy="336"/>
            </a:xfrm>
          </p:grpSpPr>
          <p:sp>
            <p:nvSpPr>
              <p:cNvPr id="211008" name="Oval 64"/>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1009" name="Oval 65"/>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sp>
        <p:nvSpPr>
          <p:cNvPr id="211011" name="Rectangle 67"/>
          <p:cNvSpPr>
            <a:spLocks noChangeArrowheads="1"/>
          </p:cNvSpPr>
          <p:nvPr/>
        </p:nvSpPr>
        <p:spPr bwMode="auto">
          <a:xfrm>
            <a:off x="152400" y="5504688"/>
            <a:ext cx="876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000"/>
              </a:lnSpc>
            </a:pPr>
            <a:r>
              <a:rPr lang="en-US" altLang="en-US" sz="2000" i="1"/>
              <a:t>guard-condition  </a:t>
            </a:r>
            <a:r>
              <a:rPr lang="en-US" altLang="en-US" sz="2000"/>
              <a:t>è opzionale</a:t>
            </a:r>
            <a:r>
              <a:rPr lang="en-US" altLang="en-US" sz="2000" i="1"/>
              <a:t> </a:t>
            </a:r>
          </a:p>
          <a:p>
            <a:pPr lvl="1">
              <a:lnSpc>
                <a:spcPts val="2000"/>
              </a:lnSpc>
            </a:pPr>
            <a:r>
              <a:rPr lang="en-US" altLang="en-US" sz="2000" i="1"/>
              <a:t>action-expression </a:t>
            </a:r>
            <a:r>
              <a:rPr lang="en-US" altLang="en-US" sz="2000"/>
              <a:t>è opzionale</a:t>
            </a:r>
            <a:endParaRPr lang="en-US" altLang="en-US" sz="1800"/>
          </a:p>
        </p:txBody>
      </p:sp>
      <p:grpSp>
        <p:nvGrpSpPr>
          <p:cNvPr id="211018" name="Group 74"/>
          <p:cNvGrpSpPr>
            <a:grpSpLocks/>
          </p:cNvGrpSpPr>
          <p:nvPr/>
        </p:nvGrpSpPr>
        <p:grpSpPr bwMode="auto">
          <a:xfrm>
            <a:off x="6934200" y="1847088"/>
            <a:ext cx="1546225" cy="787400"/>
            <a:chOff x="4416" y="1008"/>
            <a:chExt cx="974" cy="496"/>
          </a:xfrm>
        </p:grpSpPr>
        <p:sp>
          <p:nvSpPr>
            <p:cNvPr id="211016" name="Line 72"/>
            <p:cNvSpPr>
              <a:spLocks noChangeShapeType="1"/>
            </p:cNvSpPr>
            <p:nvPr/>
          </p:nvSpPr>
          <p:spPr bwMode="auto">
            <a:xfrm flipH="1">
              <a:off x="4416" y="1248"/>
              <a:ext cx="816" cy="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1017" name="Text Box 73"/>
            <p:cNvSpPr txBox="1">
              <a:spLocks noChangeArrowheads="1"/>
            </p:cNvSpPr>
            <p:nvPr/>
          </p:nvSpPr>
          <p:spPr bwMode="auto">
            <a:xfrm>
              <a:off x="4896" y="1008"/>
              <a:ext cx="494"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nome </a:t>
              </a:r>
            </a:p>
            <a:p>
              <a:pPr>
                <a:lnSpc>
                  <a:spcPts val="1800"/>
                </a:lnSpc>
              </a:pPr>
              <a:r>
                <a:rPr lang="en-US" altLang="en-US" sz="1800" b="1"/>
                <a:t>dello </a:t>
              </a:r>
            </a:p>
            <a:p>
              <a:pPr>
                <a:lnSpc>
                  <a:spcPts val="1800"/>
                </a:lnSpc>
              </a:pPr>
              <a:r>
                <a:rPr lang="en-US" altLang="en-US" sz="1800" b="1"/>
                <a:t>stato</a:t>
              </a:r>
            </a:p>
          </p:txBody>
        </p:sp>
      </p:grpSp>
    </p:spTree>
    <p:extLst>
      <p:ext uri="{BB962C8B-B14F-4D97-AF65-F5344CB8AC3E}">
        <p14:creationId xmlns:p14="http://schemas.microsoft.com/office/powerpoint/2010/main" val="36142398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094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nodeType="clickEffect">
                                  <p:stCondLst>
                                    <p:cond delay="0"/>
                                  </p:stCondLst>
                                  <p:childTnLst>
                                    <p:set>
                                      <p:cBhvr>
                                        <p:cTn id="10" dur="1" fill="hold">
                                          <p:stCondLst>
                                            <p:cond delay="0"/>
                                          </p:stCondLst>
                                        </p:cTn>
                                        <p:tgtEl>
                                          <p:spTgt spid="210992"/>
                                        </p:tgtEl>
                                        <p:attrNameLst>
                                          <p:attrName>style.visibility</p:attrName>
                                        </p:attrNameLst>
                                      </p:cBhvr>
                                      <p:to>
                                        <p:strVal val="visible"/>
                                      </p:to>
                                    </p:set>
                                    <p:animEffect transition="in" filter="box(in)">
                                      <p:cBhvr>
                                        <p:cTn id="11" dur="500"/>
                                        <p:tgtEl>
                                          <p:spTgt spid="21099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2" fill="hold" nodeType="clickEffect">
                                  <p:stCondLst>
                                    <p:cond delay="0"/>
                                  </p:stCondLst>
                                  <p:childTnLst>
                                    <p:set>
                                      <p:cBhvr>
                                        <p:cTn id="15" dur="1" fill="hold">
                                          <p:stCondLst>
                                            <p:cond delay="0"/>
                                          </p:stCondLst>
                                        </p:cTn>
                                        <p:tgtEl>
                                          <p:spTgt spid="211018"/>
                                        </p:tgtEl>
                                        <p:attrNameLst>
                                          <p:attrName>style.visibility</p:attrName>
                                        </p:attrNameLst>
                                      </p:cBhvr>
                                      <p:to>
                                        <p:strVal val="visible"/>
                                      </p:to>
                                    </p:set>
                                    <p:anim calcmode="lin" valueType="num">
                                      <p:cBhvr additive="base">
                                        <p:cTn id="16" dur="500" fill="hold"/>
                                        <p:tgtEl>
                                          <p:spTgt spid="211018"/>
                                        </p:tgtEl>
                                        <p:attrNameLst>
                                          <p:attrName>ppt_x</p:attrName>
                                        </p:attrNameLst>
                                      </p:cBhvr>
                                      <p:tavLst>
                                        <p:tav tm="0">
                                          <p:val>
                                            <p:strVal val="1+#ppt_w/2"/>
                                          </p:val>
                                        </p:tav>
                                        <p:tav tm="100000">
                                          <p:val>
                                            <p:strVal val="#ppt_x"/>
                                          </p:val>
                                        </p:tav>
                                      </p:tavLst>
                                    </p:anim>
                                    <p:anim calcmode="lin" valueType="num">
                                      <p:cBhvr additive="base">
                                        <p:cTn id="17" dur="500" fill="hold"/>
                                        <p:tgtEl>
                                          <p:spTgt spid="211018"/>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1101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21101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21098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1101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grpId="0" nodeType="clickEffect">
                                  <p:stCondLst>
                                    <p:cond delay="0"/>
                                  </p:stCondLst>
                                  <p:childTnLst>
                                    <p:set>
                                      <p:cBhvr>
                                        <p:cTn id="37" dur="1" fill="hold">
                                          <p:stCondLst>
                                            <p:cond delay="0"/>
                                          </p:stCondLst>
                                        </p:cTn>
                                        <p:tgtEl>
                                          <p:spTgt spid="210981"/>
                                        </p:tgtEl>
                                        <p:attrNameLst>
                                          <p:attrName>style.visibility</p:attrName>
                                        </p:attrNameLst>
                                      </p:cBhvr>
                                      <p:to>
                                        <p:strVal val="visible"/>
                                      </p:to>
                                    </p:set>
                                    <p:animEffect transition="in" filter="box(in)">
                                      <p:cBhvr>
                                        <p:cTn id="38" dur="500"/>
                                        <p:tgtEl>
                                          <p:spTgt spid="21098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11000"/>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1100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11004"/>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11011">
                                            <p:txEl>
                                              <p:pRg st="0" end="0"/>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1011">
                                            <p:txEl>
                                              <p:pRg st="1" end="1"/>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11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7" grpId="0" build="p" autoUpdateAnimBg="0"/>
      <p:bldP spid="210981" grpId="0" autoUpdateAnimBg="0"/>
      <p:bldP spid="210987" grpId="0" autoUpdateAnimBg="0"/>
      <p:bldP spid="211011" grpId="0" build="p" bldLvl="2"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11971" name="Rectangle 3"/>
          <p:cNvSpPr>
            <a:spLocks noGrp="1" noChangeArrowheads="1"/>
          </p:cNvSpPr>
          <p:nvPr>
            <p:ph type="body" idx="1"/>
          </p:nvPr>
        </p:nvSpPr>
        <p:spPr/>
        <p:txBody>
          <a:bodyPr>
            <a:normAutofit fontScale="47500" lnSpcReduction="20000"/>
          </a:bodyPr>
          <a:lstStyle/>
          <a:p>
            <a:pPr>
              <a:lnSpc>
                <a:spcPts val="2400"/>
              </a:lnSpc>
            </a:pPr>
            <a:r>
              <a:rPr lang="en-US" altLang="en-US"/>
              <a:t>Eventi: “</a:t>
            </a:r>
            <a:r>
              <a:rPr lang="en-US" altLang="en-US" sz="2000" i="1"/>
              <a:t>An event is a noteworthy occurrence. For practical purposes in state diagrams, it is an occurrence that may trigger a state transition. Events may be of several kinds (not necessarily mutually exclusive).”</a:t>
            </a:r>
          </a:p>
          <a:p>
            <a:pPr lvl="1">
              <a:lnSpc>
                <a:spcPts val="2000"/>
              </a:lnSpc>
            </a:pPr>
            <a:r>
              <a:rPr lang="en-US" altLang="en-US"/>
              <a:t>call event</a:t>
            </a:r>
          </a:p>
          <a:p>
            <a:pPr lvl="2">
              <a:lnSpc>
                <a:spcPts val="2000"/>
              </a:lnSpc>
            </a:pPr>
            <a:r>
              <a:rPr lang="en-US" altLang="en-US"/>
              <a:t>il ricevimento di una chiamata di una operazione </a:t>
            </a:r>
          </a:p>
          <a:p>
            <a:pPr lvl="2">
              <a:lnSpc>
                <a:spcPts val="2000"/>
              </a:lnSpc>
              <a:buFontTx/>
              <a:buNone/>
            </a:pPr>
            <a:r>
              <a:rPr lang="en-US" altLang="en-US"/>
              <a:t>		op(X1,…, Xn)   X1, …, Xn  event parameter</a:t>
            </a:r>
          </a:p>
          <a:p>
            <a:pPr lvl="1">
              <a:lnSpc>
                <a:spcPts val="2000"/>
              </a:lnSpc>
            </a:pPr>
            <a:r>
              <a:rPr lang="en-US" altLang="en-US"/>
              <a:t>timed event</a:t>
            </a:r>
          </a:p>
          <a:p>
            <a:pPr lvl="2">
              <a:lnSpc>
                <a:spcPts val="2000"/>
              </a:lnSpc>
            </a:pPr>
            <a:r>
              <a:rPr lang="en-US" altLang="en-US"/>
              <a:t>il passaggio di un dato periodo di tempo a partire da un certo momento (di solito l’entrata nello stato corrente) </a:t>
            </a:r>
          </a:p>
          <a:p>
            <a:pPr lvl="2">
              <a:lnSpc>
                <a:spcPts val="2000"/>
              </a:lnSpc>
              <a:buFontTx/>
              <a:buNone/>
            </a:pPr>
            <a:r>
              <a:rPr lang="en-US" altLang="en-US"/>
              <a:t>		after 5 s</a:t>
            </a:r>
          </a:p>
          <a:p>
            <a:pPr lvl="2">
              <a:lnSpc>
                <a:spcPts val="2000"/>
              </a:lnSpc>
            </a:pPr>
            <a:r>
              <a:rPr lang="en-US" altLang="en-US"/>
              <a:t>o lo scoccare di un certo tempo/data </a:t>
            </a:r>
          </a:p>
          <a:p>
            <a:pPr lvl="2">
              <a:lnSpc>
                <a:spcPts val="2000"/>
              </a:lnSpc>
              <a:buFontTx/>
              <a:buNone/>
            </a:pPr>
            <a:r>
              <a:rPr lang="en-US" altLang="en-US"/>
              <a:t>		when data = 1 Gennaio 2002</a:t>
            </a:r>
          </a:p>
          <a:p>
            <a:pPr lvl="1">
              <a:lnSpc>
                <a:spcPts val="2000"/>
              </a:lnSpc>
            </a:pPr>
            <a:r>
              <a:rPr lang="en-US" altLang="en-US"/>
              <a:t>change event</a:t>
            </a:r>
          </a:p>
          <a:p>
            <a:pPr lvl="2">
              <a:lnSpc>
                <a:spcPts val="2000"/>
              </a:lnSpc>
            </a:pPr>
            <a:r>
              <a:rPr lang="en-US" altLang="en-US"/>
              <a:t>quando una data condizione (espressione booleana) diventa vera mentre prima era falsa</a:t>
            </a:r>
          </a:p>
          <a:p>
            <a:pPr lvl="2">
              <a:lnSpc>
                <a:spcPts val="2000"/>
              </a:lnSpc>
              <a:buFontTx/>
              <a:buNone/>
            </a:pPr>
            <a:r>
              <a:rPr lang="en-US" altLang="en-US"/>
              <a:t>		when  cond</a:t>
            </a:r>
          </a:p>
          <a:p>
            <a:pPr lvl="1">
              <a:lnSpc>
                <a:spcPts val="2000"/>
              </a:lnSpc>
            </a:pPr>
            <a:r>
              <a:rPr lang="en-US" altLang="en-US"/>
              <a:t>signal event</a:t>
            </a:r>
          </a:p>
          <a:p>
            <a:pPr lvl="2">
              <a:lnSpc>
                <a:spcPts val="2000"/>
              </a:lnSpc>
            </a:pPr>
            <a:r>
              <a:rPr lang="en-US" altLang="en-US"/>
              <a:t>il ricevimento di un segnale (prossimamente)</a:t>
            </a:r>
            <a:endParaRPr lang="en-US" altLang="en-US">
              <a:latin typeface="Times-Bold"/>
            </a:endParaRPr>
          </a:p>
        </p:txBody>
      </p:sp>
    </p:spTree>
    <p:extLst>
      <p:ext uri="{BB962C8B-B14F-4D97-AF65-F5344CB8AC3E}">
        <p14:creationId xmlns:p14="http://schemas.microsoft.com/office/powerpoint/2010/main" val="30780929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19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197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197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197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197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1971">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211971">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11971">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19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4"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14019" name="Rectangle 3"/>
          <p:cNvSpPr>
            <a:spLocks noGrp="1" noChangeArrowheads="1"/>
          </p:cNvSpPr>
          <p:nvPr>
            <p:ph type="body" idx="1"/>
          </p:nvPr>
        </p:nvSpPr>
        <p:spPr>
          <a:xfrm>
            <a:off x="228600" y="1417670"/>
            <a:ext cx="8686800" cy="2514600"/>
          </a:xfrm>
        </p:spPr>
        <p:txBody>
          <a:bodyPr/>
          <a:lstStyle/>
          <a:p>
            <a:r>
              <a:rPr lang="en-US" altLang="en-US" dirty="0"/>
              <a:t>Condition, action</a:t>
            </a:r>
          </a:p>
          <a:p>
            <a:r>
              <a:rPr lang="en-US" altLang="en-US" dirty="0" err="1" smtClean="0"/>
              <a:t>Expressi</a:t>
            </a:r>
            <a:r>
              <a:rPr lang="en-US" altLang="en-US" dirty="0" smtClean="0"/>
              <a:t> </a:t>
            </a:r>
            <a:r>
              <a:rPr lang="en-US" altLang="en-US" dirty="0" err="1"/>
              <a:t>usando</a:t>
            </a:r>
            <a:r>
              <a:rPr lang="en-US" altLang="en-US" dirty="0"/>
              <a:t> OCL, </a:t>
            </a:r>
            <a:r>
              <a:rPr lang="en-US" altLang="en-US" dirty="0" err="1"/>
              <a:t>linguaggi</a:t>
            </a:r>
            <a:r>
              <a:rPr lang="en-US" altLang="en-US" dirty="0"/>
              <a:t> di </a:t>
            </a:r>
            <a:r>
              <a:rPr lang="en-US" altLang="en-US" dirty="0" err="1" smtClean="0"/>
              <a:t>programmazione</a:t>
            </a:r>
            <a:r>
              <a:rPr lang="en-US" altLang="en-US" dirty="0"/>
              <a:t>,…. </a:t>
            </a:r>
          </a:p>
          <a:p>
            <a:pPr>
              <a:buFontTx/>
              <a:buNone/>
            </a:pPr>
            <a:r>
              <a:rPr lang="en-US" altLang="en-US" dirty="0"/>
              <a:t>	[</a:t>
            </a:r>
            <a:r>
              <a:rPr lang="en-US" altLang="en-US" dirty="0" err="1"/>
              <a:t>ricordare</a:t>
            </a:r>
            <a:r>
              <a:rPr lang="en-US" altLang="en-US" dirty="0"/>
              <a:t> </a:t>
            </a:r>
            <a:r>
              <a:rPr lang="en-US" altLang="en-US" dirty="0" err="1"/>
              <a:t>queste</a:t>
            </a:r>
            <a:r>
              <a:rPr lang="en-US" altLang="en-US" dirty="0"/>
              <a:t> </a:t>
            </a:r>
            <a:r>
              <a:rPr lang="en-US" altLang="en-US" dirty="0" err="1"/>
              <a:t>parti</a:t>
            </a:r>
            <a:r>
              <a:rPr lang="en-US" altLang="en-US" dirty="0"/>
              <a:t> non </a:t>
            </a:r>
            <a:r>
              <a:rPr lang="en-US" altLang="en-US" dirty="0" err="1"/>
              <a:t>sono</a:t>
            </a:r>
            <a:r>
              <a:rPr lang="en-US" altLang="en-US" dirty="0"/>
              <a:t> </a:t>
            </a:r>
            <a:r>
              <a:rPr lang="en-US" altLang="en-US" dirty="0" err="1"/>
              <a:t>fissate</a:t>
            </a:r>
            <a:r>
              <a:rPr lang="en-US" altLang="en-US" dirty="0"/>
              <a:t> in UML]</a:t>
            </a:r>
          </a:p>
        </p:txBody>
      </p:sp>
    </p:spTree>
    <p:extLst>
      <p:ext uri="{BB962C8B-B14F-4D97-AF65-F5344CB8AC3E}">
        <p14:creationId xmlns:p14="http://schemas.microsoft.com/office/powerpoint/2010/main" val="244364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5102" name="Group 62"/>
          <p:cNvGrpSpPr>
            <a:grpSpLocks/>
          </p:cNvGrpSpPr>
          <p:nvPr/>
        </p:nvGrpSpPr>
        <p:grpSpPr bwMode="auto">
          <a:xfrm>
            <a:off x="2971800" y="4089400"/>
            <a:ext cx="1882775" cy="1625600"/>
            <a:chOff x="1872" y="2688"/>
            <a:chExt cx="1186" cy="1024"/>
          </a:xfrm>
        </p:grpSpPr>
        <p:sp>
          <p:nvSpPr>
            <p:cNvPr id="215100" name="Line 60"/>
            <p:cNvSpPr>
              <a:spLocks noChangeShapeType="1"/>
            </p:cNvSpPr>
            <p:nvPr/>
          </p:nvSpPr>
          <p:spPr bwMode="auto">
            <a:xfrm flipH="1" flipV="1">
              <a:off x="1872" y="2688"/>
              <a:ext cx="384" cy="62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01" name="Text Box 61"/>
            <p:cNvSpPr txBox="1">
              <a:spLocks noChangeArrowheads="1"/>
            </p:cNvSpPr>
            <p:nvPr/>
          </p:nvSpPr>
          <p:spPr bwMode="auto">
            <a:xfrm>
              <a:off x="1920" y="3216"/>
              <a:ext cx="1138"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change event</a:t>
              </a:r>
            </a:p>
            <a:p>
              <a:pPr>
                <a:lnSpc>
                  <a:spcPts val="1800"/>
                </a:lnSpc>
              </a:pPr>
              <a:r>
                <a:rPr lang="en-US" altLang="en-US" sz="1800" b="1"/>
                <a:t>(not OCL, </a:t>
              </a:r>
            </a:p>
            <a:p>
              <a:pPr>
                <a:lnSpc>
                  <a:spcPts val="1800"/>
                </a:lnSpc>
              </a:pPr>
              <a:r>
                <a:rPr lang="en-US" altLang="en-US" sz="1800" b="1"/>
                <a:t>my pet notation)</a:t>
              </a:r>
            </a:p>
          </p:txBody>
        </p:sp>
      </p:grpSp>
      <p:sp>
        <p:nvSpPr>
          <p:cNvPr id="215042" name="Rectangle 2"/>
          <p:cNvSpPr>
            <a:spLocks noGrp="1" noChangeArrowheads="1"/>
          </p:cNvSpPr>
          <p:nvPr>
            <p:ph type="title"/>
          </p:nvPr>
        </p:nvSpPr>
        <p:spPr/>
        <p:txBody>
          <a:bodyPr/>
          <a:lstStyle/>
          <a:p>
            <a:r>
              <a:rPr lang="en-US" altLang="en-US"/>
              <a:t>Esempio: behaviour dei tornei</a:t>
            </a:r>
          </a:p>
        </p:txBody>
      </p:sp>
      <p:sp>
        <p:nvSpPr>
          <p:cNvPr id="215053" name="Oval 13"/>
          <p:cNvSpPr>
            <a:spLocks noChangeArrowheads="1"/>
          </p:cNvSpPr>
          <p:nvPr/>
        </p:nvSpPr>
        <p:spPr bwMode="auto">
          <a:xfrm>
            <a:off x="2359025" y="1143000"/>
            <a:ext cx="228600" cy="228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5089" name="Group 49"/>
          <p:cNvGrpSpPr>
            <a:grpSpLocks/>
          </p:cNvGrpSpPr>
          <p:nvPr/>
        </p:nvGrpSpPr>
        <p:grpSpPr bwMode="auto">
          <a:xfrm>
            <a:off x="1752600" y="2514600"/>
            <a:ext cx="5562600" cy="1143000"/>
            <a:chOff x="1104" y="1728"/>
            <a:chExt cx="3504" cy="720"/>
          </a:xfrm>
        </p:grpSpPr>
        <p:grpSp>
          <p:nvGrpSpPr>
            <p:cNvPr id="215067" name="Group 27"/>
            <p:cNvGrpSpPr>
              <a:grpSpLocks/>
            </p:cNvGrpSpPr>
            <p:nvPr/>
          </p:nvGrpSpPr>
          <p:grpSpPr bwMode="auto">
            <a:xfrm>
              <a:off x="1104" y="2160"/>
              <a:ext cx="1100" cy="288"/>
              <a:chOff x="2304" y="1056"/>
              <a:chExt cx="1100" cy="288"/>
            </a:xfrm>
          </p:grpSpPr>
          <p:sp>
            <p:nvSpPr>
              <p:cNvPr id="215047" name="Text Box 7"/>
              <p:cNvSpPr txBox="1">
                <a:spLocks noChangeArrowheads="1"/>
              </p:cNvSpPr>
              <p:nvPr/>
            </p:nvSpPr>
            <p:spPr bwMode="auto">
              <a:xfrm>
                <a:off x="2346" y="1104"/>
                <a:ext cx="102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FaseEliminazioni</a:t>
                </a:r>
                <a:endParaRPr lang="en-US" altLang="en-US" sz="1600">
                  <a:latin typeface="Arial" pitchFamily="34" charset="0"/>
                </a:endParaRPr>
              </a:p>
            </p:txBody>
          </p:sp>
          <p:sp>
            <p:nvSpPr>
              <p:cNvPr id="215049" name="AutoShape 9"/>
              <p:cNvSpPr>
                <a:spLocks noChangeArrowheads="1"/>
              </p:cNvSpPr>
              <p:nvPr/>
            </p:nvSpPr>
            <p:spPr bwMode="auto">
              <a:xfrm>
                <a:off x="2304" y="1056"/>
                <a:ext cx="110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69" name="Line 29"/>
            <p:cNvSpPr>
              <a:spLocks noChangeShapeType="1"/>
            </p:cNvSpPr>
            <p:nvPr/>
          </p:nvSpPr>
          <p:spPr bwMode="auto">
            <a:xfrm>
              <a:off x="1654" y="1728"/>
              <a:ext cx="0" cy="432"/>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0" name="Text Box 30"/>
            <p:cNvSpPr txBox="1">
              <a:spLocks noChangeArrowheads="1"/>
            </p:cNvSpPr>
            <p:nvPr/>
          </p:nvSpPr>
          <p:spPr bwMode="auto">
            <a:xfrm>
              <a:off x="1632" y="1872"/>
              <a:ext cx="297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inizioEliminazioni() [completo()=True]/ setUpTableua()</a:t>
              </a:r>
            </a:p>
          </p:txBody>
        </p:sp>
      </p:grpSp>
      <p:grpSp>
        <p:nvGrpSpPr>
          <p:cNvPr id="215090" name="Group 50"/>
          <p:cNvGrpSpPr>
            <a:grpSpLocks/>
          </p:cNvGrpSpPr>
          <p:nvPr/>
        </p:nvGrpSpPr>
        <p:grpSpPr bwMode="auto">
          <a:xfrm>
            <a:off x="3352800" y="1905000"/>
            <a:ext cx="4724400" cy="533400"/>
            <a:chOff x="2112" y="1344"/>
            <a:chExt cx="2976" cy="336"/>
          </a:xfrm>
        </p:grpSpPr>
        <p:grpSp>
          <p:nvGrpSpPr>
            <p:cNvPr id="215055" name="Group 15"/>
            <p:cNvGrpSpPr>
              <a:grpSpLocks/>
            </p:cNvGrpSpPr>
            <p:nvPr/>
          </p:nvGrpSpPr>
          <p:grpSpPr bwMode="auto">
            <a:xfrm>
              <a:off x="4848" y="1440"/>
              <a:ext cx="240" cy="240"/>
              <a:chOff x="1872" y="2304"/>
              <a:chExt cx="336" cy="336"/>
            </a:xfrm>
          </p:grpSpPr>
          <p:sp>
            <p:nvSpPr>
              <p:cNvPr id="215056" name="Oval 16"/>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57" name="Oval 17"/>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71" name="Line 31"/>
            <p:cNvSpPr>
              <a:spLocks noChangeShapeType="1"/>
            </p:cNvSpPr>
            <p:nvPr/>
          </p:nvSpPr>
          <p:spPr bwMode="auto">
            <a:xfrm>
              <a:off x="2112" y="1536"/>
              <a:ext cx="2736"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2" name="Text Box 32"/>
            <p:cNvSpPr txBox="1">
              <a:spLocks noChangeArrowheads="1"/>
            </p:cNvSpPr>
            <p:nvPr/>
          </p:nvSpPr>
          <p:spPr bwMode="auto">
            <a:xfrm>
              <a:off x="2400" y="1344"/>
              <a:ext cx="87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after 3 Months</a:t>
              </a:r>
            </a:p>
          </p:txBody>
        </p:sp>
      </p:grpSp>
      <p:grpSp>
        <p:nvGrpSpPr>
          <p:cNvPr id="215091" name="Group 51"/>
          <p:cNvGrpSpPr>
            <a:grpSpLocks/>
          </p:cNvGrpSpPr>
          <p:nvPr/>
        </p:nvGrpSpPr>
        <p:grpSpPr bwMode="auto">
          <a:xfrm>
            <a:off x="2971800" y="3276600"/>
            <a:ext cx="3803650" cy="609600"/>
            <a:chOff x="1872" y="2208"/>
            <a:chExt cx="2396" cy="384"/>
          </a:xfrm>
        </p:grpSpPr>
        <p:sp>
          <p:nvSpPr>
            <p:cNvPr id="215073" name="Line 33"/>
            <p:cNvSpPr>
              <a:spLocks noChangeShapeType="1"/>
            </p:cNvSpPr>
            <p:nvPr/>
          </p:nvSpPr>
          <p:spPr bwMode="auto">
            <a:xfrm>
              <a:off x="2400" y="2208"/>
              <a:ext cx="0" cy="384"/>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4" name="Line 34"/>
            <p:cNvSpPr>
              <a:spLocks noChangeShapeType="1"/>
            </p:cNvSpPr>
            <p:nvPr/>
          </p:nvSpPr>
          <p:spPr bwMode="auto">
            <a:xfrm flipH="1">
              <a:off x="2208" y="2208"/>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5" name="Line 35"/>
            <p:cNvSpPr>
              <a:spLocks noChangeShapeType="1"/>
            </p:cNvSpPr>
            <p:nvPr/>
          </p:nvSpPr>
          <p:spPr bwMode="auto">
            <a:xfrm>
              <a:off x="1872" y="2592"/>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6" name="Line 36"/>
            <p:cNvSpPr>
              <a:spLocks noChangeShapeType="1"/>
            </p:cNvSpPr>
            <p:nvPr/>
          </p:nvSpPr>
          <p:spPr bwMode="auto">
            <a:xfrm>
              <a:off x="1872" y="2448"/>
              <a:ext cx="0" cy="144"/>
            </a:xfrm>
            <a:prstGeom prst="line">
              <a:avLst/>
            </a:prstGeom>
            <a:noFill/>
            <a:ln w="952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8" name="Text Box 38"/>
            <p:cNvSpPr txBox="1">
              <a:spLocks noChangeArrowheads="1"/>
            </p:cNvSpPr>
            <p:nvPr/>
          </p:nvSpPr>
          <p:spPr bwMode="auto">
            <a:xfrm>
              <a:off x="2451" y="2304"/>
              <a:ext cx="181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risultatoMatch(m,r) / record(m,r)</a:t>
              </a:r>
            </a:p>
          </p:txBody>
        </p:sp>
      </p:grpSp>
      <p:grpSp>
        <p:nvGrpSpPr>
          <p:cNvPr id="215092" name="Group 52"/>
          <p:cNvGrpSpPr>
            <a:grpSpLocks/>
          </p:cNvGrpSpPr>
          <p:nvPr/>
        </p:nvGrpSpPr>
        <p:grpSpPr bwMode="auto">
          <a:xfrm>
            <a:off x="908050" y="1820863"/>
            <a:ext cx="1225550" cy="2560637"/>
            <a:chOff x="572" y="1291"/>
            <a:chExt cx="772" cy="1613"/>
          </a:xfrm>
        </p:grpSpPr>
        <p:sp>
          <p:nvSpPr>
            <p:cNvPr id="215062" name="Line 22"/>
            <p:cNvSpPr>
              <a:spLocks noChangeShapeType="1"/>
            </p:cNvSpPr>
            <p:nvPr/>
          </p:nvSpPr>
          <p:spPr bwMode="auto">
            <a:xfrm>
              <a:off x="816" y="1584"/>
              <a:ext cx="0" cy="384"/>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63" name="Line 23"/>
            <p:cNvSpPr>
              <a:spLocks noChangeShapeType="1"/>
            </p:cNvSpPr>
            <p:nvPr/>
          </p:nvSpPr>
          <p:spPr bwMode="auto">
            <a:xfrm flipH="1">
              <a:off x="816" y="1584"/>
              <a:ext cx="19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64" name="Line 24"/>
            <p:cNvSpPr>
              <a:spLocks noChangeShapeType="1"/>
            </p:cNvSpPr>
            <p:nvPr/>
          </p:nvSpPr>
          <p:spPr bwMode="auto">
            <a:xfrm>
              <a:off x="816" y="1968"/>
              <a:ext cx="5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65" name="Line 25"/>
            <p:cNvSpPr>
              <a:spLocks noChangeShapeType="1"/>
            </p:cNvSpPr>
            <p:nvPr/>
          </p:nvSpPr>
          <p:spPr bwMode="auto">
            <a:xfrm>
              <a:off x="1344" y="1728"/>
              <a:ext cx="0" cy="240"/>
            </a:xfrm>
            <a:prstGeom prst="line">
              <a:avLst/>
            </a:prstGeom>
            <a:noFill/>
            <a:ln w="952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66" name="Text Box 26"/>
            <p:cNvSpPr txBox="1">
              <a:spLocks noChangeArrowheads="1"/>
            </p:cNvSpPr>
            <p:nvPr/>
          </p:nvSpPr>
          <p:spPr bwMode="auto">
            <a:xfrm rot="5451407">
              <a:off x="-139" y="2002"/>
              <a:ext cx="1613"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iscrivi(P) [completo()=False]</a:t>
              </a:r>
            </a:p>
          </p:txBody>
        </p:sp>
      </p:grpSp>
      <p:grpSp>
        <p:nvGrpSpPr>
          <p:cNvPr id="215093" name="Group 53"/>
          <p:cNvGrpSpPr>
            <a:grpSpLocks/>
          </p:cNvGrpSpPr>
          <p:nvPr/>
        </p:nvGrpSpPr>
        <p:grpSpPr bwMode="auto">
          <a:xfrm>
            <a:off x="1600200" y="3657600"/>
            <a:ext cx="3619500" cy="1143000"/>
            <a:chOff x="1008" y="2448"/>
            <a:chExt cx="2280" cy="720"/>
          </a:xfrm>
        </p:grpSpPr>
        <p:grpSp>
          <p:nvGrpSpPr>
            <p:cNvPr id="215081" name="Group 41"/>
            <p:cNvGrpSpPr>
              <a:grpSpLocks/>
            </p:cNvGrpSpPr>
            <p:nvPr/>
          </p:nvGrpSpPr>
          <p:grpSpPr bwMode="auto">
            <a:xfrm>
              <a:off x="1008" y="2880"/>
              <a:ext cx="860" cy="288"/>
              <a:chOff x="2581" y="3120"/>
              <a:chExt cx="860" cy="288"/>
            </a:xfrm>
          </p:grpSpPr>
          <p:sp>
            <p:nvSpPr>
              <p:cNvPr id="215048" name="Text Box 8"/>
              <p:cNvSpPr txBox="1">
                <a:spLocks noChangeArrowheads="1"/>
              </p:cNvSpPr>
              <p:nvPr/>
            </p:nvSpPr>
            <p:spPr bwMode="auto">
              <a:xfrm>
                <a:off x="2688" y="3168"/>
                <a:ext cx="6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FaseFinale</a:t>
                </a:r>
                <a:endParaRPr lang="en-US" altLang="en-US" sz="1600">
                  <a:latin typeface="Arial" pitchFamily="34" charset="0"/>
                </a:endParaRPr>
              </a:p>
            </p:txBody>
          </p:sp>
          <p:sp>
            <p:nvSpPr>
              <p:cNvPr id="215051" name="AutoShape 11"/>
              <p:cNvSpPr>
                <a:spLocks noChangeArrowheads="1"/>
              </p:cNvSpPr>
              <p:nvPr/>
            </p:nvSpPr>
            <p:spPr bwMode="auto">
              <a:xfrm>
                <a:off x="2581" y="3120"/>
                <a:ext cx="86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79" name="Line 39"/>
            <p:cNvSpPr>
              <a:spLocks noChangeShapeType="1"/>
            </p:cNvSpPr>
            <p:nvPr/>
          </p:nvSpPr>
          <p:spPr bwMode="auto">
            <a:xfrm>
              <a:off x="1366" y="2448"/>
              <a:ext cx="0" cy="432"/>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80" name="Text Box 40"/>
            <p:cNvSpPr txBox="1">
              <a:spLocks noChangeArrowheads="1"/>
            </p:cNvSpPr>
            <p:nvPr/>
          </p:nvSpPr>
          <p:spPr bwMode="auto">
            <a:xfrm>
              <a:off x="1344" y="2592"/>
              <a:ext cx="194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when not exists M. toBePlayed(M) </a:t>
              </a:r>
            </a:p>
          </p:txBody>
        </p:sp>
      </p:grpSp>
      <p:grpSp>
        <p:nvGrpSpPr>
          <p:cNvPr id="215094" name="Group 54"/>
          <p:cNvGrpSpPr>
            <a:grpSpLocks/>
          </p:cNvGrpSpPr>
          <p:nvPr/>
        </p:nvGrpSpPr>
        <p:grpSpPr bwMode="auto">
          <a:xfrm>
            <a:off x="2971800" y="2438400"/>
            <a:ext cx="4953000" cy="2209800"/>
            <a:chOff x="1872" y="1680"/>
            <a:chExt cx="3120" cy="1392"/>
          </a:xfrm>
        </p:grpSpPr>
        <p:sp>
          <p:nvSpPr>
            <p:cNvPr id="215082" name="Line 42"/>
            <p:cNvSpPr>
              <a:spLocks noChangeShapeType="1"/>
            </p:cNvSpPr>
            <p:nvPr/>
          </p:nvSpPr>
          <p:spPr bwMode="auto">
            <a:xfrm>
              <a:off x="1872" y="3072"/>
              <a:ext cx="312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83" name="Text Box 43"/>
            <p:cNvSpPr txBox="1">
              <a:spLocks noChangeArrowheads="1"/>
            </p:cNvSpPr>
            <p:nvPr/>
          </p:nvSpPr>
          <p:spPr bwMode="auto">
            <a:xfrm>
              <a:off x="2160" y="2880"/>
              <a:ext cx="163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playFinale() / executeFinale()</a:t>
              </a:r>
            </a:p>
          </p:txBody>
        </p:sp>
        <p:sp>
          <p:nvSpPr>
            <p:cNvPr id="215084" name="Line 44"/>
            <p:cNvSpPr>
              <a:spLocks noChangeShapeType="1"/>
            </p:cNvSpPr>
            <p:nvPr/>
          </p:nvSpPr>
          <p:spPr bwMode="auto">
            <a:xfrm>
              <a:off x="4992" y="1680"/>
              <a:ext cx="0" cy="1392"/>
            </a:xfrm>
            <a:prstGeom prst="line">
              <a:avLst/>
            </a:prstGeom>
            <a:noFill/>
            <a:ln w="952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5087" name="Group 47"/>
          <p:cNvGrpSpPr>
            <a:grpSpLocks/>
          </p:cNvGrpSpPr>
          <p:nvPr/>
        </p:nvGrpSpPr>
        <p:grpSpPr bwMode="auto">
          <a:xfrm>
            <a:off x="1600200" y="1295400"/>
            <a:ext cx="1746250" cy="1219200"/>
            <a:chOff x="1008" y="960"/>
            <a:chExt cx="1100" cy="768"/>
          </a:xfrm>
        </p:grpSpPr>
        <p:sp>
          <p:nvSpPr>
            <p:cNvPr id="215050" name="AutoShape 10"/>
            <p:cNvSpPr>
              <a:spLocks noChangeArrowheads="1"/>
            </p:cNvSpPr>
            <p:nvPr/>
          </p:nvSpPr>
          <p:spPr bwMode="auto">
            <a:xfrm>
              <a:off x="1008" y="1440"/>
              <a:ext cx="1100" cy="288"/>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46" name="Text Box 6"/>
            <p:cNvSpPr txBox="1">
              <a:spLocks noChangeArrowheads="1"/>
            </p:cNvSpPr>
            <p:nvPr/>
          </p:nvSpPr>
          <p:spPr bwMode="auto">
            <a:xfrm>
              <a:off x="1065" y="1488"/>
              <a:ext cx="985"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Aperte Iscrizioni</a:t>
              </a:r>
              <a:endParaRPr lang="en-US" altLang="en-US" sz="1600">
                <a:latin typeface="Arial" pitchFamily="34" charset="0"/>
              </a:endParaRPr>
            </a:p>
          </p:txBody>
        </p:sp>
        <p:sp>
          <p:nvSpPr>
            <p:cNvPr id="215061" name="Line 21"/>
            <p:cNvSpPr>
              <a:spLocks noChangeShapeType="1"/>
            </p:cNvSpPr>
            <p:nvPr/>
          </p:nvSpPr>
          <p:spPr bwMode="auto">
            <a:xfrm>
              <a:off x="1558" y="960"/>
              <a:ext cx="0" cy="48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85" name="Text Box 45"/>
            <p:cNvSpPr txBox="1">
              <a:spLocks noChangeArrowheads="1"/>
            </p:cNvSpPr>
            <p:nvPr/>
          </p:nvSpPr>
          <p:spPr bwMode="auto">
            <a:xfrm>
              <a:off x="1632" y="1056"/>
              <a:ext cx="4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start()</a:t>
              </a:r>
            </a:p>
          </p:txBody>
        </p:sp>
      </p:grpSp>
      <p:grpSp>
        <p:nvGrpSpPr>
          <p:cNvPr id="215098" name="Group 58"/>
          <p:cNvGrpSpPr>
            <a:grpSpLocks/>
          </p:cNvGrpSpPr>
          <p:nvPr/>
        </p:nvGrpSpPr>
        <p:grpSpPr bwMode="auto">
          <a:xfrm>
            <a:off x="4038600" y="1143000"/>
            <a:ext cx="1330325" cy="762000"/>
            <a:chOff x="2688" y="960"/>
            <a:chExt cx="838" cy="480"/>
          </a:xfrm>
        </p:grpSpPr>
        <p:sp>
          <p:nvSpPr>
            <p:cNvPr id="215096" name="Line 56"/>
            <p:cNvSpPr>
              <a:spLocks noChangeShapeType="1"/>
            </p:cNvSpPr>
            <p:nvPr/>
          </p:nvSpPr>
          <p:spPr bwMode="auto">
            <a:xfrm flipV="1">
              <a:off x="2976" y="1056"/>
              <a:ext cx="0" cy="38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97" name="Text Box 57"/>
            <p:cNvSpPr txBox="1">
              <a:spLocks noChangeArrowheads="1"/>
            </p:cNvSpPr>
            <p:nvPr/>
          </p:nvSpPr>
          <p:spPr bwMode="auto">
            <a:xfrm>
              <a:off x="2688" y="960"/>
              <a:ext cx="838" cy="20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timed event</a:t>
              </a:r>
            </a:p>
          </p:txBody>
        </p:sp>
      </p:grpSp>
      <p:sp>
        <p:nvSpPr>
          <p:cNvPr id="215103" name="Rectangle 63"/>
          <p:cNvSpPr>
            <a:spLocks noGrp="1" noChangeArrowheads="1"/>
          </p:cNvSpPr>
          <p:nvPr>
            <p:ph type="body" idx="1"/>
          </p:nvPr>
        </p:nvSpPr>
        <p:spPr>
          <a:xfrm>
            <a:off x="304800" y="5715000"/>
            <a:ext cx="8610600" cy="1066800"/>
          </a:xfrm>
          <a:noFill/>
          <a:ln/>
        </p:spPr>
        <p:txBody>
          <a:bodyPr/>
          <a:lstStyle/>
          <a:p>
            <a:pPr>
              <a:lnSpc>
                <a:spcPts val="2100"/>
              </a:lnSpc>
              <a:buFontTx/>
              <a:buNone/>
            </a:pPr>
            <a:r>
              <a:rPr lang="en-US" altLang="en-US" sz="1800"/>
              <a:t>Es.1) Definire la classe Torneo, ed eventuali altre, in modo che gli eventi, le espressione e le azioni che appaiono nella statechart sopra siano ben definite.</a:t>
            </a:r>
          </a:p>
          <a:p>
            <a:pPr>
              <a:lnSpc>
                <a:spcPts val="2100"/>
              </a:lnSpc>
              <a:buFontTx/>
              <a:buNone/>
            </a:pPr>
            <a:r>
              <a:rPr lang="en-US" altLang="en-US" sz="1800"/>
              <a:t>Es. 2) Modificare la statechart in modo che le condizioni siano espresse in OCL.</a:t>
            </a:r>
          </a:p>
        </p:txBody>
      </p:sp>
    </p:spTree>
    <p:extLst>
      <p:ext uri="{BB962C8B-B14F-4D97-AF65-F5344CB8AC3E}">
        <p14:creationId xmlns:p14="http://schemas.microsoft.com/office/powerpoint/2010/main" val="40509195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nodeType="clickEffect">
                                  <p:stCondLst>
                                    <p:cond delay="0"/>
                                  </p:stCondLst>
                                  <p:childTnLst>
                                    <p:set>
                                      <p:cBhvr>
                                        <p:cTn id="10" dur="1" fill="hold">
                                          <p:stCondLst>
                                            <p:cond delay="0"/>
                                          </p:stCondLst>
                                        </p:cTn>
                                        <p:tgtEl>
                                          <p:spTgt spid="215087"/>
                                        </p:tgtEl>
                                        <p:attrNameLst>
                                          <p:attrName>style.visibility</p:attrName>
                                        </p:attrNameLst>
                                      </p:cBhvr>
                                      <p:to>
                                        <p:strVal val="visible"/>
                                      </p:to>
                                    </p:set>
                                    <p:anim calcmode="lin" valueType="num">
                                      <p:cBhvr additive="base">
                                        <p:cTn id="11" dur="500" fill="hold"/>
                                        <p:tgtEl>
                                          <p:spTgt spid="215087"/>
                                        </p:tgtEl>
                                        <p:attrNameLst>
                                          <p:attrName>ppt_x</p:attrName>
                                        </p:attrNameLst>
                                      </p:cBhvr>
                                      <p:tavLst>
                                        <p:tav tm="0">
                                          <p:val>
                                            <p:strVal val="#ppt_x"/>
                                          </p:val>
                                        </p:tav>
                                        <p:tav tm="100000">
                                          <p:val>
                                            <p:strVal val="#ppt_x"/>
                                          </p:val>
                                        </p:tav>
                                      </p:tavLst>
                                    </p:anim>
                                    <p:anim calcmode="lin" valueType="num">
                                      <p:cBhvr additive="base">
                                        <p:cTn id="12" dur="500" fill="hold"/>
                                        <p:tgtEl>
                                          <p:spTgt spid="21508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215092"/>
                                        </p:tgtEl>
                                        <p:attrNameLst>
                                          <p:attrName>style.visibility</p:attrName>
                                        </p:attrNameLst>
                                      </p:cBhvr>
                                      <p:to>
                                        <p:strVal val="visible"/>
                                      </p:to>
                                    </p:set>
                                    <p:anim calcmode="lin" valueType="num">
                                      <p:cBhvr additive="base">
                                        <p:cTn id="17" dur="500" fill="hold"/>
                                        <p:tgtEl>
                                          <p:spTgt spid="215092"/>
                                        </p:tgtEl>
                                        <p:attrNameLst>
                                          <p:attrName>ppt_x</p:attrName>
                                        </p:attrNameLst>
                                      </p:cBhvr>
                                      <p:tavLst>
                                        <p:tav tm="0">
                                          <p:val>
                                            <p:strVal val="0-#ppt_w/2"/>
                                          </p:val>
                                        </p:tav>
                                        <p:tav tm="100000">
                                          <p:val>
                                            <p:strVal val="#ppt_x"/>
                                          </p:val>
                                        </p:tav>
                                      </p:tavLst>
                                    </p:anim>
                                    <p:anim calcmode="lin" valueType="num">
                                      <p:cBhvr additive="base">
                                        <p:cTn id="18" dur="500" fill="hold"/>
                                        <p:tgtEl>
                                          <p:spTgt spid="215092"/>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509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1509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5089"/>
                                        </p:tgtEl>
                                        <p:attrNameLst>
                                          <p:attrName>style.visibility</p:attrName>
                                        </p:attrNameLst>
                                      </p:cBhvr>
                                      <p:to>
                                        <p:strVal val="visible"/>
                                      </p:to>
                                    </p:set>
                                    <p:anim calcmode="lin" valueType="num">
                                      <p:cBhvr additive="base">
                                        <p:cTn id="31" dur="500" fill="hold"/>
                                        <p:tgtEl>
                                          <p:spTgt spid="215089"/>
                                        </p:tgtEl>
                                        <p:attrNameLst>
                                          <p:attrName>ppt_x</p:attrName>
                                        </p:attrNameLst>
                                      </p:cBhvr>
                                      <p:tavLst>
                                        <p:tav tm="0">
                                          <p:val>
                                            <p:strVal val="#ppt_x"/>
                                          </p:val>
                                        </p:tav>
                                        <p:tav tm="100000">
                                          <p:val>
                                            <p:strVal val="#ppt_x"/>
                                          </p:val>
                                        </p:tav>
                                      </p:tavLst>
                                    </p:anim>
                                    <p:anim calcmode="lin" valueType="num">
                                      <p:cBhvr additive="base">
                                        <p:cTn id="32" dur="500" fill="hold"/>
                                        <p:tgtEl>
                                          <p:spTgt spid="215089"/>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215091"/>
                                        </p:tgtEl>
                                        <p:attrNameLst>
                                          <p:attrName>style.visibility</p:attrName>
                                        </p:attrNameLst>
                                      </p:cBhvr>
                                      <p:to>
                                        <p:strVal val="visible"/>
                                      </p:to>
                                    </p:set>
                                    <p:anim calcmode="lin" valueType="num">
                                      <p:cBhvr additive="base">
                                        <p:cTn id="37" dur="500" fill="hold"/>
                                        <p:tgtEl>
                                          <p:spTgt spid="215091"/>
                                        </p:tgtEl>
                                        <p:attrNameLst>
                                          <p:attrName>ppt_x</p:attrName>
                                        </p:attrNameLst>
                                      </p:cBhvr>
                                      <p:tavLst>
                                        <p:tav tm="0">
                                          <p:val>
                                            <p:strVal val="1+#ppt_w/2"/>
                                          </p:val>
                                        </p:tav>
                                        <p:tav tm="100000">
                                          <p:val>
                                            <p:strVal val="#ppt_x"/>
                                          </p:val>
                                        </p:tav>
                                      </p:tavLst>
                                    </p:anim>
                                    <p:anim calcmode="lin" valueType="num">
                                      <p:cBhvr additive="base">
                                        <p:cTn id="38" dur="500" fill="hold"/>
                                        <p:tgtEl>
                                          <p:spTgt spid="21509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15093"/>
                                        </p:tgtEl>
                                        <p:attrNameLst>
                                          <p:attrName>style.visibility</p:attrName>
                                        </p:attrNameLst>
                                      </p:cBhvr>
                                      <p:to>
                                        <p:strVal val="visible"/>
                                      </p:to>
                                    </p:set>
                                    <p:anim calcmode="lin" valueType="num">
                                      <p:cBhvr additive="base">
                                        <p:cTn id="43" dur="500" fill="hold"/>
                                        <p:tgtEl>
                                          <p:spTgt spid="215093"/>
                                        </p:tgtEl>
                                        <p:attrNameLst>
                                          <p:attrName>ppt_x</p:attrName>
                                        </p:attrNameLst>
                                      </p:cBhvr>
                                      <p:tavLst>
                                        <p:tav tm="0">
                                          <p:val>
                                            <p:strVal val="#ppt_x"/>
                                          </p:val>
                                        </p:tav>
                                        <p:tav tm="100000">
                                          <p:val>
                                            <p:strVal val="#ppt_x"/>
                                          </p:val>
                                        </p:tav>
                                      </p:tavLst>
                                    </p:anim>
                                    <p:anim calcmode="lin" valueType="num">
                                      <p:cBhvr additive="base">
                                        <p:cTn id="44" dur="500" fill="hold"/>
                                        <p:tgtEl>
                                          <p:spTgt spid="215093"/>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15102"/>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nodeType="clickEffect">
                                  <p:stCondLst>
                                    <p:cond delay="0"/>
                                  </p:stCondLst>
                                  <p:childTnLst>
                                    <p:set>
                                      <p:cBhvr>
                                        <p:cTn id="52" dur="1" fill="hold">
                                          <p:stCondLst>
                                            <p:cond delay="0"/>
                                          </p:stCondLst>
                                        </p:cTn>
                                        <p:tgtEl>
                                          <p:spTgt spid="215094"/>
                                        </p:tgtEl>
                                        <p:attrNameLst>
                                          <p:attrName>style.visibility</p:attrName>
                                        </p:attrNameLst>
                                      </p:cBhvr>
                                      <p:to>
                                        <p:strVal val="visible"/>
                                      </p:to>
                                    </p:set>
                                    <p:anim calcmode="lin" valueType="num">
                                      <p:cBhvr additive="base">
                                        <p:cTn id="53" dur="500" fill="hold"/>
                                        <p:tgtEl>
                                          <p:spTgt spid="215094"/>
                                        </p:tgtEl>
                                        <p:attrNameLst>
                                          <p:attrName>ppt_x</p:attrName>
                                        </p:attrNameLst>
                                      </p:cBhvr>
                                      <p:tavLst>
                                        <p:tav tm="0">
                                          <p:val>
                                            <p:strVal val="1+#ppt_w/2"/>
                                          </p:val>
                                        </p:tav>
                                        <p:tav tm="100000">
                                          <p:val>
                                            <p:strVal val="#ppt_x"/>
                                          </p:val>
                                        </p:tav>
                                      </p:tavLst>
                                    </p:anim>
                                    <p:anim calcmode="lin" valueType="num">
                                      <p:cBhvr additive="base">
                                        <p:cTn id="54" dur="500" fill="hold"/>
                                        <p:tgtEl>
                                          <p:spTgt spid="215094"/>
                                        </p:tgtEl>
                                        <p:attrNameLst>
                                          <p:attrName>ppt_y</p:attrName>
                                        </p:attrNameLst>
                                      </p:cBhvr>
                                      <p:tavLst>
                                        <p:tav tm="0">
                                          <p:val>
                                            <p:strVal val="#ppt_y"/>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215103">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21510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3" grpId="0" animBg="1"/>
      <p:bldP spid="21510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16067" name="Rectangle 3"/>
          <p:cNvSpPr>
            <a:spLocks noGrp="1" noChangeArrowheads="1"/>
          </p:cNvSpPr>
          <p:nvPr>
            <p:ph type="body" idx="1"/>
          </p:nvPr>
        </p:nvSpPr>
        <p:spPr>
          <a:xfrm>
            <a:off x="228600" y="1337469"/>
            <a:ext cx="8610600" cy="3505200"/>
          </a:xfrm>
        </p:spPr>
        <p:txBody>
          <a:bodyPr>
            <a:normAutofit fontScale="92500" lnSpcReduction="20000"/>
          </a:bodyPr>
          <a:lstStyle/>
          <a:p>
            <a:r>
              <a:rPr lang="en-US" altLang="en-US" dirty="0" err="1" smtClean="0"/>
              <a:t>Azioni</a:t>
            </a:r>
            <a:r>
              <a:rPr lang="en-US" altLang="en-US" dirty="0" smtClean="0"/>
              <a:t> </a:t>
            </a:r>
            <a:r>
              <a:rPr lang="en-US" altLang="en-US" dirty="0"/>
              <a:t>associate </a:t>
            </a:r>
            <a:r>
              <a:rPr lang="en-US" altLang="en-US" dirty="0" err="1"/>
              <a:t>agli</a:t>
            </a:r>
            <a:r>
              <a:rPr lang="en-US" altLang="en-US" dirty="0"/>
              <a:t> </a:t>
            </a:r>
            <a:r>
              <a:rPr lang="en-US" altLang="en-US" dirty="0" err="1"/>
              <a:t>stati</a:t>
            </a:r>
            <a:endParaRPr lang="en-US" altLang="en-US" dirty="0"/>
          </a:p>
          <a:p>
            <a:pPr lvl="1"/>
            <a:r>
              <a:rPr lang="en-US" altLang="en-US" dirty="0"/>
              <a:t>entry action</a:t>
            </a:r>
          </a:p>
          <a:p>
            <a:pPr lvl="2"/>
            <a:r>
              <a:rPr lang="en-US" altLang="en-US" dirty="0" err="1"/>
              <a:t>viene</a:t>
            </a:r>
            <a:r>
              <a:rPr lang="en-US" altLang="en-US" dirty="0"/>
              <a:t> </a:t>
            </a:r>
            <a:r>
              <a:rPr lang="en-US" altLang="en-US" dirty="0" err="1"/>
              <a:t>eseguita</a:t>
            </a:r>
            <a:r>
              <a:rPr lang="en-US" altLang="en-US" dirty="0"/>
              <a:t> </a:t>
            </a:r>
            <a:r>
              <a:rPr lang="en-US" altLang="en-US" dirty="0" err="1"/>
              <a:t>quando</a:t>
            </a:r>
            <a:r>
              <a:rPr lang="en-US" altLang="en-US" dirty="0"/>
              <a:t> </a:t>
            </a:r>
            <a:r>
              <a:rPr lang="en-US" altLang="en-US" dirty="0" err="1"/>
              <a:t>si</a:t>
            </a:r>
            <a:r>
              <a:rPr lang="en-US" altLang="en-US" dirty="0"/>
              <a:t> </a:t>
            </a:r>
            <a:r>
              <a:rPr lang="en-US" altLang="en-US" dirty="0" err="1"/>
              <a:t>entra</a:t>
            </a:r>
            <a:r>
              <a:rPr lang="en-US" altLang="en-US" dirty="0"/>
              <a:t> </a:t>
            </a:r>
            <a:r>
              <a:rPr lang="en-US" altLang="en-US" dirty="0" err="1"/>
              <a:t>nello</a:t>
            </a:r>
            <a:r>
              <a:rPr lang="en-US" altLang="en-US" dirty="0"/>
              <a:t> </a:t>
            </a:r>
            <a:r>
              <a:rPr lang="en-US" altLang="en-US" dirty="0" err="1"/>
              <a:t>stato</a:t>
            </a:r>
            <a:endParaRPr lang="en-US" altLang="en-US" dirty="0"/>
          </a:p>
          <a:p>
            <a:pPr lvl="1"/>
            <a:r>
              <a:rPr lang="en-US" altLang="en-US" dirty="0"/>
              <a:t>exit action</a:t>
            </a:r>
          </a:p>
          <a:p>
            <a:pPr lvl="2"/>
            <a:r>
              <a:rPr lang="en-US" altLang="en-US" dirty="0" err="1"/>
              <a:t>viene</a:t>
            </a:r>
            <a:r>
              <a:rPr lang="en-US" altLang="en-US" dirty="0"/>
              <a:t> </a:t>
            </a:r>
            <a:r>
              <a:rPr lang="en-US" altLang="en-US" dirty="0" err="1"/>
              <a:t>eseguita</a:t>
            </a:r>
            <a:r>
              <a:rPr lang="en-US" altLang="en-US" dirty="0"/>
              <a:t> </a:t>
            </a:r>
            <a:r>
              <a:rPr lang="en-US" altLang="en-US" dirty="0" err="1"/>
              <a:t>quando</a:t>
            </a:r>
            <a:r>
              <a:rPr lang="en-US" altLang="en-US" dirty="0"/>
              <a:t> </a:t>
            </a:r>
            <a:r>
              <a:rPr lang="en-US" altLang="en-US" dirty="0" err="1"/>
              <a:t>si</a:t>
            </a:r>
            <a:r>
              <a:rPr lang="en-US" altLang="en-US" dirty="0"/>
              <a:t> </a:t>
            </a:r>
            <a:r>
              <a:rPr lang="en-US" altLang="en-US" dirty="0" err="1"/>
              <a:t>lascia</a:t>
            </a:r>
            <a:r>
              <a:rPr lang="en-US" altLang="en-US" dirty="0"/>
              <a:t> lo </a:t>
            </a:r>
            <a:r>
              <a:rPr lang="en-US" altLang="en-US" dirty="0" err="1"/>
              <a:t>stato</a:t>
            </a:r>
            <a:endParaRPr lang="en-US" altLang="en-US" dirty="0"/>
          </a:p>
          <a:p>
            <a:pPr lvl="1">
              <a:lnSpc>
                <a:spcPts val="2400"/>
              </a:lnSpc>
            </a:pPr>
            <a:r>
              <a:rPr lang="en-US" altLang="en-US" dirty="0"/>
              <a:t>internal transitions</a:t>
            </a:r>
          </a:p>
          <a:p>
            <a:pPr lvl="2">
              <a:lnSpc>
                <a:spcPts val="2400"/>
              </a:lnSpc>
            </a:pPr>
            <a:r>
              <a:rPr lang="en-US" altLang="en-US" dirty="0" err="1"/>
              <a:t>hanno</a:t>
            </a:r>
            <a:r>
              <a:rPr lang="en-US" altLang="en-US" dirty="0"/>
              <a:t> forma  event / action</a:t>
            </a:r>
          </a:p>
          <a:p>
            <a:pPr lvl="2">
              <a:lnSpc>
                <a:spcPts val="2400"/>
              </a:lnSpc>
            </a:pPr>
            <a:r>
              <a:rPr lang="en-US" altLang="en-US" dirty="0" err="1"/>
              <a:t>vengono</a:t>
            </a:r>
            <a:r>
              <a:rPr lang="en-US" altLang="en-US" dirty="0"/>
              <a:t> </a:t>
            </a:r>
            <a:r>
              <a:rPr lang="en-US" altLang="en-US" dirty="0" err="1"/>
              <a:t>eseguite</a:t>
            </a:r>
            <a:r>
              <a:rPr lang="en-US" altLang="en-US" dirty="0"/>
              <a:t> </a:t>
            </a:r>
            <a:r>
              <a:rPr lang="en-US" altLang="en-US" dirty="0" err="1"/>
              <a:t>quando</a:t>
            </a:r>
            <a:r>
              <a:rPr lang="en-US" altLang="en-US" dirty="0"/>
              <a:t> </a:t>
            </a:r>
            <a:r>
              <a:rPr lang="en-US" altLang="en-US" dirty="0" err="1"/>
              <a:t>il</a:t>
            </a:r>
            <a:r>
              <a:rPr lang="en-US" altLang="en-US" dirty="0"/>
              <a:t> </a:t>
            </a:r>
            <a:r>
              <a:rPr lang="en-US" altLang="en-US" dirty="0" err="1"/>
              <a:t>sistema</a:t>
            </a:r>
            <a:r>
              <a:rPr lang="en-US" altLang="en-US" dirty="0"/>
              <a:t> è </a:t>
            </a:r>
            <a:r>
              <a:rPr lang="en-US" altLang="en-US" dirty="0" err="1"/>
              <a:t>nello</a:t>
            </a:r>
            <a:r>
              <a:rPr lang="en-US" altLang="en-US" dirty="0"/>
              <a:t> </a:t>
            </a:r>
            <a:r>
              <a:rPr lang="en-US" altLang="en-US" dirty="0" err="1"/>
              <a:t>stato</a:t>
            </a:r>
            <a:r>
              <a:rPr lang="en-US" altLang="en-US" dirty="0"/>
              <a:t> e </a:t>
            </a:r>
            <a:r>
              <a:rPr lang="en-US" altLang="en-US" dirty="0" err="1"/>
              <a:t>accade</a:t>
            </a:r>
            <a:r>
              <a:rPr lang="en-US" altLang="en-US" dirty="0"/>
              <a:t> </a:t>
            </a:r>
            <a:r>
              <a:rPr lang="en-US" altLang="en-US" dirty="0" err="1"/>
              <a:t>il</a:t>
            </a:r>
            <a:r>
              <a:rPr lang="en-US" altLang="en-US" dirty="0"/>
              <a:t> </a:t>
            </a:r>
            <a:r>
              <a:rPr lang="en-US" altLang="en-US" dirty="0" err="1"/>
              <a:t>relativo</a:t>
            </a:r>
            <a:r>
              <a:rPr lang="en-US" altLang="en-US" dirty="0"/>
              <a:t> </a:t>
            </a:r>
            <a:r>
              <a:rPr lang="en-US" altLang="en-US" dirty="0" err="1"/>
              <a:t>evento</a:t>
            </a:r>
            <a:endParaRPr lang="en-US" altLang="en-US" dirty="0">
              <a:latin typeface="Times-Roman"/>
            </a:endParaRPr>
          </a:p>
        </p:txBody>
      </p:sp>
      <p:sp>
        <p:nvSpPr>
          <p:cNvPr id="216072" name="Rectangle 8"/>
          <p:cNvSpPr>
            <a:spLocks noChangeArrowheads="1"/>
          </p:cNvSpPr>
          <p:nvPr/>
        </p:nvSpPr>
        <p:spPr bwMode="auto">
          <a:xfrm>
            <a:off x="228600" y="4724400"/>
            <a:ext cx="8458200" cy="1905000"/>
          </a:xfrm>
          <a:prstGeom prst="rect">
            <a:avLst/>
          </a:prstGeom>
          <a:solidFill>
            <a:srgbClr val="CC00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a:solidFill>
                  <a:srgbClr val="99FF33"/>
                </a:solidFill>
              </a:rPr>
              <a:t>do action</a:t>
            </a:r>
            <a:endParaRPr lang="en-US" altLang="en-US"/>
          </a:p>
          <a:p>
            <a:pPr>
              <a:lnSpc>
                <a:spcPts val="2400"/>
              </a:lnSpc>
              <a:buFontTx/>
              <a:buNone/>
            </a:pPr>
            <a:r>
              <a:rPr lang="en-US" altLang="en-US" sz="2000" i="1"/>
              <a:t>	</a:t>
            </a:r>
            <a:r>
              <a:rPr lang="en-US" altLang="en-US" sz="2000" i="1">
                <a:solidFill>
                  <a:srgbClr val="99FF33"/>
                </a:solidFill>
              </a:rPr>
              <a:t>“This label identifies an ongoing activity (“do activity”) that is performed as long as the modeled element is in the state or until the computation specified by the action expression is completed (the latter may result in a completion event being generated).”</a:t>
            </a:r>
          </a:p>
        </p:txBody>
      </p:sp>
      <p:grpSp>
        <p:nvGrpSpPr>
          <p:cNvPr id="216071" name="Group 7"/>
          <p:cNvGrpSpPr>
            <a:grpSpLocks/>
          </p:cNvGrpSpPr>
          <p:nvPr/>
        </p:nvGrpSpPr>
        <p:grpSpPr bwMode="auto">
          <a:xfrm>
            <a:off x="2743200" y="4495800"/>
            <a:ext cx="4038600" cy="1981200"/>
            <a:chOff x="1248" y="2160"/>
            <a:chExt cx="3024" cy="1536"/>
          </a:xfrm>
        </p:grpSpPr>
        <p:sp>
          <p:nvSpPr>
            <p:cNvPr id="216069" name="Line 5"/>
            <p:cNvSpPr>
              <a:spLocks noChangeShapeType="1"/>
            </p:cNvSpPr>
            <p:nvPr/>
          </p:nvSpPr>
          <p:spPr bwMode="auto">
            <a:xfrm flipH="1">
              <a:off x="1248" y="2160"/>
              <a:ext cx="2976" cy="1536"/>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6070" name="Line 6"/>
            <p:cNvSpPr>
              <a:spLocks noChangeShapeType="1"/>
            </p:cNvSpPr>
            <p:nvPr/>
          </p:nvSpPr>
          <p:spPr bwMode="auto">
            <a:xfrm flipH="1" flipV="1">
              <a:off x="1392" y="2352"/>
              <a:ext cx="2880" cy="1344"/>
            </a:xfrm>
            <a:prstGeom prst="line">
              <a:avLst/>
            </a:prstGeom>
            <a:noFill/>
            <a:ln w="7620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1549534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0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60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606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606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60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606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606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6072">
                                            <p:bg/>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6072">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216072">
                                            <p:txEl>
                                              <p:pRg st="1" end="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nodeType="clickEffect">
                                  <p:stCondLst>
                                    <p:cond delay="0"/>
                                  </p:stCondLst>
                                  <p:childTnLst>
                                    <p:set>
                                      <p:cBhvr>
                                        <p:cTn id="50" dur="1" fill="hold">
                                          <p:stCondLst>
                                            <p:cond delay="0"/>
                                          </p:stCondLst>
                                        </p:cTn>
                                        <p:tgtEl>
                                          <p:spTgt spid="216071"/>
                                        </p:tgtEl>
                                        <p:attrNameLst>
                                          <p:attrName>style.visibility</p:attrName>
                                        </p:attrNameLst>
                                      </p:cBhvr>
                                      <p:to>
                                        <p:strVal val="visible"/>
                                      </p:to>
                                    </p:set>
                                    <p:animEffect transition="in" filter="dissolve">
                                      <p:cBhvr>
                                        <p:cTn id="51" dur="500"/>
                                        <p:tgtEl>
                                          <p:spTgt spid="2160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bldLvl="3" autoUpdateAnimBg="0"/>
      <p:bldP spid="216072" grpId="0" build="p" bldLvl="2"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7112" name="Group 24"/>
          <p:cNvGrpSpPr>
            <a:grpSpLocks/>
          </p:cNvGrpSpPr>
          <p:nvPr/>
        </p:nvGrpSpPr>
        <p:grpSpPr bwMode="auto">
          <a:xfrm>
            <a:off x="5257800" y="2209800"/>
            <a:ext cx="2085975" cy="914400"/>
            <a:chOff x="3312" y="1392"/>
            <a:chExt cx="1314" cy="576"/>
          </a:xfrm>
        </p:grpSpPr>
        <p:sp>
          <p:nvSpPr>
            <p:cNvPr id="217110" name="Line 22"/>
            <p:cNvSpPr>
              <a:spLocks noChangeShapeType="1"/>
            </p:cNvSpPr>
            <p:nvPr/>
          </p:nvSpPr>
          <p:spPr bwMode="auto">
            <a:xfrm flipH="1">
              <a:off x="3312" y="1488"/>
              <a:ext cx="1056" cy="48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11" name="Text Box 23"/>
            <p:cNvSpPr txBox="1">
              <a:spLocks noChangeArrowheads="1"/>
            </p:cNvSpPr>
            <p:nvPr/>
          </p:nvSpPr>
          <p:spPr bwMode="auto">
            <a:xfrm>
              <a:off x="3504" y="1392"/>
              <a:ext cx="1122" cy="20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nome dello stato</a:t>
              </a:r>
            </a:p>
          </p:txBody>
        </p:sp>
      </p:grpSp>
      <p:sp>
        <p:nvSpPr>
          <p:cNvPr id="217090" name="Rectangle 2"/>
          <p:cNvSpPr>
            <a:spLocks noGrp="1" noChangeArrowheads="1"/>
          </p:cNvSpPr>
          <p:nvPr>
            <p:ph type="title"/>
          </p:nvPr>
        </p:nvSpPr>
        <p:spPr/>
        <p:txBody>
          <a:bodyPr/>
          <a:lstStyle/>
          <a:p>
            <a:r>
              <a:rPr lang="en-US" altLang="en-US" dirty="0" err="1"/>
              <a:t>Statechart</a:t>
            </a:r>
            <a:r>
              <a:rPr lang="en-US" altLang="en-US" dirty="0"/>
              <a:t> diagram</a:t>
            </a:r>
          </a:p>
        </p:txBody>
      </p:sp>
      <p:sp>
        <p:nvSpPr>
          <p:cNvPr id="217091" name="Rectangle 3"/>
          <p:cNvSpPr>
            <a:spLocks noGrp="1" noChangeArrowheads="1"/>
          </p:cNvSpPr>
          <p:nvPr>
            <p:ph type="body" idx="1"/>
          </p:nvPr>
        </p:nvSpPr>
        <p:spPr>
          <a:xfrm>
            <a:off x="228600" y="1300163"/>
            <a:ext cx="8686800" cy="838200"/>
          </a:xfrm>
        </p:spPr>
        <p:txBody>
          <a:bodyPr/>
          <a:lstStyle/>
          <a:p>
            <a:r>
              <a:rPr lang="en-US" altLang="en-US" dirty="0" err="1" smtClean="0"/>
              <a:t>Notazione</a:t>
            </a:r>
            <a:r>
              <a:rPr lang="en-US" altLang="en-US" dirty="0" smtClean="0"/>
              <a:t> </a:t>
            </a:r>
            <a:r>
              <a:rPr lang="en-US" altLang="en-US" dirty="0"/>
              <a:t>per le </a:t>
            </a:r>
            <a:r>
              <a:rPr lang="en-US" altLang="en-US" dirty="0" err="1"/>
              <a:t>azioni</a:t>
            </a:r>
            <a:r>
              <a:rPr lang="en-US" altLang="en-US" dirty="0"/>
              <a:t> associate </a:t>
            </a:r>
            <a:r>
              <a:rPr lang="en-US" altLang="en-US" dirty="0" err="1"/>
              <a:t>agli</a:t>
            </a:r>
            <a:r>
              <a:rPr lang="en-US" altLang="en-US" dirty="0"/>
              <a:t> </a:t>
            </a:r>
            <a:r>
              <a:rPr lang="en-US" altLang="en-US" dirty="0" err="1"/>
              <a:t>stati</a:t>
            </a:r>
            <a:r>
              <a:rPr lang="en-US" altLang="en-US" dirty="0"/>
              <a:t> </a:t>
            </a:r>
          </a:p>
        </p:txBody>
      </p:sp>
      <p:grpSp>
        <p:nvGrpSpPr>
          <p:cNvPr id="217104" name="Group 16"/>
          <p:cNvGrpSpPr>
            <a:grpSpLocks/>
          </p:cNvGrpSpPr>
          <p:nvPr/>
        </p:nvGrpSpPr>
        <p:grpSpPr bwMode="auto">
          <a:xfrm>
            <a:off x="1524000" y="2971800"/>
            <a:ext cx="5638800" cy="2362200"/>
            <a:chOff x="960" y="1344"/>
            <a:chExt cx="3552" cy="1488"/>
          </a:xfrm>
        </p:grpSpPr>
        <p:sp>
          <p:nvSpPr>
            <p:cNvPr id="217092" name="AutoShape 4"/>
            <p:cNvSpPr>
              <a:spLocks noChangeArrowheads="1"/>
            </p:cNvSpPr>
            <p:nvPr/>
          </p:nvSpPr>
          <p:spPr bwMode="auto">
            <a:xfrm>
              <a:off x="960" y="1344"/>
              <a:ext cx="3552" cy="1488"/>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093" name="Line 5"/>
            <p:cNvSpPr>
              <a:spLocks noChangeShapeType="1"/>
            </p:cNvSpPr>
            <p:nvPr/>
          </p:nvSpPr>
          <p:spPr bwMode="auto">
            <a:xfrm>
              <a:off x="960" y="1632"/>
              <a:ext cx="355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097" name="Text Box 9"/>
            <p:cNvSpPr txBox="1">
              <a:spLocks noChangeArrowheads="1"/>
            </p:cNvSpPr>
            <p:nvPr/>
          </p:nvSpPr>
          <p:spPr bwMode="auto">
            <a:xfrm>
              <a:off x="2169" y="1375"/>
              <a:ext cx="115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FaseEliminazioni</a:t>
              </a:r>
              <a:endParaRPr lang="en-US" altLang="en-US" sz="1400" b="1">
                <a:latin typeface="Arial" pitchFamily="34" charset="0"/>
              </a:endParaRPr>
            </a:p>
          </p:txBody>
        </p:sp>
      </p:grpSp>
      <p:sp>
        <p:nvSpPr>
          <p:cNvPr id="217101" name="Text Box 13"/>
          <p:cNvSpPr txBox="1">
            <a:spLocks noChangeArrowheads="1"/>
          </p:cNvSpPr>
          <p:nvPr/>
        </p:nvSpPr>
        <p:spPr bwMode="auto">
          <a:xfrm>
            <a:off x="1905000" y="3630613"/>
            <a:ext cx="449738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pitchFamily="34" charset="0"/>
              </a:rPr>
              <a:t>entry / for all P in registered  </a:t>
            </a:r>
          </a:p>
          <a:p>
            <a:r>
              <a:rPr lang="en-US" altLang="en-US" sz="1600" b="1">
                <a:latin typeface="Arial" pitchFamily="34" charset="0"/>
              </a:rPr>
              <a:t>            P.sendMessage(“Inizio Eliminazioni”)</a:t>
            </a:r>
          </a:p>
        </p:txBody>
      </p:sp>
      <p:sp>
        <p:nvSpPr>
          <p:cNvPr id="217102" name="Text Box 14"/>
          <p:cNvSpPr txBox="1">
            <a:spLocks noChangeArrowheads="1"/>
          </p:cNvSpPr>
          <p:nvPr/>
        </p:nvSpPr>
        <p:spPr bwMode="auto">
          <a:xfrm>
            <a:off x="1905000" y="4179888"/>
            <a:ext cx="4394200"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pitchFamily="34" charset="0"/>
              </a:rPr>
              <a:t>exit / for all P in registered  </a:t>
            </a:r>
          </a:p>
          <a:p>
            <a:r>
              <a:rPr lang="en-US" altLang="en-US" sz="1600" b="1">
                <a:latin typeface="Arial" pitchFamily="34" charset="0"/>
              </a:rPr>
              <a:t>            P.sendMessage(“Fine Eliminazioni”)</a:t>
            </a:r>
          </a:p>
        </p:txBody>
      </p:sp>
      <p:sp>
        <p:nvSpPr>
          <p:cNvPr id="217103" name="Text Box 15"/>
          <p:cNvSpPr txBox="1">
            <a:spLocks noChangeArrowheads="1"/>
          </p:cNvSpPr>
          <p:nvPr/>
        </p:nvSpPr>
        <p:spPr bwMode="auto">
          <a:xfrm>
            <a:off x="1905000" y="4713288"/>
            <a:ext cx="4275138"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b="1">
                <a:latin typeface="Arial" pitchFamily="34" charset="0"/>
              </a:rPr>
              <a:t>iscrivi(P) / P.sendMessage(“Troppo tardi”)</a:t>
            </a:r>
          </a:p>
        </p:txBody>
      </p:sp>
      <p:grpSp>
        <p:nvGrpSpPr>
          <p:cNvPr id="217108" name="Group 20"/>
          <p:cNvGrpSpPr>
            <a:grpSpLocks/>
          </p:cNvGrpSpPr>
          <p:nvPr/>
        </p:nvGrpSpPr>
        <p:grpSpPr bwMode="auto">
          <a:xfrm>
            <a:off x="2057400" y="5029200"/>
            <a:ext cx="1622425" cy="762000"/>
            <a:chOff x="1296" y="2640"/>
            <a:chExt cx="1022" cy="480"/>
          </a:xfrm>
        </p:grpSpPr>
        <p:sp>
          <p:nvSpPr>
            <p:cNvPr id="217106" name="Line 18"/>
            <p:cNvSpPr>
              <a:spLocks noChangeShapeType="1"/>
            </p:cNvSpPr>
            <p:nvPr/>
          </p:nvSpPr>
          <p:spPr bwMode="auto">
            <a:xfrm flipH="1" flipV="1">
              <a:off x="1680" y="2640"/>
              <a:ext cx="0" cy="33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07" name="Text Box 19"/>
            <p:cNvSpPr txBox="1">
              <a:spLocks noChangeArrowheads="1"/>
            </p:cNvSpPr>
            <p:nvPr/>
          </p:nvSpPr>
          <p:spPr bwMode="auto">
            <a:xfrm>
              <a:off x="1296" y="2912"/>
              <a:ext cx="1022" cy="20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internal action</a:t>
              </a:r>
            </a:p>
          </p:txBody>
        </p:sp>
      </p:grpSp>
    </p:spTree>
    <p:extLst>
      <p:ext uri="{BB962C8B-B14F-4D97-AF65-F5344CB8AC3E}">
        <p14:creationId xmlns:p14="http://schemas.microsoft.com/office/powerpoint/2010/main" val="2768619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71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711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71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710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71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7108"/>
                                        </p:tgtEl>
                                        <p:attrNameLst>
                                          <p:attrName>style.visibility</p:attrName>
                                        </p:attrNameLst>
                                      </p:cBhvr>
                                      <p:to>
                                        <p:strVal val="visible"/>
                                      </p:to>
                                    </p:set>
                                    <p:anim calcmode="lin" valueType="num">
                                      <p:cBhvr additive="base">
                                        <p:cTn id="31" dur="500" fill="hold"/>
                                        <p:tgtEl>
                                          <p:spTgt spid="217108"/>
                                        </p:tgtEl>
                                        <p:attrNameLst>
                                          <p:attrName>ppt_x</p:attrName>
                                        </p:attrNameLst>
                                      </p:cBhvr>
                                      <p:tavLst>
                                        <p:tav tm="0">
                                          <p:val>
                                            <p:strVal val="#ppt_x"/>
                                          </p:val>
                                        </p:tav>
                                        <p:tav tm="100000">
                                          <p:val>
                                            <p:strVal val="#ppt_x"/>
                                          </p:val>
                                        </p:tav>
                                      </p:tavLst>
                                    </p:anim>
                                    <p:anim calcmode="lin" valueType="num">
                                      <p:cBhvr additive="base">
                                        <p:cTn id="32" dur="500" fill="hold"/>
                                        <p:tgtEl>
                                          <p:spTgt spid="2171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101" grpId="0" autoUpdateAnimBg="0"/>
      <p:bldP spid="217102" grpId="0" autoUpdateAnimBg="0"/>
      <p:bldP spid="21710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r>
              <a:rPr lang="en-US" altLang="en-US" dirty="0" err="1" smtClean="0"/>
              <a:t>Briscola</a:t>
            </a:r>
            <a:endParaRPr lang="en-US" altLang="en-US" dirty="0"/>
          </a:p>
        </p:txBody>
      </p:sp>
      <p:sp>
        <p:nvSpPr>
          <p:cNvPr id="196611" name="Rectangle 3"/>
          <p:cNvSpPr>
            <a:spLocks noGrp="1" noChangeArrowheads="1"/>
          </p:cNvSpPr>
          <p:nvPr>
            <p:ph type="body" idx="1"/>
          </p:nvPr>
        </p:nvSpPr>
        <p:spPr/>
        <p:txBody>
          <a:bodyPr/>
          <a:lstStyle/>
          <a:p>
            <a:pPr>
              <a:lnSpc>
                <a:spcPct val="90000"/>
              </a:lnSpc>
            </a:pPr>
            <a:r>
              <a:rPr lang="en-GB" altLang="en-US" sz="2000"/>
              <a:t>Si gioca in tornei di due tipi: a rientro o pre-fissati.</a:t>
            </a:r>
          </a:p>
          <a:p>
            <a:pPr>
              <a:lnSpc>
                <a:spcPct val="90000"/>
              </a:lnSpc>
            </a:pPr>
            <a:r>
              <a:rPr lang="en-GB" altLang="en-US" sz="2000"/>
              <a:t>In quelli pre-fissati, i giocatori organizzati in coppie (in un numero potenza di due) devono iscriversi tutte prima di iniziare il torneo, e si eliminano in scontri diretti  fino alla finale dove si determina il vincitore.</a:t>
            </a:r>
          </a:p>
          <a:p>
            <a:pPr>
              <a:lnSpc>
                <a:spcPct val="90000"/>
              </a:lnSpc>
            </a:pPr>
            <a:r>
              <a:rPr lang="en-GB" altLang="en-US" sz="2000"/>
              <a:t>In quelli a rientro, i giocatori, sempre organizzati in coppie, possono riiscriversi una volta che sono stati eliminati, e gli scontri iniziano mano a mano che i giocatori si iscrivono.</a:t>
            </a:r>
          </a:p>
          <a:p>
            <a:pPr>
              <a:lnSpc>
                <a:spcPct val="90000"/>
              </a:lnSpc>
            </a:pPr>
            <a:r>
              <a:rPr lang="en-GB" altLang="en-US" sz="2000"/>
              <a:t>Anche in questo caso le iscrizioni terminano quando si raggiunge un determinato numero di coppie potenza di due.</a:t>
            </a:r>
          </a:p>
          <a:p>
            <a:pPr>
              <a:lnSpc>
                <a:spcPct val="90000"/>
              </a:lnSpc>
              <a:buFontTx/>
              <a:buNone/>
            </a:pPr>
            <a:endParaRPr lang="en-GB" altLang="en-US" sz="2000"/>
          </a:p>
          <a:p>
            <a:pPr>
              <a:lnSpc>
                <a:spcPct val="90000"/>
              </a:lnSpc>
            </a:pPr>
            <a:r>
              <a:rPr lang="en-GB" altLang="en-US" sz="2000"/>
              <a:t>Gli scontri tra due copppie possono terminare, quando una coppia raggiunge le 7 o 5 vittorie, oppure quando una coppia raggiunge i 500 o i 1000 punti (se entrambe superano simultaneamente tale punteggio passa quella con il punteggio più alto, in caso di ulteriore parità si gioca un’altra partita).</a:t>
            </a:r>
            <a:endParaRPr lang="en-US" altLang="en-US" sz="2400"/>
          </a:p>
        </p:txBody>
      </p:sp>
    </p:spTree>
    <p:extLst>
      <p:ext uri="{BB962C8B-B14F-4D97-AF65-F5344CB8AC3E}">
        <p14:creationId xmlns:p14="http://schemas.microsoft.com/office/powerpoint/2010/main" val="12603991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8134" name="Group 22"/>
          <p:cNvGrpSpPr>
            <a:grpSpLocks/>
          </p:cNvGrpSpPr>
          <p:nvPr/>
        </p:nvGrpSpPr>
        <p:grpSpPr bwMode="auto">
          <a:xfrm>
            <a:off x="228600" y="4089400"/>
            <a:ext cx="1450975" cy="939800"/>
            <a:chOff x="144" y="1776"/>
            <a:chExt cx="914" cy="592"/>
          </a:xfrm>
        </p:grpSpPr>
        <p:sp>
          <p:nvSpPr>
            <p:cNvPr id="218132" name="Line 20"/>
            <p:cNvSpPr>
              <a:spLocks noChangeShapeType="1"/>
            </p:cNvSpPr>
            <p:nvPr/>
          </p:nvSpPr>
          <p:spPr bwMode="auto">
            <a:xfrm flipV="1">
              <a:off x="432" y="1776"/>
              <a:ext cx="0" cy="38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3" name="Text Box 21"/>
            <p:cNvSpPr txBox="1">
              <a:spLocks noChangeArrowheads="1"/>
            </p:cNvSpPr>
            <p:nvPr/>
          </p:nvSpPr>
          <p:spPr bwMode="auto">
            <a:xfrm>
              <a:off x="144" y="2016"/>
              <a:ext cx="914" cy="35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si entra nello</a:t>
              </a:r>
            </a:p>
            <a:p>
              <a:pPr>
                <a:lnSpc>
                  <a:spcPts val="1800"/>
                </a:lnSpc>
              </a:pPr>
              <a:r>
                <a:rPr lang="en-US" altLang="en-US" sz="1800" b="1"/>
                <a:t>stato iniziale</a:t>
              </a:r>
            </a:p>
          </p:txBody>
        </p:sp>
      </p:grpSp>
      <p:sp>
        <p:nvSpPr>
          <p:cNvPr id="218114" name="Rectangle 2"/>
          <p:cNvSpPr>
            <a:spLocks noGrp="1" noChangeArrowheads="1"/>
          </p:cNvSpPr>
          <p:nvPr>
            <p:ph type="title"/>
          </p:nvPr>
        </p:nvSpPr>
        <p:spPr>
          <a:xfrm>
            <a:off x="457200" y="38101"/>
            <a:ext cx="8229600" cy="1143000"/>
          </a:xfrm>
        </p:spPr>
        <p:txBody>
          <a:bodyPr/>
          <a:lstStyle/>
          <a:p>
            <a:r>
              <a:rPr lang="en-US" altLang="en-US" dirty="0" err="1"/>
              <a:t>Stati</a:t>
            </a:r>
            <a:r>
              <a:rPr lang="en-US" altLang="en-US" dirty="0"/>
              <a:t> </a:t>
            </a:r>
            <a:r>
              <a:rPr lang="en-US" altLang="en-US" dirty="0" err="1" smtClean="0"/>
              <a:t>composti</a:t>
            </a:r>
            <a:endParaRPr lang="en-US" altLang="en-US" dirty="0"/>
          </a:p>
        </p:txBody>
      </p:sp>
      <p:sp>
        <p:nvSpPr>
          <p:cNvPr id="218115" name="Rectangle 3"/>
          <p:cNvSpPr>
            <a:spLocks noGrp="1" noChangeArrowheads="1"/>
          </p:cNvSpPr>
          <p:nvPr>
            <p:ph type="body" idx="1"/>
          </p:nvPr>
        </p:nvSpPr>
        <p:spPr>
          <a:xfrm>
            <a:off x="228600" y="990600"/>
            <a:ext cx="8686800" cy="1371600"/>
          </a:xfrm>
        </p:spPr>
        <p:txBody>
          <a:bodyPr>
            <a:noAutofit/>
          </a:bodyPr>
          <a:lstStyle/>
          <a:p>
            <a:pPr>
              <a:lnSpc>
                <a:spcPts val="2600"/>
              </a:lnSpc>
            </a:pPr>
            <a:r>
              <a:rPr lang="en-US" altLang="en-US" sz="2400" dirty="0" smtClean="0"/>
              <a:t>Uno </a:t>
            </a:r>
            <a:r>
              <a:rPr lang="en-US" altLang="en-US" sz="2400" dirty="0" err="1"/>
              <a:t>stato</a:t>
            </a:r>
            <a:r>
              <a:rPr lang="en-US" altLang="en-US" sz="2400" dirty="0"/>
              <a:t> </a:t>
            </a:r>
            <a:r>
              <a:rPr lang="en-US" altLang="en-US" sz="2400" dirty="0" err="1"/>
              <a:t>può</a:t>
            </a:r>
            <a:r>
              <a:rPr lang="en-US" altLang="en-US" sz="2400" dirty="0"/>
              <a:t> </a:t>
            </a:r>
            <a:r>
              <a:rPr lang="en-US" altLang="en-US" sz="2400" dirty="0" err="1"/>
              <a:t>essere</a:t>
            </a:r>
            <a:r>
              <a:rPr lang="en-US" altLang="en-US" sz="2400" dirty="0"/>
              <a:t> </a:t>
            </a:r>
            <a:r>
              <a:rPr lang="en-US" altLang="en-US" sz="2400" dirty="0" err="1"/>
              <a:t>decomposto</a:t>
            </a:r>
            <a:r>
              <a:rPr lang="en-US" altLang="en-US" sz="2400" dirty="0"/>
              <a:t> (</a:t>
            </a:r>
            <a:r>
              <a:rPr lang="en-US" altLang="en-US" sz="2400" dirty="0" err="1"/>
              <a:t>strutturato</a:t>
            </a:r>
            <a:r>
              <a:rPr lang="en-US" altLang="en-US" sz="2400" dirty="0"/>
              <a:t>) </a:t>
            </a:r>
            <a:r>
              <a:rPr lang="en-US" altLang="en-US" sz="2400" dirty="0" err="1"/>
              <a:t>dettagliando</a:t>
            </a:r>
            <a:r>
              <a:rPr lang="en-US" altLang="en-US" sz="2400" dirty="0"/>
              <a:t> </a:t>
            </a:r>
            <a:r>
              <a:rPr lang="en-US" altLang="en-US" sz="2400" dirty="0" err="1"/>
              <a:t>cosa</a:t>
            </a:r>
            <a:r>
              <a:rPr lang="en-US" altLang="en-US" sz="2400" dirty="0"/>
              <a:t> fa </a:t>
            </a:r>
            <a:r>
              <a:rPr lang="en-US" altLang="en-US" sz="2400" dirty="0" err="1"/>
              <a:t>l’entità</a:t>
            </a:r>
            <a:r>
              <a:rPr lang="en-US" altLang="en-US" sz="2400" dirty="0"/>
              <a:t> </a:t>
            </a:r>
            <a:r>
              <a:rPr lang="en-US" altLang="en-US" sz="2400" dirty="0" err="1"/>
              <a:t>modellata</a:t>
            </a:r>
            <a:r>
              <a:rPr lang="en-US" altLang="en-US" sz="2400" dirty="0"/>
              <a:t> </a:t>
            </a:r>
            <a:r>
              <a:rPr lang="en-US" altLang="en-US" sz="2400" dirty="0" err="1"/>
              <a:t>quando</a:t>
            </a:r>
            <a:r>
              <a:rPr lang="en-US" altLang="en-US" sz="2400" dirty="0"/>
              <a:t> è in </a:t>
            </a:r>
            <a:r>
              <a:rPr lang="en-US" altLang="en-US" sz="2400" dirty="0" err="1"/>
              <a:t>quello</a:t>
            </a:r>
            <a:r>
              <a:rPr lang="en-US" altLang="en-US" sz="2400" dirty="0"/>
              <a:t> </a:t>
            </a:r>
            <a:r>
              <a:rPr lang="en-US" altLang="en-US" sz="2400" dirty="0" err="1"/>
              <a:t>stato</a:t>
            </a:r>
            <a:r>
              <a:rPr lang="en-US" altLang="en-US" sz="2400" dirty="0"/>
              <a:t> </a:t>
            </a:r>
          </a:p>
          <a:p>
            <a:pPr>
              <a:lnSpc>
                <a:spcPts val="2600"/>
              </a:lnSpc>
            </a:pPr>
            <a:r>
              <a:rPr lang="en-US" altLang="en-US" sz="2400" dirty="0" smtClean="0"/>
              <a:t>La </a:t>
            </a:r>
            <a:r>
              <a:rPr lang="en-US" altLang="en-US" sz="2400" dirty="0" err="1"/>
              <a:t>decomposizione</a:t>
            </a:r>
            <a:r>
              <a:rPr lang="en-US" altLang="en-US" sz="2400" dirty="0"/>
              <a:t> di </a:t>
            </a:r>
            <a:r>
              <a:rPr lang="en-US" altLang="en-US" sz="2400" dirty="0" err="1"/>
              <a:t>uno</a:t>
            </a:r>
            <a:r>
              <a:rPr lang="en-US" altLang="en-US" sz="2400" dirty="0"/>
              <a:t> </a:t>
            </a:r>
            <a:r>
              <a:rPr lang="en-US" altLang="en-US" sz="2400" dirty="0" err="1"/>
              <a:t>stato</a:t>
            </a:r>
            <a:r>
              <a:rPr lang="en-US" altLang="en-US" sz="2400" dirty="0"/>
              <a:t> </a:t>
            </a:r>
            <a:r>
              <a:rPr lang="en-US" altLang="en-US" sz="2400" dirty="0" err="1"/>
              <a:t>si</a:t>
            </a:r>
            <a:r>
              <a:rPr lang="en-US" altLang="en-US" sz="2400" dirty="0"/>
              <a:t> </a:t>
            </a:r>
            <a:r>
              <a:rPr lang="en-US" altLang="en-US" sz="2400" dirty="0" err="1"/>
              <a:t>può</a:t>
            </a:r>
            <a:r>
              <a:rPr lang="en-US" altLang="en-US" sz="2400" dirty="0"/>
              <a:t> </a:t>
            </a:r>
            <a:r>
              <a:rPr lang="en-US" altLang="en-US" sz="2400" dirty="0" err="1"/>
              <a:t>riportare</a:t>
            </a:r>
            <a:r>
              <a:rPr lang="en-US" altLang="en-US" sz="2400" dirty="0"/>
              <a:t> a parte </a:t>
            </a:r>
            <a:r>
              <a:rPr lang="en-US" altLang="en-US" sz="2400" dirty="0" smtClean="0"/>
              <a:t>(</a:t>
            </a:r>
            <a:r>
              <a:rPr lang="en-US" altLang="en-US" sz="2400" dirty="0" err="1" smtClean="0"/>
              <a:t>migliora</a:t>
            </a:r>
            <a:r>
              <a:rPr lang="en-US" altLang="en-US" sz="2400" dirty="0" smtClean="0"/>
              <a:t> </a:t>
            </a:r>
            <a:r>
              <a:rPr lang="en-US" altLang="en-US" sz="2400" dirty="0"/>
              <a:t>la </a:t>
            </a:r>
            <a:r>
              <a:rPr lang="en-US" altLang="en-US" sz="2400" dirty="0" err="1" smtClean="0"/>
              <a:t>leggibilità</a:t>
            </a:r>
            <a:r>
              <a:rPr lang="en-US" altLang="en-US" sz="2400" dirty="0" smtClean="0"/>
              <a:t>)</a:t>
            </a:r>
            <a:endParaRPr lang="en-US" altLang="en-US" sz="2400" dirty="0"/>
          </a:p>
          <a:p>
            <a:pPr>
              <a:lnSpc>
                <a:spcPts val="2600"/>
              </a:lnSpc>
            </a:pPr>
            <a:r>
              <a:rPr lang="en-US" altLang="en-US" sz="2400" dirty="0" smtClean="0"/>
              <a:t>Uno </a:t>
            </a:r>
            <a:r>
              <a:rPr lang="en-US" altLang="en-US" sz="2400" dirty="0" err="1"/>
              <a:t>stato</a:t>
            </a:r>
            <a:r>
              <a:rPr lang="en-US" altLang="en-US" sz="2400" dirty="0"/>
              <a:t> </a:t>
            </a:r>
            <a:r>
              <a:rPr lang="en-US" altLang="en-US" sz="2400" dirty="0" err="1"/>
              <a:t>può</a:t>
            </a:r>
            <a:r>
              <a:rPr lang="en-US" altLang="en-US" sz="2400" dirty="0"/>
              <a:t> </a:t>
            </a:r>
            <a:r>
              <a:rPr lang="en-US" altLang="en-US" sz="2400" dirty="0" err="1"/>
              <a:t>essere</a:t>
            </a:r>
            <a:r>
              <a:rPr lang="en-US" altLang="en-US" sz="2400" dirty="0"/>
              <a:t> </a:t>
            </a:r>
            <a:r>
              <a:rPr lang="en-US" altLang="en-US" sz="2400" dirty="0" err="1"/>
              <a:t>decomposto</a:t>
            </a:r>
            <a:r>
              <a:rPr lang="en-US" altLang="en-US" sz="2400" dirty="0"/>
              <a:t> </a:t>
            </a:r>
          </a:p>
          <a:p>
            <a:pPr lvl="1">
              <a:lnSpc>
                <a:spcPts val="2600"/>
              </a:lnSpc>
            </a:pPr>
            <a:r>
              <a:rPr lang="en-US" altLang="en-US" sz="2000" dirty="0" err="1">
                <a:solidFill>
                  <a:srgbClr val="CC0000"/>
                </a:solidFill>
              </a:rPr>
              <a:t>ortogonalemente</a:t>
            </a:r>
            <a:r>
              <a:rPr lang="en-US" altLang="en-US" sz="2000" dirty="0"/>
              <a:t> (in </a:t>
            </a:r>
            <a:r>
              <a:rPr lang="en-US" altLang="en-US" sz="2000" dirty="0" err="1"/>
              <a:t>sottostati</a:t>
            </a:r>
            <a:r>
              <a:rPr lang="en-US" altLang="en-US" sz="2000" dirty="0"/>
              <a:t> </a:t>
            </a:r>
            <a:r>
              <a:rPr lang="en-US" altLang="en-US" sz="2000" dirty="0" err="1"/>
              <a:t>mutuamente</a:t>
            </a:r>
            <a:r>
              <a:rPr lang="en-US" altLang="en-US" sz="2000" dirty="0"/>
              <a:t> </a:t>
            </a:r>
            <a:r>
              <a:rPr lang="en-US" altLang="en-US" sz="2000" dirty="0" err="1"/>
              <a:t>esclusivi</a:t>
            </a:r>
            <a:r>
              <a:rPr lang="en-US" altLang="en-US" sz="2000" dirty="0"/>
              <a:t>)</a:t>
            </a:r>
          </a:p>
        </p:txBody>
      </p:sp>
      <p:grpSp>
        <p:nvGrpSpPr>
          <p:cNvPr id="218151" name="Group 39"/>
          <p:cNvGrpSpPr>
            <a:grpSpLocks/>
          </p:cNvGrpSpPr>
          <p:nvPr/>
        </p:nvGrpSpPr>
        <p:grpSpPr bwMode="auto">
          <a:xfrm>
            <a:off x="1524000" y="3403600"/>
            <a:ext cx="5257800" cy="1016000"/>
            <a:chOff x="960" y="2144"/>
            <a:chExt cx="3312" cy="640"/>
          </a:xfrm>
        </p:grpSpPr>
        <p:sp>
          <p:nvSpPr>
            <p:cNvPr id="218117" name="AutoShape 5"/>
            <p:cNvSpPr>
              <a:spLocks noChangeArrowheads="1"/>
            </p:cNvSpPr>
            <p:nvPr/>
          </p:nvSpPr>
          <p:spPr bwMode="auto">
            <a:xfrm>
              <a:off x="960" y="2144"/>
              <a:ext cx="3312" cy="64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18" name="Line 6"/>
            <p:cNvSpPr>
              <a:spLocks noChangeShapeType="1"/>
            </p:cNvSpPr>
            <p:nvPr/>
          </p:nvSpPr>
          <p:spPr bwMode="auto">
            <a:xfrm>
              <a:off x="960" y="2432"/>
              <a:ext cx="3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19" name="Text Box 7"/>
            <p:cNvSpPr txBox="1">
              <a:spLocks noChangeArrowheads="1"/>
            </p:cNvSpPr>
            <p:nvPr/>
          </p:nvSpPr>
          <p:spPr bwMode="auto">
            <a:xfrm>
              <a:off x="2190" y="2175"/>
              <a:ext cx="111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StatoOrtogonale</a:t>
              </a:r>
              <a:endParaRPr lang="en-US" altLang="en-US" sz="1400" b="1">
                <a:latin typeface="Arial" pitchFamily="34" charset="0"/>
              </a:endParaRPr>
            </a:p>
          </p:txBody>
        </p:sp>
      </p:grpSp>
      <p:sp>
        <p:nvSpPr>
          <p:cNvPr id="218123" name="Text Box 11"/>
          <p:cNvSpPr txBox="1">
            <a:spLocks noChangeArrowheads="1"/>
          </p:cNvSpPr>
          <p:nvPr/>
        </p:nvSpPr>
        <p:spPr bwMode="auto">
          <a:xfrm>
            <a:off x="1828800" y="3983038"/>
            <a:ext cx="495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i="1"/>
              <a:t>un’altra statechart con stato iniziale e finali</a:t>
            </a:r>
          </a:p>
        </p:txBody>
      </p:sp>
      <p:sp>
        <p:nvSpPr>
          <p:cNvPr id="218128" name="Line 16"/>
          <p:cNvSpPr>
            <a:spLocks noChangeShapeType="1"/>
          </p:cNvSpPr>
          <p:nvPr/>
        </p:nvSpPr>
        <p:spPr bwMode="auto">
          <a:xfrm>
            <a:off x="5181600" y="4419600"/>
            <a:ext cx="1676400" cy="30480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8146" name="Group 34"/>
          <p:cNvGrpSpPr>
            <a:grpSpLocks/>
          </p:cNvGrpSpPr>
          <p:nvPr/>
        </p:nvGrpSpPr>
        <p:grpSpPr bwMode="auto">
          <a:xfrm>
            <a:off x="4419600" y="4495800"/>
            <a:ext cx="2085975" cy="1473200"/>
            <a:chOff x="3024" y="2256"/>
            <a:chExt cx="1314" cy="928"/>
          </a:xfrm>
        </p:grpSpPr>
        <p:sp>
          <p:nvSpPr>
            <p:cNvPr id="218136" name="Line 24"/>
            <p:cNvSpPr>
              <a:spLocks noChangeShapeType="1"/>
            </p:cNvSpPr>
            <p:nvPr/>
          </p:nvSpPr>
          <p:spPr bwMode="auto">
            <a:xfrm flipV="1">
              <a:off x="3312" y="2256"/>
              <a:ext cx="384" cy="43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7" name="Text Box 25"/>
            <p:cNvSpPr txBox="1">
              <a:spLocks noChangeArrowheads="1"/>
            </p:cNvSpPr>
            <p:nvPr/>
          </p:nvSpPr>
          <p:spPr bwMode="auto">
            <a:xfrm>
              <a:off x="3024" y="2544"/>
              <a:ext cx="1314" cy="64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viene presa quando</a:t>
              </a:r>
            </a:p>
            <a:p>
              <a:pPr>
                <a:lnSpc>
                  <a:spcPts val="1800"/>
                </a:lnSpc>
              </a:pPr>
              <a:r>
                <a:rPr lang="en-US" altLang="en-US" sz="1800" b="1"/>
                <a:t>si raggiunge uno </a:t>
              </a:r>
            </a:p>
            <a:p>
              <a:pPr>
                <a:lnSpc>
                  <a:spcPts val="1800"/>
                </a:lnSpc>
              </a:pPr>
              <a:r>
                <a:rPr lang="en-US" altLang="en-US" sz="1800" b="1"/>
                <a:t>stato finale</a:t>
              </a:r>
            </a:p>
            <a:p>
              <a:pPr>
                <a:lnSpc>
                  <a:spcPts val="1800"/>
                </a:lnSpc>
              </a:pPr>
              <a:r>
                <a:rPr lang="en-US" altLang="en-US" sz="1800" b="1"/>
                <a:t>interno</a:t>
              </a:r>
            </a:p>
          </p:txBody>
        </p:sp>
      </p:grpSp>
      <p:grpSp>
        <p:nvGrpSpPr>
          <p:cNvPr id="218139" name="Group 27"/>
          <p:cNvGrpSpPr>
            <a:grpSpLocks/>
          </p:cNvGrpSpPr>
          <p:nvPr/>
        </p:nvGrpSpPr>
        <p:grpSpPr bwMode="auto">
          <a:xfrm>
            <a:off x="365125" y="3708400"/>
            <a:ext cx="1158875" cy="457200"/>
            <a:chOff x="230" y="1536"/>
            <a:chExt cx="730" cy="288"/>
          </a:xfrm>
        </p:grpSpPr>
        <p:sp>
          <p:nvSpPr>
            <p:cNvPr id="218130" name="Line 18"/>
            <p:cNvSpPr>
              <a:spLocks noChangeShapeType="1"/>
            </p:cNvSpPr>
            <p:nvPr/>
          </p:nvSpPr>
          <p:spPr bwMode="auto">
            <a:xfrm>
              <a:off x="288" y="1776"/>
              <a:ext cx="67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8" name="Text Box 26"/>
            <p:cNvSpPr txBox="1">
              <a:spLocks noChangeArrowheads="1"/>
            </p:cNvSpPr>
            <p:nvPr/>
          </p:nvSpPr>
          <p:spPr bwMode="auto">
            <a:xfrm>
              <a:off x="230" y="153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grpSp>
        <p:nvGrpSpPr>
          <p:cNvPr id="218140" name="Group 28"/>
          <p:cNvGrpSpPr>
            <a:grpSpLocks/>
          </p:cNvGrpSpPr>
          <p:nvPr/>
        </p:nvGrpSpPr>
        <p:grpSpPr bwMode="auto">
          <a:xfrm>
            <a:off x="6705600" y="3403600"/>
            <a:ext cx="1158875" cy="457200"/>
            <a:chOff x="230" y="1536"/>
            <a:chExt cx="730" cy="288"/>
          </a:xfrm>
        </p:grpSpPr>
        <p:sp>
          <p:nvSpPr>
            <p:cNvPr id="218141" name="Line 29"/>
            <p:cNvSpPr>
              <a:spLocks noChangeShapeType="1"/>
            </p:cNvSpPr>
            <p:nvPr/>
          </p:nvSpPr>
          <p:spPr bwMode="auto">
            <a:xfrm>
              <a:off x="288" y="1776"/>
              <a:ext cx="67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42" name="Text Box 30"/>
            <p:cNvSpPr txBox="1">
              <a:spLocks noChangeArrowheads="1"/>
            </p:cNvSpPr>
            <p:nvPr/>
          </p:nvSpPr>
          <p:spPr bwMode="auto">
            <a:xfrm>
              <a:off x="230" y="153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grpSp>
        <p:nvGrpSpPr>
          <p:cNvPr id="218147" name="Group 35"/>
          <p:cNvGrpSpPr>
            <a:grpSpLocks/>
          </p:cNvGrpSpPr>
          <p:nvPr/>
        </p:nvGrpSpPr>
        <p:grpSpPr bwMode="auto">
          <a:xfrm>
            <a:off x="7086600" y="3810000"/>
            <a:ext cx="1939925" cy="1066800"/>
            <a:chOff x="4464" y="1584"/>
            <a:chExt cx="1222" cy="672"/>
          </a:xfrm>
        </p:grpSpPr>
        <p:sp>
          <p:nvSpPr>
            <p:cNvPr id="218144" name="Line 32"/>
            <p:cNvSpPr>
              <a:spLocks noChangeShapeType="1"/>
            </p:cNvSpPr>
            <p:nvPr/>
          </p:nvSpPr>
          <p:spPr bwMode="auto">
            <a:xfrm flipH="1" flipV="1">
              <a:off x="4464" y="1584"/>
              <a:ext cx="480" cy="192"/>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45" name="Text Box 33"/>
            <p:cNvSpPr txBox="1">
              <a:spLocks noChangeArrowheads="1"/>
            </p:cNvSpPr>
            <p:nvPr/>
          </p:nvSpPr>
          <p:spPr bwMode="auto">
            <a:xfrm>
              <a:off x="4560" y="1760"/>
              <a:ext cx="1126"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è come se</a:t>
              </a:r>
            </a:p>
            <a:p>
              <a:pPr>
                <a:lnSpc>
                  <a:spcPts val="1800"/>
                </a:lnSpc>
              </a:pPr>
              <a:r>
                <a:rPr lang="en-US" altLang="en-US" sz="1800" b="1"/>
                <a:t>la avessero tutti </a:t>
              </a:r>
            </a:p>
            <a:p>
              <a:pPr>
                <a:lnSpc>
                  <a:spcPts val="1800"/>
                </a:lnSpc>
              </a:pPr>
              <a:r>
                <a:rPr lang="en-US" altLang="en-US" sz="1800" b="1"/>
                <a:t>gli stati interni</a:t>
              </a:r>
            </a:p>
          </p:txBody>
        </p:sp>
      </p:grpSp>
      <p:sp>
        <p:nvSpPr>
          <p:cNvPr id="218148" name="Rectangle 36"/>
          <p:cNvSpPr>
            <a:spLocks noChangeArrowheads="1"/>
          </p:cNvSpPr>
          <p:nvPr/>
        </p:nvSpPr>
        <p:spPr bwMode="auto">
          <a:xfrm>
            <a:off x="152400" y="5943600"/>
            <a:ext cx="8458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nSpc>
                <a:spcPts val="3200"/>
              </a:lnSpc>
              <a:spcBef>
                <a:spcPct val="20000"/>
              </a:spcBef>
              <a:buChar char="•"/>
              <a:defRPr sz="2800">
                <a:solidFill>
                  <a:schemeClr val="tx1"/>
                </a:solidFill>
                <a:latin typeface="Arial" pitchFamily="34" charset="0"/>
              </a:defRPr>
            </a:lvl1pPr>
            <a:lvl2pPr marL="742950" indent="-285750">
              <a:lnSpc>
                <a:spcPts val="2700"/>
              </a:lnSpc>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sz="1600" b="1">
                <a:solidFill>
                  <a:schemeClr val="tx1"/>
                </a:solidFill>
                <a:latin typeface="Arial" pitchFamily="34"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a:t>sono ammesse anche transizioni che entrano direttamente in uno stato interno</a:t>
            </a:r>
          </a:p>
        </p:txBody>
      </p:sp>
    </p:spTree>
    <p:extLst>
      <p:ext uri="{BB962C8B-B14F-4D97-AF65-F5344CB8AC3E}">
        <p14:creationId xmlns:p14="http://schemas.microsoft.com/office/powerpoint/2010/main" val="376698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811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811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811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815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18123"/>
                                        </p:tgtEl>
                                        <p:attrNameLst>
                                          <p:attrName>style.visibility</p:attrName>
                                        </p:attrNameLst>
                                      </p:cBhvr>
                                      <p:to>
                                        <p:strVal val="visible"/>
                                      </p:to>
                                    </p:set>
                                    <p:animEffect transition="in" filter="box(in)">
                                      <p:cBhvr>
                                        <p:cTn id="27" dur="500"/>
                                        <p:tgtEl>
                                          <p:spTgt spid="2181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8" fill="hold" nodeType="clickEffect">
                                  <p:stCondLst>
                                    <p:cond delay="0"/>
                                  </p:stCondLst>
                                  <p:childTnLst>
                                    <p:set>
                                      <p:cBhvr>
                                        <p:cTn id="31" dur="1" fill="hold">
                                          <p:stCondLst>
                                            <p:cond delay="0"/>
                                          </p:stCondLst>
                                        </p:cTn>
                                        <p:tgtEl>
                                          <p:spTgt spid="218139"/>
                                        </p:tgtEl>
                                        <p:attrNameLst>
                                          <p:attrName>style.visibility</p:attrName>
                                        </p:attrNameLst>
                                      </p:cBhvr>
                                      <p:to>
                                        <p:strVal val="visible"/>
                                      </p:to>
                                    </p:set>
                                    <p:anim calcmode="lin" valueType="num">
                                      <p:cBhvr additive="base">
                                        <p:cTn id="32" dur="500" fill="hold"/>
                                        <p:tgtEl>
                                          <p:spTgt spid="218139"/>
                                        </p:tgtEl>
                                        <p:attrNameLst>
                                          <p:attrName>ppt_x</p:attrName>
                                        </p:attrNameLst>
                                      </p:cBhvr>
                                      <p:tavLst>
                                        <p:tav tm="0">
                                          <p:val>
                                            <p:strVal val="0-#ppt_w/2"/>
                                          </p:val>
                                        </p:tav>
                                        <p:tav tm="100000">
                                          <p:val>
                                            <p:strVal val="#ppt_x"/>
                                          </p:val>
                                        </p:tav>
                                      </p:tavLst>
                                    </p:anim>
                                    <p:anim calcmode="lin" valueType="num">
                                      <p:cBhvr additive="base">
                                        <p:cTn id="33" dur="500" fill="hold"/>
                                        <p:tgtEl>
                                          <p:spTgt spid="218139"/>
                                        </p:tgtEl>
                                        <p:attrNameLst>
                                          <p:attrName>ppt_y</p:attrName>
                                        </p:attrNameLst>
                                      </p:cBhvr>
                                      <p:tavLst>
                                        <p:tav tm="0">
                                          <p:val>
                                            <p:strVal val="#ppt_y"/>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8" fill="hold" nodeType="clickEffect">
                                  <p:stCondLst>
                                    <p:cond delay="0"/>
                                  </p:stCondLst>
                                  <p:childTnLst>
                                    <p:set>
                                      <p:cBhvr>
                                        <p:cTn id="37" dur="1" fill="hold">
                                          <p:stCondLst>
                                            <p:cond delay="0"/>
                                          </p:stCondLst>
                                        </p:cTn>
                                        <p:tgtEl>
                                          <p:spTgt spid="218134"/>
                                        </p:tgtEl>
                                        <p:attrNameLst>
                                          <p:attrName>style.visibility</p:attrName>
                                        </p:attrNameLst>
                                      </p:cBhvr>
                                      <p:to>
                                        <p:strVal val="visible"/>
                                      </p:to>
                                    </p:set>
                                    <p:anim calcmode="lin" valueType="num">
                                      <p:cBhvr additive="base">
                                        <p:cTn id="38" dur="500" fill="hold"/>
                                        <p:tgtEl>
                                          <p:spTgt spid="218134"/>
                                        </p:tgtEl>
                                        <p:attrNameLst>
                                          <p:attrName>ppt_x</p:attrName>
                                        </p:attrNameLst>
                                      </p:cBhvr>
                                      <p:tavLst>
                                        <p:tav tm="0">
                                          <p:val>
                                            <p:strVal val="0-#ppt_w/2"/>
                                          </p:val>
                                        </p:tav>
                                        <p:tav tm="100000">
                                          <p:val>
                                            <p:strVal val="#ppt_x"/>
                                          </p:val>
                                        </p:tav>
                                      </p:tavLst>
                                    </p:anim>
                                    <p:anim calcmode="lin" valueType="num">
                                      <p:cBhvr additive="base">
                                        <p:cTn id="39" dur="500" fill="hold"/>
                                        <p:tgtEl>
                                          <p:spTgt spid="218134"/>
                                        </p:tgtEl>
                                        <p:attrNameLst>
                                          <p:attrName>ppt_y</p:attrName>
                                        </p:attrNameLst>
                                      </p:cBhvr>
                                      <p:tavLst>
                                        <p:tav tm="0">
                                          <p:val>
                                            <p:strVal val="#ppt_y"/>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6" fill="hold" grpId="0" nodeType="clickEffect">
                                  <p:stCondLst>
                                    <p:cond delay="0"/>
                                  </p:stCondLst>
                                  <p:childTnLst>
                                    <p:set>
                                      <p:cBhvr>
                                        <p:cTn id="43" dur="1" fill="hold">
                                          <p:stCondLst>
                                            <p:cond delay="0"/>
                                          </p:stCondLst>
                                        </p:cTn>
                                        <p:tgtEl>
                                          <p:spTgt spid="218128"/>
                                        </p:tgtEl>
                                        <p:attrNameLst>
                                          <p:attrName>style.visibility</p:attrName>
                                        </p:attrNameLst>
                                      </p:cBhvr>
                                      <p:to>
                                        <p:strVal val="visible"/>
                                      </p:to>
                                    </p:set>
                                    <p:anim calcmode="lin" valueType="num">
                                      <p:cBhvr additive="base">
                                        <p:cTn id="44" dur="500" fill="hold"/>
                                        <p:tgtEl>
                                          <p:spTgt spid="218128"/>
                                        </p:tgtEl>
                                        <p:attrNameLst>
                                          <p:attrName>ppt_x</p:attrName>
                                        </p:attrNameLst>
                                      </p:cBhvr>
                                      <p:tavLst>
                                        <p:tav tm="0">
                                          <p:val>
                                            <p:strVal val="1+#ppt_w/2"/>
                                          </p:val>
                                        </p:tav>
                                        <p:tav tm="100000">
                                          <p:val>
                                            <p:strVal val="#ppt_x"/>
                                          </p:val>
                                        </p:tav>
                                      </p:tavLst>
                                    </p:anim>
                                    <p:anim calcmode="lin" valueType="num">
                                      <p:cBhvr additive="base">
                                        <p:cTn id="45" dur="500" fill="hold"/>
                                        <p:tgtEl>
                                          <p:spTgt spid="218128"/>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nodeType="clickEffect">
                                  <p:stCondLst>
                                    <p:cond delay="0"/>
                                  </p:stCondLst>
                                  <p:childTnLst>
                                    <p:set>
                                      <p:cBhvr>
                                        <p:cTn id="49" dur="1" fill="hold">
                                          <p:stCondLst>
                                            <p:cond delay="0"/>
                                          </p:stCondLst>
                                        </p:cTn>
                                        <p:tgtEl>
                                          <p:spTgt spid="218146"/>
                                        </p:tgtEl>
                                        <p:attrNameLst>
                                          <p:attrName>style.visibility</p:attrName>
                                        </p:attrNameLst>
                                      </p:cBhvr>
                                      <p:to>
                                        <p:strVal val="visible"/>
                                      </p:to>
                                    </p:set>
                                    <p:anim calcmode="lin" valueType="num">
                                      <p:cBhvr additive="base">
                                        <p:cTn id="50" dur="500" fill="hold"/>
                                        <p:tgtEl>
                                          <p:spTgt spid="218146"/>
                                        </p:tgtEl>
                                        <p:attrNameLst>
                                          <p:attrName>ppt_x</p:attrName>
                                        </p:attrNameLst>
                                      </p:cBhvr>
                                      <p:tavLst>
                                        <p:tav tm="0">
                                          <p:val>
                                            <p:strVal val="#ppt_x"/>
                                          </p:val>
                                        </p:tav>
                                        <p:tav tm="100000">
                                          <p:val>
                                            <p:strVal val="#ppt_x"/>
                                          </p:val>
                                        </p:tav>
                                      </p:tavLst>
                                    </p:anim>
                                    <p:anim calcmode="lin" valueType="num">
                                      <p:cBhvr additive="base">
                                        <p:cTn id="51" dur="500" fill="hold"/>
                                        <p:tgtEl>
                                          <p:spTgt spid="218146"/>
                                        </p:tgtEl>
                                        <p:attrNameLst>
                                          <p:attrName>ppt_y</p:attrName>
                                        </p:attrNameLst>
                                      </p:cBhvr>
                                      <p:tavLst>
                                        <p:tav tm="0">
                                          <p:val>
                                            <p:strVal val="1+#ppt_h/2"/>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 presetClass="entr" presetSubtype="2" fill="hold" nodeType="clickEffect">
                                  <p:stCondLst>
                                    <p:cond delay="0"/>
                                  </p:stCondLst>
                                  <p:childTnLst>
                                    <p:set>
                                      <p:cBhvr>
                                        <p:cTn id="55" dur="1" fill="hold">
                                          <p:stCondLst>
                                            <p:cond delay="0"/>
                                          </p:stCondLst>
                                        </p:cTn>
                                        <p:tgtEl>
                                          <p:spTgt spid="218140"/>
                                        </p:tgtEl>
                                        <p:attrNameLst>
                                          <p:attrName>style.visibility</p:attrName>
                                        </p:attrNameLst>
                                      </p:cBhvr>
                                      <p:to>
                                        <p:strVal val="visible"/>
                                      </p:to>
                                    </p:set>
                                    <p:anim calcmode="lin" valueType="num">
                                      <p:cBhvr additive="base">
                                        <p:cTn id="56" dur="500" fill="hold"/>
                                        <p:tgtEl>
                                          <p:spTgt spid="218140"/>
                                        </p:tgtEl>
                                        <p:attrNameLst>
                                          <p:attrName>ppt_x</p:attrName>
                                        </p:attrNameLst>
                                      </p:cBhvr>
                                      <p:tavLst>
                                        <p:tav tm="0">
                                          <p:val>
                                            <p:strVal val="1+#ppt_w/2"/>
                                          </p:val>
                                        </p:tav>
                                        <p:tav tm="100000">
                                          <p:val>
                                            <p:strVal val="#ppt_x"/>
                                          </p:val>
                                        </p:tav>
                                      </p:tavLst>
                                    </p:anim>
                                    <p:anim calcmode="lin" valueType="num">
                                      <p:cBhvr additive="base">
                                        <p:cTn id="57" dur="500" fill="hold"/>
                                        <p:tgtEl>
                                          <p:spTgt spid="218140"/>
                                        </p:tgtEl>
                                        <p:attrNameLst>
                                          <p:attrName>ppt_y</p:attrName>
                                        </p:attrNameLst>
                                      </p:cBhvr>
                                      <p:tavLst>
                                        <p:tav tm="0">
                                          <p:val>
                                            <p:strVal val="#ppt_y"/>
                                          </p:val>
                                        </p:tav>
                                        <p:tav tm="100000">
                                          <p:val>
                                            <p:strVal val="#ppt_y"/>
                                          </p:val>
                                        </p:tav>
                                      </p:tavLst>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 presetClass="entr" presetSubtype="2" fill="hold" nodeType="clickEffect">
                                  <p:stCondLst>
                                    <p:cond delay="0"/>
                                  </p:stCondLst>
                                  <p:childTnLst>
                                    <p:set>
                                      <p:cBhvr>
                                        <p:cTn id="61" dur="1" fill="hold">
                                          <p:stCondLst>
                                            <p:cond delay="0"/>
                                          </p:stCondLst>
                                        </p:cTn>
                                        <p:tgtEl>
                                          <p:spTgt spid="218147"/>
                                        </p:tgtEl>
                                        <p:attrNameLst>
                                          <p:attrName>style.visibility</p:attrName>
                                        </p:attrNameLst>
                                      </p:cBhvr>
                                      <p:to>
                                        <p:strVal val="visible"/>
                                      </p:to>
                                    </p:set>
                                    <p:anim calcmode="lin" valueType="num">
                                      <p:cBhvr additive="base">
                                        <p:cTn id="62" dur="500" fill="hold"/>
                                        <p:tgtEl>
                                          <p:spTgt spid="218147"/>
                                        </p:tgtEl>
                                        <p:attrNameLst>
                                          <p:attrName>ppt_x</p:attrName>
                                        </p:attrNameLst>
                                      </p:cBhvr>
                                      <p:tavLst>
                                        <p:tav tm="0">
                                          <p:val>
                                            <p:strVal val="1+#ppt_w/2"/>
                                          </p:val>
                                        </p:tav>
                                        <p:tav tm="100000">
                                          <p:val>
                                            <p:strVal val="#ppt_x"/>
                                          </p:val>
                                        </p:tav>
                                      </p:tavLst>
                                    </p:anim>
                                    <p:anim calcmode="lin" valueType="num">
                                      <p:cBhvr additive="base">
                                        <p:cTn id="63" dur="500" fill="hold"/>
                                        <p:tgtEl>
                                          <p:spTgt spid="218147"/>
                                        </p:tgtEl>
                                        <p:attrNameLst>
                                          <p:attrName>ppt_y</p:attrName>
                                        </p:attrNameLst>
                                      </p:cBhvr>
                                      <p:tavLst>
                                        <p:tav tm="0">
                                          <p:val>
                                            <p:strVal val="#ppt_y"/>
                                          </p:val>
                                        </p:tav>
                                        <p:tav tm="100000">
                                          <p:val>
                                            <p:strVal val="#ppt_y"/>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21814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bldLvl="3" autoUpdateAnimBg="0"/>
      <p:bldP spid="218123" grpId="0" autoUpdateAnimBg="0"/>
      <p:bldP spid="218128" grpId="0" animBg="1"/>
      <p:bldP spid="218148" grpId="0" build="p" bldLvl="2"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0162" name="Group 2"/>
          <p:cNvGrpSpPr>
            <a:grpSpLocks/>
          </p:cNvGrpSpPr>
          <p:nvPr/>
        </p:nvGrpSpPr>
        <p:grpSpPr bwMode="auto">
          <a:xfrm>
            <a:off x="76200" y="4064000"/>
            <a:ext cx="1450975" cy="1397000"/>
            <a:chOff x="144" y="1776"/>
            <a:chExt cx="914" cy="880"/>
          </a:xfrm>
        </p:grpSpPr>
        <p:sp>
          <p:nvSpPr>
            <p:cNvPr id="220163" name="Line 3"/>
            <p:cNvSpPr>
              <a:spLocks noChangeShapeType="1"/>
            </p:cNvSpPr>
            <p:nvPr/>
          </p:nvSpPr>
          <p:spPr bwMode="auto">
            <a:xfrm flipV="1">
              <a:off x="432" y="1776"/>
              <a:ext cx="0" cy="38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64" name="Text Box 4"/>
            <p:cNvSpPr txBox="1">
              <a:spLocks noChangeArrowheads="1"/>
            </p:cNvSpPr>
            <p:nvPr/>
          </p:nvSpPr>
          <p:spPr bwMode="auto">
            <a:xfrm>
              <a:off x="144" y="2016"/>
              <a:ext cx="914" cy="64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si entra negli</a:t>
              </a:r>
            </a:p>
            <a:p>
              <a:pPr>
                <a:lnSpc>
                  <a:spcPts val="1800"/>
                </a:lnSpc>
              </a:pPr>
              <a:r>
                <a:rPr lang="en-US" altLang="en-US" sz="1800" b="1"/>
                <a:t>stati iniziali</a:t>
              </a:r>
            </a:p>
            <a:p>
              <a:pPr>
                <a:lnSpc>
                  <a:spcPts val="1800"/>
                </a:lnSpc>
              </a:pPr>
              <a:r>
                <a:rPr lang="en-US" altLang="en-US" sz="1800" b="1"/>
                <a:t>di tutti </a:t>
              </a:r>
            </a:p>
            <a:p>
              <a:pPr>
                <a:lnSpc>
                  <a:spcPts val="1800"/>
                </a:lnSpc>
              </a:pPr>
              <a:r>
                <a:rPr lang="en-US" altLang="en-US" sz="1800" b="1"/>
                <a:t>i sottostati</a:t>
              </a:r>
            </a:p>
          </p:txBody>
        </p:sp>
      </p:grpSp>
      <p:sp>
        <p:nvSpPr>
          <p:cNvPr id="220165" name="Rectangle 5"/>
          <p:cNvSpPr>
            <a:spLocks noGrp="1" noChangeArrowheads="1"/>
          </p:cNvSpPr>
          <p:nvPr>
            <p:ph type="title"/>
          </p:nvPr>
        </p:nvSpPr>
        <p:spPr/>
        <p:txBody>
          <a:bodyPr/>
          <a:lstStyle/>
          <a:p>
            <a:r>
              <a:rPr lang="en-US" altLang="en-US" dirty="0" err="1"/>
              <a:t>Stati</a:t>
            </a:r>
            <a:r>
              <a:rPr lang="en-US" altLang="en-US" dirty="0"/>
              <a:t> </a:t>
            </a:r>
            <a:r>
              <a:rPr lang="en-US" altLang="en-US" dirty="0" err="1" smtClean="0"/>
              <a:t>composti</a:t>
            </a:r>
            <a:endParaRPr lang="en-US" altLang="en-US" dirty="0"/>
          </a:p>
        </p:txBody>
      </p:sp>
      <p:sp>
        <p:nvSpPr>
          <p:cNvPr id="220166" name="Rectangle 6"/>
          <p:cNvSpPr>
            <a:spLocks noGrp="1" noChangeArrowheads="1"/>
          </p:cNvSpPr>
          <p:nvPr>
            <p:ph type="body" idx="1"/>
          </p:nvPr>
        </p:nvSpPr>
        <p:spPr>
          <a:xfrm>
            <a:off x="228600" y="1379538"/>
            <a:ext cx="8686800" cy="1066800"/>
          </a:xfrm>
        </p:spPr>
        <p:txBody>
          <a:bodyPr>
            <a:normAutofit lnSpcReduction="10000"/>
          </a:bodyPr>
          <a:lstStyle/>
          <a:p>
            <a:r>
              <a:rPr lang="en-US" altLang="en-US" dirty="0" smtClean="0"/>
              <a:t>Uno </a:t>
            </a:r>
            <a:r>
              <a:rPr lang="en-US" altLang="en-US" dirty="0" err="1"/>
              <a:t>stato</a:t>
            </a:r>
            <a:r>
              <a:rPr lang="en-US" altLang="en-US" dirty="0"/>
              <a:t> </a:t>
            </a:r>
            <a:r>
              <a:rPr lang="en-US" altLang="en-US" dirty="0" err="1"/>
              <a:t>può</a:t>
            </a:r>
            <a:r>
              <a:rPr lang="en-US" altLang="en-US" dirty="0"/>
              <a:t> </a:t>
            </a:r>
            <a:r>
              <a:rPr lang="en-US" altLang="en-US" dirty="0" err="1"/>
              <a:t>essee</a:t>
            </a:r>
            <a:r>
              <a:rPr lang="en-US" altLang="en-US" dirty="0"/>
              <a:t> </a:t>
            </a:r>
            <a:r>
              <a:rPr lang="en-US" altLang="en-US" dirty="0" err="1"/>
              <a:t>decomposto</a:t>
            </a:r>
            <a:r>
              <a:rPr lang="en-US" altLang="en-US" dirty="0"/>
              <a:t> </a:t>
            </a:r>
          </a:p>
          <a:p>
            <a:pPr lvl="1"/>
            <a:r>
              <a:rPr lang="en-US" altLang="en-US" dirty="0" err="1">
                <a:solidFill>
                  <a:srgbClr val="CC0000"/>
                </a:solidFill>
              </a:rPr>
              <a:t>concorrentemente</a:t>
            </a:r>
            <a:r>
              <a:rPr lang="en-US" altLang="en-US" dirty="0"/>
              <a:t> (in </a:t>
            </a:r>
            <a:r>
              <a:rPr lang="en-US" altLang="en-US" dirty="0" err="1"/>
              <a:t>sottostati</a:t>
            </a:r>
            <a:r>
              <a:rPr lang="en-US" altLang="en-US" dirty="0"/>
              <a:t> </a:t>
            </a:r>
            <a:r>
              <a:rPr lang="en-US" altLang="en-US" dirty="0" err="1"/>
              <a:t>paralleli</a:t>
            </a:r>
            <a:r>
              <a:rPr lang="en-US" altLang="en-US" dirty="0"/>
              <a:t>)</a:t>
            </a:r>
          </a:p>
          <a:p>
            <a:pPr lvl="1"/>
            <a:endParaRPr lang="en-US" altLang="en-US" dirty="0"/>
          </a:p>
          <a:p>
            <a:pPr lvl="1"/>
            <a:endParaRPr lang="en-US" altLang="en-US" dirty="0"/>
          </a:p>
          <a:p>
            <a:pPr lvl="1"/>
            <a:endParaRPr lang="en-US" altLang="en-US" dirty="0"/>
          </a:p>
        </p:txBody>
      </p:sp>
      <p:grpSp>
        <p:nvGrpSpPr>
          <p:cNvPr id="220189" name="Group 29"/>
          <p:cNvGrpSpPr>
            <a:grpSpLocks/>
          </p:cNvGrpSpPr>
          <p:nvPr/>
        </p:nvGrpSpPr>
        <p:grpSpPr bwMode="auto">
          <a:xfrm>
            <a:off x="1524000" y="2616200"/>
            <a:ext cx="5257800" cy="2997200"/>
            <a:chOff x="960" y="1648"/>
            <a:chExt cx="3312" cy="1888"/>
          </a:xfrm>
        </p:grpSpPr>
        <p:sp>
          <p:nvSpPr>
            <p:cNvPr id="220167" name="AutoShape 7"/>
            <p:cNvSpPr>
              <a:spLocks noChangeArrowheads="1"/>
            </p:cNvSpPr>
            <p:nvPr/>
          </p:nvSpPr>
          <p:spPr bwMode="auto">
            <a:xfrm>
              <a:off x="960" y="1648"/>
              <a:ext cx="3312" cy="1888"/>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68" name="Line 8"/>
            <p:cNvSpPr>
              <a:spLocks noChangeShapeType="1"/>
            </p:cNvSpPr>
            <p:nvPr/>
          </p:nvSpPr>
          <p:spPr bwMode="auto">
            <a:xfrm>
              <a:off x="960" y="1936"/>
              <a:ext cx="33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69" name="Text Box 9"/>
            <p:cNvSpPr txBox="1">
              <a:spLocks noChangeArrowheads="1"/>
            </p:cNvSpPr>
            <p:nvPr/>
          </p:nvSpPr>
          <p:spPr bwMode="auto">
            <a:xfrm>
              <a:off x="2155" y="1679"/>
              <a:ext cx="119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StatoConcorrente</a:t>
              </a:r>
              <a:endParaRPr lang="en-US" altLang="en-US" sz="1400" b="1">
                <a:latin typeface="Arial" pitchFamily="34" charset="0"/>
              </a:endParaRPr>
            </a:p>
          </p:txBody>
        </p:sp>
      </p:grpSp>
      <p:sp>
        <p:nvSpPr>
          <p:cNvPr id="220170" name="Text Box 10"/>
          <p:cNvSpPr txBox="1">
            <a:spLocks noChangeArrowheads="1"/>
          </p:cNvSpPr>
          <p:nvPr/>
        </p:nvSpPr>
        <p:spPr bwMode="auto">
          <a:xfrm>
            <a:off x="1828800" y="3149600"/>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un’altra statechart con stato iniziale e </a:t>
            </a:r>
          </a:p>
          <a:p>
            <a:r>
              <a:rPr lang="en-US" altLang="en-US" i="1"/>
              <a:t>finali</a:t>
            </a:r>
          </a:p>
        </p:txBody>
      </p:sp>
      <p:sp>
        <p:nvSpPr>
          <p:cNvPr id="220171" name="Line 11"/>
          <p:cNvSpPr>
            <a:spLocks noChangeShapeType="1"/>
          </p:cNvSpPr>
          <p:nvPr/>
        </p:nvSpPr>
        <p:spPr bwMode="auto">
          <a:xfrm flipV="1">
            <a:off x="6781800" y="4953000"/>
            <a:ext cx="190500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0188" name="Group 28"/>
          <p:cNvGrpSpPr>
            <a:grpSpLocks/>
          </p:cNvGrpSpPr>
          <p:nvPr/>
        </p:nvGrpSpPr>
        <p:grpSpPr bwMode="auto">
          <a:xfrm>
            <a:off x="6499225" y="4978400"/>
            <a:ext cx="2492375" cy="1498600"/>
            <a:chOff x="4094" y="3136"/>
            <a:chExt cx="1570" cy="944"/>
          </a:xfrm>
        </p:grpSpPr>
        <p:sp>
          <p:nvSpPr>
            <p:cNvPr id="220173" name="Line 13"/>
            <p:cNvSpPr>
              <a:spLocks noChangeShapeType="1"/>
            </p:cNvSpPr>
            <p:nvPr/>
          </p:nvSpPr>
          <p:spPr bwMode="auto">
            <a:xfrm flipV="1">
              <a:off x="4512" y="3136"/>
              <a:ext cx="34" cy="65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74" name="Text Box 14"/>
            <p:cNvSpPr txBox="1">
              <a:spLocks noChangeArrowheads="1"/>
            </p:cNvSpPr>
            <p:nvPr/>
          </p:nvSpPr>
          <p:spPr bwMode="auto">
            <a:xfrm>
              <a:off x="4094" y="3584"/>
              <a:ext cx="1570" cy="49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scatta quando tutti </a:t>
              </a:r>
            </a:p>
            <a:p>
              <a:pPr>
                <a:lnSpc>
                  <a:spcPts val="1800"/>
                </a:lnSpc>
              </a:pPr>
              <a:r>
                <a:rPr lang="en-US" altLang="en-US" sz="1800" b="1"/>
                <a:t>i sottostati raggiungono</a:t>
              </a:r>
            </a:p>
            <a:p>
              <a:pPr>
                <a:lnSpc>
                  <a:spcPts val="1800"/>
                </a:lnSpc>
              </a:pPr>
              <a:r>
                <a:rPr lang="en-US" altLang="en-US" sz="1800" b="1"/>
                <a:t>lo stato finale</a:t>
              </a:r>
            </a:p>
          </p:txBody>
        </p:sp>
      </p:grpSp>
      <p:grpSp>
        <p:nvGrpSpPr>
          <p:cNvPr id="220175" name="Group 15"/>
          <p:cNvGrpSpPr>
            <a:grpSpLocks/>
          </p:cNvGrpSpPr>
          <p:nvPr/>
        </p:nvGrpSpPr>
        <p:grpSpPr bwMode="auto">
          <a:xfrm>
            <a:off x="365125" y="3683000"/>
            <a:ext cx="1158875" cy="457200"/>
            <a:chOff x="230" y="1536"/>
            <a:chExt cx="730" cy="288"/>
          </a:xfrm>
        </p:grpSpPr>
        <p:sp>
          <p:nvSpPr>
            <p:cNvPr id="220176" name="Line 16"/>
            <p:cNvSpPr>
              <a:spLocks noChangeShapeType="1"/>
            </p:cNvSpPr>
            <p:nvPr/>
          </p:nvSpPr>
          <p:spPr bwMode="auto">
            <a:xfrm>
              <a:off x="288" y="1776"/>
              <a:ext cx="67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77" name="Text Box 17"/>
            <p:cNvSpPr txBox="1">
              <a:spLocks noChangeArrowheads="1"/>
            </p:cNvSpPr>
            <p:nvPr/>
          </p:nvSpPr>
          <p:spPr bwMode="auto">
            <a:xfrm>
              <a:off x="230" y="153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sp>
        <p:nvSpPr>
          <p:cNvPr id="220185" name="Line 25"/>
          <p:cNvSpPr>
            <a:spLocks noChangeShapeType="1"/>
          </p:cNvSpPr>
          <p:nvPr/>
        </p:nvSpPr>
        <p:spPr bwMode="auto">
          <a:xfrm>
            <a:off x="1524000" y="4318000"/>
            <a:ext cx="5257800"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6" name="Text Box 26"/>
          <p:cNvSpPr txBox="1">
            <a:spLocks noChangeArrowheads="1"/>
          </p:cNvSpPr>
          <p:nvPr/>
        </p:nvSpPr>
        <p:spPr bwMode="auto">
          <a:xfrm>
            <a:off x="1828800" y="4410075"/>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un’altra statechart con stato iniziale e </a:t>
            </a:r>
          </a:p>
          <a:p>
            <a:r>
              <a:rPr lang="en-US" altLang="en-US" i="1"/>
              <a:t>finali</a:t>
            </a:r>
          </a:p>
        </p:txBody>
      </p:sp>
    </p:spTree>
    <p:extLst>
      <p:ext uri="{BB962C8B-B14F-4D97-AF65-F5344CB8AC3E}">
        <p14:creationId xmlns:p14="http://schemas.microsoft.com/office/powerpoint/2010/main" val="3539649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01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220185"/>
                                        </p:tgtEl>
                                        <p:attrNameLst>
                                          <p:attrName>style.visibility</p:attrName>
                                        </p:attrNameLst>
                                      </p:cBhvr>
                                      <p:to>
                                        <p:strVal val="visible"/>
                                      </p:to>
                                    </p:set>
                                    <p:animEffect transition="in" filter="box(in)">
                                      <p:cBhvr>
                                        <p:cTn id="19" dur="500"/>
                                        <p:tgtEl>
                                          <p:spTgt spid="22018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grpId="0" nodeType="clickEffect">
                                  <p:stCondLst>
                                    <p:cond delay="0"/>
                                  </p:stCondLst>
                                  <p:childTnLst>
                                    <p:set>
                                      <p:cBhvr>
                                        <p:cTn id="23" dur="1" fill="hold">
                                          <p:stCondLst>
                                            <p:cond delay="0"/>
                                          </p:stCondLst>
                                        </p:cTn>
                                        <p:tgtEl>
                                          <p:spTgt spid="220170"/>
                                        </p:tgtEl>
                                        <p:attrNameLst>
                                          <p:attrName>style.visibility</p:attrName>
                                        </p:attrNameLst>
                                      </p:cBhvr>
                                      <p:to>
                                        <p:strVal val="visible"/>
                                      </p:to>
                                    </p:set>
                                    <p:animEffect transition="in" filter="box(in)">
                                      <p:cBhvr>
                                        <p:cTn id="24" dur="500"/>
                                        <p:tgtEl>
                                          <p:spTgt spid="22017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220186"/>
                                        </p:tgtEl>
                                        <p:attrNameLst>
                                          <p:attrName>style.visibility</p:attrName>
                                        </p:attrNameLst>
                                      </p:cBhvr>
                                      <p:to>
                                        <p:strVal val="visible"/>
                                      </p:to>
                                    </p:set>
                                    <p:animEffect transition="in" filter="box(in)">
                                      <p:cBhvr>
                                        <p:cTn id="29" dur="500"/>
                                        <p:tgtEl>
                                          <p:spTgt spid="22018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nodeType="clickEffect">
                                  <p:stCondLst>
                                    <p:cond delay="0"/>
                                  </p:stCondLst>
                                  <p:childTnLst>
                                    <p:set>
                                      <p:cBhvr>
                                        <p:cTn id="33" dur="1" fill="hold">
                                          <p:stCondLst>
                                            <p:cond delay="0"/>
                                          </p:stCondLst>
                                        </p:cTn>
                                        <p:tgtEl>
                                          <p:spTgt spid="220175"/>
                                        </p:tgtEl>
                                        <p:attrNameLst>
                                          <p:attrName>style.visibility</p:attrName>
                                        </p:attrNameLst>
                                      </p:cBhvr>
                                      <p:to>
                                        <p:strVal val="visible"/>
                                      </p:to>
                                    </p:set>
                                    <p:anim calcmode="lin" valueType="num">
                                      <p:cBhvr additive="base">
                                        <p:cTn id="34" dur="500" fill="hold"/>
                                        <p:tgtEl>
                                          <p:spTgt spid="220175"/>
                                        </p:tgtEl>
                                        <p:attrNameLst>
                                          <p:attrName>ppt_x</p:attrName>
                                        </p:attrNameLst>
                                      </p:cBhvr>
                                      <p:tavLst>
                                        <p:tav tm="0">
                                          <p:val>
                                            <p:strVal val="0-#ppt_w/2"/>
                                          </p:val>
                                        </p:tav>
                                        <p:tav tm="100000">
                                          <p:val>
                                            <p:strVal val="#ppt_x"/>
                                          </p:val>
                                        </p:tav>
                                      </p:tavLst>
                                    </p:anim>
                                    <p:anim calcmode="lin" valueType="num">
                                      <p:cBhvr additive="base">
                                        <p:cTn id="35" dur="500" fill="hold"/>
                                        <p:tgtEl>
                                          <p:spTgt spid="220175"/>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220162"/>
                                        </p:tgtEl>
                                        <p:attrNameLst>
                                          <p:attrName>style.visibility</p:attrName>
                                        </p:attrNameLst>
                                      </p:cBhvr>
                                      <p:to>
                                        <p:strVal val="visible"/>
                                      </p:to>
                                    </p:set>
                                    <p:anim calcmode="lin" valueType="num">
                                      <p:cBhvr additive="base">
                                        <p:cTn id="40" dur="500" fill="hold"/>
                                        <p:tgtEl>
                                          <p:spTgt spid="220162"/>
                                        </p:tgtEl>
                                        <p:attrNameLst>
                                          <p:attrName>ppt_x</p:attrName>
                                        </p:attrNameLst>
                                      </p:cBhvr>
                                      <p:tavLst>
                                        <p:tav tm="0">
                                          <p:val>
                                            <p:strVal val="#ppt_x"/>
                                          </p:val>
                                        </p:tav>
                                        <p:tav tm="100000">
                                          <p:val>
                                            <p:strVal val="#ppt_x"/>
                                          </p:val>
                                        </p:tav>
                                      </p:tavLst>
                                    </p:anim>
                                    <p:anim calcmode="lin" valueType="num">
                                      <p:cBhvr additive="base">
                                        <p:cTn id="41" dur="500" fill="hold"/>
                                        <p:tgtEl>
                                          <p:spTgt spid="220162"/>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220171"/>
                                        </p:tgtEl>
                                        <p:attrNameLst>
                                          <p:attrName>style.visibility</p:attrName>
                                        </p:attrNameLst>
                                      </p:cBhvr>
                                      <p:to>
                                        <p:strVal val="visible"/>
                                      </p:to>
                                    </p:set>
                                    <p:anim calcmode="lin" valueType="num">
                                      <p:cBhvr additive="base">
                                        <p:cTn id="46" dur="500" fill="hold"/>
                                        <p:tgtEl>
                                          <p:spTgt spid="220171"/>
                                        </p:tgtEl>
                                        <p:attrNameLst>
                                          <p:attrName>ppt_x</p:attrName>
                                        </p:attrNameLst>
                                      </p:cBhvr>
                                      <p:tavLst>
                                        <p:tav tm="0">
                                          <p:val>
                                            <p:strVal val="1+#ppt_w/2"/>
                                          </p:val>
                                        </p:tav>
                                        <p:tav tm="100000">
                                          <p:val>
                                            <p:strVal val="#ppt_x"/>
                                          </p:val>
                                        </p:tav>
                                      </p:tavLst>
                                    </p:anim>
                                    <p:anim calcmode="lin" valueType="num">
                                      <p:cBhvr additive="base">
                                        <p:cTn id="47" dur="500" fill="hold"/>
                                        <p:tgtEl>
                                          <p:spTgt spid="220171"/>
                                        </p:tgtEl>
                                        <p:attrNameLst>
                                          <p:attrName>ppt_y</p:attrName>
                                        </p:attrNameLst>
                                      </p:cBhvr>
                                      <p:tavLst>
                                        <p:tav tm="0">
                                          <p:val>
                                            <p:strVal val="#ppt_y"/>
                                          </p:val>
                                        </p:tav>
                                        <p:tav tm="100000">
                                          <p:val>
                                            <p:strVal val="#ppt_y"/>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220188"/>
                                        </p:tgtEl>
                                        <p:attrNameLst>
                                          <p:attrName>style.visibility</p:attrName>
                                        </p:attrNameLst>
                                      </p:cBhvr>
                                      <p:to>
                                        <p:strVal val="visible"/>
                                      </p:to>
                                    </p:set>
                                    <p:anim calcmode="lin" valueType="num">
                                      <p:cBhvr additive="base">
                                        <p:cTn id="52" dur="500" fill="hold"/>
                                        <p:tgtEl>
                                          <p:spTgt spid="220188"/>
                                        </p:tgtEl>
                                        <p:attrNameLst>
                                          <p:attrName>ppt_x</p:attrName>
                                        </p:attrNameLst>
                                      </p:cBhvr>
                                      <p:tavLst>
                                        <p:tav tm="0">
                                          <p:val>
                                            <p:strVal val="#ppt_x"/>
                                          </p:val>
                                        </p:tav>
                                        <p:tav tm="100000">
                                          <p:val>
                                            <p:strVal val="#ppt_x"/>
                                          </p:val>
                                        </p:tav>
                                      </p:tavLst>
                                    </p:anim>
                                    <p:anim calcmode="lin" valueType="num">
                                      <p:cBhvr additive="base">
                                        <p:cTn id="53" dur="500" fill="hold"/>
                                        <p:tgtEl>
                                          <p:spTgt spid="220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6" grpId="0" build="p" bldLvl="2" autoUpdateAnimBg="0"/>
      <p:bldP spid="220170" grpId="0" autoUpdateAnimBg="0"/>
      <p:bldP spid="220171" grpId="0" animBg="1"/>
      <p:bldP spid="220185" grpId="0" animBg="1"/>
      <p:bldP spid="22018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r>
              <a:rPr lang="en-US" altLang="en-US"/>
              <a:t>Stati composti</a:t>
            </a:r>
          </a:p>
        </p:txBody>
      </p:sp>
      <p:sp>
        <p:nvSpPr>
          <p:cNvPr id="219139" name="Rectangle 3"/>
          <p:cNvSpPr>
            <a:spLocks noGrp="1" noChangeArrowheads="1"/>
          </p:cNvSpPr>
          <p:nvPr>
            <p:ph type="body" idx="1"/>
          </p:nvPr>
        </p:nvSpPr>
        <p:spPr>
          <a:xfrm>
            <a:off x="457200" y="1600200"/>
            <a:ext cx="8229600" cy="5141168"/>
          </a:xfrm>
        </p:spPr>
        <p:txBody>
          <a:bodyPr>
            <a:normAutofit/>
          </a:bodyPr>
          <a:lstStyle/>
          <a:p>
            <a:r>
              <a:rPr lang="en-US" altLang="en-US" dirty="0" smtClean="0"/>
              <a:t>Uno </a:t>
            </a:r>
            <a:r>
              <a:rPr lang="en-US" altLang="en-US" dirty="0" err="1"/>
              <a:t>stato</a:t>
            </a:r>
            <a:r>
              <a:rPr lang="en-US" altLang="en-US" dirty="0"/>
              <a:t> </a:t>
            </a:r>
            <a:r>
              <a:rPr lang="en-US" altLang="en-US" dirty="0" err="1"/>
              <a:t>può</a:t>
            </a:r>
            <a:r>
              <a:rPr lang="en-US" altLang="en-US" dirty="0"/>
              <a:t> </a:t>
            </a:r>
            <a:r>
              <a:rPr lang="en-US" altLang="en-US" dirty="0" err="1"/>
              <a:t>essere</a:t>
            </a:r>
            <a:r>
              <a:rPr lang="en-US" altLang="en-US" dirty="0"/>
              <a:t> </a:t>
            </a:r>
            <a:r>
              <a:rPr lang="en-US" altLang="en-US" dirty="0" err="1"/>
              <a:t>decomposto</a:t>
            </a:r>
            <a:r>
              <a:rPr lang="en-US" altLang="en-US" dirty="0"/>
              <a:t> </a:t>
            </a:r>
          </a:p>
          <a:p>
            <a:pPr lvl="1"/>
            <a:r>
              <a:rPr lang="en-US" altLang="en-US" dirty="0" err="1"/>
              <a:t>ortogonalemente</a:t>
            </a:r>
            <a:r>
              <a:rPr lang="en-US" altLang="en-US" dirty="0"/>
              <a:t> (in </a:t>
            </a:r>
            <a:r>
              <a:rPr lang="en-US" altLang="en-US" dirty="0" err="1"/>
              <a:t>sottostati</a:t>
            </a:r>
            <a:r>
              <a:rPr lang="en-US" altLang="en-US" dirty="0"/>
              <a:t> </a:t>
            </a:r>
            <a:r>
              <a:rPr lang="en-US" altLang="en-US" dirty="0" err="1"/>
              <a:t>mutuamente</a:t>
            </a:r>
            <a:r>
              <a:rPr lang="en-US" altLang="en-US" dirty="0"/>
              <a:t> </a:t>
            </a:r>
            <a:r>
              <a:rPr lang="en-US" altLang="en-US" dirty="0" err="1"/>
              <a:t>esclusivi</a:t>
            </a:r>
            <a:r>
              <a:rPr lang="en-US" altLang="en-US" dirty="0"/>
              <a:t>)</a:t>
            </a:r>
          </a:p>
          <a:p>
            <a:pPr lvl="1"/>
            <a:endParaRPr lang="en-US" altLang="en-US" dirty="0"/>
          </a:p>
          <a:p>
            <a:pPr lvl="1"/>
            <a:endParaRPr lang="en-US" altLang="en-US" dirty="0"/>
          </a:p>
          <a:p>
            <a:pPr lvl="1"/>
            <a:endParaRPr lang="en-US" altLang="en-US" dirty="0"/>
          </a:p>
          <a:p>
            <a:pPr lvl="1"/>
            <a:endParaRPr lang="en-US" altLang="en-US" dirty="0"/>
          </a:p>
          <a:p>
            <a:pPr marL="457200" lvl="1" indent="0">
              <a:buNone/>
            </a:pPr>
            <a:endParaRPr lang="en-US" altLang="en-US" dirty="0"/>
          </a:p>
          <a:p>
            <a:pPr lvl="1"/>
            <a:r>
              <a:rPr lang="en-US" altLang="en-US" dirty="0" err="1" smtClean="0"/>
              <a:t>concorrentemente</a:t>
            </a:r>
            <a:r>
              <a:rPr lang="en-US" altLang="en-US" dirty="0" smtClean="0"/>
              <a:t> </a:t>
            </a:r>
            <a:r>
              <a:rPr lang="en-US" altLang="en-US" dirty="0"/>
              <a:t>(in </a:t>
            </a:r>
            <a:r>
              <a:rPr lang="en-US" altLang="en-US" dirty="0" err="1"/>
              <a:t>sottostati</a:t>
            </a:r>
            <a:r>
              <a:rPr lang="en-US" altLang="en-US" dirty="0"/>
              <a:t> </a:t>
            </a:r>
            <a:r>
              <a:rPr lang="en-US" altLang="en-US" dirty="0" err="1"/>
              <a:t>concorrenti</a:t>
            </a:r>
            <a:r>
              <a:rPr lang="en-US" altLang="en-US" dirty="0"/>
              <a:t>)</a:t>
            </a:r>
          </a:p>
        </p:txBody>
      </p:sp>
      <p:sp>
        <p:nvSpPr>
          <p:cNvPr id="219140" name="AutoShape 4"/>
          <p:cNvSpPr>
            <a:spLocks noChangeArrowheads="1"/>
          </p:cNvSpPr>
          <p:nvPr/>
        </p:nvSpPr>
        <p:spPr bwMode="auto">
          <a:xfrm>
            <a:off x="1524483" y="3255640"/>
            <a:ext cx="5257800" cy="137160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1" name="Line 5"/>
          <p:cNvSpPr>
            <a:spLocks noChangeShapeType="1"/>
          </p:cNvSpPr>
          <p:nvPr/>
        </p:nvSpPr>
        <p:spPr bwMode="auto">
          <a:xfrm>
            <a:off x="1524483" y="3712840"/>
            <a:ext cx="525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2" name="Text Box 6"/>
          <p:cNvSpPr txBox="1">
            <a:spLocks noChangeArrowheads="1"/>
          </p:cNvSpPr>
          <p:nvPr/>
        </p:nvSpPr>
        <p:spPr bwMode="auto">
          <a:xfrm>
            <a:off x="3477108" y="3304853"/>
            <a:ext cx="17764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StatoOrtogonale</a:t>
            </a:r>
            <a:endParaRPr lang="en-US" altLang="en-US" sz="1400" b="1">
              <a:latin typeface="Arial" pitchFamily="34" charset="0"/>
            </a:endParaRPr>
          </a:p>
        </p:txBody>
      </p:sp>
      <p:sp>
        <p:nvSpPr>
          <p:cNvPr id="219143" name="Text Box 7"/>
          <p:cNvSpPr txBox="1">
            <a:spLocks noChangeArrowheads="1"/>
          </p:cNvSpPr>
          <p:nvPr/>
        </p:nvSpPr>
        <p:spPr bwMode="auto">
          <a:xfrm>
            <a:off x="1829283" y="3789040"/>
            <a:ext cx="49196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t>un’altra statechart con stato iniziale e </a:t>
            </a:r>
          </a:p>
          <a:p>
            <a:r>
              <a:rPr lang="en-US" altLang="en-US" i="1"/>
              <a:t>finali</a:t>
            </a:r>
          </a:p>
        </p:txBody>
      </p:sp>
      <p:sp>
        <p:nvSpPr>
          <p:cNvPr id="219144" name="Line 8"/>
          <p:cNvSpPr>
            <a:spLocks noChangeShapeType="1"/>
          </p:cNvSpPr>
          <p:nvPr/>
        </p:nvSpPr>
        <p:spPr bwMode="auto">
          <a:xfrm>
            <a:off x="6782283" y="4525640"/>
            <a:ext cx="175260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9145" name="Group 9"/>
          <p:cNvGrpSpPr>
            <a:grpSpLocks/>
          </p:cNvGrpSpPr>
          <p:nvPr/>
        </p:nvGrpSpPr>
        <p:grpSpPr bwMode="auto">
          <a:xfrm>
            <a:off x="229083" y="3941440"/>
            <a:ext cx="1450975" cy="939800"/>
            <a:chOff x="144" y="1776"/>
            <a:chExt cx="914" cy="592"/>
          </a:xfrm>
        </p:grpSpPr>
        <p:sp>
          <p:nvSpPr>
            <p:cNvPr id="219146" name="Line 10"/>
            <p:cNvSpPr>
              <a:spLocks noChangeShapeType="1"/>
            </p:cNvSpPr>
            <p:nvPr/>
          </p:nvSpPr>
          <p:spPr bwMode="auto">
            <a:xfrm flipV="1">
              <a:off x="432" y="1776"/>
              <a:ext cx="0" cy="38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7" name="Text Box 11"/>
            <p:cNvSpPr txBox="1">
              <a:spLocks noChangeArrowheads="1"/>
            </p:cNvSpPr>
            <p:nvPr/>
          </p:nvSpPr>
          <p:spPr bwMode="auto">
            <a:xfrm>
              <a:off x="144" y="2016"/>
              <a:ext cx="914" cy="352"/>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si entra nello</a:t>
              </a:r>
            </a:p>
            <a:p>
              <a:pPr>
                <a:lnSpc>
                  <a:spcPts val="1800"/>
                </a:lnSpc>
              </a:pPr>
              <a:r>
                <a:rPr lang="en-US" altLang="en-US" sz="1800" b="1"/>
                <a:t>stato iniziale</a:t>
              </a:r>
            </a:p>
          </p:txBody>
        </p:sp>
      </p:grpSp>
      <p:grpSp>
        <p:nvGrpSpPr>
          <p:cNvPr id="219148" name="Group 12"/>
          <p:cNvGrpSpPr>
            <a:grpSpLocks/>
          </p:cNvGrpSpPr>
          <p:nvPr/>
        </p:nvGrpSpPr>
        <p:grpSpPr bwMode="auto">
          <a:xfrm>
            <a:off x="6931508" y="4449441"/>
            <a:ext cx="2085975" cy="1147763"/>
            <a:chOff x="142" y="1776"/>
            <a:chExt cx="1314" cy="723"/>
          </a:xfrm>
        </p:grpSpPr>
        <p:sp>
          <p:nvSpPr>
            <p:cNvPr id="219149" name="Line 13"/>
            <p:cNvSpPr>
              <a:spLocks noChangeShapeType="1"/>
            </p:cNvSpPr>
            <p:nvPr/>
          </p:nvSpPr>
          <p:spPr bwMode="auto">
            <a:xfrm flipV="1">
              <a:off x="432" y="1776"/>
              <a:ext cx="0" cy="38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0" name="Text Box 14"/>
            <p:cNvSpPr txBox="1">
              <a:spLocks noChangeArrowheads="1"/>
            </p:cNvSpPr>
            <p:nvPr/>
          </p:nvSpPr>
          <p:spPr bwMode="auto">
            <a:xfrm>
              <a:off x="142" y="1859"/>
              <a:ext cx="1314" cy="64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dirty="0" err="1"/>
                <a:t>viene</a:t>
              </a:r>
              <a:r>
                <a:rPr lang="en-US" altLang="en-US" sz="1800" b="1" dirty="0"/>
                <a:t> </a:t>
              </a:r>
              <a:r>
                <a:rPr lang="en-US" altLang="en-US" sz="1800" b="1" dirty="0" err="1"/>
                <a:t>presa</a:t>
              </a:r>
              <a:r>
                <a:rPr lang="en-US" altLang="en-US" sz="1800" b="1" dirty="0"/>
                <a:t> </a:t>
              </a:r>
              <a:r>
                <a:rPr lang="en-US" altLang="en-US" sz="1800" b="1" dirty="0" err="1"/>
                <a:t>quando</a:t>
              </a:r>
              <a:endParaRPr lang="en-US" altLang="en-US" sz="1800" b="1" dirty="0"/>
            </a:p>
            <a:p>
              <a:pPr>
                <a:lnSpc>
                  <a:spcPts val="1800"/>
                </a:lnSpc>
              </a:pPr>
              <a:r>
                <a:rPr lang="en-US" altLang="en-US" sz="1800" b="1" dirty="0" err="1"/>
                <a:t>si</a:t>
              </a:r>
              <a:r>
                <a:rPr lang="en-US" altLang="en-US" sz="1800" b="1" dirty="0"/>
                <a:t> </a:t>
              </a:r>
              <a:r>
                <a:rPr lang="en-US" altLang="en-US" sz="1800" b="1" dirty="0" err="1"/>
                <a:t>raggiunge</a:t>
              </a:r>
              <a:r>
                <a:rPr lang="en-US" altLang="en-US" sz="1800" b="1" dirty="0"/>
                <a:t> </a:t>
              </a:r>
              <a:r>
                <a:rPr lang="en-US" altLang="en-US" sz="1800" b="1" dirty="0" err="1"/>
                <a:t>uno</a:t>
              </a:r>
              <a:r>
                <a:rPr lang="en-US" altLang="en-US" sz="1800" b="1" dirty="0"/>
                <a:t> </a:t>
              </a:r>
            </a:p>
            <a:p>
              <a:pPr>
                <a:lnSpc>
                  <a:spcPts val="1800"/>
                </a:lnSpc>
              </a:pPr>
              <a:r>
                <a:rPr lang="en-US" altLang="en-US" sz="1800" b="1" dirty="0" err="1"/>
                <a:t>stato</a:t>
              </a:r>
              <a:r>
                <a:rPr lang="en-US" altLang="en-US" sz="1800" b="1" dirty="0"/>
                <a:t> finale</a:t>
              </a:r>
            </a:p>
            <a:p>
              <a:pPr>
                <a:lnSpc>
                  <a:spcPts val="1800"/>
                </a:lnSpc>
              </a:pPr>
              <a:r>
                <a:rPr lang="en-US" altLang="en-US" sz="1800" b="1" dirty="0" err="1"/>
                <a:t>interno</a:t>
              </a:r>
              <a:endParaRPr lang="en-US" altLang="en-US" sz="1800" b="1" dirty="0"/>
            </a:p>
          </p:txBody>
        </p:sp>
      </p:grpSp>
      <p:grpSp>
        <p:nvGrpSpPr>
          <p:cNvPr id="219151" name="Group 15"/>
          <p:cNvGrpSpPr>
            <a:grpSpLocks/>
          </p:cNvGrpSpPr>
          <p:nvPr/>
        </p:nvGrpSpPr>
        <p:grpSpPr bwMode="auto">
          <a:xfrm>
            <a:off x="365608" y="3560440"/>
            <a:ext cx="1158875" cy="457200"/>
            <a:chOff x="230" y="1536"/>
            <a:chExt cx="730" cy="288"/>
          </a:xfrm>
        </p:grpSpPr>
        <p:sp>
          <p:nvSpPr>
            <p:cNvPr id="219152" name="Line 16"/>
            <p:cNvSpPr>
              <a:spLocks noChangeShapeType="1"/>
            </p:cNvSpPr>
            <p:nvPr/>
          </p:nvSpPr>
          <p:spPr bwMode="auto">
            <a:xfrm>
              <a:off x="288" y="1776"/>
              <a:ext cx="67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3" name="Text Box 17"/>
            <p:cNvSpPr txBox="1">
              <a:spLocks noChangeArrowheads="1"/>
            </p:cNvSpPr>
            <p:nvPr/>
          </p:nvSpPr>
          <p:spPr bwMode="auto">
            <a:xfrm>
              <a:off x="230" y="153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grpSp>
        <p:nvGrpSpPr>
          <p:cNvPr id="219154" name="Group 18"/>
          <p:cNvGrpSpPr>
            <a:grpSpLocks/>
          </p:cNvGrpSpPr>
          <p:nvPr/>
        </p:nvGrpSpPr>
        <p:grpSpPr bwMode="auto">
          <a:xfrm>
            <a:off x="6706083" y="3255640"/>
            <a:ext cx="1158875" cy="457200"/>
            <a:chOff x="230" y="1536"/>
            <a:chExt cx="730" cy="288"/>
          </a:xfrm>
        </p:grpSpPr>
        <p:sp>
          <p:nvSpPr>
            <p:cNvPr id="219155" name="Line 19"/>
            <p:cNvSpPr>
              <a:spLocks noChangeShapeType="1"/>
            </p:cNvSpPr>
            <p:nvPr/>
          </p:nvSpPr>
          <p:spPr bwMode="auto">
            <a:xfrm>
              <a:off x="288" y="1776"/>
              <a:ext cx="672"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6" name="Text Box 20"/>
            <p:cNvSpPr txBox="1">
              <a:spLocks noChangeArrowheads="1"/>
            </p:cNvSpPr>
            <p:nvPr/>
          </p:nvSpPr>
          <p:spPr bwMode="auto">
            <a:xfrm>
              <a:off x="230" y="1536"/>
              <a:ext cx="5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grpSp>
      <p:sp>
        <p:nvSpPr>
          <p:cNvPr id="219157" name="Line 21"/>
          <p:cNvSpPr>
            <a:spLocks noChangeShapeType="1"/>
          </p:cNvSpPr>
          <p:nvPr/>
        </p:nvSpPr>
        <p:spPr bwMode="auto">
          <a:xfrm flipH="1" flipV="1">
            <a:off x="7087083" y="3636640"/>
            <a:ext cx="762000" cy="30480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8" name="Text Box 22"/>
          <p:cNvSpPr txBox="1">
            <a:spLocks noChangeArrowheads="1"/>
          </p:cNvSpPr>
          <p:nvPr/>
        </p:nvSpPr>
        <p:spPr bwMode="auto">
          <a:xfrm>
            <a:off x="7391883" y="3712840"/>
            <a:ext cx="1787525" cy="787400"/>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1800"/>
              </a:lnSpc>
            </a:pPr>
            <a:r>
              <a:rPr lang="en-US" altLang="en-US" sz="1800" b="1"/>
              <a:t>è come se</a:t>
            </a:r>
          </a:p>
          <a:p>
            <a:pPr>
              <a:lnSpc>
                <a:spcPts val="1800"/>
              </a:lnSpc>
            </a:pPr>
            <a:r>
              <a:rPr lang="en-US" altLang="en-US" sz="1800" b="1"/>
              <a:t>la avessero tutti </a:t>
            </a:r>
          </a:p>
          <a:p>
            <a:pPr>
              <a:lnSpc>
                <a:spcPts val="1800"/>
              </a:lnSpc>
            </a:pPr>
            <a:r>
              <a:rPr lang="en-US" altLang="en-US" sz="1800" b="1"/>
              <a:t>gli stati interni</a:t>
            </a:r>
          </a:p>
        </p:txBody>
      </p:sp>
    </p:spTree>
    <p:extLst>
      <p:ext uri="{BB962C8B-B14F-4D97-AF65-F5344CB8AC3E}">
        <p14:creationId xmlns:p14="http://schemas.microsoft.com/office/powerpoint/2010/main" val="19887188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9" name="Rectangle 5"/>
          <p:cNvSpPr>
            <a:spLocks noGrp="1" noChangeArrowheads="1"/>
          </p:cNvSpPr>
          <p:nvPr>
            <p:ph type="title"/>
          </p:nvPr>
        </p:nvSpPr>
        <p:spPr/>
        <p:txBody>
          <a:bodyPr/>
          <a:lstStyle/>
          <a:p>
            <a:r>
              <a:rPr lang="en-US" altLang="en-US" dirty="0" err="1" smtClean="0"/>
              <a:t>Stato</a:t>
            </a:r>
            <a:r>
              <a:rPr lang="en-US" altLang="en-US" dirty="0" smtClean="0"/>
              <a:t> </a:t>
            </a:r>
            <a:r>
              <a:rPr lang="en-US" altLang="en-US" dirty="0" err="1"/>
              <a:t>concorrente</a:t>
            </a:r>
            <a:r>
              <a:rPr lang="en-US" altLang="en-US" dirty="0"/>
              <a:t> </a:t>
            </a:r>
          </a:p>
        </p:txBody>
      </p:sp>
      <p:grpSp>
        <p:nvGrpSpPr>
          <p:cNvPr id="221302" name="Group 118"/>
          <p:cNvGrpSpPr>
            <a:grpSpLocks/>
          </p:cNvGrpSpPr>
          <p:nvPr/>
        </p:nvGrpSpPr>
        <p:grpSpPr bwMode="auto">
          <a:xfrm>
            <a:off x="1752600" y="1981200"/>
            <a:ext cx="6553200" cy="2590800"/>
            <a:chOff x="432" y="1248"/>
            <a:chExt cx="4128" cy="1632"/>
          </a:xfrm>
        </p:grpSpPr>
        <p:sp>
          <p:nvSpPr>
            <p:cNvPr id="221234" name="AutoShape 50"/>
            <p:cNvSpPr>
              <a:spLocks noChangeArrowheads="1"/>
            </p:cNvSpPr>
            <p:nvPr/>
          </p:nvSpPr>
          <p:spPr bwMode="auto">
            <a:xfrm>
              <a:off x="432" y="1248"/>
              <a:ext cx="4128" cy="1632"/>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35" name="Line 51"/>
            <p:cNvSpPr>
              <a:spLocks noChangeShapeType="1"/>
            </p:cNvSpPr>
            <p:nvPr/>
          </p:nvSpPr>
          <p:spPr bwMode="auto">
            <a:xfrm>
              <a:off x="432" y="1536"/>
              <a:ext cx="412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36" name="Text Box 52"/>
            <p:cNvSpPr txBox="1">
              <a:spLocks noChangeArrowheads="1"/>
            </p:cNvSpPr>
            <p:nvPr/>
          </p:nvSpPr>
          <p:spPr bwMode="auto">
            <a:xfrm>
              <a:off x="2108" y="1279"/>
              <a:ext cx="7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FaseFinale</a:t>
              </a:r>
              <a:endParaRPr lang="en-US" altLang="en-US" sz="1400" b="1">
                <a:latin typeface="Arial" pitchFamily="34" charset="0"/>
              </a:endParaRPr>
            </a:p>
          </p:txBody>
        </p:sp>
        <p:sp>
          <p:nvSpPr>
            <p:cNvPr id="221242" name="Line 58"/>
            <p:cNvSpPr>
              <a:spLocks noChangeShapeType="1"/>
            </p:cNvSpPr>
            <p:nvPr/>
          </p:nvSpPr>
          <p:spPr bwMode="auto">
            <a:xfrm>
              <a:off x="432" y="2160"/>
              <a:ext cx="4128" cy="0"/>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1301" name="Group 117"/>
          <p:cNvGrpSpPr>
            <a:grpSpLocks/>
          </p:cNvGrpSpPr>
          <p:nvPr/>
        </p:nvGrpSpPr>
        <p:grpSpPr bwMode="auto">
          <a:xfrm>
            <a:off x="1905000" y="2514600"/>
            <a:ext cx="5867400" cy="762000"/>
            <a:chOff x="528" y="1584"/>
            <a:chExt cx="3696" cy="480"/>
          </a:xfrm>
        </p:grpSpPr>
        <p:grpSp>
          <p:nvGrpSpPr>
            <p:cNvPr id="221198" name="Group 14"/>
            <p:cNvGrpSpPr>
              <a:grpSpLocks/>
            </p:cNvGrpSpPr>
            <p:nvPr/>
          </p:nvGrpSpPr>
          <p:grpSpPr bwMode="auto">
            <a:xfrm>
              <a:off x="3984" y="1776"/>
              <a:ext cx="240" cy="240"/>
              <a:chOff x="1872" y="2304"/>
              <a:chExt cx="336" cy="336"/>
            </a:xfrm>
          </p:grpSpPr>
          <p:sp>
            <p:nvSpPr>
              <p:cNvPr id="221199" name="Oval 15"/>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00" name="Oval 16"/>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1244" name="Oval 60"/>
            <p:cNvSpPr>
              <a:spLocks noChangeArrowheads="1"/>
            </p:cNvSpPr>
            <p:nvPr/>
          </p:nvSpPr>
          <p:spPr bwMode="auto">
            <a:xfrm>
              <a:off x="528" y="1776"/>
              <a:ext cx="144" cy="144"/>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48" name="Line 64"/>
            <p:cNvSpPr>
              <a:spLocks noChangeShapeType="1"/>
            </p:cNvSpPr>
            <p:nvPr/>
          </p:nvSpPr>
          <p:spPr bwMode="auto">
            <a:xfrm>
              <a:off x="600" y="1848"/>
              <a:ext cx="264"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49" name="Text Box 65"/>
            <p:cNvSpPr txBox="1">
              <a:spLocks noChangeArrowheads="1"/>
            </p:cNvSpPr>
            <p:nvPr/>
          </p:nvSpPr>
          <p:spPr bwMode="auto">
            <a:xfrm>
              <a:off x="2088" y="1680"/>
              <a:ext cx="178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risultatoFin(r) / st.notifica(“F”,r)</a:t>
              </a:r>
            </a:p>
          </p:txBody>
        </p:sp>
        <p:sp>
          <p:nvSpPr>
            <p:cNvPr id="221254" name="Line 70"/>
            <p:cNvSpPr>
              <a:spLocks noChangeShapeType="1"/>
            </p:cNvSpPr>
            <p:nvPr/>
          </p:nvSpPr>
          <p:spPr bwMode="auto">
            <a:xfrm>
              <a:off x="2086" y="1896"/>
              <a:ext cx="189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1287" name="Group 103"/>
            <p:cNvGrpSpPr>
              <a:grpSpLocks/>
            </p:cNvGrpSpPr>
            <p:nvPr/>
          </p:nvGrpSpPr>
          <p:grpSpPr bwMode="auto">
            <a:xfrm>
              <a:off x="864" y="1584"/>
              <a:ext cx="1200" cy="480"/>
              <a:chOff x="816" y="1968"/>
              <a:chExt cx="1200" cy="480"/>
            </a:xfrm>
          </p:grpSpPr>
          <p:sp>
            <p:nvSpPr>
              <p:cNvPr id="221283" name="AutoShape 99"/>
              <p:cNvSpPr>
                <a:spLocks noChangeArrowheads="1"/>
              </p:cNvSpPr>
              <p:nvPr/>
            </p:nvSpPr>
            <p:spPr bwMode="auto">
              <a:xfrm>
                <a:off x="816" y="1968"/>
                <a:ext cx="1200"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84" name="Text Box 100"/>
              <p:cNvSpPr txBox="1">
                <a:spLocks noChangeArrowheads="1"/>
              </p:cNvSpPr>
              <p:nvPr/>
            </p:nvSpPr>
            <p:spPr bwMode="auto">
              <a:xfrm>
                <a:off x="1042" y="2016"/>
                <a:ext cx="74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GiocaFinale</a:t>
                </a:r>
                <a:endParaRPr lang="en-US" altLang="en-US" sz="1600">
                  <a:latin typeface="Arial" pitchFamily="34" charset="0"/>
                </a:endParaRPr>
              </a:p>
            </p:txBody>
          </p:sp>
          <p:sp>
            <p:nvSpPr>
              <p:cNvPr id="221285" name="Text Box 101"/>
              <p:cNvSpPr txBox="1">
                <a:spLocks noChangeArrowheads="1"/>
              </p:cNvSpPr>
              <p:nvPr/>
            </p:nvSpPr>
            <p:spPr bwMode="auto">
              <a:xfrm>
                <a:off x="840" y="2256"/>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entry / P1.gioca(P2)</a:t>
                </a:r>
              </a:p>
            </p:txBody>
          </p:sp>
          <p:sp>
            <p:nvSpPr>
              <p:cNvPr id="221286" name="Line 102"/>
              <p:cNvSpPr>
                <a:spLocks noChangeShapeType="1"/>
              </p:cNvSpPr>
              <p:nvPr/>
            </p:nvSpPr>
            <p:spPr bwMode="auto">
              <a:xfrm>
                <a:off x="816" y="216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21300" name="Group 116"/>
          <p:cNvGrpSpPr>
            <a:grpSpLocks/>
          </p:cNvGrpSpPr>
          <p:nvPr/>
        </p:nvGrpSpPr>
        <p:grpSpPr bwMode="auto">
          <a:xfrm>
            <a:off x="1905000" y="3657600"/>
            <a:ext cx="5867400" cy="762000"/>
            <a:chOff x="528" y="2304"/>
            <a:chExt cx="3696" cy="480"/>
          </a:xfrm>
        </p:grpSpPr>
        <p:grpSp>
          <p:nvGrpSpPr>
            <p:cNvPr id="221288" name="Group 104"/>
            <p:cNvGrpSpPr>
              <a:grpSpLocks/>
            </p:cNvGrpSpPr>
            <p:nvPr/>
          </p:nvGrpSpPr>
          <p:grpSpPr bwMode="auto">
            <a:xfrm>
              <a:off x="3984" y="2496"/>
              <a:ext cx="240" cy="240"/>
              <a:chOff x="1872" y="2304"/>
              <a:chExt cx="336" cy="336"/>
            </a:xfrm>
          </p:grpSpPr>
          <p:sp>
            <p:nvSpPr>
              <p:cNvPr id="221289" name="Oval 105"/>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90" name="Oval 106"/>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1291" name="Oval 107"/>
            <p:cNvSpPr>
              <a:spLocks noChangeArrowheads="1"/>
            </p:cNvSpPr>
            <p:nvPr/>
          </p:nvSpPr>
          <p:spPr bwMode="auto">
            <a:xfrm>
              <a:off x="528" y="2496"/>
              <a:ext cx="144" cy="144"/>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92" name="Line 108"/>
            <p:cNvSpPr>
              <a:spLocks noChangeShapeType="1"/>
            </p:cNvSpPr>
            <p:nvPr/>
          </p:nvSpPr>
          <p:spPr bwMode="auto">
            <a:xfrm>
              <a:off x="600" y="2568"/>
              <a:ext cx="264"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93" name="Text Box 109"/>
            <p:cNvSpPr txBox="1">
              <a:spLocks noChangeArrowheads="1"/>
            </p:cNvSpPr>
            <p:nvPr/>
          </p:nvSpPr>
          <p:spPr bwMode="auto">
            <a:xfrm>
              <a:off x="2088" y="2400"/>
              <a:ext cx="189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risultatoSemi(r) / st.notifica(“S”,r)</a:t>
              </a:r>
            </a:p>
          </p:txBody>
        </p:sp>
        <p:sp>
          <p:nvSpPr>
            <p:cNvPr id="221294" name="Line 110"/>
            <p:cNvSpPr>
              <a:spLocks noChangeShapeType="1"/>
            </p:cNvSpPr>
            <p:nvPr/>
          </p:nvSpPr>
          <p:spPr bwMode="auto">
            <a:xfrm>
              <a:off x="2086" y="2616"/>
              <a:ext cx="1898"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1295" name="Group 111"/>
            <p:cNvGrpSpPr>
              <a:grpSpLocks/>
            </p:cNvGrpSpPr>
            <p:nvPr/>
          </p:nvGrpSpPr>
          <p:grpSpPr bwMode="auto">
            <a:xfrm>
              <a:off x="864" y="2304"/>
              <a:ext cx="1200" cy="480"/>
              <a:chOff x="816" y="1968"/>
              <a:chExt cx="1200" cy="480"/>
            </a:xfrm>
          </p:grpSpPr>
          <p:sp>
            <p:nvSpPr>
              <p:cNvPr id="221296" name="AutoShape 112"/>
              <p:cNvSpPr>
                <a:spLocks noChangeArrowheads="1"/>
              </p:cNvSpPr>
              <p:nvPr/>
            </p:nvSpPr>
            <p:spPr bwMode="auto">
              <a:xfrm>
                <a:off x="816" y="1968"/>
                <a:ext cx="1200"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97" name="Text Box 113"/>
              <p:cNvSpPr txBox="1">
                <a:spLocks noChangeArrowheads="1"/>
              </p:cNvSpPr>
              <p:nvPr/>
            </p:nvSpPr>
            <p:spPr bwMode="auto">
              <a:xfrm>
                <a:off x="909" y="2016"/>
                <a:ext cx="101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GiocaSemiFinale</a:t>
                </a:r>
                <a:endParaRPr lang="en-US" altLang="en-US" sz="1600">
                  <a:latin typeface="Arial" pitchFamily="34" charset="0"/>
                </a:endParaRPr>
              </a:p>
            </p:txBody>
          </p:sp>
          <p:sp>
            <p:nvSpPr>
              <p:cNvPr id="221298" name="Text Box 114"/>
              <p:cNvSpPr txBox="1">
                <a:spLocks noChangeArrowheads="1"/>
              </p:cNvSpPr>
              <p:nvPr/>
            </p:nvSpPr>
            <p:spPr bwMode="auto">
              <a:xfrm>
                <a:off x="840" y="2256"/>
                <a:ext cx="115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entry / P3.gioca(P4)</a:t>
                </a:r>
              </a:p>
            </p:txBody>
          </p:sp>
          <p:sp>
            <p:nvSpPr>
              <p:cNvPr id="221299" name="Line 115"/>
              <p:cNvSpPr>
                <a:spLocks noChangeShapeType="1"/>
              </p:cNvSpPr>
              <p:nvPr/>
            </p:nvSpPr>
            <p:spPr bwMode="auto">
              <a:xfrm>
                <a:off x="816" y="2160"/>
                <a:ext cx="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spTree>
    <p:extLst>
      <p:ext uri="{BB962C8B-B14F-4D97-AF65-F5344CB8AC3E}">
        <p14:creationId xmlns:p14="http://schemas.microsoft.com/office/powerpoint/2010/main" val="2647932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13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2130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1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r>
              <a:rPr lang="en-US" altLang="en-US" dirty="0" err="1" smtClean="0"/>
              <a:t>Stato</a:t>
            </a:r>
            <a:r>
              <a:rPr lang="en-US" altLang="en-US" dirty="0" smtClean="0"/>
              <a:t> </a:t>
            </a:r>
            <a:r>
              <a:rPr lang="en-US" altLang="en-US" dirty="0" err="1"/>
              <a:t>ortogonale</a:t>
            </a:r>
            <a:r>
              <a:rPr lang="en-US" altLang="en-US" dirty="0"/>
              <a:t> </a:t>
            </a:r>
          </a:p>
        </p:txBody>
      </p:sp>
      <p:grpSp>
        <p:nvGrpSpPr>
          <p:cNvPr id="222259" name="Group 51"/>
          <p:cNvGrpSpPr>
            <a:grpSpLocks/>
          </p:cNvGrpSpPr>
          <p:nvPr/>
        </p:nvGrpSpPr>
        <p:grpSpPr bwMode="auto">
          <a:xfrm>
            <a:off x="685800" y="1981200"/>
            <a:ext cx="7772400" cy="3200400"/>
            <a:chOff x="432" y="1248"/>
            <a:chExt cx="4896" cy="2016"/>
          </a:xfrm>
        </p:grpSpPr>
        <p:sp>
          <p:nvSpPr>
            <p:cNvPr id="222215" name="AutoShape 7"/>
            <p:cNvSpPr>
              <a:spLocks noChangeArrowheads="1"/>
            </p:cNvSpPr>
            <p:nvPr/>
          </p:nvSpPr>
          <p:spPr bwMode="auto">
            <a:xfrm>
              <a:off x="432" y="1248"/>
              <a:ext cx="4896" cy="2016"/>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16" name="Line 8"/>
            <p:cNvSpPr>
              <a:spLocks noChangeShapeType="1"/>
            </p:cNvSpPr>
            <p:nvPr/>
          </p:nvSpPr>
          <p:spPr bwMode="auto">
            <a:xfrm>
              <a:off x="432" y="1536"/>
              <a:ext cx="48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17" name="Text Box 9"/>
            <p:cNvSpPr txBox="1">
              <a:spLocks noChangeArrowheads="1"/>
            </p:cNvSpPr>
            <p:nvPr/>
          </p:nvSpPr>
          <p:spPr bwMode="auto">
            <a:xfrm>
              <a:off x="2527" y="1279"/>
              <a:ext cx="7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600" b="1">
                  <a:latin typeface="Arial" pitchFamily="34" charset="0"/>
                </a:rPr>
                <a:t>Iscrizione</a:t>
              </a:r>
              <a:endParaRPr lang="en-US" altLang="en-US" sz="1400" b="1">
                <a:latin typeface="Arial" pitchFamily="34" charset="0"/>
              </a:endParaRPr>
            </a:p>
          </p:txBody>
        </p:sp>
      </p:grpSp>
      <p:sp>
        <p:nvSpPr>
          <p:cNvPr id="222219" name="Oval 11"/>
          <p:cNvSpPr>
            <a:spLocks noChangeArrowheads="1"/>
          </p:cNvSpPr>
          <p:nvPr/>
        </p:nvSpPr>
        <p:spPr bwMode="auto">
          <a:xfrm>
            <a:off x="2476500" y="2590800"/>
            <a:ext cx="228600" cy="228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2261" name="Group 53"/>
          <p:cNvGrpSpPr>
            <a:grpSpLocks/>
          </p:cNvGrpSpPr>
          <p:nvPr/>
        </p:nvGrpSpPr>
        <p:grpSpPr bwMode="auto">
          <a:xfrm>
            <a:off x="3886200" y="3124200"/>
            <a:ext cx="1412875" cy="457200"/>
            <a:chOff x="2448" y="1968"/>
            <a:chExt cx="890" cy="288"/>
          </a:xfrm>
        </p:grpSpPr>
        <p:sp>
          <p:nvSpPr>
            <p:cNvPr id="222224" name="Text Box 16"/>
            <p:cNvSpPr txBox="1">
              <a:spLocks noChangeArrowheads="1"/>
            </p:cNvSpPr>
            <p:nvPr/>
          </p:nvSpPr>
          <p:spPr bwMode="auto">
            <a:xfrm>
              <a:off x="2496" y="1968"/>
              <a:ext cx="76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conferma(P)</a:t>
              </a:r>
            </a:p>
          </p:txBody>
        </p:sp>
        <p:sp>
          <p:nvSpPr>
            <p:cNvPr id="222225" name="Line 17"/>
            <p:cNvSpPr>
              <a:spLocks noChangeShapeType="1"/>
            </p:cNvSpPr>
            <p:nvPr/>
          </p:nvSpPr>
          <p:spPr bwMode="auto">
            <a:xfrm>
              <a:off x="2448" y="2256"/>
              <a:ext cx="890" cy="0"/>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2260" name="Group 52"/>
          <p:cNvGrpSpPr>
            <a:grpSpLocks/>
          </p:cNvGrpSpPr>
          <p:nvPr/>
        </p:nvGrpSpPr>
        <p:grpSpPr bwMode="auto">
          <a:xfrm>
            <a:off x="1295400" y="2819400"/>
            <a:ext cx="2590800" cy="1066800"/>
            <a:chOff x="816" y="1776"/>
            <a:chExt cx="1632" cy="672"/>
          </a:xfrm>
        </p:grpSpPr>
        <p:sp>
          <p:nvSpPr>
            <p:cNvPr id="222223" name="Line 15"/>
            <p:cNvSpPr>
              <a:spLocks noChangeShapeType="1"/>
            </p:cNvSpPr>
            <p:nvPr/>
          </p:nvSpPr>
          <p:spPr bwMode="auto">
            <a:xfrm>
              <a:off x="1632" y="1776"/>
              <a:ext cx="0" cy="192"/>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2250" name="Group 42"/>
            <p:cNvGrpSpPr>
              <a:grpSpLocks/>
            </p:cNvGrpSpPr>
            <p:nvPr/>
          </p:nvGrpSpPr>
          <p:grpSpPr bwMode="auto">
            <a:xfrm>
              <a:off x="816" y="1968"/>
              <a:ext cx="1632" cy="480"/>
              <a:chOff x="912" y="2880"/>
              <a:chExt cx="1632" cy="480"/>
            </a:xfrm>
          </p:grpSpPr>
          <p:sp>
            <p:nvSpPr>
              <p:cNvPr id="222221" name="AutoShape 13"/>
              <p:cNvSpPr>
                <a:spLocks noChangeArrowheads="1"/>
              </p:cNvSpPr>
              <p:nvPr/>
            </p:nvSpPr>
            <p:spPr bwMode="auto">
              <a:xfrm>
                <a:off x="912" y="2880"/>
                <a:ext cx="1632"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22" name="Text Box 14"/>
              <p:cNvSpPr txBox="1">
                <a:spLocks noChangeArrowheads="1"/>
              </p:cNvSpPr>
              <p:nvPr/>
            </p:nvSpPr>
            <p:spPr bwMode="auto">
              <a:xfrm>
                <a:off x="1189" y="2928"/>
                <a:ext cx="107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RicevutaRichiesta</a:t>
                </a:r>
                <a:endParaRPr lang="en-US" altLang="en-US" sz="1600">
                  <a:latin typeface="Arial" pitchFamily="34" charset="0"/>
                </a:endParaRPr>
              </a:p>
            </p:txBody>
          </p:sp>
          <p:sp>
            <p:nvSpPr>
              <p:cNvPr id="222246" name="Text Box 38"/>
              <p:cNvSpPr txBox="1">
                <a:spLocks noChangeArrowheads="1"/>
              </p:cNvSpPr>
              <p:nvPr/>
            </p:nvSpPr>
            <p:spPr bwMode="auto">
              <a:xfrm>
                <a:off x="960" y="3168"/>
                <a:ext cx="153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entry / P.chiediConFerma()</a:t>
                </a:r>
              </a:p>
            </p:txBody>
          </p:sp>
          <p:sp>
            <p:nvSpPr>
              <p:cNvPr id="222249" name="Line 41"/>
              <p:cNvSpPr>
                <a:spLocks noChangeShapeType="1"/>
              </p:cNvSpPr>
              <p:nvPr/>
            </p:nvSpPr>
            <p:spPr bwMode="auto">
              <a:xfrm>
                <a:off x="912" y="307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22251" name="Group 43"/>
          <p:cNvGrpSpPr>
            <a:grpSpLocks/>
          </p:cNvGrpSpPr>
          <p:nvPr/>
        </p:nvGrpSpPr>
        <p:grpSpPr bwMode="auto">
          <a:xfrm>
            <a:off x="5334000" y="3124200"/>
            <a:ext cx="2590800" cy="762000"/>
            <a:chOff x="912" y="2880"/>
            <a:chExt cx="1632" cy="480"/>
          </a:xfrm>
        </p:grpSpPr>
        <p:sp>
          <p:nvSpPr>
            <p:cNvPr id="222252" name="AutoShape 44"/>
            <p:cNvSpPr>
              <a:spLocks noChangeArrowheads="1"/>
            </p:cNvSpPr>
            <p:nvPr/>
          </p:nvSpPr>
          <p:spPr bwMode="auto">
            <a:xfrm>
              <a:off x="912" y="2880"/>
              <a:ext cx="1632" cy="480"/>
            </a:xfrm>
            <a:prstGeom prst="roundRect">
              <a:avLst>
                <a:gd name="adj" fmla="val 16667"/>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53" name="Text Box 45"/>
            <p:cNvSpPr txBox="1">
              <a:spLocks noChangeArrowheads="1"/>
            </p:cNvSpPr>
            <p:nvPr/>
          </p:nvSpPr>
          <p:spPr bwMode="auto">
            <a:xfrm>
              <a:off x="1127" y="2928"/>
              <a:ext cx="120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RicevutaConfermata</a:t>
              </a:r>
              <a:endParaRPr lang="en-US" altLang="en-US" sz="1600">
                <a:latin typeface="Arial" pitchFamily="34" charset="0"/>
              </a:endParaRPr>
            </a:p>
          </p:txBody>
        </p:sp>
        <p:sp>
          <p:nvSpPr>
            <p:cNvPr id="222254" name="Text Box 46"/>
            <p:cNvSpPr txBox="1">
              <a:spLocks noChangeArrowheads="1"/>
            </p:cNvSpPr>
            <p:nvPr/>
          </p:nvSpPr>
          <p:spPr bwMode="auto">
            <a:xfrm>
              <a:off x="960" y="3168"/>
              <a:ext cx="1457"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entry / DB.registra(self,P)</a:t>
              </a:r>
            </a:p>
          </p:txBody>
        </p:sp>
        <p:sp>
          <p:nvSpPr>
            <p:cNvPr id="222255" name="Line 47"/>
            <p:cNvSpPr>
              <a:spLocks noChangeShapeType="1"/>
            </p:cNvSpPr>
            <p:nvPr/>
          </p:nvSpPr>
          <p:spPr bwMode="auto">
            <a:xfrm>
              <a:off x="912" y="3072"/>
              <a:ext cx="16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2262" name="Group 54"/>
          <p:cNvGrpSpPr>
            <a:grpSpLocks/>
          </p:cNvGrpSpPr>
          <p:nvPr/>
        </p:nvGrpSpPr>
        <p:grpSpPr bwMode="auto">
          <a:xfrm>
            <a:off x="6438900" y="3886200"/>
            <a:ext cx="1428750" cy="1066800"/>
            <a:chOff x="4056" y="2448"/>
            <a:chExt cx="900" cy="672"/>
          </a:xfrm>
        </p:grpSpPr>
        <p:grpSp>
          <p:nvGrpSpPr>
            <p:cNvPr id="222211" name="Group 3"/>
            <p:cNvGrpSpPr>
              <a:grpSpLocks/>
            </p:cNvGrpSpPr>
            <p:nvPr/>
          </p:nvGrpSpPr>
          <p:grpSpPr bwMode="auto">
            <a:xfrm>
              <a:off x="4056" y="2880"/>
              <a:ext cx="240" cy="240"/>
              <a:chOff x="1872" y="2304"/>
              <a:chExt cx="336" cy="336"/>
            </a:xfrm>
          </p:grpSpPr>
          <p:sp>
            <p:nvSpPr>
              <p:cNvPr id="222212" name="Oval 4"/>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13" name="Oval 5"/>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2226" name="Text Box 18"/>
            <p:cNvSpPr txBox="1">
              <a:spLocks noChangeArrowheads="1"/>
            </p:cNvSpPr>
            <p:nvPr/>
          </p:nvSpPr>
          <p:spPr bwMode="auto">
            <a:xfrm>
              <a:off x="4176" y="2544"/>
              <a:ext cx="78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latin typeface="Arial" pitchFamily="34" charset="0"/>
                </a:rPr>
                <a:t>registrato(P)</a:t>
              </a:r>
            </a:p>
          </p:txBody>
        </p:sp>
        <p:sp>
          <p:nvSpPr>
            <p:cNvPr id="222258" name="Line 50"/>
            <p:cNvSpPr>
              <a:spLocks noChangeShapeType="1"/>
            </p:cNvSpPr>
            <p:nvPr/>
          </p:nvSpPr>
          <p:spPr bwMode="auto">
            <a:xfrm>
              <a:off x="4176" y="2448"/>
              <a:ext cx="0" cy="432"/>
            </a:xfrm>
            <a:prstGeom prst="line">
              <a:avLst/>
            </a:prstGeom>
            <a:noFill/>
            <a:ln w="952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28338744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22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222219"/>
                                        </p:tgtEl>
                                        <p:attrNameLst>
                                          <p:attrName>style.visibility</p:attrName>
                                        </p:attrNameLst>
                                      </p:cBhvr>
                                      <p:to>
                                        <p:strVal val="visible"/>
                                      </p:to>
                                    </p:set>
                                    <p:animEffect transition="in" filter="box(in)">
                                      <p:cBhvr>
                                        <p:cTn id="11" dur="500"/>
                                        <p:tgtEl>
                                          <p:spTgt spid="22221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nodeType="clickEffect">
                                  <p:stCondLst>
                                    <p:cond delay="0"/>
                                  </p:stCondLst>
                                  <p:childTnLst>
                                    <p:set>
                                      <p:cBhvr>
                                        <p:cTn id="15" dur="1" fill="hold">
                                          <p:stCondLst>
                                            <p:cond delay="0"/>
                                          </p:stCondLst>
                                        </p:cTn>
                                        <p:tgtEl>
                                          <p:spTgt spid="222260"/>
                                        </p:tgtEl>
                                        <p:attrNameLst>
                                          <p:attrName>style.visibility</p:attrName>
                                        </p:attrNameLst>
                                      </p:cBhvr>
                                      <p:to>
                                        <p:strVal val="visible"/>
                                      </p:to>
                                    </p:set>
                                    <p:animEffect transition="in" filter="box(in)">
                                      <p:cBhvr>
                                        <p:cTn id="16" dur="500"/>
                                        <p:tgtEl>
                                          <p:spTgt spid="22226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22261"/>
                                        </p:tgtEl>
                                        <p:attrNameLst>
                                          <p:attrName>style.visibility</p:attrName>
                                        </p:attrNameLst>
                                      </p:cBhvr>
                                      <p:to>
                                        <p:strVal val="visible"/>
                                      </p:to>
                                    </p:set>
                                    <p:animEffect transition="in" filter="box(in)">
                                      <p:cBhvr>
                                        <p:cTn id="21" dur="500"/>
                                        <p:tgtEl>
                                          <p:spTgt spid="22226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 presetClass="entr" presetSubtype="16" fill="hold" nodeType="clickEffect">
                                  <p:stCondLst>
                                    <p:cond delay="0"/>
                                  </p:stCondLst>
                                  <p:childTnLst>
                                    <p:set>
                                      <p:cBhvr>
                                        <p:cTn id="25" dur="1" fill="hold">
                                          <p:stCondLst>
                                            <p:cond delay="0"/>
                                          </p:stCondLst>
                                        </p:cTn>
                                        <p:tgtEl>
                                          <p:spTgt spid="222251"/>
                                        </p:tgtEl>
                                        <p:attrNameLst>
                                          <p:attrName>style.visibility</p:attrName>
                                        </p:attrNameLst>
                                      </p:cBhvr>
                                      <p:to>
                                        <p:strVal val="visible"/>
                                      </p:to>
                                    </p:set>
                                    <p:animEffect transition="in" filter="box(in)">
                                      <p:cBhvr>
                                        <p:cTn id="26" dur="500"/>
                                        <p:tgtEl>
                                          <p:spTgt spid="22225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4" presetClass="entr" presetSubtype="16" fill="hold" nodeType="clickEffect">
                                  <p:stCondLst>
                                    <p:cond delay="0"/>
                                  </p:stCondLst>
                                  <p:childTnLst>
                                    <p:set>
                                      <p:cBhvr>
                                        <p:cTn id="30" dur="1" fill="hold">
                                          <p:stCondLst>
                                            <p:cond delay="0"/>
                                          </p:stCondLst>
                                        </p:cTn>
                                        <p:tgtEl>
                                          <p:spTgt spid="222262"/>
                                        </p:tgtEl>
                                        <p:attrNameLst>
                                          <p:attrName>style.visibility</p:attrName>
                                        </p:attrNameLst>
                                      </p:cBhvr>
                                      <p:to>
                                        <p:strVal val="visible"/>
                                      </p:to>
                                    </p:set>
                                    <p:animEffect transition="in" filter="box(in)">
                                      <p:cBhvr>
                                        <p:cTn id="31" dur="500"/>
                                        <p:tgtEl>
                                          <p:spTgt spid="222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9"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1026"/>
          <p:cNvSpPr>
            <a:spLocks noGrp="1" noChangeArrowheads="1"/>
          </p:cNvSpPr>
          <p:nvPr>
            <p:ph type="title"/>
          </p:nvPr>
        </p:nvSpPr>
        <p:spPr>
          <a:xfrm>
            <a:off x="419100" y="5752"/>
            <a:ext cx="8229600" cy="830960"/>
          </a:xfrm>
        </p:spPr>
        <p:txBody>
          <a:bodyPr>
            <a:normAutofit/>
          </a:bodyPr>
          <a:lstStyle/>
          <a:p>
            <a:r>
              <a:rPr lang="en-US" altLang="en-US" dirty="0" smtClean="0"/>
              <a:t>Activity diagram</a:t>
            </a:r>
            <a:endParaRPr lang="en-US" altLang="en-US" dirty="0"/>
          </a:p>
        </p:txBody>
      </p:sp>
      <p:sp>
        <p:nvSpPr>
          <p:cNvPr id="195587" name="Rectangle 1027"/>
          <p:cNvSpPr>
            <a:spLocks noGrp="1" noChangeArrowheads="1"/>
          </p:cNvSpPr>
          <p:nvPr>
            <p:ph type="body" idx="1"/>
          </p:nvPr>
        </p:nvSpPr>
        <p:spPr>
          <a:xfrm>
            <a:off x="228600" y="990600"/>
            <a:ext cx="8610600" cy="5562600"/>
          </a:xfrm>
        </p:spPr>
        <p:txBody>
          <a:bodyPr/>
          <a:lstStyle/>
          <a:p>
            <a:pPr>
              <a:lnSpc>
                <a:spcPts val="2400"/>
              </a:lnSpc>
              <a:spcBef>
                <a:spcPts val="400"/>
              </a:spcBef>
            </a:pPr>
            <a:r>
              <a:rPr lang="en-US" altLang="en-US" sz="2400" dirty="0" err="1" smtClean="0"/>
              <a:t>Vogliamo</a:t>
            </a:r>
            <a:r>
              <a:rPr lang="en-US" altLang="en-US" sz="2400" dirty="0" smtClean="0"/>
              <a:t> </a:t>
            </a:r>
            <a:r>
              <a:rPr lang="en-US" altLang="en-US" sz="2400" dirty="0" err="1"/>
              <a:t>modellare</a:t>
            </a:r>
            <a:r>
              <a:rPr lang="en-US" altLang="en-US" sz="2400" dirty="0"/>
              <a:t> un </a:t>
            </a:r>
            <a:r>
              <a:rPr lang="en-US" altLang="en-US" sz="2400" dirty="0" err="1"/>
              <a:t>certo</a:t>
            </a:r>
            <a:r>
              <a:rPr lang="en-US" altLang="en-US" sz="2400" dirty="0"/>
              <a:t> </a:t>
            </a:r>
            <a:r>
              <a:rPr lang="en-US" altLang="en-US" sz="2400" dirty="0" err="1"/>
              <a:t>insieme</a:t>
            </a:r>
            <a:r>
              <a:rPr lang="en-US" altLang="en-US" sz="2400" dirty="0"/>
              <a:t> di </a:t>
            </a:r>
            <a:r>
              <a:rPr lang="en-US" altLang="en-US" sz="2400" dirty="0" err="1"/>
              <a:t>attività</a:t>
            </a:r>
            <a:r>
              <a:rPr lang="en-US" altLang="en-US" sz="2400" dirty="0"/>
              <a:t> (</a:t>
            </a:r>
            <a:r>
              <a:rPr lang="en-US" altLang="en-US" sz="2400" dirty="0" err="1"/>
              <a:t>azioni</a:t>
            </a:r>
            <a:r>
              <a:rPr lang="en-US" altLang="en-US" sz="2400" dirty="0"/>
              <a:t>/</a:t>
            </a:r>
            <a:r>
              <a:rPr lang="en-US" altLang="en-US" sz="2400" dirty="0" err="1"/>
              <a:t>condizioni</a:t>
            </a:r>
            <a:r>
              <a:rPr lang="en-US" altLang="en-US" sz="2400" dirty="0"/>
              <a:t>/…) </a:t>
            </a:r>
            <a:r>
              <a:rPr lang="en-US" altLang="en-US" sz="2400" dirty="0" err="1"/>
              <a:t>che</a:t>
            </a:r>
            <a:r>
              <a:rPr lang="en-US" altLang="en-US" sz="2400" dirty="0"/>
              <a:t> </a:t>
            </a:r>
            <a:r>
              <a:rPr lang="en-US" altLang="en-US" sz="2400" dirty="0" err="1"/>
              <a:t>accadono</a:t>
            </a:r>
            <a:r>
              <a:rPr lang="en-US" altLang="en-US" sz="2400" dirty="0"/>
              <a:t> in </a:t>
            </a:r>
            <a:r>
              <a:rPr lang="en-US" altLang="en-US" sz="2400" dirty="0" err="1"/>
              <a:t>una</a:t>
            </a:r>
            <a:r>
              <a:rPr lang="en-US" altLang="en-US" sz="2400" dirty="0"/>
              <a:t> </a:t>
            </a:r>
            <a:r>
              <a:rPr lang="en-US" altLang="en-US" sz="2400" dirty="0" err="1"/>
              <a:t>certa</a:t>
            </a:r>
            <a:r>
              <a:rPr lang="en-US" altLang="en-US" sz="2400" dirty="0"/>
              <a:t> </a:t>
            </a:r>
            <a:r>
              <a:rPr lang="en-US" altLang="en-US" sz="2400" dirty="0" err="1"/>
              <a:t>entità</a:t>
            </a:r>
            <a:r>
              <a:rPr lang="en-US" altLang="en-US" sz="2400" dirty="0"/>
              <a:t>/</a:t>
            </a:r>
            <a:r>
              <a:rPr lang="en-US" altLang="en-US" sz="2400" dirty="0" err="1"/>
              <a:t>tra</a:t>
            </a:r>
            <a:r>
              <a:rPr lang="en-US" altLang="en-US" sz="2400" dirty="0"/>
              <a:t> un </a:t>
            </a:r>
            <a:r>
              <a:rPr lang="en-US" altLang="en-US" sz="2400" dirty="0" err="1"/>
              <a:t>gruppo</a:t>
            </a:r>
            <a:r>
              <a:rPr lang="en-US" altLang="en-US" sz="2400" dirty="0"/>
              <a:t> di </a:t>
            </a:r>
            <a:r>
              <a:rPr lang="en-US" altLang="en-US" sz="2400" dirty="0" err="1"/>
              <a:t>entità</a:t>
            </a:r>
            <a:r>
              <a:rPr lang="en-US" altLang="en-US" sz="2400" dirty="0"/>
              <a:t> </a:t>
            </a:r>
            <a:r>
              <a:rPr lang="en-US" altLang="en-US" sz="2400" dirty="0" smtClean="0"/>
              <a:t>(ma </a:t>
            </a:r>
            <a:r>
              <a:rPr lang="en-US" altLang="en-US" sz="2400" dirty="0"/>
              <a:t>in </a:t>
            </a:r>
            <a:r>
              <a:rPr lang="en-US" altLang="en-US" sz="2400" dirty="0" err="1"/>
              <a:t>questo</a:t>
            </a:r>
            <a:r>
              <a:rPr lang="en-US" altLang="en-US" sz="2400" dirty="0"/>
              <a:t> </a:t>
            </a:r>
            <a:r>
              <a:rPr lang="en-US" altLang="en-US" sz="2400" dirty="0" err="1"/>
              <a:t>caso</a:t>
            </a:r>
            <a:r>
              <a:rPr lang="en-US" altLang="en-US" sz="2400" dirty="0"/>
              <a:t> non ci </a:t>
            </a:r>
            <a:r>
              <a:rPr lang="en-US" altLang="en-US" sz="2400" dirty="0" err="1"/>
              <a:t>interessa</a:t>
            </a:r>
            <a:r>
              <a:rPr lang="en-US" altLang="en-US" sz="2400" dirty="0"/>
              <a:t> </a:t>
            </a:r>
            <a:r>
              <a:rPr lang="en-US" altLang="en-US" sz="2400" dirty="0" err="1"/>
              <a:t>sapere</a:t>
            </a:r>
            <a:r>
              <a:rPr lang="en-US" altLang="en-US" sz="2400" dirty="0"/>
              <a:t> chi fa </a:t>
            </a:r>
            <a:r>
              <a:rPr lang="en-US" altLang="en-US" sz="2400" dirty="0" err="1"/>
              <a:t>che</a:t>
            </a:r>
            <a:r>
              <a:rPr lang="en-US" altLang="en-US" sz="2400" dirty="0"/>
              <a:t> </a:t>
            </a:r>
            <a:r>
              <a:rPr lang="en-US" altLang="en-US" sz="2400" dirty="0" err="1" smtClean="0"/>
              <a:t>cosa</a:t>
            </a:r>
            <a:r>
              <a:rPr lang="en-US" altLang="en-US" sz="2400" dirty="0" smtClean="0"/>
              <a:t>)</a:t>
            </a:r>
            <a:endParaRPr lang="en-US" altLang="en-US" sz="2400" dirty="0"/>
          </a:p>
          <a:p>
            <a:pPr>
              <a:lnSpc>
                <a:spcPts val="2400"/>
              </a:lnSpc>
              <a:spcBef>
                <a:spcPts val="400"/>
              </a:spcBef>
            </a:pPr>
            <a:r>
              <a:rPr lang="en-US" altLang="en-US" sz="2400" dirty="0" smtClean="0"/>
              <a:t>Ci </a:t>
            </a:r>
            <a:r>
              <a:rPr lang="en-US" altLang="en-US" sz="2400" dirty="0" err="1"/>
              <a:t>interessa</a:t>
            </a:r>
            <a:r>
              <a:rPr lang="en-US" altLang="en-US" sz="2400" dirty="0"/>
              <a:t> </a:t>
            </a:r>
            <a:r>
              <a:rPr lang="en-US" altLang="en-US" sz="2400" dirty="0" err="1"/>
              <a:t>focalizzare</a:t>
            </a:r>
            <a:r>
              <a:rPr lang="en-US" altLang="en-US" sz="2400" dirty="0"/>
              <a:t> </a:t>
            </a:r>
          </a:p>
          <a:p>
            <a:pPr lvl="1">
              <a:lnSpc>
                <a:spcPts val="3000"/>
              </a:lnSpc>
            </a:pPr>
            <a:r>
              <a:rPr lang="en-US" altLang="en-US" sz="2000" dirty="0" err="1"/>
              <a:t>il</a:t>
            </a:r>
            <a:r>
              <a:rPr lang="en-US" altLang="en-US" sz="2000" dirty="0"/>
              <a:t> </a:t>
            </a:r>
            <a:r>
              <a:rPr lang="en-US" altLang="en-US" sz="2000" dirty="0" err="1"/>
              <a:t>flusso</a:t>
            </a:r>
            <a:r>
              <a:rPr lang="en-US" altLang="en-US" sz="2000" dirty="0"/>
              <a:t> di </a:t>
            </a:r>
            <a:r>
              <a:rPr lang="en-US" altLang="en-US" sz="2000" dirty="0" err="1"/>
              <a:t>informazioni</a:t>
            </a:r>
            <a:r>
              <a:rPr lang="en-US" altLang="en-US" sz="2000" dirty="0"/>
              <a:t>/</a:t>
            </a:r>
            <a:r>
              <a:rPr lang="en-US" altLang="en-US" sz="2000" dirty="0" err="1"/>
              <a:t>documenti</a:t>
            </a:r>
            <a:r>
              <a:rPr lang="en-US" altLang="en-US" sz="2000" dirty="0"/>
              <a:t>/… </a:t>
            </a:r>
            <a:r>
              <a:rPr lang="en-US" altLang="en-US" sz="2000" dirty="0" err="1"/>
              <a:t>tra</a:t>
            </a:r>
            <a:r>
              <a:rPr lang="en-US" altLang="en-US" sz="2000" dirty="0"/>
              <a:t> di </a:t>
            </a:r>
            <a:r>
              <a:rPr lang="en-US" altLang="en-US" sz="2000" dirty="0" err="1"/>
              <a:t>esse</a:t>
            </a:r>
            <a:endParaRPr lang="en-US" altLang="en-US" sz="2000" dirty="0"/>
          </a:p>
          <a:p>
            <a:pPr lvl="2">
              <a:lnSpc>
                <a:spcPts val="2400"/>
              </a:lnSpc>
              <a:spcBef>
                <a:spcPts val="300"/>
              </a:spcBef>
            </a:pPr>
            <a:r>
              <a:rPr lang="en-US" altLang="en-US" sz="1800" dirty="0" err="1"/>
              <a:t>una</a:t>
            </a:r>
            <a:r>
              <a:rPr lang="en-US" altLang="en-US" sz="1800" dirty="0"/>
              <a:t> </a:t>
            </a:r>
            <a:r>
              <a:rPr lang="en-US" altLang="en-US" sz="1800" dirty="0" err="1"/>
              <a:t>aspetta</a:t>
            </a:r>
            <a:r>
              <a:rPr lang="en-US" altLang="en-US" sz="1800" dirty="0"/>
              <a:t> </a:t>
            </a:r>
            <a:r>
              <a:rPr lang="en-US" altLang="en-US" sz="1800" dirty="0" err="1"/>
              <a:t>qualcosa</a:t>
            </a:r>
            <a:r>
              <a:rPr lang="en-US" altLang="en-US" sz="1800" dirty="0"/>
              <a:t> </a:t>
            </a:r>
            <a:r>
              <a:rPr lang="en-US" altLang="en-US" sz="1800" dirty="0" err="1"/>
              <a:t>prodotta</a:t>
            </a:r>
            <a:r>
              <a:rPr lang="en-US" altLang="en-US" sz="1800" dirty="0"/>
              <a:t> da </a:t>
            </a:r>
            <a:r>
              <a:rPr lang="en-US" altLang="en-US" sz="1800" dirty="0" err="1"/>
              <a:t>un’altra</a:t>
            </a:r>
            <a:endParaRPr lang="en-US" altLang="en-US" sz="1800" dirty="0"/>
          </a:p>
          <a:p>
            <a:pPr lvl="2">
              <a:lnSpc>
                <a:spcPts val="2400"/>
              </a:lnSpc>
              <a:spcBef>
                <a:spcPts val="300"/>
              </a:spcBef>
            </a:pPr>
            <a:r>
              <a:rPr lang="en-US" altLang="en-US" sz="1800" dirty="0" err="1"/>
              <a:t>processerà</a:t>
            </a:r>
            <a:r>
              <a:rPr lang="en-US" altLang="en-US" sz="1800" dirty="0"/>
              <a:t> </a:t>
            </a:r>
            <a:r>
              <a:rPr lang="en-US" altLang="en-US" sz="1800" dirty="0" err="1"/>
              <a:t>qualcosa</a:t>
            </a:r>
            <a:r>
              <a:rPr lang="en-US" altLang="en-US" sz="1800" dirty="0"/>
              <a:t> </a:t>
            </a:r>
            <a:r>
              <a:rPr lang="en-US" altLang="en-US" sz="1800" dirty="0" err="1"/>
              <a:t>prodotta</a:t>
            </a:r>
            <a:r>
              <a:rPr lang="en-US" altLang="en-US" sz="1800" dirty="0"/>
              <a:t> da </a:t>
            </a:r>
            <a:r>
              <a:rPr lang="en-US" altLang="en-US" sz="1800" dirty="0" err="1"/>
              <a:t>un’altra</a:t>
            </a:r>
            <a:endParaRPr lang="en-US" altLang="en-US" sz="1800" dirty="0"/>
          </a:p>
          <a:p>
            <a:pPr lvl="2">
              <a:lnSpc>
                <a:spcPts val="2400"/>
              </a:lnSpc>
              <a:spcBef>
                <a:spcPts val="300"/>
              </a:spcBef>
            </a:pPr>
            <a:r>
              <a:rPr lang="en-US" altLang="en-US" sz="1800" dirty="0" err="1"/>
              <a:t>gestione</a:t>
            </a:r>
            <a:r>
              <a:rPr lang="en-US" altLang="en-US" sz="1800" dirty="0"/>
              <a:t> di </a:t>
            </a:r>
            <a:r>
              <a:rPr lang="en-US" altLang="en-US" sz="1800" dirty="0" err="1"/>
              <a:t>una</a:t>
            </a:r>
            <a:r>
              <a:rPr lang="en-US" altLang="en-US" sz="1800" dirty="0"/>
              <a:t> </a:t>
            </a:r>
            <a:r>
              <a:rPr lang="en-US" altLang="en-US" sz="1800" dirty="0" err="1"/>
              <a:t>pratica</a:t>
            </a:r>
            <a:r>
              <a:rPr lang="en-US" altLang="en-US" sz="1800" dirty="0"/>
              <a:t> in un </a:t>
            </a:r>
            <a:r>
              <a:rPr lang="en-US" altLang="en-US" sz="1800" dirty="0" err="1"/>
              <a:t>ufficio</a:t>
            </a:r>
            <a:endParaRPr lang="en-US" altLang="en-US" sz="1800" dirty="0"/>
          </a:p>
          <a:p>
            <a:pPr lvl="2">
              <a:lnSpc>
                <a:spcPts val="2400"/>
              </a:lnSpc>
              <a:spcBef>
                <a:spcPts val="300"/>
              </a:spcBef>
            </a:pPr>
            <a:r>
              <a:rPr lang="en-US" altLang="en-US" sz="1800" dirty="0"/>
              <a:t>per </a:t>
            </a:r>
            <a:r>
              <a:rPr lang="en-US" altLang="en-US" sz="1800" dirty="0" err="1"/>
              <a:t>passare</a:t>
            </a:r>
            <a:r>
              <a:rPr lang="en-US" altLang="en-US" sz="1800" dirty="0"/>
              <a:t> IS I </a:t>
            </a:r>
            <a:r>
              <a:rPr lang="en-US" altLang="en-US" sz="1800" dirty="0" err="1"/>
              <a:t>dovete</a:t>
            </a:r>
            <a:r>
              <a:rPr lang="en-US" altLang="en-US" sz="1800" dirty="0"/>
              <a:t> </a:t>
            </a:r>
            <a:r>
              <a:rPr lang="en-US" altLang="en-US" sz="1800" dirty="0" err="1"/>
              <a:t>passare</a:t>
            </a:r>
            <a:r>
              <a:rPr lang="en-US" altLang="en-US" sz="1800" dirty="0"/>
              <a:t> lo </a:t>
            </a:r>
            <a:r>
              <a:rPr lang="en-US" altLang="en-US" sz="1800" dirty="0" err="1"/>
              <a:t>scritto</a:t>
            </a:r>
            <a:r>
              <a:rPr lang="en-US" altLang="en-US" sz="1800" dirty="0"/>
              <a:t> e fare un </a:t>
            </a:r>
            <a:r>
              <a:rPr lang="en-US" altLang="en-US" sz="1800" dirty="0" err="1"/>
              <a:t>progetto</a:t>
            </a:r>
            <a:r>
              <a:rPr lang="en-US" altLang="en-US" sz="1800" dirty="0"/>
              <a:t> </a:t>
            </a:r>
            <a:r>
              <a:rPr lang="en-US" altLang="en-US" sz="1800" dirty="0" err="1"/>
              <a:t>sufficente</a:t>
            </a:r>
            <a:r>
              <a:rPr lang="en-US" altLang="en-US" sz="1800" dirty="0"/>
              <a:t> </a:t>
            </a:r>
          </a:p>
          <a:p>
            <a:pPr lvl="1">
              <a:lnSpc>
                <a:spcPts val="3000"/>
              </a:lnSpc>
            </a:pPr>
            <a:r>
              <a:rPr lang="en-US" altLang="en-US" sz="2000" dirty="0"/>
              <a:t>le </a:t>
            </a:r>
            <a:r>
              <a:rPr lang="en-US" altLang="en-US" sz="2000" dirty="0" err="1"/>
              <a:t>relazioni</a:t>
            </a:r>
            <a:r>
              <a:rPr lang="en-US" altLang="en-US" sz="2000" dirty="0"/>
              <a:t> </a:t>
            </a:r>
            <a:r>
              <a:rPr lang="en-US" altLang="en-US" sz="2000" dirty="0" err="1"/>
              <a:t>causali</a:t>
            </a:r>
            <a:r>
              <a:rPr lang="en-US" altLang="en-US" sz="2000" dirty="0"/>
              <a:t> </a:t>
            </a:r>
            <a:r>
              <a:rPr lang="en-US" altLang="en-US" sz="2000" dirty="0" err="1"/>
              <a:t>tra</a:t>
            </a:r>
            <a:r>
              <a:rPr lang="en-US" altLang="en-US" sz="2000" dirty="0"/>
              <a:t> di </a:t>
            </a:r>
            <a:r>
              <a:rPr lang="en-US" altLang="en-US" sz="2000" dirty="0" err="1"/>
              <a:t>esse</a:t>
            </a:r>
            <a:endParaRPr lang="en-US" altLang="en-US" sz="2000" dirty="0"/>
          </a:p>
          <a:p>
            <a:pPr lvl="2">
              <a:lnSpc>
                <a:spcPts val="2400"/>
              </a:lnSpc>
              <a:spcBef>
                <a:spcPts val="300"/>
              </a:spcBef>
            </a:pPr>
            <a:r>
              <a:rPr lang="en-US" altLang="en-US" sz="1800" dirty="0"/>
              <a:t>la </a:t>
            </a:r>
            <a:r>
              <a:rPr lang="en-US" altLang="en-US" sz="1800" dirty="0" err="1"/>
              <a:t>premiazione</a:t>
            </a:r>
            <a:r>
              <a:rPr lang="en-US" altLang="en-US" sz="1800" dirty="0"/>
              <a:t> </a:t>
            </a:r>
            <a:r>
              <a:rPr lang="en-US" altLang="en-US" sz="1800" dirty="0" err="1"/>
              <a:t>si</a:t>
            </a:r>
            <a:r>
              <a:rPr lang="en-US" altLang="en-US" sz="1800" dirty="0"/>
              <a:t> </a:t>
            </a:r>
            <a:r>
              <a:rPr lang="en-US" altLang="en-US" sz="1800" dirty="0" err="1"/>
              <a:t>farà</a:t>
            </a:r>
            <a:r>
              <a:rPr lang="en-US" altLang="en-US" sz="1800" dirty="0"/>
              <a:t> </a:t>
            </a:r>
            <a:r>
              <a:rPr lang="en-US" altLang="en-US" sz="1800" dirty="0" err="1"/>
              <a:t>quando</a:t>
            </a:r>
            <a:r>
              <a:rPr lang="en-US" altLang="en-US" sz="1800" dirty="0"/>
              <a:t> la finale e la </a:t>
            </a:r>
            <a:r>
              <a:rPr lang="en-US" altLang="en-US" sz="1800" dirty="0" err="1"/>
              <a:t>semifinale</a:t>
            </a:r>
            <a:r>
              <a:rPr lang="en-US" altLang="en-US" sz="1800" dirty="0"/>
              <a:t> </a:t>
            </a:r>
            <a:r>
              <a:rPr lang="en-US" altLang="en-US" sz="1800" dirty="0" err="1"/>
              <a:t>sono</a:t>
            </a:r>
            <a:r>
              <a:rPr lang="en-US" altLang="en-US" sz="1800" dirty="0"/>
              <a:t> state </a:t>
            </a:r>
            <a:r>
              <a:rPr lang="en-US" altLang="en-US" sz="1800" dirty="0" err="1"/>
              <a:t>giocate</a:t>
            </a:r>
            <a:r>
              <a:rPr lang="en-US" altLang="en-US" sz="1800" dirty="0"/>
              <a:t> (finale e </a:t>
            </a:r>
            <a:r>
              <a:rPr lang="en-US" altLang="en-US" sz="1800" dirty="0" err="1"/>
              <a:t>semifinale</a:t>
            </a:r>
            <a:r>
              <a:rPr lang="en-US" altLang="en-US" sz="1800" dirty="0"/>
              <a:t> </a:t>
            </a:r>
            <a:r>
              <a:rPr lang="en-US" altLang="en-US" sz="1800" dirty="0" err="1"/>
              <a:t>causano</a:t>
            </a:r>
            <a:r>
              <a:rPr lang="en-US" altLang="en-US" sz="1800" dirty="0"/>
              <a:t> </a:t>
            </a:r>
            <a:r>
              <a:rPr lang="en-US" altLang="en-US" sz="1800" dirty="0" err="1"/>
              <a:t>premiazione</a:t>
            </a:r>
            <a:r>
              <a:rPr lang="en-US" altLang="en-US" sz="1800" dirty="0"/>
              <a:t>, ma </a:t>
            </a:r>
            <a:r>
              <a:rPr lang="en-US" altLang="en-US" sz="1800" dirty="0" err="1"/>
              <a:t>l’ordine</a:t>
            </a:r>
            <a:r>
              <a:rPr lang="en-US" altLang="en-US" sz="1800" dirty="0"/>
              <a:t> </a:t>
            </a:r>
            <a:r>
              <a:rPr lang="en-US" altLang="en-US" sz="1800" dirty="0" err="1"/>
              <a:t>tra</a:t>
            </a:r>
            <a:r>
              <a:rPr lang="en-US" altLang="en-US" sz="1800" dirty="0"/>
              <a:t> le due non </a:t>
            </a:r>
            <a:r>
              <a:rPr lang="en-US" altLang="en-US" sz="1800" dirty="0" err="1"/>
              <a:t>conta</a:t>
            </a:r>
            <a:r>
              <a:rPr lang="en-US" altLang="en-US" sz="1800" dirty="0"/>
              <a:t>)</a:t>
            </a:r>
          </a:p>
          <a:p>
            <a:pPr lvl="2">
              <a:lnSpc>
                <a:spcPts val="2400"/>
              </a:lnSpc>
              <a:spcBef>
                <a:spcPts val="300"/>
              </a:spcBef>
            </a:pPr>
            <a:r>
              <a:rPr lang="en-US" altLang="en-US" sz="1800" dirty="0"/>
              <a:t>per </a:t>
            </a:r>
            <a:r>
              <a:rPr lang="en-US" altLang="en-US" sz="1800" dirty="0" err="1"/>
              <a:t>iniziare</a:t>
            </a:r>
            <a:r>
              <a:rPr lang="en-US" altLang="en-US" sz="1800" dirty="0"/>
              <a:t> </a:t>
            </a:r>
            <a:r>
              <a:rPr lang="en-US" altLang="en-US" sz="1800" dirty="0" err="1"/>
              <a:t>una</a:t>
            </a:r>
            <a:r>
              <a:rPr lang="en-US" altLang="en-US" sz="1800" dirty="0"/>
              <a:t> partita </a:t>
            </a:r>
            <a:r>
              <a:rPr lang="en-US" altLang="en-US" sz="1800" dirty="0" err="1"/>
              <a:t>occorre</a:t>
            </a:r>
            <a:r>
              <a:rPr lang="en-US" altLang="en-US" sz="1800" dirty="0"/>
              <a:t> </a:t>
            </a:r>
            <a:r>
              <a:rPr lang="en-US" altLang="en-US" sz="1800" dirty="0" err="1"/>
              <a:t>scegliere</a:t>
            </a:r>
            <a:r>
              <a:rPr lang="en-US" altLang="en-US" sz="1800" dirty="0"/>
              <a:t> la </a:t>
            </a:r>
            <a:r>
              <a:rPr lang="en-US" altLang="en-US" sz="1800" dirty="0" err="1"/>
              <a:t>briscola</a:t>
            </a:r>
            <a:r>
              <a:rPr lang="en-US" altLang="en-US" sz="1800" dirty="0"/>
              <a:t> e dare 3 carte </a:t>
            </a:r>
            <a:r>
              <a:rPr lang="en-US" altLang="en-US" sz="1800" dirty="0" err="1"/>
              <a:t>ai</a:t>
            </a:r>
            <a:r>
              <a:rPr lang="en-US" altLang="en-US" sz="1800" dirty="0"/>
              <a:t> 4 </a:t>
            </a:r>
            <a:r>
              <a:rPr lang="en-US" altLang="en-US" sz="1800" dirty="0" err="1"/>
              <a:t>giocatori</a:t>
            </a:r>
            <a:r>
              <a:rPr lang="en-US" altLang="en-US" sz="1800" dirty="0"/>
              <a:t>, </a:t>
            </a:r>
            <a:r>
              <a:rPr lang="en-US" altLang="en-US" sz="1800" dirty="0" err="1"/>
              <a:t>queste</a:t>
            </a:r>
            <a:r>
              <a:rPr lang="en-US" altLang="en-US" sz="1800" dirty="0"/>
              <a:t> 5 </a:t>
            </a:r>
            <a:r>
              <a:rPr lang="en-US" altLang="en-US" sz="1800" dirty="0" err="1"/>
              <a:t>attività</a:t>
            </a:r>
            <a:r>
              <a:rPr lang="en-US" altLang="en-US" sz="1800" dirty="0"/>
              <a:t> </a:t>
            </a:r>
            <a:r>
              <a:rPr lang="en-US" altLang="en-US" sz="1800" dirty="0" err="1"/>
              <a:t>sono</a:t>
            </a:r>
            <a:r>
              <a:rPr lang="en-US" altLang="en-US" sz="1800" dirty="0"/>
              <a:t> </a:t>
            </a:r>
            <a:r>
              <a:rPr lang="en-US" altLang="en-US" sz="1800" dirty="0" err="1"/>
              <a:t>necessarie</a:t>
            </a:r>
            <a:r>
              <a:rPr lang="en-US" altLang="en-US" sz="1800" dirty="0"/>
              <a:t> per </a:t>
            </a:r>
            <a:r>
              <a:rPr lang="en-US" altLang="en-US" sz="1800" dirty="0" err="1"/>
              <a:t>iniziare</a:t>
            </a:r>
            <a:r>
              <a:rPr lang="en-US" altLang="en-US" sz="1800" dirty="0"/>
              <a:t>, ma </a:t>
            </a:r>
            <a:r>
              <a:rPr lang="en-US" altLang="en-US" sz="1800" dirty="0" err="1"/>
              <a:t>l’ordine</a:t>
            </a:r>
            <a:r>
              <a:rPr lang="en-US" altLang="en-US" sz="1800" dirty="0"/>
              <a:t> </a:t>
            </a:r>
            <a:r>
              <a:rPr lang="en-US" altLang="en-US" sz="1800" dirty="0" err="1"/>
              <a:t>tra</a:t>
            </a:r>
            <a:r>
              <a:rPr lang="en-US" altLang="en-US" sz="1800" dirty="0"/>
              <a:t> di </a:t>
            </a:r>
            <a:r>
              <a:rPr lang="en-US" altLang="en-US" sz="1800" dirty="0" err="1"/>
              <a:t>esse</a:t>
            </a:r>
            <a:r>
              <a:rPr lang="en-US" altLang="en-US" sz="1800" dirty="0"/>
              <a:t> non </a:t>
            </a:r>
            <a:r>
              <a:rPr lang="en-US" altLang="en-US" sz="1800" dirty="0" err="1"/>
              <a:t>conta</a:t>
            </a:r>
            <a:endParaRPr lang="en-US" altLang="en-US" sz="1800" dirty="0"/>
          </a:p>
        </p:txBody>
      </p:sp>
    </p:spTree>
    <p:extLst>
      <p:ext uri="{BB962C8B-B14F-4D97-AF65-F5344CB8AC3E}">
        <p14:creationId xmlns:p14="http://schemas.microsoft.com/office/powerpoint/2010/main" val="6999597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587">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5587">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558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5587">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5587">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5587">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955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4"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p:txBody>
          <a:bodyPr/>
          <a:lstStyle/>
          <a:p>
            <a:r>
              <a:rPr lang="en-US" altLang="en-US" dirty="0" smtClean="0"/>
              <a:t>Activity diagram</a:t>
            </a:r>
            <a:endParaRPr lang="en-US" altLang="en-US" dirty="0"/>
          </a:p>
        </p:txBody>
      </p:sp>
      <p:sp>
        <p:nvSpPr>
          <p:cNvPr id="211971" name="Rectangle 3"/>
          <p:cNvSpPr>
            <a:spLocks noGrp="1" noChangeArrowheads="1"/>
          </p:cNvSpPr>
          <p:nvPr>
            <p:ph type="body" idx="1"/>
          </p:nvPr>
        </p:nvSpPr>
        <p:spPr/>
        <p:txBody>
          <a:bodyPr>
            <a:normAutofit fontScale="70000" lnSpcReduction="20000"/>
          </a:bodyPr>
          <a:lstStyle/>
          <a:p>
            <a:r>
              <a:rPr lang="en-US" altLang="en-US" dirty="0" err="1" smtClean="0"/>
              <a:t>Descrivere</a:t>
            </a:r>
            <a:r>
              <a:rPr lang="en-US" altLang="en-US" dirty="0" smtClean="0"/>
              <a:t> </a:t>
            </a:r>
            <a:r>
              <a:rPr lang="en-US" altLang="en-US" dirty="0"/>
              <a:t>un </a:t>
            </a:r>
            <a:r>
              <a:rPr lang="en-US" altLang="en-US" dirty="0">
                <a:solidFill>
                  <a:srgbClr val="CC0000"/>
                </a:solidFill>
              </a:rPr>
              <a:t>workflow</a:t>
            </a:r>
            <a:r>
              <a:rPr lang="en-US" altLang="en-US" dirty="0"/>
              <a:t> </a:t>
            </a:r>
            <a:endParaRPr lang="en-US" altLang="en-US" dirty="0" smtClean="0"/>
          </a:p>
          <a:p>
            <a:r>
              <a:rPr lang="en-US" altLang="en-US" dirty="0" smtClean="0">
                <a:solidFill>
                  <a:srgbClr val="CC0000"/>
                </a:solidFill>
              </a:rPr>
              <a:t>Workflow</a:t>
            </a:r>
            <a:r>
              <a:rPr lang="en-US" altLang="en-US" dirty="0"/>
              <a:t>: </a:t>
            </a:r>
            <a:r>
              <a:rPr lang="en-US" altLang="en-US" dirty="0" err="1"/>
              <a:t>alcune</a:t>
            </a:r>
            <a:r>
              <a:rPr lang="en-US" altLang="en-US" dirty="0"/>
              <a:t> </a:t>
            </a:r>
            <a:r>
              <a:rPr lang="en-US" altLang="en-US" dirty="0" err="1"/>
              <a:t>definizioni</a:t>
            </a:r>
            <a:r>
              <a:rPr lang="en-US" altLang="en-US" dirty="0"/>
              <a:t> dal WWW</a:t>
            </a:r>
          </a:p>
          <a:p>
            <a:pPr lvl="1">
              <a:lnSpc>
                <a:spcPts val="2300"/>
              </a:lnSpc>
            </a:pPr>
            <a:r>
              <a:rPr lang="en-US" altLang="en-US" sz="2000" i="1" dirty="0"/>
              <a:t>The defined series of tasks within an organization to produce a final outcome. So, for example, in a publishing setting, a document might be routed from writer to editor to proofreader to production. At each stage in the workflow, one individual or group is responsible for a specific task.</a:t>
            </a:r>
          </a:p>
          <a:p>
            <a:pPr lvl="1">
              <a:lnSpc>
                <a:spcPts val="2300"/>
              </a:lnSpc>
            </a:pPr>
            <a:r>
              <a:rPr lang="en-US" altLang="en-US" sz="2000" i="1" dirty="0"/>
              <a:t>The automatic routing of documents to the users responsible for working on them. Workflow is concerned with providing the information required to support each step of the business cycle.  Triggers can be implemented in the system to alert managers when operations are overdue.</a:t>
            </a:r>
          </a:p>
          <a:p>
            <a:pPr lvl="1">
              <a:lnSpc>
                <a:spcPts val="2300"/>
              </a:lnSpc>
            </a:pPr>
            <a:r>
              <a:rPr lang="en-US" altLang="en-US" sz="2000" i="1" dirty="0"/>
              <a:t>Any task performed in series or in parallel by two or more members of a workgroup to reach a common goal.</a:t>
            </a:r>
          </a:p>
          <a:p>
            <a:pPr lvl="1">
              <a:lnSpc>
                <a:spcPts val="2300"/>
              </a:lnSpc>
            </a:pPr>
            <a:r>
              <a:rPr lang="en-US" altLang="en-US" sz="2000" i="1" dirty="0"/>
              <a:t>Workflow is a term used to describe the tasks, procedural steps, organizations or people involved, required input and output information, and tools needed for each step in a business process.</a:t>
            </a:r>
            <a:endParaRPr lang="en-US" altLang="en-US" sz="1400" dirty="0"/>
          </a:p>
        </p:txBody>
      </p:sp>
    </p:spTree>
    <p:extLst>
      <p:ext uri="{BB962C8B-B14F-4D97-AF65-F5344CB8AC3E}">
        <p14:creationId xmlns:p14="http://schemas.microsoft.com/office/powerpoint/2010/main" val="3313231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1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19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19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19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1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bldLvl="3"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3001" name="Group 9"/>
          <p:cNvGrpSpPr>
            <a:grpSpLocks/>
          </p:cNvGrpSpPr>
          <p:nvPr/>
        </p:nvGrpSpPr>
        <p:grpSpPr bwMode="auto">
          <a:xfrm>
            <a:off x="5257800" y="1219200"/>
            <a:ext cx="3543300" cy="4329113"/>
            <a:chOff x="3312" y="1008"/>
            <a:chExt cx="2232" cy="2727"/>
          </a:xfrm>
        </p:grpSpPr>
        <p:pic>
          <p:nvPicPr>
            <p:cNvPr id="2129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2" y="1152"/>
              <a:ext cx="2232" cy="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3000" name="Rectangle 8"/>
            <p:cNvSpPr>
              <a:spLocks noChangeArrowheads="1"/>
            </p:cNvSpPr>
            <p:nvPr/>
          </p:nvSpPr>
          <p:spPr bwMode="auto">
            <a:xfrm>
              <a:off x="3744" y="1008"/>
              <a:ext cx="1344" cy="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grpSp>
      <p:sp>
        <p:nvSpPr>
          <p:cNvPr id="212994" name="Rectangle 2"/>
          <p:cNvSpPr>
            <a:spLocks noGrp="1" noChangeArrowheads="1"/>
          </p:cNvSpPr>
          <p:nvPr>
            <p:ph type="title"/>
          </p:nvPr>
        </p:nvSpPr>
        <p:spPr/>
        <p:txBody>
          <a:bodyPr/>
          <a:lstStyle/>
          <a:p>
            <a:r>
              <a:rPr lang="en-US" altLang="en-US"/>
              <a:t>Starting point</a:t>
            </a:r>
            <a:r>
              <a:rPr lang="en-US" altLang="en-US">
                <a:solidFill>
                  <a:srgbClr val="CC0000"/>
                </a:solidFill>
              </a:rPr>
              <a:t>s</a:t>
            </a:r>
            <a:endParaRPr lang="en-US" altLang="en-US"/>
          </a:p>
        </p:txBody>
      </p:sp>
      <p:sp>
        <p:nvSpPr>
          <p:cNvPr id="212995" name="Rectangle 3"/>
          <p:cNvSpPr>
            <a:spLocks noGrp="1" noChangeArrowheads="1"/>
          </p:cNvSpPr>
          <p:nvPr>
            <p:ph type="body" idx="1"/>
          </p:nvPr>
        </p:nvSpPr>
        <p:spPr>
          <a:xfrm>
            <a:off x="228600" y="1143000"/>
            <a:ext cx="8534400" cy="457200"/>
          </a:xfrm>
        </p:spPr>
        <p:txBody>
          <a:bodyPr/>
          <a:lstStyle/>
          <a:p>
            <a:r>
              <a:rPr lang="en-US" altLang="en-US" sz="2400"/>
              <a:t>Petri nets</a:t>
            </a:r>
          </a:p>
        </p:txBody>
      </p:sp>
      <p:pic>
        <p:nvPicPr>
          <p:cNvPr id="212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00200"/>
            <a:ext cx="4800600"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2998" name="Rectangle 6"/>
          <p:cNvSpPr>
            <a:spLocks noChangeArrowheads="1"/>
          </p:cNvSpPr>
          <p:nvPr/>
        </p:nvSpPr>
        <p:spPr bwMode="auto">
          <a:xfrm>
            <a:off x="76200" y="5638800"/>
            <a:ext cx="8305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a:lnSpc>
                <a:spcPts val="2600"/>
              </a:lnSpc>
            </a:pPr>
            <a:r>
              <a:rPr lang="en-US" altLang="en-US" sz="2400" dirty="0"/>
              <a:t>F</a:t>
            </a:r>
            <a:r>
              <a:rPr lang="en-US" altLang="en-US" sz="2400" dirty="0" smtClean="0"/>
              <a:t>low </a:t>
            </a:r>
            <a:r>
              <a:rPr lang="en-US" altLang="en-US" sz="2400" dirty="0"/>
              <a:t>charts </a:t>
            </a:r>
            <a:r>
              <a:rPr lang="en-US" altLang="en-US" sz="2000" dirty="0"/>
              <a:t>(per </a:t>
            </a:r>
            <a:r>
              <a:rPr lang="en-US" altLang="en-US" sz="2000" dirty="0" err="1"/>
              <a:t>descrivere</a:t>
            </a:r>
            <a:r>
              <a:rPr lang="en-US" altLang="en-US" sz="2000" dirty="0"/>
              <a:t> </a:t>
            </a:r>
            <a:r>
              <a:rPr lang="en-US" altLang="en-US" sz="2000" dirty="0" err="1"/>
              <a:t>programmi</a:t>
            </a:r>
            <a:r>
              <a:rPr lang="en-US" altLang="en-US" sz="2000" dirty="0"/>
              <a:t> </a:t>
            </a:r>
            <a:r>
              <a:rPr lang="en-US" altLang="en-US" sz="2000" dirty="0" err="1"/>
              <a:t>imperativi</a:t>
            </a:r>
            <a:r>
              <a:rPr lang="en-US" altLang="en-US" sz="2000" dirty="0"/>
              <a:t>)</a:t>
            </a:r>
          </a:p>
          <a:p>
            <a:pPr>
              <a:lnSpc>
                <a:spcPts val="2600"/>
              </a:lnSpc>
            </a:pPr>
            <a:r>
              <a:rPr lang="en-US" altLang="en-US" sz="2000" dirty="0"/>
              <a:t>Per </a:t>
            </a:r>
            <a:r>
              <a:rPr lang="en-US" altLang="en-US" sz="2000" dirty="0" err="1"/>
              <a:t>esercizio</a:t>
            </a:r>
            <a:r>
              <a:rPr lang="en-US" altLang="en-US" sz="2000" dirty="0"/>
              <a:t> </a:t>
            </a:r>
            <a:r>
              <a:rPr lang="en-US" altLang="en-US" sz="2000" dirty="0" err="1"/>
              <a:t>trovarne</a:t>
            </a:r>
            <a:r>
              <a:rPr lang="en-US" altLang="en-US" sz="2000" dirty="0"/>
              <a:t> </a:t>
            </a:r>
            <a:r>
              <a:rPr lang="en-US" altLang="en-US" sz="2000" dirty="0" err="1"/>
              <a:t>qualcuno</a:t>
            </a:r>
            <a:r>
              <a:rPr lang="en-US" altLang="en-US" sz="2000" dirty="0"/>
              <a:t> </a:t>
            </a:r>
            <a:r>
              <a:rPr lang="en-US" altLang="en-US" sz="2000" dirty="0" err="1"/>
              <a:t>sul</a:t>
            </a:r>
            <a:r>
              <a:rPr lang="en-US" altLang="en-US" sz="2000" dirty="0"/>
              <a:t> WWW</a:t>
            </a:r>
            <a:endParaRPr lang="en-US" altLang="en-US" sz="2400" dirty="0"/>
          </a:p>
        </p:txBody>
      </p:sp>
      <p:sp>
        <p:nvSpPr>
          <p:cNvPr id="212999" name="Rectangle 7"/>
          <p:cNvSpPr>
            <a:spLocks noChangeArrowheads="1"/>
          </p:cNvSpPr>
          <p:nvPr/>
        </p:nvSpPr>
        <p:spPr bwMode="auto">
          <a:xfrm>
            <a:off x="5791200" y="1066800"/>
            <a:ext cx="2438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sz="2400"/>
              <a:t>dataflows</a:t>
            </a:r>
          </a:p>
        </p:txBody>
      </p:sp>
    </p:spTree>
    <p:extLst>
      <p:ext uri="{BB962C8B-B14F-4D97-AF65-F5344CB8AC3E}">
        <p14:creationId xmlns:p14="http://schemas.microsoft.com/office/powerpoint/2010/main" val="2024433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29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29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29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1300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29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build="p" autoUpdateAnimBg="0"/>
      <p:bldP spid="212998" grpId="0" autoUpdateAnimBg="0"/>
      <p:bldP spid="212999"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US" altLang="en-US" dirty="0"/>
              <a:t>Activity diagram</a:t>
            </a:r>
          </a:p>
        </p:txBody>
      </p:sp>
      <p:sp>
        <p:nvSpPr>
          <p:cNvPr id="214019" name="Rectangle 3"/>
          <p:cNvSpPr>
            <a:spLocks noGrp="1" noChangeArrowheads="1"/>
          </p:cNvSpPr>
          <p:nvPr>
            <p:ph type="body" idx="1"/>
          </p:nvPr>
        </p:nvSpPr>
        <p:spPr>
          <a:xfrm>
            <a:off x="179512" y="1401670"/>
            <a:ext cx="8610600" cy="5562600"/>
          </a:xfrm>
        </p:spPr>
        <p:txBody>
          <a:bodyPr>
            <a:normAutofit fontScale="85000" lnSpcReduction="10000"/>
          </a:bodyPr>
          <a:lstStyle/>
          <a:p>
            <a:pPr>
              <a:lnSpc>
                <a:spcPts val="3200"/>
              </a:lnSpc>
            </a:pPr>
            <a:r>
              <a:rPr lang="en-US" altLang="en-US" dirty="0"/>
              <a:t>Un </a:t>
            </a:r>
            <a:r>
              <a:rPr lang="en-US" altLang="en-US" dirty="0" err="1"/>
              <a:t>tipo</a:t>
            </a:r>
            <a:r>
              <a:rPr lang="en-US" altLang="en-US" dirty="0"/>
              <a:t> </a:t>
            </a:r>
            <a:r>
              <a:rPr lang="en-US" altLang="en-US" dirty="0" err="1"/>
              <a:t>speciale</a:t>
            </a:r>
            <a:r>
              <a:rPr lang="en-US" altLang="en-US" dirty="0"/>
              <a:t> di </a:t>
            </a:r>
            <a:r>
              <a:rPr lang="en-US" altLang="en-US" dirty="0" err="1"/>
              <a:t>statechart</a:t>
            </a:r>
            <a:r>
              <a:rPr lang="en-US" altLang="en-US" dirty="0"/>
              <a:t> </a:t>
            </a:r>
            <a:r>
              <a:rPr lang="en-US" altLang="en-US" dirty="0" err="1"/>
              <a:t>usato</a:t>
            </a:r>
            <a:r>
              <a:rPr lang="en-US" altLang="en-US" dirty="0"/>
              <a:t> per </a:t>
            </a:r>
            <a:r>
              <a:rPr lang="en-US" altLang="en-US" dirty="0" err="1"/>
              <a:t>modellare</a:t>
            </a:r>
            <a:r>
              <a:rPr lang="en-US" altLang="en-US" dirty="0"/>
              <a:t> </a:t>
            </a:r>
            <a:r>
              <a:rPr lang="en-US" altLang="en-US" dirty="0" err="1"/>
              <a:t>compartamenti</a:t>
            </a:r>
            <a:r>
              <a:rPr lang="en-US" altLang="en-US" dirty="0"/>
              <a:t> </a:t>
            </a:r>
            <a:r>
              <a:rPr lang="en-US" altLang="en-US" dirty="0" err="1"/>
              <a:t>che</a:t>
            </a:r>
            <a:r>
              <a:rPr lang="en-US" altLang="en-US" dirty="0"/>
              <a:t> </a:t>
            </a:r>
            <a:r>
              <a:rPr lang="en-US" altLang="en-US" dirty="0" err="1"/>
              <a:t>coinvolgono</a:t>
            </a:r>
            <a:r>
              <a:rPr lang="en-US" altLang="en-US" dirty="0"/>
              <a:t> </a:t>
            </a:r>
            <a:r>
              <a:rPr lang="en-US" altLang="en-US" dirty="0" err="1"/>
              <a:t>più</a:t>
            </a:r>
            <a:r>
              <a:rPr lang="en-US" altLang="en-US" dirty="0"/>
              <a:t> </a:t>
            </a:r>
            <a:r>
              <a:rPr lang="en-US" altLang="en-US" dirty="0" err="1"/>
              <a:t>entità</a:t>
            </a:r>
            <a:r>
              <a:rPr lang="en-US" altLang="en-US" dirty="0"/>
              <a:t> </a:t>
            </a:r>
          </a:p>
          <a:p>
            <a:pPr lvl="1">
              <a:lnSpc>
                <a:spcPts val="2600"/>
              </a:lnSpc>
            </a:pPr>
            <a:r>
              <a:rPr lang="en-US" altLang="en-US" dirty="0" err="1"/>
              <a:t>Focalizzato</a:t>
            </a:r>
            <a:r>
              <a:rPr lang="en-US" altLang="en-US" dirty="0"/>
              <a:t> </a:t>
            </a:r>
            <a:r>
              <a:rPr lang="en-US" altLang="en-US" dirty="0" err="1"/>
              <a:t>principalmente</a:t>
            </a:r>
            <a:r>
              <a:rPr lang="en-US" altLang="en-US" dirty="0"/>
              <a:t> </a:t>
            </a:r>
            <a:r>
              <a:rPr lang="en-US" altLang="en-US" dirty="0" err="1"/>
              <a:t>sull’ordinamento</a:t>
            </a:r>
            <a:r>
              <a:rPr lang="en-US" altLang="en-US" dirty="0"/>
              <a:t> </a:t>
            </a:r>
            <a:r>
              <a:rPr lang="en-US" altLang="en-US" dirty="0" err="1"/>
              <a:t>delle</a:t>
            </a:r>
            <a:r>
              <a:rPr lang="en-US" altLang="en-US" dirty="0"/>
              <a:t> </a:t>
            </a:r>
            <a:r>
              <a:rPr lang="en-US" altLang="en-US" dirty="0" err="1"/>
              <a:t>azioni</a:t>
            </a:r>
            <a:r>
              <a:rPr lang="en-US" altLang="en-US" dirty="0"/>
              <a:t> e </a:t>
            </a:r>
            <a:r>
              <a:rPr lang="en-US" altLang="en-US" dirty="0" err="1"/>
              <a:t>delle</a:t>
            </a:r>
            <a:r>
              <a:rPr lang="en-US" altLang="en-US" dirty="0"/>
              <a:t> </a:t>
            </a:r>
            <a:r>
              <a:rPr lang="en-US" altLang="en-US" dirty="0" err="1"/>
              <a:t>condizioni</a:t>
            </a:r>
            <a:r>
              <a:rPr lang="en-US" altLang="en-US" dirty="0"/>
              <a:t>, </a:t>
            </a:r>
            <a:r>
              <a:rPr lang="en-US" altLang="en-US" dirty="0" err="1"/>
              <a:t>piuttosto</a:t>
            </a:r>
            <a:r>
              <a:rPr lang="en-US" altLang="en-US" dirty="0"/>
              <a:t> </a:t>
            </a:r>
            <a:r>
              <a:rPr lang="en-US" altLang="en-US" dirty="0" err="1"/>
              <a:t>che</a:t>
            </a:r>
            <a:r>
              <a:rPr lang="en-US" altLang="en-US" dirty="0"/>
              <a:t> </a:t>
            </a:r>
            <a:r>
              <a:rPr lang="en-US" altLang="en-US" dirty="0" err="1"/>
              <a:t>su</a:t>
            </a:r>
            <a:r>
              <a:rPr lang="en-US" altLang="en-US" dirty="0"/>
              <a:t> chi </a:t>
            </a:r>
            <a:r>
              <a:rPr lang="en-US" altLang="en-US" dirty="0" err="1"/>
              <a:t>esegue</a:t>
            </a:r>
            <a:r>
              <a:rPr lang="en-US" altLang="en-US" dirty="0"/>
              <a:t> </a:t>
            </a:r>
            <a:r>
              <a:rPr lang="en-US" altLang="en-US" dirty="0" err="1"/>
              <a:t>queste</a:t>
            </a:r>
            <a:r>
              <a:rPr lang="en-US" altLang="en-US" dirty="0"/>
              <a:t> </a:t>
            </a:r>
            <a:r>
              <a:rPr lang="en-US" altLang="en-US" dirty="0" err="1"/>
              <a:t>azioni</a:t>
            </a:r>
            <a:r>
              <a:rPr lang="en-US" altLang="en-US" dirty="0"/>
              <a:t> </a:t>
            </a:r>
          </a:p>
          <a:p>
            <a:pPr lvl="1">
              <a:lnSpc>
                <a:spcPts val="2600"/>
              </a:lnSpc>
            </a:pPr>
            <a:r>
              <a:rPr lang="en-US" altLang="en-US" dirty="0" err="1"/>
              <a:t>Nella</a:t>
            </a:r>
            <a:r>
              <a:rPr lang="en-US" altLang="en-US" dirty="0"/>
              <a:t> </a:t>
            </a:r>
            <a:r>
              <a:rPr lang="en-US" altLang="en-US" dirty="0" err="1"/>
              <a:t>maggior</a:t>
            </a:r>
            <a:r>
              <a:rPr lang="en-US" altLang="en-US" dirty="0"/>
              <a:t> parte </a:t>
            </a:r>
            <a:r>
              <a:rPr lang="en-US" altLang="en-US" dirty="0" err="1"/>
              <a:t>dei</a:t>
            </a:r>
            <a:r>
              <a:rPr lang="en-US" altLang="en-US" dirty="0"/>
              <a:t> </a:t>
            </a:r>
            <a:r>
              <a:rPr lang="en-US" altLang="en-US" dirty="0" err="1"/>
              <a:t>casi</a:t>
            </a:r>
            <a:r>
              <a:rPr lang="en-US" altLang="en-US" dirty="0"/>
              <a:t> </a:t>
            </a:r>
            <a:r>
              <a:rPr lang="en-US" altLang="en-US" dirty="0" err="1"/>
              <a:t>gli</a:t>
            </a:r>
            <a:r>
              <a:rPr lang="en-US" altLang="en-US" dirty="0"/>
              <a:t> </a:t>
            </a:r>
            <a:r>
              <a:rPr lang="en-US" altLang="en-US" dirty="0" err="1"/>
              <a:t>stati</a:t>
            </a:r>
            <a:r>
              <a:rPr lang="en-US" altLang="en-US" dirty="0"/>
              <a:t> </a:t>
            </a:r>
            <a:r>
              <a:rPr lang="en-US" altLang="en-US" dirty="0" err="1"/>
              <a:t>sono</a:t>
            </a:r>
            <a:r>
              <a:rPr lang="en-US" altLang="en-US" dirty="0"/>
              <a:t> “action state” </a:t>
            </a:r>
            <a:r>
              <a:rPr lang="en-US" altLang="en-US" dirty="0" err="1"/>
              <a:t>che</a:t>
            </a:r>
            <a:r>
              <a:rPr lang="en-US" altLang="en-US" dirty="0"/>
              <a:t> </a:t>
            </a:r>
            <a:r>
              <a:rPr lang="en-US" altLang="en-US" dirty="0" err="1"/>
              <a:t>rappresentano</a:t>
            </a:r>
            <a:r>
              <a:rPr lang="en-US" altLang="en-US" dirty="0"/>
              <a:t> </a:t>
            </a:r>
            <a:r>
              <a:rPr lang="en-US" altLang="en-US" dirty="0" err="1"/>
              <a:t>azioni</a:t>
            </a:r>
            <a:r>
              <a:rPr lang="en-US" altLang="en-US" dirty="0"/>
              <a:t> </a:t>
            </a:r>
            <a:r>
              <a:rPr lang="en-US" altLang="en-US" dirty="0" err="1"/>
              <a:t>atomiche</a:t>
            </a:r>
            <a:r>
              <a:rPr lang="en-US" altLang="en-US" dirty="0"/>
              <a:t>, (</a:t>
            </a:r>
            <a:r>
              <a:rPr lang="en-US" altLang="en-US" dirty="0" err="1"/>
              <a:t>cioè</a:t>
            </a:r>
            <a:r>
              <a:rPr lang="en-US" altLang="en-US" dirty="0"/>
              <a:t>, </a:t>
            </a:r>
            <a:r>
              <a:rPr lang="en-US" altLang="en-US" dirty="0" err="1"/>
              <a:t>stati</a:t>
            </a:r>
            <a:r>
              <a:rPr lang="en-US" altLang="en-US" dirty="0"/>
              <a:t> </a:t>
            </a:r>
            <a:r>
              <a:rPr lang="en-US" altLang="en-US" dirty="0" err="1"/>
              <a:t>che</a:t>
            </a:r>
            <a:r>
              <a:rPr lang="en-US" altLang="en-US" dirty="0"/>
              <a:t> </a:t>
            </a:r>
            <a:r>
              <a:rPr lang="en-US" altLang="en-US" dirty="0" err="1"/>
              <a:t>corrispondono</a:t>
            </a:r>
            <a:r>
              <a:rPr lang="en-US" altLang="en-US" dirty="0"/>
              <a:t> ad </a:t>
            </a:r>
            <a:r>
              <a:rPr lang="en-US" altLang="en-US" dirty="0" err="1"/>
              <a:t>invocare</a:t>
            </a:r>
            <a:r>
              <a:rPr lang="en-US" altLang="en-US" dirty="0"/>
              <a:t> </a:t>
            </a:r>
            <a:r>
              <a:rPr lang="en-US" altLang="en-US" dirty="0" err="1"/>
              <a:t>azioni</a:t>
            </a:r>
            <a:r>
              <a:rPr lang="en-US" altLang="en-US" dirty="0"/>
              <a:t> e poi ad </a:t>
            </a:r>
            <a:r>
              <a:rPr lang="en-US" altLang="en-US" dirty="0" err="1"/>
              <a:t>attentere</a:t>
            </a:r>
            <a:r>
              <a:rPr lang="en-US" altLang="en-US" dirty="0"/>
              <a:t> </a:t>
            </a:r>
            <a:r>
              <a:rPr lang="en-US" altLang="en-US" dirty="0" err="1"/>
              <a:t>il</a:t>
            </a:r>
            <a:r>
              <a:rPr lang="en-US" altLang="en-US" dirty="0"/>
              <a:t> </a:t>
            </a:r>
            <a:r>
              <a:rPr lang="en-US" altLang="en-US" dirty="0" err="1"/>
              <a:t>loro</a:t>
            </a:r>
            <a:r>
              <a:rPr lang="en-US" altLang="en-US" dirty="0"/>
              <a:t> </a:t>
            </a:r>
            <a:r>
              <a:rPr lang="en-US" altLang="en-US" dirty="0" err="1"/>
              <a:t>completamento</a:t>
            </a:r>
            <a:r>
              <a:rPr lang="en-US" altLang="en-US" dirty="0"/>
              <a:t>)</a:t>
            </a:r>
          </a:p>
          <a:p>
            <a:pPr lvl="1">
              <a:lnSpc>
                <a:spcPts val="2600"/>
              </a:lnSpc>
            </a:pPr>
            <a:r>
              <a:rPr lang="en-US" altLang="en-US" dirty="0"/>
              <a:t>Le </a:t>
            </a:r>
            <a:r>
              <a:rPr lang="en-US" altLang="en-US" dirty="0" err="1"/>
              <a:t>transizioni</a:t>
            </a:r>
            <a:r>
              <a:rPr lang="en-US" altLang="en-US" dirty="0"/>
              <a:t> </a:t>
            </a:r>
            <a:r>
              <a:rPr lang="en-US" altLang="en-US" dirty="0" err="1"/>
              <a:t>sono</a:t>
            </a:r>
            <a:r>
              <a:rPr lang="en-US" altLang="en-US" dirty="0"/>
              <a:t> </a:t>
            </a:r>
            <a:r>
              <a:rPr lang="en-US" altLang="en-US" dirty="0" err="1"/>
              <a:t>scatenate</a:t>
            </a:r>
            <a:r>
              <a:rPr lang="en-US" altLang="en-US" dirty="0"/>
              <a:t> da </a:t>
            </a:r>
            <a:r>
              <a:rPr lang="en-US" altLang="en-US" dirty="0" err="1"/>
              <a:t>eventi</a:t>
            </a:r>
            <a:r>
              <a:rPr lang="en-US" altLang="en-US" dirty="0"/>
              <a:t> </a:t>
            </a:r>
            <a:r>
              <a:rPr lang="en-US" altLang="en-US" dirty="0" err="1"/>
              <a:t>che</a:t>
            </a:r>
            <a:r>
              <a:rPr lang="en-US" altLang="en-US" dirty="0"/>
              <a:t> </a:t>
            </a:r>
            <a:r>
              <a:rPr lang="en-US" altLang="en-US" dirty="0" err="1"/>
              <a:t>possono</a:t>
            </a:r>
            <a:r>
              <a:rPr lang="en-US" altLang="en-US" dirty="0"/>
              <a:t> </a:t>
            </a:r>
            <a:r>
              <a:rPr lang="en-US" altLang="en-US" dirty="0" err="1"/>
              <a:t>essere</a:t>
            </a:r>
            <a:endParaRPr lang="en-US" altLang="en-US" dirty="0"/>
          </a:p>
          <a:p>
            <a:pPr lvl="2">
              <a:lnSpc>
                <a:spcPts val="2100"/>
              </a:lnSpc>
              <a:spcBef>
                <a:spcPts val="700"/>
              </a:spcBef>
            </a:pPr>
            <a:r>
              <a:rPr lang="en-US" altLang="en-US" dirty="0"/>
              <a:t>la </a:t>
            </a:r>
            <a:r>
              <a:rPr lang="en-US" altLang="en-US" dirty="0" err="1"/>
              <a:t>terminazione</a:t>
            </a:r>
            <a:r>
              <a:rPr lang="en-US" altLang="en-US" dirty="0"/>
              <a:t> </a:t>
            </a:r>
            <a:r>
              <a:rPr lang="en-US" altLang="en-US" dirty="0" err="1"/>
              <a:t>dell’azione</a:t>
            </a:r>
            <a:r>
              <a:rPr lang="en-US" altLang="en-US" dirty="0"/>
              <a:t> del source action state (completion events)</a:t>
            </a:r>
          </a:p>
          <a:p>
            <a:pPr lvl="2">
              <a:lnSpc>
                <a:spcPts val="2100"/>
              </a:lnSpc>
              <a:spcBef>
                <a:spcPts val="700"/>
              </a:spcBef>
            </a:pPr>
            <a:r>
              <a:rPr lang="en-US" altLang="en-US" dirty="0"/>
              <a:t>la </a:t>
            </a:r>
            <a:r>
              <a:rPr lang="en-US" altLang="en-US" dirty="0" err="1"/>
              <a:t>disponibilità</a:t>
            </a:r>
            <a:r>
              <a:rPr lang="en-US" altLang="en-US" dirty="0"/>
              <a:t> di un </a:t>
            </a:r>
            <a:r>
              <a:rPr lang="en-US" altLang="en-US" dirty="0" err="1"/>
              <a:t>oggetto</a:t>
            </a:r>
            <a:r>
              <a:rPr lang="en-US" altLang="en-US" dirty="0"/>
              <a:t> in un </a:t>
            </a:r>
            <a:r>
              <a:rPr lang="en-US" altLang="en-US" dirty="0" err="1"/>
              <a:t>certo</a:t>
            </a:r>
            <a:r>
              <a:rPr lang="en-US" altLang="en-US" dirty="0"/>
              <a:t> </a:t>
            </a:r>
            <a:r>
              <a:rPr lang="en-US" altLang="en-US" dirty="0" err="1"/>
              <a:t>stato</a:t>
            </a:r>
            <a:r>
              <a:rPr lang="en-US" altLang="en-US" dirty="0"/>
              <a:t> (object flows)</a:t>
            </a:r>
          </a:p>
          <a:p>
            <a:pPr lvl="2">
              <a:lnSpc>
                <a:spcPts val="2100"/>
              </a:lnSpc>
              <a:spcBef>
                <a:spcPts val="700"/>
              </a:spcBef>
            </a:pPr>
            <a:r>
              <a:rPr lang="en-US" altLang="en-US" dirty="0"/>
              <a:t>la </a:t>
            </a:r>
            <a:r>
              <a:rPr lang="en-US" altLang="en-US" dirty="0" err="1"/>
              <a:t>soddisfazione</a:t>
            </a:r>
            <a:r>
              <a:rPr lang="en-US" altLang="en-US" dirty="0"/>
              <a:t> di </a:t>
            </a:r>
            <a:r>
              <a:rPr lang="en-US" altLang="en-US" dirty="0" err="1"/>
              <a:t>una</a:t>
            </a:r>
            <a:r>
              <a:rPr lang="en-US" altLang="en-US" dirty="0"/>
              <a:t> </a:t>
            </a:r>
            <a:r>
              <a:rPr lang="en-US" altLang="en-US" dirty="0" err="1"/>
              <a:t>qualche</a:t>
            </a:r>
            <a:r>
              <a:rPr lang="en-US" altLang="en-US" dirty="0"/>
              <a:t> </a:t>
            </a:r>
            <a:r>
              <a:rPr lang="en-US" altLang="en-US" dirty="0" err="1"/>
              <a:t>condizione</a:t>
            </a:r>
            <a:endParaRPr lang="en-US" altLang="en-US" dirty="0"/>
          </a:p>
          <a:p>
            <a:pPr lvl="2">
              <a:lnSpc>
                <a:spcPts val="2100"/>
              </a:lnSpc>
              <a:spcBef>
                <a:spcPts val="700"/>
              </a:spcBef>
            </a:pPr>
            <a:r>
              <a:rPr lang="en-US" altLang="en-US" dirty="0" err="1"/>
              <a:t>il</a:t>
            </a:r>
            <a:r>
              <a:rPr lang="en-US" altLang="en-US" dirty="0"/>
              <a:t> </a:t>
            </a:r>
            <a:r>
              <a:rPr lang="en-US" altLang="en-US" dirty="0" err="1"/>
              <a:t>ricevimento</a:t>
            </a:r>
            <a:r>
              <a:rPr lang="en-US" altLang="en-US" dirty="0"/>
              <a:t> di un </a:t>
            </a:r>
            <a:r>
              <a:rPr lang="en-US" altLang="en-US" dirty="0" err="1"/>
              <a:t>segnale</a:t>
            </a:r>
            <a:r>
              <a:rPr lang="en-US" altLang="en-US" dirty="0"/>
              <a:t> (</a:t>
            </a:r>
            <a:r>
              <a:rPr lang="en-US" altLang="en-US" dirty="0" err="1"/>
              <a:t>dopo</a:t>
            </a:r>
            <a:r>
              <a:rPr lang="en-US" altLang="en-US" dirty="0"/>
              <a:t>)</a:t>
            </a:r>
          </a:p>
        </p:txBody>
      </p:sp>
    </p:spTree>
    <p:extLst>
      <p:ext uri="{BB962C8B-B14F-4D97-AF65-F5344CB8AC3E}">
        <p14:creationId xmlns:p14="http://schemas.microsoft.com/office/powerpoint/2010/main" val="212628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40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40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1401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1401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1401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1401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1401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40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19" grpId="0" build="p" bldLvl="4"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9729" name="Group 49"/>
          <p:cNvGrpSpPr>
            <a:grpSpLocks/>
          </p:cNvGrpSpPr>
          <p:nvPr/>
        </p:nvGrpSpPr>
        <p:grpSpPr bwMode="auto">
          <a:xfrm>
            <a:off x="3886200" y="1341438"/>
            <a:ext cx="3470275" cy="401637"/>
            <a:chOff x="2448" y="845"/>
            <a:chExt cx="2186" cy="253"/>
          </a:xfrm>
        </p:grpSpPr>
        <p:sp>
          <p:nvSpPr>
            <p:cNvPr id="199682" name="Line 2"/>
            <p:cNvSpPr>
              <a:spLocks noChangeShapeType="1"/>
            </p:cNvSpPr>
            <p:nvPr/>
          </p:nvSpPr>
          <p:spPr bwMode="auto">
            <a:xfrm flipH="1" flipV="1">
              <a:off x="2448" y="912"/>
              <a:ext cx="912" cy="18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683" name="Text Box 3"/>
            <p:cNvSpPr txBox="1">
              <a:spLocks noChangeArrowheads="1"/>
            </p:cNvSpPr>
            <p:nvPr/>
          </p:nvSpPr>
          <p:spPr bwMode="auto">
            <a:xfrm>
              <a:off x="3072" y="845"/>
              <a:ext cx="1562" cy="24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azione fatta nello stato</a:t>
              </a:r>
            </a:p>
          </p:txBody>
        </p:sp>
      </p:grpSp>
      <p:sp>
        <p:nvSpPr>
          <p:cNvPr id="199684" name="Rectangle 4"/>
          <p:cNvSpPr>
            <a:spLocks noGrp="1" noChangeArrowheads="1"/>
          </p:cNvSpPr>
          <p:nvPr>
            <p:ph type="title"/>
          </p:nvPr>
        </p:nvSpPr>
        <p:spPr>
          <a:xfrm>
            <a:off x="495300" y="17462"/>
            <a:ext cx="8229600" cy="1143000"/>
          </a:xfrm>
        </p:spPr>
        <p:txBody>
          <a:bodyPr/>
          <a:lstStyle/>
          <a:p>
            <a:r>
              <a:rPr lang="en-US" altLang="en-US" dirty="0"/>
              <a:t>Activity diagram</a:t>
            </a:r>
          </a:p>
        </p:txBody>
      </p:sp>
      <p:sp>
        <p:nvSpPr>
          <p:cNvPr id="199685" name="Rectangle 5"/>
          <p:cNvSpPr>
            <a:spLocks noGrp="1" noChangeArrowheads="1"/>
          </p:cNvSpPr>
          <p:nvPr>
            <p:ph type="body" idx="1"/>
          </p:nvPr>
        </p:nvSpPr>
        <p:spPr>
          <a:xfrm>
            <a:off x="152400" y="1066800"/>
            <a:ext cx="8610600" cy="609600"/>
          </a:xfrm>
        </p:spPr>
        <p:txBody>
          <a:bodyPr/>
          <a:lstStyle/>
          <a:p>
            <a:r>
              <a:rPr lang="en-US" altLang="en-US"/>
              <a:t>Action state</a:t>
            </a:r>
          </a:p>
        </p:txBody>
      </p:sp>
      <p:grpSp>
        <p:nvGrpSpPr>
          <p:cNvPr id="199728" name="Group 48"/>
          <p:cNvGrpSpPr>
            <a:grpSpLocks/>
          </p:cNvGrpSpPr>
          <p:nvPr/>
        </p:nvGrpSpPr>
        <p:grpSpPr bwMode="auto">
          <a:xfrm>
            <a:off x="2743200" y="1219200"/>
            <a:ext cx="1524000" cy="457200"/>
            <a:chOff x="912" y="1535"/>
            <a:chExt cx="960" cy="288"/>
          </a:xfrm>
        </p:grpSpPr>
        <p:sp>
          <p:nvSpPr>
            <p:cNvPr id="199688" name="Text Box 8"/>
            <p:cNvSpPr txBox="1">
              <a:spLocks noChangeArrowheads="1"/>
            </p:cNvSpPr>
            <p:nvPr/>
          </p:nvSpPr>
          <p:spPr bwMode="auto">
            <a:xfrm>
              <a:off x="1142" y="1563"/>
              <a:ext cx="50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a:t>
              </a:r>
            </a:p>
          </p:txBody>
        </p:sp>
        <p:sp>
          <p:nvSpPr>
            <p:cNvPr id="199727" name="AutoShape 47"/>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99730" name="Rectangle 50"/>
          <p:cNvSpPr>
            <a:spLocks noChangeArrowheads="1"/>
          </p:cNvSpPr>
          <p:nvPr/>
        </p:nvSpPr>
        <p:spPr bwMode="auto">
          <a:xfrm>
            <a:off x="0" y="1828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a:t>L’azione, come al solito in UML, può  essere espressa in vari modi </a:t>
            </a:r>
            <a:r>
              <a:rPr lang="en-US" altLang="en-US" sz="2000"/>
              <a:t>(linguaggio naturale, di programmazione, in questo corso quelle basiche di UML più le solite per il controllo del flusso)</a:t>
            </a:r>
            <a:endParaRPr lang="en-US" altLang="en-US"/>
          </a:p>
        </p:txBody>
      </p:sp>
      <p:grpSp>
        <p:nvGrpSpPr>
          <p:cNvPr id="199757" name="Group 77"/>
          <p:cNvGrpSpPr>
            <a:grpSpLocks/>
          </p:cNvGrpSpPr>
          <p:nvPr/>
        </p:nvGrpSpPr>
        <p:grpSpPr bwMode="auto">
          <a:xfrm>
            <a:off x="814388" y="3124200"/>
            <a:ext cx="2362200" cy="457200"/>
            <a:chOff x="513" y="1968"/>
            <a:chExt cx="1488" cy="288"/>
          </a:xfrm>
        </p:grpSpPr>
        <p:sp>
          <p:nvSpPr>
            <p:cNvPr id="199732" name="Text Box 52"/>
            <p:cNvSpPr txBox="1">
              <a:spLocks noChangeArrowheads="1"/>
            </p:cNvSpPr>
            <p:nvPr/>
          </p:nvSpPr>
          <p:spPr bwMode="auto">
            <a:xfrm>
              <a:off x="651" y="1996"/>
              <a:ext cx="121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mazzo.mescola()</a:t>
              </a:r>
            </a:p>
          </p:txBody>
        </p:sp>
        <p:sp>
          <p:nvSpPr>
            <p:cNvPr id="199733" name="AutoShape 53"/>
            <p:cNvSpPr>
              <a:spLocks noChangeArrowheads="1"/>
            </p:cNvSpPr>
            <p:nvPr/>
          </p:nvSpPr>
          <p:spPr bwMode="auto">
            <a:xfrm>
              <a:off x="513" y="1968"/>
              <a:ext cx="1488"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99741" name="Group 61"/>
          <p:cNvGrpSpPr>
            <a:grpSpLocks/>
          </p:cNvGrpSpPr>
          <p:nvPr/>
        </p:nvGrpSpPr>
        <p:grpSpPr bwMode="auto">
          <a:xfrm>
            <a:off x="3581400" y="3124200"/>
            <a:ext cx="2362200" cy="457200"/>
            <a:chOff x="2448" y="1872"/>
            <a:chExt cx="1488" cy="288"/>
          </a:xfrm>
        </p:grpSpPr>
        <p:sp>
          <p:nvSpPr>
            <p:cNvPr id="199736" name="Text Box 56"/>
            <p:cNvSpPr txBox="1">
              <a:spLocks noChangeArrowheads="1"/>
            </p:cNvSpPr>
            <p:nvPr/>
          </p:nvSpPr>
          <p:spPr bwMode="auto">
            <a:xfrm>
              <a:off x="2528" y="1900"/>
              <a:ext cx="13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Game.Briscola = C</a:t>
              </a:r>
            </a:p>
          </p:txBody>
        </p:sp>
        <p:sp>
          <p:nvSpPr>
            <p:cNvPr id="199737" name="AutoShape 57"/>
            <p:cNvSpPr>
              <a:spLocks noChangeArrowheads="1"/>
            </p:cNvSpPr>
            <p:nvPr/>
          </p:nvSpPr>
          <p:spPr bwMode="auto">
            <a:xfrm>
              <a:off x="2448" y="1872"/>
              <a:ext cx="1488"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99738" name="Group 58"/>
          <p:cNvGrpSpPr>
            <a:grpSpLocks/>
          </p:cNvGrpSpPr>
          <p:nvPr/>
        </p:nvGrpSpPr>
        <p:grpSpPr bwMode="auto">
          <a:xfrm>
            <a:off x="6324600" y="3124200"/>
            <a:ext cx="2362200" cy="457200"/>
            <a:chOff x="513" y="1872"/>
            <a:chExt cx="1488" cy="288"/>
          </a:xfrm>
        </p:grpSpPr>
        <p:sp>
          <p:nvSpPr>
            <p:cNvPr id="199739" name="Text Box 59"/>
            <p:cNvSpPr txBox="1">
              <a:spLocks noChangeArrowheads="1"/>
            </p:cNvSpPr>
            <p:nvPr/>
          </p:nvSpPr>
          <p:spPr bwMode="auto">
            <a:xfrm>
              <a:off x="619" y="1900"/>
              <a:ext cx="12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dare 3 carte a tutti</a:t>
              </a:r>
            </a:p>
          </p:txBody>
        </p:sp>
        <p:sp>
          <p:nvSpPr>
            <p:cNvPr id="199740" name="AutoShape 60"/>
            <p:cNvSpPr>
              <a:spLocks noChangeArrowheads="1"/>
            </p:cNvSpPr>
            <p:nvPr/>
          </p:nvSpPr>
          <p:spPr bwMode="auto">
            <a:xfrm>
              <a:off x="513" y="1872"/>
              <a:ext cx="1488"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99742" name="Rectangle 62"/>
          <p:cNvSpPr>
            <a:spLocks noChangeArrowheads="1"/>
          </p:cNvSpPr>
          <p:nvPr/>
        </p:nvSpPr>
        <p:spPr bwMode="auto">
          <a:xfrm>
            <a:off x="76200" y="3733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a:t>Stati iniziali e finali come per le statechart</a:t>
            </a:r>
          </a:p>
        </p:txBody>
      </p:sp>
      <p:sp>
        <p:nvSpPr>
          <p:cNvPr id="199743" name="Rectangle 63"/>
          <p:cNvSpPr>
            <a:spLocks noChangeArrowheads="1"/>
          </p:cNvSpPr>
          <p:nvPr/>
        </p:nvSpPr>
        <p:spPr bwMode="auto">
          <a:xfrm>
            <a:off x="152400" y="41910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Transizioni scatenate da completion events</a:t>
            </a:r>
          </a:p>
        </p:txBody>
      </p:sp>
      <p:grpSp>
        <p:nvGrpSpPr>
          <p:cNvPr id="199756" name="Group 76"/>
          <p:cNvGrpSpPr>
            <a:grpSpLocks/>
          </p:cNvGrpSpPr>
          <p:nvPr/>
        </p:nvGrpSpPr>
        <p:grpSpPr bwMode="auto">
          <a:xfrm>
            <a:off x="1219200" y="4827588"/>
            <a:ext cx="5791200" cy="457200"/>
            <a:chOff x="768" y="3041"/>
            <a:chExt cx="3648" cy="288"/>
          </a:xfrm>
        </p:grpSpPr>
        <p:grpSp>
          <p:nvGrpSpPr>
            <p:cNvPr id="199744" name="Group 64"/>
            <p:cNvGrpSpPr>
              <a:grpSpLocks/>
            </p:cNvGrpSpPr>
            <p:nvPr/>
          </p:nvGrpSpPr>
          <p:grpSpPr bwMode="auto">
            <a:xfrm>
              <a:off x="768" y="3041"/>
              <a:ext cx="960" cy="288"/>
              <a:chOff x="912" y="1535"/>
              <a:chExt cx="960" cy="288"/>
            </a:xfrm>
          </p:grpSpPr>
          <p:sp>
            <p:nvSpPr>
              <p:cNvPr id="199745" name="Text Box 65"/>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action1</a:t>
                </a:r>
              </a:p>
            </p:txBody>
          </p:sp>
          <p:sp>
            <p:nvSpPr>
              <p:cNvPr id="199746" name="AutoShape 66"/>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99747" name="Group 67"/>
            <p:cNvGrpSpPr>
              <a:grpSpLocks/>
            </p:cNvGrpSpPr>
            <p:nvPr/>
          </p:nvGrpSpPr>
          <p:grpSpPr bwMode="auto">
            <a:xfrm>
              <a:off x="3456" y="3041"/>
              <a:ext cx="960" cy="288"/>
              <a:chOff x="912" y="1535"/>
              <a:chExt cx="960" cy="288"/>
            </a:xfrm>
          </p:grpSpPr>
          <p:sp>
            <p:nvSpPr>
              <p:cNvPr id="199748" name="Text Box 68"/>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action2</a:t>
                </a:r>
              </a:p>
            </p:txBody>
          </p:sp>
          <p:sp>
            <p:nvSpPr>
              <p:cNvPr id="199749" name="AutoShape 69"/>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199750" name="Line 70"/>
            <p:cNvSpPr>
              <a:spLocks noChangeShapeType="1"/>
            </p:cNvSpPr>
            <p:nvPr/>
          </p:nvSpPr>
          <p:spPr bwMode="auto">
            <a:xfrm>
              <a:off x="1728" y="3185"/>
              <a:ext cx="1776" cy="0"/>
            </a:xfrm>
            <a:prstGeom prst="line">
              <a:avLst/>
            </a:prstGeom>
            <a:noFill/>
            <a:ln w="28575">
              <a:solidFill>
                <a:schemeClr val="tx1"/>
              </a:solidFill>
              <a:round/>
              <a:headEn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199754" name="Group 74"/>
          <p:cNvGrpSpPr>
            <a:grpSpLocks/>
          </p:cNvGrpSpPr>
          <p:nvPr/>
        </p:nvGrpSpPr>
        <p:grpSpPr bwMode="auto">
          <a:xfrm>
            <a:off x="2971800" y="5056188"/>
            <a:ext cx="3300413" cy="887412"/>
            <a:chOff x="2352" y="3408"/>
            <a:chExt cx="2079" cy="559"/>
          </a:xfrm>
        </p:grpSpPr>
        <p:sp>
          <p:nvSpPr>
            <p:cNvPr id="199752" name="Line 72"/>
            <p:cNvSpPr>
              <a:spLocks noChangeShapeType="1"/>
            </p:cNvSpPr>
            <p:nvPr/>
          </p:nvSpPr>
          <p:spPr bwMode="auto">
            <a:xfrm flipH="1" flipV="1">
              <a:off x="2976" y="3408"/>
              <a:ext cx="0" cy="330"/>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99753" name="Text Box 73"/>
            <p:cNvSpPr txBox="1">
              <a:spLocks noChangeArrowheads="1"/>
            </p:cNvSpPr>
            <p:nvPr/>
          </p:nvSpPr>
          <p:spPr bwMode="auto">
            <a:xfrm>
              <a:off x="2352" y="3719"/>
              <a:ext cx="2079" cy="24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scatta quando </a:t>
              </a:r>
              <a:r>
                <a:rPr lang="en-US" altLang="en-US" sz="2000">
                  <a:latin typeface="Arial" pitchFamily="34" charset="0"/>
                </a:rPr>
                <a:t>action1</a:t>
              </a:r>
              <a:r>
                <a:rPr lang="en-US" altLang="en-US" sz="2000"/>
                <a:t> termina</a:t>
              </a:r>
            </a:p>
          </p:txBody>
        </p:sp>
      </p:grpSp>
      <p:sp>
        <p:nvSpPr>
          <p:cNvPr id="199755" name="Rectangle 75"/>
          <p:cNvSpPr>
            <a:spLocks noChangeArrowheads="1"/>
          </p:cNvSpPr>
          <p:nvPr/>
        </p:nvSpPr>
        <p:spPr bwMode="auto">
          <a:xfrm>
            <a:off x="76200" y="6019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a:t>al più una di queste può uscire da un action state</a:t>
            </a:r>
          </a:p>
        </p:txBody>
      </p:sp>
    </p:spTree>
    <p:extLst>
      <p:ext uri="{BB962C8B-B14F-4D97-AF65-F5344CB8AC3E}">
        <p14:creationId xmlns:p14="http://schemas.microsoft.com/office/powerpoint/2010/main" val="7993032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9972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97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973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997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9974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9973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99742">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99743">
                                            <p:txEl>
                                              <p:pRg st="0" end="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99756"/>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19975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997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5" grpId="0" build="p" bldLvl="2" autoUpdateAnimBg="0"/>
      <p:bldP spid="199730" grpId="0" build="p" bldLvl="2" autoUpdateAnimBg="0"/>
      <p:bldP spid="199742" grpId="0" build="p" bldLvl="2" autoUpdateAnimBg="0"/>
      <p:bldP spid="199743" grpId="0" build="p" bldLvl="2" autoUpdateAnimBg="0"/>
      <p:bldP spid="199755" grpId="0" build="p" bldLvl="2"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Class Diagram</a:t>
            </a:r>
          </a:p>
        </p:txBody>
      </p:sp>
      <p:sp>
        <p:nvSpPr>
          <p:cNvPr id="163843" name="Rectangle 3"/>
          <p:cNvSpPr>
            <a:spLocks noGrp="1" noChangeArrowheads="1"/>
          </p:cNvSpPr>
          <p:nvPr>
            <p:ph type="body" idx="1"/>
          </p:nvPr>
        </p:nvSpPr>
        <p:spPr>
          <a:xfrm>
            <a:off x="228600" y="990600"/>
            <a:ext cx="8610600" cy="5562600"/>
          </a:xfrm>
        </p:spPr>
        <p:txBody>
          <a:bodyPr>
            <a:normAutofit fontScale="92500" lnSpcReduction="20000"/>
          </a:bodyPr>
          <a:lstStyle/>
          <a:p>
            <a:r>
              <a:rPr lang="en-US" altLang="en-US" dirty="0" err="1" smtClean="0"/>
              <a:t>Definisce</a:t>
            </a:r>
            <a:r>
              <a:rPr lang="en-US" altLang="en-US" dirty="0" smtClean="0"/>
              <a:t> </a:t>
            </a:r>
            <a:endParaRPr lang="en-US" altLang="en-US" dirty="0"/>
          </a:p>
          <a:p>
            <a:pPr lvl="1"/>
            <a:r>
              <a:rPr lang="en-US" altLang="en-US" dirty="0"/>
              <a:t>le </a:t>
            </a:r>
            <a:r>
              <a:rPr lang="en-US" altLang="en-US" dirty="0" err="1"/>
              <a:t>classi</a:t>
            </a:r>
            <a:r>
              <a:rPr lang="en-US" altLang="en-US" dirty="0"/>
              <a:t> (</a:t>
            </a:r>
            <a:r>
              <a:rPr lang="en-US" altLang="en-US" dirty="0" err="1"/>
              <a:t>degli</a:t>
            </a:r>
            <a:r>
              <a:rPr lang="en-US" altLang="en-US" dirty="0"/>
              <a:t> </a:t>
            </a:r>
            <a:r>
              <a:rPr lang="en-US" altLang="en-US" dirty="0" err="1"/>
              <a:t>oggetti</a:t>
            </a:r>
            <a:r>
              <a:rPr lang="en-US" altLang="en-US" dirty="0"/>
              <a:t> </a:t>
            </a:r>
            <a:r>
              <a:rPr lang="en-US" altLang="en-US" dirty="0" err="1"/>
              <a:t>utilizzati</a:t>
            </a:r>
            <a:r>
              <a:rPr lang="en-US" altLang="en-US" dirty="0"/>
              <a:t> in un </a:t>
            </a:r>
            <a:r>
              <a:rPr lang="en-US" altLang="en-US" dirty="0" err="1"/>
              <a:t>certo</a:t>
            </a:r>
            <a:r>
              <a:rPr lang="en-US" altLang="en-US" dirty="0"/>
              <a:t> </a:t>
            </a:r>
            <a:r>
              <a:rPr lang="en-US" altLang="en-US" dirty="0" err="1"/>
              <a:t>modello</a:t>
            </a:r>
            <a:r>
              <a:rPr lang="en-US" altLang="en-US" dirty="0"/>
              <a:t>)</a:t>
            </a:r>
          </a:p>
          <a:p>
            <a:pPr lvl="1"/>
            <a:r>
              <a:rPr lang="en-US" altLang="en-US" dirty="0"/>
              <a:t>le </a:t>
            </a:r>
            <a:r>
              <a:rPr lang="en-US" altLang="en-US" dirty="0" err="1"/>
              <a:t>loro</a:t>
            </a:r>
            <a:r>
              <a:rPr lang="en-US" altLang="en-US" dirty="0"/>
              <a:t> </a:t>
            </a:r>
            <a:r>
              <a:rPr lang="en-US" altLang="en-US" i="1" dirty="0"/>
              <a:t>features</a:t>
            </a:r>
          </a:p>
          <a:p>
            <a:pPr lvl="2"/>
            <a:r>
              <a:rPr lang="en-US" altLang="en-US" dirty="0" err="1"/>
              <a:t>attributi</a:t>
            </a:r>
            <a:endParaRPr lang="en-US" altLang="en-US" dirty="0"/>
          </a:p>
          <a:p>
            <a:pPr lvl="2"/>
            <a:r>
              <a:rPr lang="en-US" altLang="en-US" dirty="0" err="1"/>
              <a:t>operazioni</a:t>
            </a:r>
            <a:r>
              <a:rPr lang="en-US" altLang="en-US" dirty="0"/>
              <a:t>/</a:t>
            </a:r>
            <a:r>
              <a:rPr lang="en-US" altLang="en-US" dirty="0" err="1"/>
              <a:t>metodi</a:t>
            </a:r>
            <a:endParaRPr lang="en-US" altLang="en-US" dirty="0"/>
          </a:p>
          <a:p>
            <a:pPr lvl="1"/>
            <a:r>
              <a:rPr lang="en-US" altLang="en-US" dirty="0"/>
              <a:t>le </a:t>
            </a:r>
            <a:r>
              <a:rPr lang="en-US" altLang="en-US" dirty="0" err="1"/>
              <a:t>loro</a:t>
            </a:r>
            <a:r>
              <a:rPr lang="en-US" altLang="en-US" dirty="0"/>
              <a:t> </a:t>
            </a:r>
            <a:r>
              <a:rPr lang="en-US" altLang="en-US" dirty="0" err="1"/>
              <a:t>mutue</a:t>
            </a:r>
            <a:r>
              <a:rPr lang="en-US" altLang="en-US" dirty="0"/>
              <a:t> </a:t>
            </a:r>
            <a:r>
              <a:rPr lang="en-US" altLang="en-US" dirty="0" err="1"/>
              <a:t>relazioni</a:t>
            </a:r>
            <a:endParaRPr lang="en-US" altLang="en-US" dirty="0"/>
          </a:p>
          <a:p>
            <a:pPr lvl="2"/>
            <a:r>
              <a:rPr lang="en-US" altLang="en-US" dirty="0" err="1"/>
              <a:t>esistenza</a:t>
            </a:r>
            <a:r>
              <a:rPr lang="en-US" altLang="en-US" dirty="0"/>
              <a:t> di </a:t>
            </a:r>
            <a:r>
              <a:rPr lang="en-US" altLang="en-US" dirty="0" err="1"/>
              <a:t>associazioni</a:t>
            </a:r>
            <a:r>
              <a:rPr lang="en-US" altLang="en-US" dirty="0"/>
              <a:t> </a:t>
            </a:r>
            <a:r>
              <a:rPr lang="en-US" altLang="en-US" dirty="0" err="1"/>
              <a:t>tra</a:t>
            </a:r>
            <a:r>
              <a:rPr lang="en-US" altLang="en-US" dirty="0"/>
              <a:t> </a:t>
            </a:r>
            <a:r>
              <a:rPr lang="en-US" altLang="en-US" dirty="0" err="1"/>
              <a:t>i</a:t>
            </a:r>
            <a:r>
              <a:rPr lang="en-US" altLang="en-US" dirty="0"/>
              <a:t> </a:t>
            </a:r>
            <a:r>
              <a:rPr lang="en-US" altLang="en-US" dirty="0" err="1"/>
              <a:t>loro</a:t>
            </a:r>
            <a:r>
              <a:rPr lang="en-US" altLang="en-US" dirty="0"/>
              <a:t> </a:t>
            </a:r>
            <a:r>
              <a:rPr lang="en-US" altLang="en-US" dirty="0" err="1"/>
              <a:t>elementi</a:t>
            </a:r>
            <a:endParaRPr lang="en-US" altLang="en-US" dirty="0"/>
          </a:p>
          <a:p>
            <a:pPr lvl="2"/>
            <a:r>
              <a:rPr lang="en-US" altLang="en-US" dirty="0" err="1"/>
              <a:t>specializzazione</a:t>
            </a:r>
            <a:r>
              <a:rPr lang="en-US" altLang="en-US" dirty="0"/>
              <a:t>/inheritance</a:t>
            </a:r>
          </a:p>
          <a:p>
            <a:pPr lvl="2"/>
            <a:r>
              <a:rPr lang="en-US" altLang="en-US" dirty="0" err="1"/>
              <a:t>aggregazione</a:t>
            </a:r>
            <a:r>
              <a:rPr lang="en-US" altLang="en-US" dirty="0"/>
              <a:t>/</a:t>
            </a:r>
            <a:r>
              <a:rPr lang="en-US" altLang="en-US" dirty="0" err="1"/>
              <a:t>composizione</a:t>
            </a:r>
            <a:endParaRPr lang="en-US" altLang="en-US" dirty="0"/>
          </a:p>
          <a:p>
            <a:r>
              <a:rPr lang="en-US" altLang="en-US" dirty="0" err="1" smtClean="0"/>
              <a:t>Molti</a:t>
            </a:r>
            <a:r>
              <a:rPr lang="en-US" altLang="en-US" dirty="0" smtClean="0"/>
              <a:t> </a:t>
            </a:r>
            <a:r>
              <a:rPr lang="en-US" altLang="en-US" dirty="0" err="1"/>
              <a:t>usi</a:t>
            </a:r>
            <a:endParaRPr lang="en-US" altLang="en-US" dirty="0"/>
          </a:p>
          <a:p>
            <a:pPr lvl="1"/>
            <a:r>
              <a:rPr lang="en-US" altLang="en-US" dirty="0" err="1"/>
              <a:t>modellazione</a:t>
            </a:r>
            <a:r>
              <a:rPr lang="en-US" altLang="en-US" dirty="0"/>
              <a:t> </a:t>
            </a:r>
            <a:r>
              <a:rPr lang="en-US" altLang="en-US" dirty="0" err="1"/>
              <a:t>concettuale</a:t>
            </a:r>
            <a:endParaRPr lang="en-US" altLang="en-US" dirty="0"/>
          </a:p>
          <a:p>
            <a:pPr lvl="1"/>
            <a:r>
              <a:rPr lang="en-US" altLang="en-US" dirty="0" err="1"/>
              <a:t>specifica</a:t>
            </a:r>
            <a:r>
              <a:rPr lang="en-US" altLang="en-US" dirty="0"/>
              <a:t> del design</a:t>
            </a:r>
          </a:p>
          <a:p>
            <a:pPr lvl="1"/>
            <a:r>
              <a:rPr lang="en-US" altLang="en-US" dirty="0" err="1"/>
              <a:t>descrizione</a:t>
            </a:r>
            <a:r>
              <a:rPr lang="en-US" altLang="en-US" dirty="0"/>
              <a:t> </a:t>
            </a:r>
            <a:r>
              <a:rPr lang="en-US" altLang="en-US" dirty="0" err="1"/>
              <a:t>dell’implementazione</a:t>
            </a:r>
            <a:endParaRPr lang="en-US" altLang="en-US" dirty="0"/>
          </a:p>
          <a:p>
            <a:pPr lvl="1"/>
            <a:r>
              <a:rPr lang="en-US" altLang="en-US" dirty="0"/>
              <a:t>…...</a:t>
            </a:r>
          </a:p>
        </p:txBody>
      </p:sp>
    </p:spTree>
    <p:extLst>
      <p:ext uri="{BB962C8B-B14F-4D97-AF65-F5344CB8AC3E}">
        <p14:creationId xmlns:p14="http://schemas.microsoft.com/office/powerpoint/2010/main" val="3710859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38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38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38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38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3843">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3843">
                                            <p:txEl>
                                              <p:pRg st="10" end="1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163843">
                                            <p:txEl>
                                              <p:pRg st="11" end="11"/>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163843">
                                            <p:txEl>
                                              <p:pRg st="12" end="12"/>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1638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bldLvl="3"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467544" y="-90488"/>
            <a:ext cx="8229600" cy="1143000"/>
          </a:xfrm>
        </p:spPr>
        <p:txBody>
          <a:bodyPr/>
          <a:lstStyle/>
          <a:p>
            <a:r>
              <a:rPr lang="en-US" altLang="en-US" dirty="0" err="1"/>
              <a:t>Esempio</a:t>
            </a:r>
            <a:endParaRPr lang="en-US" altLang="en-US" dirty="0"/>
          </a:p>
        </p:txBody>
      </p:sp>
      <p:sp>
        <p:nvSpPr>
          <p:cNvPr id="216067" name="Rectangle 3"/>
          <p:cNvSpPr>
            <a:spLocks noGrp="1" noChangeArrowheads="1"/>
          </p:cNvSpPr>
          <p:nvPr>
            <p:ph type="body" idx="1"/>
          </p:nvPr>
        </p:nvSpPr>
        <p:spPr>
          <a:xfrm>
            <a:off x="228600" y="1066800"/>
            <a:ext cx="8610600" cy="762000"/>
          </a:xfrm>
        </p:spPr>
        <p:txBody>
          <a:bodyPr>
            <a:normAutofit lnSpcReduction="10000"/>
          </a:bodyPr>
          <a:lstStyle/>
          <a:p>
            <a:r>
              <a:rPr lang="en-US" altLang="en-US" sz="2400"/>
              <a:t>Registrarsi a “Briscola on Line” (azioni espresso con linguaggio naturale)</a:t>
            </a:r>
          </a:p>
        </p:txBody>
      </p:sp>
      <p:grpSp>
        <p:nvGrpSpPr>
          <p:cNvPr id="216140" name="Group 76"/>
          <p:cNvGrpSpPr>
            <a:grpSpLocks/>
          </p:cNvGrpSpPr>
          <p:nvPr/>
        </p:nvGrpSpPr>
        <p:grpSpPr bwMode="auto">
          <a:xfrm>
            <a:off x="6248400" y="4716463"/>
            <a:ext cx="1828800" cy="1143000"/>
            <a:chOff x="3936" y="2971"/>
            <a:chExt cx="1152" cy="720"/>
          </a:xfrm>
        </p:grpSpPr>
        <p:grpSp>
          <p:nvGrpSpPr>
            <p:cNvPr id="216136" name="Group 72"/>
            <p:cNvGrpSpPr>
              <a:grpSpLocks/>
            </p:cNvGrpSpPr>
            <p:nvPr/>
          </p:nvGrpSpPr>
          <p:grpSpPr bwMode="auto">
            <a:xfrm>
              <a:off x="3936" y="3345"/>
              <a:ext cx="1152" cy="346"/>
              <a:chOff x="2093" y="3350"/>
              <a:chExt cx="1152" cy="346"/>
            </a:xfrm>
          </p:grpSpPr>
          <p:sp>
            <p:nvSpPr>
              <p:cNvPr id="216107" name="Text Box 43"/>
              <p:cNvSpPr txBox="1">
                <a:spLocks noChangeArrowheads="1"/>
              </p:cNvSpPr>
              <p:nvPr/>
            </p:nvSpPr>
            <p:spPr bwMode="auto">
              <a:xfrm>
                <a:off x="2138" y="3350"/>
                <a:ext cx="1061"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Consegna</a:t>
                </a:r>
                <a:br>
                  <a:rPr lang="en-US" altLang="en-US" sz="1600" b="1">
                    <a:latin typeface="Arial" pitchFamily="34" charset="0"/>
                  </a:rPr>
                </a:br>
                <a:r>
                  <a:rPr lang="en-US" altLang="en-US" sz="1600" b="1">
                    <a:latin typeface="Arial" pitchFamily="34" charset="0"/>
                  </a:rPr>
                  <a:t>codice accesso</a:t>
                </a:r>
              </a:p>
            </p:txBody>
          </p:sp>
          <p:sp>
            <p:nvSpPr>
              <p:cNvPr id="216108" name="AutoShape 44"/>
              <p:cNvSpPr>
                <a:spLocks noChangeArrowheads="1"/>
              </p:cNvSpPr>
              <p:nvPr/>
            </p:nvSpPr>
            <p:spPr bwMode="auto">
              <a:xfrm>
                <a:off x="2093" y="3355"/>
                <a:ext cx="1152"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6109" name="Line 45"/>
            <p:cNvSpPr>
              <a:spLocks noChangeShapeType="1"/>
            </p:cNvSpPr>
            <p:nvPr/>
          </p:nvSpPr>
          <p:spPr bwMode="auto">
            <a:xfrm rot="5411028">
              <a:off x="4195" y="3163"/>
              <a:ext cx="384"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6141" name="Group 77"/>
          <p:cNvGrpSpPr>
            <a:grpSpLocks/>
          </p:cNvGrpSpPr>
          <p:nvPr/>
        </p:nvGrpSpPr>
        <p:grpSpPr bwMode="auto">
          <a:xfrm>
            <a:off x="6811963" y="5865813"/>
            <a:ext cx="381000" cy="839787"/>
            <a:chOff x="4291" y="3695"/>
            <a:chExt cx="240" cy="529"/>
          </a:xfrm>
        </p:grpSpPr>
        <p:sp>
          <p:nvSpPr>
            <p:cNvPr id="216110" name="Line 46"/>
            <p:cNvSpPr>
              <a:spLocks noChangeShapeType="1"/>
            </p:cNvSpPr>
            <p:nvPr/>
          </p:nvSpPr>
          <p:spPr bwMode="auto">
            <a:xfrm rot="5411028">
              <a:off x="4242" y="3839"/>
              <a:ext cx="28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6112" name="Group 48"/>
            <p:cNvGrpSpPr>
              <a:grpSpLocks/>
            </p:cNvGrpSpPr>
            <p:nvPr/>
          </p:nvGrpSpPr>
          <p:grpSpPr bwMode="auto">
            <a:xfrm>
              <a:off x="4291" y="3984"/>
              <a:ext cx="240" cy="240"/>
              <a:chOff x="1872" y="2304"/>
              <a:chExt cx="336" cy="336"/>
            </a:xfrm>
          </p:grpSpPr>
          <p:sp>
            <p:nvSpPr>
              <p:cNvPr id="216113" name="Oval 49"/>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6114" name="Oval 50"/>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16139" name="Group 75"/>
          <p:cNvGrpSpPr>
            <a:grpSpLocks/>
          </p:cNvGrpSpPr>
          <p:nvPr/>
        </p:nvGrpSpPr>
        <p:grpSpPr bwMode="auto">
          <a:xfrm>
            <a:off x="6278563" y="3733800"/>
            <a:ext cx="1447800" cy="998538"/>
            <a:chOff x="3955" y="2352"/>
            <a:chExt cx="912" cy="629"/>
          </a:xfrm>
        </p:grpSpPr>
        <p:sp>
          <p:nvSpPr>
            <p:cNvPr id="216104" name="Text Box 40"/>
            <p:cNvSpPr txBox="1">
              <a:spLocks noChangeArrowheads="1"/>
            </p:cNvSpPr>
            <p:nvPr/>
          </p:nvSpPr>
          <p:spPr bwMode="auto">
            <a:xfrm>
              <a:off x="4105" y="2635"/>
              <a:ext cx="68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Richiesta</a:t>
              </a:r>
              <a:br>
                <a:rPr lang="en-US" altLang="en-US" sz="1600" b="1">
                  <a:latin typeface="Arial" pitchFamily="34" charset="0"/>
                </a:rPr>
              </a:br>
              <a:r>
                <a:rPr lang="en-US" altLang="en-US" sz="1600" b="1">
                  <a:latin typeface="Arial" pitchFamily="34" charset="0"/>
                </a:rPr>
                <a:t>dati</a:t>
              </a:r>
            </a:p>
          </p:txBody>
        </p:sp>
        <p:sp>
          <p:nvSpPr>
            <p:cNvPr id="216105" name="AutoShape 41"/>
            <p:cNvSpPr>
              <a:spLocks noChangeArrowheads="1"/>
            </p:cNvSpPr>
            <p:nvPr/>
          </p:nvSpPr>
          <p:spPr bwMode="auto">
            <a:xfrm>
              <a:off x="3955" y="2645"/>
              <a:ext cx="912"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6116" name="Line 52"/>
            <p:cNvSpPr>
              <a:spLocks noChangeShapeType="1"/>
            </p:cNvSpPr>
            <p:nvPr/>
          </p:nvSpPr>
          <p:spPr bwMode="auto">
            <a:xfrm rot="5411028" flipH="1">
              <a:off x="4044" y="2388"/>
              <a:ext cx="283" cy="211"/>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6138" name="Group 74"/>
          <p:cNvGrpSpPr>
            <a:grpSpLocks/>
          </p:cNvGrpSpPr>
          <p:nvPr/>
        </p:nvGrpSpPr>
        <p:grpSpPr bwMode="auto">
          <a:xfrm>
            <a:off x="4945063" y="2743200"/>
            <a:ext cx="1482725" cy="1287463"/>
            <a:chOff x="3115" y="1728"/>
            <a:chExt cx="934" cy="811"/>
          </a:xfrm>
        </p:grpSpPr>
        <p:grpSp>
          <p:nvGrpSpPr>
            <p:cNvPr id="216135" name="Group 71"/>
            <p:cNvGrpSpPr>
              <a:grpSpLocks/>
            </p:cNvGrpSpPr>
            <p:nvPr/>
          </p:nvGrpSpPr>
          <p:grpSpPr bwMode="auto">
            <a:xfrm>
              <a:off x="3115" y="2049"/>
              <a:ext cx="934" cy="490"/>
              <a:chOff x="1272" y="2054"/>
              <a:chExt cx="934" cy="490"/>
            </a:xfrm>
          </p:grpSpPr>
          <p:sp>
            <p:nvSpPr>
              <p:cNvPr id="216096" name="Text Box 32"/>
              <p:cNvSpPr txBox="1">
                <a:spLocks noChangeArrowheads="1"/>
              </p:cNvSpPr>
              <p:nvPr/>
            </p:nvSpPr>
            <p:spPr bwMode="auto">
              <a:xfrm>
                <a:off x="1300" y="2054"/>
                <a:ext cx="878"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Illustrazone</a:t>
                </a:r>
                <a:br>
                  <a:rPr lang="en-US" altLang="en-US" sz="1600" b="1">
                    <a:latin typeface="Arial" pitchFamily="34" charset="0"/>
                  </a:rPr>
                </a:br>
                <a:r>
                  <a:rPr lang="en-US" altLang="en-US" sz="1600" b="1">
                    <a:latin typeface="Arial" pitchFamily="34" charset="0"/>
                  </a:rPr>
                  <a:t>tipo briscola</a:t>
                </a:r>
                <a:br>
                  <a:rPr lang="en-US" altLang="en-US" sz="1600" b="1">
                    <a:latin typeface="Arial" pitchFamily="34" charset="0"/>
                  </a:rPr>
                </a:br>
                <a:r>
                  <a:rPr lang="en-US" altLang="en-US" sz="1600" b="1">
                    <a:latin typeface="Arial" pitchFamily="34" charset="0"/>
                  </a:rPr>
                  <a:t>giocato</a:t>
                </a:r>
              </a:p>
            </p:txBody>
          </p:sp>
          <p:sp>
            <p:nvSpPr>
              <p:cNvPr id="216097" name="AutoShape 33"/>
              <p:cNvSpPr>
                <a:spLocks noChangeArrowheads="1"/>
              </p:cNvSpPr>
              <p:nvPr/>
            </p:nvSpPr>
            <p:spPr bwMode="auto">
              <a:xfrm>
                <a:off x="1272" y="2057"/>
                <a:ext cx="934" cy="485"/>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6121" name="Line 57"/>
            <p:cNvSpPr>
              <a:spLocks noChangeShapeType="1"/>
            </p:cNvSpPr>
            <p:nvPr/>
          </p:nvSpPr>
          <p:spPr bwMode="auto">
            <a:xfrm rot="5411028" flipH="1">
              <a:off x="3300" y="1884"/>
              <a:ext cx="331" cy="19"/>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6111" name="Oval 47"/>
          <p:cNvSpPr>
            <a:spLocks noChangeArrowheads="1"/>
          </p:cNvSpPr>
          <p:nvPr/>
        </p:nvSpPr>
        <p:spPr bwMode="auto">
          <a:xfrm>
            <a:off x="3262313" y="2209800"/>
            <a:ext cx="228600" cy="228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6137" name="Group 73"/>
          <p:cNvGrpSpPr>
            <a:grpSpLocks/>
          </p:cNvGrpSpPr>
          <p:nvPr/>
        </p:nvGrpSpPr>
        <p:grpSpPr bwMode="auto">
          <a:xfrm>
            <a:off x="3336925" y="2133600"/>
            <a:ext cx="2606675" cy="593725"/>
            <a:chOff x="2102" y="1344"/>
            <a:chExt cx="1642" cy="374"/>
          </a:xfrm>
        </p:grpSpPr>
        <p:grpSp>
          <p:nvGrpSpPr>
            <p:cNvPr id="216134" name="Group 70"/>
            <p:cNvGrpSpPr>
              <a:grpSpLocks/>
            </p:cNvGrpSpPr>
            <p:nvPr/>
          </p:nvGrpSpPr>
          <p:grpSpPr bwMode="auto">
            <a:xfrm>
              <a:off x="2784" y="1344"/>
              <a:ext cx="960" cy="374"/>
              <a:chOff x="710" y="1445"/>
              <a:chExt cx="960" cy="374"/>
            </a:xfrm>
          </p:grpSpPr>
          <p:sp>
            <p:nvSpPr>
              <p:cNvPr id="216074" name="Text Box 10"/>
              <p:cNvSpPr txBox="1">
                <a:spLocks noChangeArrowheads="1"/>
              </p:cNvSpPr>
              <p:nvPr/>
            </p:nvSpPr>
            <p:spPr bwMode="auto">
              <a:xfrm>
                <a:off x="733" y="1459"/>
                <a:ext cx="913"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Richiesta</a:t>
                </a:r>
                <a:br>
                  <a:rPr lang="en-US" altLang="en-US" sz="1600" b="1">
                    <a:latin typeface="Arial" pitchFamily="34" charset="0"/>
                  </a:rPr>
                </a:br>
                <a:r>
                  <a:rPr lang="en-US" altLang="en-US" sz="1600" b="1">
                    <a:latin typeface="Arial" pitchFamily="34" charset="0"/>
                  </a:rPr>
                  <a:t>registrazione</a:t>
                </a:r>
              </a:p>
            </p:txBody>
          </p:sp>
          <p:sp>
            <p:nvSpPr>
              <p:cNvPr id="216075" name="AutoShape 11"/>
              <p:cNvSpPr>
                <a:spLocks noChangeArrowheads="1"/>
              </p:cNvSpPr>
              <p:nvPr/>
            </p:nvSpPr>
            <p:spPr bwMode="auto">
              <a:xfrm>
                <a:off x="710" y="1445"/>
                <a:ext cx="960" cy="374"/>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6127" name="Line 63"/>
            <p:cNvSpPr>
              <a:spLocks noChangeShapeType="1"/>
            </p:cNvSpPr>
            <p:nvPr/>
          </p:nvSpPr>
          <p:spPr bwMode="auto">
            <a:xfrm rot="5411028" flipH="1">
              <a:off x="2389" y="1151"/>
              <a:ext cx="98" cy="671"/>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32207948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61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61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1613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613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1614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16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autoUpdateAnimBg="0"/>
      <p:bldP spid="216111"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5" name="Rectangle 5"/>
          <p:cNvSpPr>
            <a:spLocks noGrp="1" noChangeArrowheads="1"/>
          </p:cNvSpPr>
          <p:nvPr>
            <p:ph type="title"/>
          </p:nvPr>
        </p:nvSpPr>
        <p:spPr/>
        <p:txBody>
          <a:bodyPr/>
          <a:lstStyle/>
          <a:p>
            <a:r>
              <a:rPr lang="en-US" altLang="en-US" dirty="0"/>
              <a:t>Activity diagram</a:t>
            </a:r>
          </a:p>
        </p:txBody>
      </p:sp>
      <p:sp>
        <p:nvSpPr>
          <p:cNvPr id="215046" name="Rectangle 6"/>
          <p:cNvSpPr>
            <a:spLocks noGrp="1" noChangeArrowheads="1"/>
          </p:cNvSpPr>
          <p:nvPr>
            <p:ph type="body" idx="1"/>
          </p:nvPr>
        </p:nvSpPr>
        <p:spPr>
          <a:xfrm>
            <a:off x="91104" y="1369539"/>
            <a:ext cx="8610600" cy="609600"/>
          </a:xfrm>
        </p:spPr>
        <p:txBody>
          <a:bodyPr>
            <a:noAutofit/>
          </a:bodyPr>
          <a:lstStyle/>
          <a:p>
            <a:r>
              <a:rPr lang="en-US" altLang="en-US" sz="2400" dirty="0"/>
              <a:t>Decision point</a:t>
            </a:r>
          </a:p>
          <a:p>
            <a:pPr lvl="1"/>
            <a:r>
              <a:rPr lang="en-US" altLang="en-US" sz="2000" dirty="0" err="1"/>
              <a:t>permette</a:t>
            </a:r>
            <a:r>
              <a:rPr lang="en-US" altLang="en-US" sz="2000" dirty="0"/>
              <a:t> di </a:t>
            </a:r>
            <a:r>
              <a:rPr lang="en-US" altLang="en-US" sz="2000" dirty="0" err="1"/>
              <a:t>descrivere</a:t>
            </a:r>
            <a:r>
              <a:rPr lang="en-US" altLang="en-US" sz="2000" dirty="0"/>
              <a:t> </a:t>
            </a:r>
            <a:r>
              <a:rPr lang="en-US" altLang="en-US" sz="2000" dirty="0" err="1"/>
              <a:t>differenti</a:t>
            </a:r>
            <a:r>
              <a:rPr lang="en-US" altLang="en-US" sz="2000" dirty="0"/>
              <a:t> </a:t>
            </a:r>
            <a:r>
              <a:rPr lang="en-US" altLang="en-US" sz="2000" dirty="0" err="1"/>
              <a:t>flussi</a:t>
            </a:r>
            <a:r>
              <a:rPr lang="en-US" altLang="en-US" sz="2000" dirty="0"/>
              <a:t> in </a:t>
            </a:r>
            <a:r>
              <a:rPr lang="en-US" altLang="en-US" sz="2000" dirty="0" err="1"/>
              <a:t>dipendenza</a:t>
            </a:r>
            <a:r>
              <a:rPr lang="en-US" altLang="en-US" sz="2000" dirty="0"/>
              <a:t> da </a:t>
            </a:r>
            <a:r>
              <a:rPr lang="en-US" altLang="en-US" sz="2000" dirty="0" err="1" smtClean="0"/>
              <a:t>condizioni</a:t>
            </a:r>
            <a:endParaRPr lang="en-US" altLang="en-US" sz="2000" dirty="0"/>
          </a:p>
        </p:txBody>
      </p:sp>
      <p:grpSp>
        <p:nvGrpSpPr>
          <p:cNvPr id="215087" name="Group 47"/>
          <p:cNvGrpSpPr>
            <a:grpSpLocks/>
          </p:cNvGrpSpPr>
          <p:nvPr/>
        </p:nvGrpSpPr>
        <p:grpSpPr bwMode="auto">
          <a:xfrm>
            <a:off x="4648200" y="3276600"/>
            <a:ext cx="2003425" cy="850900"/>
            <a:chOff x="2928" y="2400"/>
            <a:chExt cx="1262" cy="536"/>
          </a:xfrm>
        </p:grpSpPr>
        <p:sp>
          <p:nvSpPr>
            <p:cNvPr id="215070" name="Line 30"/>
            <p:cNvSpPr>
              <a:spLocks noChangeShapeType="1"/>
            </p:cNvSpPr>
            <p:nvPr/>
          </p:nvSpPr>
          <p:spPr bwMode="auto">
            <a:xfrm flipH="1" flipV="1">
              <a:off x="2928" y="2400"/>
              <a:ext cx="912" cy="47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71" name="Text Box 31"/>
            <p:cNvSpPr txBox="1">
              <a:spLocks noChangeArrowheads="1"/>
            </p:cNvSpPr>
            <p:nvPr/>
          </p:nvSpPr>
          <p:spPr bwMode="auto">
            <a:xfrm>
              <a:off x="3168" y="2688"/>
              <a:ext cx="1022" cy="24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decision point</a:t>
              </a:r>
            </a:p>
          </p:txBody>
        </p:sp>
      </p:grpSp>
      <p:grpSp>
        <p:nvGrpSpPr>
          <p:cNvPr id="215098" name="Group 58"/>
          <p:cNvGrpSpPr>
            <a:grpSpLocks/>
          </p:cNvGrpSpPr>
          <p:nvPr/>
        </p:nvGrpSpPr>
        <p:grpSpPr bwMode="auto">
          <a:xfrm>
            <a:off x="3886200" y="2286000"/>
            <a:ext cx="914400" cy="1143000"/>
            <a:chOff x="2448" y="1680"/>
            <a:chExt cx="576" cy="720"/>
          </a:xfrm>
        </p:grpSpPr>
        <p:sp>
          <p:nvSpPr>
            <p:cNvPr id="215073" name="AutoShape 33"/>
            <p:cNvSpPr>
              <a:spLocks noChangeArrowheads="1"/>
            </p:cNvSpPr>
            <p:nvPr/>
          </p:nvSpPr>
          <p:spPr bwMode="auto">
            <a:xfrm>
              <a:off x="2448" y="2064"/>
              <a:ext cx="576" cy="336"/>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86" name="Line 46"/>
            <p:cNvSpPr>
              <a:spLocks noChangeShapeType="1"/>
            </p:cNvSpPr>
            <p:nvPr/>
          </p:nvSpPr>
          <p:spPr bwMode="auto">
            <a:xfrm rot="5411028">
              <a:off x="2544" y="1872"/>
              <a:ext cx="384"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5097" name="Group 57"/>
          <p:cNvGrpSpPr>
            <a:grpSpLocks/>
          </p:cNvGrpSpPr>
          <p:nvPr/>
        </p:nvGrpSpPr>
        <p:grpSpPr bwMode="auto">
          <a:xfrm>
            <a:off x="4800600" y="2605088"/>
            <a:ext cx="3505200" cy="785812"/>
            <a:chOff x="3024" y="1977"/>
            <a:chExt cx="2208" cy="495"/>
          </a:xfrm>
        </p:grpSpPr>
        <p:grpSp>
          <p:nvGrpSpPr>
            <p:cNvPr id="215089" name="Group 49"/>
            <p:cNvGrpSpPr>
              <a:grpSpLocks/>
            </p:cNvGrpSpPr>
            <p:nvPr/>
          </p:nvGrpSpPr>
          <p:grpSpPr bwMode="auto">
            <a:xfrm>
              <a:off x="4272" y="2184"/>
              <a:ext cx="960" cy="288"/>
              <a:chOff x="4272" y="2184"/>
              <a:chExt cx="960" cy="288"/>
            </a:xfrm>
          </p:grpSpPr>
          <p:sp>
            <p:nvSpPr>
              <p:cNvPr id="215066" name="Text Box 26"/>
              <p:cNvSpPr txBox="1">
                <a:spLocks noChangeArrowheads="1"/>
              </p:cNvSpPr>
              <p:nvPr/>
            </p:nvSpPr>
            <p:spPr bwMode="auto">
              <a:xfrm>
                <a:off x="4462" y="2212"/>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action3</a:t>
                </a:r>
              </a:p>
            </p:txBody>
          </p:sp>
          <p:sp>
            <p:nvSpPr>
              <p:cNvPr id="215067" name="AutoShape 27"/>
              <p:cNvSpPr>
                <a:spLocks noChangeArrowheads="1"/>
              </p:cNvSpPr>
              <p:nvPr/>
            </p:nvSpPr>
            <p:spPr bwMode="auto">
              <a:xfrm>
                <a:off x="4272" y="2184"/>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74" name="Line 34"/>
            <p:cNvSpPr>
              <a:spLocks noChangeShapeType="1"/>
            </p:cNvSpPr>
            <p:nvPr/>
          </p:nvSpPr>
          <p:spPr bwMode="auto">
            <a:xfrm>
              <a:off x="3024" y="2328"/>
              <a:ext cx="1248"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88" name="Text Box 48"/>
            <p:cNvSpPr txBox="1">
              <a:spLocks noChangeArrowheads="1"/>
            </p:cNvSpPr>
            <p:nvPr/>
          </p:nvSpPr>
          <p:spPr bwMode="auto">
            <a:xfrm>
              <a:off x="3216" y="1977"/>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[cond3]</a:t>
              </a:r>
            </a:p>
          </p:txBody>
        </p:sp>
      </p:grpSp>
      <p:grpSp>
        <p:nvGrpSpPr>
          <p:cNvPr id="215095" name="Group 55"/>
          <p:cNvGrpSpPr>
            <a:grpSpLocks/>
          </p:cNvGrpSpPr>
          <p:nvPr/>
        </p:nvGrpSpPr>
        <p:grpSpPr bwMode="auto">
          <a:xfrm>
            <a:off x="381000" y="2590800"/>
            <a:ext cx="3505200" cy="800100"/>
            <a:chOff x="240" y="1968"/>
            <a:chExt cx="2208" cy="504"/>
          </a:xfrm>
        </p:grpSpPr>
        <p:grpSp>
          <p:nvGrpSpPr>
            <p:cNvPr id="215078" name="Group 38"/>
            <p:cNvGrpSpPr>
              <a:grpSpLocks/>
            </p:cNvGrpSpPr>
            <p:nvPr/>
          </p:nvGrpSpPr>
          <p:grpSpPr bwMode="auto">
            <a:xfrm>
              <a:off x="240" y="2184"/>
              <a:ext cx="960" cy="288"/>
              <a:chOff x="912" y="1535"/>
              <a:chExt cx="960" cy="288"/>
            </a:xfrm>
          </p:grpSpPr>
          <p:sp>
            <p:nvSpPr>
              <p:cNvPr id="215079" name="Text Box 39"/>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action1</a:t>
                </a:r>
              </a:p>
            </p:txBody>
          </p:sp>
          <p:sp>
            <p:nvSpPr>
              <p:cNvPr id="215080" name="AutoShape 40"/>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81" name="Line 41"/>
            <p:cNvSpPr>
              <a:spLocks noChangeShapeType="1"/>
            </p:cNvSpPr>
            <p:nvPr/>
          </p:nvSpPr>
          <p:spPr bwMode="auto">
            <a:xfrm>
              <a:off x="1200" y="2328"/>
              <a:ext cx="1248" cy="0"/>
            </a:xfrm>
            <a:prstGeom prst="line">
              <a:avLst/>
            </a:prstGeom>
            <a:noFill/>
            <a:ln w="2857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090" name="Text Box 50"/>
            <p:cNvSpPr txBox="1">
              <a:spLocks noChangeArrowheads="1"/>
            </p:cNvSpPr>
            <p:nvPr/>
          </p:nvSpPr>
          <p:spPr bwMode="auto">
            <a:xfrm>
              <a:off x="1680" y="1968"/>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[cond1]</a:t>
              </a:r>
            </a:p>
          </p:txBody>
        </p:sp>
      </p:grpSp>
      <p:grpSp>
        <p:nvGrpSpPr>
          <p:cNvPr id="215099" name="Group 59"/>
          <p:cNvGrpSpPr>
            <a:grpSpLocks/>
          </p:cNvGrpSpPr>
          <p:nvPr/>
        </p:nvGrpSpPr>
        <p:grpSpPr bwMode="auto">
          <a:xfrm>
            <a:off x="3409950" y="3427413"/>
            <a:ext cx="1695450" cy="1069975"/>
            <a:chOff x="2148" y="2399"/>
            <a:chExt cx="1068" cy="674"/>
          </a:xfrm>
        </p:grpSpPr>
        <p:sp>
          <p:nvSpPr>
            <p:cNvPr id="215082" name="Line 42"/>
            <p:cNvSpPr>
              <a:spLocks noChangeShapeType="1"/>
            </p:cNvSpPr>
            <p:nvPr/>
          </p:nvSpPr>
          <p:spPr bwMode="auto">
            <a:xfrm rot="5411028">
              <a:off x="2543" y="2591"/>
              <a:ext cx="384"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5083" name="Group 43"/>
            <p:cNvGrpSpPr>
              <a:grpSpLocks/>
            </p:cNvGrpSpPr>
            <p:nvPr/>
          </p:nvGrpSpPr>
          <p:grpSpPr bwMode="auto">
            <a:xfrm>
              <a:off x="2256" y="2785"/>
              <a:ext cx="960" cy="288"/>
              <a:chOff x="912" y="1535"/>
              <a:chExt cx="960" cy="288"/>
            </a:xfrm>
          </p:grpSpPr>
          <p:sp>
            <p:nvSpPr>
              <p:cNvPr id="215084" name="Text Box 44"/>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action2</a:t>
                </a:r>
              </a:p>
            </p:txBody>
          </p:sp>
          <p:sp>
            <p:nvSpPr>
              <p:cNvPr id="215085" name="AutoShape 45"/>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5091" name="Text Box 51"/>
            <p:cNvSpPr txBox="1">
              <a:spLocks noChangeArrowheads="1"/>
            </p:cNvSpPr>
            <p:nvPr/>
          </p:nvSpPr>
          <p:spPr bwMode="auto">
            <a:xfrm>
              <a:off x="2148" y="2409"/>
              <a:ext cx="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[cond2]</a:t>
              </a:r>
            </a:p>
          </p:txBody>
        </p:sp>
      </p:grpSp>
      <p:sp>
        <p:nvSpPr>
          <p:cNvPr id="215093" name="Rectangle 53"/>
          <p:cNvSpPr>
            <a:spLocks noChangeArrowheads="1"/>
          </p:cNvSpPr>
          <p:nvPr/>
        </p:nvSpPr>
        <p:spPr bwMode="auto">
          <a:xfrm>
            <a:off x="187632" y="4518661"/>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lnSpc>
                <a:spcPts val="2400"/>
              </a:lnSpc>
              <a:spcBef>
                <a:spcPts val="400"/>
              </a:spcBef>
            </a:pPr>
            <a:r>
              <a:rPr lang="en-US" altLang="en-US" sz="2000" dirty="0" err="1"/>
              <a:t>può</a:t>
            </a:r>
            <a:r>
              <a:rPr lang="en-US" altLang="en-US" sz="2000" dirty="0"/>
              <a:t> </a:t>
            </a:r>
            <a:r>
              <a:rPr lang="en-US" altLang="en-US" sz="2000" dirty="0" err="1"/>
              <a:t>avere</a:t>
            </a:r>
            <a:r>
              <a:rPr lang="en-US" altLang="en-US" sz="2000" dirty="0"/>
              <a:t> un </a:t>
            </a:r>
            <a:r>
              <a:rPr lang="en-US" altLang="en-US" sz="2000" dirty="0" err="1"/>
              <a:t>qualunque</a:t>
            </a:r>
            <a:r>
              <a:rPr lang="en-US" altLang="en-US" sz="2000" dirty="0"/>
              <a:t> </a:t>
            </a:r>
            <a:r>
              <a:rPr lang="en-US" altLang="en-US" sz="2000" dirty="0" err="1"/>
              <a:t>numero</a:t>
            </a:r>
            <a:r>
              <a:rPr lang="en-US" altLang="en-US" sz="2000" dirty="0"/>
              <a:t> di </a:t>
            </a:r>
            <a:r>
              <a:rPr lang="en-US" altLang="en-US" sz="2000" dirty="0" err="1"/>
              <a:t>transizioni</a:t>
            </a:r>
            <a:r>
              <a:rPr lang="en-US" altLang="en-US" sz="2000" dirty="0"/>
              <a:t> in </a:t>
            </a:r>
            <a:r>
              <a:rPr lang="en-US" altLang="en-US" sz="2000" dirty="0" err="1"/>
              <a:t>uscita</a:t>
            </a:r>
            <a:endParaRPr lang="en-US" altLang="en-US" sz="2000" dirty="0"/>
          </a:p>
          <a:p>
            <a:pPr lvl="1">
              <a:lnSpc>
                <a:spcPts val="2400"/>
              </a:lnSpc>
              <a:spcBef>
                <a:spcPts val="400"/>
              </a:spcBef>
            </a:pPr>
            <a:r>
              <a:rPr lang="en-US" altLang="en-US" sz="2000" dirty="0"/>
              <a:t>le </a:t>
            </a:r>
            <a:r>
              <a:rPr lang="en-US" altLang="en-US" sz="2000" dirty="0" err="1"/>
              <a:t>varie</a:t>
            </a:r>
            <a:r>
              <a:rPr lang="en-US" altLang="en-US" sz="2000" dirty="0"/>
              <a:t> </a:t>
            </a:r>
            <a:r>
              <a:rPr lang="en-US" altLang="en-US" sz="2000" dirty="0" err="1"/>
              <a:t>condizioni</a:t>
            </a:r>
            <a:r>
              <a:rPr lang="en-US" altLang="en-US" sz="2000" dirty="0"/>
              <a:t> non </a:t>
            </a:r>
            <a:r>
              <a:rPr lang="en-US" altLang="en-US" sz="2000" dirty="0" err="1"/>
              <a:t>devono</a:t>
            </a:r>
            <a:r>
              <a:rPr lang="en-US" altLang="en-US" sz="2000" dirty="0"/>
              <a:t> </a:t>
            </a:r>
            <a:r>
              <a:rPr lang="en-US" altLang="en-US" sz="2000" dirty="0" err="1"/>
              <a:t>essere</a:t>
            </a:r>
            <a:r>
              <a:rPr lang="en-US" altLang="en-US" sz="2000" dirty="0"/>
              <a:t> overlapping</a:t>
            </a:r>
          </a:p>
        </p:txBody>
      </p:sp>
      <p:sp>
        <p:nvSpPr>
          <p:cNvPr id="215100" name="Rectangle 60"/>
          <p:cNvSpPr>
            <a:spLocks noChangeArrowheads="1"/>
          </p:cNvSpPr>
          <p:nvPr/>
        </p:nvSpPr>
        <p:spPr bwMode="auto">
          <a:xfrm>
            <a:off x="152400" y="51816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r>
              <a:rPr lang="en-US" altLang="en-US"/>
              <a:t>Merge</a:t>
            </a:r>
          </a:p>
        </p:txBody>
      </p:sp>
      <p:grpSp>
        <p:nvGrpSpPr>
          <p:cNvPr id="215130" name="Group 90"/>
          <p:cNvGrpSpPr>
            <a:grpSpLocks/>
          </p:cNvGrpSpPr>
          <p:nvPr/>
        </p:nvGrpSpPr>
        <p:grpSpPr bwMode="auto">
          <a:xfrm>
            <a:off x="3200400" y="5335588"/>
            <a:ext cx="2819400" cy="1446212"/>
            <a:chOff x="2016" y="3312"/>
            <a:chExt cx="1776" cy="911"/>
          </a:xfrm>
        </p:grpSpPr>
        <p:sp>
          <p:nvSpPr>
            <p:cNvPr id="215105" name="AutoShape 65"/>
            <p:cNvSpPr>
              <a:spLocks noChangeArrowheads="1"/>
            </p:cNvSpPr>
            <p:nvPr/>
          </p:nvSpPr>
          <p:spPr bwMode="auto">
            <a:xfrm>
              <a:off x="2544" y="3504"/>
              <a:ext cx="576" cy="336"/>
            </a:xfrm>
            <a:prstGeom prst="diamond">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06" name="Line 66"/>
            <p:cNvSpPr>
              <a:spLocks noChangeShapeType="1"/>
            </p:cNvSpPr>
            <p:nvPr/>
          </p:nvSpPr>
          <p:spPr bwMode="auto">
            <a:xfrm rot="5411028">
              <a:off x="2735" y="3408"/>
              <a:ext cx="191"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11" name="Line 71"/>
            <p:cNvSpPr>
              <a:spLocks noChangeShapeType="1"/>
            </p:cNvSpPr>
            <p:nvPr/>
          </p:nvSpPr>
          <p:spPr bwMode="auto">
            <a:xfrm>
              <a:off x="3120" y="3672"/>
              <a:ext cx="672" cy="25"/>
            </a:xfrm>
            <a:prstGeom prst="line">
              <a:avLst/>
            </a:prstGeom>
            <a:noFill/>
            <a:ln w="2857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17" name="Line 77"/>
            <p:cNvSpPr>
              <a:spLocks noChangeShapeType="1"/>
            </p:cNvSpPr>
            <p:nvPr/>
          </p:nvSpPr>
          <p:spPr bwMode="auto">
            <a:xfrm flipV="1">
              <a:off x="2016" y="3672"/>
              <a:ext cx="528" cy="25"/>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20" name="Line 80"/>
            <p:cNvSpPr>
              <a:spLocks noChangeShapeType="1"/>
            </p:cNvSpPr>
            <p:nvPr/>
          </p:nvSpPr>
          <p:spPr bwMode="auto">
            <a:xfrm rot="5411028">
              <a:off x="2639" y="4031"/>
              <a:ext cx="384"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28" name="Line 88"/>
            <p:cNvSpPr>
              <a:spLocks noChangeShapeType="1"/>
            </p:cNvSpPr>
            <p:nvPr/>
          </p:nvSpPr>
          <p:spPr bwMode="auto">
            <a:xfrm>
              <a:off x="3792" y="3360"/>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5129" name="Line 89"/>
            <p:cNvSpPr>
              <a:spLocks noChangeShapeType="1"/>
            </p:cNvSpPr>
            <p:nvPr/>
          </p:nvSpPr>
          <p:spPr bwMode="auto">
            <a:xfrm>
              <a:off x="2016" y="3360"/>
              <a:ext cx="0" cy="33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28567488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4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509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1509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509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150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150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15093">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15093">
                                            <p:txEl>
                                              <p:pRg st="1" end="1"/>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215100">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15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6" grpId="0" build="p" bldLvl="2" autoUpdateAnimBg="0"/>
      <p:bldP spid="215093" grpId="0" build="p" bldLvl="2" autoUpdateAnimBg="0"/>
      <p:bldP spid="215100" grpId="0" build="p" bldLvl="2"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55978" y="-102602"/>
            <a:ext cx="8229600" cy="1143000"/>
          </a:xfrm>
          <a:noFill/>
        </p:spPr>
        <p:txBody>
          <a:bodyPr/>
          <a:lstStyle/>
          <a:p>
            <a:r>
              <a:rPr lang="en-US" altLang="en-US" dirty="0" err="1"/>
              <a:t>Esempio</a:t>
            </a:r>
            <a:endParaRPr lang="en-US" altLang="en-US" dirty="0"/>
          </a:p>
        </p:txBody>
      </p:sp>
      <p:sp>
        <p:nvSpPr>
          <p:cNvPr id="217091" name="Rectangle 3"/>
          <p:cNvSpPr>
            <a:spLocks noGrp="1" noChangeArrowheads="1"/>
          </p:cNvSpPr>
          <p:nvPr>
            <p:ph type="body" idx="1"/>
          </p:nvPr>
        </p:nvSpPr>
        <p:spPr>
          <a:xfrm>
            <a:off x="228600" y="1066800"/>
            <a:ext cx="8610600" cy="762000"/>
          </a:xfrm>
          <a:noFill/>
        </p:spPr>
        <p:txBody>
          <a:bodyPr/>
          <a:lstStyle/>
          <a:p>
            <a:r>
              <a:rPr lang="en-US" altLang="en-US" sz="2400"/>
              <a:t>Sessione di uso del sistema “Briscola on line”</a:t>
            </a:r>
          </a:p>
        </p:txBody>
      </p:sp>
      <p:sp>
        <p:nvSpPr>
          <p:cNvPr id="217110" name="Oval 22"/>
          <p:cNvSpPr>
            <a:spLocks noChangeArrowheads="1"/>
          </p:cNvSpPr>
          <p:nvPr/>
        </p:nvSpPr>
        <p:spPr bwMode="auto">
          <a:xfrm>
            <a:off x="2781300" y="1600200"/>
            <a:ext cx="228600" cy="228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7159" name="Group 71"/>
          <p:cNvGrpSpPr>
            <a:grpSpLocks/>
          </p:cNvGrpSpPr>
          <p:nvPr/>
        </p:nvGrpSpPr>
        <p:grpSpPr bwMode="auto">
          <a:xfrm>
            <a:off x="3579813" y="2360613"/>
            <a:ext cx="1677987" cy="781050"/>
            <a:chOff x="2255" y="1487"/>
            <a:chExt cx="1057" cy="492"/>
          </a:xfrm>
        </p:grpSpPr>
        <p:sp>
          <p:nvSpPr>
            <p:cNvPr id="217094" name="Text Box 6"/>
            <p:cNvSpPr txBox="1">
              <a:spLocks noChangeArrowheads="1"/>
            </p:cNvSpPr>
            <p:nvPr/>
          </p:nvSpPr>
          <p:spPr bwMode="auto">
            <a:xfrm>
              <a:off x="2564" y="1633"/>
              <a:ext cx="6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p>
            <a:p>
              <a:pPr algn="ctr">
                <a:lnSpc>
                  <a:spcPts val="1800"/>
                </a:lnSpc>
              </a:pPr>
              <a:r>
                <a:rPr lang="en-US" altLang="en-US" sz="1400" b="1">
                  <a:latin typeface="Arial" pitchFamily="34" charset="0"/>
                </a:rPr>
                <a:t>password</a:t>
              </a:r>
            </a:p>
          </p:txBody>
        </p:sp>
        <p:sp>
          <p:nvSpPr>
            <p:cNvPr id="217095" name="AutoShape 7"/>
            <p:cNvSpPr>
              <a:spLocks noChangeArrowheads="1"/>
            </p:cNvSpPr>
            <p:nvPr/>
          </p:nvSpPr>
          <p:spPr bwMode="auto">
            <a:xfrm>
              <a:off x="2448" y="1642"/>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17" name="Line 29"/>
            <p:cNvSpPr>
              <a:spLocks noChangeShapeType="1"/>
            </p:cNvSpPr>
            <p:nvPr/>
          </p:nvSpPr>
          <p:spPr bwMode="auto">
            <a:xfrm rot="5411028" flipH="1">
              <a:off x="2495" y="1247"/>
              <a:ext cx="144" cy="624"/>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0" name="Group 72"/>
          <p:cNvGrpSpPr>
            <a:grpSpLocks/>
          </p:cNvGrpSpPr>
          <p:nvPr/>
        </p:nvGrpSpPr>
        <p:grpSpPr bwMode="auto">
          <a:xfrm>
            <a:off x="2230438" y="3119438"/>
            <a:ext cx="2341562" cy="768350"/>
            <a:chOff x="1405" y="1965"/>
            <a:chExt cx="1475" cy="484"/>
          </a:xfrm>
        </p:grpSpPr>
        <p:sp>
          <p:nvSpPr>
            <p:cNvPr id="217124" name="Text Box 36"/>
            <p:cNvSpPr txBox="1">
              <a:spLocks noChangeArrowheads="1"/>
            </p:cNvSpPr>
            <p:nvPr/>
          </p:nvSpPr>
          <p:spPr bwMode="auto">
            <a:xfrm>
              <a:off x="1448" y="2103"/>
              <a:ext cx="78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Introduzione</a:t>
              </a:r>
              <a:br>
                <a:rPr lang="en-US" altLang="en-US" sz="1400" b="1">
                  <a:latin typeface="Arial" pitchFamily="34" charset="0"/>
                </a:rPr>
              </a:br>
              <a:r>
                <a:rPr lang="en-US" altLang="en-US" sz="1400" b="1">
                  <a:latin typeface="Arial" pitchFamily="34" charset="0"/>
                </a:rPr>
                <a:t>password</a:t>
              </a:r>
            </a:p>
          </p:txBody>
        </p:sp>
        <p:sp>
          <p:nvSpPr>
            <p:cNvPr id="217125" name="AutoShape 37"/>
            <p:cNvSpPr>
              <a:spLocks noChangeArrowheads="1"/>
            </p:cNvSpPr>
            <p:nvPr/>
          </p:nvSpPr>
          <p:spPr bwMode="auto">
            <a:xfrm>
              <a:off x="1405" y="2112"/>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26" name="Line 38"/>
            <p:cNvSpPr>
              <a:spLocks noChangeShapeType="1"/>
            </p:cNvSpPr>
            <p:nvPr/>
          </p:nvSpPr>
          <p:spPr bwMode="auto">
            <a:xfrm rot="5411028">
              <a:off x="2328" y="1557"/>
              <a:ext cx="144" cy="96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1" name="Group 73"/>
          <p:cNvGrpSpPr>
            <a:grpSpLocks/>
          </p:cNvGrpSpPr>
          <p:nvPr/>
        </p:nvGrpSpPr>
        <p:grpSpPr bwMode="auto">
          <a:xfrm>
            <a:off x="2667000" y="3884613"/>
            <a:ext cx="609600" cy="839787"/>
            <a:chOff x="1680" y="2447"/>
            <a:chExt cx="384" cy="529"/>
          </a:xfrm>
        </p:grpSpPr>
        <p:sp>
          <p:nvSpPr>
            <p:cNvPr id="217109" name="Line 21"/>
            <p:cNvSpPr>
              <a:spLocks noChangeShapeType="1"/>
            </p:cNvSpPr>
            <p:nvPr/>
          </p:nvSpPr>
          <p:spPr bwMode="auto">
            <a:xfrm rot="5411028">
              <a:off x="1751" y="2567"/>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27" name="AutoShape 39"/>
            <p:cNvSpPr>
              <a:spLocks noChangeArrowheads="1"/>
            </p:cNvSpPr>
            <p:nvPr/>
          </p:nvSpPr>
          <p:spPr bwMode="auto">
            <a:xfrm>
              <a:off x="1680" y="2696"/>
              <a:ext cx="384" cy="28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3" name="Group 75"/>
          <p:cNvGrpSpPr>
            <a:grpSpLocks/>
          </p:cNvGrpSpPr>
          <p:nvPr/>
        </p:nvGrpSpPr>
        <p:grpSpPr bwMode="auto">
          <a:xfrm>
            <a:off x="3276600" y="4098925"/>
            <a:ext cx="3352800" cy="777875"/>
            <a:chOff x="2064" y="2582"/>
            <a:chExt cx="2112" cy="490"/>
          </a:xfrm>
        </p:grpSpPr>
        <p:sp>
          <p:nvSpPr>
            <p:cNvPr id="217128" name="Line 40"/>
            <p:cNvSpPr>
              <a:spLocks noChangeShapeType="1"/>
            </p:cNvSpPr>
            <p:nvPr/>
          </p:nvSpPr>
          <p:spPr bwMode="auto">
            <a:xfrm>
              <a:off x="2064" y="2841"/>
              <a:ext cx="1248"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31" name="Text Box 43"/>
            <p:cNvSpPr txBox="1">
              <a:spLocks noChangeArrowheads="1"/>
            </p:cNvSpPr>
            <p:nvPr/>
          </p:nvSpPr>
          <p:spPr bwMode="auto">
            <a:xfrm>
              <a:off x="2300" y="2637"/>
              <a:ext cx="5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[errata]</a:t>
              </a:r>
            </a:p>
          </p:txBody>
        </p:sp>
        <p:grpSp>
          <p:nvGrpSpPr>
            <p:cNvPr id="217136" name="Group 48"/>
            <p:cNvGrpSpPr>
              <a:grpSpLocks/>
            </p:cNvGrpSpPr>
            <p:nvPr/>
          </p:nvGrpSpPr>
          <p:grpSpPr bwMode="auto">
            <a:xfrm>
              <a:off x="3312" y="2582"/>
              <a:ext cx="864" cy="490"/>
              <a:chOff x="3840" y="2918"/>
              <a:chExt cx="864" cy="490"/>
            </a:xfrm>
          </p:grpSpPr>
          <p:sp>
            <p:nvSpPr>
              <p:cNvPr id="217134" name="Text Box 46"/>
              <p:cNvSpPr txBox="1">
                <a:spLocks noChangeArrowheads="1"/>
              </p:cNvSpPr>
              <p:nvPr/>
            </p:nvSpPr>
            <p:spPr bwMode="auto">
              <a:xfrm>
                <a:off x="3910" y="2918"/>
                <a:ext cx="726"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br>
                  <a:rPr lang="en-US" altLang="en-US" sz="1400" b="1">
                    <a:latin typeface="Arial" pitchFamily="34" charset="0"/>
                  </a:rPr>
                </a:br>
                <a:r>
                  <a:rPr lang="en-US" altLang="en-US" sz="1400" b="1">
                    <a:latin typeface="Arial" pitchFamily="34" charset="0"/>
                  </a:rPr>
                  <a:t>ri-immetere</a:t>
                </a:r>
                <a:br>
                  <a:rPr lang="en-US" altLang="en-US" sz="1400" b="1">
                    <a:latin typeface="Arial" pitchFamily="34" charset="0"/>
                  </a:rPr>
                </a:br>
                <a:r>
                  <a:rPr lang="en-US" altLang="en-US" sz="1400" b="1">
                    <a:latin typeface="Arial" pitchFamily="34" charset="0"/>
                  </a:rPr>
                  <a:t>password</a:t>
                </a:r>
              </a:p>
            </p:txBody>
          </p:sp>
          <p:sp>
            <p:nvSpPr>
              <p:cNvPr id="217135" name="AutoShape 47"/>
              <p:cNvSpPr>
                <a:spLocks noChangeArrowheads="1"/>
              </p:cNvSpPr>
              <p:nvPr/>
            </p:nvSpPr>
            <p:spPr bwMode="auto">
              <a:xfrm>
                <a:off x="3840" y="2927"/>
                <a:ext cx="864" cy="481"/>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grpSp>
        <p:nvGrpSpPr>
          <p:cNvPr id="217164" name="Group 76"/>
          <p:cNvGrpSpPr>
            <a:grpSpLocks/>
          </p:cNvGrpSpPr>
          <p:nvPr/>
        </p:nvGrpSpPr>
        <p:grpSpPr bwMode="auto">
          <a:xfrm>
            <a:off x="5486400" y="4875213"/>
            <a:ext cx="609600" cy="839787"/>
            <a:chOff x="3456" y="3071"/>
            <a:chExt cx="384" cy="529"/>
          </a:xfrm>
        </p:grpSpPr>
        <p:sp>
          <p:nvSpPr>
            <p:cNvPr id="217137" name="Line 49"/>
            <p:cNvSpPr>
              <a:spLocks noChangeShapeType="1"/>
            </p:cNvSpPr>
            <p:nvPr/>
          </p:nvSpPr>
          <p:spPr bwMode="auto">
            <a:xfrm rot="5411028">
              <a:off x="3527" y="3191"/>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41" name="AutoShape 53"/>
            <p:cNvSpPr>
              <a:spLocks noChangeArrowheads="1"/>
            </p:cNvSpPr>
            <p:nvPr/>
          </p:nvSpPr>
          <p:spPr bwMode="auto">
            <a:xfrm>
              <a:off x="3456" y="3320"/>
              <a:ext cx="384" cy="28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5" name="Group 77"/>
          <p:cNvGrpSpPr>
            <a:grpSpLocks/>
          </p:cNvGrpSpPr>
          <p:nvPr/>
        </p:nvGrpSpPr>
        <p:grpSpPr bwMode="auto">
          <a:xfrm>
            <a:off x="1905000" y="5162550"/>
            <a:ext cx="3581400" cy="323850"/>
            <a:chOff x="1200" y="3252"/>
            <a:chExt cx="2256" cy="204"/>
          </a:xfrm>
        </p:grpSpPr>
        <p:sp>
          <p:nvSpPr>
            <p:cNvPr id="217143" name="Line 55"/>
            <p:cNvSpPr>
              <a:spLocks noChangeShapeType="1"/>
            </p:cNvSpPr>
            <p:nvPr/>
          </p:nvSpPr>
          <p:spPr bwMode="auto">
            <a:xfrm>
              <a:off x="1200" y="3456"/>
              <a:ext cx="2256" cy="0"/>
            </a:xfrm>
            <a:prstGeom prst="line">
              <a:avLst/>
            </a:prstGeom>
            <a:noFill/>
            <a:ln w="19050">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45" name="Text Box 57"/>
            <p:cNvSpPr txBox="1">
              <a:spLocks noChangeArrowheads="1"/>
            </p:cNvSpPr>
            <p:nvPr/>
          </p:nvSpPr>
          <p:spPr bwMode="auto">
            <a:xfrm>
              <a:off x="2680" y="3252"/>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[corretta]</a:t>
              </a:r>
            </a:p>
          </p:txBody>
        </p:sp>
      </p:grpSp>
      <p:grpSp>
        <p:nvGrpSpPr>
          <p:cNvPr id="217170" name="Group 82"/>
          <p:cNvGrpSpPr>
            <a:grpSpLocks/>
          </p:cNvGrpSpPr>
          <p:nvPr/>
        </p:nvGrpSpPr>
        <p:grpSpPr bwMode="auto">
          <a:xfrm>
            <a:off x="6096000" y="5165725"/>
            <a:ext cx="2514600" cy="549275"/>
            <a:chOff x="3840" y="3254"/>
            <a:chExt cx="1584" cy="346"/>
          </a:xfrm>
        </p:grpSpPr>
        <p:sp>
          <p:nvSpPr>
            <p:cNvPr id="217142" name="Line 54"/>
            <p:cNvSpPr>
              <a:spLocks noChangeShapeType="1"/>
            </p:cNvSpPr>
            <p:nvPr/>
          </p:nvSpPr>
          <p:spPr bwMode="auto">
            <a:xfrm>
              <a:off x="3840" y="3465"/>
              <a:ext cx="72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44" name="Text Box 56"/>
            <p:cNvSpPr txBox="1">
              <a:spLocks noChangeArrowheads="1"/>
            </p:cNvSpPr>
            <p:nvPr/>
          </p:nvSpPr>
          <p:spPr bwMode="auto">
            <a:xfrm>
              <a:off x="3888" y="3261"/>
              <a:ext cx="5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[errata]</a:t>
              </a:r>
            </a:p>
          </p:txBody>
        </p:sp>
        <p:sp>
          <p:nvSpPr>
            <p:cNvPr id="217147" name="Text Box 59"/>
            <p:cNvSpPr txBox="1">
              <a:spLocks noChangeArrowheads="1"/>
            </p:cNvSpPr>
            <p:nvPr/>
          </p:nvSpPr>
          <p:spPr bwMode="auto">
            <a:xfrm>
              <a:off x="4588" y="3254"/>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Connessione</a:t>
              </a:r>
              <a:br>
                <a:rPr lang="en-US" altLang="en-US" sz="1400" b="1">
                  <a:latin typeface="Arial" pitchFamily="34" charset="0"/>
                </a:rPr>
              </a:br>
              <a:r>
                <a:rPr lang="en-US" altLang="en-US" sz="1400" b="1">
                  <a:latin typeface="Arial" pitchFamily="34" charset="0"/>
                </a:rPr>
                <a:t>negata</a:t>
              </a:r>
            </a:p>
          </p:txBody>
        </p:sp>
        <p:sp>
          <p:nvSpPr>
            <p:cNvPr id="217148" name="AutoShape 60"/>
            <p:cNvSpPr>
              <a:spLocks noChangeArrowheads="1"/>
            </p:cNvSpPr>
            <p:nvPr/>
          </p:nvSpPr>
          <p:spPr bwMode="auto">
            <a:xfrm>
              <a:off x="4560" y="3263"/>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9" name="Group 81"/>
          <p:cNvGrpSpPr>
            <a:grpSpLocks/>
          </p:cNvGrpSpPr>
          <p:nvPr/>
        </p:nvGrpSpPr>
        <p:grpSpPr bwMode="auto">
          <a:xfrm>
            <a:off x="533400" y="4171950"/>
            <a:ext cx="2133600" cy="1558925"/>
            <a:chOff x="336" y="2628"/>
            <a:chExt cx="1344" cy="982"/>
          </a:xfrm>
        </p:grpSpPr>
        <p:sp>
          <p:nvSpPr>
            <p:cNvPr id="217149" name="Text Box 61"/>
            <p:cNvSpPr txBox="1">
              <a:spLocks noChangeArrowheads="1"/>
            </p:cNvSpPr>
            <p:nvPr/>
          </p:nvSpPr>
          <p:spPr bwMode="auto">
            <a:xfrm>
              <a:off x="376" y="3264"/>
              <a:ext cx="7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Accetta</a:t>
              </a:r>
              <a:br>
                <a:rPr lang="en-US" altLang="en-US" sz="1400" b="1">
                  <a:latin typeface="Arial" pitchFamily="34" charset="0"/>
                </a:rPr>
              </a:br>
              <a:r>
                <a:rPr lang="en-US" altLang="en-US" sz="1400" b="1">
                  <a:latin typeface="Arial" pitchFamily="34" charset="0"/>
                </a:rPr>
                <a:t>connessione</a:t>
              </a:r>
            </a:p>
          </p:txBody>
        </p:sp>
        <p:sp>
          <p:nvSpPr>
            <p:cNvPr id="217129" name="Line 41"/>
            <p:cNvSpPr>
              <a:spLocks noChangeShapeType="1"/>
            </p:cNvSpPr>
            <p:nvPr/>
          </p:nvSpPr>
          <p:spPr bwMode="auto">
            <a:xfrm>
              <a:off x="720" y="2832"/>
              <a:ext cx="960" cy="0"/>
            </a:xfrm>
            <a:prstGeom prst="line">
              <a:avLst/>
            </a:prstGeom>
            <a:noFill/>
            <a:ln w="317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32" name="Text Box 44"/>
            <p:cNvSpPr txBox="1">
              <a:spLocks noChangeArrowheads="1"/>
            </p:cNvSpPr>
            <p:nvPr/>
          </p:nvSpPr>
          <p:spPr bwMode="auto">
            <a:xfrm>
              <a:off x="904" y="2628"/>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[corretta]</a:t>
              </a:r>
            </a:p>
          </p:txBody>
        </p:sp>
        <p:sp>
          <p:nvSpPr>
            <p:cNvPr id="217150" name="AutoShape 62"/>
            <p:cNvSpPr>
              <a:spLocks noChangeArrowheads="1"/>
            </p:cNvSpPr>
            <p:nvPr/>
          </p:nvSpPr>
          <p:spPr bwMode="auto">
            <a:xfrm>
              <a:off x="336" y="3273"/>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51" name="Line 63"/>
            <p:cNvSpPr>
              <a:spLocks noChangeShapeType="1"/>
            </p:cNvSpPr>
            <p:nvPr/>
          </p:nvSpPr>
          <p:spPr bwMode="auto">
            <a:xfrm rot="5411028">
              <a:off x="503" y="3047"/>
              <a:ext cx="43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8" name="Group 80"/>
          <p:cNvGrpSpPr>
            <a:grpSpLocks/>
          </p:cNvGrpSpPr>
          <p:nvPr/>
        </p:nvGrpSpPr>
        <p:grpSpPr bwMode="auto">
          <a:xfrm>
            <a:off x="990600" y="5715000"/>
            <a:ext cx="381000" cy="762000"/>
            <a:chOff x="624" y="3600"/>
            <a:chExt cx="240" cy="480"/>
          </a:xfrm>
        </p:grpSpPr>
        <p:grpSp>
          <p:nvGrpSpPr>
            <p:cNvPr id="217111" name="Group 23"/>
            <p:cNvGrpSpPr>
              <a:grpSpLocks/>
            </p:cNvGrpSpPr>
            <p:nvPr/>
          </p:nvGrpSpPr>
          <p:grpSpPr bwMode="auto">
            <a:xfrm>
              <a:off x="624" y="3840"/>
              <a:ext cx="240" cy="240"/>
              <a:chOff x="1872" y="2304"/>
              <a:chExt cx="336" cy="336"/>
            </a:xfrm>
          </p:grpSpPr>
          <p:sp>
            <p:nvSpPr>
              <p:cNvPr id="217112" name="Oval 24"/>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13" name="Oval 25"/>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7152" name="Line 64"/>
            <p:cNvSpPr>
              <a:spLocks noChangeShapeType="1"/>
            </p:cNvSpPr>
            <p:nvPr/>
          </p:nvSpPr>
          <p:spPr bwMode="auto">
            <a:xfrm rot="5411028">
              <a:off x="600" y="3720"/>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67" name="Group 79"/>
          <p:cNvGrpSpPr>
            <a:grpSpLocks/>
          </p:cNvGrpSpPr>
          <p:nvPr/>
        </p:nvGrpSpPr>
        <p:grpSpPr bwMode="auto">
          <a:xfrm>
            <a:off x="7772400" y="5715000"/>
            <a:ext cx="381000" cy="762000"/>
            <a:chOff x="4896" y="3600"/>
            <a:chExt cx="240" cy="480"/>
          </a:xfrm>
        </p:grpSpPr>
        <p:grpSp>
          <p:nvGrpSpPr>
            <p:cNvPr id="217153" name="Group 65"/>
            <p:cNvGrpSpPr>
              <a:grpSpLocks/>
            </p:cNvGrpSpPr>
            <p:nvPr/>
          </p:nvGrpSpPr>
          <p:grpSpPr bwMode="auto">
            <a:xfrm>
              <a:off x="4896" y="3840"/>
              <a:ext cx="240" cy="240"/>
              <a:chOff x="1872" y="2304"/>
              <a:chExt cx="336" cy="336"/>
            </a:xfrm>
          </p:grpSpPr>
          <p:sp>
            <p:nvSpPr>
              <p:cNvPr id="217154" name="Oval 66"/>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55" name="Oval 67"/>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7156" name="Line 68"/>
            <p:cNvSpPr>
              <a:spLocks noChangeShapeType="1"/>
            </p:cNvSpPr>
            <p:nvPr/>
          </p:nvSpPr>
          <p:spPr bwMode="auto">
            <a:xfrm rot="5411028">
              <a:off x="4872" y="3720"/>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7158" name="Group 70"/>
          <p:cNvGrpSpPr>
            <a:grpSpLocks/>
          </p:cNvGrpSpPr>
          <p:nvPr/>
        </p:nvGrpSpPr>
        <p:grpSpPr bwMode="auto">
          <a:xfrm>
            <a:off x="2209800" y="1752600"/>
            <a:ext cx="1371600" cy="914400"/>
            <a:chOff x="1392" y="1104"/>
            <a:chExt cx="864" cy="576"/>
          </a:xfrm>
        </p:grpSpPr>
        <p:sp>
          <p:nvSpPr>
            <p:cNvPr id="217092" name="Text Box 4"/>
            <p:cNvSpPr txBox="1">
              <a:spLocks noChangeArrowheads="1"/>
            </p:cNvSpPr>
            <p:nvPr/>
          </p:nvSpPr>
          <p:spPr bwMode="auto">
            <a:xfrm>
              <a:off x="1426" y="1334"/>
              <a:ext cx="7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p>
            <a:p>
              <a:pPr algn="ctr">
                <a:lnSpc>
                  <a:spcPts val="1800"/>
                </a:lnSpc>
              </a:pPr>
              <a:r>
                <a:rPr lang="en-US" altLang="en-US" sz="1400" b="1">
                  <a:latin typeface="Arial" pitchFamily="34" charset="0"/>
                </a:rPr>
                <a:t>connessione</a:t>
              </a:r>
            </a:p>
          </p:txBody>
        </p:sp>
        <p:sp>
          <p:nvSpPr>
            <p:cNvPr id="217093" name="AutoShape 5"/>
            <p:cNvSpPr>
              <a:spLocks noChangeArrowheads="1"/>
            </p:cNvSpPr>
            <p:nvPr/>
          </p:nvSpPr>
          <p:spPr bwMode="auto">
            <a:xfrm>
              <a:off x="1392" y="1343"/>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7157" name="Line 69"/>
            <p:cNvSpPr>
              <a:spLocks noChangeShapeType="1"/>
            </p:cNvSpPr>
            <p:nvPr/>
          </p:nvSpPr>
          <p:spPr bwMode="auto">
            <a:xfrm rot="5411028">
              <a:off x="1704" y="1224"/>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28678458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709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71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715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171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1716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1716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1716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21716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21716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21716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1717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217168"/>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17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autoUpdateAnimBg="0"/>
      <p:bldP spid="217110"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r>
              <a:rPr lang="en-US" altLang="en-US" dirty="0"/>
              <a:t>Activity diagram</a:t>
            </a:r>
          </a:p>
        </p:txBody>
      </p:sp>
      <p:sp>
        <p:nvSpPr>
          <p:cNvPr id="218115" name="Rectangle 3"/>
          <p:cNvSpPr>
            <a:spLocks noGrp="1" noChangeArrowheads="1"/>
          </p:cNvSpPr>
          <p:nvPr>
            <p:ph type="body" idx="1"/>
          </p:nvPr>
        </p:nvSpPr>
        <p:spPr>
          <a:xfrm>
            <a:off x="300831" y="1401732"/>
            <a:ext cx="8610600" cy="609600"/>
          </a:xfrm>
        </p:spPr>
        <p:txBody>
          <a:bodyPr>
            <a:noAutofit/>
          </a:bodyPr>
          <a:lstStyle/>
          <a:p>
            <a:r>
              <a:rPr lang="en-US" altLang="en-US" sz="2800" dirty="0" err="1"/>
              <a:t>Swimline</a:t>
            </a:r>
            <a:r>
              <a:rPr lang="en-US" altLang="en-US" sz="2000" dirty="0"/>
              <a:t>, </a:t>
            </a:r>
            <a:r>
              <a:rPr lang="en-US" altLang="en-US" sz="2000" dirty="0" err="1"/>
              <a:t>partizione</a:t>
            </a:r>
            <a:r>
              <a:rPr lang="en-US" altLang="en-US" sz="2000" dirty="0"/>
              <a:t> </a:t>
            </a:r>
            <a:r>
              <a:rPr lang="en-US" altLang="en-US" sz="2000" dirty="0" err="1"/>
              <a:t>dell’activity</a:t>
            </a:r>
            <a:r>
              <a:rPr lang="en-US" altLang="en-US" sz="2000" dirty="0"/>
              <a:t> diagram in </a:t>
            </a:r>
            <a:r>
              <a:rPr lang="en-US" altLang="en-US" sz="2000" dirty="0" err="1"/>
              <a:t>colonne</a:t>
            </a:r>
            <a:r>
              <a:rPr lang="en-US" altLang="en-US" sz="2000" dirty="0"/>
              <a:t> </a:t>
            </a:r>
            <a:r>
              <a:rPr lang="en-US" altLang="en-US" sz="2000" dirty="0" err="1"/>
              <a:t>che</a:t>
            </a:r>
            <a:r>
              <a:rPr lang="en-US" altLang="en-US" sz="2000" dirty="0"/>
              <a:t> </a:t>
            </a:r>
            <a:r>
              <a:rPr lang="en-US" altLang="en-US" sz="2000" dirty="0" err="1"/>
              <a:t>indicano</a:t>
            </a:r>
            <a:r>
              <a:rPr lang="en-US" altLang="en-US" sz="2000" dirty="0"/>
              <a:t> dove </a:t>
            </a:r>
            <a:r>
              <a:rPr lang="en-US" altLang="en-US" sz="2000" dirty="0" err="1"/>
              <a:t>avvengono</a:t>
            </a:r>
            <a:r>
              <a:rPr lang="en-US" altLang="en-US" sz="2000" dirty="0"/>
              <a:t> le </a:t>
            </a:r>
            <a:r>
              <a:rPr lang="en-US" altLang="en-US" sz="2000" dirty="0" err="1"/>
              <a:t>varie</a:t>
            </a:r>
            <a:r>
              <a:rPr lang="en-US" altLang="en-US" sz="2000" dirty="0"/>
              <a:t> </a:t>
            </a:r>
            <a:r>
              <a:rPr lang="en-US" altLang="en-US" sz="2000" dirty="0" err="1"/>
              <a:t>attività</a:t>
            </a:r>
            <a:endParaRPr lang="en-US" altLang="en-US" sz="2800" dirty="0"/>
          </a:p>
        </p:txBody>
      </p:sp>
      <p:grpSp>
        <p:nvGrpSpPr>
          <p:cNvPr id="218147" name="Group 35"/>
          <p:cNvGrpSpPr>
            <a:grpSpLocks/>
          </p:cNvGrpSpPr>
          <p:nvPr/>
        </p:nvGrpSpPr>
        <p:grpSpPr bwMode="auto">
          <a:xfrm>
            <a:off x="609600" y="2286000"/>
            <a:ext cx="7543800" cy="3657600"/>
            <a:chOff x="384" y="1440"/>
            <a:chExt cx="4752" cy="2304"/>
          </a:xfrm>
        </p:grpSpPr>
        <p:sp>
          <p:nvSpPr>
            <p:cNvPr id="218137" name="Line 25"/>
            <p:cNvSpPr>
              <a:spLocks noChangeShapeType="1"/>
            </p:cNvSpPr>
            <p:nvPr/>
          </p:nvSpPr>
          <p:spPr bwMode="auto">
            <a:xfrm>
              <a:off x="1344" y="1440"/>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8" name="Line 26"/>
            <p:cNvSpPr>
              <a:spLocks noChangeShapeType="1"/>
            </p:cNvSpPr>
            <p:nvPr/>
          </p:nvSpPr>
          <p:spPr bwMode="auto">
            <a:xfrm>
              <a:off x="2352" y="1440"/>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39" name="Line 27"/>
            <p:cNvSpPr>
              <a:spLocks noChangeShapeType="1"/>
            </p:cNvSpPr>
            <p:nvPr/>
          </p:nvSpPr>
          <p:spPr bwMode="auto">
            <a:xfrm>
              <a:off x="3312" y="1440"/>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40" name="Line 28"/>
            <p:cNvSpPr>
              <a:spLocks noChangeShapeType="1"/>
            </p:cNvSpPr>
            <p:nvPr/>
          </p:nvSpPr>
          <p:spPr bwMode="auto">
            <a:xfrm>
              <a:off x="4320" y="1440"/>
              <a:ext cx="0" cy="23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41" name="Rectangle 29"/>
            <p:cNvSpPr>
              <a:spLocks noChangeArrowheads="1"/>
            </p:cNvSpPr>
            <p:nvPr/>
          </p:nvSpPr>
          <p:spPr bwMode="auto">
            <a:xfrm>
              <a:off x="384" y="1440"/>
              <a:ext cx="4752" cy="230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8142" name="Text Box 30"/>
            <p:cNvSpPr txBox="1">
              <a:spLocks noChangeArrowheads="1"/>
            </p:cNvSpPr>
            <p:nvPr/>
          </p:nvSpPr>
          <p:spPr bwMode="auto">
            <a:xfrm>
              <a:off x="662" y="1488"/>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itchFamily="34" charset="0"/>
                </a:rPr>
                <a:t>S1</a:t>
              </a:r>
            </a:p>
          </p:txBody>
        </p:sp>
        <p:sp>
          <p:nvSpPr>
            <p:cNvPr id="218143" name="Text Box 31"/>
            <p:cNvSpPr txBox="1">
              <a:spLocks noChangeArrowheads="1"/>
            </p:cNvSpPr>
            <p:nvPr/>
          </p:nvSpPr>
          <p:spPr bwMode="auto">
            <a:xfrm>
              <a:off x="1617" y="1488"/>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itchFamily="34" charset="0"/>
                </a:rPr>
                <a:t>S2</a:t>
              </a:r>
            </a:p>
          </p:txBody>
        </p:sp>
        <p:sp>
          <p:nvSpPr>
            <p:cNvPr id="218144" name="Text Box 32"/>
            <p:cNvSpPr txBox="1">
              <a:spLocks noChangeArrowheads="1"/>
            </p:cNvSpPr>
            <p:nvPr/>
          </p:nvSpPr>
          <p:spPr bwMode="auto">
            <a:xfrm>
              <a:off x="2726" y="1488"/>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itchFamily="34" charset="0"/>
                </a:rPr>
                <a:t>S3</a:t>
              </a:r>
            </a:p>
          </p:txBody>
        </p:sp>
        <p:sp>
          <p:nvSpPr>
            <p:cNvPr id="218145" name="Text Box 33"/>
            <p:cNvSpPr txBox="1">
              <a:spLocks noChangeArrowheads="1"/>
            </p:cNvSpPr>
            <p:nvPr/>
          </p:nvSpPr>
          <p:spPr bwMode="auto">
            <a:xfrm>
              <a:off x="3681" y="1488"/>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itchFamily="34" charset="0"/>
                </a:rPr>
                <a:t>S4</a:t>
              </a:r>
            </a:p>
          </p:txBody>
        </p:sp>
        <p:sp>
          <p:nvSpPr>
            <p:cNvPr id="218146" name="Text Box 34"/>
            <p:cNvSpPr txBox="1">
              <a:spLocks noChangeArrowheads="1"/>
            </p:cNvSpPr>
            <p:nvPr/>
          </p:nvSpPr>
          <p:spPr bwMode="auto">
            <a:xfrm>
              <a:off x="4497" y="1488"/>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latin typeface="Arial" pitchFamily="34" charset="0"/>
                </a:rPr>
                <a:t>S5</a:t>
              </a:r>
            </a:p>
          </p:txBody>
        </p:sp>
      </p:grpSp>
    </p:spTree>
    <p:extLst>
      <p:ext uri="{BB962C8B-B14F-4D97-AF65-F5344CB8AC3E}">
        <p14:creationId xmlns:p14="http://schemas.microsoft.com/office/powerpoint/2010/main" val="8463157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81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8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5" grpId="0" build="p" bldLvl="2"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19100" y="-73025"/>
            <a:ext cx="8229600" cy="1143000"/>
          </a:xfrm>
        </p:spPr>
        <p:txBody>
          <a:bodyPr/>
          <a:lstStyle/>
          <a:p>
            <a:r>
              <a:rPr lang="en-US" altLang="en-US" dirty="0" err="1"/>
              <a:t>Esempio</a:t>
            </a:r>
            <a:endParaRPr lang="en-US" altLang="en-US" dirty="0"/>
          </a:p>
        </p:txBody>
      </p:sp>
      <p:sp>
        <p:nvSpPr>
          <p:cNvPr id="219139" name="Rectangle 3"/>
          <p:cNvSpPr>
            <a:spLocks noGrp="1" noChangeArrowheads="1"/>
          </p:cNvSpPr>
          <p:nvPr>
            <p:ph type="body" idx="1"/>
          </p:nvPr>
        </p:nvSpPr>
        <p:spPr>
          <a:xfrm>
            <a:off x="228600" y="1066800"/>
            <a:ext cx="8610600" cy="762000"/>
          </a:xfrm>
        </p:spPr>
        <p:txBody>
          <a:bodyPr/>
          <a:lstStyle/>
          <a:p>
            <a:r>
              <a:rPr lang="en-US" altLang="en-US" sz="2000"/>
              <a:t>Sessione di uso del sistema “Briscola on line” con le swimline</a:t>
            </a:r>
          </a:p>
        </p:txBody>
      </p:sp>
      <p:grpSp>
        <p:nvGrpSpPr>
          <p:cNvPr id="219182" name="Group 46"/>
          <p:cNvGrpSpPr>
            <a:grpSpLocks/>
          </p:cNvGrpSpPr>
          <p:nvPr/>
        </p:nvGrpSpPr>
        <p:grpSpPr bwMode="auto">
          <a:xfrm>
            <a:off x="533400" y="2057400"/>
            <a:ext cx="7467600" cy="4572000"/>
            <a:chOff x="336" y="1296"/>
            <a:chExt cx="4704" cy="2880"/>
          </a:xfrm>
        </p:grpSpPr>
        <p:sp>
          <p:nvSpPr>
            <p:cNvPr id="219140" name="Text Box 4"/>
            <p:cNvSpPr txBox="1">
              <a:spLocks noChangeArrowheads="1"/>
            </p:cNvSpPr>
            <p:nvPr/>
          </p:nvSpPr>
          <p:spPr bwMode="auto">
            <a:xfrm>
              <a:off x="370" y="1622"/>
              <a:ext cx="7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p>
            <a:p>
              <a:pPr algn="ctr">
                <a:lnSpc>
                  <a:spcPts val="1800"/>
                </a:lnSpc>
              </a:pPr>
              <a:r>
                <a:rPr lang="en-US" altLang="en-US" sz="1400" b="1">
                  <a:latin typeface="Arial" pitchFamily="34" charset="0"/>
                </a:rPr>
                <a:t>connessione</a:t>
              </a:r>
            </a:p>
          </p:txBody>
        </p:sp>
        <p:sp>
          <p:nvSpPr>
            <p:cNvPr id="219141" name="AutoShape 5"/>
            <p:cNvSpPr>
              <a:spLocks noChangeArrowheads="1"/>
            </p:cNvSpPr>
            <p:nvPr/>
          </p:nvSpPr>
          <p:spPr bwMode="auto">
            <a:xfrm>
              <a:off x="336" y="1631"/>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2" name="Text Box 6"/>
            <p:cNvSpPr txBox="1">
              <a:spLocks noChangeArrowheads="1"/>
            </p:cNvSpPr>
            <p:nvPr/>
          </p:nvSpPr>
          <p:spPr bwMode="auto">
            <a:xfrm>
              <a:off x="2180" y="1681"/>
              <a:ext cx="63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p>
            <a:p>
              <a:pPr algn="ctr">
                <a:lnSpc>
                  <a:spcPts val="1800"/>
                </a:lnSpc>
              </a:pPr>
              <a:r>
                <a:rPr lang="en-US" altLang="en-US" sz="1400" b="1">
                  <a:latin typeface="Arial" pitchFamily="34" charset="0"/>
                </a:rPr>
                <a:t>password</a:t>
              </a:r>
            </a:p>
          </p:txBody>
        </p:sp>
        <p:sp>
          <p:nvSpPr>
            <p:cNvPr id="219143" name="AutoShape 7"/>
            <p:cNvSpPr>
              <a:spLocks noChangeArrowheads="1"/>
            </p:cNvSpPr>
            <p:nvPr/>
          </p:nvSpPr>
          <p:spPr bwMode="auto">
            <a:xfrm>
              <a:off x="2064" y="169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4" name="Line 8"/>
            <p:cNvSpPr>
              <a:spLocks noChangeShapeType="1"/>
            </p:cNvSpPr>
            <p:nvPr/>
          </p:nvSpPr>
          <p:spPr bwMode="auto">
            <a:xfrm rot="5411028">
              <a:off x="695" y="2855"/>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5" name="Oval 9"/>
            <p:cNvSpPr>
              <a:spLocks noChangeArrowheads="1"/>
            </p:cNvSpPr>
            <p:nvPr/>
          </p:nvSpPr>
          <p:spPr bwMode="auto">
            <a:xfrm>
              <a:off x="696" y="1296"/>
              <a:ext cx="144" cy="144"/>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9146" name="Group 10"/>
            <p:cNvGrpSpPr>
              <a:grpSpLocks/>
            </p:cNvGrpSpPr>
            <p:nvPr/>
          </p:nvGrpSpPr>
          <p:grpSpPr bwMode="auto">
            <a:xfrm>
              <a:off x="1728" y="3936"/>
              <a:ext cx="240" cy="240"/>
              <a:chOff x="1872" y="2304"/>
              <a:chExt cx="336" cy="336"/>
            </a:xfrm>
          </p:grpSpPr>
          <p:sp>
            <p:nvSpPr>
              <p:cNvPr id="219147" name="Oval 11"/>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48" name="Oval 12"/>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9149" name="Line 13"/>
            <p:cNvSpPr>
              <a:spLocks noChangeShapeType="1"/>
            </p:cNvSpPr>
            <p:nvPr/>
          </p:nvSpPr>
          <p:spPr bwMode="auto">
            <a:xfrm rot="5411028" flipH="1" flipV="1">
              <a:off x="1727" y="1152"/>
              <a:ext cx="96" cy="1151"/>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0" name="Text Box 14"/>
            <p:cNvSpPr txBox="1">
              <a:spLocks noChangeArrowheads="1"/>
            </p:cNvSpPr>
            <p:nvPr/>
          </p:nvSpPr>
          <p:spPr bwMode="auto">
            <a:xfrm>
              <a:off x="392" y="2391"/>
              <a:ext cx="78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Introduzione</a:t>
              </a:r>
              <a:br>
                <a:rPr lang="en-US" altLang="en-US" sz="1400" b="1">
                  <a:latin typeface="Arial" pitchFamily="34" charset="0"/>
                </a:rPr>
              </a:br>
              <a:r>
                <a:rPr lang="en-US" altLang="en-US" sz="1400" b="1">
                  <a:latin typeface="Arial" pitchFamily="34" charset="0"/>
                </a:rPr>
                <a:t>password</a:t>
              </a:r>
            </a:p>
          </p:txBody>
        </p:sp>
        <p:sp>
          <p:nvSpPr>
            <p:cNvPr id="219151" name="AutoShape 15"/>
            <p:cNvSpPr>
              <a:spLocks noChangeArrowheads="1"/>
            </p:cNvSpPr>
            <p:nvPr/>
          </p:nvSpPr>
          <p:spPr bwMode="auto">
            <a:xfrm>
              <a:off x="349" y="240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2" name="Line 16"/>
            <p:cNvSpPr>
              <a:spLocks noChangeShapeType="1"/>
            </p:cNvSpPr>
            <p:nvPr/>
          </p:nvSpPr>
          <p:spPr bwMode="auto">
            <a:xfrm rot="5411028">
              <a:off x="1558" y="1656"/>
              <a:ext cx="529" cy="1247"/>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3" name="AutoShape 17"/>
            <p:cNvSpPr>
              <a:spLocks noChangeArrowheads="1"/>
            </p:cNvSpPr>
            <p:nvPr/>
          </p:nvSpPr>
          <p:spPr bwMode="auto">
            <a:xfrm>
              <a:off x="624" y="2984"/>
              <a:ext cx="384" cy="28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4" name="Line 18"/>
            <p:cNvSpPr>
              <a:spLocks noChangeShapeType="1"/>
            </p:cNvSpPr>
            <p:nvPr/>
          </p:nvSpPr>
          <p:spPr bwMode="auto">
            <a:xfrm flipV="1">
              <a:off x="1008" y="2889"/>
              <a:ext cx="1920" cy="231"/>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56" name="Text Box 20"/>
            <p:cNvSpPr txBox="1">
              <a:spLocks noChangeArrowheads="1"/>
            </p:cNvSpPr>
            <p:nvPr/>
          </p:nvSpPr>
          <p:spPr bwMode="auto">
            <a:xfrm>
              <a:off x="2160" y="2736"/>
              <a:ext cx="5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[errata]</a:t>
              </a:r>
            </a:p>
          </p:txBody>
        </p:sp>
        <p:sp>
          <p:nvSpPr>
            <p:cNvPr id="219157" name="Text Box 21"/>
            <p:cNvSpPr txBox="1">
              <a:spLocks noChangeArrowheads="1"/>
            </p:cNvSpPr>
            <p:nvPr/>
          </p:nvSpPr>
          <p:spPr bwMode="auto">
            <a:xfrm>
              <a:off x="1296" y="3120"/>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[corretta]</a:t>
              </a:r>
            </a:p>
          </p:txBody>
        </p:sp>
        <p:grpSp>
          <p:nvGrpSpPr>
            <p:cNvPr id="219158" name="Group 22"/>
            <p:cNvGrpSpPr>
              <a:grpSpLocks/>
            </p:cNvGrpSpPr>
            <p:nvPr/>
          </p:nvGrpSpPr>
          <p:grpSpPr bwMode="auto">
            <a:xfrm>
              <a:off x="2928" y="2630"/>
              <a:ext cx="864" cy="490"/>
              <a:chOff x="3840" y="2918"/>
              <a:chExt cx="864" cy="490"/>
            </a:xfrm>
          </p:grpSpPr>
          <p:sp>
            <p:nvSpPr>
              <p:cNvPr id="219159" name="Text Box 23"/>
              <p:cNvSpPr txBox="1">
                <a:spLocks noChangeArrowheads="1"/>
              </p:cNvSpPr>
              <p:nvPr/>
            </p:nvSpPr>
            <p:spPr bwMode="auto">
              <a:xfrm>
                <a:off x="3844" y="2918"/>
                <a:ext cx="859" cy="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Richiesta</a:t>
                </a:r>
                <a:br>
                  <a:rPr lang="en-US" altLang="en-US" sz="1400" b="1">
                    <a:latin typeface="Arial" pitchFamily="34" charset="0"/>
                  </a:rPr>
                </a:br>
                <a:r>
                  <a:rPr lang="en-US" altLang="en-US" sz="1400" b="1">
                    <a:latin typeface="Arial" pitchFamily="34" charset="0"/>
                  </a:rPr>
                  <a:t>password</a:t>
                </a:r>
              </a:p>
              <a:p>
                <a:pPr algn="ctr">
                  <a:lnSpc>
                    <a:spcPts val="1800"/>
                  </a:lnSpc>
                </a:pPr>
                <a:r>
                  <a:rPr lang="en-US" altLang="en-US" sz="1400" b="1">
                    <a:latin typeface="Arial" pitchFamily="34" charset="0"/>
                  </a:rPr>
                  <a:t>seconda volta</a:t>
                </a:r>
              </a:p>
            </p:txBody>
          </p:sp>
          <p:sp>
            <p:nvSpPr>
              <p:cNvPr id="219160" name="AutoShape 24"/>
              <p:cNvSpPr>
                <a:spLocks noChangeArrowheads="1"/>
              </p:cNvSpPr>
              <p:nvPr/>
            </p:nvSpPr>
            <p:spPr bwMode="auto">
              <a:xfrm>
                <a:off x="3840" y="2927"/>
                <a:ext cx="864" cy="481"/>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9161" name="Line 25"/>
            <p:cNvSpPr>
              <a:spLocks noChangeShapeType="1"/>
            </p:cNvSpPr>
            <p:nvPr/>
          </p:nvSpPr>
          <p:spPr bwMode="auto">
            <a:xfrm rot="5411028">
              <a:off x="3143" y="3239"/>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62" name="AutoShape 26"/>
            <p:cNvSpPr>
              <a:spLocks noChangeArrowheads="1"/>
            </p:cNvSpPr>
            <p:nvPr/>
          </p:nvSpPr>
          <p:spPr bwMode="auto">
            <a:xfrm>
              <a:off x="3072" y="3368"/>
              <a:ext cx="384" cy="280"/>
            </a:xfrm>
            <a:prstGeom prst="diamond">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63" name="Line 27"/>
            <p:cNvSpPr>
              <a:spLocks noChangeShapeType="1"/>
            </p:cNvSpPr>
            <p:nvPr/>
          </p:nvSpPr>
          <p:spPr bwMode="auto">
            <a:xfrm>
              <a:off x="3456" y="3513"/>
              <a:ext cx="72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64" name="Line 28"/>
            <p:cNvSpPr>
              <a:spLocks noChangeShapeType="1"/>
            </p:cNvSpPr>
            <p:nvPr/>
          </p:nvSpPr>
          <p:spPr bwMode="auto">
            <a:xfrm>
              <a:off x="2304" y="3504"/>
              <a:ext cx="768" cy="0"/>
            </a:xfrm>
            <a:prstGeom prst="line">
              <a:avLst/>
            </a:prstGeom>
            <a:noFill/>
            <a:ln w="19050">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65" name="Text Box 29"/>
            <p:cNvSpPr txBox="1">
              <a:spLocks noChangeArrowheads="1"/>
            </p:cNvSpPr>
            <p:nvPr/>
          </p:nvSpPr>
          <p:spPr bwMode="auto">
            <a:xfrm>
              <a:off x="3504" y="3309"/>
              <a:ext cx="50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[errata]</a:t>
              </a:r>
            </a:p>
          </p:txBody>
        </p:sp>
        <p:sp>
          <p:nvSpPr>
            <p:cNvPr id="219166" name="Text Box 30"/>
            <p:cNvSpPr txBox="1">
              <a:spLocks noChangeArrowheads="1"/>
            </p:cNvSpPr>
            <p:nvPr/>
          </p:nvSpPr>
          <p:spPr bwMode="auto">
            <a:xfrm>
              <a:off x="2296" y="3300"/>
              <a:ext cx="60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400" b="1">
                  <a:latin typeface="Arial" pitchFamily="34" charset="0"/>
                </a:rPr>
                <a:t>[corretta]</a:t>
              </a:r>
            </a:p>
          </p:txBody>
        </p:sp>
        <p:sp>
          <p:nvSpPr>
            <p:cNvPr id="219167" name="Text Box 31"/>
            <p:cNvSpPr txBox="1">
              <a:spLocks noChangeArrowheads="1"/>
            </p:cNvSpPr>
            <p:nvPr/>
          </p:nvSpPr>
          <p:spPr bwMode="auto">
            <a:xfrm>
              <a:off x="4204" y="3302"/>
              <a:ext cx="81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Connessione</a:t>
              </a:r>
              <a:br>
                <a:rPr lang="en-US" altLang="en-US" sz="1400" b="1">
                  <a:latin typeface="Arial" pitchFamily="34" charset="0"/>
                </a:rPr>
              </a:br>
              <a:r>
                <a:rPr lang="en-US" altLang="en-US" sz="1400" b="1">
                  <a:latin typeface="Arial" pitchFamily="34" charset="0"/>
                </a:rPr>
                <a:t>negata</a:t>
              </a:r>
            </a:p>
          </p:txBody>
        </p:sp>
        <p:sp>
          <p:nvSpPr>
            <p:cNvPr id="219168" name="AutoShape 32"/>
            <p:cNvSpPr>
              <a:spLocks noChangeArrowheads="1"/>
            </p:cNvSpPr>
            <p:nvPr/>
          </p:nvSpPr>
          <p:spPr bwMode="auto">
            <a:xfrm>
              <a:off x="4176" y="3311"/>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69" name="Text Box 33"/>
            <p:cNvSpPr txBox="1">
              <a:spLocks noChangeArrowheads="1"/>
            </p:cNvSpPr>
            <p:nvPr/>
          </p:nvSpPr>
          <p:spPr bwMode="auto">
            <a:xfrm>
              <a:off x="1478" y="3360"/>
              <a:ext cx="79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400" b="1">
                  <a:latin typeface="Arial" pitchFamily="34" charset="0"/>
                </a:rPr>
                <a:t>Accetta</a:t>
              </a:r>
              <a:br>
                <a:rPr lang="en-US" altLang="en-US" sz="1400" b="1">
                  <a:latin typeface="Arial" pitchFamily="34" charset="0"/>
                </a:rPr>
              </a:br>
              <a:r>
                <a:rPr lang="en-US" altLang="en-US" sz="1400" b="1">
                  <a:latin typeface="Arial" pitchFamily="34" charset="0"/>
                </a:rPr>
                <a:t>connessione</a:t>
              </a:r>
            </a:p>
          </p:txBody>
        </p:sp>
        <p:sp>
          <p:nvSpPr>
            <p:cNvPr id="219170" name="AutoShape 34"/>
            <p:cNvSpPr>
              <a:spLocks noChangeArrowheads="1"/>
            </p:cNvSpPr>
            <p:nvPr/>
          </p:nvSpPr>
          <p:spPr bwMode="auto">
            <a:xfrm>
              <a:off x="1440" y="3369"/>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71" name="Line 35"/>
            <p:cNvSpPr>
              <a:spLocks noChangeShapeType="1"/>
            </p:cNvSpPr>
            <p:nvPr/>
          </p:nvSpPr>
          <p:spPr bwMode="auto">
            <a:xfrm rot="5411028" flipH="1">
              <a:off x="1295" y="2783"/>
              <a:ext cx="95" cy="1056"/>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72" name="Line 36"/>
            <p:cNvSpPr>
              <a:spLocks noChangeShapeType="1"/>
            </p:cNvSpPr>
            <p:nvPr/>
          </p:nvSpPr>
          <p:spPr bwMode="auto">
            <a:xfrm rot="5411028">
              <a:off x="1704" y="3816"/>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19173" name="Group 37"/>
            <p:cNvGrpSpPr>
              <a:grpSpLocks/>
            </p:cNvGrpSpPr>
            <p:nvPr/>
          </p:nvGrpSpPr>
          <p:grpSpPr bwMode="auto">
            <a:xfrm>
              <a:off x="4512" y="3888"/>
              <a:ext cx="240" cy="240"/>
              <a:chOff x="1872" y="2304"/>
              <a:chExt cx="336" cy="336"/>
            </a:xfrm>
          </p:grpSpPr>
          <p:sp>
            <p:nvSpPr>
              <p:cNvPr id="219174" name="Oval 38"/>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75" name="Oval 39"/>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19176" name="Line 40"/>
            <p:cNvSpPr>
              <a:spLocks noChangeShapeType="1"/>
            </p:cNvSpPr>
            <p:nvPr/>
          </p:nvSpPr>
          <p:spPr bwMode="auto">
            <a:xfrm rot="5411028">
              <a:off x="4488" y="3768"/>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77" name="Line 41"/>
            <p:cNvSpPr>
              <a:spLocks noChangeShapeType="1"/>
            </p:cNvSpPr>
            <p:nvPr/>
          </p:nvSpPr>
          <p:spPr bwMode="auto">
            <a:xfrm rot="5411028">
              <a:off x="648" y="1512"/>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19183" name="Group 47"/>
          <p:cNvGrpSpPr>
            <a:grpSpLocks/>
          </p:cNvGrpSpPr>
          <p:nvPr/>
        </p:nvGrpSpPr>
        <p:grpSpPr bwMode="auto">
          <a:xfrm>
            <a:off x="304800" y="1447800"/>
            <a:ext cx="8229600" cy="5334000"/>
            <a:chOff x="192" y="912"/>
            <a:chExt cx="5184" cy="3360"/>
          </a:xfrm>
        </p:grpSpPr>
        <p:sp>
          <p:nvSpPr>
            <p:cNvPr id="219178" name="Rectangle 42"/>
            <p:cNvSpPr>
              <a:spLocks noChangeArrowheads="1"/>
            </p:cNvSpPr>
            <p:nvPr/>
          </p:nvSpPr>
          <p:spPr bwMode="auto">
            <a:xfrm>
              <a:off x="240" y="912"/>
              <a:ext cx="5136" cy="3360"/>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79" name="Line 43"/>
            <p:cNvSpPr>
              <a:spLocks noChangeShapeType="1"/>
            </p:cNvSpPr>
            <p:nvPr/>
          </p:nvSpPr>
          <p:spPr bwMode="auto">
            <a:xfrm>
              <a:off x="1344" y="912"/>
              <a:ext cx="0" cy="3360"/>
            </a:xfrm>
            <a:prstGeom prst="line">
              <a:avLst/>
            </a:prstGeom>
            <a:noFill/>
            <a:ln w="28575">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19180" name="Text Box 44"/>
            <p:cNvSpPr txBox="1">
              <a:spLocks noChangeArrowheads="1"/>
            </p:cNvSpPr>
            <p:nvPr/>
          </p:nvSpPr>
          <p:spPr bwMode="auto">
            <a:xfrm>
              <a:off x="2534" y="983"/>
              <a:ext cx="11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CC0000"/>
                  </a:solidFill>
                  <a:latin typeface="Arial" pitchFamily="34" charset="0"/>
                </a:rPr>
                <a:t>“Briscola on line”</a:t>
              </a:r>
            </a:p>
          </p:txBody>
        </p:sp>
        <p:sp>
          <p:nvSpPr>
            <p:cNvPr id="219181" name="Text Box 45"/>
            <p:cNvSpPr txBox="1">
              <a:spLocks noChangeArrowheads="1"/>
            </p:cNvSpPr>
            <p:nvPr/>
          </p:nvSpPr>
          <p:spPr bwMode="auto">
            <a:xfrm>
              <a:off x="192" y="958"/>
              <a:ext cx="7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CC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a:solidFill>
                    <a:srgbClr val="CC0000"/>
                  </a:solidFill>
                  <a:latin typeface="Arial" pitchFamily="34" charset="0"/>
                </a:rPr>
                <a:t>giocatore</a:t>
              </a:r>
            </a:p>
          </p:txBody>
        </p:sp>
      </p:grpSp>
    </p:spTree>
    <p:extLst>
      <p:ext uri="{BB962C8B-B14F-4D97-AF65-F5344CB8AC3E}">
        <p14:creationId xmlns:p14="http://schemas.microsoft.com/office/powerpoint/2010/main" val="3542535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91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918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9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1237" name="Group 53"/>
          <p:cNvGrpSpPr>
            <a:grpSpLocks/>
          </p:cNvGrpSpPr>
          <p:nvPr/>
        </p:nvGrpSpPr>
        <p:grpSpPr bwMode="auto">
          <a:xfrm>
            <a:off x="1135349" y="3312319"/>
            <a:ext cx="2989955" cy="393700"/>
            <a:chOff x="768" y="2049"/>
            <a:chExt cx="1536" cy="248"/>
          </a:xfrm>
        </p:grpSpPr>
        <p:sp>
          <p:nvSpPr>
            <p:cNvPr id="221234" name="Line 50"/>
            <p:cNvSpPr>
              <a:spLocks noChangeShapeType="1"/>
            </p:cNvSpPr>
            <p:nvPr/>
          </p:nvSpPr>
          <p:spPr bwMode="auto">
            <a:xfrm flipH="1">
              <a:off x="1008" y="2153"/>
              <a:ext cx="1296" cy="103"/>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35" name="Text Box 51"/>
            <p:cNvSpPr txBox="1">
              <a:spLocks noChangeArrowheads="1"/>
            </p:cNvSpPr>
            <p:nvPr/>
          </p:nvSpPr>
          <p:spPr bwMode="auto">
            <a:xfrm>
              <a:off x="768" y="2049"/>
              <a:ext cx="388" cy="248"/>
            </a:xfrm>
            <a:prstGeom prst="rect">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fork</a:t>
              </a:r>
            </a:p>
          </p:txBody>
        </p:sp>
      </p:grpSp>
      <p:grpSp>
        <p:nvGrpSpPr>
          <p:cNvPr id="221238" name="Group 54"/>
          <p:cNvGrpSpPr>
            <a:grpSpLocks/>
          </p:cNvGrpSpPr>
          <p:nvPr/>
        </p:nvGrpSpPr>
        <p:grpSpPr bwMode="auto">
          <a:xfrm>
            <a:off x="1221927" y="5044040"/>
            <a:ext cx="2778589" cy="393700"/>
            <a:chOff x="768" y="2049"/>
            <a:chExt cx="1536" cy="248"/>
          </a:xfrm>
        </p:grpSpPr>
        <p:sp>
          <p:nvSpPr>
            <p:cNvPr id="221239" name="Line 55"/>
            <p:cNvSpPr>
              <a:spLocks noChangeShapeType="1"/>
            </p:cNvSpPr>
            <p:nvPr/>
          </p:nvSpPr>
          <p:spPr bwMode="auto">
            <a:xfrm flipH="1">
              <a:off x="1008" y="2153"/>
              <a:ext cx="1296" cy="103"/>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40" name="Text Box 56"/>
            <p:cNvSpPr txBox="1">
              <a:spLocks noChangeArrowheads="1"/>
            </p:cNvSpPr>
            <p:nvPr/>
          </p:nvSpPr>
          <p:spPr bwMode="auto">
            <a:xfrm>
              <a:off x="768" y="2049"/>
              <a:ext cx="370" cy="248"/>
            </a:xfrm>
            <a:prstGeom prst="rect">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join</a:t>
              </a:r>
            </a:p>
          </p:txBody>
        </p:sp>
      </p:grpSp>
      <p:grpSp>
        <p:nvGrpSpPr>
          <p:cNvPr id="221231" name="Group 47"/>
          <p:cNvGrpSpPr>
            <a:grpSpLocks/>
          </p:cNvGrpSpPr>
          <p:nvPr/>
        </p:nvGrpSpPr>
        <p:grpSpPr bwMode="auto">
          <a:xfrm>
            <a:off x="4876800" y="3124200"/>
            <a:ext cx="2581275" cy="2679700"/>
            <a:chOff x="3072" y="2160"/>
            <a:chExt cx="1626" cy="1688"/>
          </a:xfrm>
        </p:grpSpPr>
        <p:sp>
          <p:nvSpPr>
            <p:cNvPr id="221200" name="Line 16"/>
            <p:cNvSpPr>
              <a:spLocks noChangeShapeType="1"/>
            </p:cNvSpPr>
            <p:nvPr/>
          </p:nvSpPr>
          <p:spPr bwMode="auto">
            <a:xfrm flipH="1" flipV="1">
              <a:off x="3072" y="3360"/>
              <a:ext cx="912" cy="426"/>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01" name="Text Box 17"/>
            <p:cNvSpPr txBox="1">
              <a:spLocks noChangeArrowheads="1"/>
            </p:cNvSpPr>
            <p:nvPr/>
          </p:nvSpPr>
          <p:spPr bwMode="auto">
            <a:xfrm>
              <a:off x="3312" y="3600"/>
              <a:ext cx="1386" cy="24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synchronization bar</a:t>
              </a:r>
            </a:p>
          </p:txBody>
        </p:sp>
        <p:sp>
          <p:nvSpPr>
            <p:cNvPr id="221230" name="Line 46"/>
            <p:cNvSpPr>
              <a:spLocks noChangeShapeType="1"/>
            </p:cNvSpPr>
            <p:nvPr/>
          </p:nvSpPr>
          <p:spPr bwMode="auto">
            <a:xfrm flipH="1" flipV="1">
              <a:off x="3168" y="2160"/>
              <a:ext cx="672" cy="148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1186" name="Rectangle 2"/>
          <p:cNvSpPr>
            <a:spLocks noGrp="1" noChangeArrowheads="1"/>
          </p:cNvSpPr>
          <p:nvPr>
            <p:ph type="title"/>
          </p:nvPr>
        </p:nvSpPr>
        <p:spPr/>
        <p:txBody>
          <a:bodyPr/>
          <a:lstStyle/>
          <a:p>
            <a:r>
              <a:rPr lang="en-US" altLang="en-US" dirty="0"/>
              <a:t>Activity diagram</a:t>
            </a:r>
          </a:p>
        </p:txBody>
      </p:sp>
      <p:sp>
        <p:nvSpPr>
          <p:cNvPr id="221187" name="Rectangle 3"/>
          <p:cNvSpPr>
            <a:spLocks noGrp="1" noChangeArrowheads="1"/>
          </p:cNvSpPr>
          <p:nvPr>
            <p:ph type="body" idx="1"/>
          </p:nvPr>
        </p:nvSpPr>
        <p:spPr>
          <a:xfrm>
            <a:off x="571500" y="1379537"/>
            <a:ext cx="8610600" cy="609600"/>
          </a:xfrm>
        </p:spPr>
        <p:txBody>
          <a:bodyPr>
            <a:noAutofit/>
          </a:bodyPr>
          <a:lstStyle/>
          <a:p>
            <a:pPr>
              <a:lnSpc>
                <a:spcPts val="2400"/>
              </a:lnSpc>
            </a:pPr>
            <a:r>
              <a:rPr lang="en-US" altLang="en-US" sz="2400" dirty="0"/>
              <a:t>F</a:t>
            </a:r>
            <a:r>
              <a:rPr lang="en-US" altLang="en-US" sz="2400" dirty="0" smtClean="0"/>
              <a:t>ork </a:t>
            </a:r>
            <a:r>
              <a:rPr lang="en-US" altLang="en-US" sz="2400" dirty="0"/>
              <a:t>e join, per </a:t>
            </a:r>
            <a:r>
              <a:rPr lang="en-US" altLang="en-US" sz="2400" dirty="0" err="1"/>
              <a:t>descrivere</a:t>
            </a:r>
            <a:r>
              <a:rPr lang="en-US" altLang="en-US" sz="2400" dirty="0"/>
              <a:t> </a:t>
            </a:r>
            <a:r>
              <a:rPr lang="en-US" altLang="en-US" sz="2400" dirty="0" err="1"/>
              <a:t>attività</a:t>
            </a:r>
            <a:r>
              <a:rPr lang="en-US" altLang="en-US" sz="2400" dirty="0"/>
              <a:t> in </a:t>
            </a:r>
            <a:r>
              <a:rPr lang="en-US" altLang="en-US" sz="2400" dirty="0" err="1"/>
              <a:t>parallelo</a:t>
            </a:r>
            <a:endParaRPr lang="en-US" altLang="en-US" sz="2400" dirty="0"/>
          </a:p>
          <a:p>
            <a:pPr lvl="1">
              <a:lnSpc>
                <a:spcPts val="2400"/>
              </a:lnSpc>
            </a:pPr>
            <a:r>
              <a:rPr lang="en-US" altLang="en-US" sz="2000" dirty="0" smtClean="0"/>
              <a:t>Le </a:t>
            </a:r>
            <a:r>
              <a:rPr lang="en-US" altLang="en-US" sz="2000" dirty="0" err="1"/>
              <a:t>transizioni</a:t>
            </a:r>
            <a:r>
              <a:rPr lang="en-US" altLang="en-US" sz="2000" dirty="0"/>
              <a:t> </a:t>
            </a:r>
            <a:r>
              <a:rPr lang="en-US" altLang="en-US" sz="2000" dirty="0" err="1"/>
              <a:t>si</a:t>
            </a:r>
            <a:r>
              <a:rPr lang="en-US" altLang="en-US" sz="2000" dirty="0"/>
              <a:t> </a:t>
            </a:r>
            <a:r>
              <a:rPr lang="en-US" altLang="en-US" sz="2000" dirty="0" err="1"/>
              <a:t>possono</a:t>
            </a:r>
            <a:r>
              <a:rPr lang="en-US" altLang="en-US" sz="2000" dirty="0"/>
              <a:t> </a:t>
            </a:r>
            <a:r>
              <a:rPr lang="en-US" altLang="en-US" sz="2000" dirty="0" err="1"/>
              <a:t>spezzare</a:t>
            </a:r>
            <a:r>
              <a:rPr lang="en-US" altLang="en-US" sz="2000" dirty="0"/>
              <a:t> in </a:t>
            </a:r>
            <a:r>
              <a:rPr lang="en-US" altLang="en-US" sz="2000" dirty="0" err="1"/>
              <a:t>più</a:t>
            </a:r>
            <a:r>
              <a:rPr lang="en-US" altLang="en-US" sz="2000" dirty="0"/>
              <a:t> </a:t>
            </a:r>
            <a:r>
              <a:rPr lang="en-US" altLang="en-US" sz="2000" dirty="0" err="1"/>
              <a:t>flussi</a:t>
            </a:r>
            <a:r>
              <a:rPr lang="en-US" altLang="en-US" sz="2000" dirty="0"/>
              <a:t>, e </a:t>
            </a:r>
            <a:r>
              <a:rPr lang="en-US" altLang="en-US" sz="2000" dirty="0" err="1"/>
              <a:t>diversi</a:t>
            </a:r>
            <a:r>
              <a:rPr lang="en-US" altLang="en-US" sz="2000" dirty="0"/>
              <a:t> </a:t>
            </a:r>
            <a:r>
              <a:rPr lang="en-US" altLang="en-US" sz="2000" dirty="0" err="1"/>
              <a:t>flussi</a:t>
            </a:r>
            <a:r>
              <a:rPr lang="en-US" altLang="en-US" sz="2000" dirty="0"/>
              <a:t> </a:t>
            </a:r>
            <a:r>
              <a:rPr lang="en-US" altLang="en-US" sz="2000" dirty="0" err="1"/>
              <a:t>possono</a:t>
            </a:r>
            <a:r>
              <a:rPr lang="en-US" altLang="en-US" sz="2000" dirty="0"/>
              <a:t> </a:t>
            </a:r>
            <a:r>
              <a:rPr lang="en-US" altLang="en-US" sz="2000" dirty="0" err="1"/>
              <a:t>ricombinarsi</a:t>
            </a:r>
            <a:r>
              <a:rPr lang="en-US" altLang="en-US" sz="2000" dirty="0"/>
              <a:t> in </a:t>
            </a:r>
            <a:r>
              <a:rPr lang="en-US" altLang="en-US" sz="2000" dirty="0" err="1"/>
              <a:t>uno</a:t>
            </a:r>
            <a:r>
              <a:rPr lang="en-US" altLang="en-US" sz="2000" dirty="0"/>
              <a:t>, </a:t>
            </a:r>
            <a:r>
              <a:rPr lang="en-US" altLang="en-US" sz="2000" dirty="0" err="1"/>
              <a:t>usando</a:t>
            </a:r>
            <a:r>
              <a:rPr lang="en-US" altLang="en-US" sz="2000" dirty="0"/>
              <a:t> le </a:t>
            </a:r>
            <a:r>
              <a:rPr lang="en-US" altLang="en-US" sz="2000" dirty="0" err="1">
                <a:solidFill>
                  <a:srgbClr val="CC0000"/>
                </a:solidFill>
              </a:rPr>
              <a:t>barre</a:t>
            </a:r>
            <a:r>
              <a:rPr lang="en-US" altLang="en-US" sz="2000" dirty="0">
                <a:solidFill>
                  <a:srgbClr val="CC0000"/>
                </a:solidFill>
              </a:rPr>
              <a:t> di </a:t>
            </a:r>
            <a:r>
              <a:rPr lang="en-US" altLang="en-US" sz="2000" dirty="0" err="1">
                <a:solidFill>
                  <a:srgbClr val="CC0000"/>
                </a:solidFill>
              </a:rPr>
              <a:t>sincronizzazione</a:t>
            </a:r>
            <a:endParaRPr lang="en-US" altLang="en-US" sz="2000" dirty="0">
              <a:solidFill>
                <a:srgbClr val="CC0000"/>
              </a:solidFill>
            </a:endParaRPr>
          </a:p>
        </p:txBody>
      </p:sp>
      <p:grpSp>
        <p:nvGrpSpPr>
          <p:cNvPr id="221244" name="Group 60"/>
          <p:cNvGrpSpPr>
            <a:grpSpLocks/>
          </p:cNvGrpSpPr>
          <p:nvPr/>
        </p:nvGrpSpPr>
        <p:grpSpPr bwMode="auto">
          <a:xfrm>
            <a:off x="1835150" y="2526665"/>
            <a:ext cx="4751040" cy="3573463"/>
            <a:chOff x="1008" y="1296"/>
            <a:chExt cx="3504" cy="2544"/>
          </a:xfrm>
        </p:grpSpPr>
        <p:grpSp>
          <p:nvGrpSpPr>
            <p:cNvPr id="221212" name="Group 28"/>
            <p:cNvGrpSpPr>
              <a:grpSpLocks/>
            </p:cNvGrpSpPr>
            <p:nvPr/>
          </p:nvGrpSpPr>
          <p:grpSpPr bwMode="auto">
            <a:xfrm>
              <a:off x="1008" y="2436"/>
              <a:ext cx="960" cy="288"/>
              <a:chOff x="912" y="1535"/>
              <a:chExt cx="960" cy="288"/>
            </a:xfrm>
          </p:grpSpPr>
          <p:sp>
            <p:nvSpPr>
              <p:cNvPr id="221213" name="Text Box 29"/>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action1</a:t>
                </a:r>
              </a:p>
            </p:txBody>
          </p:sp>
          <p:sp>
            <p:nvSpPr>
              <p:cNvPr id="221214" name="AutoShape 30"/>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1243" name="Group 59"/>
            <p:cNvGrpSpPr>
              <a:grpSpLocks/>
            </p:cNvGrpSpPr>
            <p:nvPr/>
          </p:nvGrpSpPr>
          <p:grpSpPr bwMode="auto">
            <a:xfrm>
              <a:off x="1392" y="1296"/>
              <a:ext cx="3120" cy="2544"/>
              <a:chOff x="1392" y="1296"/>
              <a:chExt cx="3120" cy="2544"/>
            </a:xfrm>
          </p:grpSpPr>
          <p:sp>
            <p:nvSpPr>
              <p:cNvPr id="221204" name="Line 20"/>
              <p:cNvSpPr>
                <a:spLocks noChangeShapeType="1"/>
              </p:cNvSpPr>
              <p:nvPr/>
            </p:nvSpPr>
            <p:spPr bwMode="auto">
              <a:xfrm rot="5411028">
                <a:off x="2424" y="1632"/>
                <a:ext cx="67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1206" name="Group 22"/>
              <p:cNvGrpSpPr>
                <a:grpSpLocks/>
              </p:cNvGrpSpPr>
              <p:nvPr/>
            </p:nvGrpSpPr>
            <p:grpSpPr bwMode="auto">
              <a:xfrm>
                <a:off x="3552" y="2436"/>
                <a:ext cx="960" cy="288"/>
                <a:chOff x="4272" y="2184"/>
                <a:chExt cx="960" cy="288"/>
              </a:xfrm>
            </p:grpSpPr>
            <p:sp>
              <p:nvSpPr>
                <p:cNvPr id="221207" name="Text Box 23"/>
                <p:cNvSpPr txBox="1">
                  <a:spLocks noChangeArrowheads="1"/>
                </p:cNvSpPr>
                <p:nvPr/>
              </p:nvSpPr>
              <p:spPr bwMode="auto">
                <a:xfrm>
                  <a:off x="4462" y="2212"/>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action3</a:t>
                  </a:r>
                </a:p>
              </p:txBody>
            </p:sp>
            <p:sp>
              <p:nvSpPr>
                <p:cNvPr id="221208" name="AutoShape 24"/>
                <p:cNvSpPr>
                  <a:spLocks noChangeArrowheads="1"/>
                </p:cNvSpPr>
                <p:nvPr/>
              </p:nvSpPr>
              <p:spPr bwMode="auto">
                <a:xfrm>
                  <a:off x="4272" y="2184"/>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1209" name="Line 25"/>
              <p:cNvSpPr>
                <a:spLocks noChangeShapeType="1"/>
              </p:cNvSpPr>
              <p:nvPr/>
            </p:nvSpPr>
            <p:spPr bwMode="auto">
              <a:xfrm>
                <a:off x="2976" y="1968"/>
                <a:ext cx="1056" cy="432"/>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15" name="Line 31"/>
              <p:cNvSpPr>
                <a:spLocks noChangeShapeType="1"/>
              </p:cNvSpPr>
              <p:nvPr/>
            </p:nvSpPr>
            <p:spPr bwMode="auto">
              <a:xfrm flipV="1">
                <a:off x="1392" y="1968"/>
                <a:ext cx="1152" cy="480"/>
              </a:xfrm>
              <a:prstGeom prst="line">
                <a:avLst/>
              </a:prstGeom>
              <a:noFill/>
              <a:ln w="2857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18" name="Line 34"/>
              <p:cNvSpPr>
                <a:spLocks noChangeShapeType="1"/>
              </p:cNvSpPr>
              <p:nvPr/>
            </p:nvSpPr>
            <p:spPr bwMode="auto">
              <a:xfrm rot="5411028">
                <a:off x="2520" y="2208"/>
                <a:ext cx="480"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1219" name="Group 35"/>
              <p:cNvGrpSpPr>
                <a:grpSpLocks/>
              </p:cNvGrpSpPr>
              <p:nvPr/>
            </p:nvGrpSpPr>
            <p:grpSpPr bwMode="auto">
              <a:xfrm>
                <a:off x="2280" y="2436"/>
                <a:ext cx="960" cy="288"/>
                <a:chOff x="912" y="1535"/>
                <a:chExt cx="960" cy="288"/>
              </a:xfrm>
            </p:grpSpPr>
            <p:sp>
              <p:nvSpPr>
                <p:cNvPr id="221220" name="Text Box 36"/>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action2</a:t>
                  </a:r>
                </a:p>
              </p:txBody>
            </p:sp>
            <p:sp>
              <p:nvSpPr>
                <p:cNvPr id="221221" name="AutoShape 37"/>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1223" name="Line 39"/>
              <p:cNvSpPr>
                <a:spLocks noChangeShapeType="1"/>
              </p:cNvSpPr>
              <p:nvPr/>
            </p:nvSpPr>
            <p:spPr bwMode="auto">
              <a:xfrm>
                <a:off x="2328" y="1968"/>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24" name="Line 40"/>
              <p:cNvSpPr>
                <a:spLocks noChangeShapeType="1"/>
              </p:cNvSpPr>
              <p:nvPr/>
            </p:nvSpPr>
            <p:spPr bwMode="auto">
              <a:xfrm rot="5411028">
                <a:off x="2424" y="3504"/>
                <a:ext cx="67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25" name="Line 41"/>
              <p:cNvSpPr>
                <a:spLocks noChangeShapeType="1"/>
              </p:cNvSpPr>
              <p:nvPr/>
            </p:nvSpPr>
            <p:spPr bwMode="auto">
              <a:xfrm>
                <a:off x="1488" y="2736"/>
                <a:ext cx="1056" cy="432"/>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26" name="Line 42"/>
              <p:cNvSpPr>
                <a:spLocks noChangeShapeType="1"/>
              </p:cNvSpPr>
              <p:nvPr/>
            </p:nvSpPr>
            <p:spPr bwMode="auto">
              <a:xfrm flipV="1">
                <a:off x="2832" y="2736"/>
                <a:ext cx="1152" cy="432"/>
              </a:xfrm>
              <a:prstGeom prst="line">
                <a:avLst/>
              </a:prstGeom>
              <a:noFill/>
              <a:ln w="28575">
                <a:solidFill>
                  <a:schemeClr val="tx1"/>
                </a:solidFill>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28" name="Line 44"/>
              <p:cNvSpPr>
                <a:spLocks noChangeShapeType="1"/>
              </p:cNvSpPr>
              <p:nvPr/>
            </p:nvSpPr>
            <p:spPr bwMode="auto">
              <a:xfrm>
                <a:off x="2256" y="3168"/>
                <a:ext cx="864"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1229" name="Line 45"/>
              <p:cNvSpPr>
                <a:spLocks noChangeShapeType="1"/>
              </p:cNvSpPr>
              <p:nvPr/>
            </p:nvSpPr>
            <p:spPr bwMode="auto">
              <a:xfrm rot="5411028">
                <a:off x="2519" y="2951"/>
                <a:ext cx="432" cy="0"/>
              </a:xfrm>
              <a:prstGeom prst="line">
                <a:avLst/>
              </a:prstGeom>
              <a:noFill/>
              <a:ln w="2857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sp>
        <p:nvSpPr>
          <p:cNvPr id="221242" name="Rectangle 58"/>
          <p:cNvSpPr>
            <a:spLocks noChangeArrowheads="1"/>
          </p:cNvSpPr>
          <p:nvPr/>
        </p:nvSpPr>
        <p:spPr bwMode="auto">
          <a:xfrm>
            <a:off x="152400" y="61722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sz="2000" dirty="0" smtClean="0"/>
              <a:t>Le </a:t>
            </a:r>
            <a:r>
              <a:rPr lang="en-US" altLang="en-US" sz="2000" dirty="0" err="1"/>
              <a:t>varie</a:t>
            </a:r>
            <a:r>
              <a:rPr lang="en-US" altLang="en-US" sz="2000" dirty="0"/>
              <a:t> </a:t>
            </a:r>
            <a:r>
              <a:rPr lang="en-US" altLang="en-US" sz="2000" dirty="0" err="1"/>
              <a:t>azioni</a:t>
            </a:r>
            <a:r>
              <a:rPr lang="en-US" altLang="en-US" sz="2000" dirty="0"/>
              <a:t> </a:t>
            </a:r>
            <a:r>
              <a:rPr lang="en-US" altLang="en-US" sz="2000" dirty="0" err="1"/>
              <a:t>eseguite</a:t>
            </a:r>
            <a:r>
              <a:rPr lang="en-US" altLang="en-US" sz="2000" dirty="0"/>
              <a:t> in </a:t>
            </a:r>
            <a:r>
              <a:rPr lang="en-US" altLang="en-US" sz="2000" dirty="0" err="1"/>
              <a:t>parallelo</a:t>
            </a:r>
            <a:r>
              <a:rPr lang="en-US" altLang="en-US" sz="2000" dirty="0"/>
              <a:t> (</a:t>
            </a:r>
            <a:r>
              <a:rPr lang="en-US" altLang="en-US" sz="2000" dirty="0" err="1"/>
              <a:t>nessun</a:t>
            </a:r>
            <a:r>
              <a:rPr lang="en-US" altLang="en-US" sz="2000" dirty="0"/>
              <a:t> </a:t>
            </a:r>
            <a:r>
              <a:rPr lang="en-US" altLang="en-US" sz="2000" dirty="0" err="1"/>
              <a:t>ordinamento</a:t>
            </a:r>
            <a:r>
              <a:rPr lang="en-US" altLang="en-US" sz="2000" dirty="0"/>
              <a:t> </a:t>
            </a:r>
            <a:r>
              <a:rPr lang="en-US" altLang="en-US" sz="2000" dirty="0" err="1"/>
              <a:t>richiesto</a:t>
            </a:r>
            <a:r>
              <a:rPr lang="en-US" altLang="en-US" sz="2000" dirty="0"/>
              <a:t> </a:t>
            </a:r>
            <a:r>
              <a:rPr lang="en-US" altLang="en-US" sz="2000" dirty="0" err="1"/>
              <a:t>tra</a:t>
            </a:r>
            <a:r>
              <a:rPr lang="en-US" altLang="en-US" sz="2000" dirty="0"/>
              <a:t> di </a:t>
            </a:r>
            <a:r>
              <a:rPr lang="en-US" altLang="en-US" sz="2000" dirty="0" err="1"/>
              <a:t>loro</a:t>
            </a:r>
            <a:r>
              <a:rPr lang="en-US" altLang="en-US" sz="2000" dirty="0"/>
              <a:t>) </a:t>
            </a:r>
            <a:r>
              <a:rPr lang="en-US" altLang="en-US" sz="2000" dirty="0" err="1"/>
              <a:t>inziano</a:t>
            </a:r>
            <a:r>
              <a:rPr lang="en-US" altLang="en-US" sz="2000" dirty="0"/>
              <a:t> </a:t>
            </a:r>
            <a:r>
              <a:rPr lang="en-US" altLang="en-US" sz="2000" dirty="0" err="1"/>
              <a:t>dopo</a:t>
            </a:r>
            <a:r>
              <a:rPr lang="en-US" altLang="en-US" sz="2000" dirty="0"/>
              <a:t> </a:t>
            </a:r>
            <a:r>
              <a:rPr lang="en-US" altLang="en-US" sz="2000" dirty="0" err="1"/>
              <a:t>il</a:t>
            </a:r>
            <a:r>
              <a:rPr lang="en-US" altLang="en-US" sz="2000" dirty="0"/>
              <a:t> fork, </a:t>
            </a:r>
            <a:r>
              <a:rPr lang="en-US" altLang="en-US" sz="2000" dirty="0" err="1"/>
              <a:t>finiscono</a:t>
            </a:r>
            <a:r>
              <a:rPr lang="en-US" altLang="en-US" sz="2000" dirty="0"/>
              <a:t> prima del join</a:t>
            </a:r>
          </a:p>
        </p:txBody>
      </p:sp>
    </p:spTree>
    <p:extLst>
      <p:ext uri="{BB962C8B-B14F-4D97-AF65-F5344CB8AC3E}">
        <p14:creationId xmlns:p14="http://schemas.microsoft.com/office/powerpoint/2010/main" val="3823484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11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118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124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123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123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123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1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7" grpId="0" build="p" bldLvl="2" autoUpdateAnimBg="0"/>
      <p:bldP spid="221242" grpId="0" build="p" bldLvl="2"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r>
              <a:rPr lang="en-US" altLang="en-US"/>
              <a:t>Esempio</a:t>
            </a:r>
          </a:p>
        </p:txBody>
      </p:sp>
      <p:sp>
        <p:nvSpPr>
          <p:cNvPr id="220163" name="Rectangle 3"/>
          <p:cNvSpPr>
            <a:spLocks noGrp="1" noChangeArrowheads="1"/>
          </p:cNvSpPr>
          <p:nvPr>
            <p:ph type="body" idx="1"/>
          </p:nvPr>
        </p:nvSpPr>
        <p:spPr>
          <a:xfrm>
            <a:off x="228600" y="1066800"/>
            <a:ext cx="8610600" cy="762000"/>
          </a:xfrm>
        </p:spPr>
        <p:txBody>
          <a:bodyPr/>
          <a:lstStyle/>
          <a:p>
            <a:r>
              <a:rPr lang="en-US" altLang="en-US" sz="2400"/>
              <a:t>Fase finale di un torneo</a:t>
            </a:r>
          </a:p>
        </p:txBody>
      </p:sp>
      <p:grpSp>
        <p:nvGrpSpPr>
          <p:cNvPr id="220215" name="Group 55"/>
          <p:cNvGrpSpPr>
            <a:grpSpLocks/>
          </p:cNvGrpSpPr>
          <p:nvPr/>
        </p:nvGrpSpPr>
        <p:grpSpPr bwMode="auto">
          <a:xfrm>
            <a:off x="3352800" y="5256213"/>
            <a:ext cx="1447800" cy="1601787"/>
            <a:chOff x="2112" y="3311"/>
            <a:chExt cx="912" cy="1009"/>
          </a:xfrm>
        </p:grpSpPr>
        <p:sp>
          <p:nvSpPr>
            <p:cNvPr id="220165" name="Text Box 5"/>
            <p:cNvSpPr txBox="1">
              <a:spLocks noChangeArrowheads="1"/>
            </p:cNvSpPr>
            <p:nvPr/>
          </p:nvSpPr>
          <p:spPr bwMode="auto">
            <a:xfrm>
              <a:off x="2270" y="3494"/>
              <a:ext cx="66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finale 1/2</a:t>
              </a:r>
            </a:p>
          </p:txBody>
        </p:sp>
        <p:sp>
          <p:nvSpPr>
            <p:cNvPr id="220166" name="AutoShape 6"/>
            <p:cNvSpPr>
              <a:spLocks noChangeArrowheads="1"/>
            </p:cNvSpPr>
            <p:nvPr/>
          </p:nvSpPr>
          <p:spPr bwMode="auto">
            <a:xfrm>
              <a:off x="2112" y="3504"/>
              <a:ext cx="912"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67" name="Line 7"/>
            <p:cNvSpPr>
              <a:spLocks noChangeShapeType="1"/>
            </p:cNvSpPr>
            <p:nvPr/>
          </p:nvSpPr>
          <p:spPr bwMode="auto">
            <a:xfrm rot="5411028">
              <a:off x="2447" y="3407"/>
              <a:ext cx="19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69" name="Line 9"/>
            <p:cNvSpPr>
              <a:spLocks noChangeShapeType="1"/>
            </p:cNvSpPr>
            <p:nvPr/>
          </p:nvSpPr>
          <p:spPr bwMode="auto">
            <a:xfrm rot="5411028">
              <a:off x="2424" y="3960"/>
              <a:ext cx="240"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0170" name="Group 10"/>
            <p:cNvGrpSpPr>
              <a:grpSpLocks/>
            </p:cNvGrpSpPr>
            <p:nvPr/>
          </p:nvGrpSpPr>
          <p:grpSpPr bwMode="auto">
            <a:xfrm>
              <a:off x="2448" y="4080"/>
              <a:ext cx="240" cy="240"/>
              <a:chOff x="1872" y="2304"/>
              <a:chExt cx="336" cy="336"/>
            </a:xfrm>
          </p:grpSpPr>
          <p:sp>
            <p:nvSpPr>
              <p:cNvPr id="220171" name="Oval 11"/>
              <p:cNvSpPr>
                <a:spLocks noChangeArrowheads="1"/>
              </p:cNvSpPr>
              <p:nvPr/>
            </p:nvSpPr>
            <p:spPr bwMode="auto">
              <a:xfrm>
                <a:off x="1920" y="2352"/>
                <a:ext cx="240" cy="24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72" name="Oval 12"/>
              <p:cNvSpPr>
                <a:spLocks noChangeArrowheads="1"/>
              </p:cNvSpPr>
              <p:nvPr/>
            </p:nvSpPr>
            <p:spPr bwMode="auto">
              <a:xfrm>
                <a:off x="1872" y="2304"/>
                <a:ext cx="336" cy="336"/>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sp>
        <p:nvSpPr>
          <p:cNvPr id="220197" name="Oval 37"/>
          <p:cNvSpPr>
            <a:spLocks noChangeArrowheads="1"/>
          </p:cNvSpPr>
          <p:nvPr/>
        </p:nvSpPr>
        <p:spPr bwMode="auto">
          <a:xfrm>
            <a:off x="4038600" y="1219200"/>
            <a:ext cx="228600" cy="228600"/>
          </a:xfrm>
          <a:prstGeom prst="ellipse">
            <a:avLst/>
          </a:prstGeom>
          <a:solidFill>
            <a:schemeClr val="bg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0214" name="Group 54"/>
          <p:cNvGrpSpPr>
            <a:grpSpLocks/>
          </p:cNvGrpSpPr>
          <p:nvPr/>
        </p:nvGrpSpPr>
        <p:grpSpPr bwMode="auto">
          <a:xfrm>
            <a:off x="2667000" y="4038600"/>
            <a:ext cx="2663825" cy="1219200"/>
            <a:chOff x="1680" y="2544"/>
            <a:chExt cx="1678" cy="768"/>
          </a:xfrm>
        </p:grpSpPr>
        <p:grpSp>
          <p:nvGrpSpPr>
            <p:cNvPr id="220203" name="Group 43"/>
            <p:cNvGrpSpPr>
              <a:grpSpLocks/>
            </p:cNvGrpSpPr>
            <p:nvPr/>
          </p:nvGrpSpPr>
          <p:grpSpPr bwMode="auto">
            <a:xfrm>
              <a:off x="2112" y="2966"/>
              <a:ext cx="912" cy="346"/>
              <a:chOff x="2112" y="2640"/>
              <a:chExt cx="912" cy="346"/>
            </a:xfrm>
          </p:grpSpPr>
          <p:sp>
            <p:nvSpPr>
              <p:cNvPr id="220174" name="Text Box 14"/>
              <p:cNvSpPr txBox="1">
                <a:spLocks noChangeArrowheads="1"/>
              </p:cNvSpPr>
              <p:nvPr/>
            </p:nvSpPr>
            <p:spPr bwMode="auto">
              <a:xfrm>
                <a:off x="2270" y="2640"/>
                <a:ext cx="66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finale 3/4</a:t>
                </a:r>
              </a:p>
            </p:txBody>
          </p:sp>
          <p:sp>
            <p:nvSpPr>
              <p:cNvPr id="220175" name="AutoShape 15"/>
              <p:cNvSpPr>
                <a:spLocks noChangeArrowheads="1"/>
              </p:cNvSpPr>
              <p:nvPr/>
            </p:nvSpPr>
            <p:spPr bwMode="auto">
              <a:xfrm>
                <a:off x="2112" y="2650"/>
                <a:ext cx="912"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0176" name="Line 16"/>
            <p:cNvSpPr>
              <a:spLocks noChangeShapeType="1"/>
            </p:cNvSpPr>
            <p:nvPr/>
          </p:nvSpPr>
          <p:spPr bwMode="auto">
            <a:xfrm rot="5411028">
              <a:off x="2951" y="2376"/>
              <a:ext cx="239" cy="575"/>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77" name="Line 17"/>
            <p:cNvSpPr>
              <a:spLocks noChangeShapeType="1"/>
            </p:cNvSpPr>
            <p:nvPr/>
          </p:nvSpPr>
          <p:spPr bwMode="auto">
            <a:xfrm rot="5411028" flipH="1">
              <a:off x="1944" y="2280"/>
              <a:ext cx="240" cy="768"/>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2" name="Line 42"/>
            <p:cNvSpPr>
              <a:spLocks noChangeShapeType="1"/>
            </p:cNvSpPr>
            <p:nvPr/>
          </p:nvSpPr>
          <p:spPr bwMode="auto">
            <a:xfrm>
              <a:off x="2160" y="2784"/>
              <a:ext cx="86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4" name="Line 44"/>
            <p:cNvSpPr>
              <a:spLocks noChangeShapeType="1"/>
            </p:cNvSpPr>
            <p:nvPr/>
          </p:nvSpPr>
          <p:spPr bwMode="auto">
            <a:xfrm rot="5411028">
              <a:off x="2448" y="2880"/>
              <a:ext cx="19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0212" name="Group 52"/>
          <p:cNvGrpSpPr>
            <a:grpSpLocks/>
          </p:cNvGrpSpPr>
          <p:nvPr/>
        </p:nvGrpSpPr>
        <p:grpSpPr bwMode="auto">
          <a:xfrm>
            <a:off x="1751013" y="2817813"/>
            <a:ext cx="1828800" cy="1220787"/>
            <a:chOff x="1103" y="1775"/>
            <a:chExt cx="1152" cy="769"/>
          </a:xfrm>
        </p:grpSpPr>
        <p:sp>
          <p:nvSpPr>
            <p:cNvPr id="220179" name="Text Box 19"/>
            <p:cNvSpPr txBox="1">
              <a:spLocks noChangeArrowheads="1"/>
            </p:cNvSpPr>
            <p:nvPr/>
          </p:nvSpPr>
          <p:spPr bwMode="auto">
            <a:xfrm>
              <a:off x="1253" y="2198"/>
              <a:ext cx="907"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semifinale  A</a:t>
              </a:r>
            </a:p>
          </p:txBody>
        </p:sp>
        <p:sp>
          <p:nvSpPr>
            <p:cNvPr id="220180" name="AutoShape 20"/>
            <p:cNvSpPr>
              <a:spLocks noChangeArrowheads="1"/>
            </p:cNvSpPr>
            <p:nvPr/>
          </p:nvSpPr>
          <p:spPr bwMode="auto">
            <a:xfrm>
              <a:off x="1274" y="2203"/>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1" name="Line 21"/>
            <p:cNvSpPr>
              <a:spLocks noChangeShapeType="1"/>
            </p:cNvSpPr>
            <p:nvPr/>
          </p:nvSpPr>
          <p:spPr bwMode="auto">
            <a:xfrm rot="5411028">
              <a:off x="1871" y="1631"/>
              <a:ext cx="240" cy="528"/>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2" name="Line 22"/>
            <p:cNvSpPr>
              <a:spLocks noChangeShapeType="1"/>
            </p:cNvSpPr>
            <p:nvPr/>
          </p:nvSpPr>
          <p:spPr bwMode="auto">
            <a:xfrm rot="5411028" flipH="1">
              <a:off x="1271" y="1656"/>
              <a:ext cx="192" cy="528"/>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5" name="Line 45"/>
            <p:cNvSpPr>
              <a:spLocks noChangeShapeType="1"/>
            </p:cNvSpPr>
            <p:nvPr/>
          </p:nvSpPr>
          <p:spPr bwMode="auto">
            <a:xfrm>
              <a:off x="1200" y="2016"/>
              <a:ext cx="86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6" name="Line 46"/>
            <p:cNvSpPr>
              <a:spLocks noChangeShapeType="1"/>
            </p:cNvSpPr>
            <p:nvPr/>
          </p:nvSpPr>
          <p:spPr bwMode="auto">
            <a:xfrm rot="5411028">
              <a:off x="1584" y="2112"/>
              <a:ext cx="19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0213" name="Group 53"/>
          <p:cNvGrpSpPr>
            <a:grpSpLocks/>
          </p:cNvGrpSpPr>
          <p:nvPr/>
        </p:nvGrpSpPr>
        <p:grpSpPr bwMode="auto">
          <a:xfrm>
            <a:off x="4951413" y="2819400"/>
            <a:ext cx="1828800" cy="1219200"/>
            <a:chOff x="3119" y="1776"/>
            <a:chExt cx="1152" cy="768"/>
          </a:xfrm>
        </p:grpSpPr>
        <p:sp>
          <p:nvSpPr>
            <p:cNvPr id="220184" name="Text Box 24"/>
            <p:cNvSpPr txBox="1">
              <a:spLocks noChangeArrowheads="1"/>
            </p:cNvSpPr>
            <p:nvPr/>
          </p:nvSpPr>
          <p:spPr bwMode="auto">
            <a:xfrm>
              <a:off x="3278" y="2198"/>
              <a:ext cx="885"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Semifinale B</a:t>
              </a:r>
            </a:p>
          </p:txBody>
        </p:sp>
        <p:sp>
          <p:nvSpPr>
            <p:cNvPr id="220185" name="AutoShape 25"/>
            <p:cNvSpPr>
              <a:spLocks noChangeArrowheads="1"/>
            </p:cNvSpPr>
            <p:nvPr/>
          </p:nvSpPr>
          <p:spPr bwMode="auto">
            <a:xfrm>
              <a:off x="3264" y="2203"/>
              <a:ext cx="912"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6" name="Line 26"/>
            <p:cNvSpPr>
              <a:spLocks noChangeShapeType="1"/>
            </p:cNvSpPr>
            <p:nvPr/>
          </p:nvSpPr>
          <p:spPr bwMode="auto">
            <a:xfrm rot="5411028">
              <a:off x="3911" y="1655"/>
              <a:ext cx="192" cy="528"/>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87" name="Line 27"/>
            <p:cNvSpPr>
              <a:spLocks noChangeShapeType="1"/>
            </p:cNvSpPr>
            <p:nvPr/>
          </p:nvSpPr>
          <p:spPr bwMode="auto">
            <a:xfrm rot="5411028" flipH="1">
              <a:off x="3263" y="1632"/>
              <a:ext cx="240" cy="528"/>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7" name="Line 47"/>
            <p:cNvSpPr>
              <a:spLocks noChangeShapeType="1"/>
            </p:cNvSpPr>
            <p:nvPr/>
          </p:nvSpPr>
          <p:spPr bwMode="auto">
            <a:xfrm>
              <a:off x="3216" y="2016"/>
              <a:ext cx="86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8" name="Line 48"/>
            <p:cNvSpPr>
              <a:spLocks noChangeShapeType="1"/>
            </p:cNvSpPr>
            <p:nvPr/>
          </p:nvSpPr>
          <p:spPr bwMode="auto">
            <a:xfrm rot="5411028">
              <a:off x="3600" y="2112"/>
              <a:ext cx="19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grpSp>
        <p:nvGrpSpPr>
          <p:cNvPr id="220211" name="Group 51"/>
          <p:cNvGrpSpPr>
            <a:grpSpLocks/>
          </p:cNvGrpSpPr>
          <p:nvPr/>
        </p:nvGrpSpPr>
        <p:grpSpPr bwMode="auto">
          <a:xfrm>
            <a:off x="1143000" y="1447800"/>
            <a:ext cx="6248400" cy="1387475"/>
            <a:chOff x="720" y="912"/>
            <a:chExt cx="3936" cy="874"/>
          </a:xfrm>
        </p:grpSpPr>
        <p:sp>
          <p:nvSpPr>
            <p:cNvPr id="220189" name="Text Box 29"/>
            <p:cNvSpPr txBox="1">
              <a:spLocks noChangeArrowheads="1"/>
            </p:cNvSpPr>
            <p:nvPr/>
          </p:nvSpPr>
          <p:spPr bwMode="auto">
            <a:xfrm>
              <a:off x="831" y="1440"/>
              <a:ext cx="64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quarto A</a:t>
              </a:r>
            </a:p>
          </p:txBody>
        </p:sp>
        <p:sp>
          <p:nvSpPr>
            <p:cNvPr id="220190" name="AutoShape 30"/>
            <p:cNvSpPr>
              <a:spLocks noChangeArrowheads="1"/>
            </p:cNvSpPr>
            <p:nvPr/>
          </p:nvSpPr>
          <p:spPr bwMode="auto">
            <a:xfrm>
              <a:off x="720" y="145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91" name="Text Box 31"/>
            <p:cNvSpPr txBox="1">
              <a:spLocks noChangeArrowheads="1"/>
            </p:cNvSpPr>
            <p:nvPr/>
          </p:nvSpPr>
          <p:spPr bwMode="auto">
            <a:xfrm>
              <a:off x="1887" y="1440"/>
              <a:ext cx="64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quarto B</a:t>
              </a:r>
            </a:p>
          </p:txBody>
        </p:sp>
        <p:sp>
          <p:nvSpPr>
            <p:cNvPr id="220192" name="AutoShape 32"/>
            <p:cNvSpPr>
              <a:spLocks noChangeArrowheads="1"/>
            </p:cNvSpPr>
            <p:nvPr/>
          </p:nvSpPr>
          <p:spPr bwMode="auto">
            <a:xfrm>
              <a:off x="1776" y="145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93" name="Text Box 33"/>
            <p:cNvSpPr txBox="1">
              <a:spLocks noChangeArrowheads="1"/>
            </p:cNvSpPr>
            <p:nvPr/>
          </p:nvSpPr>
          <p:spPr bwMode="auto">
            <a:xfrm>
              <a:off x="2847" y="1440"/>
              <a:ext cx="64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quarto C</a:t>
              </a:r>
            </a:p>
          </p:txBody>
        </p:sp>
        <p:sp>
          <p:nvSpPr>
            <p:cNvPr id="220194" name="AutoShape 34"/>
            <p:cNvSpPr>
              <a:spLocks noChangeArrowheads="1"/>
            </p:cNvSpPr>
            <p:nvPr/>
          </p:nvSpPr>
          <p:spPr bwMode="auto">
            <a:xfrm>
              <a:off x="2736" y="145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95" name="Text Box 35"/>
            <p:cNvSpPr txBox="1">
              <a:spLocks noChangeArrowheads="1"/>
            </p:cNvSpPr>
            <p:nvPr/>
          </p:nvSpPr>
          <p:spPr bwMode="auto">
            <a:xfrm>
              <a:off x="3903" y="1440"/>
              <a:ext cx="642"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ts val="1800"/>
                </a:lnSpc>
              </a:pPr>
              <a:r>
                <a:rPr lang="en-US" altLang="en-US" sz="1600" b="1">
                  <a:latin typeface="Arial" pitchFamily="34" charset="0"/>
                </a:rPr>
                <a:t>Giocare </a:t>
              </a:r>
            </a:p>
            <a:p>
              <a:pPr algn="ctr">
                <a:lnSpc>
                  <a:spcPts val="1800"/>
                </a:lnSpc>
              </a:pPr>
              <a:r>
                <a:rPr lang="en-US" altLang="en-US" sz="1600" b="1">
                  <a:latin typeface="Arial" pitchFamily="34" charset="0"/>
                </a:rPr>
                <a:t>quarto D</a:t>
              </a:r>
            </a:p>
          </p:txBody>
        </p:sp>
        <p:sp>
          <p:nvSpPr>
            <p:cNvPr id="220196" name="AutoShape 36"/>
            <p:cNvSpPr>
              <a:spLocks noChangeArrowheads="1"/>
            </p:cNvSpPr>
            <p:nvPr/>
          </p:nvSpPr>
          <p:spPr bwMode="auto">
            <a:xfrm>
              <a:off x="3792" y="1450"/>
              <a:ext cx="864" cy="336"/>
            </a:xfrm>
            <a:prstGeom prst="flowChartTerminator">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98" name="Line 38"/>
            <p:cNvSpPr>
              <a:spLocks noChangeShapeType="1"/>
            </p:cNvSpPr>
            <p:nvPr/>
          </p:nvSpPr>
          <p:spPr bwMode="auto">
            <a:xfrm rot="5411028">
              <a:off x="2160" y="1102"/>
              <a:ext cx="336" cy="337"/>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199" name="Line 39"/>
            <p:cNvSpPr>
              <a:spLocks noChangeShapeType="1"/>
            </p:cNvSpPr>
            <p:nvPr/>
          </p:nvSpPr>
          <p:spPr bwMode="auto">
            <a:xfrm rot="5411028" flipH="1">
              <a:off x="2784" y="1008"/>
              <a:ext cx="336" cy="528"/>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0" name="Line 40"/>
            <p:cNvSpPr>
              <a:spLocks noChangeShapeType="1"/>
            </p:cNvSpPr>
            <p:nvPr/>
          </p:nvSpPr>
          <p:spPr bwMode="auto">
            <a:xfrm rot="5411028" flipH="1">
              <a:off x="3432" y="599"/>
              <a:ext cx="334" cy="1344"/>
            </a:xfrm>
            <a:prstGeom prst="line">
              <a:avLst/>
            </a:prstGeom>
            <a:noFill/>
            <a:ln w="1905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1" name="Line 41"/>
            <p:cNvSpPr>
              <a:spLocks noChangeShapeType="1"/>
            </p:cNvSpPr>
            <p:nvPr/>
          </p:nvSpPr>
          <p:spPr bwMode="auto">
            <a:xfrm rot="5411028">
              <a:off x="1558" y="696"/>
              <a:ext cx="337" cy="1152"/>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09" name="Line 49"/>
            <p:cNvSpPr>
              <a:spLocks noChangeShapeType="1"/>
            </p:cNvSpPr>
            <p:nvPr/>
          </p:nvSpPr>
          <p:spPr bwMode="auto">
            <a:xfrm>
              <a:off x="2208" y="1104"/>
              <a:ext cx="864"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0210" name="Line 50"/>
            <p:cNvSpPr>
              <a:spLocks noChangeShapeType="1"/>
            </p:cNvSpPr>
            <p:nvPr/>
          </p:nvSpPr>
          <p:spPr bwMode="auto">
            <a:xfrm rot="5411028">
              <a:off x="2496" y="1008"/>
              <a:ext cx="192" cy="0"/>
            </a:xfrm>
            <a:prstGeom prst="line">
              <a:avLst/>
            </a:prstGeom>
            <a:noFill/>
            <a:ln w="19050">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Tree>
    <p:extLst>
      <p:ext uri="{BB962C8B-B14F-4D97-AF65-F5344CB8AC3E}">
        <p14:creationId xmlns:p14="http://schemas.microsoft.com/office/powerpoint/2010/main" val="14653991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0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019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021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021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02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021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20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63" grpId="0" build="p" autoUpdateAnimBg="0"/>
      <p:bldP spid="220197"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22253" name="Group 45"/>
          <p:cNvGrpSpPr>
            <a:grpSpLocks/>
          </p:cNvGrpSpPr>
          <p:nvPr/>
        </p:nvGrpSpPr>
        <p:grpSpPr bwMode="auto">
          <a:xfrm>
            <a:off x="4800600" y="3733800"/>
            <a:ext cx="3251200" cy="914400"/>
            <a:chOff x="3024" y="2352"/>
            <a:chExt cx="2048" cy="576"/>
          </a:xfrm>
        </p:grpSpPr>
        <p:sp>
          <p:nvSpPr>
            <p:cNvPr id="222251" name="Line 43"/>
            <p:cNvSpPr>
              <a:spLocks noChangeShapeType="1"/>
            </p:cNvSpPr>
            <p:nvPr/>
          </p:nvSpPr>
          <p:spPr bwMode="auto">
            <a:xfrm flipH="1" flipV="1">
              <a:off x="3024" y="2352"/>
              <a:ext cx="1344" cy="528"/>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52" name="Text Box 44"/>
            <p:cNvSpPr txBox="1">
              <a:spLocks noChangeArrowheads="1"/>
            </p:cNvSpPr>
            <p:nvPr/>
          </p:nvSpPr>
          <p:spPr bwMode="auto">
            <a:xfrm>
              <a:off x="3696" y="2680"/>
              <a:ext cx="1376" cy="248"/>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stato di tale oggetto</a:t>
              </a:r>
            </a:p>
          </p:txBody>
        </p:sp>
      </p:grpSp>
      <p:grpSp>
        <p:nvGrpSpPr>
          <p:cNvPr id="222248" name="Group 40"/>
          <p:cNvGrpSpPr>
            <a:grpSpLocks/>
          </p:cNvGrpSpPr>
          <p:nvPr/>
        </p:nvGrpSpPr>
        <p:grpSpPr bwMode="auto">
          <a:xfrm>
            <a:off x="914400" y="2362200"/>
            <a:ext cx="2895600" cy="1270000"/>
            <a:chOff x="576" y="1488"/>
            <a:chExt cx="1824" cy="800"/>
          </a:xfrm>
        </p:grpSpPr>
        <p:sp>
          <p:nvSpPr>
            <p:cNvPr id="222211" name="Line 3"/>
            <p:cNvSpPr>
              <a:spLocks noChangeShapeType="1"/>
            </p:cNvSpPr>
            <p:nvPr/>
          </p:nvSpPr>
          <p:spPr bwMode="auto">
            <a:xfrm flipH="1" flipV="1">
              <a:off x="816" y="2064"/>
              <a:ext cx="1584" cy="48"/>
            </a:xfrm>
            <a:prstGeom prst="line">
              <a:avLst/>
            </a:prstGeom>
            <a:noFill/>
            <a:ln w="38100">
              <a:solidFill>
                <a:srgbClr val="CC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12" name="Text Box 4"/>
            <p:cNvSpPr txBox="1">
              <a:spLocks noChangeArrowheads="1"/>
            </p:cNvSpPr>
            <p:nvPr/>
          </p:nvSpPr>
          <p:spPr bwMode="auto">
            <a:xfrm>
              <a:off x="576" y="1488"/>
              <a:ext cx="1447" cy="800"/>
            </a:xfrm>
            <a:prstGeom prst="rect">
              <a:avLst/>
            </a:prstGeom>
            <a:solidFill>
              <a:srgbClr val="CC00CC"/>
            </a:solidFill>
            <a:ln w="9525">
              <a:solidFill>
                <a:srgbClr val="CC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transizione scatenata</a:t>
              </a:r>
            </a:p>
            <a:p>
              <a:pPr>
                <a:lnSpc>
                  <a:spcPts val="2300"/>
                </a:lnSpc>
              </a:pPr>
              <a:r>
                <a:rPr lang="en-US" altLang="en-US" sz="2000"/>
                <a:t>dalla disponibilità</a:t>
              </a:r>
            </a:p>
            <a:p>
              <a:pPr>
                <a:lnSpc>
                  <a:spcPts val="2300"/>
                </a:lnSpc>
              </a:pPr>
              <a:r>
                <a:rPr lang="en-US" altLang="en-US" sz="2000"/>
                <a:t>del tale oggetto </a:t>
              </a:r>
            </a:p>
            <a:p>
              <a:pPr>
                <a:lnSpc>
                  <a:spcPts val="2300"/>
                </a:lnSpc>
              </a:pPr>
              <a:r>
                <a:rPr lang="en-US" altLang="en-US" sz="2000"/>
                <a:t>in tale stato</a:t>
              </a:r>
            </a:p>
          </p:txBody>
        </p:sp>
      </p:grpSp>
      <p:grpSp>
        <p:nvGrpSpPr>
          <p:cNvPr id="222249" name="Group 41"/>
          <p:cNvGrpSpPr>
            <a:grpSpLocks/>
          </p:cNvGrpSpPr>
          <p:nvPr/>
        </p:nvGrpSpPr>
        <p:grpSpPr bwMode="auto">
          <a:xfrm>
            <a:off x="5334000" y="2971800"/>
            <a:ext cx="2714625" cy="977900"/>
            <a:chOff x="3360" y="1872"/>
            <a:chExt cx="1710" cy="616"/>
          </a:xfrm>
        </p:grpSpPr>
        <p:sp>
          <p:nvSpPr>
            <p:cNvPr id="222217" name="Line 9"/>
            <p:cNvSpPr>
              <a:spLocks noChangeShapeType="1"/>
            </p:cNvSpPr>
            <p:nvPr/>
          </p:nvSpPr>
          <p:spPr bwMode="auto">
            <a:xfrm flipH="1">
              <a:off x="3360" y="2058"/>
              <a:ext cx="912" cy="54"/>
            </a:xfrm>
            <a:prstGeom prst="line">
              <a:avLst/>
            </a:prstGeom>
            <a:noFill/>
            <a:ln w="38100">
              <a:solidFill>
                <a:srgbClr val="FF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18" name="Text Box 10"/>
            <p:cNvSpPr txBox="1">
              <a:spLocks noChangeArrowheads="1"/>
            </p:cNvSpPr>
            <p:nvPr/>
          </p:nvSpPr>
          <p:spPr bwMode="auto">
            <a:xfrm>
              <a:off x="3600" y="1872"/>
              <a:ext cx="1470" cy="616"/>
            </a:xfrm>
            <a:prstGeom prst="rect">
              <a:avLst/>
            </a:prstGeom>
            <a:solidFill>
              <a:srgbClr val="FFFF00"/>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300"/>
                </a:lnSpc>
              </a:pPr>
              <a:r>
                <a:rPr lang="en-US" altLang="en-US" sz="2000"/>
                <a:t>l’oggetto prodotto da</a:t>
              </a:r>
            </a:p>
            <a:p>
              <a:pPr>
                <a:lnSpc>
                  <a:spcPts val="2300"/>
                </a:lnSpc>
              </a:pPr>
              <a:r>
                <a:rPr lang="en-US" altLang="en-US" sz="1800">
                  <a:latin typeface="Arial" pitchFamily="34" charset="0"/>
                </a:rPr>
                <a:t>action1</a:t>
              </a:r>
              <a:r>
                <a:rPr lang="en-US" altLang="en-US" sz="2000"/>
                <a:t> </a:t>
              </a:r>
            </a:p>
            <a:p>
              <a:pPr>
                <a:lnSpc>
                  <a:spcPts val="2300"/>
                </a:lnSpc>
              </a:pPr>
              <a:r>
                <a:rPr lang="en-US" altLang="en-US" sz="2000"/>
                <a:t>richiesto da </a:t>
              </a:r>
              <a:r>
                <a:rPr lang="en-US" altLang="en-US" sz="1800">
                  <a:latin typeface="Arial" pitchFamily="34" charset="0"/>
                </a:rPr>
                <a:t>action2</a:t>
              </a:r>
              <a:endParaRPr lang="en-US" altLang="en-US" sz="2000"/>
            </a:p>
          </p:txBody>
        </p:sp>
      </p:grpSp>
      <p:sp>
        <p:nvSpPr>
          <p:cNvPr id="222220" name="Rectangle 12"/>
          <p:cNvSpPr>
            <a:spLocks noGrp="1" noChangeArrowheads="1"/>
          </p:cNvSpPr>
          <p:nvPr>
            <p:ph type="title"/>
          </p:nvPr>
        </p:nvSpPr>
        <p:spPr/>
        <p:txBody>
          <a:bodyPr/>
          <a:lstStyle/>
          <a:p>
            <a:r>
              <a:rPr lang="en-US" altLang="en-US" dirty="0"/>
              <a:t>Activity diagram</a:t>
            </a:r>
          </a:p>
        </p:txBody>
      </p:sp>
      <p:sp>
        <p:nvSpPr>
          <p:cNvPr id="222221" name="Rectangle 13"/>
          <p:cNvSpPr>
            <a:spLocks noGrp="1" noChangeArrowheads="1"/>
          </p:cNvSpPr>
          <p:nvPr>
            <p:ph type="body" idx="1"/>
          </p:nvPr>
        </p:nvSpPr>
        <p:spPr>
          <a:xfrm>
            <a:off x="152400" y="1066800"/>
            <a:ext cx="8610600" cy="609600"/>
          </a:xfrm>
        </p:spPr>
        <p:txBody>
          <a:bodyPr>
            <a:noAutofit/>
          </a:bodyPr>
          <a:lstStyle/>
          <a:p>
            <a:pPr>
              <a:lnSpc>
                <a:spcPts val="2400"/>
              </a:lnSpc>
            </a:pPr>
            <a:r>
              <a:rPr lang="en-US" altLang="en-US" sz="2800" dirty="0" smtClean="0"/>
              <a:t>Object </a:t>
            </a:r>
            <a:r>
              <a:rPr lang="en-US" altLang="en-US" sz="2800" dirty="0"/>
              <a:t>flow</a:t>
            </a:r>
          </a:p>
          <a:p>
            <a:pPr lvl="1">
              <a:lnSpc>
                <a:spcPts val="2400"/>
              </a:lnSpc>
            </a:pPr>
            <a:r>
              <a:rPr lang="en-US" altLang="en-US" sz="2400" dirty="0" smtClean="0"/>
              <a:t>Le </a:t>
            </a:r>
            <a:r>
              <a:rPr lang="en-US" altLang="en-US" sz="2400" dirty="0" err="1"/>
              <a:t>azioni</a:t>
            </a:r>
            <a:r>
              <a:rPr lang="en-US" altLang="en-US" sz="2400" dirty="0"/>
              <a:t> </a:t>
            </a:r>
            <a:r>
              <a:rPr lang="en-US" altLang="en-US" sz="2400" dirty="0" err="1"/>
              <a:t>possono</a:t>
            </a:r>
            <a:r>
              <a:rPr lang="en-US" altLang="en-US" sz="2400" dirty="0"/>
              <a:t> </a:t>
            </a:r>
            <a:r>
              <a:rPr lang="en-US" altLang="en-US" sz="2400" dirty="0" err="1"/>
              <a:t>ricevere</a:t>
            </a:r>
            <a:r>
              <a:rPr lang="en-US" altLang="en-US" sz="2400" dirty="0"/>
              <a:t> </a:t>
            </a:r>
            <a:r>
              <a:rPr lang="en-US" altLang="en-US" sz="2400" dirty="0" err="1"/>
              <a:t>oggetti</a:t>
            </a:r>
            <a:r>
              <a:rPr lang="en-US" altLang="en-US" sz="2400" dirty="0"/>
              <a:t> come input o </a:t>
            </a:r>
            <a:r>
              <a:rPr lang="en-US" altLang="en-US" sz="2400" dirty="0" err="1"/>
              <a:t>produrre</a:t>
            </a:r>
            <a:r>
              <a:rPr lang="en-US" altLang="en-US" sz="2400" dirty="0"/>
              <a:t> come output (e </a:t>
            </a:r>
            <a:r>
              <a:rPr lang="en-US" altLang="en-US" sz="2400" dirty="0" err="1"/>
              <a:t>quindi</a:t>
            </a:r>
            <a:r>
              <a:rPr lang="en-US" altLang="en-US" sz="2400" dirty="0"/>
              <a:t> </a:t>
            </a:r>
            <a:r>
              <a:rPr lang="en-US" altLang="en-US" sz="2400" dirty="0" err="1"/>
              <a:t>anche</a:t>
            </a:r>
            <a:r>
              <a:rPr lang="en-US" altLang="en-US" sz="2400" dirty="0"/>
              <a:t> </a:t>
            </a:r>
            <a:r>
              <a:rPr lang="en-US" altLang="en-US" sz="2400" dirty="0" err="1"/>
              <a:t>passarseli</a:t>
            </a:r>
            <a:r>
              <a:rPr lang="en-US" altLang="en-US" sz="2400" dirty="0"/>
              <a:t> </a:t>
            </a:r>
            <a:r>
              <a:rPr lang="en-US" altLang="en-US" sz="2400" dirty="0" err="1"/>
              <a:t>tra</a:t>
            </a:r>
            <a:r>
              <a:rPr lang="en-US" altLang="en-US" sz="2400" dirty="0"/>
              <a:t> di </a:t>
            </a:r>
            <a:r>
              <a:rPr lang="en-US" altLang="en-US" sz="2400" dirty="0" err="1"/>
              <a:t>loro</a:t>
            </a:r>
            <a:r>
              <a:rPr lang="en-US" altLang="en-US" sz="2400" dirty="0"/>
              <a:t>)</a:t>
            </a:r>
            <a:endParaRPr lang="en-US" altLang="en-US" sz="2400" dirty="0">
              <a:solidFill>
                <a:srgbClr val="CC0000"/>
              </a:solidFill>
            </a:endParaRPr>
          </a:p>
        </p:txBody>
      </p:sp>
      <p:sp>
        <p:nvSpPr>
          <p:cNvPr id="222242" name="Rectangle 34"/>
          <p:cNvSpPr>
            <a:spLocks noChangeArrowheads="1"/>
          </p:cNvSpPr>
          <p:nvPr/>
        </p:nvSpPr>
        <p:spPr bwMode="auto">
          <a:xfrm>
            <a:off x="152400" y="5638800"/>
            <a:ext cx="86106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2800">
                <a:solidFill>
                  <a:schemeClr val="tx1"/>
                </a:solidFill>
                <a:latin typeface="Arial" pitchFamily="34" charset="0"/>
              </a:defRPr>
            </a:lvl1pPr>
            <a:lvl2pPr marL="742950" indent="-285750">
              <a:spcBef>
                <a:spcPct val="20000"/>
              </a:spcBef>
              <a:buChar char="–"/>
              <a:defRPr sz="2400">
                <a:solidFill>
                  <a:schemeClr val="tx1"/>
                </a:solidFill>
                <a:latin typeface="Arial" pitchFamily="34" charset="0"/>
              </a:defRPr>
            </a:lvl2pPr>
            <a:lvl3pPr marL="1143000" indent="-228600">
              <a:spcBef>
                <a:spcPct val="20000"/>
              </a:spcBef>
              <a:buChar char="*"/>
              <a:defRPr sz="2000">
                <a:solidFill>
                  <a:schemeClr val="tx1"/>
                </a:solidFill>
                <a:latin typeface="Arial" pitchFamily="34" charset="0"/>
              </a:defRPr>
            </a:lvl3pPr>
            <a:lvl4pPr marL="1600200" indent="-228600">
              <a:spcBef>
                <a:spcPct val="20000"/>
              </a:spcBef>
              <a:buChar char="˚"/>
              <a:defRPr>
                <a:solidFill>
                  <a:schemeClr val="tx1"/>
                </a:solidFill>
                <a:latin typeface="Times" charset="0"/>
              </a:defRPr>
            </a:lvl4pPr>
            <a:lvl5pPr marL="2057400" indent="-228600">
              <a:spcBef>
                <a:spcPct val="20000"/>
              </a:spcBef>
              <a:buChar char="»"/>
              <a:defRPr sz="2000">
                <a:solidFill>
                  <a:schemeClr val="tx1"/>
                </a:solidFill>
                <a:latin typeface="Times" charset="0"/>
              </a:defRPr>
            </a:lvl5pPr>
            <a:lvl6pPr marL="2514600" indent="-228600" eaLnBrk="0" fontAlgn="base" hangingPunct="0">
              <a:spcBef>
                <a:spcPct val="20000"/>
              </a:spcBef>
              <a:spcAft>
                <a:spcPct val="0"/>
              </a:spcAft>
              <a:buChar char="»"/>
              <a:defRPr sz="2000">
                <a:solidFill>
                  <a:schemeClr val="tx1"/>
                </a:solidFill>
                <a:latin typeface="Times" charset="0"/>
              </a:defRPr>
            </a:lvl6pPr>
            <a:lvl7pPr marL="2971800" indent="-228600" eaLnBrk="0" fontAlgn="base" hangingPunct="0">
              <a:spcBef>
                <a:spcPct val="20000"/>
              </a:spcBef>
              <a:spcAft>
                <a:spcPct val="0"/>
              </a:spcAft>
              <a:buChar char="»"/>
              <a:defRPr sz="2000">
                <a:solidFill>
                  <a:schemeClr val="tx1"/>
                </a:solidFill>
                <a:latin typeface="Times" charset="0"/>
              </a:defRPr>
            </a:lvl7pPr>
            <a:lvl8pPr marL="3429000" indent="-228600" eaLnBrk="0" fontAlgn="base" hangingPunct="0">
              <a:spcBef>
                <a:spcPct val="20000"/>
              </a:spcBef>
              <a:spcAft>
                <a:spcPct val="0"/>
              </a:spcAft>
              <a:buChar char="»"/>
              <a:defRPr sz="2000">
                <a:solidFill>
                  <a:schemeClr val="tx1"/>
                </a:solidFill>
                <a:latin typeface="Times" charset="0"/>
              </a:defRPr>
            </a:lvl8pPr>
            <a:lvl9pPr marL="3886200" indent="-228600" eaLnBrk="0" fontAlgn="base" hangingPunct="0">
              <a:spcBef>
                <a:spcPct val="20000"/>
              </a:spcBef>
              <a:spcAft>
                <a:spcPct val="0"/>
              </a:spcAft>
              <a:buChar char="»"/>
              <a:defRPr sz="2000">
                <a:solidFill>
                  <a:schemeClr val="tx1"/>
                </a:solidFill>
                <a:latin typeface="Times" charset="0"/>
              </a:defRPr>
            </a:lvl9pPr>
          </a:lstStyle>
          <a:p>
            <a:pPr lvl="1"/>
            <a:r>
              <a:rPr lang="en-US" altLang="en-US" sz="2000" dirty="0" err="1" smtClean="0"/>
              <a:t>Anche</a:t>
            </a:r>
            <a:r>
              <a:rPr lang="en-US" altLang="en-US" sz="2000" dirty="0" smtClean="0"/>
              <a:t> </a:t>
            </a:r>
            <a:r>
              <a:rPr lang="en-US" altLang="en-US" sz="2000" dirty="0"/>
              <a:t>solo </a:t>
            </a:r>
            <a:r>
              <a:rPr lang="en-US" altLang="en-US" sz="2000" dirty="0" err="1"/>
              <a:t>entrata</a:t>
            </a:r>
            <a:r>
              <a:rPr lang="en-US" altLang="en-US" sz="2000" dirty="0"/>
              <a:t> o solo </a:t>
            </a:r>
            <a:r>
              <a:rPr lang="en-US" altLang="en-US" sz="2000" dirty="0" err="1"/>
              <a:t>uscita</a:t>
            </a:r>
            <a:r>
              <a:rPr lang="en-US" altLang="en-US" sz="2000" dirty="0"/>
              <a:t> (</a:t>
            </a:r>
            <a:r>
              <a:rPr lang="en-US" altLang="en-US" sz="2000" dirty="0" err="1"/>
              <a:t>esprime</a:t>
            </a:r>
            <a:r>
              <a:rPr lang="en-US" altLang="en-US" sz="2000" dirty="0"/>
              <a:t> </a:t>
            </a:r>
            <a:r>
              <a:rPr lang="en-US" altLang="en-US" sz="2000" dirty="0" err="1"/>
              <a:t>che</a:t>
            </a:r>
            <a:r>
              <a:rPr lang="en-US" altLang="en-US" sz="2000" dirty="0"/>
              <a:t> </a:t>
            </a:r>
            <a:r>
              <a:rPr lang="en-US" altLang="en-US" sz="2000" dirty="0" err="1"/>
              <a:t>un’azione</a:t>
            </a:r>
            <a:r>
              <a:rPr lang="en-US" altLang="en-US" sz="2000" dirty="0"/>
              <a:t> </a:t>
            </a:r>
            <a:r>
              <a:rPr lang="en-US" altLang="en-US" sz="2000" dirty="0" err="1"/>
              <a:t>necessita</a:t>
            </a:r>
            <a:r>
              <a:rPr lang="en-US" altLang="en-US" sz="2000" dirty="0"/>
              <a:t>/produce un </a:t>
            </a:r>
            <a:r>
              <a:rPr lang="en-US" altLang="en-US" sz="2000" dirty="0" err="1"/>
              <a:t>oggetto</a:t>
            </a:r>
            <a:r>
              <a:rPr lang="en-US" altLang="en-US" sz="2000" dirty="0"/>
              <a:t> in un </a:t>
            </a:r>
            <a:r>
              <a:rPr lang="en-US" altLang="en-US" sz="2000" dirty="0" err="1"/>
              <a:t>certo</a:t>
            </a:r>
            <a:r>
              <a:rPr lang="en-US" altLang="en-US" sz="2000" dirty="0"/>
              <a:t> </a:t>
            </a:r>
            <a:r>
              <a:rPr lang="en-US" altLang="en-US" sz="2000" dirty="0" err="1"/>
              <a:t>stato</a:t>
            </a:r>
            <a:r>
              <a:rPr lang="en-US" altLang="en-US" sz="2000" dirty="0"/>
              <a:t>)</a:t>
            </a:r>
          </a:p>
        </p:txBody>
      </p:sp>
      <p:grpSp>
        <p:nvGrpSpPr>
          <p:cNvPr id="222254" name="Group 46"/>
          <p:cNvGrpSpPr>
            <a:grpSpLocks/>
          </p:cNvGrpSpPr>
          <p:nvPr/>
        </p:nvGrpSpPr>
        <p:grpSpPr bwMode="auto">
          <a:xfrm>
            <a:off x="3810000" y="2209800"/>
            <a:ext cx="1524000" cy="2514600"/>
            <a:chOff x="2400" y="1392"/>
            <a:chExt cx="960" cy="1584"/>
          </a:xfrm>
        </p:grpSpPr>
        <p:grpSp>
          <p:nvGrpSpPr>
            <p:cNvPr id="222222" name="Group 14"/>
            <p:cNvGrpSpPr>
              <a:grpSpLocks/>
            </p:cNvGrpSpPr>
            <p:nvPr/>
          </p:nvGrpSpPr>
          <p:grpSpPr bwMode="auto">
            <a:xfrm>
              <a:off x="2400" y="1392"/>
              <a:ext cx="960" cy="288"/>
              <a:chOff x="912" y="1535"/>
              <a:chExt cx="960" cy="288"/>
            </a:xfrm>
          </p:grpSpPr>
          <p:sp>
            <p:nvSpPr>
              <p:cNvPr id="222223" name="Text Box 15"/>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action1</a:t>
                </a:r>
              </a:p>
            </p:txBody>
          </p:sp>
          <p:sp>
            <p:nvSpPr>
              <p:cNvPr id="222224" name="AutoShape 16"/>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2231" name="Line 23"/>
            <p:cNvSpPr>
              <a:spLocks noChangeShapeType="1"/>
            </p:cNvSpPr>
            <p:nvPr/>
          </p:nvSpPr>
          <p:spPr bwMode="auto">
            <a:xfrm flipV="1">
              <a:off x="2880" y="1680"/>
              <a:ext cx="0" cy="288"/>
            </a:xfrm>
            <a:prstGeom prst="line">
              <a:avLst/>
            </a:prstGeom>
            <a:noFill/>
            <a:ln w="28575">
              <a:solidFill>
                <a:schemeClr val="tx1"/>
              </a:solidFill>
              <a:prstDash val="dash"/>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2233" name="Group 25"/>
            <p:cNvGrpSpPr>
              <a:grpSpLocks/>
            </p:cNvGrpSpPr>
            <p:nvPr/>
          </p:nvGrpSpPr>
          <p:grpSpPr bwMode="auto">
            <a:xfrm>
              <a:off x="2400" y="2688"/>
              <a:ext cx="960" cy="288"/>
              <a:chOff x="912" y="1535"/>
              <a:chExt cx="960" cy="288"/>
            </a:xfrm>
          </p:grpSpPr>
          <p:sp>
            <p:nvSpPr>
              <p:cNvPr id="222234" name="Text Box 26"/>
              <p:cNvSpPr txBox="1">
                <a:spLocks noChangeArrowheads="1"/>
              </p:cNvSpPr>
              <p:nvPr/>
            </p:nvSpPr>
            <p:spPr bwMode="auto">
              <a:xfrm>
                <a:off x="1102" y="1563"/>
                <a:ext cx="5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1800">
                    <a:latin typeface="Arial" pitchFamily="34" charset="0"/>
                  </a:rPr>
                  <a:t>action2</a:t>
                </a:r>
              </a:p>
            </p:txBody>
          </p:sp>
          <p:sp>
            <p:nvSpPr>
              <p:cNvPr id="222235" name="AutoShape 27"/>
              <p:cNvSpPr>
                <a:spLocks noChangeArrowheads="1"/>
              </p:cNvSpPr>
              <p:nvPr/>
            </p:nvSpPr>
            <p:spPr bwMode="auto">
              <a:xfrm>
                <a:off x="912" y="1535"/>
                <a:ext cx="960" cy="288"/>
              </a:xfrm>
              <a:prstGeom prst="flowChartTerminator">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sp>
          <p:nvSpPr>
            <p:cNvPr id="222244" name="Line 36"/>
            <p:cNvSpPr>
              <a:spLocks noChangeShapeType="1"/>
            </p:cNvSpPr>
            <p:nvPr/>
          </p:nvSpPr>
          <p:spPr bwMode="auto">
            <a:xfrm flipV="1">
              <a:off x="2880" y="2400"/>
              <a:ext cx="0" cy="288"/>
            </a:xfrm>
            <a:prstGeom prst="line">
              <a:avLst/>
            </a:prstGeom>
            <a:noFill/>
            <a:ln w="28575">
              <a:solidFill>
                <a:schemeClr val="tx1"/>
              </a:solidFill>
              <a:prstDash val="dash"/>
              <a:round/>
              <a:headEnd type="arrow" w="med" len="me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grpSp>
          <p:nvGrpSpPr>
            <p:cNvPr id="222246" name="Group 38"/>
            <p:cNvGrpSpPr>
              <a:grpSpLocks/>
            </p:cNvGrpSpPr>
            <p:nvPr/>
          </p:nvGrpSpPr>
          <p:grpSpPr bwMode="auto">
            <a:xfrm>
              <a:off x="2424" y="1968"/>
              <a:ext cx="912" cy="432"/>
              <a:chOff x="2592" y="1968"/>
              <a:chExt cx="912" cy="432"/>
            </a:xfrm>
          </p:grpSpPr>
          <p:sp>
            <p:nvSpPr>
              <p:cNvPr id="222243" name="Rectangle 35"/>
              <p:cNvSpPr>
                <a:spLocks noChangeArrowheads="1"/>
              </p:cNvSpPr>
              <p:nvPr/>
            </p:nvSpPr>
            <p:spPr bwMode="auto">
              <a:xfrm>
                <a:off x="2592" y="1968"/>
                <a:ext cx="912" cy="43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222245" name="Text Box 37"/>
              <p:cNvSpPr txBox="1">
                <a:spLocks noChangeArrowheads="1"/>
              </p:cNvSpPr>
              <p:nvPr/>
            </p:nvSpPr>
            <p:spPr bwMode="auto">
              <a:xfrm>
                <a:off x="2647" y="2001"/>
                <a:ext cx="80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600" u="sng">
                    <a:latin typeface="Arial" pitchFamily="34" charset="0"/>
                  </a:rPr>
                  <a:t>o: Class</a:t>
                </a:r>
                <a:endParaRPr lang="en-US" altLang="en-US" sz="1600">
                  <a:latin typeface="Arial" pitchFamily="34" charset="0"/>
                </a:endParaRPr>
              </a:p>
              <a:p>
                <a:r>
                  <a:rPr lang="en-US" altLang="en-US" sz="1600">
                    <a:latin typeface="Arial" pitchFamily="34" charset="0"/>
                  </a:rPr>
                  <a:t>[stateOfObj]</a:t>
                </a:r>
              </a:p>
            </p:txBody>
          </p:sp>
        </p:grpSp>
      </p:grpSp>
    </p:spTree>
    <p:extLst>
      <p:ext uri="{BB962C8B-B14F-4D97-AF65-F5344CB8AC3E}">
        <p14:creationId xmlns:p14="http://schemas.microsoft.com/office/powerpoint/2010/main" val="3420661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2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2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2225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222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2225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2224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22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21" grpId="0" build="p" bldLvl="2" autoUpdateAnimBg="0"/>
      <p:bldP spid="222242" grpId="0" build="p" bldLvl="2"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Garage</a:t>
            </a:r>
            <a:endParaRPr lang="it-IT" dirty="0"/>
          </a:p>
        </p:txBody>
      </p:sp>
      <p:sp>
        <p:nvSpPr>
          <p:cNvPr id="3" name="Segnaposto contenuto 2"/>
          <p:cNvSpPr>
            <a:spLocks noGrp="1"/>
          </p:cNvSpPr>
          <p:nvPr>
            <p:ph idx="1"/>
          </p:nvPr>
        </p:nvSpPr>
        <p:spPr/>
        <p:txBody>
          <a:bodyPr>
            <a:normAutofit fontScale="77500" lnSpcReduction="20000"/>
          </a:bodyPr>
          <a:lstStyle/>
          <a:p>
            <a:r>
              <a:rPr lang="it-IT" dirty="0" smtClean="0"/>
              <a:t>Un garage è composto di diversi livelli. Ogni livello ha un numero di posti  disponibili.  I  posti  sono  di  diversi  tipi:  auto  normali,  auto di dimensioni  notevoli   van, …,  auto  di  lusso.  Le  auto  GPL  possono parcheggiare  solo  nel  primo  piano.  È  possibile  </a:t>
            </a:r>
            <a:r>
              <a:rPr lang="it-IT" dirty="0" err="1" smtClean="0"/>
              <a:t>aﬃttare</a:t>
            </a:r>
            <a:r>
              <a:rPr lang="it-IT" dirty="0" smtClean="0"/>
              <a:t>  un  posto macchina,  se  disponibile,  su  base  mensile.  Non  possono  essere </a:t>
            </a:r>
            <a:r>
              <a:rPr lang="it-IT" dirty="0" err="1" smtClean="0"/>
              <a:t>aﬃttati</a:t>
            </a:r>
            <a:r>
              <a:rPr lang="it-IT" dirty="0" smtClean="0"/>
              <a:t>  più  del  50%  dei  posti  in  ciascuna  categoria.  I  posti  non </a:t>
            </a:r>
            <a:r>
              <a:rPr lang="it-IT" dirty="0" err="1" smtClean="0"/>
              <a:t>aﬃttati</a:t>
            </a:r>
            <a:r>
              <a:rPr lang="it-IT" dirty="0" smtClean="0"/>
              <a:t> su base mensile sono utilizzati per parcheggi ad ore </a:t>
            </a:r>
            <a:r>
              <a:rPr lang="it-IT" dirty="0" err="1" smtClean="0"/>
              <a:t>ﬁno</a:t>
            </a:r>
            <a:r>
              <a:rPr lang="it-IT" dirty="0" smtClean="0"/>
              <a:t> ad un  massimo  di  otto  ore.  Nel  caso  si  sforino  le  otto  ore,  viene applicata una penale al momento del ritiro dell’auto.  Gli  utenti  del  sistema  sono  sia  gli  automobilisti  che  il  gestore  del sistema che fornisce le informazioni </a:t>
            </a:r>
            <a:r>
              <a:rPr lang="it-IT" dirty="0" err="1" smtClean="0"/>
              <a:t>conﬁgurazione</a:t>
            </a:r>
            <a:r>
              <a:rPr lang="it-IT" smtClean="0"/>
              <a:t>  (ad </a:t>
            </a:r>
            <a:r>
              <a:rPr lang="it-IT" dirty="0" smtClean="0"/>
              <a:t>esempio, il numero di posti in ciascuna categoria). </a:t>
            </a:r>
            <a:endParaRPr lang="it-IT" dirty="0"/>
          </a:p>
        </p:txBody>
      </p:sp>
    </p:spTree>
    <p:extLst>
      <p:ext uri="{BB962C8B-B14F-4D97-AF65-F5344CB8AC3E}">
        <p14:creationId xmlns:p14="http://schemas.microsoft.com/office/powerpoint/2010/main" val="34513895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Attori</a:t>
            </a:r>
            <a:endParaRPr lang="it-IT" dirty="0"/>
          </a:p>
        </p:txBody>
      </p:sp>
      <p:sp>
        <p:nvSpPr>
          <p:cNvPr id="3" name="Segnaposto contenuto 2"/>
          <p:cNvSpPr>
            <a:spLocks noGrp="1"/>
          </p:cNvSpPr>
          <p:nvPr>
            <p:ph idx="1"/>
          </p:nvPr>
        </p:nvSpPr>
        <p:spPr/>
        <p:txBody>
          <a:bodyPr/>
          <a:lstStyle/>
          <a:p>
            <a:r>
              <a:rPr lang="it-IT" dirty="0" smtClean="0"/>
              <a:t>Automobilisti </a:t>
            </a:r>
          </a:p>
          <a:p>
            <a:pPr lvl="1"/>
            <a:r>
              <a:rPr lang="it-IT" dirty="0" smtClean="0"/>
              <a:t>Gestire/usare abbonamento mensile </a:t>
            </a:r>
          </a:p>
          <a:p>
            <a:pPr lvl="1"/>
            <a:r>
              <a:rPr lang="it-IT" dirty="0" smtClean="0"/>
              <a:t>Gestire/usare parcheggio a ore </a:t>
            </a:r>
          </a:p>
          <a:p>
            <a:r>
              <a:rPr lang="it-IT" dirty="0" smtClean="0"/>
              <a:t>Gestore Parcheggio </a:t>
            </a:r>
          </a:p>
          <a:p>
            <a:pPr lvl="1"/>
            <a:r>
              <a:rPr lang="it-IT" dirty="0" smtClean="0"/>
              <a:t>Gestire posti disponibili</a:t>
            </a:r>
            <a:endParaRPr lang="it-IT" dirty="0"/>
          </a:p>
        </p:txBody>
      </p:sp>
    </p:spTree>
    <p:extLst>
      <p:ext uri="{BB962C8B-B14F-4D97-AF65-F5344CB8AC3E}">
        <p14:creationId xmlns:p14="http://schemas.microsoft.com/office/powerpoint/2010/main" val="1623392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Starting point</a:t>
            </a:r>
          </a:p>
        </p:txBody>
      </p:sp>
      <p:sp>
        <p:nvSpPr>
          <p:cNvPr id="167939" name="Rectangle 3"/>
          <p:cNvSpPr>
            <a:spLocks noGrp="1" noChangeArrowheads="1"/>
          </p:cNvSpPr>
          <p:nvPr>
            <p:ph type="body" idx="1"/>
          </p:nvPr>
        </p:nvSpPr>
        <p:spPr/>
        <p:txBody>
          <a:bodyPr/>
          <a:lstStyle/>
          <a:p>
            <a:r>
              <a:rPr lang="en-US" altLang="en-US" dirty="0" err="1" smtClean="0"/>
              <a:t>Basato</a:t>
            </a:r>
            <a:r>
              <a:rPr lang="en-US" altLang="en-US" dirty="0" smtClean="0"/>
              <a:t> </a:t>
            </a:r>
            <a:r>
              <a:rPr lang="en-US" altLang="en-US" dirty="0" err="1"/>
              <a:t>sugli</a:t>
            </a:r>
            <a:r>
              <a:rPr lang="en-US" altLang="en-US" dirty="0"/>
              <a:t> </a:t>
            </a:r>
            <a:r>
              <a:rPr lang="en-US" altLang="en-US" dirty="0" err="1"/>
              <a:t>usuali</a:t>
            </a:r>
            <a:r>
              <a:rPr lang="en-US" altLang="en-US" dirty="0"/>
              <a:t> </a:t>
            </a:r>
            <a:r>
              <a:rPr lang="en-US" altLang="en-US" dirty="0" err="1"/>
              <a:t>concetti</a:t>
            </a:r>
            <a:r>
              <a:rPr lang="en-US" altLang="en-US" dirty="0"/>
              <a:t> OO</a:t>
            </a:r>
          </a:p>
          <a:p>
            <a:pPr lvl="1"/>
            <a:r>
              <a:rPr lang="en-US" altLang="en-US" dirty="0" err="1"/>
              <a:t>classe</a:t>
            </a:r>
            <a:endParaRPr lang="en-US" altLang="en-US" dirty="0"/>
          </a:p>
          <a:p>
            <a:pPr lvl="1"/>
            <a:r>
              <a:rPr lang="en-US" altLang="en-US" dirty="0" err="1"/>
              <a:t>oggetto</a:t>
            </a:r>
            <a:endParaRPr lang="en-US" altLang="en-US" dirty="0"/>
          </a:p>
          <a:p>
            <a:pPr lvl="1"/>
            <a:r>
              <a:rPr lang="en-US" altLang="en-US" dirty="0" err="1"/>
              <a:t>specializazzione</a:t>
            </a:r>
            <a:endParaRPr lang="en-US" altLang="en-US" dirty="0"/>
          </a:p>
          <a:p>
            <a:pPr lvl="1"/>
            <a:r>
              <a:rPr lang="en-US" altLang="en-US" dirty="0"/>
              <a:t>….</a:t>
            </a:r>
          </a:p>
          <a:p>
            <a:r>
              <a:rPr lang="en-US" altLang="en-US" dirty="0" err="1" smtClean="0"/>
              <a:t>Ispirato</a:t>
            </a:r>
            <a:r>
              <a:rPr lang="en-US" altLang="en-US" dirty="0" smtClean="0"/>
              <a:t> </a:t>
            </a:r>
            <a:r>
              <a:rPr lang="en-US" altLang="en-US" dirty="0"/>
              <a:t>da</a:t>
            </a:r>
          </a:p>
          <a:p>
            <a:pPr lvl="1"/>
            <a:r>
              <a:rPr lang="en-US" altLang="en-US" dirty="0" err="1"/>
              <a:t>diagrammi</a:t>
            </a:r>
            <a:r>
              <a:rPr lang="en-US" altLang="en-US" dirty="0"/>
              <a:t> entity-relationship dal </a:t>
            </a:r>
            <a:r>
              <a:rPr lang="en-US" altLang="en-US" dirty="0" err="1"/>
              <a:t>mondo</a:t>
            </a:r>
            <a:r>
              <a:rPr lang="en-US" altLang="en-US" dirty="0"/>
              <a:t> database</a:t>
            </a:r>
          </a:p>
        </p:txBody>
      </p:sp>
    </p:spTree>
    <p:extLst>
      <p:ext uri="{BB962C8B-B14F-4D97-AF65-F5344CB8AC3E}">
        <p14:creationId xmlns:p14="http://schemas.microsoft.com/office/powerpoint/2010/main" val="2765236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79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79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79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79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79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7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bldLvl="2"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Use case </a:t>
            </a:r>
            <a:r>
              <a:rPr lang="it-IT" dirty="0" err="1" smtClean="0"/>
              <a:t>diagram</a:t>
            </a:r>
            <a:endParaRPr lang="it-IT"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208" y="1556792"/>
            <a:ext cx="7258050" cy="471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10903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Class </a:t>
            </a:r>
            <a:r>
              <a:rPr lang="it-IT" dirty="0" err="1" smtClean="0"/>
              <a:t>diagram</a:t>
            </a:r>
            <a:r>
              <a:rPr lang="it-IT" dirty="0" smtClean="0"/>
              <a:t> – bozza</a:t>
            </a:r>
            <a:endParaRPr lang="it-IT"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3" y="1600200"/>
            <a:ext cx="78771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946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057275"/>
            <a:ext cx="7553325" cy="474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33022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 y="1508982"/>
            <a:ext cx="9149784" cy="3861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26730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4664"/>
            <a:ext cx="9144000" cy="5369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170369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144000" cy="481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olo 1"/>
          <p:cNvSpPr>
            <a:spLocks noGrp="1"/>
          </p:cNvSpPr>
          <p:nvPr>
            <p:ph type="title"/>
          </p:nvPr>
        </p:nvSpPr>
        <p:spPr/>
        <p:txBody>
          <a:bodyPr/>
          <a:lstStyle/>
          <a:p>
            <a:r>
              <a:rPr lang="it-IT" dirty="0" smtClean="0"/>
              <a:t>Class </a:t>
            </a:r>
            <a:r>
              <a:rPr lang="it-IT" dirty="0" err="1" smtClean="0"/>
              <a:t>diagram</a:t>
            </a:r>
            <a:r>
              <a:rPr lang="it-IT" dirty="0" smtClean="0"/>
              <a:t> completo</a:t>
            </a:r>
            <a:endParaRPr lang="it-IT" dirty="0"/>
          </a:p>
        </p:txBody>
      </p:sp>
    </p:spTree>
    <p:extLst>
      <p:ext uri="{BB962C8B-B14F-4D97-AF65-F5344CB8AC3E}">
        <p14:creationId xmlns:p14="http://schemas.microsoft.com/office/powerpoint/2010/main" val="27089752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636949"/>
            <a:ext cx="7661671" cy="651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olo 1"/>
          <p:cNvSpPr>
            <a:spLocks noGrp="1"/>
          </p:cNvSpPr>
          <p:nvPr>
            <p:ph type="title"/>
          </p:nvPr>
        </p:nvSpPr>
        <p:spPr>
          <a:xfrm>
            <a:off x="471611" y="0"/>
            <a:ext cx="8229600" cy="562074"/>
          </a:xfrm>
        </p:spPr>
        <p:txBody>
          <a:bodyPr>
            <a:normAutofit fontScale="90000"/>
          </a:bodyPr>
          <a:lstStyle/>
          <a:p>
            <a:r>
              <a:rPr lang="it-IT" dirty="0" smtClean="0"/>
              <a:t>Abbonamento mensile auto GPL</a:t>
            </a:r>
            <a:endParaRPr lang="it-IT" dirty="0"/>
          </a:p>
        </p:txBody>
      </p:sp>
    </p:spTree>
    <p:extLst>
      <p:ext uri="{BB962C8B-B14F-4D97-AF65-F5344CB8AC3E}">
        <p14:creationId xmlns:p14="http://schemas.microsoft.com/office/powerpoint/2010/main" val="291597538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71611" y="0"/>
            <a:ext cx="8229600" cy="562074"/>
          </a:xfrm>
        </p:spPr>
        <p:txBody>
          <a:bodyPr>
            <a:normAutofit fontScale="90000"/>
          </a:bodyPr>
          <a:lstStyle/>
          <a:p>
            <a:r>
              <a:rPr lang="it-IT" dirty="0" smtClean="0"/>
              <a:t>Abbonamento mensile auto non GPL</a:t>
            </a:r>
            <a:endParaRPr lang="it-IT"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548680"/>
            <a:ext cx="7866459" cy="63713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1875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71611" y="0"/>
            <a:ext cx="8229600" cy="562074"/>
          </a:xfrm>
        </p:spPr>
        <p:txBody>
          <a:bodyPr>
            <a:normAutofit fontScale="90000"/>
          </a:bodyPr>
          <a:lstStyle/>
          <a:p>
            <a:r>
              <a:rPr lang="it-IT" dirty="0" smtClean="0"/>
              <a:t>Parcheggio a ore</a:t>
            </a:r>
            <a:endParaRPr lang="it-IT"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20688"/>
            <a:ext cx="7952184" cy="6115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0214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it-IT" altLang="it-IT"/>
              <a:t>Esercizio</a:t>
            </a:r>
          </a:p>
        </p:txBody>
      </p:sp>
      <p:sp>
        <p:nvSpPr>
          <p:cNvPr id="27651" name="Rectangle 3"/>
          <p:cNvSpPr>
            <a:spLocks noGrp="1" noChangeArrowheads="1"/>
          </p:cNvSpPr>
          <p:nvPr>
            <p:ph type="body" idx="1"/>
          </p:nvPr>
        </p:nvSpPr>
        <p:spPr>
          <a:xfrm>
            <a:off x="457200" y="1412875"/>
            <a:ext cx="8229600" cy="5068888"/>
          </a:xfrm>
        </p:spPr>
        <p:txBody>
          <a:bodyPr/>
          <a:lstStyle/>
          <a:p>
            <a:pPr>
              <a:lnSpc>
                <a:spcPct val="80000"/>
              </a:lnSpc>
            </a:pPr>
            <a:r>
              <a:rPr lang="it-IT" altLang="it-IT" sz="2400"/>
              <a:t>Si descriva un diagramma delle classi UML per la seguente situazione. In una società che sviluppa software, quando si scopre un errore in un modulo software, viene generata una SegnalazioneDiMalfunzionamento, che contiene la descrizione del malfunzionamento e la data in cui esso si è manifestato. Ogni progettista può segnalare malfunzionamenti e ogni malfunzionamento ha associato il progettista che l’ha segnalato. Un malfunzionamento ha un attributo che ne indica lo stato. Quando viene segnalato, il suo stato viene considerato “aperto”. Per eliminare un malfunzionamento, gli viene assegnato un progettista responsabile della sua correzione. Una volta corretto, lo stato del malfunzionamento diventa “potenzialmente chiuso”. Al malfunzionamento sono associati uno o più dati di test. Se questi vengono eseguiti con successo, lo stato del malfunzionamento diventa “chiuso”.</a:t>
            </a:r>
          </a:p>
        </p:txBody>
      </p:sp>
    </p:spTree>
    <p:extLst>
      <p:ext uri="{BB962C8B-B14F-4D97-AF65-F5344CB8AC3E}">
        <p14:creationId xmlns:p14="http://schemas.microsoft.com/office/powerpoint/2010/main" val="2646587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07" name="AutoShape 19"/>
          <p:cNvSpPr>
            <a:spLocks/>
          </p:cNvSpPr>
          <p:nvPr/>
        </p:nvSpPr>
        <p:spPr bwMode="auto">
          <a:xfrm>
            <a:off x="4343400" y="1895475"/>
            <a:ext cx="4191000" cy="495300"/>
          </a:xfrm>
          <a:prstGeom prst="borderCallout1">
            <a:avLst>
              <a:gd name="adj1" fmla="val 23528"/>
              <a:gd name="adj2" fmla="val -1819"/>
              <a:gd name="adj3" fmla="val 84315"/>
              <a:gd name="adj4" fmla="val -35986"/>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compartimento degli attributi</a:t>
            </a:r>
          </a:p>
        </p:txBody>
      </p:sp>
      <p:sp>
        <p:nvSpPr>
          <p:cNvPr id="165908" name="AutoShape 20"/>
          <p:cNvSpPr>
            <a:spLocks/>
          </p:cNvSpPr>
          <p:nvPr/>
        </p:nvSpPr>
        <p:spPr bwMode="auto">
          <a:xfrm>
            <a:off x="4572000" y="1219200"/>
            <a:ext cx="2438400" cy="495300"/>
          </a:xfrm>
          <a:prstGeom prst="borderCallout1">
            <a:avLst>
              <a:gd name="adj1" fmla="val 23528"/>
              <a:gd name="adj2" fmla="val -3125"/>
              <a:gd name="adj3" fmla="val 91829"/>
              <a:gd name="adj4" fmla="val -66278"/>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nome della classe</a:t>
            </a:r>
          </a:p>
        </p:txBody>
      </p:sp>
      <p:sp>
        <p:nvSpPr>
          <p:cNvPr id="165909" name="AutoShape 21"/>
          <p:cNvSpPr>
            <a:spLocks/>
          </p:cNvSpPr>
          <p:nvPr/>
        </p:nvSpPr>
        <p:spPr bwMode="auto">
          <a:xfrm>
            <a:off x="4343400" y="2701925"/>
            <a:ext cx="4343400" cy="495300"/>
          </a:xfrm>
          <a:prstGeom prst="borderCallout1">
            <a:avLst>
              <a:gd name="adj1" fmla="val 23528"/>
              <a:gd name="adj2" fmla="val -1755"/>
              <a:gd name="adj3" fmla="val 31699"/>
              <a:gd name="adj4" fmla="val -34431"/>
            </a:avLst>
          </a:prstGeom>
          <a:solidFill>
            <a:srgbClr val="FFFF00"/>
          </a:solidFill>
          <a:ln w="38100">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compartimento delle operazioni</a:t>
            </a:r>
          </a:p>
        </p:txBody>
      </p:sp>
      <p:sp>
        <p:nvSpPr>
          <p:cNvPr id="165890" name="Rectangle 2"/>
          <p:cNvSpPr>
            <a:spLocks noGrp="1" noChangeArrowheads="1"/>
          </p:cNvSpPr>
          <p:nvPr>
            <p:ph type="title"/>
          </p:nvPr>
        </p:nvSpPr>
        <p:spPr/>
        <p:txBody>
          <a:bodyPr/>
          <a:lstStyle/>
          <a:p>
            <a:r>
              <a:rPr lang="en-US" altLang="en-US"/>
              <a:t>Classe</a:t>
            </a:r>
          </a:p>
        </p:txBody>
      </p:sp>
      <p:grpSp>
        <p:nvGrpSpPr>
          <p:cNvPr id="165910" name="Group 22"/>
          <p:cNvGrpSpPr>
            <a:grpSpLocks/>
          </p:cNvGrpSpPr>
          <p:nvPr/>
        </p:nvGrpSpPr>
        <p:grpSpPr bwMode="auto">
          <a:xfrm>
            <a:off x="1143000" y="1428750"/>
            <a:ext cx="2209800" cy="1676400"/>
            <a:chOff x="720" y="1008"/>
            <a:chExt cx="1392" cy="1056"/>
          </a:xfrm>
        </p:grpSpPr>
        <p:sp>
          <p:nvSpPr>
            <p:cNvPr id="165892" name="Rectangle 4"/>
            <p:cNvSpPr>
              <a:spLocks noChangeArrowheads="1"/>
            </p:cNvSpPr>
            <p:nvPr/>
          </p:nvSpPr>
          <p:spPr bwMode="auto">
            <a:xfrm>
              <a:off x="720" y="1008"/>
              <a:ext cx="1392" cy="105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893" name="Line 5"/>
            <p:cNvSpPr>
              <a:spLocks noChangeShapeType="1"/>
            </p:cNvSpPr>
            <p:nvPr/>
          </p:nvSpPr>
          <p:spPr bwMode="auto">
            <a:xfrm>
              <a:off x="720" y="1296"/>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894" name="Line 6"/>
            <p:cNvSpPr>
              <a:spLocks noChangeShapeType="1"/>
            </p:cNvSpPr>
            <p:nvPr/>
          </p:nvSpPr>
          <p:spPr bwMode="auto">
            <a:xfrm>
              <a:off x="720" y="1728"/>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895" name="Text Box 7"/>
            <p:cNvSpPr txBox="1">
              <a:spLocks noChangeArrowheads="1"/>
            </p:cNvSpPr>
            <p:nvPr/>
          </p:nvSpPr>
          <p:spPr bwMode="auto">
            <a:xfrm>
              <a:off x="1174" y="105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sp>
          <p:nvSpPr>
            <p:cNvPr id="165896" name="Text Box 8"/>
            <p:cNvSpPr txBox="1">
              <a:spLocks noChangeArrowheads="1"/>
            </p:cNvSpPr>
            <p:nvPr/>
          </p:nvSpPr>
          <p:spPr bwMode="auto">
            <a:xfrm>
              <a:off x="720" y="1342"/>
              <a:ext cx="9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seme: String</a:t>
              </a:r>
            </a:p>
            <a:p>
              <a:r>
                <a:rPr lang="en-US" altLang="en-US" sz="1800" b="1">
                  <a:latin typeface="Arial" charset="0"/>
                </a:rPr>
                <a:t>valore: Int</a:t>
              </a:r>
            </a:p>
          </p:txBody>
        </p:sp>
        <p:sp>
          <p:nvSpPr>
            <p:cNvPr id="165903" name="Text Box 15"/>
            <p:cNvSpPr txBox="1">
              <a:spLocks noChangeArrowheads="1"/>
            </p:cNvSpPr>
            <p:nvPr/>
          </p:nvSpPr>
          <p:spPr bwMode="auto">
            <a:xfrm>
              <a:off x="720" y="1785"/>
              <a:ext cx="1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dirty="0" err="1">
                  <a:latin typeface="Arial" charset="0"/>
                </a:rPr>
                <a:t>ritornaValore</a:t>
              </a:r>
              <a:r>
                <a:rPr lang="en-US" altLang="en-US" sz="1800" b="1" dirty="0">
                  <a:latin typeface="Arial" charset="0"/>
                </a:rPr>
                <a:t>(): </a:t>
              </a:r>
              <a:r>
                <a:rPr lang="en-US" altLang="en-US" sz="1800" b="1" dirty="0" err="1">
                  <a:latin typeface="Arial" charset="0"/>
                </a:rPr>
                <a:t>Int</a:t>
              </a:r>
              <a:endParaRPr lang="en-US" altLang="en-US" sz="1800" b="1" dirty="0">
                <a:latin typeface="Arial" charset="0"/>
              </a:endParaRPr>
            </a:p>
          </p:txBody>
        </p:sp>
      </p:grpSp>
      <p:sp>
        <p:nvSpPr>
          <p:cNvPr id="165911" name="Text Box 23"/>
          <p:cNvSpPr txBox="1">
            <a:spLocks noChangeArrowheads="1"/>
          </p:cNvSpPr>
          <p:nvPr/>
        </p:nvSpPr>
        <p:spPr bwMode="auto">
          <a:xfrm>
            <a:off x="228600" y="3440113"/>
            <a:ext cx="1527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000">
                <a:latin typeface="Arial" charset="0"/>
              </a:rPr>
              <a:t> permesso </a:t>
            </a:r>
          </a:p>
        </p:txBody>
      </p:sp>
      <p:grpSp>
        <p:nvGrpSpPr>
          <p:cNvPr id="165919" name="Group 31"/>
          <p:cNvGrpSpPr>
            <a:grpSpLocks/>
          </p:cNvGrpSpPr>
          <p:nvPr/>
        </p:nvGrpSpPr>
        <p:grpSpPr bwMode="auto">
          <a:xfrm>
            <a:off x="609600" y="3857625"/>
            <a:ext cx="2209800" cy="1171575"/>
            <a:chOff x="720" y="2400"/>
            <a:chExt cx="1392" cy="738"/>
          </a:xfrm>
        </p:grpSpPr>
        <p:sp>
          <p:nvSpPr>
            <p:cNvPr id="165913" name="Rectangle 25"/>
            <p:cNvSpPr>
              <a:spLocks noChangeArrowheads="1"/>
            </p:cNvSpPr>
            <p:nvPr/>
          </p:nvSpPr>
          <p:spPr bwMode="auto">
            <a:xfrm>
              <a:off x="720" y="2400"/>
              <a:ext cx="1392" cy="72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14" name="Line 26"/>
            <p:cNvSpPr>
              <a:spLocks noChangeShapeType="1"/>
            </p:cNvSpPr>
            <p:nvPr/>
          </p:nvSpPr>
          <p:spPr bwMode="auto">
            <a:xfrm>
              <a:off x="720" y="2688"/>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16" name="Text Box 28"/>
            <p:cNvSpPr txBox="1">
              <a:spLocks noChangeArrowheads="1"/>
            </p:cNvSpPr>
            <p:nvPr/>
          </p:nvSpPr>
          <p:spPr bwMode="auto">
            <a:xfrm>
              <a:off x="1174" y="2446"/>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sp>
          <p:nvSpPr>
            <p:cNvPr id="165917" name="Text Box 29"/>
            <p:cNvSpPr txBox="1">
              <a:spLocks noChangeArrowheads="1"/>
            </p:cNvSpPr>
            <p:nvPr/>
          </p:nvSpPr>
          <p:spPr bwMode="auto">
            <a:xfrm>
              <a:off x="720" y="2734"/>
              <a:ext cx="988"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seme: String</a:t>
              </a:r>
            </a:p>
            <a:p>
              <a:r>
                <a:rPr lang="en-US" altLang="en-US" sz="1800" b="1">
                  <a:latin typeface="Arial" charset="0"/>
                </a:rPr>
                <a:t>valore: Int</a:t>
              </a:r>
            </a:p>
          </p:txBody>
        </p:sp>
      </p:grpSp>
      <p:grpSp>
        <p:nvGrpSpPr>
          <p:cNvPr id="165927" name="Group 39"/>
          <p:cNvGrpSpPr>
            <a:grpSpLocks/>
          </p:cNvGrpSpPr>
          <p:nvPr/>
        </p:nvGrpSpPr>
        <p:grpSpPr bwMode="auto">
          <a:xfrm>
            <a:off x="3429000" y="3986213"/>
            <a:ext cx="2209800" cy="914400"/>
            <a:chOff x="2496" y="2304"/>
            <a:chExt cx="1392" cy="576"/>
          </a:xfrm>
        </p:grpSpPr>
        <p:sp>
          <p:nvSpPr>
            <p:cNvPr id="165921" name="Rectangle 33"/>
            <p:cNvSpPr>
              <a:spLocks noChangeArrowheads="1"/>
            </p:cNvSpPr>
            <p:nvPr/>
          </p:nvSpPr>
          <p:spPr bwMode="auto">
            <a:xfrm>
              <a:off x="2496" y="2304"/>
              <a:ext cx="1392" cy="576"/>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22" name="Line 34"/>
            <p:cNvSpPr>
              <a:spLocks noChangeShapeType="1"/>
            </p:cNvSpPr>
            <p:nvPr/>
          </p:nvSpPr>
          <p:spPr bwMode="auto">
            <a:xfrm>
              <a:off x="2496" y="2592"/>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24" name="Text Box 36"/>
            <p:cNvSpPr txBox="1">
              <a:spLocks noChangeArrowheads="1"/>
            </p:cNvSpPr>
            <p:nvPr/>
          </p:nvSpPr>
          <p:spPr bwMode="auto">
            <a:xfrm>
              <a:off x="2950" y="2350"/>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sp>
          <p:nvSpPr>
            <p:cNvPr id="165926" name="Text Box 38"/>
            <p:cNvSpPr txBox="1">
              <a:spLocks noChangeArrowheads="1"/>
            </p:cNvSpPr>
            <p:nvPr/>
          </p:nvSpPr>
          <p:spPr bwMode="auto">
            <a:xfrm>
              <a:off x="2496" y="2592"/>
              <a:ext cx="13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ritornaValore(): Int</a:t>
              </a:r>
            </a:p>
          </p:txBody>
        </p:sp>
      </p:grpSp>
      <p:grpSp>
        <p:nvGrpSpPr>
          <p:cNvPr id="165935" name="Group 47"/>
          <p:cNvGrpSpPr>
            <a:grpSpLocks/>
          </p:cNvGrpSpPr>
          <p:nvPr/>
        </p:nvGrpSpPr>
        <p:grpSpPr bwMode="auto">
          <a:xfrm>
            <a:off x="6096000" y="4214813"/>
            <a:ext cx="2209800" cy="457200"/>
            <a:chOff x="2448" y="3168"/>
            <a:chExt cx="1392" cy="288"/>
          </a:xfrm>
        </p:grpSpPr>
        <p:sp>
          <p:nvSpPr>
            <p:cNvPr id="165929" name="Rectangle 41"/>
            <p:cNvSpPr>
              <a:spLocks noChangeArrowheads="1"/>
            </p:cNvSpPr>
            <p:nvPr/>
          </p:nvSpPr>
          <p:spPr bwMode="auto">
            <a:xfrm>
              <a:off x="2448" y="3168"/>
              <a:ext cx="1392" cy="28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32" name="Text Box 44"/>
            <p:cNvSpPr txBox="1">
              <a:spLocks noChangeArrowheads="1"/>
            </p:cNvSpPr>
            <p:nvPr/>
          </p:nvSpPr>
          <p:spPr bwMode="auto">
            <a:xfrm>
              <a:off x="2902" y="3214"/>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sp>
        <p:nvSpPr>
          <p:cNvPr id="165936" name="Text Box 48"/>
          <p:cNvSpPr txBox="1">
            <a:spLocks noChangeArrowheads="1"/>
          </p:cNvSpPr>
          <p:nvPr/>
        </p:nvSpPr>
        <p:spPr bwMode="auto">
          <a:xfrm>
            <a:off x="228600" y="5165725"/>
            <a:ext cx="7931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n-US" altLang="en-US" sz="2000">
                <a:latin typeface="Arial" charset="0"/>
              </a:rPr>
              <a:t> compartimento mancante: nessuna informazione su i suoi elementi </a:t>
            </a:r>
          </a:p>
          <a:p>
            <a:r>
              <a:rPr lang="en-US" altLang="en-US" sz="2000">
                <a:latin typeface="Arial" charset="0"/>
              </a:rPr>
              <a:t>  compartimento vuoto: nessun elemento di quel tipo</a:t>
            </a:r>
          </a:p>
        </p:txBody>
      </p:sp>
      <p:grpSp>
        <p:nvGrpSpPr>
          <p:cNvPr id="165945" name="Group 57"/>
          <p:cNvGrpSpPr>
            <a:grpSpLocks/>
          </p:cNvGrpSpPr>
          <p:nvPr/>
        </p:nvGrpSpPr>
        <p:grpSpPr bwMode="auto">
          <a:xfrm>
            <a:off x="2819400" y="6019800"/>
            <a:ext cx="2209800" cy="685800"/>
            <a:chOff x="816" y="3696"/>
            <a:chExt cx="1392" cy="432"/>
          </a:xfrm>
        </p:grpSpPr>
        <p:sp>
          <p:nvSpPr>
            <p:cNvPr id="165939" name="Rectangle 51"/>
            <p:cNvSpPr>
              <a:spLocks noChangeArrowheads="1"/>
            </p:cNvSpPr>
            <p:nvPr/>
          </p:nvSpPr>
          <p:spPr bwMode="auto">
            <a:xfrm>
              <a:off x="816" y="3696"/>
              <a:ext cx="1392" cy="43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40" name="Line 52"/>
            <p:cNvSpPr>
              <a:spLocks noChangeShapeType="1"/>
            </p:cNvSpPr>
            <p:nvPr/>
          </p:nvSpPr>
          <p:spPr bwMode="auto">
            <a:xfrm>
              <a:off x="816" y="3984"/>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41" name="Line 53"/>
            <p:cNvSpPr>
              <a:spLocks noChangeShapeType="1"/>
            </p:cNvSpPr>
            <p:nvPr/>
          </p:nvSpPr>
          <p:spPr bwMode="auto">
            <a:xfrm>
              <a:off x="816" y="4080"/>
              <a:ext cx="13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it-IT"/>
            </a:p>
          </p:txBody>
        </p:sp>
        <p:sp>
          <p:nvSpPr>
            <p:cNvPr id="165942" name="Text Box 54"/>
            <p:cNvSpPr txBox="1">
              <a:spLocks noChangeArrowheads="1"/>
            </p:cNvSpPr>
            <p:nvPr/>
          </p:nvSpPr>
          <p:spPr bwMode="auto">
            <a:xfrm>
              <a:off x="1270" y="3742"/>
              <a:ext cx="4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800" b="1">
                  <a:latin typeface="Arial" charset="0"/>
                </a:rPr>
                <a:t>Carta</a:t>
              </a:r>
            </a:p>
          </p:txBody>
        </p:sp>
      </p:grpSp>
    </p:spTree>
    <p:extLst>
      <p:ext uri="{BB962C8B-B14F-4D97-AF65-F5344CB8AC3E}">
        <p14:creationId xmlns:p14="http://schemas.microsoft.com/office/powerpoint/2010/main" val="27360757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659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9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90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90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9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6591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6592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659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593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1659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7" grpId="0" animBg="1" autoUpdateAnimBg="0"/>
      <p:bldP spid="165908" grpId="0" animBg="1" autoUpdateAnimBg="0"/>
      <p:bldP spid="165909" grpId="0" animBg="1" autoUpdateAnimBg="0"/>
      <p:bldP spid="165911" grpId="0" autoUpdateAnimBg="0"/>
      <p:bldP spid="16593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it-IT" altLang="it-IT"/>
              <a:t>Quesito 1</a:t>
            </a:r>
          </a:p>
        </p:txBody>
      </p:sp>
      <p:sp>
        <p:nvSpPr>
          <p:cNvPr id="28675" name="Rectangle 3"/>
          <p:cNvSpPr>
            <a:spLocks noGrp="1" noChangeArrowheads="1"/>
          </p:cNvSpPr>
          <p:nvPr>
            <p:ph type="body" idx="1"/>
          </p:nvPr>
        </p:nvSpPr>
        <p:spPr/>
        <p:txBody>
          <a:bodyPr/>
          <a:lstStyle/>
          <a:p>
            <a:r>
              <a:rPr lang="it-IT" altLang="it-IT"/>
              <a:t>Si descriva un Class Diagram che illustra le entità in gioco e le relative associazioni. </a:t>
            </a:r>
            <a:endParaRPr lang="en-US" altLang="it-IT"/>
          </a:p>
        </p:txBody>
      </p:sp>
    </p:spTree>
    <p:extLst>
      <p:ext uri="{BB962C8B-B14F-4D97-AF65-F5344CB8AC3E}">
        <p14:creationId xmlns:p14="http://schemas.microsoft.com/office/powerpoint/2010/main" val="42335527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it-IT" altLang="it-IT"/>
              <a:t>Soluzione 1</a:t>
            </a:r>
          </a:p>
        </p:txBody>
      </p:sp>
      <p:sp>
        <p:nvSpPr>
          <p:cNvPr id="29699" name="Rectangle 3"/>
          <p:cNvSpPr>
            <a:spLocks noGrp="1" noChangeArrowheads="1"/>
          </p:cNvSpPr>
          <p:nvPr>
            <p:ph type="body" idx="1"/>
          </p:nvPr>
        </p:nvSpPr>
        <p:spPr/>
        <p:txBody>
          <a:bodyPr/>
          <a:lstStyle/>
          <a:p>
            <a:endParaRPr lang="it-IT" altLang="it-IT"/>
          </a:p>
        </p:txBody>
      </p:sp>
      <p:pic>
        <p:nvPicPr>
          <p:cNvPr id="29700"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2997200"/>
            <a:ext cx="8604250" cy="283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76862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it-IT" altLang="it-IT"/>
              <a:t>Quesito 2</a:t>
            </a:r>
          </a:p>
        </p:txBody>
      </p:sp>
      <p:sp>
        <p:nvSpPr>
          <p:cNvPr id="30723" name="Rectangle 3"/>
          <p:cNvSpPr>
            <a:spLocks noGrp="1" noChangeArrowheads="1"/>
          </p:cNvSpPr>
          <p:nvPr>
            <p:ph type="body" idx="1"/>
          </p:nvPr>
        </p:nvSpPr>
        <p:spPr/>
        <p:txBody>
          <a:bodyPr/>
          <a:lstStyle/>
          <a:p>
            <a:r>
              <a:rPr lang="it-IT" altLang="it-IT"/>
              <a:t>Si descriva mediante un Sequence Diagram  uno scenario in cui un particolare progettista esamina un malfunzionamento che si trova nello stato “potenzialmente chiuso”, esegue i test associati al malfunzionamento e, nel caso questi vengano eseguiti con successo, dichiari il malfunzionamento “chiuso”.</a:t>
            </a:r>
          </a:p>
        </p:txBody>
      </p:sp>
    </p:spTree>
    <p:extLst>
      <p:ext uri="{BB962C8B-B14F-4D97-AF65-F5344CB8AC3E}">
        <p14:creationId xmlns:p14="http://schemas.microsoft.com/office/powerpoint/2010/main" val="18867989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it-IT" altLang="it-IT"/>
              <a:t>Soluzione 2</a:t>
            </a:r>
          </a:p>
        </p:txBody>
      </p:sp>
      <p:sp>
        <p:nvSpPr>
          <p:cNvPr id="31747" name="Rectangle 3"/>
          <p:cNvSpPr>
            <a:spLocks noGrp="1" noChangeArrowheads="1"/>
          </p:cNvSpPr>
          <p:nvPr>
            <p:ph type="body" idx="1"/>
          </p:nvPr>
        </p:nvSpPr>
        <p:spPr/>
        <p:txBody>
          <a:bodyPr/>
          <a:lstStyle/>
          <a:p>
            <a:endParaRPr lang="it-IT" altLang="it-IT"/>
          </a:p>
        </p:txBody>
      </p:sp>
      <p:pic>
        <p:nvPicPr>
          <p:cNvPr id="3174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188" y="1158875"/>
            <a:ext cx="7885112" cy="569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7346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it-IT" altLang="it-IT"/>
              <a:t>Esercizio</a:t>
            </a:r>
          </a:p>
        </p:txBody>
      </p:sp>
      <p:sp>
        <p:nvSpPr>
          <p:cNvPr id="32771" name="Rectangle 3"/>
          <p:cNvSpPr>
            <a:spLocks noGrp="1" noChangeArrowheads="1"/>
          </p:cNvSpPr>
          <p:nvPr>
            <p:ph type="body" idx="1"/>
          </p:nvPr>
        </p:nvSpPr>
        <p:spPr/>
        <p:txBody>
          <a:bodyPr/>
          <a:lstStyle/>
          <a:p>
            <a:pPr>
              <a:lnSpc>
                <a:spcPct val="80000"/>
              </a:lnSpc>
            </a:pPr>
            <a:r>
              <a:rPr lang="it-IT" altLang="it-IT" sz="2000"/>
              <a:t>Si vogliono usare i diagrammi UML per esprimere l’associazione tra cantanti e case discografiche. Si vogliono descrivere le seguenti proprietà:</a:t>
            </a:r>
          </a:p>
          <a:p>
            <a:pPr>
              <a:lnSpc>
                <a:spcPct val="80000"/>
              </a:lnSpc>
            </a:pPr>
            <a:r>
              <a:rPr lang="it-IT" altLang="it-IT" sz="2000"/>
              <a:t>1) una casa discografica può avere un numero arbitrario di cantanti e un cantante può incidere musica solo per una casa discografica;</a:t>
            </a:r>
          </a:p>
          <a:p>
            <a:pPr>
              <a:lnSpc>
                <a:spcPct val="80000"/>
              </a:lnSpc>
            </a:pPr>
            <a:r>
              <a:rPr lang="it-IT" altLang="it-IT" sz="2000"/>
              <a:t>2) si esprima il vincolo ulteriore che oltre ai cantanti singoli esistano i gruppi, che sono fatti da più cantanti. </a:t>
            </a:r>
          </a:p>
          <a:p>
            <a:pPr>
              <a:lnSpc>
                <a:spcPct val="80000"/>
              </a:lnSpc>
            </a:pPr>
            <a:r>
              <a:rPr lang="it-IT" altLang="it-IT" sz="2000"/>
              <a:t>3) si introduca ora anche l’entità cd e si esprima in un diagramma UML le seguenti proprietà di cd, case discografiche e cantanti: Un cd viene pubblicato da una e una sola casa discografica e un cantante pubblica un numero arbitrario di cd.</a:t>
            </a:r>
          </a:p>
          <a:p>
            <a:pPr>
              <a:lnSpc>
                <a:spcPct val="80000"/>
              </a:lnSpc>
            </a:pPr>
            <a:r>
              <a:rPr lang="it-IT" altLang="it-IT" sz="2000"/>
              <a:t>4) per il caso 1), si consideri un’implementazione in cui esistono due classi Java Cantante e CasaDiscografica. Come implementereste la relazione che deve sussistere tra gli oggetti delle due classi? Rispondere tratteggiando l’implementazione delle due classi e discutendone le implicazioni.</a:t>
            </a:r>
          </a:p>
        </p:txBody>
      </p:sp>
    </p:spTree>
    <p:extLst>
      <p:ext uri="{BB962C8B-B14F-4D97-AF65-F5344CB8AC3E}">
        <p14:creationId xmlns:p14="http://schemas.microsoft.com/office/powerpoint/2010/main" val="2478090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it-IT" altLang="it-IT"/>
              <a:t>Soluzione</a:t>
            </a:r>
          </a:p>
        </p:txBody>
      </p:sp>
      <p:sp>
        <p:nvSpPr>
          <p:cNvPr id="33795" name="Rectangle 3"/>
          <p:cNvSpPr>
            <a:spLocks noGrp="1" noChangeArrowheads="1"/>
          </p:cNvSpPr>
          <p:nvPr>
            <p:ph type="body" idx="1"/>
          </p:nvPr>
        </p:nvSpPr>
        <p:spPr/>
        <p:txBody>
          <a:bodyPr/>
          <a:lstStyle/>
          <a:p>
            <a:endParaRPr lang="it-IT" altLang="it-IT"/>
          </a:p>
        </p:txBody>
      </p:sp>
      <p:grpSp>
        <p:nvGrpSpPr>
          <p:cNvPr id="33797" name="Group 5"/>
          <p:cNvGrpSpPr>
            <a:grpSpLocks noChangeAspect="1"/>
          </p:cNvGrpSpPr>
          <p:nvPr/>
        </p:nvGrpSpPr>
        <p:grpSpPr bwMode="auto">
          <a:xfrm>
            <a:off x="0" y="2420938"/>
            <a:ext cx="9144000" cy="3959225"/>
            <a:chOff x="2355" y="1672"/>
            <a:chExt cx="7200" cy="3118"/>
          </a:xfrm>
        </p:grpSpPr>
        <p:sp>
          <p:nvSpPr>
            <p:cNvPr id="33798" name="AutoShape 6"/>
            <p:cNvSpPr>
              <a:spLocks noChangeAspect="1" noChangeArrowheads="1"/>
            </p:cNvSpPr>
            <p:nvPr/>
          </p:nvSpPr>
          <p:spPr bwMode="auto">
            <a:xfrm>
              <a:off x="2355" y="1672"/>
              <a:ext cx="7200" cy="3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p>
          </p:txBody>
        </p:sp>
        <p:sp>
          <p:nvSpPr>
            <p:cNvPr id="33799" name="Text Box 7"/>
            <p:cNvSpPr txBox="1">
              <a:spLocks noChangeArrowheads="1"/>
            </p:cNvSpPr>
            <p:nvPr/>
          </p:nvSpPr>
          <p:spPr bwMode="auto">
            <a:xfrm>
              <a:off x="2552" y="2971"/>
              <a:ext cx="1562" cy="500"/>
            </a:xfrm>
            <a:prstGeom prst="rect">
              <a:avLst/>
            </a:prstGeom>
            <a:solidFill>
              <a:srgbClr val="FFFFFF"/>
            </a:solidFill>
            <a:ln w="9525">
              <a:solidFill>
                <a:srgbClr val="000000"/>
              </a:solidFill>
              <a:miter lim="800000"/>
              <a:headEnd/>
              <a:tailEnd/>
            </a:ln>
          </p:spPr>
          <p:txBody>
            <a:bodyPr/>
            <a:lstStyle/>
            <a:p>
              <a:pPr algn="ctr"/>
              <a:r>
                <a:rPr lang="it-IT" altLang="it-IT" sz="1200"/>
                <a:t>Cantante</a:t>
              </a:r>
              <a:endParaRPr lang="it-IT" altLang="it-IT"/>
            </a:p>
          </p:txBody>
        </p:sp>
        <p:sp>
          <p:nvSpPr>
            <p:cNvPr id="33800" name="Text Box 8"/>
            <p:cNvSpPr txBox="1">
              <a:spLocks noChangeArrowheads="1"/>
            </p:cNvSpPr>
            <p:nvPr/>
          </p:nvSpPr>
          <p:spPr bwMode="auto">
            <a:xfrm>
              <a:off x="6511" y="2971"/>
              <a:ext cx="1819" cy="500"/>
            </a:xfrm>
            <a:prstGeom prst="rect">
              <a:avLst/>
            </a:prstGeom>
            <a:solidFill>
              <a:srgbClr val="FFFFFF"/>
            </a:solidFill>
            <a:ln w="9525">
              <a:solidFill>
                <a:srgbClr val="000000"/>
              </a:solidFill>
              <a:miter lim="800000"/>
              <a:headEnd/>
              <a:tailEnd/>
            </a:ln>
          </p:spPr>
          <p:txBody>
            <a:bodyPr/>
            <a:lstStyle/>
            <a:p>
              <a:pPr algn="ctr"/>
              <a:r>
                <a:rPr lang="it-IT" altLang="it-IT" sz="1200"/>
                <a:t>CasaDiscografica</a:t>
              </a:r>
              <a:endParaRPr lang="it-IT" altLang="it-IT"/>
            </a:p>
          </p:txBody>
        </p:sp>
        <p:sp>
          <p:nvSpPr>
            <p:cNvPr id="33801" name="Text Box 9"/>
            <p:cNvSpPr txBox="1">
              <a:spLocks noChangeArrowheads="1"/>
            </p:cNvSpPr>
            <p:nvPr/>
          </p:nvSpPr>
          <p:spPr bwMode="auto">
            <a:xfrm>
              <a:off x="2552" y="4121"/>
              <a:ext cx="1560" cy="519"/>
            </a:xfrm>
            <a:prstGeom prst="rect">
              <a:avLst/>
            </a:prstGeom>
            <a:solidFill>
              <a:srgbClr val="FFFFFF"/>
            </a:solidFill>
            <a:ln w="9525">
              <a:solidFill>
                <a:srgbClr val="000000"/>
              </a:solidFill>
              <a:miter lim="800000"/>
              <a:headEnd/>
              <a:tailEnd/>
            </a:ln>
          </p:spPr>
          <p:txBody>
            <a:bodyPr/>
            <a:lstStyle/>
            <a:p>
              <a:pPr algn="ctr"/>
              <a:r>
                <a:rPr lang="it-IT" altLang="it-IT" sz="1200"/>
                <a:t>Gruppo</a:t>
              </a:r>
              <a:endParaRPr lang="it-IT" altLang="it-IT"/>
            </a:p>
          </p:txBody>
        </p:sp>
        <p:sp>
          <p:nvSpPr>
            <p:cNvPr id="33802" name="Line 10"/>
            <p:cNvSpPr>
              <a:spLocks noChangeShapeType="1"/>
            </p:cNvSpPr>
            <p:nvPr/>
          </p:nvSpPr>
          <p:spPr bwMode="auto">
            <a:xfrm>
              <a:off x="4112" y="3211"/>
              <a:ext cx="239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3803" name="Text Box 11"/>
            <p:cNvSpPr txBox="1">
              <a:spLocks noChangeArrowheads="1"/>
            </p:cNvSpPr>
            <p:nvPr/>
          </p:nvSpPr>
          <p:spPr bwMode="auto">
            <a:xfrm>
              <a:off x="4173" y="2951"/>
              <a:ext cx="103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0..*</a:t>
              </a:r>
              <a:endParaRPr lang="it-IT" altLang="it-IT"/>
            </a:p>
          </p:txBody>
        </p:sp>
        <p:sp>
          <p:nvSpPr>
            <p:cNvPr id="33804" name="Text Box 12"/>
            <p:cNvSpPr txBox="1">
              <a:spLocks noChangeArrowheads="1"/>
            </p:cNvSpPr>
            <p:nvPr/>
          </p:nvSpPr>
          <p:spPr bwMode="auto">
            <a:xfrm>
              <a:off x="5478" y="2952"/>
              <a:ext cx="103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a:r>
                <a:rPr lang="it-IT" altLang="it-IT" sz="1200"/>
                <a:t>0..1</a:t>
              </a:r>
              <a:endParaRPr lang="it-IT" altLang="it-IT"/>
            </a:p>
          </p:txBody>
        </p:sp>
        <p:sp>
          <p:nvSpPr>
            <p:cNvPr id="33805" name="Line 13"/>
            <p:cNvSpPr>
              <a:spLocks noChangeShapeType="1"/>
            </p:cNvSpPr>
            <p:nvPr/>
          </p:nvSpPr>
          <p:spPr bwMode="auto">
            <a:xfrm>
              <a:off x="3392" y="3471"/>
              <a:ext cx="2" cy="6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3806" name="Text Box 14"/>
            <p:cNvSpPr txBox="1">
              <a:spLocks noChangeArrowheads="1"/>
            </p:cNvSpPr>
            <p:nvPr/>
          </p:nvSpPr>
          <p:spPr bwMode="auto">
            <a:xfrm>
              <a:off x="3394" y="3471"/>
              <a:ext cx="1033"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2..*</a:t>
              </a:r>
              <a:endParaRPr lang="it-IT" altLang="it-IT"/>
            </a:p>
          </p:txBody>
        </p:sp>
        <p:sp>
          <p:nvSpPr>
            <p:cNvPr id="33807" name="Text Box 15"/>
            <p:cNvSpPr txBox="1">
              <a:spLocks noChangeArrowheads="1"/>
            </p:cNvSpPr>
            <p:nvPr/>
          </p:nvSpPr>
          <p:spPr bwMode="auto">
            <a:xfrm>
              <a:off x="3392" y="3859"/>
              <a:ext cx="10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0..*</a:t>
              </a:r>
              <a:endParaRPr lang="it-IT" altLang="it-IT"/>
            </a:p>
          </p:txBody>
        </p:sp>
        <p:sp>
          <p:nvSpPr>
            <p:cNvPr id="33808" name="Text Box 16"/>
            <p:cNvSpPr txBox="1">
              <a:spLocks noChangeArrowheads="1"/>
            </p:cNvSpPr>
            <p:nvPr/>
          </p:nvSpPr>
          <p:spPr bwMode="auto">
            <a:xfrm>
              <a:off x="2612" y="1801"/>
              <a:ext cx="1561" cy="519"/>
            </a:xfrm>
            <a:prstGeom prst="rect">
              <a:avLst/>
            </a:prstGeom>
            <a:solidFill>
              <a:srgbClr val="FFFFFF"/>
            </a:solidFill>
            <a:ln w="9525">
              <a:solidFill>
                <a:srgbClr val="000000"/>
              </a:solidFill>
              <a:miter lim="800000"/>
              <a:headEnd/>
              <a:tailEnd/>
            </a:ln>
          </p:spPr>
          <p:txBody>
            <a:bodyPr/>
            <a:lstStyle/>
            <a:p>
              <a:pPr algn="ctr"/>
              <a:r>
                <a:rPr lang="it-IT" altLang="it-IT" sz="1200"/>
                <a:t>CD</a:t>
              </a:r>
              <a:endParaRPr lang="it-IT" altLang="it-IT"/>
            </a:p>
          </p:txBody>
        </p:sp>
        <p:sp>
          <p:nvSpPr>
            <p:cNvPr id="33809" name="Text Box 17"/>
            <p:cNvSpPr txBox="1">
              <a:spLocks noChangeArrowheads="1"/>
            </p:cNvSpPr>
            <p:nvPr/>
          </p:nvSpPr>
          <p:spPr bwMode="auto">
            <a:xfrm>
              <a:off x="3394" y="2300"/>
              <a:ext cx="10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0..*</a:t>
              </a:r>
              <a:endParaRPr lang="it-IT" altLang="it-IT"/>
            </a:p>
          </p:txBody>
        </p:sp>
        <p:sp>
          <p:nvSpPr>
            <p:cNvPr id="33810" name="Text Box 18"/>
            <p:cNvSpPr txBox="1">
              <a:spLocks noChangeArrowheads="1"/>
            </p:cNvSpPr>
            <p:nvPr/>
          </p:nvSpPr>
          <p:spPr bwMode="auto">
            <a:xfrm>
              <a:off x="3394" y="2689"/>
              <a:ext cx="10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1..*</a:t>
              </a:r>
              <a:endParaRPr lang="it-IT" altLang="it-IT"/>
            </a:p>
          </p:txBody>
        </p:sp>
        <p:sp>
          <p:nvSpPr>
            <p:cNvPr id="33811" name="Line 19"/>
            <p:cNvSpPr>
              <a:spLocks noChangeShapeType="1"/>
            </p:cNvSpPr>
            <p:nvPr/>
          </p:nvSpPr>
          <p:spPr bwMode="auto">
            <a:xfrm>
              <a:off x="3392" y="2320"/>
              <a:ext cx="1" cy="6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3812" name="Line 20"/>
            <p:cNvSpPr>
              <a:spLocks noChangeShapeType="1"/>
            </p:cNvSpPr>
            <p:nvPr/>
          </p:nvSpPr>
          <p:spPr bwMode="auto">
            <a:xfrm>
              <a:off x="4173" y="2062"/>
              <a:ext cx="3249"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3813" name="Line 21"/>
            <p:cNvSpPr>
              <a:spLocks noChangeShapeType="1"/>
            </p:cNvSpPr>
            <p:nvPr/>
          </p:nvSpPr>
          <p:spPr bwMode="auto">
            <a:xfrm>
              <a:off x="7422" y="2062"/>
              <a:ext cx="1" cy="9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it-IT"/>
            </a:p>
          </p:txBody>
        </p:sp>
        <p:sp>
          <p:nvSpPr>
            <p:cNvPr id="33814" name="Text Box 22"/>
            <p:cNvSpPr txBox="1">
              <a:spLocks noChangeArrowheads="1"/>
            </p:cNvSpPr>
            <p:nvPr/>
          </p:nvSpPr>
          <p:spPr bwMode="auto">
            <a:xfrm>
              <a:off x="7423" y="2711"/>
              <a:ext cx="1033"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1</a:t>
              </a:r>
              <a:endParaRPr lang="it-IT" altLang="it-IT"/>
            </a:p>
          </p:txBody>
        </p:sp>
        <p:sp>
          <p:nvSpPr>
            <p:cNvPr id="33815" name="Text Box 23"/>
            <p:cNvSpPr txBox="1">
              <a:spLocks noChangeArrowheads="1"/>
            </p:cNvSpPr>
            <p:nvPr/>
          </p:nvSpPr>
          <p:spPr bwMode="auto">
            <a:xfrm>
              <a:off x="4174" y="1801"/>
              <a:ext cx="1033"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it-IT" altLang="it-IT" sz="1200"/>
                <a:t>0..*</a:t>
              </a:r>
              <a:endParaRPr lang="it-IT" altLang="it-IT"/>
            </a:p>
          </p:txBody>
        </p:sp>
      </p:grpSp>
    </p:spTree>
    <p:extLst>
      <p:ext uri="{BB962C8B-B14F-4D97-AF65-F5344CB8AC3E}">
        <p14:creationId xmlns:p14="http://schemas.microsoft.com/office/powerpoint/2010/main" val="38610505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body" idx="1"/>
          </p:nvPr>
        </p:nvSpPr>
        <p:spPr>
          <a:xfrm>
            <a:off x="0" y="333375"/>
            <a:ext cx="9144000" cy="6191250"/>
          </a:xfrm>
        </p:spPr>
        <p:txBody>
          <a:bodyPr/>
          <a:lstStyle/>
          <a:p>
            <a:pPr>
              <a:lnSpc>
                <a:spcPct val="80000"/>
              </a:lnSpc>
              <a:buFontTx/>
              <a:buNone/>
            </a:pPr>
            <a:r>
              <a:rPr lang="it-IT" altLang="it-IT" sz="1400"/>
              <a:t>	</a:t>
            </a:r>
            <a:r>
              <a:rPr lang="it-IT" altLang="it-IT" sz="2400"/>
              <a:t>class Cantante {</a:t>
            </a:r>
          </a:p>
          <a:p>
            <a:pPr>
              <a:lnSpc>
                <a:spcPct val="80000"/>
              </a:lnSpc>
              <a:buFontTx/>
              <a:buNone/>
            </a:pPr>
            <a:r>
              <a:rPr lang="it-IT" altLang="it-IT" sz="2400"/>
              <a:t>		private CasaDiscografica laCasa; </a:t>
            </a:r>
          </a:p>
          <a:p>
            <a:pPr>
              <a:lnSpc>
                <a:spcPct val="80000"/>
              </a:lnSpc>
              <a:buFontTx/>
              <a:buNone/>
            </a:pPr>
            <a:r>
              <a:rPr lang="it-IT" altLang="it-IT" sz="2400"/>
              <a:t>		//è null per cantanti che non hanno una casa discografica</a:t>
            </a:r>
          </a:p>
          <a:p>
            <a:pPr>
              <a:lnSpc>
                <a:spcPct val="80000"/>
              </a:lnSpc>
              <a:buFontTx/>
              <a:buNone/>
            </a:pPr>
            <a:r>
              <a:rPr lang="it-IT" altLang="it-IT" sz="2400"/>
              <a:t>		…</a:t>
            </a:r>
          </a:p>
          <a:p>
            <a:pPr>
              <a:lnSpc>
                <a:spcPct val="80000"/>
              </a:lnSpc>
              <a:buFontTx/>
              <a:buNone/>
            </a:pPr>
            <a:r>
              <a:rPr lang="it-IT" altLang="it-IT" sz="2400"/>
              <a:t>	}</a:t>
            </a:r>
          </a:p>
          <a:p>
            <a:pPr>
              <a:lnSpc>
                <a:spcPct val="80000"/>
              </a:lnSpc>
              <a:buFontTx/>
              <a:buNone/>
            </a:pPr>
            <a:r>
              <a:rPr lang="it-IT" altLang="it-IT" sz="2400"/>
              <a:t>	class CasaDiscografica { </a:t>
            </a:r>
          </a:p>
          <a:p>
            <a:pPr>
              <a:lnSpc>
                <a:spcPct val="80000"/>
              </a:lnSpc>
              <a:buFontTx/>
              <a:buNone/>
            </a:pPr>
            <a:r>
              <a:rPr lang="it-IT" altLang="it-IT" sz="2400"/>
              <a:t>		… //nulla di specifico</a:t>
            </a:r>
          </a:p>
          <a:p>
            <a:pPr>
              <a:lnSpc>
                <a:spcPct val="80000"/>
              </a:lnSpc>
              <a:buFontTx/>
              <a:buNone/>
            </a:pPr>
            <a:r>
              <a:rPr lang="it-IT" altLang="it-IT" sz="2400"/>
              <a:t>	}</a:t>
            </a:r>
          </a:p>
          <a:p>
            <a:pPr>
              <a:lnSpc>
                <a:spcPct val="80000"/>
              </a:lnSpc>
            </a:pPr>
            <a:endParaRPr lang="it-IT" altLang="it-IT" sz="2400"/>
          </a:p>
          <a:p>
            <a:pPr>
              <a:lnSpc>
                <a:spcPct val="80000"/>
              </a:lnSpc>
            </a:pPr>
            <a:r>
              <a:rPr lang="it-IT" altLang="it-IT" sz="2400"/>
              <a:t>Dal momento che ogni cantante ha al più una casa discografica, posso implementare la relazione con un attributo all’interno della classe Cantante. Lo svantaggio è la difficoltà nel determinare, ad esempio, tutti i cantanti di una casa discografica. Nel caso ciò fosse più importante, si può implementare la relazione inversa aggiungendo alla classe CasaDiscografica un attributo private Cantante[] cantanti; (o un Vector) e curare la consistenza dei due tipi di attributi.</a:t>
            </a:r>
          </a:p>
        </p:txBody>
      </p:sp>
    </p:spTree>
    <p:extLst>
      <p:ext uri="{BB962C8B-B14F-4D97-AF65-F5344CB8AC3E}">
        <p14:creationId xmlns:p14="http://schemas.microsoft.com/office/powerpoint/2010/main" val="422423487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it-IT" altLang="it-IT"/>
              <a:t>Esercizio – Quesito 1</a:t>
            </a:r>
          </a:p>
        </p:txBody>
      </p:sp>
      <p:sp>
        <p:nvSpPr>
          <p:cNvPr id="23555" name="Rectangle 3"/>
          <p:cNvSpPr>
            <a:spLocks noGrp="1" noChangeArrowheads="1"/>
          </p:cNvSpPr>
          <p:nvPr>
            <p:ph type="body" idx="1"/>
          </p:nvPr>
        </p:nvSpPr>
        <p:spPr/>
        <p:txBody>
          <a:bodyPr/>
          <a:lstStyle/>
          <a:p>
            <a:pPr>
              <a:lnSpc>
                <a:spcPct val="80000"/>
              </a:lnSpc>
            </a:pPr>
            <a:r>
              <a:rPr lang="it-IT" altLang="it-IT" sz="2000"/>
              <a:t>Si descriva mediante un class diagram in UML i dati utilizzati dal seguente sistema di controllo degli accessi a un edificio.</a:t>
            </a:r>
          </a:p>
          <a:p>
            <a:pPr>
              <a:lnSpc>
                <a:spcPct val="80000"/>
              </a:lnSpc>
            </a:pPr>
            <a:r>
              <a:rPr lang="it-IT" altLang="it-IT" sz="2000"/>
              <a:t>Il sistema si compone di un controllore centrale e di una serie di cancelli agli accessi dell'edificio. Il controllore centrale mantiene anche un database con i dati degli utenti che possono accedere all'edificio.</a:t>
            </a:r>
          </a:p>
          <a:p>
            <a:pPr>
              <a:lnSpc>
                <a:spcPct val="80000"/>
              </a:lnSpc>
            </a:pPr>
            <a:r>
              <a:rPr lang="it-IT" altLang="it-IT" sz="2000"/>
              <a:t>Ci sono 3 tipi di cancelli: a bassa, media, ed alta sicurezza. I cancelli a bassa sicurezza verificano l'identità degli utenti solo mediante un lettore di badge. I cancelli a media sicurezza, invece, verificano l'identità mediante un lettore di impronte digitali. Infine, i cancelli ad alta sicurezza verificano l'identità sia mediante un lettore di impronte digitali, che mediante un lettore di retina.</a:t>
            </a:r>
          </a:p>
          <a:p>
            <a:pPr>
              <a:lnSpc>
                <a:spcPct val="80000"/>
              </a:lnSpc>
            </a:pPr>
            <a:r>
              <a:rPr lang="it-IT" altLang="it-IT" sz="2000"/>
              <a:t>Ogni cancello ha un controllore locale, il quale riceve i dati dai vari lettori e comunica con il controllore centrale per verificare l'identità degli utenti. Ogni utente e' caratterizzato da un nome, da un badge, da delle impronte digitali, e dai dati della sua retina.</a:t>
            </a:r>
          </a:p>
        </p:txBody>
      </p:sp>
    </p:spTree>
    <p:extLst>
      <p:ext uri="{BB962C8B-B14F-4D97-AF65-F5344CB8AC3E}">
        <p14:creationId xmlns:p14="http://schemas.microsoft.com/office/powerpoint/2010/main" val="1798484230"/>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it-IT" altLang="it-IT"/>
              <a:t>Soluzione 1</a:t>
            </a:r>
          </a:p>
        </p:txBody>
      </p:sp>
      <p:pic>
        <p:nvPicPr>
          <p:cNvPr id="24580" name="Picture 4" descr="ClassiSistema"/>
          <p:cNvPicPr>
            <a:picLocks noChangeAspect="1" noChangeArrowheads="1"/>
          </p:cNvPicPr>
          <p:nvPr/>
        </p:nvPicPr>
        <p:blipFill>
          <a:blip r:embed="rId3">
            <a:extLst>
              <a:ext uri="{28A0092B-C50C-407E-A947-70E740481C1C}">
                <a14:useLocalDpi xmlns:a14="http://schemas.microsoft.com/office/drawing/2010/main" val="0"/>
              </a:ext>
            </a:extLst>
          </a:blip>
          <a:srcRect b="7440"/>
          <a:stretch>
            <a:fillRect/>
          </a:stretch>
        </p:blipFill>
        <p:spPr bwMode="auto">
          <a:xfrm>
            <a:off x="0" y="1844675"/>
            <a:ext cx="9144000" cy="480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43751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it-IT" altLang="it-IT"/>
              <a:t>Quesito 2</a:t>
            </a:r>
          </a:p>
        </p:txBody>
      </p:sp>
      <p:sp>
        <p:nvSpPr>
          <p:cNvPr id="25603" name="Rectangle 3"/>
          <p:cNvSpPr>
            <a:spLocks noGrp="1" noChangeArrowheads="1"/>
          </p:cNvSpPr>
          <p:nvPr>
            <p:ph type="body" idx="1"/>
          </p:nvPr>
        </p:nvSpPr>
        <p:spPr/>
        <p:txBody>
          <a:bodyPr/>
          <a:lstStyle/>
          <a:p>
            <a:pPr>
              <a:lnSpc>
                <a:spcPct val="80000"/>
              </a:lnSpc>
            </a:pPr>
            <a:r>
              <a:rPr lang="it-IT" altLang="it-IT" sz="2800"/>
              <a:t>Si descriva con un sequence diagram il seguente caso di funzionamento del sistema.</a:t>
            </a:r>
          </a:p>
          <a:p>
            <a:pPr>
              <a:lnSpc>
                <a:spcPct val="80000"/>
              </a:lnSpc>
            </a:pPr>
            <a:r>
              <a:rPr lang="it-IT" altLang="it-IT" sz="2800"/>
              <a:t>Un utente arriva ad un cancello ad alta sicurezza, e fa leggere prima le impronte digitali, poi la retina all'apposito lettore. Ogni lettore spedisce i dati al controllore locale, il quale li rimanda al controllore centrale, e ne riceve indietro un oggetto con i dati dell'utente corrispondente. Se l'utente ricevuto dal controllore locale e' lo stesso entrambe le volte, il controllore locale invia un segnale di apertura al cancello.</a:t>
            </a:r>
          </a:p>
        </p:txBody>
      </p:sp>
    </p:spTree>
    <p:extLst>
      <p:ext uri="{BB962C8B-B14F-4D97-AF65-F5344CB8AC3E}">
        <p14:creationId xmlns:p14="http://schemas.microsoft.com/office/powerpoint/2010/main" val="394402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ltLang="en-US"/>
              <a:t>visibilità di attributi/operazioni</a:t>
            </a:r>
          </a:p>
        </p:txBody>
      </p:sp>
      <p:sp>
        <p:nvSpPr>
          <p:cNvPr id="172035" name="Rectangle 3"/>
          <p:cNvSpPr>
            <a:spLocks noGrp="1" noChangeArrowheads="1"/>
          </p:cNvSpPr>
          <p:nvPr>
            <p:ph type="body" idx="1"/>
          </p:nvPr>
        </p:nvSpPr>
        <p:spPr/>
        <p:txBody>
          <a:bodyPr/>
          <a:lstStyle/>
          <a:p>
            <a:r>
              <a:rPr lang="en-US" altLang="en-US"/>
              <a:t>private  (-)</a:t>
            </a:r>
          </a:p>
          <a:p>
            <a:pPr lvl="1"/>
            <a:r>
              <a:rPr lang="en-US" altLang="en-US"/>
              <a:t>visibile solo dentro la classe </a:t>
            </a:r>
          </a:p>
          <a:p>
            <a:r>
              <a:rPr lang="en-US" altLang="en-US"/>
              <a:t>public (+)</a:t>
            </a:r>
          </a:p>
          <a:p>
            <a:pPr lvl="1"/>
            <a:r>
              <a:rPr lang="en-US" altLang="en-US"/>
              <a:t>visibile solo dentro la classe e quelle associate ad essa (legate da associazioni [vediamo dopo])</a:t>
            </a:r>
          </a:p>
          <a:p>
            <a:r>
              <a:rPr lang="en-US" altLang="en-US"/>
              <a:t>protected (#)</a:t>
            </a:r>
          </a:p>
          <a:p>
            <a:pPr lvl="1"/>
            <a:r>
              <a:rPr lang="en-US" altLang="en-US"/>
              <a:t>visibile solo dentro la classe e le sue sottoclassi (specializzazioni [vediamo dopo])</a:t>
            </a:r>
          </a:p>
        </p:txBody>
      </p:sp>
    </p:spTree>
    <p:extLst>
      <p:ext uri="{BB962C8B-B14F-4D97-AF65-F5344CB8AC3E}">
        <p14:creationId xmlns:p14="http://schemas.microsoft.com/office/powerpoint/2010/main" val="6263951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20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203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2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bldLvl="2"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it-IT" altLang="it-IT"/>
              <a:t>Soluzione 2</a:t>
            </a:r>
          </a:p>
        </p:txBody>
      </p:sp>
      <p:sp>
        <p:nvSpPr>
          <p:cNvPr id="26627" name="Rectangle 3"/>
          <p:cNvSpPr>
            <a:spLocks noGrp="1" noChangeArrowheads="1"/>
          </p:cNvSpPr>
          <p:nvPr>
            <p:ph type="body" idx="1"/>
          </p:nvPr>
        </p:nvSpPr>
        <p:spPr/>
        <p:txBody>
          <a:bodyPr/>
          <a:lstStyle/>
          <a:p>
            <a:endParaRPr lang="it-IT" altLang="it-IT"/>
          </a:p>
        </p:txBody>
      </p:sp>
      <p:pic>
        <p:nvPicPr>
          <p:cNvPr id="266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92250"/>
            <a:ext cx="9144000" cy="536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3554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Esercizio</a:t>
            </a:r>
            <a:endParaRPr lang="it-IT"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12776"/>
            <a:ext cx="9144000" cy="50087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30484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952500"/>
            <a:ext cx="4876800" cy="495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449540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514350"/>
            <a:ext cx="6858000" cy="5829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211406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3" y="490538"/>
            <a:ext cx="7077075" cy="587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6372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76672"/>
            <a:ext cx="2009775" cy="572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5936" y="1196752"/>
            <a:ext cx="3781425" cy="473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81515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33760" y="0"/>
            <a:ext cx="8229600" cy="1143000"/>
          </a:xfrm>
        </p:spPr>
        <p:txBody>
          <a:bodyPr/>
          <a:lstStyle/>
          <a:p>
            <a:r>
              <a:rPr lang="it-IT" dirty="0" smtClean="0"/>
              <a:t>Formazione team</a:t>
            </a:r>
            <a:endParaRPr lang="it-IT"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103806"/>
            <a:ext cx="7547744" cy="5783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2601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Esercizio</a:t>
            </a:r>
            <a:endParaRPr lang="it-IT"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1273881"/>
            <a:ext cx="8892480" cy="53234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08159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75" y="1196752"/>
            <a:ext cx="8953425" cy="5004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331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84784"/>
            <a:ext cx="9036496" cy="3960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2249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ChangeArrowheads="1"/>
          </p:cNvSpPr>
          <p:nvPr>
            <p:ph type="title"/>
          </p:nvPr>
        </p:nvSpPr>
        <p:spPr/>
        <p:txBody>
          <a:bodyPr/>
          <a:lstStyle/>
          <a:p>
            <a:r>
              <a:rPr lang="en-US" altLang="en-US" dirty="0" smtClean="0"/>
              <a:t>Tipi </a:t>
            </a:r>
            <a:r>
              <a:rPr lang="en-US" altLang="en-US" dirty="0"/>
              <a:t>di </a:t>
            </a:r>
            <a:r>
              <a:rPr lang="en-US" altLang="en-US" dirty="0" err="1"/>
              <a:t>attributi</a:t>
            </a:r>
            <a:r>
              <a:rPr lang="en-US" altLang="en-US" dirty="0"/>
              <a:t> </a:t>
            </a:r>
            <a:r>
              <a:rPr lang="en-US" altLang="en-US" dirty="0" err="1"/>
              <a:t>ed</a:t>
            </a:r>
            <a:r>
              <a:rPr lang="en-US" altLang="en-US" dirty="0"/>
              <a:t> </a:t>
            </a:r>
            <a:r>
              <a:rPr lang="en-US" altLang="en-US" dirty="0" err="1"/>
              <a:t>operazioni</a:t>
            </a:r>
            <a:endParaRPr lang="en-US" altLang="en-US" dirty="0"/>
          </a:p>
        </p:txBody>
      </p:sp>
      <p:sp>
        <p:nvSpPr>
          <p:cNvPr id="173059" name="Rectangle 3"/>
          <p:cNvSpPr>
            <a:spLocks noGrp="1" noChangeArrowheads="1"/>
          </p:cNvSpPr>
          <p:nvPr>
            <p:ph type="body" idx="1"/>
          </p:nvPr>
        </p:nvSpPr>
        <p:spPr>
          <a:xfrm>
            <a:off x="228600" y="1143000"/>
            <a:ext cx="8610600" cy="3048000"/>
          </a:xfrm>
        </p:spPr>
        <p:txBody>
          <a:bodyPr/>
          <a:lstStyle/>
          <a:p>
            <a:r>
              <a:rPr lang="en-US" altLang="en-US" dirty="0" smtClean="0"/>
              <a:t>Tipi </a:t>
            </a:r>
            <a:r>
              <a:rPr lang="en-US" altLang="en-US" dirty="0" err="1"/>
              <a:t>predefiniti</a:t>
            </a:r>
            <a:endParaRPr lang="en-US" altLang="en-US" dirty="0"/>
          </a:p>
          <a:p>
            <a:pPr lvl="1"/>
            <a:r>
              <a:rPr lang="en-US" altLang="en-US" dirty="0" err="1"/>
              <a:t>nel</a:t>
            </a:r>
            <a:r>
              <a:rPr lang="en-US" altLang="en-US" dirty="0"/>
              <a:t> </a:t>
            </a:r>
            <a:r>
              <a:rPr lang="en-US" altLang="en-US" dirty="0" err="1"/>
              <a:t>corso</a:t>
            </a:r>
            <a:r>
              <a:rPr lang="en-US" altLang="en-US" dirty="0"/>
              <a:t> </a:t>
            </a:r>
            <a:r>
              <a:rPr lang="en-US" altLang="en-US" dirty="0" err="1"/>
              <a:t>useremo</a:t>
            </a:r>
            <a:r>
              <a:rPr lang="en-US" altLang="en-US" dirty="0"/>
              <a:t> </a:t>
            </a:r>
            <a:r>
              <a:rPr lang="en-US" altLang="en-US" dirty="0" err="1"/>
              <a:t>quelli</a:t>
            </a:r>
            <a:r>
              <a:rPr lang="en-US" altLang="en-US" dirty="0"/>
              <a:t> di OCL (</a:t>
            </a:r>
            <a:r>
              <a:rPr lang="en-US" altLang="en-US" dirty="0" err="1"/>
              <a:t>prossimamente</a:t>
            </a:r>
            <a:r>
              <a:rPr lang="en-US" altLang="en-US" dirty="0"/>
              <a:t>)</a:t>
            </a:r>
          </a:p>
          <a:p>
            <a:pPr lvl="1">
              <a:buFontTx/>
              <a:buNone/>
            </a:pPr>
            <a:r>
              <a:rPr lang="en-US" altLang="en-US" dirty="0"/>
              <a:t>	</a:t>
            </a:r>
            <a:r>
              <a:rPr lang="en-US" altLang="en-US" dirty="0" err="1"/>
              <a:t>Int</a:t>
            </a:r>
            <a:r>
              <a:rPr lang="en-US" altLang="en-US" dirty="0"/>
              <a:t>, String, </a:t>
            </a:r>
            <a:r>
              <a:rPr lang="en-US" altLang="en-US" dirty="0" err="1"/>
              <a:t>Bool</a:t>
            </a:r>
            <a:r>
              <a:rPr lang="en-US" altLang="en-US" dirty="0"/>
              <a:t>, Real, enumeration, …</a:t>
            </a:r>
          </a:p>
          <a:p>
            <a:r>
              <a:rPr lang="en-US" altLang="en-US" dirty="0" err="1" smtClean="0"/>
              <a:t>Ogni</a:t>
            </a:r>
            <a:r>
              <a:rPr lang="en-US" altLang="en-US" dirty="0" smtClean="0"/>
              <a:t> </a:t>
            </a:r>
            <a:r>
              <a:rPr lang="en-US" altLang="en-US" dirty="0" err="1"/>
              <a:t>classe</a:t>
            </a:r>
            <a:r>
              <a:rPr lang="en-US" altLang="en-US" dirty="0"/>
              <a:t> </a:t>
            </a:r>
            <a:r>
              <a:rPr lang="en-US" altLang="en-US" dirty="0" err="1"/>
              <a:t>definita</a:t>
            </a:r>
            <a:r>
              <a:rPr lang="en-US" altLang="en-US" dirty="0"/>
              <a:t> </a:t>
            </a:r>
            <a:r>
              <a:rPr lang="en-US" altLang="en-US" dirty="0" err="1"/>
              <a:t>nel</a:t>
            </a:r>
            <a:r>
              <a:rPr lang="en-US" altLang="en-US" dirty="0"/>
              <a:t> </a:t>
            </a:r>
            <a:r>
              <a:rPr lang="en-US" altLang="en-US" dirty="0" err="1"/>
              <a:t>modello</a:t>
            </a:r>
            <a:r>
              <a:rPr lang="en-US" altLang="en-US" dirty="0"/>
              <a:t> </a:t>
            </a:r>
            <a:r>
              <a:rPr lang="en-US" altLang="en-US" dirty="0" err="1"/>
              <a:t>corrente</a:t>
            </a:r>
            <a:r>
              <a:rPr lang="en-US" altLang="en-US" dirty="0"/>
              <a:t> </a:t>
            </a:r>
          </a:p>
        </p:txBody>
      </p:sp>
    </p:spTree>
    <p:extLst>
      <p:ext uri="{BB962C8B-B14F-4D97-AF65-F5344CB8AC3E}">
        <p14:creationId xmlns:p14="http://schemas.microsoft.com/office/powerpoint/2010/main" val="6985545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5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5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3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bldLvl="2"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71" y="1052736"/>
            <a:ext cx="9103908" cy="4569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853924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33138"/>
            <a:ext cx="9144000" cy="423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336893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15" y="1268760"/>
            <a:ext cx="9144000" cy="398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56983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4514"/>
            <a:ext cx="8229600" cy="779218"/>
          </a:xfrm>
        </p:spPr>
        <p:txBody>
          <a:bodyPr/>
          <a:lstStyle/>
          <a:p>
            <a:r>
              <a:rPr lang="it-IT" dirty="0" smtClean="0"/>
              <a:t>Esercizio</a:t>
            </a:r>
            <a:endParaRPr lang="it-IT" dirty="0"/>
          </a:p>
        </p:txBody>
      </p:sp>
      <p:sp>
        <p:nvSpPr>
          <p:cNvPr id="3" name="Segnaposto contenuto 2"/>
          <p:cNvSpPr>
            <a:spLocks noGrp="1"/>
          </p:cNvSpPr>
          <p:nvPr>
            <p:ph idx="1"/>
          </p:nvPr>
        </p:nvSpPr>
        <p:spPr>
          <a:xfrm>
            <a:off x="0" y="764704"/>
            <a:ext cx="9144000" cy="5361459"/>
          </a:xfrm>
        </p:spPr>
        <p:txBody>
          <a:bodyPr/>
          <a:lstStyle/>
          <a:p>
            <a:pPr marL="0" indent="0">
              <a:buNone/>
            </a:pPr>
            <a:r>
              <a:rPr lang="it-IT" sz="2700" dirty="0"/>
              <a:t>L’applicazione da progettare riguarda una parte del sistema di gestione di un asilo per il corrente anno di iscrizione. Ogni classe è caratterizzata da un nome (una stringa), dai bambini ad essa assegnati e dalle maestre che vi insegnano. In una classe insegna esattamente una maestra. Ogni bambino ha un nome e un’età (compresa tra 0 e 5 anni) ed è assegnato ad esattamente una classe. Ogni maestra ha un nome ed una anzianità di servizio (un intero). Alcune classi sono classi di scolarizzazione e ad esse vengono assegnati almeno 1 bambino non-scolarizzati. Dei bambini non-scolarizzati interessa sapere se portano ancora il pannolino (un booleano). Come per le classi normali, anche in una classe di scolarizzazione insegna esattamente una maestra.</a:t>
            </a:r>
          </a:p>
        </p:txBody>
      </p:sp>
    </p:spTree>
    <p:extLst>
      <p:ext uri="{BB962C8B-B14F-4D97-AF65-F5344CB8AC3E}">
        <p14:creationId xmlns:p14="http://schemas.microsoft.com/office/powerpoint/2010/main" val="39374164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6" y="1556792"/>
            <a:ext cx="9252520" cy="349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873626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it-IT" altLang="it-IT"/>
              <a:t>Esercizio</a:t>
            </a:r>
          </a:p>
        </p:txBody>
      </p:sp>
      <p:sp>
        <p:nvSpPr>
          <p:cNvPr id="3075" name="Rectangle 3"/>
          <p:cNvSpPr>
            <a:spLocks noGrp="1" noChangeArrowheads="1"/>
          </p:cNvSpPr>
          <p:nvPr>
            <p:ph type="body" idx="1"/>
          </p:nvPr>
        </p:nvSpPr>
        <p:spPr/>
        <p:txBody>
          <a:bodyPr/>
          <a:lstStyle/>
          <a:p>
            <a:pPr>
              <a:lnSpc>
                <a:spcPct val="80000"/>
              </a:lnSpc>
            </a:pPr>
            <a:r>
              <a:rPr lang="it-IT" altLang="it-IT" sz="1800"/>
              <a:t>Nella redazione di una testata giornalistica ci sono tre tipi di giornalisti: gli editori, i reporter, ed i fotografi. Ogni dipendente è caratterizzato da un nome e da un salario e ha diritto ad almeno un benefit (cioè un oggetto che viene concesso in uso al dipendente dall'azienda, ma che è di proprietà dell'azienda). Ci possono essere vari tipi di benefit: telefono cellulare, macchina fotografica, computer (che può essere o un portatile, o un palmare). Tra i benefit ci possono anche essere degli apparecchi che hanno funzionalità sia di telefono cellulare che di macchina fotografica.</a:t>
            </a:r>
          </a:p>
          <a:p>
            <a:pPr>
              <a:lnSpc>
                <a:spcPct val="80000"/>
              </a:lnSpc>
            </a:pPr>
            <a:r>
              <a:rPr lang="it-IT" altLang="it-IT" sz="1800"/>
              <a:t>Un telefono cellulare è caratterizzato da un numero di telefono, e offre la funzionalità di chiamata di un altro numero, e di spedizione di un testo ad un altro telefono. Se il telefono ha anche funzionalità di macchina fotografica, permette anche di inviare immagini (che si possono immaginare come sequenze di bit).</a:t>
            </a:r>
          </a:p>
          <a:p>
            <a:pPr>
              <a:lnSpc>
                <a:spcPct val="80000"/>
              </a:lnSpc>
            </a:pPr>
            <a:r>
              <a:rPr lang="it-IT" altLang="it-IT" sz="1800"/>
              <a:t>I fotografi hanno diritto, come benefit, ad esattamente una macchina fotografica.</a:t>
            </a:r>
          </a:p>
          <a:p>
            <a:pPr>
              <a:lnSpc>
                <a:spcPct val="80000"/>
              </a:lnSpc>
            </a:pPr>
            <a:r>
              <a:rPr lang="it-IT" altLang="it-IT" sz="1800"/>
              <a:t>Ci sono 2 tipi di reporter: i reporter junior e quelli senior. I reporter junior hanno diritto ad esattamente un telefono cellulare; i reporter senior hanno invece diritto, come benefit, ad un apparecchio con doppia funzionalità celullare/macchina fotografica.</a:t>
            </a:r>
          </a:p>
          <a:p>
            <a:pPr>
              <a:lnSpc>
                <a:spcPct val="80000"/>
              </a:lnSpc>
            </a:pPr>
            <a:r>
              <a:rPr lang="it-IT" altLang="it-IT" sz="1800"/>
              <a:t>Un reporter può lavorare in coppia con un fotografo, e fa riferimento ad un editor.</a:t>
            </a:r>
          </a:p>
        </p:txBody>
      </p:sp>
    </p:spTree>
    <p:extLst>
      <p:ext uri="{BB962C8B-B14F-4D97-AF65-F5344CB8AC3E}">
        <p14:creationId xmlns:p14="http://schemas.microsoft.com/office/powerpoint/2010/main" val="960140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it-IT" altLang="it-IT"/>
              <a:t>Quesito 1</a:t>
            </a:r>
          </a:p>
        </p:txBody>
      </p:sp>
      <p:sp>
        <p:nvSpPr>
          <p:cNvPr id="4099" name="Rectangle 3"/>
          <p:cNvSpPr>
            <a:spLocks noGrp="1" noChangeArrowheads="1"/>
          </p:cNvSpPr>
          <p:nvPr>
            <p:ph type="body" idx="1"/>
          </p:nvPr>
        </p:nvSpPr>
        <p:spPr/>
        <p:txBody>
          <a:bodyPr/>
          <a:lstStyle/>
          <a:p>
            <a:pPr marL="609600" indent="-609600"/>
            <a:r>
              <a:rPr lang="it-IT" altLang="it-IT"/>
              <a:t>Scrivere un diagramma delle classi UML che rappresenti gli elementi della redazione descritti sopra.</a:t>
            </a:r>
          </a:p>
        </p:txBody>
      </p:sp>
    </p:spTree>
    <p:extLst>
      <p:ext uri="{BB962C8B-B14F-4D97-AF65-F5344CB8AC3E}">
        <p14:creationId xmlns:p14="http://schemas.microsoft.com/office/powerpoint/2010/main" val="3192209922"/>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it-IT" altLang="it-IT"/>
              <a:t>Soluzione 1</a:t>
            </a:r>
          </a:p>
        </p:txBody>
      </p:sp>
      <p:sp>
        <p:nvSpPr>
          <p:cNvPr id="5123" name="Rectangle 3"/>
          <p:cNvSpPr>
            <a:spLocks noGrp="1" noChangeArrowheads="1"/>
          </p:cNvSpPr>
          <p:nvPr>
            <p:ph type="body" idx="1"/>
          </p:nvPr>
        </p:nvSpPr>
        <p:spPr/>
        <p:txBody>
          <a:bodyPr/>
          <a:lstStyle/>
          <a:p>
            <a:endParaRPr lang="it-IT" altLang="it-IT"/>
          </a:p>
        </p:txBody>
      </p:sp>
      <p:pic>
        <p:nvPicPr>
          <p:cNvPr id="5124"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439863"/>
            <a:ext cx="9144000" cy="541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2962845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it-IT" altLang="it-IT"/>
              <a:t>Quesito 2</a:t>
            </a:r>
          </a:p>
        </p:txBody>
      </p:sp>
      <p:sp>
        <p:nvSpPr>
          <p:cNvPr id="6147" name="Rectangle 3"/>
          <p:cNvSpPr>
            <a:spLocks noGrp="1" noChangeArrowheads="1"/>
          </p:cNvSpPr>
          <p:nvPr>
            <p:ph type="body" idx="1"/>
          </p:nvPr>
        </p:nvSpPr>
        <p:spPr/>
        <p:txBody>
          <a:bodyPr/>
          <a:lstStyle/>
          <a:p>
            <a:pPr marL="609600" indent="-609600"/>
            <a:r>
              <a:rPr lang="it-IT" altLang="it-IT" sz="2800"/>
              <a:t>Scrivere un sequence diagram UML che descriva il seguente svolgimento di eventi: un reporter spedisce, mediante telefono cellulare, un testo al suo editor, il quale lo controlla e manda al reporter la conferma dell'accettazione dell'articolo. L'editor, dopo aver confermato l'accettazione dell'articolo al reporter, manda l'articolo al servizio di composizione per l'inclusione nel giornale.</a:t>
            </a:r>
          </a:p>
        </p:txBody>
      </p:sp>
    </p:spTree>
    <p:extLst>
      <p:ext uri="{BB962C8B-B14F-4D97-AF65-F5344CB8AC3E}">
        <p14:creationId xmlns:p14="http://schemas.microsoft.com/office/powerpoint/2010/main" val="17673618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it-IT" altLang="it-IT"/>
              <a:t>Soluzione 2</a:t>
            </a:r>
          </a:p>
        </p:txBody>
      </p:sp>
      <p:sp>
        <p:nvSpPr>
          <p:cNvPr id="7171" name="Rectangle 3"/>
          <p:cNvSpPr>
            <a:spLocks noGrp="1" noChangeArrowheads="1"/>
          </p:cNvSpPr>
          <p:nvPr>
            <p:ph type="body" idx="1"/>
          </p:nvPr>
        </p:nvSpPr>
        <p:spPr/>
        <p:txBody>
          <a:bodyPr/>
          <a:lstStyle/>
          <a:p>
            <a:endParaRPr lang="it-IT" altLang="it-IT"/>
          </a:p>
        </p:txBody>
      </p:sp>
      <p:pic>
        <p:nvPicPr>
          <p:cNvPr id="717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20938"/>
            <a:ext cx="9144000"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65745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TotalTime>
  <Words>4672</Words>
  <Application>Microsoft Office PowerPoint</Application>
  <PresentationFormat>Presentazione su schermo (4:3)</PresentationFormat>
  <Paragraphs>839</Paragraphs>
  <Slides>114</Slides>
  <Notes>20</Notes>
  <HiddenSlides>0</HiddenSlides>
  <MMClips>0</MMClips>
  <ScaleCrop>false</ScaleCrop>
  <HeadingPairs>
    <vt:vector size="4" baseType="variant">
      <vt:variant>
        <vt:lpstr>Tema</vt:lpstr>
      </vt:variant>
      <vt:variant>
        <vt:i4>1</vt:i4>
      </vt:variant>
      <vt:variant>
        <vt:lpstr>Titoli diapositive</vt:lpstr>
      </vt:variant>
      <vt:variant>
        <vt:i4>114</vt:i4>
      </vt:variant>
    </vt:vector>
  </HeadingPairs>
  <TitlesOfParts>
    <vt:vector size="115" baseType="lpstr">
      <vt:lpstr>Tema di Office</vt:lpstr>
      <vt:lpstr>Esercizi UML</vt:lpstr>
      <vt:lpstr>Briscola</vt:lpstr>
      <vt:lpstr>Briscola</vt:lpstr>
      <vt:lpstr>Briscola</vt:lpstr>
      <vt:lpstr>Class Diagram</vt:lpstr>
      <vt:lpstr>Starting point</vt:lpstr>
      <vt:lpstr>Classe</vt:lpstr>
      <vt:lpstr>visibilità di attributi/operazioni</vt:lpstr>
      <vt:lpstr>Tipi di attributi ed operazioni</vt:lpstr>
      <vt:lpstr>Attributi</vt:lpstr>
      <vt:lpstr>Operazioni</vt:lpstr>
      <vt:lpstr>Metodi</vt:lpstr>
      <vt:lpstr>Associazioni</vt:lpstr>
      <vt:lpstr>Aggregazione/Composizione</vt:lpstr>
      <vt:lpstr>Generalizzazione (Specializzazione)</vt:lpstr>
      <vt:lpstr>Specializzazione multipla</vt:lpstr>
      <vt:lpstr>Association qualifier</vt:lpstr>
      <vt:lpstr>Association class</vt:lpstr>
      <vt:lpstr>Association: modificabilità</vt:lpstr>
      <vt:lpstr>Association: ordinamento</vt:lpstr>
      <vt:lpstr>Association: navigabilità</vt:lpstr>
      <vt:lpstr>OCL</vt:lpstr>
      <vt:lpstr>Presentazione standard di PowerPoint</vt:lpstr>
      <vt:lpstr>Ruoli</vt:lpstr>
      <vt:lpstr>Messaggi</vt:lpstr>
      <vt:lpstr>Tipi di comunicazione</vt:lpstr>
      <vt:lpstr>Esempio Collaboration Diagram</vt:lpstr>
      <vt:lpstr>Sequence diagram</vt:lpstr>
      <vt:lpstr>Esempio Sequence Diagram</vt:lpstr>
      <vt:lpstr>Sequence diagram</vt:lpstr>
      <vt:lpstr>Statechart</vt:lpstr>
      <vt:lpstr>Statechart</vt:lpstr>
      <vt:lpstr>Statechart diagram</vt:lpstr>
      <vt:lpstr>Statechart diagram</vt:lpstr>
      <vt:lpstr>Statechart diagram</vt:lpstr>
      <vt:lpstr>Statechart diagram</vt:lpstr>
      <vt:lpstr>Esempio: behaviour dei tornei</vt:lpstr>
      <vt:lpstr>Statechart diagram</vt:lpstr>
      <vt:lpstr>Statechart diagram</vt:lpstr>
      <vt:lpstr>Stati composti</vt:lpstr>
      <vt:lpstr>Stati composti</vt:lpstr>
      <vt:lpstr>Stati composti</vt:lpstr>
      <vt:lpstr>Stato concorrente </vt:lpstr>
      <vt:lpstr>Stato ortogonale </vt:lpstr>
      <vt:lpstr>Activity diagram</vt:lpstr>
      <vt:lpstr>Activity diagram</vt:lpstr>
      <vt:lpstr>Starting points</vt:lpstr>
      <vt:lpstr>Activity diagram</vt:lpstr>
      <vt:lpstr>Activity diagram</vt:lpstr>
      <vt:lpstr>Esempio</vt:lpstr>
      <vt:lpstr>Activity diagram</vt:lpstr>
      <vt:lpstr>Esempio</vt:lpstr>
      <vt:lpstr>Activity diagram</vt:lpstr>
      <vt:lpstr>Esempio</vt:lpstr>
      <vt:lpstr>Activity diagram</vt:lpstr>
      <vt:lpstr>Esempio</vt:lpstr>
      <vt:lpstr>Activity diagram</vt:lpstr>
      <vt:lpstr>Garage</vt:lpstr>
      <vt:lpstr>Attori</vt:lpstr>
      <vt:lpstr>Use case diagram</vt:lpstr>
      <vt:lpstr>Class diagram – bozza</vt:lpstr>
      <vt:lpstr>Presentazione standard di PowerPoint</vt:lpstr>
      <vt:lpstr>Presentazione standard di PowerPoint</vt:lpstr>
      <vt:lpstr>Presentazione standard di PowerPoint</vt:lpstr>
      <vt:lpstr>Class diagram completo</vt:lpstr>
      <vt:lpstr>Abbonamento mensile auto GPL</vt:lpstr>
      <vt:lpstr>Abbonamento mensile auto non GPL</vt:lpstr>
      <vt:lpstr>Parcheggio a ore</vt:lpstr>
      <vt:lpstr>Esercizio</vt:lpstr>
      <vt:lpstr>Quesito 1</vt:lpstr>
      <vt:lpstr>Soluzione 1</vt:lpstr>
      <vt:lpstr>Quesito 2</vt:lpstr>
      <vt:lpstr>Soluzione 2</vt:lpstr>
      <vt:lpstr>Esercizio</vt:lpstr>
      <vt:lpstr>Soluzione</vt:lpstr>
      <vt:lpstr>Presentazione standard di PowerPoint</vt:lpstr>
      <vt:lpstr>Esercizio – Quesito 1</vt:lpstr>
      <vt:lpstr>Soluzione 1</vt:lpstr>
      <vt:lpstr>Quesito 2</vt:lpstr>
      <vt:lpstr>Soluzione 2</vt:lpstr>
      <vt:lpstr>Esercizio</vt:lpstr>
      <vt:lpstr>Presentazione standard di PowerPoint</vt:lpstr>
      <vt:lpstr>Presentazione standard di PowerPoint</vt:lpstr>
      <vt:lpstr>Presentazione standard di PowerPoint</vt:lpstr>
      <vt:lpstr>Presentazione standard di PowerPoint</vt:lpstr>
      <vt:lpstr>Formazione team</vt:lpstr>
      <vt:lpstr>Esercizio</vt:lpstr>
      <vt:lpstr>Presentazione standard di PowerPoint</vt:lpstr>
      <vt:lpstr>Presentazione standard di PowerPoint</vt:lpstr>
      <vt:lpstr>Presentazione standard di PowerPoint</vt:lpstr>
      <vt:lpstr>Presentazione standard di PowerPoint</vt:lpstr>
      <vt:lpstr>Presentazione standard di PowerPoint</vt:lpstr>
      <vt:lpstr>Esercizio</vt:lpstr>
      <vt:lpstr>Presentazione standard di PowerPoint</vt:lpstr>
      <vt:lpstr>Esercizio</vt:lpstr>
      <vt:lpstr>Quesito 1</vt:lpstr>
      <vt:lpstr>Soluzione 1</vt:lpstr>
      <vt:lpstr>Quesito 2</vt:lpstr>
      <vt:lpstr>Soluzione 2</vt:lpstr>
      <vt:lpstr>Quesito 3</vt:lpstr>
      <vt:lpstr>Presentazione standard di PowerPoint</vt:lpstr>
      <vt:lpstr>Soluzione 3</vt:lpstr>
      <vt:lpstr>Presentazione standard di PowerPoint</vt:lpstr>
      <vt:lpstr>Esercizio</vt:lpstr>
      <vt:lpstr>Presentazione standard di PowerPoint</vt:lpstr>
      <vt:lpstr>Presentazione standard di PowerPoint</vt:lpstr>
      <vt:lpstr>Presentazione standard di PowerPoint</vt:lpstr>
      <vt:lpstr>Presentazione standard di PowerPoint</vt:lpstr>
      <vt:lpstr>Esercizio</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Esercizio UML</dc:title>
  <dc:creator>campi</dc:creator>
  <cp:lastModifiedBy>campi</cp:lastModifiedBy>
  <cp:revision>13</cp:revision>
  <dcterms:created xsi:type="dcterms:W3CDTF">2014-04-30T07:31:04Z</dcterms:created>
  <dcterms:modified xsi:type="dcterms:W3CDTF">2015-04-24T08:06:15Z</dcterms:modified>
</cp:coreProperties>
</file>