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4BCD435-3E42-4424-B556-0A044E615A89}">
  <a:tblStyle styleId="{74BCD435-3E42-4424-B556-0A044E615A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2578f8edc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2578f8ed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2578f8edc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2578f8ed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242729"/>
                </a:solidFill>
                <a:highlight>
                  <a:srgbClr val="FFFFFF"/>
                </a:highlight>
              </a:rPr>
              <a:t>if an image is a class, then a container is an instance of a class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2578f8edc_0_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2578f8ed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2578f8edc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2578f8ed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2578f8edc_0_2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2578f8ed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2578f8edc_0_1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2578f8ed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2578f8edc_0_1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2578f8ed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2578f8edc_0_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2578f8ed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2578f8edc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2578f8e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2578f8edc_0_1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2578f8ed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2578f8edc_0_1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2578f8ed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2578f8edc_0_1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2578f8ed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578f8edc_0_2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578f8ed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2578f8edc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2578f8e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We don’t have to worry about any package forgot to installed, or we developed a project that one computer could compile but the other one could not.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2578f8edc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2578f8ed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Containerization, also called operating-system-level virtualization is an approach for virtualization. It could simulate a process that could share all the host resources, like CPU, RAM, USB devices … , so the efficacy could almost reaches on the host. No need to use hypervisor to simulate hardware like Full Virtualization.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2578f8edc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2578f8e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ub.docker.com/" TargetMode="External"/><Relationship Id="rId4" Type="http://schemas.openxmlformats.org/officeDocument/2006/relationships/hyperlink" Target="http://domino.research.ibm.com/library/cyberdig.nsf/papers/0929052195DD819C85257D2300681E7B/$File/rc25482.pdf" TargetMode="External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Lab1 - Docker intro and WS setup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Sam Liu, Allen Ou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97700" y="4737875"/>
            <a:ext cx="85206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0000"/>
                </a:solidFill>
              </a:rPr>
              <a:t>Wifi:			EE632, EE632_5G-1, EE632_5G-2</a:t>
            </a:r>
            <a:endParaRPr b="1" sz="3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0000"/>
                </a:solidFill>
              </a:rPr>
              <a:t>Password: 	quackquack</a:t>
            </a:r>
            <a:endParaRPr b="1"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Docker engine components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server which is a type of long-running program called a </a:t>
            </a:r>
            <a:r>
              <a:rPr lang="zh-TW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daemon process</a:t>
            </a: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(the </a:t>
            </a:r>
            <a:r>
              <a:rPr b="1"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dockerd</a:t>
            </a: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command).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REST API which specifies interfaces that programs can use to talk to the daemon and instruct it what to do.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command line interface (CLI) client (the </a:t>
            </a:r>
            <a:r>
              <a:rPr b="1"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command).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75" y="3190879"/>
            <a:ext cx="4686332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Docker image vs. container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</a:t>
            </a:r>
            <a:r>
              <a:rPr b="1"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what your needed dependencies and your project codes stored.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</a:t>
            </a:r>
            <a:r>
              <a:rPr b="1"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live instance of docker image, and also add a read-write layer for saving what you done to this instance.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884" y="3429000"/>
            <a:ext cx="7868232" cy="26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75" y="3225650"/>
            <a:ext cx="7755450" cy="256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Docker CLI -- image management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5278950" y="5340800"/>
            <a:ext cx="1538400" cy="52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5350975" y="4602550"/>
            <a:ext cx="1420500" cy="27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5373925" y="4486875"/>
            <a:ext cx="13746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Docker save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5373925" y="5264425"/>
            <a:ext cx="13746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Docker load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docker images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docker pull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docker push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docker build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docker rmi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docker save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docker load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Docker CLI -- container management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run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stop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commit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exec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ps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rm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23580"/>
            <a:ext cx="8520600" cy="24344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5"/>
          <p:cNvCxnSpPr/>
          <p:nvPr/>
        </p:nvCxnSpPr>
        <p:spPr>
          <a:xfrm rot="10800000">
            <a:off x="5318850" y="4338325"/>
            <a:ext cx="1203900" cy="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5"/>
          <p:cNvSpPr txBox="1"/>
          <p:nvPr/>
        </p:nvSpPr>
        <p:spPr>
          <a:xfrm>
            <a:off x="5318850" y="4338325"/>
            <a:ext cx="12039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Docker start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zh-TW">
                <a:solidFill>
                  <a:srgbClr val="000000"/>
                </a:solidFill>
              </a:rPr>
              <a:t>Ubuntu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zh-TW">
                <a:solidFill>
                  <a:srgbClr val="000000"/>
                </a:solidFill>
              </a:rPr>
              <a:t>Basic command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zh-TW">
                <a:solidFill>
                  <a:srgbClr val="000000"/>
                </a:solidFill>
              </a:rPr>
              <a:t>Vim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zh-TW">
                <a:solidFill>
                  <a:srgbClr val="000000"/>
                </a:solidFill>
              </a:rPr>
              <a:t>Docker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b="1" lang="zh-TW">
                <a:solidFill>
                  <a:srgbClr val="FF0000"/>
                </a:solidFill>
              </a:rPr>
              <a:t>Jupyter Notebook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Jupyter notebook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Jupyter notebook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.ipynb 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Interactive output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Python + Markdown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→ easy to edit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Server-client structure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→ launch remote jupyter server and run the notebook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 rotWithShape="1">
          <a:blip r:embed="rId3">
            <a:alphaModFix/>
          </a:blip>
          <a:srcRect b="26155" l="-2180" r="2180" t="15437"/>
          <a:stretch/>
        </p:blipFill>
        <p:spPr>
          <a:xfrm>
            <a:off x="4094825" y="2004450"/>
            <a:ext cx="4244950" cy="20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228825" y="2564877"/>
            <a:ext cx="8520600" cy="1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solidFill>
                  <a:srgbClr val="000000"/>
                </a:solidFill>
              </a:rPr>
              <a:t>Let’s try some examples!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b="1" lang="zh-TW">
                <a:solidFill>
                  <a:srgbClr val="FF0000"/>
                </a:solidFill>
              </a:rPr>
              <a:t>Ubuntu</a:t>
            </a:r>
            <a:endParaRPr b="1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b="1" lang="zh-TW">
                <a:solidFill>
                  <a:srgbClr val="FF0000"/>
                </a:solidFill>
              </a:rPr>
              <a:t>Basic command</a:t>
            </a:r>
            <a:endParaRPr b="1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b="1" lang="zh-TW">
                <a:solidFill>
                  <a:srgbClr val="FF0000"/>
                </a:solidFill>
              </a:rPr>
              <a:t>Vim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Docker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Jupyter Notebook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Ubuntu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Support large mount of software for system </a:t>
            </a:r>
            <a:r>
              <a:rPr lang="zh-TW"/>
              <a:t>development.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125" y="1237950"/>
            <a:ext cx="1063324" cy="106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975" y="2842750"/>
            <a:ext cx="1599528" cy="13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5913" y="2842750"/>
            <a:ext cx="1142150" cy="132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8950" y="2822075"/>
            <a:ext cx="1599525" cy="1366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7725" y="4752998"/>
            <a:ext cx="1894548" cy="13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13575" y="4697000"/>
            <a:ext cx="1814301" cy="15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56275" y="1198538"/>
            <a:ext cx="1142150" cy="11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Ubuntu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command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1536825" y="207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{74BCD435-3E42-4424-B556-0A044E615A89}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/>
                        <a:t>sudo</a:t>
                      </a:r>
                      <a:r>
                        <a:rPr lang="zh-TW" sz="1100"/>
                        <a:t> [COMMAND]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act as root before other commands (</a:t>
                      </a:r>
                      <a:r>
                        <a:rPr b="1" lang="zh-TW" sz="1100"/>
                        <a:t>最高權限進行指令</a:t>
                      </a:r>
                      <a:r>
                        <a:rPr lang="zh-TW" sz="1100"/>
                        <a:t>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/>
                        <a:t>cd</a:t>
                      </a:r>
                      <a:r>
                        <a:rPr lang="zh-TW" sz="1100"/>
                        <a:t> [directory]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enter a folder (</a:t>
                      </a:r>
                      <a:r>
                        <a:rPr b="1" lang="zh-TW" sz="1100"/>
                        <a:t>進入資料夾</a:t>
                      </a:r>
                      <a:r>
                        <a:rPr lang="zh-TW" sz="1100"/>
                        <a:t>)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/>
                        <a:t>ls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list all files and folders in current directory(</a:t>
                      </a:r>
                      <a:r>
                        <a:rPr b="1" lang="zh-TW" sz="1100"/>
                        <a:t>列出該目錄所有檔案、資料夾</a:t>
                      </a:r>
                      <a:r>
                        <a:rPr lang="zh-TW" sz="1100"/>
                        <a:t>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/>
                        <a:t>mkdir</a:t>
                      </a:r>
                      <a:r>
                        <a:rPr lang="zh-TW" sz="1100"/>
                        <a:t> [dir name]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 create a folder (</a:t>
                      </a:r>
                      <a:r>
                        <a:rPr b="1" lang="zh-TW" sz="1100"/>
                        <a:t>建立新資料夾</a:t>
                      </a:r>
                      <a:r>
                        <a:rPr lang="zh-TW" sz="1100"/>
                        <a:t>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/>
                        <a:t>cp</a:t>
                      </a:r>
                      <a:r>
                        <a:rPr lang="zh-TW" sz="1100"/>
                        <a:t> [file] [new file]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copy files</a:t>
                      </a:r>
                      <a:r>
                        <a:rPr b="1" lang="zh-TW" sz="1100"/>
                        <a:t> (複製檔案)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/>
                        <a:t>rm</a:t>
                      </a:r>
                      <a:r>
                        <a:rPr lang="zh-TW" sz="1100"/>
                        <a:t> [file]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delete files</a:t>
                      </a:r>
                      <a:r>
                        <a:rPr b="1" lang="zh-TW" sz="1100"/>
                        <a:t> (刪除檔案)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/>
                        <a:t>apt-get update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update packages</a:t>
                      </a:r>
                      <a:r>
                        <a:rPr b="1" lang="zh-TW" sz="1100"/>
                        <a:t> (取得遠端更新伺服器的套件檔案清單)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/>
                        <a:t>apt-get instal</a:t>
                      </a:r>
                      <a:r>
                        <a:rPr lang="zh-TW" sz="1100"/>
                        <a:t>l [package name]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install packages </a:t>
                      </a:r>
                      <a:r>
                        <a:rPr b="1" lang="zh-TW" sz="1100"/>
                        <a:t>(安裝套件)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/>
                        <a:t>git clone</a:t>
                      </a:r>
                      <a:r>
                        <a:rPr lang="zh-TW" sz="1100"/>
                        <a:t> [url of remote repository]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Git command line utility which is used to target an existing repository and create a clone, or copy of the target repository. </a:t>
                      </a:r>
                      <a:r>
                        <a:rPr b="1" lang="zh-TW" sz="1100"/>
                        <a:t>(透過Git系統從遠端repo複製一份repo到本地端)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[COMMAND1] </a:t>
                      </a:r>
                      <a:r>
                        <a:rPr b="1" lang="zh-TW" sz="1100"/>
                        <a:t>&amp;&amp;</a:t>
                      </a:r>
                      <a:r>
                        <a:rPr lang="zh-TW" sz="1100"/>
                        <a:t> [COMMAND2]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/>
                        <a:t>(做完COMMAND1 後 做COMMAND2)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Ubuntu 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Vim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Common mode</a:t>
            </a:r>
            <a:r>
              <a:rPr lang="zh-TW">
                <a:solidFill>
                  <a:schemeClr val="dk1"/>
                </a:solidFill>
              </a:rPr>
              <a:t> (Esc)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You can delete whole line, copy, and paste…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Insert mode</a:t>
            </a:r>
            <a:r>
              <a:rPr lang="zh-TW">
                <a:solidFill>
                  <a:schemeClr val="dk1"/>
                </a:solidFill>
              </a:rPr>
              <a:t> (i)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You can type words to edit your file</a:t>
            </a:r>
            <a:endParaRPr>
              <a:solidFill>
                <a:schemeClr val="dk1"/>
              </a:solidFill>
            </a:endParaRPr>
          </a:p>
          <a:p>
            <a:pPr indent="12446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Common-line mode</a:t>
            </a:r>
            <a:r>
              <a:rPr lang="zh-TW">
                <a:solidFill>
                  <a:schemeClr val="dk1"/>
                </a:solidFill>
              </a:rPr>
              <a:t> (:)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Often for storage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:q! → 退出不儲存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:wq → 儲存並退出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zh-TW">
                <a:solidFill>
                  <a:srgbClr val="000000"/>
                </a:solidFill>
              </a:rPr>
              <a:t>Ubuntu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zh-TW">
                <a:solidFill>
                  <a:srgbClr val="000000"/>
                </a:solidFill>
              </a:rPr>
              <a:t>Basic command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zh-TW">
                <a:solidFill>
                  <a:srgbClr val="000000"/>
                </a:solidFill>
              </a:rPr>
              <a:t>Vim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b="1" lang="zh-TW">
                <a:solidFill>
                  <a:srgbClr val="FF0000"/>
                </a:solidFill>
              </a:rPr>
              <a:t>Docker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Jupyter Notebook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docker ?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open platform to </a:t>
            </a:r>
            <a:r>
              <a:rPr b="1"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build, ship, and run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distributed applications, whether on laptops, data center VMs, or the cloud.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help us to build applications to </a:t>
            </a:r>
            <a:r>
              <a:rPr b="1"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deploy/develop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our projects (for example, deep learning frameworks) quickly 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Also, docker supports several OS like Ubuntu, Mac, and Windows.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225" y="4144475"/>
            <a:ext cx="3875405" cy="23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4">
            <a:alphaModFix/>
          </a:blip>
          <a:srcRect b="0" l="13367" r="15147" t="0"/>
          <a:stretch/>
        </p:blipFill>
        <p:spPr>
          <a:xfrm>
            <a:off x="311700" y="4144475"/>
            <a:ext cx="2515975" cy="23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Docker Container vs. Virtual Machine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639875"/>
            <a:ext cx="3756900" cy="3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Resource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sz="1800">
                <a:solidFill>
                  <a:srgbClr val="000000"/>
                </a:solidFill>
              </a:rPr>
              <a:t>CPU, Storage, Memory,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sz="1800">
                <a:solidFill>
                  <a:srgbClr val="000000"/>
                </a:solidFill>
              </a:rPr>
              <a:t>VirtualBox </a:t>
            </a:r>
            <a:br>
              <a:rPr lang="zh-TW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Isolation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sz="1800">
                <a:solidFill>
                  <a:srgbClr val="000000"/>
                </a:solidFill>
              </a:rPr>
              <a:t>Conflict of apt packages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sz="1800">
                <a:solidFill>
                  <a:srgbClr val="000000"/>
                </a:solidFill>
              </a:rPr>
              <a:t>Different Ubuntu versions (no mess up)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sz="1800">
                <a:solidFill>
                  <a:srgbClr val="000000"/>
                </a:solidFill>
              </a:rPr>
              <a:t>OpenCV versions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sz="1800">
                <a:solidFill>
                  <a:srgbClr val="000000"/>
                </a:solidFill>
              </a:rPr>
              <a:t>Run the same code on WS and RPi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475" y="1276675"/>
            <a:ext cx="3074100" cy="2759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475" y="4036100"/>
            <a:ext cx="3074100" cy="27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Why we use docker ?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setup Docker engine on your PC.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 applications with no dependency issue brothering you.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storage called </a:t>
            </a:r>
            <a:r>
              <a:rPr b="1" lang="zh-TW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dockerhub</a:t>
            </a:r>
            <a:r>
              <a:rPr b="1"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push/commit/pull image like github.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application as fast as on host environment.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4946575" y="5936100"/>
            <a:ext cx="42267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 2014 IBM research paper titled "An Updated Performance Comparison of Virtual Machines and Linux Containers"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750" y="3429000"/>
            <a:ext cx="9017524" cy="22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