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7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6.xml"/><Relationship Id="rId21" Type="http://schemas.openxmlformats.org/officeDocument/2006/relationships/font" Target="fonts/Nuni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Nunit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1a9454c2f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1a9454c2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1a9454c2f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1a9454c2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1a9454c2f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1a9454c2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1a9454c2f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1a9454c2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1a9454c2f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1a9454c2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1a9454c2f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1a9454c2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1a9454c2f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1a9454c2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1a9454c2f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1a9454c2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6745206" y="-100"/>
            <a:ext cx="5446800" cy="2736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1033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340259" y="790"/>
            <a:ext cx="3000409" cy="1392365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1207163" y="790"/>
            <a:ext cx="3000409" cy="1392365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9409957" y="6784"/>
            <a:ext cx="2468376" cy="1002839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8737606" y="5623802"/>
            <a:ext cx="3185498" cy="123431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265762" y="5407536"/>
            <a:ext cx="3727293" cy="1444382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2478271" y="2430444"/>
            <a:ext cx="7148400" cy="193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2478267" y="4550878"/>
            <a:ext cx="7148400" cy="69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7425600" y="3778767"/>
            <a:ext cx="4766400" cy="3079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7945629" y="5492768"/>
            <a:ext cx="3361269" cy="1365553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847800" y="1845133"/>
            <a:ext cx="8496300" cy="1839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847800" y="3818467"/>
            <a:ext cx="8496300" cy="85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ctr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ctr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ctr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ctr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ctr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ctr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ctr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ctr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6342900" y="3079200"/>
            <a:ext cx="5849100" cy="3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7458691" y="5281486"/>
            <a:ext cx="3880118" cy="1576482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518245" y="2328133"/>
            <a:ext cx="7170000" cy="219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1092200" y="2654300"/>
            <a:ext cx="49149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6184900" y="2654300"/>
            <a:ext cx="49149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1092200" y="1127467"/>
            <a:ext cx="4945500" cy="184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1107600" y="3092067"/>
            <a:ext cx="4945500" cy="2826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3764192"/>
            <a:ext cx="9825600" cy="30891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4777714" y="2072150"/>
            <a:ext cx="7413900" cy="4785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341189" y="-11"/>
            <a:ext cx="3001758" cy="1391229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46579" y="6029501"/>
            <a:ext cx="2124408" cy="822734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7848470" y="1657"/>
            <a:ext cx="4343273" cy="1681990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858572" y="1734861"/>
            <a:ext cx="8489100" cy="3385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1092200" y="1127467"/>
            <a:ext cx="8565600" cy="93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1092200" y="2067600"/>
            <a:ext cx="78132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1092200" y="3289400"/>
            <a:ext cx="7813200" cy="2793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437367" y="5551333"/>
            <a:ext cx="9886800" cy="806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Char char="●"/>
              <a:defRPr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iki.ros.org/rosbag/Commandlin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iki.ros.org/ROS/Tutorials/WritingPublisherSubscriber%28c%2B%2B%29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ctrTitle"/>
          </p:nvPr>
        </p:nvSpPr>
        <p:spPr>
          <a:xfrm>
            <a:off x="1066805" y="749827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 sz="6000"/>
              <a:t>ROS </a:t>
            </a:r>
            <a:r>
              <a:rPr lang="en-US" sz="6000"/>
              <a:t>Introduction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rosbag</a:t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rosbag </a:t>
            </a:r>
            <a:r>
              <a:rPr lang="en-US"/>
              <a:t>is a set of tools for recording from and playing back to ROS topics.</a:t>
            </a:r>
            <a:endParaRPr/>
          </a:p>
        </p:txBody>
      </p:sp>
      <p:pic>
        <p:nvPicPr>
          <p:cNvPr descr="Image result for bag" id="199" name="Google Shape;19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2931" y="2467246"/>
            <a:ext cx="3401848" cy="34018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rostopic" id="200" name="Google Shape;20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7280" y="2646804"/>
            <a:ext cx="6158891" cy="322229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/>
          <p:nvPr/>
        </p:nvSpPr>
        <p:spPr>
          <a:xfrm>
            <a:off x="3513475" y="3775551"/>
            <a:ext cx="1280100" cy="19410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"/>
          <p:cNvSpPr/>
          <p:nvPr/>
        </p:nvSpPr>
        <p:spPr>
          <a:xfrm rot="-5400000">
            <a:off x="5741544" y="614837"/>
            <a:ext cx="1251600" cy="4745700"/>
          </a:xfrm>
          <a:prstGeom prst="curvedLeftArrow">
            <a:avLst>
              <a:gd fmla="val 25000" name="adj1"/>
              <a:gd fmla="val 51493" name="adj2"/>
              <a:gd fmla="val 25000" name="adj3"/>
            </a:avLst>
          </a:prstGeom>
          <a:solidFill>
            <a:srgbClr val="FF0000"/>
          </a:solidFill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8577223" y="4491691"/>
            <a:ext cx="185466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bag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rosbag</a:t>
            </a:r>
            <a:endParaRPr/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1097280" y="1871492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-US" sz="2200"/>
              <a:t>rosbag record:		Record a bag file </a:t>
            </a:r>
            <a:endParaRPr sz="2200"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-US" sz="2200"/>
              <a:t>rosbag info:		Summarize the contents of a bag file</a:t>
            </a:r>
            <a:endParaRPr sz="2200"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-US" sz="2200"/>
              <a:t>rosbag play:		Play back the contents of bag files.</a:t>
            </a:r>
            <a:endParaRPr sz="22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200"/>
              <a:t>……</a:t>
            </a:r>
            <a:endParaRPr sz="22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200"/>
              <a:t>reference: </a:t>
            </a:r>
            <a:r>
              <a:rPr lang="en-US" sz="2200" u="sng">
                <a:solidFill>
                  <a:schemeClr val="hlink"/>
                </a:solidFill>
                <a:hlinkClick r:id="rId3"/>
              </a:rPr>
              <a:t>http://wiki.ros.org/rosbag/Commandline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rosbag </a:t>
            </a:r>
            <a:r>
              <a:rPr lang="en-US"/>
              <a:t>record</a:t>
            </a:r>
            <a:endParaRPr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rosbag record &lt;topic1&gt; &lt;topic2&gt;…			Record &lt;topic1&gt; &lt;topic2&gt;…</a:t>
            </a:r>
            <a:endParaRPr sz="2200"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rosbag record -a							Record all topics.</a:t>
            </a:r>
            <a:endParaRPr sz="2200"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rosbag record -o &lt;NAME&gt; &lt;topic&gt;			Prepend &lt;NAME&gt; to beginning of bag name</a:t>
            </a:r>
            <a:endParaRPr sz="2200"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rosbag record --split --size=1024 &lt;topic&gt;	Split the bag when maximum size is reached</a:t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rosbag info</a:t>
            </a:r>
            <a:endParaRPr/>
          </a:p>
        </p:txBody>
      </p:sp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descr="Image result for rosbag info" id="222" name="Google Shape;22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76" y="1864025"/>
            <a:ext cx="6625450" cy="398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rosbag play</a:t>
            </a:r>
            <a:endParaRPr/>
          </a:p>
        </p:txBody>
      </p:sp>
      <p:sp>
        <p:nvSpPr>
          <p:cNvPr id="228" name="Google Shape;228;p2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rosbag play &lt;bag1&gt; &lt;bag2&gt;…		Play back the contents of &lt;bag1&gt; &lt;bag2&gt;… </a:t>
            </a:r>
            <a:endParaRPr sz="2200"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rosbag play --pause &lt;bag&gt;			Start in paused mode</a:t>
            </a:r>
            <a:endParaRPr sz="2200"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rosbag play -l &lt;bag&gt;				Loop playback</a:t>
            </a:r>
            <a:endParaRPr sz="2200"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rosbag play --clock &lt;bag&gt;			Publish the clock time</a:t>
            </a:r>
            <a:endParaRPr sz="2200"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rosbag play *.bag					Play back all bags in current directory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419100" lvl="0" marL="457200" rtl="0" algn="l">
              <a:spcBef>
                <a:spcPts val="120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What is ROS?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ROS Architecture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ROS Visualization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ROSbag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ROS?</a:t>
            </a:r>
            <a:endParaRPr/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An open source meta-operating system.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Implementation of commonly-used functionality.</a:t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Efficiently messages exchange and save between different processes and devices.</a:t>
            </a:r>
            <a:endParaRPr sz="2500"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6150" y="3707952"/>
            <a:ext cx="4349522" cy="2237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ROS Architecture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75" y="2277375"/>
            <a:ext cx="4951924" cy="3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3625" y="3002000"/>
            <a:ext cx="4732050" cy="283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9774" y="2854150"/>
            <a:ext cx="4815899" cy="301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ROS Master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200">
                <a:solidFill>
                  <a:srgbClr val="000000"/>
                </a:solidFill>
              </a:rPr>
              <a:t>Provides naming and registration services to the rest of the nodes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200">
                <a:solidFill>
                  <a:srgbClr val="000000"/>
                </a:solidFill>
              </a:rPr>
              <a:t>Help nodes establishes TCP/IP connection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7921925" y="3247625"/>
            <a:ext cx="1520100" cy="99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0350" y="2726950"/>
            <a:ext cx="4375324" cy="314207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ROS Node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Nodes are wrote by </a:t>
            </a:r>
            <a:r>
              <a:rPr lang="en-US" sz="2200">
                <a:solidFill>
                  <a:srgbClr val="FF0000"/>
                </a:solidFill>
              </a:rPr>
              <a:t>C++</a:t>
            </a:r>
            <a:r>
              <a:rPr lang="en-US" sz="2200">
                <a:solidFill>
                  <a:srgbClr val="000000"/>
                </a:solidFill>
              </a:rPr>
              <a:t>,</a:t>
            </a:r>
            <a:r>
              <a:rPr lang="en-US" sz="2200">
                <a:solidFill>
                  <a:srgbClr val="FF0000"/>
                </a:solidFill>
              </a:rPr>
              <a:t> python</a:t>
            </a:r>
            <a:r>
              <a:rPr lang="en-US" sz="2200"/>
              <a:t> or others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Nodes c</a:t>
            </a:r>
            <a:r>
              <a:rPr lang="en-US" sz="2200"/>
              <a:t>an publishes and subscribes topics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Launch files can </a:t>
            </a:r>
            <a:r>
              <a:rPr lang="en-US" sz="2200"/>
              <a:t>remap</a:t>
            </a:r>
            <a:r>
              <a:rPr lang="en-US" sz="2200"/>
              <a:t> topic</a:t>
            </a:r>
            <a:r>
              <a:rPr lang="en-US" sz="2200"/>
              <a:t>s</a:t>
            </a:r>
            <a:r>
              <a:rPr lang="en-US" sz="2200"/>
              <a:t> </a:t>
            </a:r>
            <a:r>
              <a:rPr lang="en-US" sz="2200"/>
              <a:t>and setup </a:t>
            </a:r>
            <a:endParaRPr sz="2200"/>
          </a:p>
          <a:p>
            <a:pPr indent="0" lvl="0" marL="45720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200"/>
              <a:t>parameters for nodes</a:t>
            </a:r>
            <a:endParaRPr sz="2200"/>
          </a:p>
        </p:txBody>
      </p:sp>
      <p:sp>
        <p:nvSpPr>
          <p:cNvPr id="171" name="Google Shape;171;p19"/>
          <p:cNvSpPr/>
          <p:nvPr/>
        </p:nvSpPr>
        <p:spPr>
          <a:xfrm>
            <a:off x="7006475" y="4223750"/>
            <a:ext cx="1970700" cy="808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ROS Message and Topic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Messages</a:t>
            </a:r>
            <a:endParaRPr sz="2200"/>
          </a:p>
          <a:p>
            <a:pPr indent="-3683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Describe the data which nodes </a:t>
            </a:r>
            <a:r>
              <a:rPr lang="en-US" sz="2200"/>
              <a:t>exchange</a:t>
            </a:r>
            <a:endParaRPr sz="2200"/>
          </a:p>
          <a:p>
            <a:pPr indent="-3683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Data type can be </a:t>
            </a:r>
            <a:r>
              <a:rPr lang="en-US" sz="2200">
                <a:solidFill>
                  <a:srgbClr val="FF0000"/>
                </a:solidFill>
              </a:rPr>
              <a:t>Image</a:t>
            </a:r>
            <a:r>
              <a:rPr lang="en-US" sz="2200"/>
              <a:t>, </a:t>
            </a:r>
            <a:r>
              <a:rPr lang="en-US" sz="2200">
                <a:solidFill>
                  <a:srgbClr val="FF0000"/>
                </a:solidFill>
              </a:rPr>
              <a:t>Pointcloud</a:t>
            </a:r>
            <a:r>
              <a:rPr lang="en-US" sz="2200"/>
              <a:t> </a:t>
            </a:r>
            <a:endParaRPr sz="2200"/>
          </a:p>
          <a:p>
            <a:pPr indent="0" lvl="0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200"/>
              <a:t>and </a:t>
            </a:r>
            <a:r>
              <a:rPr lang="en-US" sz="2200">
                <a:solidFill>
                  <a:srgbClr val="FF0000"/>
                </a:solidFill>
              </a:rPr>
              <a:t>User defined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Topics</a:t>
            </a:r>
            <a:endParaRPr sz="2200"/>
          </a:p>
          <a:p>
            <a:pPr indent="-3683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Buses which nodes exchange messages</a:t>
            </a:r>
            <a:endParaRPr sz="2200"/>
          </a:p>
          <a:p>
            <a:pPr indent="-3683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Nodes </a:t>
            </a:r>
            <a:r>
              <a:rPr lang="en-US" sz="2200"/>
              <a:t>publish and subscribe topic to </a:t>
            </a:r>
            <a:endParaRPr sz="2200"/>
          </a:p>
          <a:p>
            <a:pPr indent="0" lvl="0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200"/>
              <a:t>exchange messages</a:t>
            </a:r>
            <a:endParaRPr sz="2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0350" y="2726950"/>
            <a:ext cx="4375324" cy="314207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/>
          <p:nvPr/>
        </p:nvSpPr>
        <p:spPr>
          <a:xfrm>
            <a:off x="8117975" y="5296325"/>
            <a:ext cx="888000" cy="57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</a:t>
            </a:r>
            <a:r>
              <a:rPr lang="en-US"/>
              <a:t>OS Publisher and Subscriber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097275" y="1845725"/>
            <a:ext cx="104277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Publisher</a:t>
            </a:r>
            <a:endParaRPr sz="2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/>
              <a:t>publish topics to share messages</a:t>
            </a:r>
            <a:endParaRPr sz="2200"/>
          </a:p>
          <a:p>
            <a:pPr indent="45720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200"/>
              <a:t>ros::Publisher pub = n.advertise&lt;datatype&gt;(topic_name, buffer);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Subscriber</a:t>
            </a:r>
            <a:endParaRPr sz="2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/>
              <a:t>s</a:t>
            </a:r>
            <a:r>
              <a:rPr lang="en-US" sz="2200"/>
              <a:t>ubscribe topics to obtain messages</a:t>
            </a:r>
            <a:endParaRPr sz="2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/>
              <a:t>ros::Subscriber sub = n.subscribe(topic_name, buffer, Callback_function);</a:t>
            </a:r>
            <a:endParaRPr sz="2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999999"/>
                </a:solidFill>
              </a:rPr>
              <a:t>// Build the Callback_function to process messages</a:t>
            </a:r>
            <a:endParaRPr sz="22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/>
              <a:t>reference: </a:t>
            </a:r>
            <a:r>
              <a:rPr lang="en-US" sz="2200" u="sng">
                <a:solidFill>
                  <a:schemeClr val="hlink"/>
                </a:solidFill>
                <a:hlinkClick r:id="rId3"/>
              </a:rPr>
              <a:t>http://wiki.ros.org/ROS/Tutorials/WritingPublisherSubscriber%28c%2B%2B%29</a:t>
            </a:r>
            <a:endParaRPr sz="2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ROS Visualization (rviz)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/>
              <a:t>RVIZ is a subscriber and visualize topic like pointcloud, image and transform.</a:t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75" y="2552675"/>
            <a:ext cx="6362627" cy="331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