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daba5710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daba57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27646d20f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27646d20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Transition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cost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27646d20f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27646d20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Transition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cost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daba5710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daba57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帶他們看的懂AIMA所使用的Problem架構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7646d20f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7646d2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27646d20f_2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27646d20f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284c27c4f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284c27c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Lab2 - Problem Solving by Search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Sam Liu, Lily Hsu, Lily Chiu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Agent and Environment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Agent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Sensors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Actuators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525" y="2317400"/>
            <a:ext cx="63627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State-space Tree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State space tree</a:t>
            </a:r>
            <a:endParaRPr/>
          </a:p>
        </p:txBody>
      </p:sp>
      <p:grpSp>
        <p:nvGrpSpPr>
          <p:cNvPr id="69" name="Google Shape;69;p15"/>
          <p:cNvGrpSpPr/>
          <p:nvPr/>
        </p:nvGrpSpPr>
        <p:grpSpPr>
          <a:xfrm>
            <a:off x="1455050" y="2702525"/>
            <a:ext cx="5946800" cy="3133400"/>
            <a:chOff x="1271150" y="3573775"/>
            <a:chExt cx="5946800" cy="3133400"/>
          </a:xfrm>
        </p:grpSpPr>
        <p:sp>
          <p:nvSpPr>
            <p:cNvPr id="70" name="Google Shape;70;p15"/>
            <p:cNvSpPr/>
            <p:nvPr/>
          </p:nvSpPr>
          <p:spPr>
            <a:xfrm>
              <a:off x="3421275" y="4453075"/>
              <a:ext cx="1366800" cy="87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/>
                <a:t>Node_N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/>
                <a:t>state: s2</a:t>
              </a:r>
              <a:endParaRPr sz="1200"/>
            </a:p>
          </p:txBody>
        </p:sp>
        <p:pic>
          <p:nvPicPr>
            <p:cNvPr id="71" name="Google Shape;71;p15"/>
            <p:cNvPicPr preferRelativeResize="0"/>
            <p:nvPr/>
          </p:nvPicPr>
          <p:blipFill rotWithShape="1">
            <a:blip r:embed="rId3">
              <a:alphaModFix/>
            </a:blip>
            <a:srcRect b="9684" l="55390" r="6093" t="50981"/>
            <a:stretch/>
          </p:blipFill>
          <p:spPr>
            <a:xfrm flipH="1" rot="8099991">
              <a:off x="4740138" y="4079200"/>
              <a:ext cx="993125" cy="1014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5"/>
            <p:cNvPicPr preferRelativeResize="0"/>
            <p:nvPr/>
          </p:nvPicPr>
          <p:blipFill rotWithShape="1">
            <a:blip r:embed="rId3">
              <a:alphaModFix/>
            </a:blip>
            <a:srcRect b="9684" l="55390" r="6093" t="50981"/>
            <a:stretch/>
          </p:blipFill>
          <p:spPr>
            <a:xfrm rot="5787672">
              <a:off x="4132689" y="5375725"/>
              <a:ext cx="993125" cy="1014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5"/>
            <p:cNvPicPr preferRelativeResize="0"/>
            <p:nvPr/>
          </p:nvPicPr>
          <p:blipFill rotWithShape="1">
            <a:blip r:embed="rId3">
              <a:alphaModFix/>
            </a:blip>
            <a:srcRect b="9684" l="55390" r="6093" t="50981"/>
            <a:stretch/>
          </p:blipFill>
          <p:spPr>
            <a:xfrm flipH="1" rot="8938339">
              <a:off x="2714674" y="3887340"/>
              <a:ext cx="810502" cy="827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5"/>
            <p:cNvSpPr/>
            <p:nvPr/>
          </p:nvSpPr>
          <p:spPr>
            <a:xfrm>
              <a:off x="1271150" y="3573775"/>
              <a:ext cx="1366800" cy="87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/>
                <a:t>Node_N-1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/>
                <a:t>state: s1</a:t>
              </a:r>
              <a:endParaRPr sz="12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851150" y="4293200"/>
              <a:ext cx="1366800" cy="87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/>
                <a:t>Node_N+1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/>
                <a:t>state: s2</a:t>
              </a:r>
              <a:endParaRPr sz="12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123775" y="5827875"/>
              <a:ext cx="1366800" cy="87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/>
                <a:t>Node_N+1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dk1"/>
                  </a:solidFill>
                </a:rPr>
                <a:t>state: s3</a:t>
              </a:r>
              <a:endParaRPr sz="1200"/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2717875" y="3573775"/>
              <a:ext cx="1079100" cy="5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/>
                <a:t>action_1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/>
                <a:t>step_cost: 1</a:t>
              </a:r>
              <a:endParaRPr sz="1200"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4788075" y="3828150"/>
              <a:ext cx="1121100" cy="5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/>
                <a:t>action_1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dk1"/>
                  </a:solidFill>
                </a:rPr>
                <a:t>step_cost: 1</a:t>
              </a:r>
              <a:endParaRPr sz="1200"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4316150" y="5332375"/>
              <a:ext cx="1119600" cy="5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/>
                <a:t>action_2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dk1"/>
                  </a:solidFill>
                </a:rPr>
                <a:t>step_cost: 1</a:t>
              </a:r>
              <a:endParaRPr sz="12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State-space Tree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Maybe you need to consider: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Initial state, goal state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Which action set can be apply by an agent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What’s the result from executing the given action in the given state.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A function can check that whether the current state is equal to goal state?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i="1" lang="zh-TW" sz="1400">
                <a:solidFill>
                  <a:srgbClr val="666666"/>
                </a:solidFill>
              </a:rPr>
              <a:t>(What’s step cost by apply an action?)</a:t>
            </a:r>
            <a:endParaRPr i="1"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i="1" lang="zh-TW" sz="1400">
                <a:solidFill>
                  <a:srgbClr val="666666"/>
                </a:solidFill>
              </a:rPr>
              <a:t>(Decide which branch should we follow, which is based on current information.)</a:t>
            </a:r>
            <a:endParaRPr i="1" sz="14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How to store and expand the state-space tree?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How to path all tree if we got the goal state?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Definition of the abstract problem class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AIMA textbook define abstract class?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__init__() → Initial state, goal state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actions() → Return an action set which can be apply by an agent on a specific state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result() → Return the result state from executing the given action in the given state.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is_goal() → A function is used for checking that whether the current state is equal to goal state?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i="1" lang="zh-TW" sz="1400">
                <a:solidFill>
                  <a:srgbClr val="666666"/>
                </a:solidFill>
              </a:rPr>
              <a:t>step_cost() → What’s step cost by apply an action?</a:t>
            </a:r>
            <a:endParaRPr i="1"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i="1" lang="zh-TW" sz="1400">
                <a:solidFill>
                  <a:srgbClr val="666666"/>
                </a:solidFill>
              </a:rPr>
              <a:t>h() → Heuristic function:  Decide which branch should we follow, which is based on current information</a:t>
            </a:r>
            <a:endParaRPr b="1">
              <a:solidFill>
                <a:srgbClr val="666666"/>
              </a:solidFill>
            </a:endParaRPr>
          </a:p>
        </p:txBody>
      </p:sp>
      <p:grpSp>
        <p:nvGrpSpPr>
          <p:cNvPr id="92" name="Google Shape;92;p17"/>
          <p:cNvGrpSpPr/>
          <p:nvPr/>
        </p:nvGrpSpPr>
        <p:grpSpPr>
          <a:xfrm>
            <a:off x="4004737" y="4139822"/>
            <a:ext cx="4372087" cy="2303676"/>
            <a:chOff x="1271150" y="3573775"/>
            <a:chExt cx="5946800" cy="3133400"/>
          </a:xfrm>
        </p:grpSpPr>
        <p:sp>
          <p:nvSpPr>
            <p:cNvPr id="93" name="Google Shape;93;p17"/>
            <p:cNvSpPr/>
            <p:nvPr/>
          </p:nvSpPr>
          <p:spPr>
            <a:xfrm>
              <a:off x="3421275" y="4453075"/>
              <a:ext cx="1366800" cy="87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/>
                <a:t>Node_N</a:t>
              </a:r>
              <a:endParaRPr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/>
                <a:t>state: s2</a:t>
              </a:r>
              <a:endParaRPr sz="800"/>
            </a:p>
          </p:txBody>
        </p:sp>
        <p:pic>
          <p:nvPicPr>
            <p:cNvPr id="94" name="Google Shape;94;p17"/>
            <p:cNvPicPr preferRelativeResize="0"/>
            <p:nvPr/>
          </p:nvPicPr>
          <p:blipFill rotWithShape="1">
            <a:blip r:embed="rId3">
              <a:alphaModFix/>
            </a:blip>
            <a:srcRect b="9684" l="55390" r="6093" t="50981"/>
            <a:stretch/>
          </p:blipFill>
          <p:spPr>
            <a:xfrm flipH="1" rot="8099991">
              <a:off x="4740138" y="4079200"/>
              <a:ext cx="993125" cy="1014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7"/>
            <p:cNvPicPr preferRelativeResize="0"/>
            <p:nvPr/>
          </p:nvPicPr>
          <p:blipFill rotWithShape="1">
            <a:blip r:embed="rId3">
              <a:alphaModFix/>
            </a:blip>
            <a:srcRect b="9684" l="55390" r="6093" t="50981"/>
            <a:stretch/>
          </p:blipFill>
          <p:spPr>
            <a:xfrm rot="5787672">
              <a:off x="4132689" y="5375725"/>
              <a:ext cx="993125" cy="1014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7"/>
            <p:cNvPicPr preferRelativeResize="0"/>
            <p:nvPr/>
          </p:nvPicPr>
          <p:blipFill rotWithShape="1">
            <a:blip r:embed="rId3">
              <a:alphaModFix/>
            </a:blip>
            <a:srcRect b="9684" l="55390" r="6093" t="50981"/>
            <a:stretch/>
          </p:blipFill>
          <p:spPr>
            <a:xfrm flipH="1" rot="8938339">
              <a:off x="2714674" y="3887340"/>
              <a:ext cx="810502" cy="827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7"/>
            <p:cNvSpPr/>
            <p:nvPr/>
          </p:nvSpPr>
          <p:spPr>
            <a:xfrm>
              <a:off x="1271150" y="3573775"/>
              <a:ext cx="1366800" cy="87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/>
                <a:t>Node_N-1</a:t>
              </a:r>
              <a:endParaRPr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/>
                <a:t>state: s1</a:t>
              </a:r>
              <a:endParaRPr sz="800"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5851150" y="4293200"/>
              <a:ext cx="1366800" cy="87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/>
                <a:t>Node_N+1</a:t>
              </a:r>
              <a:endParaRPr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/>
                <a:t>state: s2</a:t>
              </a:r>
              <a:endParaRPr sz="800"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5123775" y="5827875"/>
              <a:ext cx="1366800" cy="87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/>
                <a:t>Node_N+1</a:t>
              </a:r>
              <a:endParaRPr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>
                  <a:solidFill>
                    <a:schemeClr val="dk1"/>
                  </a:solidFill>
                </a:rPr>
                <a:t>state: s1</a:t>
              </a:r>
              <a:endParaRPr sz="800"/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2717875" y="3573775"/>
              <a:ext cx="1079100" cy="5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/>
                <a:t>action_1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/>
                <a:t>step_cost: 1</a:t>
              </a:r>
              <a:endParaRPr sz="800"/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4788075" y="3828150"/>
              <a:ext cx="1121100" cy="5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/>
                <a:t>action_1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>
                  <a:solidFill>
                    <a:schemeClr val="dk1"/>
                  </a:solidFill>
                </a:rPr>
                <a:t>step_cost: 1</a:t>
              </a:r>
              <a:endParaRPr sz="800"/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4316150" y="5332375"/>
              <a:ext cx="1119600" cy="5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/>
                <a:t>action_2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>
                  <a:solidFill>
                    <a:schemeClr val="dk1"/>
                  </a:solidFill>
                </a:rPr>
                <a:t>step_cost: 1</a:t>
              </a:r>
              <a:endParaRPr sz="800"/>
            </a:p>
          </p:txBody>
        </p:sp>
      </p:grpSp>
      <p:sp>
        <p:nvSpPr>
          <p:cNvPr id="103" name="Google Shape;103;p17"/>
          <p:cNvSpPr txBox="1"/>
          <p:nvPr/>
        </p:nvSpPr>
        <p:spPr>
          <a:xfrm>
            <a:off x="311700" y="5478300"/>
            <a:ext cx="30000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sz="1800">
                <a:solidFill>
                  <a:srgbClr val="666666"/>
                </a:solidFill>
              </a:rPr>
              <a:t>用來定義問題的規則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Tree node &amp; Queue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zh-TW" sz="1400"/>
              <a:t>How to store and expand the state-space tree?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1400"/>
              <a:t>Node Class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/>
              <a:t>Store in </a:t>
            </a:r>
            <a:r>
              <a:rPr b="1" lang="zh-TW" sz="1400"/>
              <a:t>Queue </a:t>
            </a:r>
            <a:r>
              <a:rPr lang="zh-TW" sz="1400"/>
              <a:t>(FIFOQueue), </a:t>
            </a:r>
            <a:r>
              <a:rPr b="1" lang="zh-TW" sz="1400"/>
              <a:t>Stack </a:t>
            </a:r>
            <a:r>
              <a:rPr lang="zh-TW" sz="1400"/>
              <a:t>(LIFOQueue), and </a:t>
            </a:r>
            <a:r>
              <a:rPr b="1" lang="zh-TW" sz="1400"/>
              <a:t>Heap</a:t>
            </a:r>
            <a:r>
              <a:rPr lang="zh-TW" sz="1400"/>
              <a:t>(PriorityQueue)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8"/>
          <p:cNvGrpSpPr/>
          <p:nvPr/>
        </p:nvGrpSpPr>
        <p:grpSpPr>
          <a:xfrm>
            <a:off x="803550" y="3065325"/>
            <a:ext cx="5715000" cy="1394250"/>
            <a:chOff x="803550" y="3065325"/>
            <a:chExt cx="5715000" cy="1394250"/>
          </a:xfrm>
        </p:grpSpPr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3550" y="3065325"/>
              <a:ext cx="5715000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8"/>
            <p:cNvSpPr txBox="1"/>
            <p:nvPr/>
          </p:nvSpPr>
          <p:spPr>
            <a:xfrm>
              <a:off x="2109900" y="3922575"/>
              <a:ext cx="2462100" cy="5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zh-TW">
                  <a:solidFill>
                    <a:schemeClr val="dk2"/>
                  </a:solidFill>
                </a:rPr>
                <a:t>Queue </a:t>
              </a:r>
              <a:r>
                <a:rPr lang="zh-TW">
                  <a:solidFill>
                    <a:schemeClr val="dk2"/>
                  </a:solidFill>
                </a:rPr>
                <a:t>(FIFOQueue)</a:t>
              </a:r>
              <a:endParaRPr/>
            </a:p>
          </p:txBody>
        </p:sp>
      </p:grpSp>
      <p:grpSp>
        <p:nvGrpSpPr>
          <p:cNvPr id="113" name="Google Shape;113;p18"/>
          <p:cNvGrpSpPr/>
          <p:nvPr/>
        </p:nvGrpSpPr>
        <p:grpSpPr>
          <a:xfrm>
            <a:off x="6632397" y="1536625"/>
            <a:ext cx="2232000" cy="5048200"/>
            <a:chOff x="6632397" y="1536625"/>
            <a:chExt cx="2232000" cy="5048200"/>
          </a:xfrm>
        </p:grpSpPr>
        <p:pic>
          <p:nvPicPr>
            <p:cNvPr id="114" name="Google Shape;114;p18"/>
            <p:cNvPicPr preferRelativeResize="0"/>
            <p:nvPr/>
          </p:nvPicPr>
          <p:blipFill rotWithShape="1">
            <a:blip r:embed="rId4">
              <a:alphaModFix/>
            </a:blip>
            <a:srcRect b="0" l="76592" r="0" t="0"/>
            <a:stretch/>
          </p:blipFill>
          <p:spPr>
            <a:xfrm>
              <a:off x="7441700" y="1536625"/>
              <a:ext cx="949776" cy="462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8"/>
            <p:cNvSpPr txBox="1"/>
            <p:nvPr/>
          </p:nvSpPr>
          <p:spPr>
            <a:xfrm>
              <a:off x="6632397" y="6171125"/>
              <a:ext cx="2232000" cy="41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zh-TW">
                  <a:solidFill>
                    <a:schemeClr val="dk2"/>
                  </a:solidFill>
                </a:rPr>
                <a:t>Stack </a:t>
              </a:r>
              <a:r>
                <a:rPr lang="zh-TW">
                  <a:solidFill>
                    <a:schemeClr val="dk2"/>
                  </a:solidFill>
                </a:rPr>
                <a:t>(LIFOQueue)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Tree node &amp; Queue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How to path all tree if we got the goal state?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path_state() → path all nodes’ state from root to current node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path_action() → path all action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path() → path all node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3966734" y="4347209"/>
            <a:ext cx="1005000" cy="64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Node_N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state: s2</a:t>
            </a:r>
            <a:endParaRPr sz="800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9684" l="55390" r="6093" t="50981"/>
          <a:stretch/>
        </p:blipFill>
        <p:spPr>
          <a:xfrm flipH="1" rot="8099987">
            <a:off x="4936361" y="4072335"/>
            <a:ext cx="730146" cy="74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9684" l="55390" r="6093" t="50981"/>
          <a:stretch/>
        </p:blipFill>
        <p:spPr>
          <a:xfrm rot="5787670">
            <a:off x="4489765" y="5025541"/>
            <a:ext cx="730145" cy="74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9684" l="55390" r="6093" t="50981"/>
          <a:stretch/>
        </p:blipFill>
        <p:spPr>
          <a:xfrm flipH="1" rot="8938336">
            <a:off x="3447240" y="3931280"/>
            <a:ext cx="595881" cy="60855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2385962" y="3700747"/>
            <a:ext cx="1005000" cy="64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Node_N-1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state: s1</a:t>
            </a:r>
            <a:endParaRPr sz="800"/>
          </a:p>
        </p:txBody>
      </p:sp>
      <p:sp>
        <p:nvSpPr>
          <p:cNvPr id="127" name="Google Shape;127;p19"/>
          <p:cNvSpPr/>
          <p:nvPr/>
        </p:nvSpPr>
        <p:spPr>
          <a:xfrm>
            <a:off x="5753178" y="4229669"/>
            <a:ext cx="1005000" cy="64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Node_N+1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state: s2</a:t>
            </a:r>
            <a:endParaRPr sz="800"/>
          </a:p>
        </p:txBody>
      </p:sp>
      <p:sp>
        <p:nvSpPr>
          <p:cNvPr id="128" name="Google Shape;128;p19"/>
          <p:cNvSpPr/>
          <p:nvPr/>
        </p:nvSpPr>
        <p:spPr>
          <a:xfrm>
            <a:off x="5218412" y="5357962"/>
            <a:ext cx="1005000" cy="64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Node_N+1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</a:rPr>
              <a:t>state: s1</a:t>
            </a:r>
            <a:endParaRPr sz="800"/>
          </a:p>
        </p:txBody>
      </p:sp>
      <p:sp>
        <p:nvSpPr>
          <p:cNvPr id="129" name="Google Shape;129;p19"/>
          <p:cNvSpPr txBox="1"/>
          <p:nvPr/>
        </p:nvSpPr>
        <p:spPr>
          <a:xfrm>
            <a:off x="3449594" y="3700747"/>
            <a:ext cx="793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action_1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step_cost: 1</a:t>
            </a:r>
            <a:endParaRPr sz="800"/>
          </a:p>
        </p:txBody>
      </p:sp>
      <p:sp>
        <p:nvSpPr>
          <p:cNvPr id="130" name="Google Shape;130;p19"/>
          <p:cNvSpPr txBox="1"/>
          <p:nvPr/>
        </p:nvSpPr>
        <p:spPr>
          <a:xfrm>
            <a:off x="4971605" y="3887764"/>
            <a:ext cx="824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action_1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</a:rPr>
              <a:t>step_cost: 1</a:t>
            </a:r>
            <a:endParaRPr sz="800"/>
          </a:p>
        </p:txBody>
      </p:sp>
      <p:sp>
        <p:nvSpPr>
          <p:cNvPr id="131" name="Google Shape;131;p19"/>
          <p:cNvSpPr txBox="1"/>
          <p:nvPr/>
        </p:nvSpPr>
        <p:spPr>
          <a:xfrm>
            <a:off x="4624646" y="4993670"/>
            <a:ext cx="823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action_2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</a:rPr>
              <a:t>step_cost: 1</a:t>
            </a:r>
            <a:endParaRPr sz="800"/>
          </a:p>
        </p:txBody>
      </p:sp>
      <p:grpSp>
        <p:nvGrpSpPr>
          <p:cNvPr id="132" name="Google Shape;132;p19"/>
          <p:cNvGrpSpPr/>
          <p:nvPr/>
        </p:nvGrpSpPr>
        <p:grpSpPr>
          <a:xfrm>
            <a:off x="4971586" y="3481695"/>
            <a:ext cx="1598680" cy="665080"/>
            <a:chOff x="5266398" y="3231597"/>
            <a:chExt cx="1027033" cy="665080"/>
          </a:xfrm>
        </p:grpSpPr>
        <p:pic>
          <p:nvPicPr>
            <p:cNvPr id="133" name="Google Shape;133;p19"/>
            <p:cNvPicPr preferRelativeResize="0"/>
            <p:nvPr/>
          </p:nvPicPr>
          <p:blipFill rotWithShape="1">
            <a:blip r:embed="rId3">
              <a:alphaModFix/>
            </a:blip>
            <a:srcRect b="9684" l="55390" r="6093" t="50981"/>
            <a:stretch/>
          </p:blipFill>
          <p:spPr>
            <a:xfrm rot="-6354563">
              <a:off x="5326765" y="3363575"/>
              <a:ext cx="471166" cy="481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9"/>
            <p:cNvSpPr txBox="1"/>
            <p:nvPr/>
          </p:nvSpPr>
          <p:spPr>
            <a:xfrm>
              <a:off x="5499931" y="3231597"/>
              <a:ext cx="7935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FF0000"/>
                  </a:solidFill>
                </a:rPr>
                <a:t>trace</a:t>
              </a:r>
              <a:endParaRPr b="1">
                <a:solidFill>
                  <a:srgbClr val="FF0000"/>
                </a:solidFill>
              </a:endParaRPr>
            </a:p>
          </p:txBody>
        </p:sp>
      </p:grpSp>
      <p:grpSp>
        <p:nvGrpSpPr>
          <p:cNvPr id="135" name="Google Shape;135;p19"/>
          <p:cNvGrpSpPr/>
          <p:nvPr/>
        </p:nvGrpSpPr>
        <p:grpSpPr>
          <a:xfrm>
            <a:off x="3460537" y="3298272"/>
            <a:ext cx="1441338" cy="665080"/>
            <a:chOff x="5266398" y="3231597"/>
            <a:chExt cx="1027033" cy="665080"/>
          </a:xfrm>
        </p:grpSpPr>
        <p:pic>
          <p:nvPicPr>
            <p:cNvPr id="136" name="Google Shape;136;p19"/>
            <p:cNvPicPr preferRelativeResize="0"/>
            <p:nvPr/>
          </p:nvPicPr>
          <p:blipFill rotWithShape="1">
            <a:blip r:embed="rId3">
              <a:alphaModFix/>
            </a:blip>
            <a:srcRect b="9684" l="55390" r="6093" t="50981"/>
            <a:stretch/>
          </p:blipFill>
          <p:spPr>
            <a:xfrm rot="-6354563">
              <a:off x="5326765" y="3363575"/>
              <a:ext cx="471166" cy="481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19"/>
            <p:cNvSpPr txBox="1"/>
            <p:nvPr/>
          </p:nvSpPr>
          <p:spPr>
            <a:xfrm>
              <a:off x="5499931" y="3231597"/>
              <a:ext cx="7935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FF0000"/>
                  </a:solidFill>
                </a:rPr>
                <a:t>trace</a:t>
              </a:r>
              <a:endParaRPr b="1">
                <a:solidFill>
                  <a:srgbClr val="FF0000"/>
                </a:solidFill>
              </a:endParaRPr>
            </a:p>
          </p:txBody>
        </p:sp>
      </p:grpSp>
      <p:sp>
        <p:nvSpPr>
          <p:cNvPr id="138" name="Google Shape;138;p19"/>
          <p:cNvSpPr txBox="1"/>
          <p:nvPr/>
        </p:nvSpPr>
        <p:spPr>
          <a:xfrm>
            <a:off x="311700" y="5478300"/>
            <a:ext cx="35970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sz="1800">
                <a:solidFill>
                  <a:srgbClr val="666666"/>
                </a:solidFill>
              </a:rPr>
              <a:t>用來探索並實現搜尋演算法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search algorithm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71675"/>
            <a:ext cx="4091275" cy="257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025" y="2671675"/>
            <a:ext cx="4091275" cy="25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6463725" y="5400225"/>
            <a:ext cx="7611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DFS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1976788" y="5400225"/>
            <a:ext cx="7611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BFS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