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A*</a:t>
            </a:r>
            <a:r>
              <a:rPr lang="zh-TW"/>
              <a:t>跑在real robot上實現navigation的功能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4e7e53e5_5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4e7e53e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講完topic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4e7e53e5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4e7e53e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daba5710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daba57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目前位置、目標位置、地圖、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達到目標作path planning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4e7e53e5_2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4e7e53e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有了目標、有了網格地圖，我們就把他定義程grid problem，透過適當的規劃演算，找到一條適合的路徑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4e7e53e5_2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4e7e53e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什麼是grip problem，有幾個名詞要先定義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44e7e53e5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44e7e53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ok這邊就是示範定義Gridmap,  robot以一個為單位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4e7e53e5_2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4e7e53e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4e7e53e5_5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4e7e53e5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44e7e53e5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44e7e53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老師上週也介紹了很多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4e7e53e5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4e7e53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Lab2 - Real Robot A*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Sam Liu, David Chen,</a:t>
            </a:r>
            <a:br>
              <a:rPr lang="zh-TW"/>
            </a:br>
            <a:r>
              <a:rPr lang="zh-TW"/>
              <a:t> Lily Hsu, Lily Chiu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tutorial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79775" y="1468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(40 mins) </a:t>
            </a:r>
            <a:r>
              <a:rPr lang="zh-TW"/>
              <a:t>Topic 1: </a:t>
            </a:r>
            <a:r>
              <a:rPr lang="zh-TW"/>
              <a:t>Large map in virtual environment (jupyter notebook)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verify some code to optimize the mobility of robot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design an algorithm based on Best-First-Search we talked last week.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(10 mins per team) Topic 2: Small map in real world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Copy one code cell from topic 1 to topic 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 sz="1400"/>
              <a:t>Run jupyter notebook to publish path list to ROS control node, and you will see robot moving</a:t>
            </a:r>
            <a:endParaRPr sz="1400"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125" y="4988750"/>
            <a:ext cx="2303000" cy="15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/>
          <p:nvPr/>
        </p:nvSpPr>
        <p:spPr>
          <a:xfrm rot="-5400000">
            <a:off x="4699186" y="5602349"/>
            <a:ext cx="282900" cy="780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4">
            <a:alphaModFix/>
          </a:blip>
          <a:srcRect b="28828" l="32828" r="38741" t="46507"/>
          <a:stretch/>
        </p:blipFill>
        <p:spPr>
          <a:xfrm>
            <a:off x="6054000" y="2537700"/>
            <a:ext cx="2778298" cy="13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5">
            <a:alphaModFix/>
          </a:blip>
          <a:srcRect b="9936" l="45175" r="43452" t="62773"/>
          <a:stretch/>
        </p:blipFill>
        <p:spPr>
          <a:xfrm rot="5400000">
            <a:off x="6703813" y="4683738"/>
            <a:ext cx="1663898" cy="220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 flipH="1">
            <a:off x="4270800" y="5753925"/>
            <a:ext cx="301200" cy="350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tutorial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79775" y="1468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of topic 2 is shown below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(Please ask TA for setup or any questions)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3069975"/>
            <a:ext cx="49720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747825" y="2123000"/>
            <a:ext cx="1486500" cy="1014000"/>
          </a:xfrm>
          <a:prstGeom prst="wedgeEllipseCallout">
            <a:avLst>
              <a:gd fmla="val 31628" name="adj1"/>
              <a:gd fmla="val 6506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Robot navigation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050" y="316921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177350" y="2252600"/>
            <a:ext cx="856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Location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425" y="2229000"/>
            <a:ext cx="346500" cy="3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1172" y="2654525"/>
            <a:ext cx="406850" cy="4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48025" y="2654525"/>
            <a:ext cx="748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</a:t>
            </a:r>
            <a:r>
              <a:rPr lang="zh-TW"/>
              <a:t>oal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2345750" y="4345100"/>
            <a:ext cx="1558400" cy="1014000"/>
            <a:chOff x="2345750" y="4345100"/>
            <a:chExt cx="1558400" cy="1014000"/>
          </a:xfrm>
        </p:grpSpPr>
        <p:sp>
          <p:nvSpPr>
            <p:cNvPr id="68" name="Google Shape;68;p14"/>
            <p:cNvSpPr/>
            <p:nvPr/>
          </p:nvSpPr>
          <p:spPr>
            <a:xfrm>
              <a:off x="2345750" y="4345100"/>
              <a:ext cx="1486500" cy="1014000"/>
            </a:xfrm>
            <a:prstGeom prst="wedgeEllipseCallout">
              <a:avLst>
                <a:gd fmla="val -39585" name="adj1"/>
                <a:gd fmla="val -56109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9" name="Google Shape;69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535075" y="4620361"/>
              <a:ext cx="654600" cy="540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4"/>
            <p:cNvSpPr txBox="1"/>
            <p:nvPr/>
          </p:nvSpPr>
          <p:spPr>
            <a:xfrm>
              <a:off x="3249550" y="4648700"/>
              <a:ext cx="654600" cy="4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Map </a:t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3138125" y="2735775"/>
            <a:ext cx="3287100" cy="1329200"/>
            <a:chOff x="3138125" y="2735775"/>
            <a:chExt cx="3287100" cy="1329200"/>
          </a:xfrm>
        </p:grpSpPr>
        <p:grpSp>
          <p:nvGrpSpPr>
            <p:cNvPr id="72" name="Google Shape;72;p14"/>
            <p:cNvGrpSpPr/>
            <p:nvPr/>
          </p:nvGrpSpPr>
          <p:grpSpPr>
            <a:xfrm>
              <a:off x="3792713" y="2735775"/>
              <a:ext cx="2632513" cy="825125"/>
              <a:chOff x="3792713" y="2735775"/>
              <a:chExt cx="2632513" cy="825125"/>
            </a:xfrm>
          </p:grpSpPr>
          <p:pic>
            <p:nvPicPr>
              <p:cNvPr id="73" name="Google Shape;73;p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3792713" y="2812100"/>
                <a:ext cx="748800" cy="748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" name="Google Shape;74;p14"/>
              <p:cNvSpPr txBox="1"/>
              <p:nvPr/>
            </p:nvSpPr>
            <p:spPr>
              <a:xfrm>
                <a:off x="4541525" y="2735775"/>
                <a:ext cx="1883700" cy="4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Path planning</a:t>
                </a:r>
                <a:endParaRPr sz="1000"/>
              </a:p>
            </p:txBody>
          </p:sp>
        </p:grpSp>
        <p:sp>
          <p:nvSpPr>
            <p:cNvPr id="75" name="Google Shape;75;p14"/>
            <p:cNvSpPr/>
            <p:nvPr/>
          </p:nvSpPr>
          <p:spPr>
            <a:xfrm flipH="1">
              <a:off x="3138125" y="3718475"/>
              <a:ext cx="2290200" cy="3465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5953178" y="3492063"/>
            <a:ext cx="1504797" cy="799325"/>
            <a:chOff x="5953178" y="3492063"/>
            <a:chExt cx="1504797" cy="799325"/>
          </a:xfrm>
        </p:grpSpPr>
        <p:pic>
          <p:nvPicPr>
            <p:cNvPr id="77" name="Google Shape;7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53178" y="3492063"/>
              <a:ext cx="799325" cy="799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4"/>
            <p:cNvSpPr txBox="1"/>
            <p:nvPr/>
          </p:nvSpPr>
          <p:spPr>
            <a:xfrm>
              <a:off x="6709175" y="3718475"/>
              <a:ext cx="748800" cy="5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Goal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Location / </a:t>
            </a:r>
            <a:r>
              <a:rPr lang="zh-TW" sz="1600"/>
              <a:t>Goal</a:t>
            </a:r>
            <a:endParaRPr sz="16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L</a:t>
            </a:r>
            <a:r>
              <a:rPr lang="zh-TW" sz="1200">
                <a:solidFill>
                  <a:schemeClr val="dk1"/>
                </a:solidFill>
              </a:rPr>
              <a:t>ocation may be presented  by </a:t>
            </a:r>
            <a:r>
              <a:rPr lang="zh-TW" sz="1200">
                <a:solidFill>
                  <a:schemeClr val="accent2"/>
                </a:solidFill>
                <a:highlight>
                  <a:srgbClr val="FFFFFF"/>
                </a:highlight>
              </a:rPr>
              <a:t>Latitude and Longitude.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Map</a:t>
            </a:r>
            <a:endParaRPr sz="16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G</a:t>
            </a:r>
            <a:r>
              <a:rPr lang="zh-TW" sz="1200">
                <a:solidFill>
                  <a:schemeClr val="dk1"/>
                </a:solidFill>
              </a:rPr>
              <a:t>et walkable way, obstacles location from sensors or other infrastructure.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If the map is not provided, you need to create “local map” from sensor data, such as visual system, lidar or radar.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</a:pPr>
            <a:r>
              <a:rPr lang="zh-TW" sz="1200">
                <a:solidFill>
                  <a:srgbClr val="999999"/>
                </a:solidFill>
              </a:rPr>
              <a:t>Probabilistic Road-Map (PRM), Potential Field, </a:t>
            </a:r>
            <a:r>
              <a:rPr b="1" lang="zh-TW" sz="1200">
                <a:solidFill>
                  <a:srgbClr val="000000"/>
                </a:solidFill>
              </a:rPr>
              <a:t>Grid Map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Path planning</a:t>
            </a:r>
            <a:endParaRPr sz="16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zh-TW" sz="1200"/>
              <a:t>Grid Problem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zh-TW" sz="1200"/>
              <a:t>Search a proper path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</a:pPr>
            <a:r>
              <a:rPr lang="zh-TW" sz="1200">
                <a:solidFill>
                  <a:srgbClr val="999999"/>
                </a:solidFill>
              </a:rPr>
              <a:t>Dynamics and control</a:t>
            </a:r>
            <a:endParaRPr sz="1200">
              <a:solidFill>
                <a:srgbClr val="99999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</a:pPr>
            <a:r>
              <a:rPr lang="zh-TW" sz="1200">
                <a:solidFill>
                  <a:srgbClr val="999999"/>
                </a:solidFill>
              </a:rPr>
              <a:t>Collision avoidance</a:t>
            </a:r>
            <a:endParaRPr sz="12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Robot navigation</a:t>
            </a:r>
            <a:endParaRPr/>
          </a:p>
        </p:txBody>
      </p:sp>
      <p:grpSp>
        <p:nvGrpSpPr>
          <p:cNvPr id="85" name="Google Shape;85;p15"/>
          <p:cNvGrpSpPr/>
          <p:nvPr/>
        </p:nvGrpSpPr>
        <p:grpSpPr>
          <a:xfrm>
            <a:off x="3312188" y="4171725"/>
            <a:ext cx="5188018" cy="2599566"/>
            <a:chOff x="1028263" y="3979850"/>
            <a:chExt cx="5188018" cy="2599566"/>
          </a:xfrm>
        </p:grpSpPr>
        <p:sp>
          <p:nvSpPr>
            <p:cNvPr id="86" name="Google Shape;86;p15"/>
            <p:cNvSpPr/>
            <p:nvPr/>
          </p:nvSpPr>
          <p:spPr>
            <a:xfrm>
              <a:off x="2263698" y="5764916"/>
              <a:ext cx="1149300" cy="814500"/>
            </a:xfrm>
            <a:prstGeom prst="wedgeEllipseCallout">
              <a:avLst>
                <a:gd fmla="val -39585" name="adj1"/>
                <a:gd fmla="val -56109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28263" y="3979850"/>
              <a:ext cx="1149300" cy="814500"/>
            </a:xfrm>
            <a:prstGeom prst="wedgeEllipseCallout">
              <a:avLst>
                <a:gd fmla="val 31628" name="adj1"/>
                <a:gd fmla="val 65068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8" name="Google Shape;8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5147" y="4820301"/>
              <a:ext cx="942625" cy="9794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5"/>
            <p:cNvSpPr txBox="1"/>
            <p:nvPr/>
          </p:nvSpPr>
          <p:spPr>
            <a:xfrm>
              <a:off x="1360335" y="4083950"/>
              <a:ext cx="7884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Location</a:t>
              </a:r>
              <a:endParaRPr sz="1000"/>
            </a:p>
          </p:txBody>
        </p:sp>
        <p:pic>
          <p:nvPicPr>
            <p:cNvPr id="90" name="Google Shape;9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19185" y="4065002"/>
              <a:ext cx="267896" cy="278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55063" y="4406837"/>
              <a:ext cx="314556" cy="326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5"/>
            <p:cNvSpPr txBox="1"/>
            <p:nvPr/>
          </p:nvSpPr>
          <p:spPr>
            <a:xfrm>
              <a:off x="1569622" y="4406837"/>
              <a:ext cx="5790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Goal</a:t>
              </a:r>
              <a:endParaRPr sz="1000"/>
            </a:p>
          </p:txBody>
        </p:sp>
        <p:pic>
          <p:nvPicPr>
            <p:cNvPr id="93" name="Google Shape;93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82418" y="4533421"/>
              <a:ext cx="578935" cy="601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2410075" y="5986039"/>
              <a:ext cx="506104" cy="4338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 txBox="1"/>
            <p:nvPr/>
          </p:nvSpPr>
          <p:spPr>
            <a:xfrm>
              <a:off x="2962471" y="6008805"/>
              <a:ext cx="5061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Map </a:t>
              </a:r>
              <a:endParaRPr sz="1000"/>
            </a:p>
          </p:txBody>
        </p:sp>
        <p:pic>
          <p:nvPicPr>
            <p:cNvPr id="96" name="Google Shape;96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52782" y="5079650"/>
              <a:ext cx="617998" cy="642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5"/>
            <p:cNvSpPr/>
            <p:nvPr/>
          </p:nvSpPr>
          <p:spPr>
            <a:xfrm flipH="1">
              <a:off x="2876392" y="5261533"/>
              <a:ext cx="1770600" cy="2784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3961362" y="4472107"/>
              <a:ext cx="13077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Path planning</a:t>
              </a:r>
              <a:endParaRPr sz="1000"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5637281" y="5261533"/>
              <a:ext cx="579000" cy="4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/>
                <a:t>Goal</a:t>
              </a:r>
              <a:endParaRPr sz="10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Problem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Initial / Goal points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Step size (or grid size)</a:t>
            </a:r>
            <a:endParaRPr sz="1600"/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A</a:t>
            </a:r>
            <a:r>
              <a:rPr lang="zh-TW" sz="1200">
                <a:solidFill>
                  <a:schemeClr val="dk1"/>
                </a:solidFill>
              </a:rPr>
              <a:t>ffect your computing time </a:t>
            </a:r>
            <a:r>
              <a:rPr lang="zh-TW" sz="1200">
                <a:solidFill>
                  <a:schemeClr val="dk1"/>
                </a:solidFill>
              </a:rPr>
              <a:t>for the</a:t>
            </a:r>
            <a:r>
              <a:rPr lang="zh-TW" sz="1200">
                <a:solidFill>
                  <a:schemeClr val="dk1"/>
                </a:solidFill>
              </a:rPr>
              <a:t> search algorithm,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Design a reasonable size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Grid map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Translate locations of obstacles, current location and goal to “another map” which can be read by robot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Define walkable way, obstacles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Actions</a:t>
            </a:r>
            <a:endParaRPr sz="1600"/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Four direction / eight direction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Any constrains, sush as </a:t>
            </a:r>
            <a:r>
              <a:rPr lang="zh-TW" sz="1200">
                <a:solidFill>
                  <a:schemeClr val="dk1"/>
                </a:solidFill>
              </a:rPr>
              <a:t>vehicle dynamics, mobility of a robot.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Cost</a:t>
            </a:r>
            <a:endParaRPr sz="16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It is not must to have, but it can help to optimize the efficiency of planning algorithm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Problem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07147" y="1536634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To simplify computation process, we define a map to present the grid problem.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/>
              <a:t>In other words, we set step_size as one step size of your robot.</a:t>
            </a:r>
            <a:endParaRPr sz="1600"/>
          </a:p>
        </p:txBody>
      </p:sp>
      <p:sp>
        <p:nvSpPr>
          <p:cNvPr id="112" name="Google Shape;112;p17"/>
          <p:cNvSpPr txBox="1"/>
          <p:nvPr/>
        </p:nvSpPr>
        <p:spPr>
          <a:xfrm>
            <a:off x="-466275" y="511600"/>
            <a:ext cx="37302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1747587" y="4407463"/>
            <a:ext cx="2930138" cy="1440012"/>
            <a:chOff x="1747587" y="4407463"/>
            <a:chExt cx="2930138" cy="1440012"/>
          </a:xfrm>
        </p:grpSpPr>
        <p:pic>
          <p:nvPicPr>
            <p:cNvPr id="114" name="Google Shape;11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7587" y="4407463"/>
              <a:ext cx="2930134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94650" y="4765312"/>
              <a:ext cx="314350" cy="3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09425" y="5106950"/>
              <a:ext cx="368300" cy="382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63925" y="4780450"/>
              <a:ext cx="284075" cy="28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75050" y="4780450"/>
              <a:ext cx="284075" cy="28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63925" y="5563400"/>
              <a:ext cx="284075" cy="28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63925" y="5156250"/>
              <a:ext cx="284075" cy="284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7"/>
          <p:cNvGrpSpPr/>
          <p:nvPr/>
        </p:nvGrpSpPr>
        <p:grpSpPr>
          <a:xfrm>
            <a:off x="1728300" y="2457225"/>
            <a:ext cx="2930100" cy="1440000"/>
            <a:chOff x="1728300" y="2457225"/>
            <a:chExt cx="2930100" cy="1440000"/>
          </a:xfrm>
        </p:grpSpPr>
        <p:sp>
          <p:nvSpPr>
            <p:cNvPr id="122" name="Google Shape;122;p17"/>
            <p:cNvSpPr/>
            <p:nvPr/>
          </p:nvSpPr>
          <p:spPr>
            <a:xfrm>
              <a:off x="1728300" y="2457225"/>
              <a:ext cx="2930100" cy="1440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3" name="Google Shape;12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71113" y="2813325"/>
              <a:ext cx="314350" cy="3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5888" y="3154962"/>
              <a:ext cx="368300" cy="382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40388" y="2828462"/>
              <a:ext cx="284075" cy="28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51513" y="2828462"/>
              <a:ext cx="284075" cy="28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40388" y="3611412"/>
              <a:ext cx="284075" cy="28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40388" y="3204262"/>
              <a:ext cx="284075" cy="284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17"/>
          <p:cNvGrpSpPr/>
          <p:nvPr/>
        </p:nvGrpSpPr>
        <p:grpSpPr>
          <a:xfrm>
            <a:off x="1782363" y="4580012"/>
            <a:ext cx="489312" cy="730639"/>
            <a:chOff x="1782363" y="4580012"/>
            <a:chExt cx="489312" cy="730639"/>
          </a:xfrm>
        </p:grpSpPr>
        <p:sp>
          <p:nvSpPr>
            <p:cNvPr id="130" name="Google Shape;130;p17"/>
            <p:cNvSpPr/>
            <p:nvPr/>
          </p:nvSpPr>
          <p:spPr>
            <a:xfrm>
              <a:off x="2079675" y="4809250"/>
              <a:ext cx="192000" cy="2538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 rot="-5405371">
              <a:off x="1813433" y="4549262"/>
              <a:ext cx="192000" cy="2535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 rot="5394629">
              <a:off x="1813413" y="5087750"/>
              <a:ext cx="192000" cy="2538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Grid Problem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Example: f</a:t>
            </a:r>
            <a:r>
              <a:rPr lang="zh-TW"/>
              <a:t>ind a path from current point to goal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1491700" y="5934375"/>
            <a:ext cx="1974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map size = 150 unit * 80 uint</a:t>
            </a:r>
            <a:r>
              <a:rPr lang="zh-TW"/>
              <a:t> 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28829" l="32828" r="38741" t="21729"/>
          <a:stretch/>
        </p:blipFill>
        <p:spPr>
          <a:xfrm>
            <a:off x="5078263" y="2591350"/>
            <a:ext cx="3406771" cy="3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5750100" y="5965300"/>
            <a:ext cx="23334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map size = 150 unit * 80 uint, </a:t>
            </a:r>
            <a:br>
              <a:rPr lang="zh-TW" sz="1000"/>
            </a:br>
            <a:r>
              <a:rPr lang="zh-TW" sz="1000"/>
              <a:t>grid size = 4 uint</a:t>
            </a:r>
            <a:endParaRPr sz="1000"/>
          </a:p>
        </p:txBody>
      </p:sp>
      <p:grpSp>
        <p:nvGrpSpPr>
          <p:cNvPr id="142" name="Google Shape;142;p18"/>
          <p:cNvGrpSpPr/>
          <p:nvPr/>
        </p:nvGrpSpPr>
        <p:grpSpPr>
          <a:xfrm>
            <a:off x="629824" y="3576150"/>
            <a:ext cx="3365600" cy="1604501"/>
            <a:chOff x="629824" y="3576150"/>
            <a:chExt cx="3365600" cy="1604501"/>
          </a:xfrm>
        </p:grpSpPr>
        <p:pic>
          <p:nvPicPr>
            <p:cNvPr id="143" name="Google Shape;143;p18"/>
            <p:cNvPicPr preferRelativeResize="0"/>
            <p:nvPr/>
          </p:nvPicPr>
          <p:blipFill rotWithShape="1">
            <a:blip r:embed="rId3">
              <a:alphaModFix/>
            </a:blip>
            <a:srcRect b="53766" l="32828" r="38741" t="21729"/>
            <a:stretch/>
          </p:blipFill>
          <p:spPr>
            <a:xfrm>
              <a:off x="629824" y="3576150"/>
              <a:ext cx="3365600" cy="1604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8"/>
            <p:cNvPicPr preferRelativeResize="0"/>
            <p:nvPr/>
          </p:nvPicPr>
          <p:blipFill rotWithShape="1">
            <a:blip r:embed="rId3">
              <a:alphaModFix/>
            </a:blip>
            <a:srcRect b="35718" l="36627" r="62184" t="62507"/>
            <a:stretch/>
          </p:blipFill>
          <p:spPr>
            <a:xfrm>
              <a:off x="1095574" y="4611201"/>
              <a:ext cx="142349" cy="11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35718" l="36627" r="62184" t="62507"/>
          <a:stretch/>
        </p:blipFill>
        <p:spPr>
          <a:xfrm>
            <a:off x="5568249" y="3626676"/>
            <a:ext cx="142349" cy="11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Path planning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Search a proper path for your robot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9"/>
          <p:cNvGrpSpPr/>
          <p:nvPr/>
        </p:nvGrpSpPr>
        <p:grpSpPr>
          <a:xfrm>
            <a:off x="749975" y="2708850"/>
            <a:ext cx="6043802" cy="3000000"/>
            <a:chOff x="749975" y="2708850"/>
            <a:chExt cx="6043802" cy="3000000"/>
          </a:xfrm>
        </p:grpSpPr>
        <p:pic>
          <p:nvPicPr>
            <p:cNvPr id="153" name="Google Shape;153;p19"/>
            <p:cNvPicPr preferRelativeResize="0"/>
            <p:nvPr/>
          </p:nvPicPr>
          <p:blipFill rotWithShape="1">
            <a:blip r:embed="rId3">
              <a:alphaModFix/>
            </a:blip>
            <a:srcRect b="29537" l="33827" r="32733" t="44708"/>
            <a:stretch/>
          </p:blipFill>
          <p:spPr>
            <a:xfrm>
              <a:off x="2028375" y="3523925"/>
              <a:ext cx="4765402" cy="20301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9"/>
            <p:cNvSpPr txBox="1"/>
            <p:nvPr/>
          </p:nvSpPr>
          <p:spPr>
            <a:xfrm>
              <a:off x="749975" y="2708850"/>
              <a:ext cx="47349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zh-TW" sz="1800">
                  <a:solidFill>
                    <a:schemeClr val="dk2"/>
                  </a:solidFill>
                </a:rPr>
                <a:t>Do you thing it is a good planning algorithm?</a:t>
              </a:r>
              <a:endParaRPr/>
            </a:p>
          </p:txBody>
        </p:sp>
      </p:grpSp>
      <p:sp>
        <p:nvSpPr>
          <p:cNvPr id="155" name="Google Shape;155;p19"/>
          <p:cNvSpPr txBox="1"/>
          <p:nvPr/>
        </p:nvSpPr>
        <p:spPr>
          <a:xfrm>
            <a:off x="2640675" y="5629525"/>
            <a:ext cx="52449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Maybe it is good planning for </a:t>
            </a:r>
            <a:r>
              <a:rPr b="1" lang="zh-TW" sz="1800">
                <a:solidFill>
                  <a:schemeClr val="dk2"/>
                </a:solidFill>
              </a:rPr>
              <a:t>finding artifact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Path planning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274550" y="13370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The efficiency of search is depend on you problem formulation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You may consider the computing time or path cost or any limitation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BFS?  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39674" l="39592" r="32623" t="32179"/>
          <a:stretch/>
        </p:blipFill>
        <p:spPr>
          <a:xfrm>
            <a:off x="736600" y="2599600"/>
            <a:ext cx="3449549" cy="19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16374" l="39174" r="32329" t="55600"/>
          <a:stretch/>
        </p:blipFill>
        <p:spPr>
          <a:xfrm>
            <a:off x="4926175" y="2599601"/>
            <a:ext cx="3553523" cy="19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4839500" y="2188750"/>
            <a:ext cx="3000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Greedy best first </a:t>
            </a:r>
            <a:r>
              <a:rPr lang="zh-TW" sz="1800">
                <a:solidFill>
                  <a:schemeClr val="dk2"/>
                </a:solidFill>
              </a:rPr>
              <a:t>?  </a:t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5">
            <a:alphaModFix/>
          </a:blip>
          <a:srcRect b="28123" l="33827" r="32733" t="44709"/>
          <a:stretch/>
        </p:blipFill>
        <p:spPr>
          <a:xfrm>
            <a:off x="2575675" y="5019551"/>
            <a:ext cx="3769850" cy="169417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2745100" y="4654075"/>
            <a:ext cx="3000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Or more</a:t>
            </a:r>
            <a:r>
              <a:rPr lang="zh-TW" sz="1800">
                <a:solidFill>
                  <a:schemeClr val="dk2"/>
                </a:solidFill>
              </a:rPr>
              <a:t>?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tutorial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379775" y="1468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So, your m</a:t>
            </a:r>
            <a:r>
              <a:rPr lang="zh-TW"/>
              <a:t>ain mission today </a:t>
            </a:r>
            <a:r>
              <a:rPr lang="zh-TW"/>
              <a:t>is design a proper search algorithm for grid problem.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Run the code (with your custom search algorithm) 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virtual environment (jupyter notebook)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real world shown below</a:t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050" y="3611700"/>
            <a:ext cx="3762250" cy="28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 rot="-5400000">
            <a:off x="3721000" y="4747325"/>
            <a:ext cx="501300" cy="1275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