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3b8d5a8f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3b8d5a8f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3b8d5a8f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3b8d5a8f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3b8d5a8f6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3b8d5a8f6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3b8d5a8f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3b8d5a8f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3b8d5a8f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3b8d5a8f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3b8d5a8f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3b8d5a8f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3b8d5a8f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3b8d5a8f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3b8d5a8f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3b8d5a8f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3b8d5a8f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3b8d5a8f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3b8d5a8f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3b8d5a8f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3bc4bbd7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3bc4bbd7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3b8d5a8f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3b8d5a8f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3b8d5a8f6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3b8d5a8f6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locobot.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youtube.com/watch?v=rA9tm0gTln8&amp;t=92s"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610500" y="428250"/>
            <a:ext cx="7923000" cy="21435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None/>
            </a:pPr>
            <a:r>
              <a:rPr lang="zh-TW" sz="5200">
                <a:solidFill>
                  <a:srgbClr val="FFFFFF"/>
                </a:solidFill>
              </a:rPr>
              <a:t>Lab 7:</a:t>
            </a:r>
            <a:endParaRPr sz="5200">
              <a:solidFill>
                <a:srgbClr val="FFFFFF"/>
              </a:solidFill>
            </a:endParaRPr>
          </a:p>
          <a:p>
            <a:pPr indent="0" lvl="0" marL="0" rtl="0" algn="ctr">
              <a:lnSpc>
                <a:spcPct val="120000"/>
              </a:lnSpc>
              <a:spcBef>
                <a:spcPts val="0"/>
              </a:spcBef>
              <a:spcAft>
                <a:spcPts val="0"/>
              </a:spcAft>
              <a:buNone/>
            </a:pPr>
            <a:r>
              <a:rPr lang="zh-TW" sz="5200">
                <a:solidFill>
                  <a:srgbClr val="FFFFFF"/>
                </a:solidFill>
              </a:rPr>
              <a:t>Robot Arm I</a:t>
            </a:r>
            <a:endParaRPr sz="5200">
              <a:solidFill>
                <a:srgbClr val="FFFFFF"/>
              </a:solidFill>
            </a:endParaRPr>
          </a:p>
          <a:p>
            <a:pPr indent="0" lvl="0" marL="0" rtl="0" algn="l">
              <a:lnSpc>
                <a:spcPct val="115000"/>
              </a:lnSpc>
              <a:spcBef>
                <a:spcPts val="0"/>
              </a:spcBef>
              <a:spcAft>
                <a:spcPts val="0"/>
              </a:spcAft>
              <a:buNone/>
            </a:pPr>
            <a:r>
              <a:t/>
            </a:r>
            <a:endParaRPr sz="1100"/>
          </a:p>
        </p:txBody>
      </p:sp>
      <p:sp>
        <p:nvSpPr>
          <p:cNvPr id="55" name="Google Shape;55;p13"/>
          <p:cNvSpPr txBox="1"/>
          <p:nvPr/>
        </p:nvSpPr>
        <p:spPr>
          <a:xfrm>
            <a:off x="3072000" y="2571750"/>
            <a:ext cx="3000000" cy="15015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None/>
            </a:pPr>
            <a:r>
              <a:rPr lang="zh-TW" sz="2800">
                <a:solidFill>
                  <a:srgbClr val="ADADAD"/>
                </a:solidFill>
              </a:rPr>
              <a:t>4/20 </a:t>
            </a:r>
            <a:endParaRPr sz="2800">
              <a:solidFill>
                <a:srgbClr val="ADADAD"/>
              </a:solidFill>
            </a:endParaRPr>
          </a:p>
          <a:p>
            <a:pPr indent="0" lvl="0" marL="0" rtl="0" algn="ctr">
              <a:lnSpc>
                <a:spcPct val="120000"/>
              </a:lnSpc>
              <a:spcBef>
                <a:spcPts val="0"/>
              </a:spcBef>
              <a:spcAft>
                <a:spcPts val="0"/>
              </a:spcAft>
              <a:buNone/>
            </a:pPr>
            <a:r>
              <a:rPr lang="zh-TW" sz="2800">
                <a:solidFill>
                  <a:srgbClr val="ADADAD"/>
                </a:solidFill>
              </a:rPr>
              <a:t>Jacky</a:t>
            </a:r>
            <a:endParaRPr sz="2800">
              <a:solidFill>
                <a:srgbClr val="ADADAD"/>
              </a:solidFill>
            </a:endParaRPr>
          </a:p>
          <a:p>
            <a:pPr indent="4419600" lvl="0" marL="0" rtl="0" algn="l">
              <a:lnSpc>
                <a:spcPct val="115000"/>
              </a:lnSpc>
              <a:spcBef>
                <a:spcPts val="0"/>
              </a:spcBef>
              <a:spcAft>
                <a:spcPts val="0"/>
              </a:spcAft>
              <a:buNone/>
            </a:pPr>
            <a:r>
              <a:t/>
            </a:r>
            <a:endParaRPr sz="52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a:solidFill>
                  <a:srgbClr val="FFFFFF"/>
                </a:solidFill>
              </a:rPr>
              <a:t>Topic/Activity 2 Visualize Your Robot With URDF</a:t>
            </a:r>
            <a:endParaRPr>
              <a:solidFill>
                <a:srgbClr val="FFFFFF"/>
              </a:solidFill>
            </a:endParaRPr>
          </a:p>
        </p:txBody>
      </p:sp>
      <p:sp>
        <p:nvSpPr>
          <p:cNvPr id="108" name="Google Shape;108;p22"/>
          <p:cNvSpPr txBox="1"/>
          <p:nvPr>
            <p:ph idx="1" type="body"/>
          </p:nvPr>
        </p:nvSpPr>
        <p:spPr>
          <a:xfrm>
            <a:off x="311700" y="1152475"/>
            <a:ext cx="4260300" cy="378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zh-TW" sz="2000">
                <a:solidFill>
                  <a:srgbClr val="B7B7B7"/>
                </a:solidFill>
              </a:rPr>
              <a:t>So now we have a simple robot arm, can we visualize it in RViz? Sure we can, but we need the help of URDF, unified robot description format, to describe our robot. URDF is an XML-format file like launch for representing your robot model.</a:t>
            </a:r>
            <a:endParaRPr sz="2000">
              <a:solidFill>
                <a:srgbClr val="B7B7B7"/>
              </a:solidFill>
            </a:endParaRPr>
          </a:p>
          <a:p>
            <a:pPr indent="0" lvl="0" marL="0" rtl="0" algn="l">
              <a:spcBef>
                <a:spcPts val="0"/>
              </a:spcBef>
              <a:spcAft>
                <a:spcPts val="1600"/>
              </a:spcAft>
              <a:buNone/>
            </a:pPr>
            <a:r>
              <a:t/>
            </a:r>
            <a:endParaRPr/>
          </a:p>
        </p:txBody>
      </p:sp>
      <p:pic>
        <p:nvPicPr>
          <p:cNvPr id="109" name="Google Shape;109;p22"/>
          <p:cNvPicPr preferRelativeResize="0"/>
          <p:nvPr/>
        </p:nvPicPr>
        <p:blipFill>
          <a:blip r:embed="rId3">
            <a:alphaModFix/>
          </a:blip>
          <a:stretch>
            <a:fillRect/>
          </a:stretch>
        </p:blipFill>
        <p:spPr>
          <a:xfrm>
            <a:off x="4572000" y="1241375"/>
            <a:ext cx="4386000" cy="2912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idx="1" type="body"/>
          </p:nvPr>
        </p:nvSpPr>
        <p:spPr>
          <a:xfrm>
            <a:off x="328650" y="505750"/>
            <a:ext cx="8486700" cy="386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B7B7B7"/>
              </a:buClr>
              <a:buSzPts val="1800"/>
              <a:buChar char="●"/>
            </a:pPr>
            <a:r>
              <a:rPr lang="zh-TW">
                <a:solidFill>
                  <a:srgbClr val="B7B7B7"/>
                </a:solidFill>
              </a:rPr>
              <a:t>Run launch file to show the robot arm model in Rviz</a:t>
            </a:r>
            <a:endParaRPr>
              <a:solidFill>
                <a:srgbClr val="B7B7B7"/>
              </a:solidFill>
            </a:endParaRPr>
          </a:p>
          <a:p>
            <a:pPr indent="-342900" lvl="0" marL="457200" rtl="0" algn="l">
              <a:spcBef>
                <a:spcPts val="0"/>
              </a:spcBef>
              <a:spcAft>
                <a:spcPts val="0"/>
              </a:spcAft>
              <a:buClr>
                <a:srgbClr val="B7B7B7"/>
              </a:buClr>
              <a:buSzPts val="1800"/>
              <a:buChar char="●"/>
            </a:pPr>
            <a:r>
              <a:rPr lang="zh-TW">
                <a:solidFill>
                  <a:srgbClr val="B7B7B7"/>
                </a:solidFill>
              </a:rPr>
              <a:t>Besides RViz window, there is an additional window named joint_state_publisher, with four bars inside. Slide the bars and see what magic happen</a:t>
            </a:r>
            <a:endParaRPr sz="2000"/>
          </a:p>
        </p:txBody>
      </p:sp>
      <p:pic>
        <p:nvPicPr>
          <p:cNvPr id="115" name="Google Shape;115;p23"/>
          <p:cNvPicPr preferRelativeResize="0"/>
          <p:nvPr/>
        </p:nvPicPr>
        <p:blipFill>
          <a:blip r:embed="rId3">
            <a:alphaModFix/>
          </a:blip>
          <a:stretch>
            <a:fillRect/>
          </a:stretch>
        </p:blipFill>
        <p:spPr>
          <a:xfrm>
            <a:off x="1895638" y="1888600"/>
            <a:ext cx="5352725" cy="3022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idx="1" type="body"/>
          </p:nvPr>
        </p:nvSpPr>
        <p:spPr>
          <a:xfrm>
            <a:off x="311700" y="863550"/>
            <a:ext cx="4260300" cy="3975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B7B7B7"/>
              </a:buClr>
              <a:buSzPts val="1800"/>
              <a:buChar char="●"/>
            </a:pPr>
            <a:r>
              <a:rPr lang="zh-TW">
                <a:solidFill>
                  <a:srgbClr val="B7B7B7"/>
                </a:solidFill>
              </a:rPr>
              <a:t>We can simulate our simple arm in RViz, but what we want is to link from real-world robot to RViz, let’s change use_sim parameter from true to false</a:t>
            </a:r>
            <a:endParaRPr>
              <a:solidFill>
                <a:srgbClr val="B7B7B7"/>
              </a:solidFill>
            </a:endParaRPr>
          </a:p>
          <a:p>
            <a:pPr indent="-342900" lvl="0" marL="457200" rtl="0" algn="l">
              <a:spcBef>
                <a:spcPts val="0"/>
              </a:spcBef>
              <a:spcAft>
                <a:spcPts val="0"/>
              </a:spcAft>
              <a:buClr>
                <a:srgbClr val="B7B7B7"/>
              </a:buClr>
              <a:buSzPts val="1800"/>
              <a:buChar char="●"/>
            </a:pPr>
            <a:r>
              <a:rPr lang="zh-TW">
                <a:solidFill>
                  <a:srgbClr val="B7B7B7"/>
                </a:solidFill>
              </a:rPr>
              <a:t>Now, the joint_state_publisher window is disappeared and the pose of our model is the same as the real one</a:t>
            </a:r>
            <a:endParaRPr>
              <a:solidFill>
                <a:srgbClr val="B7B7B7"/>
              </a:solidFill>
            </a:endParaRPr>
          </a:p>
        </p:txBody>
      </p:sp>
      <p:pic>
        <p:nvPicPr>
          <p:cNvPr id="121" name="Google Shape;121;p24"/>
          <p:cNvPicPr preferRelativeResize="0"/>
          <p:nvPr/>
        </p:nvPicPr>
        <p:blipFill>
          <a:blip r:embed="rId3">
            <a:alphaModFix/>
          </a:blip>
          <a:stretch>
            <a:fillRect/>
          </a:stretch>
        </p:blipFill>
        <p:spPr>
          <a:xfrm>
            <a:off x="4939025" y="624225"/>
            <a:ext cx="3162800" cy="4214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a:solidFill>
                  <a:srgbClr val="FFFFFF"/>
                </a:solidFill>
              </a:rPr>
              <a:t>Topic/Activity 3 PyRobot and</a:t>
            </a:r>
            <a:r>
              <a:rPr lang="zh-TW">
                <a:solidFill>
                  <a:srgbClr val="FFFFFF"/>
                </a:solidFill>
                <a:uFill>
                  <a:noFill/>
                </a:uFill>
                <a:hlinkClick r:id="rId3"/>
              </a:rPr>
              <a:t> LoCoBot</a:t>
            </a:r>
            <a:endParaRPr>
              <a:solidFill>
                <a:srgbClr val="FFFFFF"/>
              </a:solidFill>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B7B7B7"/>
                </a:solidFill>
              </a:rPr>
              <a:t>This topic introduces what is </a:t>
            </a:r>
            <a:r>
              <a:rPr lang="zh-TW">
                <a:solidFill>
                  <a:srgbClr val="B7B7B7"/>
                </a:solidFill>
              </a:rPr>
              <a:t>PyRobot and LoCoBot.</a:t>
            </a:r>
            <a:endParaRPr>
              <a:solidFill>
                <a:srgbClr val="B7B7B7"/>
              </a:solidFill>
            </a:endParaRPr>
          </a:p>
          <a:p>
            <a:pPr indent="0" lvl="0" marL="0" rtl="0" algn="l">
              <a:spcBef>
                <a:spcPts val="1600"/>
              </a:spcBef>
              <a:spcAft>
                <a:spcPts val="0"/>
              </a:spcAft>
              <a:buNone/>
            </a:pPr>
            <a:r>
              <a:rPr lang="zh-TW">
                <a:solidFill>
                  <a:srgbClr val="B7B7B7"/>
                </a:solidFill>
              </a:rPr>
              <a:t>PyRobot is a Python package for benchmarking and running experiments in robot learning. The goal of this project is to abstract away the low-level controls for individual robots from the high-level motion generation and learning in an easy-to-use way.</a:t>
            </a:r>
            <a:endParaRPr>
              <a:solidFill>
                <a:srgbClr val="B7B7B7"/>
              </a:solidFill>
            </a:endParaRPr>
          </a:p>
          <a:p>
            <a:pPr indent="0" lvl="0" marL="0" rtl="0" algn="l">
              <a:spcBef>
                <a:spcPts val="0"/>
              </a:spcBef>
              <a:spcAft>
                <a:spcPts val="0"/>
              </a:spcAft>
              <a:buNone/>
            </a:pPr>
            <a:r>
              <a:t/>
            </a:r>
            <a:endParaRPr>
              <a:solidFill>
                <a:srgbClr val="B7B7B7"/>
              </a:solidFill>
            </a:endParaRPr>
          </a:p>
          <a:p>
            <a:pPr indent="0" lvl="0" marL="0" rtl="0" algn="l">
              <a:lnSpc>
                <a:spcPct val="138000"/>
              </a:lnSpc>
              <a:spcBef>
                <a:spcPts val="0"/>
              </a:spcBef>
              <a:spcAft>
                <a:spcPts val="0"/>
              </a:spcAft>
              <a:buNone/>
            </a:pPr>
            <a:r>
              <a:rPr lang="zh-TW">
                <a:solidFill>
                  <a:srgbClr val="B7B7B7"/>
                </a:solidFill>
              </a:rPr>
              <a:t>LoCoBot, a low cost mobile manipulator robot.</a:t>
            </a:r>
            <a:endParaRPr>
              <a:solidFill>
                <a:srgbClr val="B7B7B7"/>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idx="1" type="body"/>
          </p:nvPr>
        </p:nvSpPr>
        <p:spPr>
          <a:xfrm>
            <a:off x="311700" y="686050"/>
            <a:ext cx="8520600" cy="115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First , enter docker container to run the launch file</a:t>
            </a:r>
            <a:endParaRPr/>
          </a:p>
          <a:p>
            <a:pPr indent="-342900" lvl="0" marL="457200" rtl="0" algn="l">
              <a:spcBef>
                <a:spcPts val="0"/>
              </a:spcBef>
              <a:spcAft>
                <a:spcPts val="0"/>
              </a:spcAft>
              <a:buClr>
                <a:srgbClr val="B7B7B7"/>
              </a:buClr>
              <a:buSzPts val="1800"/>
              <a:buChar char="●"/>
            </a:pPr>
            <a:r>
              <a:rPr lang="zh-TW">
                <a:solidFill>
                  <a:srgbClr val="B7B7B7"/>
                </a:solidFill>
              </a:rPr>
              <a:t>Now you can see </a:t>
            </a:r>
            <a:r>
              <a:rPr lang="zh-TW">
                <a:solidFill>
                  <a:srgbClr val="B7B7B7"/>
                </a:solidFill>
              </a:rPr>
              <a:t>LoCoBot in Rviz</a:t>
            </a:r>
            <a:endParaRPr>
              <a:solidFill>
                <a:srgbClr val="B7B7B7"/>
              </a:solidFill>
            </a:endParaRPr>
          </a:p>
          <a:p>
            <a:pPr indent="-342900" lvl="0" marL="457200" rtl="0" algn="l">
              <a:spcBef>
                <a:spcPts val="0"/>
              </a:spcBef>
              <a:spcAft>
                <a:spcPts val="0"/>
              </a:spcAft>
              <a:buClr>
                <a:srgbClr val="B7B7B7"/>
              </a:buClr>
              <a:buSzPts val="1800"/>
              <a:buChar char="●"/>
            </a:pPr>
            <a:r>
              <a:rPr lang="zh-TW">
                <a:solidFill>
                  <a:srgbClr val="B7B7B7"/>
                </a:solidFill>
              </a:rPr>
              <a:t>Next , run the script to control </a:t>
            </a:r>
            <a:r>
              <a:rPr lang="zh-TW">
                <a:solidFill>
                  <a:srgbClr val="B7B7B7"/>
                </a:solidFill>
              </a:rPr>
              <a:t>LoCoBot’s arm</a:t>
            </a:r>
            <a:endParaRPr>
              <a:solidFill>
                <a:srgbClr val="B7B7B7"/>
              </a:solidFill>
            </a:endParaRPr>
          </a:p>
        </p:txBody>
      </p:sp>
      <p:pic>
        <p:nvPicPr>
          <p:cNvPr id="133" name="Google Shape;133;p26"/>
          <p:cNvPicPr preferRelativeResize="0"/>
          <p:nvPr/>
        </p:nvPicPr>
        <p:blipFill rotWithShape="1">
          <a:blip r:embed="rId3">
            <a:alphaModFix/>
          </a:blip>
          <a:srcRect b="0" l="3493" r="0" t="0"/>
          <a:stretch/>
        </p:blipFill>
        <p:spPr>
          <a:xfrm>
            <a:off x="1841537" y="1840150"/>
            <a:ext cx="5460924" cy="3186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949975"/>
            <a:ext cx="8520600" cy="29832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lang="zh-TW"/>
              <a:t>How to define a robot arm mode</a:t>
            </a:r>
            <a:r>
              <a:rPr lang="zh-TW"/>
              <a:t>l</a:t>
            </a:r>
            <a:r>
              <a:rPr lang="zh-TW"/>
              <a: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zh-TW">
                <a:solidFill>
                  <a:srgbClr val="FFFFFF"/>
                </a:solidFill>
              </a:rPr>
              <a:t>First , </a:t>
            </a:r>
            <a:r>
              <a:rPr lang="zh-TW"/>
              <a:t>define </a:t>
            </a:r>
            <a:r>
              <a:rPr lang="zh-TW">
                <a:solidFill>
                  <a:srgbClr val="FFFFFF"/>
                </a:solidFill>
              </a:rPr>
              <a:t>robot kinematics.</a:t>
            </a:r>
            <a:endParaRPr>
              <a:solidFill>
                <a:srgbClr val="FFFFFF"/>
              </a:solidFill>
            </a:endParaRPr>
          </a:p>
          <a:p>
            <a:pPr indent="0" lvl="0" marL="0" rtl="0" algn="ctr">
              <a:spcBef>
                <a:spcPts val="0"/>
              </a:spcBef>
              <a:spcAft>
                <a:spcPts val="0"/>
              </a:spcAft>
              <a:buNone/>
            </a:pPr>
            <a:r>
              <a:t/>
            </a:r>
            <a:endParaRPr>
              <a:solidFill>
                <a:srgbClr val="FFFFFF"/>
              </a:solidFill>
            </a:endParaRPr>
          </a:p>
          <a:p>
            <a:pPr indent="0" lvl="0" marL="0" rtl="0" algn="ctr">
              <a:spcBef>
                <a:spcPts val="0"/>
              </a:spcBef>
              <a:spcAft>
                <a:spcPts val="0"/>
              </a:spcAft>
              <a:buNone/>
            </a:pPr>
            <a:r>
              <a:rPr lang="zh-TW">
                <a:solidFill>
                  <a:srgbClr val="FFFFFF"/>
                </a:solidFill>
              </a:rPr>
              <a:t>Robot kinematics is the kinematics equations of the kinematic chains that form the robot.</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zh-TW" sz="2000">
                <a:solidFill>
                  <a:srgbClr val="FFFFFF"/>
                </a:solidFill>
              </a:rPr>
              <a:t>In 3D space, we need at most 6 Dof(degree-of-freedom) to describe two different frames, while the fewer variables the better.</a:t>
            </a:r>
            <a:endParaRPr sz="2000">
              <a:solidFill>
                <a:srgbClr val="FFFFFF"/>
              </a:solidFill>
            </a:endParaRPr>
          </a:p>
          <a:p>
            <a:pPr indent="0" lvl="0" marL="0" rtl="0" algn="just">
              <a:spcBef>
                <a:spcPts val="0"/>
              </a:spcBef>
              <a:spcAft>
                <a:spcPts val="0"/>
              </a:spcAft>
              <a:buNone/>
            </a:pPr>
            <a:r>
              <a:t/>
            </a:r>
            <a:endParaRPr sz="2000">
              <a:solidFill>
                <a:srgbClr val="FFFFFF"/>
              </a:solidFill>
            </a:endParaRPr>
          </a:p>
          <a:p>
            <a:pPr indent="0" lvl="0" marL="0" rtl="0" algn="just">
              <a:spcBef>
                <a:spcPts val="0"/>
              </a:spcBef>
              <a:spcAft>
                <a:spcPts val="0"/>
              </a:spcAft>
              <a:buNone/>
            </a:pPr>
            <a:r>
              <a:rPr lang="zh-TW" sz="2000">
                <a:solidFill>
                  <a:srgbClr val="FFFFFF"/>
                </a:solidFill>
              </a:rPr>
              <a:t>We need only </a:t>
            </a:r>
            <a:r>
              <a:rPr lang="zh-TW" sz="2000">
                <a:solidFill>
                  <a:srgbClr val="FF0000"/>
                </a:solidFill>
              </a:rPr>
              <a:t>4</a:t>
            </a:r>
            <a:r>
              <a:rPr lang="zh-TW" sz="2000">
                <a:solidFill>
                  <a:srgbClr val="FFFFFF"/>
                </a:solidFill>
              </a:rPr>
              <a:t> variables by using Denavit-Hartenberg Model (DH Model) but we have to follow some rules.</a:t>
            </a:r>
            <a:endParaRPr sz="2000">
              <a:solidFill>
                <a:srgbClr val="FFFFFF"/>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2000">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6"/>
          <p:cNvSpPr txBox="1"/>
          <p:nvPr>
            <p:ph idx="1" type="body"/>
          </p:nvPr>
        </p:nvSpPr>
        <p:spPr>
          <a:xfrm>
            <a:off x="311700" y="6285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000">
                <a:solidFill>
                  <a:srgbClr val="ADADAD"/>
                </a:solidFill>
              </a:rPr>
              <a:t>The rules to defines your coordinates are:</a:t>
            </a:r>
            <a:endParaRPr sz="2000">
              <a:solidFill>
                <a:srgbClr val="ADADAD"/>
              </a:solidFill>
            </a:endParaRPr>
          </a:p>
          <a:p>
            <a:pPr indent="-355600" lvl="0" marL="457200" rtl="0" algn="l">
              <a:spcBef>
                <a:spcPts val="0"/>
              </a:spcBef>
              <a:spcAft>
                <a:spcPts val="0"/>
              </a:spcAft>
              <a:buClr>
                <a:srgbClr val="ADADAD"/>
              </a:buClr>
              <a:buSzPts val="2000"/>
              <a:buAutoNum type="arabicPeriod"/>
            </a:pPr>
            <a:r>
              <a:rPr lang="zh-TW" sz="2000">
                <a:solidFill>
                  <a:srgbClr val="ADADAD"/>
                </a:solidFill>
              </a:rPr>
              <a:t>the z-axis is in the direction of the joint axis</a:t>
            </a:r>
            <a:endParaRPr sz="2000">
              <a:solidFill>
                <a:srgbClr val="ADADAD"/>
              </a:solidFill>
            </a:endParaRPr>
          </a:p>
          <a:p>
            <a:pPr indent="-355600" lvl="0" marL="457200" rtl="0" algn="l">
              <a:spcBef>
                <a:spcPts val="0"/>
              </a:spcBef>
              <a:spcAft>
                <a:spcPts val="0"/>
              </a:spcAft>
              <a:buClr>
                <a:srgbClr val="ADADAD"/>
              </a:buClr>
              <a:buSzPts val="2000"/>
              <a:buAutoNum type="arabicPeriod"/>
            </a:pPr>
            <a:r>
              <a:rPr lang="zh-TW" sz="2000">
                <a:solidFill>
                  <a:srgbClr val="ADADAD"/>
                </a:solidFill>
              </a:rPr>
              <a:t>the x-axis is parallel to the common normal of consecutive two z-axes.</a:t>
            </a:r>
            <a:endParaRPr sz="2000"/>
          </a:p>
        </p:txBody>
      </p:sp>
      <p:pic>
        <p:nvPicPr>
          <p:cNvPr id="71" name="Google Shape;71;p16"/>
          <p:cNvPicPr preferRelativeResize="0"/>
          <p:nvPr/>
        </p:nvPicPr>
        <p:blipFill rotWithShape="1">
          <a:blip r:embed="rId3">
            <a:alphaModFix/>
          </a:blip>
          <a:srcRect b="15597" l="0" r="0" t="0"/>
          <a:stretch/>
        </p:blipFill>
        <p:spPr>
          <a:xfrm>
            <a:off x="2010750" y="1861700"/>
            <a:ext cx="5122496" cy="3141225"/>
          </a:xfrm>
          <a:prstGeom prst="rect">
            <a:avLst/>
          </a:prstGeom>
          <a:noFill/>
          <a:ln>
            <a:noFill/>
          </a:ln>
        </p:spPr>
      </p:pic>
      <p:sp>
        <p:nvSpPr>
          <p:cNvPr id="72" name="Google Shape;72;p16"/>
          <p:cNvSpPr txBox="1"/>
          <p:nvPr/>
        </p:nvSpPr>
        <p:spPr>
          <a:xfrm>
            <a:off x="268450" y="1524422"/>
            <a:ext cx="2284500" cy="2211300"/>
          </a:xfrm>
          <a:prstGeom prst="rect">
            <a:avLst/>
          </a:prstGeom>
          <a:noFill/>
          <a:ln>
            <a:noFill/>
          </a:ln>
        </p:spPr>
        <p:txBody>
          <a:bodyPr anchorCtr="0" anchor="ctr" bIns="91425" lIns="91425" spcFirstLastPara="1" rIns="91425" wrap="square" tIns="91425">
            <a:noAutofit/>
          </a:bodyPr>
          <a:lstStyle/>
          <a:p>
            <a:pPr indent="1498600" lvl="0" marL="0" rtl="0" algn="l">
              <a:lnSpc>
                <a:spcPct val="115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311700" y="309075"/>
            <a:ext cx="8520600" cy="273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000">
                <a:solidFill>
                  <a:srgbClr val="ADADAD"/>
                </a:solidFill>
              </a:rPr>
              <a:t>After constructed our frames, we need four steps to coincide the consecutive two:</a:t>
            </a:r>
            <a:endParaRPr sz="2000">
              <a:solidFill>
                <a:srgbClr val="ADADAD"/>
              </a:solidFill>
            </a:endParaRPr>
          </a:p>
          <a:p>
            <a:pPr indent="-355600" lvl="0" marL="457200" rtl="0" algn="l">
              <a:spcBef>
                <a:spcPts val="0"/>
              </a:spcBef>
              <a:spcAft>
                <a:spcPts val="0"/>
              </a:spcAft>
              <a:buClr>
                <a:srgbClr val="ADADAD"/>
              </a:buClr>
              <a:buSzPts val="2000"/>
              <a:buAutoNum type="arabicPeriod"/>
            </a:pPr>
            <a:r>
              <a:rPr lang="zh-TW" sz="2000">
                <a:solidFill>
                  <a:srgbClr val="ADADAD"/>
                </a:solidFill>
              </a:rPr>
              <a:t>traverse z-axis a distance </a:t>
            </a:r>
            <a:r>
              <a:rPr lang="zh-TW" sz="2000">
                <a:solidFill>
                  <a:srgbClr val="FF0000"/>
                </a:solidFill>
              </a:rPr>
              <a:t>d</a:t>
            </a:r>
            <a:endParaRPr sz="2000">
              <a:solidFill>
                <a:srgbClr val="FF0000"/>
              </a:solidFill>
            </a:endParaRPr>
          </a:p>
          <a:p>
            <a:pPr indent="-355600" lvl="0" marL="457200" rtl="0" algn="l">
              <a:spcBef>
                <a:spcPts val="0"/>
              </a:spcBef>
              <a:spcAft>
                <a:spcPts val="0"/>
              </a:spcAft>
              <a:buClr>
                <a:srgbClr val="ADADAD"/>
              </a:buClr>
              <a:buSzPts val="2000"/>
              <a:buAutoNum type="arabicPeriod"/>
            </a:pPr>
            <a:r>
              <a:rPr lang="zh-TW" sz="2000">
                <a:solidFill>
                  <a:srgbClr val="ADADAD"/>
                </a:solidFill>
              </a:rPr>
              <a:t>rotate z-axis about </a:t>
            </a:r>
            <a:r>
              <a:rPr lang="zh-TW" sz="2000">
                <a:solidFill>
                  <a:srgbClr val="FF0000"/>
                </a:solidFill>
              </a:rPr>
              <a:t>𝝷</a:t>
            </a:r>
            <a:r>
              <a:rPr lang="zh-TW" sz="2000">
                <a:solidFill>
                  <a:srgbClr val="ADADAD"/>
                </a:solidFill>
              </a:rPr>
              <a:t> to align two x-axes</a:t>
            </a:r>
            <a:endParaRPr sz="2000">
              <a:solidFill>
                <a:srgbClr val="ADADAD"/>
              </a:solidFill>
            </a:endParaRPr>
          </a:p>
          <a:p>
            <a:pPr indent="-355600" lvl="0" marL="457200" rtl="0" algn="l">
              <a:spcBef>
                <a:spcPts val="0"/>
              </a:spcBef>
              <a:spcAft>
                <a:spcPts val="0"/>
              </a:spcAft>
              <a:buClr>
                <a:srgbClr val="ADADAD"/>
              </a:buClr>
              <a:buSzPts val="2000"/>
              <a:buAutoNum type="arabicPeriod"/>
            </a:pPr>
            <a:r>
              <a:rPr lang="zh-TW" sz="2000">
                <a:solidFill>
                  <a:srgbClr val="ADADAD"/>
                </a:solidFill>
              </a:rPr>
              <a:t>traverse along new x-axis a distance </a:t>
            </a:r>
            <a:r>
              <a:rPr lang="zh-TW" sz="2000">
                <a:solidFill>
                  <a:srgbClr val="FF0000"/>
                </a:solidFill>
              </a:rPr>
              <a:t>a</a:t>
            </a:r>
            <a:endParaRPr sz="2000">
              <a:solidFill>
                <a:srgbClr val="FF0000"/>
              </a:solidFill>
            </a:endParaRPr>
          </a:p>
          <a:p>
            <a:pPr indent="-355600" lvl="0" marL="457200" rtl="0" algn="l">
              <a:spcBef>
                <a:spcPts val="0"/>
              </a:spcBef>
              <a:spcAft>
                <a:spcPts val="0"/>
              </a:spcAft>
              <a:buClr>
                <a:srgbClr val="ADADAD"/>
              </a:buClr>
              <a:buSzPts val="2000"/>
              <a:buAutoNum type="arabicPeriod"/>
            </a:pPr>
            <a:r>
              <a:rPr lang="zh-TW" sz="2000">
                <a:solidFill>
                  <a:srgbClr val="ADADAD"/>
                </a:solidFill>
              </a:rPr>
              <a:t>rotate new x-axis about </a:t>
            </a:r>
            <a:r>
              <a:rPr lang="zh-TW" sz="2000">
                <a:solidFill>
                  <a:srgbClr val="FF0000"/>
                </a:solidFill>
              </a:rPr>
              <a:t>𝝰</a:t>
            </a:r>
            <a:r>
              <a:rPr lang="zh-TW" sz="2000">
                <a:solidFill>
                  <a:srgbClr val="ADADAD"/>
                </a:solidFill>
              </a:rPr>
              <a:t> to align two z-axes.</a:t>
            </a:r>
            <a:endParaRPr sz="2000">
              <a:solidFill>
                <a:srgbClr val="ADADAD"/>
              </a:solidFill>
            </a:endParaRPr>
          </a:p>
          <a:p>
            <a:pPr indent="0" lvl="0" marL="0" rtl="0" algn="l">
              <a:lnSpc>
                <a:spcPct val="138000"/>
              </a:lnSpc>
              <a:spcBef>
                <a:spcPts val="1600"/>
              </a:spcBef>
              <a:spcAft>
                <a:spcPts val="0"/>
              </a:spcAft>
              <a:buNone/>
            </a:pPr>
            <a:r>
              <a:rPr lang="zh-TW" sz="2000">
                <a:solidFill>
                  <a:srgbClr val="B7B7B7"/>
                </a:solidFill>
              </a:rPr>
              <a:t>DH parameters table of our simple arm is as below. </a:t>
            </a:r>
            <a:endParaRPr sz="2000">
              <a:solidFill>
                <a:srgbClr val="B7B7B7"/>
              </a:solidFill>
            </a:endParaRPr>
          </a:p>
        </p:txBody>
      </p:sp>
      <p:sp>
        <p:nvSpPr>
          <p:cNvPr id="78" name="Google Shape;78;p17"/>
          <p:cNvSpPr txBox="1"/>
          <p:nvPr/>
        </p:nvSpPr>
        <p:spPr>
          <a:xfrm>
            <a:off x="7950600" y="4420250"/>
            <a:ext cx="881700" cy="4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u="sng">
                <a:solidFill>
                  <a:schemeClr val="hlink"/>
                </a:solidFill>
                <a:hlinkClick r:id="rId3"/>
              </a:rPr>
              <a:t>Example</a:t>
            </a:r>
            <a:endParaRPr/>
          </a:p>
        </p:txBody>
      </p:sp>
      <p:pic>
        <p:nvPicPr>
          <p:cNvPr id="79" name="Google Shape;79;p17"/>
          <p:cNvPicPr preferRelativeResize="0"/>
          <p:nvPr/>
        </p:nvPicPr>
        <p:blipFill rotWithShape="1">
          <a:blip r:embed="rId4">
            <a:alphaModFix/>
          </a:blip>
          <a:srcRect b="17821" l="28911" r="31603" t="61478"/>
          <a:stretch/>
        </p:blipFill>
        <p:spPr>
          <a:xfrm>
            <a:off x="1506317" y="3115550"/>
            <a:ext cx="6131357" cy="18080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717975"/>
            <a:ext cx="8520600" cy="34164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zh-TW" sz="2000">
                <a:solidFill>
                  <a:srgbClr val="B7B7B7"/>
                </a:solidFill>
              </a:rPr>
              <a:t>After the procedure, you will get a transformation matrix, from previous frame to next frame, as</a:t>
            </a:r>
            <a:endParaRPr sz="2000">
              <a:solidFill>
                <a:srgbClr val="B7B7B7"/>
              </a:solidFill>
            </a:endParaRPr>
          </a:p>
          <a:p>
            <a:pPr indent="0" lvl="0" marL="0" rtl="0" algn="l">
              <a:lnSpc>
                <a:spcPct val="138000"/>
              </a:lnSpc>
              <a:spcBef>
                <a:spcPts val="0"/>
              </a:spcBef>
              <a:spcAft>
                <a:spcPts val="0"/>
              </a:spcAft>
              <a:buNone/>
            </a:pPr>
            <a:r>
              <a:t/>
            </a:r>
            <a:endParaRPr sz="2000">
              <a:solidFill>
                <a:srgbClr val="B7B7B7"/>
              </a:solidFill>
            </a:endParaRPr>
          </a:p>
          <a:p>
            <a:pPr indent="0" lvl="0" marL="0" rtl="0" algn="l">
              <a:lnSpc>
                <a:spcPct val="138000"/>
              </a:lnSpc>
              <a:spcBef>
                <a:spcPts val="0"/>
              </a:spcBef>
              <a:spcAft>
                <a:spcPts val="0"/>
              </a:spcAft>
              <a:buNone/>
            </a:pPr>
            <a:r>
              <a:t/>
            </a:r>
            <a:endParaRPr sz="2000">
              <a:solidFill>
                <a:srgbClr val="B7B7B7"/>
              </a:solidFill>
            </a:endParaRPr>
          </a:p>
          <a:p>
            <a:pPr indent="0" lvl="0" marL="0" rtl="0" algn="l">
              <a:lnSpc>
                <a:spcPct val="138000"/>
              </a:lnSpc>
              <a:spcBef>
                <a:spcPts val="0"/>
              </a:spcBef>
              <a:spcAft>
                <a:spcPts val="0"/>
              </a:spcAft>
              <a:buNone/>
            </a:pPr>
            <a:r>
              <a:t/>
            </a:r>
            <a:endParaRPr sz="2000">
              <a:solidFill>
                <a:srgbClr val="B7B7B7"/>
              </a:solidFill>
            </a:endParaRPr>
          </a:p>
          <a:p>
            <a:pPr indent="0" lvl="0" marL="0" rtl="0" algn="l">
              <a:spcBef>
                <a:spcPts val="0"/>
              </a:spcBef>
              <a:spcAft>
                <a:spcPts val="0"/>
              </a:spcAft>
              <a:buNone/>
            </a:pPr>
            <a:r>
              <a:rPr lang="zh-TW" sz="2000">
                <a:solidFill>
                  <a:srgbClr val="B7B7B7"/>
                </a:solidFill>
              </a:rPr>
              <a:t>After the calculation, the transformation matrix of end effector w.r.t base is</a:t>
            </a:r>
            <a:endParaRPr sz="2000">
              <a:solidFill>
                <a:srgbClr val="B7B7B7"/>
              </a:solidFill>
            </a:endParaRPr>
          </a:p>
        </p:txBody>
      </p:sp>
      <p:pic>
        <p:nvPicPr>
          <p:cNvPr id="85" name="Google Shape;85;p18"/>
          <p:cNvPicPr preferRelativeResize="0"/>
          <p:nvPr/>
        </p:nvPicPr>
        <p:blipFill rotWithShape="1">
          <a:blip r:embed="rId3">
            <a:alphaModFix/>
          </a:blip>
          <a:srcRect b="41280" l="28890" r="47440" t="45920"/>
          <a:stretch/>
        </p:blipFill>
        <p:spPr>
          <a:xfrm>
            <a:off x="3130325" y="1242675"/>
            <a:ext cx="5140426" cy="1563651"/>
          </a:xfrm>
          <a:prstGeom prst="rect">
            <a:avLst/>
          </a:prstGeom>
          <a:noFill/>
          <a:ln>
            <a:noFill/>
          </a:ln>
        </p:spPr>
      </p:pic>
      <p:pic>
        <p:nvPicPr>
          <p:cNvPr id="86" name="Google Shape;86;p18"/>
          <p:cNvPicPr preferRelativeResize="0"/>
          <p:nvPr/>
        </p:nvPicPr>
        <p:blipFill rotWithShape="1">
          <a:blip r:embed="rId4">
            <a:alphaModFix/>
          </a:blip>
          <a:srcRect b="37439" l="29158" r="52751" t="51520"/>
          <a:stretch/>
        </p:blipFill>
        <p:spPr>
          <a:xfrm>
            <a:off x="2426425" y="3308275"/>
            <a:ext cx="4291152" cy="1473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rot="-5400000">
            <a:off x="2087885" y="-740425"/>
            <a:ext cx="4968227" cy="66243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38000"/>
              </a:lnSpc>
              <a:spcBef>
                <a:spcPts val="0"/>
              </a:spcBef>
              <a:spcAft>
                <a:spcPts val="0"/>
              </a:spcAft>
              <a:buNone/>
            </a:pPr>
            <a:r>
              <a:rPr lang="zh-TW" sz="2000">
                <a:solidFill>
                  <a:srgbClr val="B7B7B7"/>
                </a:solidFill>
              </a:rPr>
              <a:t>So, given the joints 𝝷1 and 𝝷2, we then know the pose of end effector, such procedure is called as </a:t>
            </a:r>
            <a:r>
              <a:rPr lang="zh-TW" sz="2000">
                <a:solidFill>
                  <a:srgbClr val="FF0000"/>
                </a:solidFill>
              </a:rPr>
              <a:t>forward kinematic</a:t>
            </a:r>
            <a:r>
              <a:rPr lang="zh-TW" sz="2000">
                <a:solidFill>
                  <a:srgbClr val="B7B7B7"/>
                </a:solidFill>
              </a:rPr>
              <a:t>. On the other hand, if we are given the pose of end effector or tool center point and we want to know the sets of joints such that satisfy the pose, the procedure is called as </a:t>
            </a:r>
            <a:r>
              <a:rPr lang="zh-TW" sz="2000">
                <a:solidFill>
                  <a:srgbClr val="FF0000"/>
                </a:solidFill>
              </a:rPr>
              <a:t>inverse kinematic</a:t>
            </a:r>
            <a:r>
              <a:rPr lang="zh-TW" sz="2000">
                <a:solidFill>
                  <a:srgbClr val="B7B7B7"/>
                </a:solidFill>
              </a:rPr>
              <a:t>. FK is easier than IK,while unlucky, in practice case, we meet IK problems more frequently.</a:t>
            </a:r>
            <a:endParaRPr sz="2000">
              <a:solidFill>
                <a:srgbClr val="B7B7B7"/>
              </a:solidFill>
            </a:endParaRPr>
          </a:p>
          <a:p>
            <a:pPr indent="1498600" lvl="0" marL="0" rtl="0" algn="l">
              <a:spcBef>
                <a:spcPts val="0"/>
              </a:spcBef>
              <a:spcAft>
                <a:spcPts val="0"/>
              </a:spcAft>
              <a:buNone/>
            </a:pPr>
            <a:r>
              <a:t/>
            </a:r>
            <a:endParaRPr sz="2800">
              <a:solidFill>
                <a:srgbClr val="ADADAD"/>
              </a:solidFill>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zh-TW" sz="2000"/>
              <a:t>Run the launch file to connect </a:t>
            </a:r>
            <a:r>
              <a:rPr lang="zh-TW" sz="2000">
                <a:solidFill>
                  <a:srgbClr val="ADADAD"/>
                </a:solidFill>
              </a:rPr>
              <a:t>Dynamixel servo motor</a:t>
            </a:r>
            <a:endParaRPr sz="2000">
              <a:solidFill>
                <a:srgbClr val="ADADAD"/>
              </a:solidFill>
            </a:endParaRPr>
          </a:p>
          <a:p>
            <a:pPr indent="-355600" lvl="0" marL="457200" rtl="0" algn="l">
              <a:spcBef>
                <a:spcPts val="0"/>
              </a:spcBef>
              <a:spcAft>
                <a:spcPts val="0"/>
              </a:spcAft>
              <a:buClr>
                <a:srgbClr val="ADADAD"/>
              </a:buClr>
              <a:buSzPts val="2000"/>
              <a:buChar char="●"/>
            </a:pPr>
            <a:r>
              <a:rPr lang="zh-TW" sz="2000">
                <a:solidFill>
                  <a:srgbClr val="ADADAD"/>
                </a:solidFill>
              </a:rPr>
              <a:t>The request of the server is x, y, z and finger_percentage, which indicates the percentage of gripper closure</a:t>
            </a:r>
            <a:endParaRPr sz="2000">
              <a:solidFill>
                <a:srgbClr val="ADADAD"/>
              </a:solidFill>
            </a:endParaRPr>
          </a:p>
          <a:p>
            <a:pPr indent="-355600" lvl="0" marL="457200" rtl="0" algn="l">
              <a:spcBef>
                <a:spcPts val="0"/>
              </a:spcBef>
              <a:spcAft>
                <a:spcPts val="0"/>
              </a:spcAft>
              <a:buClr>
                <a:srgbClr val="ADADAD"/>
              </a:buClr>
              <a:buSzPts val="2000"/>
              <a:buChar char="●"/>
            </a:pPr>
            <a:r>
              <a:rPr lang="zh-TW" sz="2000">
                <a:solidFill>
                  <a:srgbClr val="ADADAD"/>
                </a:solidFill>
              </a:rPr>
              <a:t>Try arbitrary position you want, you may see plan_result as “Success”, “Joint out of range” or “Given point out of range”. If the values you give are in range, you will see the motors start to rotate sequentially</a:t>
            </a:r>
            <a:endParaRPr sz="2000">
              <a:solidFill>
                <a:srgbClr val="ADADAD"/>
              </a:solidFill>
            </a:endParaRPr>
          </a:p>
        </p:txBody>
      </p:sp>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a:solidFill>
                  <a:srgbClr val="FFFFFF"/>
                </a:solidFill>
              </a:rPr>
              <a:t>Topic/Activity 1 DH Model and Kinematic</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