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4e5d008c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4e5d008c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4e5d008c5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4e5d008c5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4e5d008c5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4e5d008c5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4e5d008c5_3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4e5d008c5_3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4e5d008c5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4e5d008c5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4e5d008c5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4e5d008c5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4e5d008c5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4e5d008c5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4e5d008c5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4e5d008c5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4e5d008c5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4e5d008c5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4e5d008c5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4e5d008c5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4e5d008c5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4e5d008c5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4e5d008c5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4e5d008c5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orocos/orocos_kinematics_dynamics" TargetMode="External"/><Relationship Id="rId4" Type="http://schemas.openxmlformats.org/officeDocument/2006/relationships/hyperlink" Target="https://ros-planning.github.io/moveit_tutorials/doc/ikfast/ikfast_tutorial.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gamma.cs.unc.edu/FCL/fcl_docs/webpage/generated/index.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ocs.ros.org/melodic/api/moveit_core/html/classtrajectory__processing_1_1IterativeParabolicTimeParameterization.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ocs.ros.org/melodic/api/moveit_ros_planning_interface/html/classmoveit_1_1planning__interface_1_1MoveGroupInterface.html" TargetMode="External"/><Relationship Id="rId4" Type="http://schemas.openxmlformats.org/officeDocument/2006/relationships/hyperlink" Target="http://docs.ros.org/melodic/api/moveit_commander/html/classmoveit__commander_1_1move__group_1_1MoveGroupCommander.html" TargetMode="External"/><Relationship Id="rId5" Type="http://schemas.openxmlformats.org/officeDocument/2006/relationships/hyperlink" Target="https://ros-planning.github.io/moveit_tutorials/doc/quickstart_in_rviz/quickstart_in_rviz_tutorial.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16800"/>
            <a:ext cx="8520600" cy="2480400"/>
          </a:xfrm>
          <a:prstGeom prst="rect">
            <a:avLst/>
          </a:prstGeom>
        </p:spPr>
        <p:txBody>
          <a:bodyPr anchorCtr="0" anchor="b" bIns="91425" lIns="91425" spcFirstLastPara="1" rIns="91425" wrap="square" tIns="91425">
            <a:noAutofit/>
          </a:bodyPr>
          <a:lstStyle/>
          <a:p>
            <a:pPr indent="0" lvl="0" marL="0" rtl="0" algn="ctr">
              <a:lnSpc>
                <a:spcPct val="144000"/>
              </a:lnSpc>
              <a:spcBef>
                <a:spcPts val="0"/>
              </a:spcBef>
              <a:spcAft>
                <a:spcPts val="0"/>
              </a:spcAft>
              <a:buNone/>
            </a:pPr>
            <a:r>
              <a:rPr lang="zh-TW">
                <a:solidFill>
                  <a:srgbClr val="FFFFFF"/>
                </a:solidFill>
              </a:rPr>
              <a:t>Lab 8:</a:t>
            </a:r>
            <a:endParaRPr>
              <a:solidFill>
                <a:srgbClr val="FFFFFF"/>
              </a:solidFill>
            </a:endParaRPr>
          </a:p>
          <a:p>
            <a:pPr indent="0" lvl="0" marL="0" rtl="0" algn="ctr">
              <a:lnSpc>
                <a:spcPct val="144000"/>
              </a:lnSpc>
              <a:spcBef>
                <a:spcPts val="0"/>
              </a:spcBef>
              <a:spcAft>
                <a:spcPts val="0"/>
              </a:spcAft>
              <a:buNone/>
            </a:pPr>
            <a:r>
              <a:rPr lang="zh-TW">
                <a:solidFill>
                  <a:srgbClr val="FFFFFF"/>
                </a:solidFill>
              </a:rPr>
              <a:t>Robot Arm II</a:t>
            </a:r>
            <a:endParaRPr/>
          </a:p>
        </p:txBody>
      </p:sp>
      <p:sp>
        <p:nvSpPr>
          <p:cNvPr id="55" name="Google Shape;55;p13"/>
          <p:cNvSpPr txBox="1"/>
          <p:nvPr>
            <p:ph idx="1" type="subTitle"/>
          </p:nvPr>
        </p:nvSpPr>
        <p:spPr>
          <a:xfrm>
            <a:off x="311700" y="2834125"/>
            <a:ext cx="8520600" cy="1380300"/>
          </a:xfrm>
          <a:prstGeom prst="rect">
            <a:avLst/>
          </a:prstGeom>
        </p:spPr>
        <p:txBody>
          <a:bodyPr anchorCtr="0" anchor="t" bIns="91425" lIns="91425" spcFirstLastPara="1" rIns="91425" wrap="square" tIns="91425">
            <a:noAutofit/>
          </a:bodyPr>
          <a:lstStyle/>
          <a:p>
            <a:pPr indent="0" lvl="0" marL="0" rtl="0" algn="ctr">
              <a:lnSpc>
                <a:spcPct val="144000"/>
              </a:lnSpc>
              <a:spcBef>
                <a:spcPts val="0"/>
              </a:spcBef>
              <a:spcAft>
                <a:spcPts val="0"/>
              </a:spcAft>
              <a:buNone/>
            </a:pPr>
            <a:r>
              <a:rPr lang="zh-TW">
                <a:solidFill>
                  <a:srgbClr val="ADADAD"/>
                </a:solidFill>
              </a:rPr>
              <a:t>4/27 </a:t>
            </a:r>
            <a:endParaRPr>
              <a:solidFill>
                <a:srgbClr val="ADADAD"/>
              </a:solidFill>
            </a:endParaRPr>
          </a:p>
          <a:p>
            <a:pPr indent="0" lvl="0" marL="0" rtl="0" algn="ctr">
              <a:lnSpc>
                <a:spcPct val="144000"/>
              </a:lnSpc>
              <a:spcBef>
                <a:spcPts val="0"/>
              </a:spcBef>
              <a:spcAft>
                <a:spcPts val="0"/>
              </a:spcAft>
              <a:buNone/>
            </a:pPr>
            <a:r>
              <a:rPr lang="zh-TW">
                <a:solidFill>
                  <a:srgbClr val="ADADAD"/>
                </a:solidFill>
              </a:rPr>
              <a:t>Jacky</a:t>
            </a:r>
            <a:endParaRPr sz="5200">
              <a:solidFill>
                <a:srgbClr val="FFFFFF"/>
              </a:solidFill>
            </a:endParaRPr>
          </a:p>
          <a:p>
            <a:pPr indent="0" lvl="0" marL="0" rtl="0" algn="ctr">
              <a:spcBef>
                <a:spcPts val="0"/>
              </a:spcBef>
              <a:spcAft>
                <a:spcPts val="0"/>
              </a:spcAft>
              <a:buNone/>
            </a:pPr>
            <a:r>
              <a:t/>
            </a:r>
            <a:endParaRPr/>
          </a:p>
        </p:txBody>
      </p:sp>
      <p:sp>
        <p:nvSpPr>
          <p:cNvPr id="56" name="Google Shape;56;p13"/>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3000"/>
              </a:spcAft>
              <a:buNone/>
            </a:pPr>
            <a:r>
              <a:rPr lang="zh-TW" sz="3000">
                <a:solidFill>
                  <a:srgbClr val="FFFFFF"/>
                </a:solidFill>
              </a:rPr>
              <a:t>Concepts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800">
                <a:solidFill>
                  <a:srgbClr val="FFFFFF"/>
                </a:solidFill>
              </a:rPr>
              <a:t>Kinematics</a:t>
            </a:r>
            <a:endParaRPr sz="2800">
              <a:solidFill>
                <a:srgbClr val="FFFFFF"/>
              </a:solidFill>
            </a:endParaRPr>
          </a:p>
          <a:p>
            <a:pPr indent="0" lvl="0" marL="0" rtl="0" algn="l">
              <a:lnSpc>
                <a:spcPct val="120000"/>
              </a:lnSpc>
              <a:spcBef>
                <a:spcPts val="1900"/>
              </a:spcBef>
              <a:spcAft>
                <a:spcPts val="0"/>
              </a:spcAft>
              <a:buNone/>
            </a:pPr>
            <a:r>
              <a:rPr b="1" lang="zh-TW" sz="1400">
                <a:solidFill>
                  <a:srgbClr val="FFFFFF"/>
                </a:solidFill>
              </a:rPr>
              <a:t>The Kinematics Plugin</a:t>
            </a:r>
            <a:endParaRPr b="1" sz="1400">
              <a:solidFill>
                <a:srgbClr val="FFFFFF"/>
              </a:solidFill>
            </a:endParaRPr>
          </a:p>
          <a:p>
            <a:pPr indent="0" lvl="0" marL="0" rtl="0" algn="l">
              <a:spcBef>
                <a:spcPts val="1000"/>
              </a:spcBef>
              <a:spcAft>
                <a:spcPts val="0"/>
              </a:spcAft>
              <a:buNone/>
            </a:pPr>
            <a:r>
              <a:rPr lang="zh-TW" sz="1200">
                <a:solidFill>
                  <a:srgbClr val="FFFFFF"/>
                </a:solidFill>
              </a:rPr>
              <a:t>MoveIt uses a plugin infrastructure, especially targeted towards allowing users to write their own inverse kinematics algorithms. Forward kinematics and finding jacobians is integrated within the RobotState class itself. The default inverse kinematics plugin for MoveIt is configured using the </a:t>
            </a:r>
            <a:r>
              <a:rPr lang="zh-TW" sz="1200">
                <a:solidFill>
                  <a:srgbClr val="007BFF"/>
                </a:solidFill>
                <a:uFill>
                  <a:noFill/>
                </a:uFill>
                <a:hlinkClick r:id="rId3"/>
              </a:rPr>
              <a:t>KDL</a:t>
            </a:r>
            <a:r>
              <a:rPr lang="zh-TW" sz="1200">
                <a:solidFill>
                  <a:srgbClr val="FFFFFF"/>
                </a:solidFill>
              </a:rPr>
              <a:t> numerical jacobian-based solver. This plugin is automatically configured by the MoveIt Setup Assistant.</a:t>
            </a:r>
            <a:endParaRPr sz="1200">
              <a:solidFill>
                <a:srgbClr val="FFFFFF"/>
              </a:solidFill>
            </a:endParaRPr>
          </a:p>
          <a:p>
            <a:pPr indent="0" lvl="0" marL="0" rtl="0" algn="l">
              <a:lnSpc>
                <a:spcPct val="120000"/>
              </a:lnSpc>
              <a:spcBef>
                <a:spcPts val="1900"/>
              </a:spcBef>
              <a:spcAft>
                <a:spcPts val="0"/>
              </a:spcAft>
              <a:buNone/>
            </a:pPr>
            <a:r>
              <a:rPr b="1" lang="zh-TW" sz="1400">
                <a:solidFill>
                  <a:srgbClr val="FFFFFF"/>
                </a:solidFill>
              </a:rPr>
              <a:t>IKFast Plugin</a:t>
            </a:r>
            <a:endParaRPr b="1" sz="1400">
              <a:solidFill>
                <a:srgbClr val="FFFFFF"/>
              </a:solidFill>
            </a:endParaRPr>
          </a:p>
          <a:p>
            <a:pPr indent="0" lvl="0" marL="0" rtl="0" algn="l">
              <a:spcBef>
                <a:spcPts val="1000"/>
              </a:spcBef>
              <a:spcAft>
                <a:spcPts val="0"/>
              </a:spcAft>
              <a:buNone/>
            </a:pPr>
            <a:r>
              <a:rPr lang="zh-TW" sz="1200">
                <a:solidFill>
                  <a:srgbClr val="FFFFFF"/>
                </a:solidFill>
              </a:rPr>
              <a:t>Often, users may choose to implement their own kinematics solvers, e.g. the PR2 has its own kinematics solvers. A popular approach to implementing such a solver is using the </a:t>
            </a:r>
            <a:r>
              <a:rPr lang="zh-TW" sz="1200">
                <a:solidFill>
                  <a:srgbClr val="007BFF"/>
                </a:solidFill>
                <a:uFill>
                  <a:noFill/>
                </a:uFill>
                <a:hlinkClick r:id="rId4"/>
              </a:rPr>
              <a:t>IKFast package</a:t>
            </a:r>
            <a:r>
              <a:rPr lang="zh-TW" sz="1200">
                <a:solidFill>
                  <a:srgbClr val="FFFFFF"/>
                </a:solidFill>
              </a:rPr>
              <a:t> to generate the C++ code needed to work with your particular robot.</a:t>
            </a:r>
            <a:endParaRPr sz="1200">
              <a:solidFill>
                <a:srgbClr val="FFFFFF"/>
              </a:solidFill>
            </a:endParaRPr>
          </a:p>
          <a:p>
            <a:pPr indent="0" lvl="0" marL="0" rtl="0" algn="l">
              <a:spcBef>
                <a:spcPts val="800"/>
              </a:spcBef>
              <a:spcAft>
                <a:spcPts val="1600"/>
              </a:spcAft>
              <a:buNone/>
            </a:pPr>
            <a:r>
              <a:t/>
            </a:r>
            <a:endParaRPr sz="24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3000"/>
              </a:spcAft>
              <a:buNone/>
            </a:pPr>
            <a:r>
              <a:rPr lang="zh-TW" sz="3000">
                <a:solidFill>
                  <a:srgbClr val="FFFFFF"/>
                </a:solidFill>
              </a:rPr>
              <a:t>Concepts</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800">
                <a:solidFill>
                  <a:srgbClr val="FFFFFF"/>
                </a:solidFill>
              </a:rPr>
              <a:t>Collision Checking</a:t>
            </a:r>
            <a:endParaRPr sz="2800">
              <a:solidFill>
                <a:srgbClr val="FFFFFF"/>
              </a:solidFill>
            </a:endParaRPr>
          </a:p>
          <a:p>
            <a:pPr indent="0" lvl="0" marL="0" rtl="0" algn="l">
              <a:spcBef>
                <a:spcPts val="1600"/>
              </a:spcBef>
              <a:spcAft>
                <a:spcPts val="0"/>
              </a:spcAft>
              <a:buNone/>
            </a:pPr>
            <a:r>
              <a:rPr lang="zh-TW" sz="1400">
                <a:solidFill>
                  <a:srgbClr val="FFFFFF"/>
                </a:solidFill>
              </a:rPr>
              <a:t>Collision checking in MoveIt is configured inside a Planning Scene using the CollisionWorld object and is mainly carried out using the </a:t>
            </a:r>
            <a:r>
              <a:rPr lang="zh-TW" sz="1400">
                <a:solidFill>
                  <a:srgbClr val="007BFF"/>
                </a:solidFill>
                <a:uFill>
                  <a:noFill/>
                </a:uFill>
                <a:hlinkClick r:id="rId3"/>
              </a:rPr>
              <a:t>FCL</a:t>
            </a:r>
            <a:r>
              <a:rPr lang="zh-TW" sz="1400">
                <a:solidFill>
                  <a:srgbClr val="FFFFFF"/>
                </a:solidFill>
              </a:rPr>
              <a:t> package - MoveIt’s primary CC library.</a:t>
            </a:r>
            <a:endParaRPr sz="1400">
              <a:solidFill>
                <a:srgbClr val="FFFFFF"/>
              </a:solidFill>
            </a:endParaRPr>
          </a:p>
          <a:p>
            <a:pPr indent="0" lvl="0" marL="0" rtl="0" algn="l">
              <a:spcBef>
                <a:spcPts val="1600"/>
              </a:spcBef>
              <a:spcAft>
                <a:spcPts val="0"/>
              </a:spcAft>
              <a:buNone/>
            </a:pPr>
            <a:r>
              <a:rPr lang="zh-TW" sz="1400">
                <a:solidFill>
                  <a:srgbClr val="FFFFFF"/>
                </a:solidFill>
              </a:rPr>
              <a:t>Collision Objects</a:t>
            </a:r>
            <a:endParaRPr sz="1400">
              <a:solidFill>
                <a:srgbClr val="FFFFFF"/>
              </a:solidFill>
            </a:endParaRPr>
          </a:p>
          <a:p>
            <a:pPr indent="0" lvl="0" marL="0" rtl="0" algn="l">
              <a:spcBef>
                <a:spcPts val="1600"/>
              </a:spcBef>
              <a:spcAft>
                <a:spcPts val="0"/>
              </a:spcAft>
              <a:buNone/>
            </a:pPr>
            <a:r>
              <a:rPr lang="zh-TW" sz="1400">
                <a:solidFill>
                  <a:srgbClr val="FFFFFF"/>
                </a:solidFill>
              </a:rPr>
              <a:t>MoveIt supports collision checking for different types of objects including:</a:t>
            </a:r>
            <a:endParaRPr sz="1400">
              <a:solidFill>
                <a:srgbClr val="FFFFFF"/>
              </a:solidFill>
            </a:endParaRPr>
          </a:p>
          <a:p>
            <a:pPr indent="-317500" lvl="0" marL="457200" rtl="0" algn="l">
              <a:spcBef>
                <a:spcPts val="1600"/>
              </a:spcBef>
              <a:spcAft>
                <a:spcPts val="0"/>
              </a:spcAft>
              <a:buClr>
                <a:srgbClr val="FFFFFF"/>
              </a:buClr>
              <a:buSzPts val="1400"/>
              <a:buChar char="●"/>
            </a:pPr>
            <a:r>
              <a:rPr lang="zh-TW" sz="1400">
                <a:solidFill>
                  <a:srgbClr val="FFFFFF"/>
                </a:solidFill>
              </a:rPr>
              <a:t>Meshes</a:t>
            </a:r>
            <a:endParaRPr sz="1400">
              <a:solidFill>
                <a:srgbClr val="FFFFFF"/>
              </a:solidFill>
            </a:endParaRPr>
          </a:p>
          <a:p>
            <a:pPr indent="-317500" lvl="0" marL="457200" rtl="0" algn="l">
              <a:spcBef>
                <a:spcPts val="0"/>
              </a:spcBef>
              <a:spcAft>
                <a:spcPts val="0"/>
              </a:spcAft>
              <a:buClr>
                <a:srgbClr val="FFFFFF"/>
              </a:buClr>
              <a:buSzPts val="1400"/>
              <a:buChar char="●"/>
            </a:pPr>
            <a:r>
              <a:rPr lang="zh-TW" sz="1400">
                <a:solidFill>
                  <a:srgbClr val="FFFFFF"/>
                </a:solidFill>
              </a:rPr>
              <a:t>Primitive Shapes - e.g. boxes, cylinders, cones, spheres and planes</a:t>
            </a:r>
            <a:endParaRPr sz="14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3000"/>
              </a:spcAft>
              <a:buNone/>
            </a:pPr>
            <a:r>
              <a:rPr lang="zh-TW" sz="3000">
                <a:solidFill>
                  <a:srgbClr val="FFFFFF"/>
                </a:solidFill>
              </a:rPr>
              <a:t>Concepts</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800">
                <a:solidFill>
                  <a:srgbClr val="FFFFFF"/>
                </a:solidFill>
              </a:rPr>
              <a:t>Trajectory Processing</a:t>
            </a:r>
            <a:endParaRPr sz="2800">
              <a:solidFill>
                <a:srgbClr val="FFFFFF"/>
              </a:solidFill>
            </a:endParaRPr>
          </a:p>
          <a:p>
            <a:pPr indent="0" lvl="0" marL="0" rtl="0" algn="l">
              <a:lnSpc>
                <a:spcPct val="120000"/>
              </a:lnSpc>
              <a:spcBef>
                <a:spcPts val="1900"/>
              </a:spcBef>
              <a:spcAft>
                <a:spcPts val="0"/>
              </a:spcAft>
              <a:buNone/>
            </a:pPr>
            <a:r>
              <a:rPr b="1" lang="zh-TW" sz="1400">
                <a:solidFill>
                  <a:srgbClr val="FFFFFF"/>
                </a:solidFill>
              </a:rPr>
              <a:t>Time parameterization</a:t>
            </a:r>
            <a:endParaRPr b="1" sz="1400">
              <a:solidFill>
                <a:srgbClr val="FFFFFF"/>
              </a:solidFill>
            </a:endParaRPr>
          </a:p>
          <a:p>
            <a:pPr indent="0" lvl="0" marL="0" rtl="0" algn="l">
              <a:spcBef>
                <a:spcPts val="1000"/>
              </a:spcBef>
              <a:spcAft>
                <a:spcPts val="800"/>
              </a:spcAft>
              <a:buNone/>
            </a:pPr>
            <a:r>
              <a:rPr lang="zh-TW" sz="1400">
                <a:solidFill>
                  <a:srgbClr val="FFFFFF"/>
                </a:solidFill>
              </a:rPr>
              <a:t>Motion planners will typically only generate “paths”, i.e. there is no timing information associated with the paths. MoveIt includes a </a:t>
            </a:r>
            <a:r>
              <a:rPr lang="zh-TW" sz="1400">
                <a:solidFill>
                  <a:srgbClr val="007BFF"/>
                </a:solidFill>
                <a:uFill>
                  <a:noFill/>
                </a:uFill>
                <a:hlinkClick r:id="rId3"/>
              </a:rPr>
              <a:t>trajectory processing routine</a:t>
            </a:r>
            <a:r>
              <a:rPr lang="zh-TW" sz="1400">
                <a:solidFill>
                  <a:srgbClr val="FFFFFF"/>
                </a:solidFill>
              </a:rPr>
              <a:t> that can work on these paths and generate trajectories that are properly time-parameterized accounting for the maximum velocity and acceleration limits imposed on individual joints. These limits are read from a special </a:t>
            </a:r>
            <a:r>
              <a:rPr i="1" lang="zh-TW" sz="1400">
                <a:solidFill>
                  <a:srgbClr val="FFFFFF"/>
                </a:solidFill>
              </a:rPr>
              <a:t>joint_limits.yaml</a:t>
            </a:r>
            <a:r>
              <a:rPr lang="zh-TW" sz="1400">
                <a:solidFill>
                  <a:srgbClr val="FFFFFF"/>
                </a:solidFill>
              </a:rPr>
              <a:t> file that is specified for each robot.</a:t>
            </a:r>
            <a:endParaRPr sz="1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0" y="709225"/>
            <a:ext cx="9144000" cy="385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sz="2800">
                <a:solidFill>
                  <a:srgbClr val="FFFFFF"/>
                </a:solidFill>
              </a:rPr>
              <a:t>What is </a:t>
            </a:r>
            <a:r>
              <a:rPr lang="zh-TW" sz="2800">
                <a:solidFill>
                  <a:srgbClr val="FFFFFF"/>
                </a:solidFill>
              </a:rPr>
              <a:t>MoveIt?</a:t>
            </a:r>
            <a:endParaRPr sz="2800">
              <a:solidFill>
                <a:srgbClr val="FFFFFF"/>
              </a:solidFill>
            </a:endParaRPr>
          </a:p>
          <a:p>
            <a:pPr indent="0" lvl="0" marL="0" rtl="0" algn="ctr">
              <a:spcBef>
                <a:spcPts val="1600"/>
              </a:spcBef>
              <a:spcAft>
                <a:spcPts val="1600"/>
              </a:spcAft>
              <a:buNone/>
            </a:pPr>
            <a:r>
              <a:rPr lang="zh-TW" sz="2800">
                <a:solidFill>
                  <a:srgbClr val="FFFFFF"/>
                </a:solidFill>
              </a:rPr>
              <a:t>MoveIt! is state of the art software for mobile manipulation, incorporating the latest advances in motion planning, manipulation, 3D perception, kinematics, control and navigation. </a:t>
            </a:r>
            <a:endParaRPr sz="2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3000"/>
              </a:spcAft>
              <a:buNone/>
            </a:pPr>
            <a:r>
              <a:rPr lang="zh-TW" sz="3000">
                <a:solidFill>
                  <a:srgbClr val="FFFFFF"/>
                </a:solidFill>
              </a:rPr>
              <a:t>Concepts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800">
                <a:solidFill>
                  <a:srgbClr val="FFFFFF"/>
                </a:solidFill>
              </a:rPr>
              <a:t>System Architecture</a:t>
            </a:r>
            <a:endParaRPr sz="2800">
              <a:solidFill>
                <a:srgbClr val="FFFFFF"/>
              </a:solidFill>
            </a:endParaRPr>
          </a:p>
          <a:p>
            <a:pPr indent="0" lvl="0" marL="0" rtl="0" algn="l">
              <a:spcBef>
                <a:spcPts val="1600"/>
              </a:spcBef>
              <a:spcAft>
                <a:spcPts val="1600"/>
              </a:spcAft>
              <a:buNone/>
            </a:pPr>
            <a:r>
              <a:rPr lang="zh-TW">
                <a:solidFill>
                  <a:srgbClr val="FFFFFF"/>
                </a:solidFill>
              </a:rPr>
              <a:t>1. </a:t>
            </a:r>
            <a:r>
              <a:rPr lang="zh-TW">
                <a:solidFill>
                  <a:srgbClr val="FFFFFF"/>
                </a:solidFill>
              </a:rPr>
              <a:t>Quick High Level Diagram</a:t>
            </a:r>
            <a:endParaRPr>
              <a:solidFill>
                <a:srgbClr val="FFFFFF"/>
              </a:solidFill>
            </a:endParaRPr>
          </a:p>
        </p:txBody>
      </p:sp>
      <p:pic>
        <p:nvPicPr>
          <p:cNvPr id="68" name="Google Shape;68;p15"/>
          <p:cNvPicPr preferRelativeResize="0"/>
          <p:nvPr/>
        </p:nvPicPr>
        <p:blipFill>
          <a:blip r:embed="rId3">
            <a:alphaModFix/>
          </a:blip>
          <a:stretch>
            <a:fillRect/>
          </a:stretch>
        </p:blipFill>
        <p:spPr>
          <a:xfrm>
            <a:off x="3728600" y="113900"/>
            <a:ext cx="4213474" cy="49156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3000"/>
              </a:spcAft>
              <a:buNone/>
            </a:pPr>
            <a:r>
              <a:rPr lang="zh-TW" sz="3000">
                <a:solidFill>
                  <a:srgbClr val="FFFFFF"/>
                </a:solidFill>
              </a:rPr>
              <a:t>Concepts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800">
                <a:solidFill>
                  <a:srgbClr val="FFFFFF"/>
                </a:solidFill>
              </a:rPr>
              <a:t>System Architecture</a:t>
            </a:r>
            <a:endParaRPr sz="2800">
              <a:solidFill>
                <a:srgbClr val="FFFFFF"/>
              </a:solidFill>
            </a:endParaRPr>
          </a:p>
          <a:p>
            <a:pPr indent="0" lvl="0" marL="0" rtl="0" algn="l">
              <a:spcBef>
                <a:spcPts val="1600"/>
              </a:spcBef>
              <a:spcAft>
                <a:spcPts val="1600"/>
              </a:spcAft>
              <a:buNone/>
            </a:pPr>
            <a:r>
              <a:rPr lang="zh-TW">
                <a:solidFill>
                  <a:srgbClr val="FFFFFF"/>
                </a:solidFill>
              </a:rPr>
              <a:t>2</a:t>
            </a:r>
            <a:r>
              <a:rPr lang="zh-TW">
                <a:solidFill>
                  <a:srgbClr val="FFFFFF"/>
                </a:solidFill>
              </a:rPr>
              <a:t>. </a:t>
            </a:r>
            <a:r>
              <a:rPr lang="zh-TW">
                <a:solidFill>
                  <a:srgbClr val="FFFFFF"/>
                </a:solidFill>
              </a:rPr>
              <a:t>The move_group node</a:t>
            </a:r>
            <a:endParaRPr>
              <a:solidFill>
                <a:srgbClr val="FFFFFF"/>
              </a:solidFill>
            </a:endParaRPr>
          </a:p>
        </p:txBody>
      </p:sp>
      <p:pic>
        <p:nvPicPr>
          <p:cNvPr id="75" name="Google Shape;75;p16"/>
          <p:cNvPicPr preferRelativeResize="0"/>
          <p:nvPr/>
        </p:nvPicPr>
        <p:blipFill>
          <a:blip r:embed="rId3">
            <a:alphaModFix/>
          </a:blip>
          <a:stretch>
            <a:fillRect/>
          </a:stretch>
        </p:blipFill>
        <p:spPr>
          <a:xfrm>
            <a:off x="3687400" y="709825"/>
            <a:ext cx="5296151" cy="3723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3000"/>
              </a:spcAft>
              <a:buNone/>
            </a:pPr>
            <a:r>
              <a:rPr lang="zh-TW" sz="3000">
                <a:solidFill>
                  <a:srgbClr val="FFFFFF"/>
                </a:solidFill>
              </a:rPr>
              <a:t>Concepts</a:t>
            </a:r>
            <a:endParaRPr/>
          </a:p>
        </p:txBody>
      </p:sp>
      <p:sp>
        <p:nvSpPr>
          <p:cNvPr id="81" name="Google Shape;81;p1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800">
                <a:solidFill>
                  <a:srgbClr val="FFFFFF"/>
                </a:solidFill>
              </a:rPr>
              <a:t>System Architecture</a:t>
            </a:r>
            <a:endParaRPr sz="2800">
              <a:solidFill>
                <a:srgbClr val="FFFFFF"/>
              </a:solidFill>
            </a:endParaRPr>
          </a:p>
          <a:p>
            <a:pPr indent="0" lvl="0" marL="0" rtl="0" algn="l">
              <a:spcBef>
                <a:spcPts val="1600"/>
              </a:spcBef>
              <a:spcAft>
                <a:spcPts val="0"/>
              </a:spcAft>
              <a:buNone/>
            </a:pPr>
            <a:r>
              <a:rPr lang="zh-TW">
                <a:solidFill>
                  <a:srgbClr val="FFFFFF"/>
                </a:solidFill>
              </a:rPr>
              <a:t>3. User Interface</a:t>
            </a:r>
            <a:endParaRPr>
              <a:solidFill>
                <a:srgbClr val="FFFFFF"/>
              </a:solidFill>
            </a:endParaRPr>
          </a:p>
          <a:p>
            <a:pPr indent="0" lvl="0" marL="0" rtl="0" algn="l">
              <a:spcBef>
                <a:spcPts val="1600"/>
              </a:spcBef>
              <a:spcAft>
                <a:spcPts val="0"/>
              </a:spcAft>
              <a:buNone/>
            </a:pPr>
            <a:r>
              <a:rPr lang="zh-TW" sz="1400">
                <a:solidFill>
                  <a:srgbClr val="FFFFFF"/>
                </a:solidFill>
              </a:rPr>
              <a:t>	The users can access the actions and services provided by </a:t>
            </a:r>
            <a:r>
              <a:rPr i="1" lang="zh-TW" sz="1400">
                <a:solidFill>
                  <a:srgbClr val="00FFFF"/>
                </a:solidFill>
              </a:rPr>
              <a:t>move_group</a:t>
            </a:r>
            <a:r>
              <a:rPr lang="zh-TW" sz="1400">
                <a:solidFill>
                  <a:srgbClr val="FFFFFF"/>
                </a:solidFill>
              </a:rPr>
              <a:t> in one of three ways:</a:t>
            </a:r>
            <a:endParaRPr sz="1400">
              <a:solidFill>
                <a:srgbClr val="FFFFFF"/>
              </a:solidFill>
            </a:endParaRPr>
          </a:p>
          <a:p>
            <a:pPr indent="-12700" lvl="0" marL="457200" rtl="0" algn="l">
              <a:lnSpc>
                <a:spcPct val="115000"/>
              </a:lnSpc>
              <a:spcBef>
                <a:spcPts val="1600"/>
              </a:spcBef>
              <a:spcAft>
                <a:spcPts val="0"/>
              </a:spcAft>
              <a:buClr>
                <a:srgbClr val="FFFFFF"/>
              </a:buClr>
              <a:buSzPts val="1200"/>
              <a:buChar char="●"/>
            </a:pPr>
            <a:r>
              <a:rPr b="1" lang="zh-TW" sz="1200">
                <a:solidFill>
                  <a:srgbClr val="FFFFFF"/>
                </a:solidFill>
              </a:rPr>
              <a:t>In C++</a:t>
            </a:r>
            <a:r>
              <a:rPr lang="zh-TW" sz="1200">
                <a:solidFill>
                  <a:srgbClr val="FFFFFF"/>
                </a:solidFill>
              </a:rPr>
              <a:t> - using the </a:t>
            </a:r>
            <a:r>
              <a:rPr lang="zh-TW" sz="1200">
                <a:solidFill>
                  <a:srgbClr val="00FFFF"/>
                </a:solidFill>
                <a:uFill>
                  <a:noFill/>
                </a:uFill>
                <a:hlinkClick r:id="rId3"/>
              </a:rPr>
              <a:t>move_group_interface</a:t>
            </a:r>
            <a:r>
              <a:rPr lang="zh-TW" sz="1200">
                <a:solidFill>
                  <a:srgbClr val="FFFFFF"/>
                </a:solidFill>
              </a:rPr>
              <a:t> package that provides an easy to setup C++ interface to move_group</a:t>
            </a:r>
            <a:endParaRPr sz="1200">
              <a:solidFill>
                <a:srgbClr val="FFFFFF"/>
              </a:solidFill>
            </a:endParaRPr>
          </a:p>
          <a:p>
            <a:pPr indent="-12700" lvl="0" marL="457200" rtl="0" algn="l">
              <a:lnSpc>
                <a:spcPct val="115000"/>
              </a:lnSpc>
              <a:spcBef>
                <a:spcPts val="0"/>
              </a:spcBef>
              <a:spcAft>
                <a:spcPts val="0"/>
              </a:spcAft>
              <a:buClr>
                <a:srgbClr val="FFFFFF"/>
              </a:buClr>
              <a:buSzPts val="1200"/>
              <a:buChar char="●"/>
            </a:pPr>
            <a:r>
              <a:rPr b="1" lang="zh-TW" sz="1200">
                <a:solidFill>
                  <a:srgbClr val="FFFFFF"/>
                </a:solidFill>
              </a:rPr>
              <a:t>In Python</a:t>
            </a:r>
            <a:r>
              <a:rPr lang="zh-TW" sz="1200">
                <a:solidFill>
                  <a:srgbClr val="FFFFFF"/>
                </a:solidFill>
              </a:rPr>
              <a:t> - using the </a:t>
            </a:r>
            <a:r>
              <a:rPr lang="zh-TW" sz="1200">
                <a:solidFill>
                  <a:srgbClr val="00FFFF"/>
                </a:solidFill>
                <a:uFill>
                  <a:noFill/>
                </a:uFill>
                <a:hlinkClick r:id="rId4"/>
              </a:rPr>
              <a:t>moveit_commander</a:t>
            </a:r>
            <a:r>
              <a:rPr lang="zh-TW" sz="1200">
                <a:solidFill>
                  <a:srgbClr val="FFFFFF"/>
                </a:solidFill>
              </a:rPr>
              <a:t> package</a:t>
            </a:r>
            <a:endParaRPr sz="1200">
              <a:solidFill>
                <a:srgbClr val="FFFFFF"/>
              </a:solidFill>
            </a:endParaRPr>
          </a:p>
          <a:p>
            <a:pPr indent="-12700" lvl="0" marL="457200" rtl="0" algn="l">
              <a:lnSpc>
                <a:spcPct val="115000"/>
              </a:lnSpc>
              <a:spcBef>
                <a:spcPts val="0"/>
              </a:spcBef>
              <a:spcAft>
                <a:spcPts val="0"/>
              </a:spcAft>
              <a:buClr>
                <a:srgbClr val="FFFFFF"/>
              </a:buClr>
              <a:buSzPts val="1200"/>
              <a:buChar char="●"/>
            </a:pPr>
            <a:r>
              <a:rPr b="1" lang="zh-TW" sz="1200">
                <a:solidFill>
                  <a:srgbClr val="FFFFFF"/>
                </a:solidFill>
              </a:rPr>
              <a:t>Through a GUI</a:t>
            </a:r>
            <a:r>
              <a:rPr lang="zh-TW" sz="1200">
                <a:solidFill>
                  <a:srgbClr val="FFFFFF"/>
                </a:solidFill>
              </a:rPr>
              <a:t> - using the </a:t>
            </a:r>
            <a:r>
              <a:rPr lang="zh-TW" sz="1200">
                <a:solidFill>
                  <a:srgbClr val="00FFFF"/>
                </a:solidFill>
                <a:uFill>
                  <a:noFill/>
                </a:uFill>
                <a:hlinkClick r:id="rId5"/>
              </a:rPr>
              <a:t>Motion Planning plugin to Rviz</a:t>
            </a:r>
            <a:r>
              <a:rPr lang="zh-TW" sz="1200">
                <a:solidFill>
                  <a:srgbClr val="FFFFFF"/>
                </a:solidFill>
              </a:rPr>
              <a:t> (the ROS visualizer)</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3000"/>
              </a:spcAft>
              <a:buNone/>
            </a:pPr>
            <a:r>
              <a:rPr lang="zh-TW" sz="3000">
                <a:solidFill>
                  <a:srgbClr val="FFFFFF"/>
                </a:solidFill>
              </a:rPr>
              <a:t>Concepts</a:t>
            </a:r>
            <a:endParaRPr/>
          </a:p>
        </p:txBody>
      </p:sp>
      <p:sp>
        <p:nvSpPr>
          <p:cNvPr id="87" name="Google Shape;87;p18"/>
          <p:cNvSpPr txBox="1"/>
          <p:nvPr>
            <p:ph idx="1" type="body"/>
          </p:nvPr>
        </p:nvSpPr>
        <p:spPr>
          <a:xfrm>
            <a:off x="311700" y="1152475"/>
            <a:ext cx="8832300" cy="36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800">
                <a:solidFill>
                  <a:srgbClr val="FFFFFF"/>
                </a:solidFill>
              </a:rPr>
              <a:t>System Architecture</a:t>
            </a:r>
            <a:endParaRPr sz="2800">
              <a:solidFill>
                <a:srgbClr val="FFFFFF"/>
              </a:solidFill>
            </a:endParaRPr>
          </a:p>
          <a:p>
            <a:pPr indent="0" lvl="0" marL="0" rtl="0" algn="l">
              <a:spcBef>
                <a:spcPts val="1600"/>
              </a:spcBef>
              <a:spcAft>
                <a:spcPts val="0"/>
              </a:spcAft>
              <a:buNone/>
            </a:pPr>
            <a:r>
              <a:rPr lang="zh-TW">
                <a:solidFill>
                  <a:srgbClr val="FFFFFF"/>
                </a:solidFill>
              </a:rPr>
              <a:t>4</a:t>
            </a:r>
            <a:r>
              <a:rPr lang="zh-TW">
                <a:solidFill>
                  <a:srgbClr val="FFFFFF"/>
                </a:solidFill>
              </a:rPr>
              <a:t>. </a:t>
            </a:r>
            <a:r>
              <a:rPr lang="zh-TW">
                <a:solidFill>
                  <a:srgbClr val="FFFFFF"/>
                </a:solidFill>
              </a:rPr>
              <a:t>Configuration</a:t>
            </a:r>
            <a:endParaRPr>
              <a:solidFill>
                <a:srgbClr val="FFFFFF"/>
              </a:solidFill>
            </a:endParaRPr>
          </a:p>
          <a:p>
            <a:pPr indent="0" lvl="0" marL="0" rtl="0" algn="l">
              <a:spcBef>
                <a:spcPts val="1600"/>
              </a:spcBef>
              <a:spcAft>
                <a:spcPts val="0"/>
              </a:spcAft>
              <a:buNone/>
            </a:pPr>
            <a:r>
              <a:rPr lang="zh-TW" sz="1400">
                <a:solidFill>
                  <a:srgbClr val="FFFFFF"/>
                </a:solidFill>
              </a:rPr>
              <a:t>	</a:t>
            </a:r>
            <a:r>
              <a:rPr lang="zh-TW" sz="1400">
                <a:solidFill>
                  <a:srgbClr val="00FFFF"/>
                </a:solidFill>
              </a:rPr>
              <a:t>move_group</a:t>
            </a:r>
            <a:r>
              <a:rPr lang="zh-TW" sz="1400">
                <a:solidFill>
                  <a:srgbClr val="FFFFFF"/>
                </a:solidFill>
              </a:rPr>
              <a:t> is a ROS node. It uses the ROS param server to get three kinds of information:</a:t>
            </a:r>
            <a:endParaRPr sz="1400">
              <a:solidFill>
                <a:srgbClr val="FFFFFF"/>
              </a:solidFill>
            </a:endParaRPr>
          </a:p>
          <a:p>
            <a:pPr indent="-304800" lvl="0" marL="914400" rtl="0" algn="l">
              <a:spcBef>
                <a:spcPts val="1600"/>
              </a:spcBef>
              <a:spcAft>
                <a:spcPts val="0"/>
              </a:spcAft>
              <a:buClr>
                <a:srgbClr val="FFFFFF"/>
              </a:buClr>
              <a:buSzPts val="1200"/>
              <a:buAutoNum type="arabicPeriod"/>
            </a:pPr>
            <a:r>
              <a:rPr lang="zh-TW" sz="1200">
                <a:solidFill>
                  <a:srgbClr val="FFFF00"/>
                </a:solidFill>
              </a:rPr>
              <a:t>URDF</a:t>
            </a:r>
            <a:r>
              <a:rPr lang="zh-TW" sz="1200">
                <a:solidFill>
                  <a:srgbClr val="FFFFFF"/>
                </a:solidFill>
              </a:rPr>
              <a:t> - </a:t>
            </a:r>
            <a:r>
              <a:rPr i="1" lang="zh-TW" sz="1200">
                <a:solidFill>
                  <a:srgbClr val="FFFFFF"/>
                </a:solidFill>
              </a:rPr>
              <a:t>move_group</a:t>
            </a:r>
            <a:r>
              <a:rPr lang="zh-TW" sz="1200">
                <a:solidFill>
                  <a:srgbClr val="FFFFFF"/>
                </a:solidFill>
              </a:rPr>
              <a:t> looks for the </a:t>
            </a:r>
            <a:r>
              <a:rPr i="1" lang="zh-TW" sz="1200">
                <a:solidFill>
                  <a:srgbClr val="FFFFFF"/>
                </a:solidFill>
              </a:rPr>
              <a:t>robot_description</a:t>
            </a:r>
            <a:r>
              <a:rPr lang="zh-TW" sz="1200">
                <a:solidFill>
                  <a:srgbClr val="FFFFFF"/>
                </a:solidFill>
              </a:rPr>
              <a:t> parameter on the ROS param server to get the URDF for the robot.</a:t>
            </a:r>
            <a:endParaRPr sz="1200">
              <a:solidFill>
                <a:srgbClr val="FFFFFF"/>
              </a:solidFill>
            </a:endParaRPr>
          </a:p>
          <a:p>
            <a:pPr indent="-304800" lvl="0" marL="914400" rtl="0" algn="l">
              <a:spcBef>
                <a:spcPts val="0"/>
              </a:spcBef>
              <a:spcAft>
                <a:spcPts val="0"/>
              </a:spcAft>
              <a:buClr>
                <a:srgbClr val="FFFFFF"/>
              </a:buClr>
              <a:buSzPts val="1200"/>
              <a:buAutoNum type="arabicPeriod"/>
            </a:pPr>
            <a:r>
              <a:rPr lang="zh-TW" sz="1200">
                <a:solidFill>
                  <a:srgbClr val="FFFF00"/>
                </a:solidFill>
              </a:rPr>
              <a:t>SRDF</a:t>
            </a:r>
            <a:r>
              <a:rPr lang="zh-TW" sz="1200">
                <a:solidFill>
                  <a:srgbClr val="FFFFFF"/>
                </a:solidFill>
              </a:rPr>
              <a:t> - </a:t>
            </a:r>
            <a:r>
              <a:rPr i="1" lang="zh-TW" sz="1200">
                <a:solidFill>
                  <a:srgbClr val="FFFFFF"/>
                </a:solidFill>
              </a:rPr>
              <a:t>move_group</a:t>
            </a:r>
            <a:r>
              <a:rPr lang="zh-TW" sz="1200">
                <a:solidFill>
                  <a:srgbClr val="FFFFFF"/>
                </a:solidFill>
              </a:rPr>
              <a:t> looks for the </a:t>
            </a:r>
            <a:r>
              <a:rPr i="1" lang="zh-TW" sz="1200">
                <a:solidFill>
                  <a:srgbClr val="FFFFFF"/>
                </a:solidFill>
              </a:rPr>
              <a:t>robot_description_semantic</a:t>
            </a:r>
            <a:r>
              <a:rPr lang="zh-TW" sz="1200">
                <a:solidFill>
                  <a:srgbClr val="FFFFFF"/>
                </a:solidFill>
              </a:rPr>
              <a:t> parameter on the ROS param server to get the SRDF for the robot. The SRDF is typically created (once) by a user using the MoveIt Setup Assistant.</a:t>
            </a:r>
            <a:endParaRPr sz="1200">
              <a:solidFill>
                <a:srgbClr val="FFFFFF"/>
              </a:solidFill>
            </a:endParaRPr>
          </a:p>
          <a:p>
            <a:pPr indent="-304800" lvl="0" marL="914400" rtl="0" algn="l">
              <a:spcBef>
                <a:spcPts val="0"/>
              </a:spcBef>
              <a:spcAft>
                <a:spcPts val="0"/>
              </a:spcAft>
              <a:buClr>
                <a:srgbClr val="FFFFFF"/>
              </a:buClr>
              <a:buSzPts val="1200"/>
              <a:buAutoNum type="arabicPeriod"/>
            </a:pPr>
            <a:r>
              <a:rPr lang="zh-TW" sz="1200">
                <a:solidFill>
                  <a:srgbClr val="FFFF00"/>
                </a:solidFill>
              </a:rPr>
              <a:t>MoveIt configuration</a:t>
            </a:r>
            <a:r>
              <a:rPr lang="zh-TW" sz="1200">
                <a:solidFill>
                  <a:srgbClr val="FFFFFF"/>
                </a:solidFill>
              </a:rPr>
              <a:t> - </a:t>
            </a:r>
            <a:r>
              <a:rPr i="1" lang="zh-TW" sz="1200">
                <a:solidFill>
                  <a:srgbClr val="FFFFFF"/>
                </a:solidFill>
              </a:rPr>
              <a:t>move_group</a:t>
            </a:r>
            <a:r>
              <a:rPr lang="zh-TW" sz="1200">
                <a:solidFill>
                  <a:srgbClr val="FFFFFF"/>
                </a:solidFill>
              </a:rPr>
              <a:t> will look on the ROS param server for other configuration specific to MoveIt including joint limits, kinematics, motion planning, perception and other information. Config files for these components are automatically generated by the MoveIt setup assistant and stored in the </a:t>
            </a:r>
            <a:r>
              <a:rPr i="1" lang="zh-TW" sz="1200">
                <a:solidFill>
                  <a:srgbClr val="FFFFFF"/>
                </a:solidFill>
              </a:rPr>
              <a:t>config</a:t>
            </a:r>
            <a:r>
              <a:rPr lang="zh-TW" sz="1200">
                <a:solidFill>
                  <a:srgbClr val="FFFFFF"/>
                </a:solidFill>
              </a:rPr>
              <a:t> directory of the corresponding MoveIt config package for the robot.</a:t>
            </a:r>
            <a:endParaRPr sz="14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3000"/>
              </a:spcAft>
              <a:buNone/>
            </a:pPr>
            <a:r>
              <a:rPr lang="zh-TW" sz="3000">
                <a:solidFill>
                  <a:srgbClr val="FFFFFF"/>
                </a:solidFill>
              </a:rPr>
              <a:t>Concepts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800">
                <a:solidFill>
                  <a:srgbClr val="FFFFFF"/>
                </a:solidFill>
              </a:rPr>
              <a:t>Motion Planning</a:t>
            </a:r>
            <a:endParaRPr sz="2800">
              <a:solidFill>
                <a:srgbClr val="FFFFFF"/>
              </a:solidFill>
            </a:endParaRPr>
          </a:p>
          <a:p>
            <a:pPr indent="-317500" lvl="0" marL="457200" rtl="0" algn="l">
              <a:lnSpc>
                <a:spcPct val="120000"/>
              </a:lnSpc>
              <a:spcBef>
                <a:spcPts val="1900"/>
              </a:spcBef>
              <a:spcAft>
                <a:spcPts val="0"/>
              </a:spcAft>
              <a:buClr>
                <a:srgbClr val="FFFFFF"/>
              </a:buClr>
              <a:buSzPts val="1400"/>
              <a:buAutoNum type="arabicPeriod"/>
            </a:pPr>
            <a:r>
              <a:rPr lang="zh-TW" sz="1400">
                <a:solidFill>
                  <a:srgbClr val="FFFFFF"/>
                </a:solidFill>
              </a:rPr>
              <a:t>The Motion Plan Request</a:t>
            </a:r>
            <a:endParaRPr sz="1400">
              <a:solidFill>
                <a:srgbClr val="FFFFFF"/>
              </a:solidFill>
            </a:endParaRPr>
          </a:p>
          <a:p>
            <a:pPr indent="-317500" lvl="1" marL="914400" rtl="0" algn="l">
              <a:lnSpc>
                <a:spcPct val="120000"/>
              </a:lnSpc>
              <a:spcBef>
                <a:spcPts val="0"/>
              </a:spcBef>
              <a:spcAft>
                <a:spcPts val="0"/>
              </a:spcAft>
              <a:buClr>
                <a:srgbClr val="FFFFFF"/>
              </a:buClr>
              <a:buSzPts val="1400"/>
              <a:buAutoNum type="alphaLcPeriod"/>
            </a:pPr>
            <a:r>
              <a:rPr lang="zh-TW">
                <a:solidFill>
                  <a:srgbClr val="FFFFFF"/>
                </a:solidFill>
              </a:rPr>
              <a:t>Position constraints</a:t>
            </a:r>
            <a:endParaRPr>
              <a:solidFill>
                <a:srgbClr val="FFFFFF"/>
              </a:solidFill>
            </a:endParaRPr>
          </a:p>
          <a:p>
            <a:pPr indent="-317500" lvl="1" marL="914400" rtl="0" algn="l">
              <a:lnSpc>
                <a:spcPct val="120000"/>
              </a:lnSpc>
              <a:spcBef>
                <a:spcPts val="0"/>
              </a:spcBef>
              <a:spcAft>
                <a:spcPts val="0"/>
              </a:spcAft>
              <a:buClr>
                <a:srgbClr val="FFFFFF"/>
              </a:buClr>
              <a:buSzPts val="1400"/>
              <a:buAutoNum type="alphaLcPeriod"/>
            </a:pPr>
            <a:r>
              <a:rPr lang="zh-TW">
                <a:solidFill>
                  <a:srgbClr val="FFFFFF"/>
                </a:solidFill>
              </a:rPr>
              <a:t>Orientation constraints</a:t>
            </a:r>
            <a:endParaRPr>
              <a:solidFill>
                <a:srgbClr val="FFFFFF"/>
              </a:solidFill>
            </a:endParaRPr>
          </a:p>
          <a:p>
            <a:pPr indent="-317500" lvl="1" marL="914400" rtl="0" algn="l">
              <a:lnSpc>
                <a:spcPct val="120000"/>
              </a:lnSpc>
              <a:spcBef>
                <a:spcPts val="0"/>
              </a:spcBef>
              <a:spcAft>
                <a:spcPts val="0"/>
              </a:spcAft>
              <a:buClr>
                <a:srgbClr val="FFFFFF"/>
              </a:buClr>
              <a:buSzPts val="1400"/>
              <a:buAutoNum type="alphaLcPeriod"/>
            </a:pPr>
            <a:r>
              <a:rPr lang="zh-TW">
                <a:solidFill>
                  <a:srgbClr val="FFFFFF"/>
                </a:solidFill>
              </a:rPr>
              <a:t>Visibility constraints</a:t>
            </a:r>
            <a:endParaRPr>
              <a:solidFill>
                <a:srgbClr val="FFFFFF"/>
              </a:solidFill>
            </a:endParaRPr>
          </a:p>
          <a:p>
            <a:pPr indent="-317500" lvl="1" marL="914400" rtl="0" algn="l">
              <a:lnSpc>
                <a:spcPct val="120000"/>
              </a:lnSpc>
              <a:spcBef>
                <a:spcPts val="0"/>
              </a:spcBef>
              <a:spcAft>
                <a:spcPts val="0"/>
              </a:spcAft>
              <a:buClr>
                <a:srgbClr val="FFFFFF"/>
              </a:buClr>
              <a:buSzPts val="1400"/>
              <a:buAutoNum type="alphaLcPeriod"/>
            </a:pPr>
            <a:r>
              <a:rPr lang="zh-TW">
                <a:solidFill>
                  <a:srgbClr val="FFFFFF"/>
                </a:solidFill>
              </a:rPr>
              <a:t>Joint constraints</a:t>
            </a:r>
            <a:endParaRPr>
              <a:solidFill>
                <a:srgbClr val="FFFFFF"/>
              </a:solidFill>
            </a:endParaRPr>
          </a:p>
          <a:p>
            <a:pPr indent="-317500" lvl="1" marL="914400" rtl="0" algn="l">
              <a:lnSpc>
                <a:spcPct val="120000"/>
              </a:lnSpc>
              <a:spcBef>
                <a:spcPts val="0"/>
              </a:spcBef>
              <a:spcAft>
                <a:spcPts val="0"/>
              </a:spcAft>
              <a:buClr>
                <a:srgbClr val="FFFFFF"/>
              </a:buClr>
              <a:buSzPts val="1400"/>
              <a:buAutoNum type="alphaLcPeriod"/>
            </a:pPr>
            <a:r>
              <a:rPr lang="zh-TW">
                <a:solidFill>
                  <a:srgbClr val="FFFFFF"/>
                </a:solidFill>
              </a:rPr>
              <a:t>User-specified constraints</a:t>
            </a:r>
            <a:endParaRPr>
              <a:solidFill>
                <a:srgbClr val="FFFFFF"/>
              </a:solidFill>
            </a:endParaRPr>
          </a:p>
          <a:p>
            <a:pPr indent="-317500" lvl="0" marL="457200" rtl="0" algn="l">
              <a:lnSpc>
                <a:spcPct val="120000"/>
              </a:lnSpc>
              <a:spcBef>
                <a:spcPts val="0"/>
              </a:spcBef>
              <a:spcAft>
                <a:spcPts val="0"/>
              </a:spcAft>
              <a:buClr>
                <a:srgbClr val="FFFFFF"/>
              </a:buClr>
              <a:buSzPts val="1400"/>
              <a:buAutoNum type="arabicPeriod"/>
            </a:pPr>
            <a:r>
              <a:rPr lang="zh-TW" sz="1400">
                <a:solidFill>
                  <a:srgbClr val="FFFFFF"/>
                </a:solidFill>
              </a:rPr>
              <a:t>The Motion Plan Result</a:t>
            </a:r>
            <a:endParaRPr sz="1400">
              <a:solidFill>
                <a:srgbClr val="FFFFFF"/>
              </a:solidFill>
            </a:endParaRPr>
          </a:p>
          <a:p>
            <a:pPr indent="-317500" lvl="1" marL="914400" rtl="0" algn="l">
              <a:lnSpc>
                <a:spcPct val="120000"/>
              </a:lnSpc>
              <a:spcBef>
                <a:spcPts val="0"/>
              </a:spcBef>
              <a:spcAft>
                <a:spcPts val="0"/>
              </a:spcAft>
              <a:buClr>
                <a:srgbClr val="FFFFFF"/>
              </a:buClr>
              <a:buSzPts val="1400"/>
              <a:buAutoNum type="alphaLcPeriod"/>
            </a:pPr>
            <a:r>
              <a:rPr lang="zh-TW" sz="1200">
                <a:solidFill>
                  <a:srgbClr val="FFFFFF"/>
                </a:solidFill>
              </a:rPr>
              <a:t>The movegroup node will generate a desired trajectory in response to your motion plan request.</a:t>
            </a:r>
            <a:endParaRPr sz="1400">
              <a:solidFill>
                <a:srgbClr val="FFFFFF"/>
              </a:solidFill>
            </a:endParaRPr>
          </a:p>
        </p:txBody>
      </p:sp>
      <p:pic>
        <p:nvPicPr>
          <p:cNvPr id="94" name="Google Shape;94;p19"/>
          <p:cNvPicPr preferRelativeResize="0"/>
          <p:nvPr/>
        </p:nvPicPr>
        <p:blipFill rotWithShape="1">
          <a:blip r:embed="rId3">
            <a:alphaModFix/>
          </a:blip>
          <a:srcRect b="2008" l="3660" r="0" t="0"/>
          <a:stretch/>
        </p:blipFill>
        <p:spPr>
          <a:xfrm>
            <a:off x="3815500" y="445025"/>
            <a:ext cx="5016801" cy="289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3000"/>
              </a:spcAft>
              <a:buNone/>
            </a:pPr>
            <a:r>
              <a:rPr lang="zh-TW" sz="3000">
                <a:solidFill>
                  <a:srgbClr val="FFFFFF"/>
                </a:solidFill>
              </a:rPr>
              <a:t>Concepts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800">
                <a:solidFill>
                  <a:srgbClr val="FFFFFF"/>
                </a:solidFill>
              </a:rPr>
              <a:t>OMPL </a:t>
            </a:r>
            <a:r>
              <a:rPr lang="zh-TW" sz="2800">
                <a:solidFill>
                  <a:srgbClr val="FFFFFF"/>
                </a:solidFill>
              </a:rPr>
              <a:t>(Open Motion Planning Library)</a:t>
            </a:r>
            <a:endParaRPr sz="2800">
              <a:solidFill>
                <a:srgbClr val="FFFFFF"/>
              </a:solidFill>
            </a:endParaRPr>
          </a:p>
          <a:p>
            <a:pPr indent="0" lvl="0" marL="0" rtl="0" algn="l">
              <a:spcBef>
                <a:spcPts val="1600"/>
              </a:spcBef>
              <a:spcAft>
                <a:spcPts val="1600"/>
              </a:spcAft>
              <a:buNone/>
            </a:pPr>
            <a:r>
              <a:rPr lang="zh-TW" sz="1400">
                <a:solidFill>
                  <a:srgbClr val="FFFFFF"/>
                </a:solidFill>
              </a:rPr>
              <a:t>OMPL is an open-source motion planning library that primarily implements randomized motion planners. MoveIt integrates directly with OMPL and uses the motion planners from that library as its primary/default set of planners.</a:t>
            </a:r>
            <a:endParaRPr sz="14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3000"/>
              </a:spcAft>
              <a:buNone/>
            </a:pPr>
            <a:r>
              <a:rPr lang="zh-TW" sz="3000">
                <a:solidFill>
                  <a:srgbClr val="FFFFFF"/>
                </a:solidFill>
              </a:rPr>
              <a:t>Concepts</a:t>
            </a:r>
            <a:endParaRPr/>
          </a:p>
        </p:txBody>
      </p:sp>
      <p:sp>
        <p:nvSpPr>
          <p:cNvPr id="106" name="Google Shape;106;p21"/>
          <p:cNvSpPr txBox="1"/>
          <p:nvPr>
            <p:ph idx="1" type="body"/>
          </p:nvPr>
        </p:nvSpPr>
        <p:spPr>
          <a:xfrm>
            <a:off x="311700" y="1152475"/>
            <a:ext cx="3553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800">
                <a:solidFill>
                  <a:srgbClr val="FFFFFF"/>
                </a:solidFill>
              </a:rPr>
              <a:t>Planning Scene</a:t>
            </a:r>
            <a:endParaRPr sz="2800">
              <a:solidFill>
                <a:srgbClr val="FFFFFF"/>
              </a:solidFill>
            </a:endParaRPr>
          </a:p>
          <a:p>
            <a:pPr indent="0" lvl="0" marL="0" rtl="0" algn="l">
              <a:spcBef>
                <a:spcPts val="1600"/>
              </a:spcBef>
              <a:spcAft>
                <a:spcPts val="0"/>
              </a:spcAft>
              <a:buNone/>
            </a:pPr>
            <a:r>
              <a:rPr lang="zh-TW" sz="1400">
                <a:solidFill>
                  <a:srgbClr val="FFFFFF"/>
                </a:solidFill>
              </a:rPr>
              <a:t>The </a:t>
            </a:r>
            <a:r>
              <a:rPr i="1" lang="zh-TW" sz="1400">
                <a:solidFill>
                  <a:srgbClr val="FFFFFF"/>
                </a:solidFill>
              </a:rPr>
              <a:t>planning scene</a:t>
            </a:r>
            <a:r>
              <a:rPr lang="zh-TW" sz="1400">
                <a:solidFill>
                  <a:srgbClr val="FFFFFF"/>
                </a:solidFill>
              </a:rPr>
              <a:t> is used to represent the world around the robot and also stores the state of the robot itself.</a:t>
            </a:r>
            <a:endParaRPr sz="1400">
              <a:solidFill>
                <a:srgbClr val="FFFFFF"/>
              </a:solidFill>
            </a:endParaRPr>
          </a:p>
          <a:p>
            <a:pPr indent="-304800" lvl="0" marL="457200" rtl="0" algn="l">
              <a:spcBef>
                <a:spcPts val="1600"/>
              </a:spcBef>
              <a:spcAft>
                <a:spcPts val="0"/>
              </a:spcAft>
              <a:buClr>
                <a:srgbClr val="FFFFFF"/>
              </a:buClr>
              <a:buSzPts val="1200"/>
              <a:buChar char="●"/>
            </a:pPr>
            <a:r>
              <a:rPr lang="zh-TW" sz="1200">
                <a:solidFill>
                  <a:srgbClr val="FFFFFF"/>
                </a:solidFill>
              </a:rPr>
              <a:t>State Information: on the </a:t>
            </a:r>
            <a:r>
              <a:rPr i="1" lang="zh-TW" sz="1200">
                <a:solidFill>
                  <a:srgbClr val="FFFFFF"/>
                </a:solidFill>
              </a:rPr>
              <a:t>joint_states</a:t>
            </a:r>
            <a:r>
              <a:rPr lang="zh-TW" sz="1200">
                <a:solidFill>
                  <a:srgbClr val="FFFFFF"/>
                </a:solidFill>
              </a:rPr>
              <a:t> topic</a:t>
            </a:r>
            <a:endParaRPr sz="1200">
              <a:solidFill>
                <a:srgbClr val="FFFFFF"/>
              </a:solidFill>
            </a:endParaRPr>
          </a:p>
          <a:p>
            <a:pPr indent="-304800" lvl="0" marL="457200" rtl="0" algn="l">
              <a:spcBef>
                <a:spcPts val="0"/>
              </a:spcBef>
              <a:spcAft>
                <a:spcPts val="0"/>
              </a:spcAft>
              <a:buClr>
                <a:srgbClr val="FFFFFF"/>
              </a:buClr>
              <a:buSzPts val="1200"/>
              <a:buChar char="●"/>
            </a:pPr>
            <a:r>
              <a:rPr lang="zh-TW" sz="1200">
                <a:solidFill>
                  <a:srgbClr val="FFFFFF"/>
                </a:solidFill>
              </a:rPr>
              <a:t>Sensor Information: using the world geometry monitor described below</a:t>
            </a:r>
            <a:endParaRPr sz="1200">
              <a:solidFill>
                <a:srgbClr val="FFFFFF"/>
              </a:solidFill>
            </a:endParaRPr>
          </a:p>
          <a:p>
            <a:pPr indent="-304800" lvl="0" marL="457200" rtl="0" algn="l">
              <a:spcBef>
                <a:spcPts val="0"/>
              </a:spcBef>
              <a:spcAft>
                <a:spcPts val="0"/>
              </a:spcAft>
              <a:buClr>
                <a:srgbClr val="FFFFFF"/>
              </a:buClr>
              <a:buSzPts val="1200"/>
              <a:buChar char="●"/>
            </a:pPr>
            <a:r>
              <a:rPr lang="zh-TW" sz="1200">
                <a:solidFill>
                  <a:srgbClr val="FFFFFF"/>
                </a:solidFill>
              </a:rPr>
              <a:t>World geometry information: from user input on the </a:t>
            </a:r>
            <a:r>
              <a:rPr i="1" lang="zh-TW" sz="1200">
                <a:solidFill>
                  <a:srgbClr val="FFFFFF"/>
                </a:solidFill>
              </a:rPr>
              <a:t>planning_scene</a:t>
            </a:r>
            <a:r>
              <a:rPr lang="zh-TW" sz="1200">
                <a:solidFill>
                  <a:srgbClr val="FFFFFF"/>
                </a:solidFill>
              </a:rPr>
              <a:t> topic (as a planning scene diff)</a:t>
            </a:r>
            <a:endParaRPr sz="1200">
              <a:solidFill>
                <a:srgbClr val="FFFFFF"/>
              </a:solidFill>
            </a:endParaRPr>
          </a:p>
          <a:p>
            <a:pPr indent="0" lvl="0" marL="0" rtl="0" algn="l">
              <a:spcBef>
                <a:spcPts val="1200"/>
              </a:spcBef>
              <a:spcAft>
                <a:spcPts val="1600"/>
              </a:spcAft>
              <a:buNone/>
            </a:pPr>
            <a:r>
              <a:t/>
            </a:r>
            <a:endParaRPr sz="1400">
              <a:solidFill>
                <a:srgbClr val="FFFFFF"/>
              </a:solidFill>
            </a:endParaRPr>
          </a:p>
        </p:txBody>
      </p:sp>
      <p:pic>
        <p:nvPicPr>
          <p:cNvPr id="107" name="Google Shape;107;p21"/>
          <p:cNvPicPr preferRelativeResize="0"/>
          <p:nvPr/>
        </p:nvPicPr>
        <p:blipFill>
          <a:blip r:embed="rId3">
            <a:alphaModFix/>
          </a:blip>
          <a:stretch>
            <a:fillRect/>
          </a:stretch>
        </p:blipFill>
        <p:spPr>
          <a:xfrm>
            <a:off x="3865500" y="1043963"/>
            <a:ext cx="5214851" cy="3055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