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7fc01af8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7fc01af8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7fc01af8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7fc01af8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7fc01af8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7fc01af8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7fc01af8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7fc01af8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6e28dbe7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6e28dbe7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6e28dbe7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6e28dbe7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6e37c5e67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6e37c5e6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6e37c5e67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6e37c5e6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79ab5bec1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79ab5bec1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7eb7fcb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7eb7fcb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7f601ab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7f601ab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7fc01af8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7fc01af8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ytorch.org/docs/stable/nn.html" TargetMode="External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ytorch.org/docs/stable/nn.html#loss-functions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13.png"/><Relationship Id="rId6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youtube.com/watch?v=tIeHLnjs5U8&amp;t=456s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Brief introduction of DL with Pytorch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77900" y="1077050"/>
            <a:ext cx="8520600" cy="29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zh-TW"/>
              <a:t>Use torch.nn.module</a:t>
            </a:r>
            <a:endParaRPr/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Include:</a:t>
            </a:r>
            <a:endParaRPr/>
          </a:p>
          <a:p>
            <a:pPr indent="-3175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Network layers  [torch.nn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link</a:t>
            </a:r>
            <a:r>
              <a:rPr lang="zh-TW"/>
              <a:t>]</a:t>
            </a:r>
            <a:endParaRPr/>
          </a:p>
          <a:p>
            <a:pPr indent="-3175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Forward </a:t>
            </a:r>
            <a:r>
              <a:rPr lang="zh-TW"/>
              <a:t>data flow definition</a:t>
            </a:r>
            <a:endParaRPr/>
          </a:p>
          <a:p>
            <a:pPr indent="-3175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(Data Flatten)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Network Implementaion</a:t>
            </a:r>
            <a:endParaRPr/>
          </a:p>
        </p:txBody>
      </p:sp>
      <p:pic>
        <p:nvPicPr>
          <p:cNvPr id="135" name="Google Shape;135;p22"/>
          <p:cNvPicPr preferRelativeResize="0"/>
          <p:nvPr/>
        </p:nvPicPr>
        <p:blipFill rotWithShape="1">
          <a:blip r:embed="rId4">
            <a:alphaModFix/>
          </a:blip>
          <a:srcRect b="18973" l="25443" r="39830" t="20944"/>
          <a:stretch/>
        </p:blipFill>
        <p:spPr>
          <a:xfrm>
            <a:off x="4676850" y="1017725"/>
            <a:ext cx="4033976" cy="397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77900" y="1077050"/>
            <a:ext cx="8520600" cy="29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zh-TW"/>
              <a:t>Forward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Loss function [torch.nn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link</a:t>
            </a:r>
            <a:r>
              <a:rPr lang="zh-TW"/>
              <a:t>]</a:t>
            </a:r>
            <a:endParaRPr/>
          </a:p>
          <a:p>
            <a:pPr indent="-3429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nn.L1Loss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flow</a:t>
            </a:r>
            <a:endParaRPr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88" y="1876075"/>
            <a:ext cx="4509462" cy="257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 preferRelativeResize="0"/>
          <p:nvPr/>
        </p:nvPicPr>
        <p:blipFill rotWithShape="1">
          <a:blip r:embed="rId5">
            <a:alphaModFix/>
          </a:blip>
          <a:srcRect b="36748" l="25840" r="58391" t="57533"/>
          <a:stretch/>
        </p:blipFill>
        <p:spPr>
          <a:xfrm>
            <a:off x="613812" y="1512700"/>
            <a:ext cx="2220574" cy="45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3"/>
          <p:cNvPicPr preferRelativeResize="0"/>
          <p:nvPr/>
        </p:nvPicPr>
        <p:blipFill rotWithShape="1">
          <a:blip r:embed="rId6">
            <a:alphaModFix/>
          </a:blip>
          <a:srcRect b="58415" l="18429" r="44676" t="14507"/>
          <a:stretch/>
        </p:blipFill>
        <p:spPr>
          <a:xfrm>
            <a:off x="652075" y="2968450"/>
            <a:ext cx="3548777" cy="148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 txBox="1"/>
          <p:nvPr/>
        </p:nvSpPr>
        <p:spPr>
          <a:xfrm>
            <a:off x="5642500" y="4463275"/>
            <a:ext cx="28119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(2) Feed-forward neural network</a:t>
            </a:r>
            <a:endParaRPr/>
          </a:p>
        </p:txBody>
      </p:sp>
      <p:sp>
        <p:nvSpPr>
          <p:cNvPr id="146" name="Google Shape;146;p23"/>
          <p:cNvSpPr txBox="1"/>
          <p:nvPr/>
        </p:nvSpPr>
        <p:spPr>
          <a:xfrm>
            <a:off x="652075" y="4523600"/>
            <a:ext cx="37935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(1) </a:t>
            </a:r>
            <a:r>
              <a:rPr lang="zh-TW"/>
              <a:t>L1Loss description in pytorch document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77900" y="1077050"/>
            <a:ext cx="8520600" cy="3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Loss function (continue...)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nn.MSELoss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nn.CrossEntropyLoss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....</a:t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zh-TW"/>
              <a:t>Back</a:t>
            </a:r>
            <a:r>
              <a:rPr lang="zh-TW"/>
              <a:t>ward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000"/>
              <a:t>→ See example 3</a:t>
            </a:r>
            <a:endParaRPr sz="1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flow</a:t>
            </a:r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 rotWithShape="1">
          <a:blip r:embed="rId3">
            <a:alphaModFix/>
          </a:blip>
          <a:srcRect b="43903" l="25609" r="44924" t="43287"/>
          <a:stretch/>
        </p:blipFill>
        <p:spPr>
          <a:xfrm>
            <a:off x="372550" y="3396074"/>
            <a:ext cx="3745324" cy="92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4"/>
          <p:cNvSpPr txBox="1"/>
          <p:nvPr/>
        </p:nvSpPr>
        <p:spPr>
          <a:xfrm>
            <a:off x="5642500" y="4463275"/>
            <a:ext cx="28119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(2) Feed-forward neural network</a:t>
            </a:r>
            <a:endParaRPr/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88" y="1876075"/>
            <a:ext cx="4509462" cy="257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77900" y="1077050"/>
            <a:ext cx="8520600" cy="3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→ </a:t>
            </a:r>
            <a:r>
              <a:rPr lang="zh-TW"/>
              <a:t>See example 4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Linear Regression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Deep Learning </a:t>
            </a:r>
            <a:r>
              <a:rPr lang="zh-TW"/>
              <a:t>architecture: </a:t>
            </a:r>
            <a:r>
              <a:rPr b="1" lang="zh-TW"/>
              <a:t>MLP</a:t>
            </a:r>
            <a:r>
              <a:rPr lang="zh-TW"/>
              <a:t>, </a:t>
            </a:r>
            <a:r>
              <a:rPr b="1" lang="zh-TW"/>
              <a:t>CNN</a:t>
            </a:r>
            <a:r>
              <a:rPr lang="zh-TW"/>
              <a:t>, </a:t>
            </a:r>
            <a:r>
              <a:rPr b="1" lang="zh-TW"/>
              <a:t>RNN</a:t>
            </a:r>
            <a:r>
              <a:rPr lang="zh-TW"/>
              <a:t>, etc.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Deep Learning?</a:t>
            </a:r>
            <a:endParaRPr/>
          </a:p>
        </p:txBody>
      </p:sp>
      <p:grpSp>
        <p:nvGrpSpPr>
          <p:cNvPr id="61" name="Google Shape;61;p14"/>
          <p:cNvGrpSpPr/>
          <p:nvPr/>
        </p:nvGrpSpPr>
        <p:grpSpPr>
          <a:xfrm>
            <a:off x="1416775" y="2055888"/>
            <a:ext cx="2150525" cy="1941088"/>
            <a:chOff x="1228225" y="2018163"/>
            <a:chExt cx="2150525" cy="1941088"/>
          </a:xfrm>
        </p:grpSpPr>
        <p:pic>
          <p:nvPicPr>
            <p:cNvPr id="62" name="Google Shape;62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28225" y="2018163"/>
              <a:ext cx="2150525" cy="1534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" name="Google Shape;63;p14"/>
            <p:cNvSpPr txBox="1"/>
            <p:nvPr/>
          </p:nvSpPr>
          <p:spPr>
            <a:xfrm>
              <a:off x="1764775" y="3452550"/>
              <a:ext cx="905100" cy="50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(1) </a:t>
              </a:r>
              <a:r>
                <a:rPr lang="zh-TW"/>
                <a:t>MLP</a:t>
              </a:r>
              <a:endParaRPr/>
            </a:p>
          </p:txBody>
        </p:sp>
      </p:grpSp>
      <p:grpSp>
        <p:nvGrpSpPr>
          <p:cNvPr id="64" name="Google Shape;64;p14"/>
          <p:cNvGrpSpPr/>
          <p:nvPr/>
        </p:nvGrpSpPr>
        <p:grpSpPr>
          <a:xfrm>
            <a:off x="4315238" y="1725200"/>
            <a:ext cx="3122226" cy="1388825"/>
            <a:chOff x="4721250" y="1785550"/>
            <a:chExt cx="3122226" cy="1388825"/>
          </a:xfrm>
        </p:grpSpPr>
        <p:pic>
          <p:nvPicPr>
            <p:cNvPr id="65" name="Google Shape;65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721250" y="1785550"/>
              <a:ext cx="3122226" cy="960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" name="Google Shape;66;p14"/>
            <p:cNvSpPr txBox="1"/>
            <p:nvPr/>
          </p:nvSpPr>
          <p:spPr>
            <a:xfrm>
              <a:off x="5829800" y="2667675"/>
              <a:ext cx="905100" cy="50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(2) </a:t>
              </a:r>
              <a:r>
                <a:rPr lang="zh-TW"/>
                <a:t>CNN</a:t>
              </a:r>
              <a:endParaRPr/>
            </a:p>
          </p:txBody>
        </p:sp>
      </p:grpSp>
      <p:grpSp>
        <p:nvGrpSpPr>
          <p:cNvPr id="67" name="Google Shape;67;p14"/>
          <p:cNvGrpSpPr/>
          <p:nvPr/>
        </p:nvGrpSpPr>
        <p:grpSpPr>
          <a:xfrm>
            <a:off x="4522200" y="3237850"/>
            <a:ext cx="2708290" cy="1137825"/>
            <a:chOff x="4913987" y="3237850"/>
            <a:chExt cx="2708290" cy="1137825"/>
          </a:xfrm>
        </p:grpSpPr>
        <p:pic>
          <p:nvPicPr>
            <p:cNvPr id="68" name="Google Shape;68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913987" y="3237850"/>
              <a:ext cx="2708290" cy="710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" name="Google Shape;69;p14"/>
            <p:cNvSpPr txBox="1"/>
            <p:nvPr/>
          </p:nvSpPr>
          <p:spPr>
            <a:xfrm>
              <a:off x="5815575" y="3868975"/>
              <a:ext cx="905100" cy="50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(3) </a:t>
              </a:r>
              <a:r>
                <a:rPr lang="zh-TW"/>
                <a:t>RNN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feed-forward neural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composed of perceptrons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P</a:t>
            </a:r>
            <a:r>
              <a:rPr lang="zh-TW"/>
              <a:t>erceptron unit: weight, bias, (activation function)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5203850" y="1671150"/>
            <a:ext cx="3484200" cy="2534100"/>
          </a:xfrm>
          <a:prstGeom prst="wedgeEllipseCallout">
            <a:avLst>
              <a:gd fmla="val -75840" name="adj1"/>
              <a:gd fmla="val 20672" name="adj2"/>
            </a:avLst>
          </a:prstGeom>
          <a:noFill/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MLP model (</a:t>
            </a:r>
            <a:r>
              <a:rPr lang="zh-TW"/>
              <a:t>Multilayer perceptron</a:t>
            </a:r>
            <a:r>
              <a:rPr lang="zh-TW"/>
              <a:t>) 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6975" y="2638900"/>
            <a:ext cx="2776476" cy="198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7689" y="1824800"/>
            <a:ext cx="1564875" cy="149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 rotWithShape="1">
          <a:blip r:embed="rId5">
            <a:alphaModFix/>
          </a:blip>
          <a:srcRect b="32758" l="43639" r="32737" t="55364"/>
          <a:stretch/>
        </p:blipFill>
        <p:spPr>
          <a:xfrm>
            <a:off x="5833075" y="3326313"/>
            <a:ext cx="2117144" cy="60595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6193050" y="4274625"/>
            <a:ext cx="16365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(2) P</a:t>
            </a:r>
            <a:r>
              <a:rPr lang="zh-TW"/>
              <a:t>erceptron</a:t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2018507" y="4516075"/>
            <a:ext cx="9696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(1) </a:t>
            </a:r>
            <a:r>
              <a:rPr lang="zh-TW"/>
              <a:t>MLP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 choice of loss function is depend on what the problem you want to </a:t>
            </a:r>
            <a:r>
              <a:rPr lang="zh-TW"/>
              <a:t>solve.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Regression?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Classification 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→ MSE (Mean Square Error)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→ CrossEntropy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→ L1, L2, SmoothL1, etc.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How does MLP model works?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 b="54374" l="29187" r="52769" t="36849"/>
          <a:stretch/>
        </p:blipFill>
        <p:spPr>
          <a:xfrm>
            <a:off x="5210825" y="2130252"/>
            <a:ext cx="2204562" cy="57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 rotWithShape="1">
          <a:blip r:embed="rId4">
            <a:alphaModFix/>
          </a:blip>
          <a:srcRect b="35992" l="26568" r="49322" t="45296"/>
          <a:stretch/>
        </p:blipFill>
        <p:spPr>
          <a:xfrm>
            <a:off x="5154925" y="3312425"/>
            <a:ext cx="2926326" cy="12130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5937852" y="4420200"/>
            <a:ext cx="15777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(2) Cross Entropy</a:t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5893094" y="2683525"/>
            <a:ext cx="8400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(1) </a:t>
            </a:r>
            <a:r>
              <a:rPr lang="zh-TW"/>
              <a:t>MSE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Backward propagation -- </a:t>
            </a:r>
            <a:r>
              <a:rPr b="1" lang="zh-TW"/>
              <a:t>training process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000"/>
              <a:t>	</a:t>
            </a:r>
            <a:r>
              <a:rPr lang="zh-TW" sz="1300" u="sng">
                <a:solidFill>
                  <a:schemeClr val="hlink"/>
                </a:solidFill>
                <a:hlinkClick r:id="rId3"/>
              </a:rPr>
              <a:t>https://www.youtube.com/watch?v=tIeHLnjs5U8&amp;t=456s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How does MLP model works?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</a:t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2250" y="2849250"/>
            <a:ext cx="2479274" cy="176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57900" y="401800"/>
            <a:ext cx="3474400" cy="4427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How does MLP model works?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692700" y="1152475"/>
            <a:ext cx="332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Optimizer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SGD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SGD with momentum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Adam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AdaGrad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RMS Prop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…….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9288" y="2867875"/>
            <a:ext cx="3093525" cy="212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4684950" y="1152475"/>
            <a:ext cx="3987600" cy="17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Stochastic Gradient Decent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get mini batch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feed forward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calculate loss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calculate gradients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apply gradients with learning rate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repeat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Pytorch introduction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77900" y="1077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/>
              <a:t>A</a:t>
            </a:r>
            <a:r>
              <a:rPr lang="zh-TW" sz="1400"/>
              <a:t> deep learning research platform that provides maximum flexibility and speed</a:t>
            </a:r>
            <a:endParaRPr sz="1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Ndarray library with GPU support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np.ndarray → torch.Tensor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Automatic differentiation engine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→ Variable (to create </a:t>
            </a:r>
            <a:r>
              <a:rPr lang="zh-TW"/>
              <a:t>computational graph</a:t>
            </a:r>
            <a:r>
              <a:rPr lang="zh-TW"/>
              <a:t>)    → </a:t>
            </a:r>
            <a:r>
              <a:rPr lang="zh-TW" sz="1200">
                <a:solidFill>
                  <a:srgbClr val="FF0000"/>
                </a:solidFill>
              </a:rPr>
              <a:t>Tensors and Variables have merged</a:t>
            </a:r>
            <a:endParaRPr sz="1200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Gradient based optimazation package &amp; data loader API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→ torch.optim, torchvision, torch.utils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Pytorch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50" y="2648150"/>
            <a:ext cx="3481205" cy="2013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8800" y="2571750"/>
            <a:ext cx="3567724" cy="201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77900" y="1077050"/>
            <a:ext cx="8520600" cy="29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All computable data are shaped into Tensor in pytorch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Support GPU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Autograd features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Implement Computation graph automatically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000"/>
              <a:t>→ See example 1,2</a:t>
            </a:r>
            <a:endParaRPr sz="1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Tensor</a:t>
            </a:r>
            <a:r>
              <a:rPr lang="zh-TW"/>
              <a:t> </a:t>
            </a:r>
            <a:endParaRPr/>
          </a:p>
        </p:txBody>
      </p:sp>
      <p:sp>
        <p:nvSpPr>
          <p:cNvPr id="127" name="Google Shape;127;p21"/>
          <p:cNvSpPr txBox="1"/>
          <p:nvPr/>
        </p:nvSpPr>
        <p:spPr>
          <a:xfrm>
            <a:off x="5588525" y="4620000"/>
            <a:ext cx="43440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Computation graph 2</a:t>
            </a:r>
            <a:endParaRPr/>
          </a:p>
        </p:txBody>
      </p:sp>
      <p:sp>
        <p:nvSpPr>
          <p:cNvPr id="128" name="Google Shape;128;p21"/>
          <p:cNvSpPr txBox="1"/>
          <p:nvPr/>
        </p:nvSpPr>
        <p:spPr>
          <a:xfrm>
            <a:off x="1289700" y="4620000"/>
            <a:ext cx="23253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Computation graph 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