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65" r:id="rId13"/>
    <p:sldId id="274" r:id="rId14"/>
    <p:sldId id="266" r:id="rId15"/>
    <p:sldId id="278" r:id="rId16"/>
    <p:sldId id="276" r:id="rId17"/>
    <p:sldId id="272" r:id="rId18"/>
    <p:sldId id="279" r:id="rId19"/>
    <p:sldId id="275" r:id="rId20"/>
    <p:sldId id="273" r:id="rId21"/>
    <p:sldId id="277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405" autoAdjust="0"/>
  </p:normalViewPr>
  <p:slideViewPr>
    <p:cSldViewPr snapToGrid="0" showGuides="1">
      <p:cViewPr>
        <p:scale>
          <a:sx n="66" d="100"/>
          <a:sy n="66" d="100"/>
        </p:scale>
        <p:origin x="-14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&#1064;&#1072;&#1073;&#1083;&#1086;&#1085;&#1099;\multiTimeline.xlt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multiTimeline!$B$1</c:f>
              <c:strCache>
                <c:ptCount val="1"/>
                <c:pt idx="0">
                  <c:v>mockito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multiTimeline!$B$2:$B$122</c:f>
              <c:numCache>
                <c:formatCode>General</c:formatCode>
                <c:ptCount val="1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9</c:v>
                </c:pt>
                <c:pt idx="12">
                  <c:v>7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15</c:v>
                </c:pt>
                <c:pt idx="20">
                  <c:v>12</c:v>
                </c:pt>
                <c:pt idx="21">
                  <c:v>10</c:v>
                </c:pt>
                <c:pt idx="22">
                  <c:v>17</c:v>
                </c:pt>
                <c:pt idx="23">
                  <c:v>18</c:v>
                </c:pt>
                <c:pt idx="24">
                  <c:v>20</c:v>
                </c:pt>
                <c:pt idx="25">
                  <c:v>16</c:v>
                </c:pt>
                <c:pt idx="26">
                  <c:v>20</c:v>
                </c:pt>
                <c:pt idx="27">
                  <c:v>17</c:v>
                </c:pt>
                <c:pt idx="28">
                  <c:v>18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17</c:v>
                </c:pt>
                <c:pt idx="33">
                  <c:v>23</c:v>
                </c:pt>
                <c:pt idx="34">
                  <c:v>21</c:v>
                </c:pt>
                <c:pt idx="35">
                  <c:v>26</c:v>
                </c:pt>
                <c:pt idx="36">
                  <c:v>24</c:v>
                </c:pt>
                <c:pt idx="37">
                  <c:v>23</c:v>
                </c:pt>
                <c:pt idx="38">
                  <c:v>28</c:v>
                </c:pt>
                <c:pt idx="39">
                  <c:v>27</c:v>
                </c:pt>
                <c:pt idx="40">
                  <c:v>27</c:v>
                </c:pt>
                <c:pt idx="41">
                  <c:v>32</c:v>
                </c:pt>
                <c:pt idx="42">
                  <c:v>28</c:v>
                </c:pt>
                <c:pt idx="43">
                  <c:v>27</c:v>
                </c:pt>
                <c:pt idx="44">
                  <c:v>25</c:v>
                </c:pt>
                <c:pt idx="45">
                  <c:v>28</c:v>
                </c:pt>
                <c:pt idx="46">
                  <c:v>31</c:v>
                </c:pt>
                <c:pt idx="47">
                  <c:v>32</c:v>
                </c:pt>
                <c:pt idx="48">
                  <c:v>34</c:v>
                </c:pt>
                <c:pt idx="49">
                  <c:v>34</c:v>
                </c:pt>
                <c:pt idx="50">
                  <c:v>35</c:v>
                </c:pt>
                <c:pt idx="51">
                  <c:v>37</c:v>
                </c:pt>
                <c:pt idx="52">
                  <c:v>37</c:v>
                </c:pt>
                <c:pt idx="53">
                  <c:v>33</c:v>
                </c:pt>
                <c:pt idx="54">
                  <c:v>42</c:v>
                </c:pt>
                <c:pt idx="55">
                  <c:v>37</c:v>
                </c:pt>
                <c:pt idx="56">
                  <c:v>31</c:v>
                </c:pt>
                <c:pt idx="57">
                  <c:v>36</c:v>
                </c:pt>
                <c:pt idx="58">
                  <c:v>41</c:v>
                </c:pt>
                <c:pt idx="59">
                  <c:v>41</c:v>
                </c:pt>
                <c:pt idx="60">
                  <c:v>40</c:v>
                </c:pt>
                <c:pt idx="61">
                  <c:v>42</c:v>
                </c:pt>
                <c:pt idx="62">
                  <c:v>45</c:v>
                </c:pt>
                <c:pt idx="63">
                  <c:v>47</c:v>
                </c:pt>
                <c:pt idx="64">
                  <c:v>41</c:v>
                </c:pt>
                <c:pt idx="65">
                  <c:v>45</c:v>
                </c:pt>
                <c:pt idx="66">
                  <c:v>49</c:v>
                </c:pt>
                <c:pt idx="67">
                  <c:v>49</c:v>
                </c:pt>
                <c:pt idx="68">
                  <c:v>42</c:v>
                </c:pt>
                <c:pt idx="69">
                  <c:v>45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52</c:v>
                </c:pt>
                <c:pt idx="74">
                  <c:v>52</c:v>
                </c:pt>
                <c:pt idx="75">
                  <c:v>56</c:v>
                </c:pt>
                <c:pt idx="76">
                  <c:v>51</c:v>
                </c:pt>
                <c:pt idx="77">
                  <c:v>57</c:v>
                </c:pt>
                <c:pt idx="78">
                  <c:v>56</c:v>
                </c:pt>
                <c:pt idx="79">
                  <c:v>54</c:v>
                </c:pt>
                <c:pt idx="80">
                  <c:v>49</c:v>
                </c:pt>
                <c:pt idx="81">
                  <c:v>54</c:v>
                </c:pt>
                <c:pt idx="82">
                  <c:v>61</c:v>
                </c:pt>
                <c:pt idx="83">
                  <c:v>60</c:v>
                </c:pt>
                <c:pt idx="84">
                  <c:v>62</c:v>
                </c:pt>
                <c:pt idx="85">
                  <c:v>59</c:v>
                </c:pt>
                <c:pt idx="86">
                  <c:v>69</c:v>
                </c:pt>
                <c:pt idx="87">
                  <c:v>62</c:v>
                </c:pt>
                <c:pt idx="88">
                  <c:v>59</c:v>
                </c:pt>
                <c:pt idx="89">
                  <c:v>63</c:v>
                </c:pt>
                <c:pt idx="90">
                  <c:v>63</c:v>
                </c:pt>
                <c:pt idx="91">
                  <c:v>62</c:v>
                </c:pt>
                <c:pt idx="92">
                  <c:v>57</c:v>
                </c:pt>
                <c:pt idx="93">
                  <c:v>60</c:v>
                </c:pt>
                <c:pt idx="94">
                  <c:v>68</c:v>
                </c:pt>
                <c:pt idx="95">
                  <c:v>70</c:v>
                </c:pt>
                <c:pt idx="96">
                  <c:v>70</c:v>
                </c:pt>
                <c:pt idx="97">
                  <c:v>68</c:v>
                </c:pt>
                <c:pt idx="98">
                  <c:v>81</c:v>
                </c:pt>
                <c:pt idx="99">
                  <c:v>68</c:v>
                </c:pt>
                <c:pt idx="100">
                  <c:v>72</c:v>
                </c:pt>
                <c:pt idx="101">
                  <c:v>73</c:v>
                </c:pt>
                <c:pt idx="102">
                  <c:v>72</c:v>
                </c:pt>
                <c:pt idx="103">
                  <c:v>78</c:v>
                </c:pt>
                <c:pt idx="104">
                  <c:v>73</c:v>
                </c:pt>
                <c:pt idx="105">
                  <c:v>76</c:v>
                </c:pt>
                <c:pt idx="106">
                  <c:v>87</c:v>
                </c:pt>
                <c:pt idx="107">
                  <c:v>90</c:v>
                </c:pt>
                <c:pt idx="108">
                  <c:v>84</c:v>
                </c:pt>
                <c:pt idx="109">
                  <c:v>90</c:v>
                </c:pt>
                <c:pt idx="110">
                  <c:v>95</c:v>
                </c:pt>
                <c:pt idx="111">
                  <c:v>87</c:v>
                </c:pt>
                <c:pt idx="112">
                  <c:v>94</c:v>
                </c:pt>
                <c:pt idx="113">
                  <c:v>91</c:v>
                </c:pt>
                <c:pt idx="114">
                  <c:v>87</c:v>
                </c:pt>
                <c:pt idx="115">
                  <c:v>95</c:v>
                </c:pt>
                <c:pt idx="116">
                  <c:v>76</c:v>
                </c:pt>
                <c:pt idx="117">
                  <c:v>85</c:v>
                </c:pt>
                <c:pt idx="118">
                  <c:v>100</c:v>
                </c:pt>
                <c:pt idx="119">
                  <c:v>98</c:v>
                </c:pt>
                <c:pt idx="120">
                  <c:v>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multiTimeline!$C$1</c:f>
              <c:strCache>
                <c:ptCount val="1"/>
                <c:pt idx="0">
                  <c:v>EasyMock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multiTimeline!$C$2:$C$122</c:f>
              <c:numCache>
                <c:formatCode>General</c:formatCode>
                <c:ptCount val="121"/>
                <c:pt idx="0">
                  <c:v>25</c:v>
                </c:pt>
                <c:pt idx="1">
                  <c:v>28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29</c:v>
                </c:pt>
                <c:pt idx="7">
                  <c:v>20</c:v>
                </c:pt>
                <c:pt idx="8">
                  <c:v>19</c:v>
                </c:pt>
                <c:pt idx="9">
                  <c:v>21</c:v>
                </c:pt>
                <c:pt idx="10">
                  <c:v>25</c:v>
                </c:pt>
                <c:pt idx="11">
                  <c:v>25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  <c:pt idx="15">
                  <c:v>20</c:v>
                </c:pt>
                <c:pt idx="16">
                  <c:v>23</c:v>
                </c:pt>
                <c:pt idx="17">
                  <c:v>22</c:v>
                </c:pt>
                <c:pt idx="18">
                  <c:v>22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21</c:v>
                </c:pt>
                <c:pt idx="23">
                  <c:v>25</c:v>
                </c:pt>
                <c:pt idx="24">
                  <c:v>21</c:v>
                </c:pt>
                <c:pt idx="25">
                  <c:v>19</c:v>
                </c:pt>
                <c:pt idx="26">
                  <c:v>23</c:v>
                </c:pt>
                <c:pt idx="27">
                  <c:v>19</c:v>
                </c:pt>
                <c:pt idx="28">
                  <c:v>21</c:v>
                </c:pt>
                <c:pt idx="29">
                  <c:v>20</c:v>
                </c:pt>
                <c:pt idx="30">
                  <c:v>18</c:v>
                </c:pt>
                <c:pt idx="31">
                  <c:v>17</c:v>
                </c:pt>
                <c:pt idx="32">
                  <c:v>18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21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16</c:v>
                </c:pt>
                <c:pt idx="41">
                  <c:v>15</c:v>
                </c:pt>
                <c:pt idx="42">
                  <c:v>15</c:v>
                </c:pt>
                <c:pt idx="43">
                  <c:v>14</c:v>
                </c:pt>
                <c:pt idx="44">
                  <c:v>13</c:v>
                </c:pt>
                <c:pt idx="45">
                  <c:v>13</c:v>
                </c:pt>
                <c:pt idx="46">
                  <c:v>15</c:v>
                </c:pt>
                <c:pt idx="47">
                  <c:v>16</c:v>
                </c:pt>
                <c:pt idx="48">
                  <c:v>13</c:v>
                </c:pt>
                <c:pt idx="49">
                  <c:v>14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13</c:v>
                </c:pt>
                <c:pt idx="54">
                  <c:v>14</c:v>
                </c:pt>
                <c:pt idx="55">
                  <c:v>13</c:v>
                </c:pt>
                <c:pt idx="56">
                  <c:v>12</c:v>
                </c:pt>
                <c:pt idx="57">
                  <c:v>11</c:v>
                </c:pt>
                <c:pt idx="58">
                  <c:v>12</c:v>
                </c:pt>
                <c:pt idx="59">
                  <c:v>11</c:v>
                </c:pt>
                <c:pt idx="60">
                  <c:v>11</c:v>
                </c:pt>
                <c:pt idx="61">
                  <c:v>13</c:v>
                </c:pt>
                <c:pt idx="62">
                  <c:v>12</c:v>
                </c:pt>
                <c:pt idx="63">
                  <c:v>14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9</c:v>
                </c:pt>
                <c:pt idx="71">
                  <c:v>10</c:v>
                </c:pt>
                <c:pt idx="72">
                  <c:v>11</c:v>
                </c:pt>
                <c:pt idx="73">
                  <c:v>10</c:v>
                </c:pt>
                <c:pt idx="74">
                  <c:v>11</c:v>
                </c:pt>
                <c:pt idx="75">
                  <c:v>11</c:v>
                </c:pt>
                <c:pt idx="76">
                  <c:v>9</c:v>
                </c:pt>
                <c:pt idx="77">
                  <c:v>10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9</c:v>
                </c:pt>
                <c:pt idx="83">
                  <c:v>9</c:v>
                </c:pt>
                <c:pt idx="84">
                  <c:v>10</c:v>
                </c:pt>
                <c:pt idx="85">
                  <c:v>7</c:v>
                </c:pt>
                <c:pt idx="86">
                  <c:v>9</c:v>
                </c:pt>
                <c:pt idx="87">
                  <c:v>8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8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8</c:v>
                </c:pt>
                <c:pt idx="99">
                  <c:v>7</c:v>
                </c:pt>
                <c:pt idx="100">
                  <c:v>7</c:v>
                </c:pt>
                <c:pt idx="101">
                  <c:v>6</c:v>
                </c:pt>
                <c:pt idx="102">
                  <c:v>6</c:v>
                </c:pt>
                <c:pt idx="103">
                  <c:v>7</c:v>
                </c:pt>
                <c:pt idx="104">
                  <c:v>6</c:v>
                </c:pt>
                <c:pt idx="105">
                  <c:v>5</c:v>
                </c:pt>
                <c:pt idx="106">
                  <c:v>6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multiTimeline!$D$1</c:f>
              <c:strCache>
                <c:ptCount val="1"/>
                <c:pt idx="0">
                  <c:v>JMock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multiTimeline!$D$2:$D$122</c:f>
              <c:numCache>
                <c:formatCode>General</c:formatCode>
                <c:ptCount val="12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19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13</c:v>
                </c:pt>
                <c:pt idx="8">
                  <c:v>14</c:v>
                </c:pt>
                <c:pt idx="9">
                  <c:v>12</c:v>
                </c:pt>
                <c:pt idx="10">
                  <c:v>15</c:v>
                </c:pt>
                <c:pt idx="11">
                  <c:v>15</c:v>
                </c:pt>
                <c:pt idx="12">
                  <c:v>18</c:v>
                </c:pt>
                <c:pt idx="13">
                  <c:v>14</c:v>
                </c:pt>
                <c:pt idx="14">
                  <c:v>14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13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14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10</c:v>
                </c:pt>
                <c:pt idx="28">
                  <c:v>11</c:v>
                </c:pt>
                <c:pt idx="29">
                  <c:v>10</c:v>
                </c:pt>
                <c:pt idx="30">
                  <c:v>11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10</c:v>
                </c:pt>
                <c:pt idx="35">
                  <c:v>10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8</c:v>
                </c:pt>
                <c:pt idx="43">
                  <c:v>7</c:v>
                </c:pt>
                <c:pt idx="44">
                  <c:v>6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7</c:v>
                </c:pt>
                <c:pt idx="50">
                  <c:v>6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5</c:v>
                </c:pt>
                <c:pt idx="56">
                  <c:v>4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2</c:v>
                </c:pt>
                <c:pt idx="86">
                  <c:v>3</c:v>
                </c:pt>
                <c:pt idx="87">
                  <c:v>3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2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03200"/>
        <c:axId val="61204736"/>
      </c:lineChart>
      <c:catAx>
        <c:axId val="61203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61204736"/>
        <c:crosses val="autoZero"/>
        <c:auto val="1"/>
        <c:lblAlgn val="ctr"/>
        <c:lblOffset val="100"/>
        <c:noMultiLvlLbl val="0"/>
      </c:catAx>
      <c:valAx>
        <c:axId val="6120473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61203200"/>
        <c:crosses val="autoZero"/>
        <c:crossBetween val="between"/>
      </c:valAx>
      <c:spPr>
        <a:ln>
          <a:noFill/>
        </a:ln>
      </c:spPr>
    </c:plotArea>
    <c:legend>
      <c:legendPos val="r"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B840-452B-4B18-A029-1B409955EDB4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F7F6-FEA2-41B2-B29B-8E07A978F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Подойдя</a:t>
            </a:r>
            <a:r>
              <a:rPr lang="ru-RU" baseline="0" dirty="0" smtClean="0"/>
              <a:t> к этой части курса, слушатели</a:t>
            </a:r>
            <a:r>
              <a:rPr lang="en-US" baseline="0" dirty="0" smtClean="0"/>
              <a:t> </a:t>
            </a:r>
            <a:r>
              <a:rPr lang="ru-RU" baseline="0" dirty="0" smtClean="0"/>
              <a:t>должны быть хорошо знакомы с </a:t>
            </a:r>
            <a:r>
              <a:rPr lang="en-US" baseline="0" dirty="0" smtClean="0"/>
              <a:t>JUnit</a:t>
            </a:r>
            <a:r>
              <a:rPr lang="ru-RU" baseline="0" dirty="0" smtClean="0"/>
              <a:t>, уметь писать модульные тесты и понимать принципы, которым такие тесты должны соответствовать.</a:t>
            </a:r>
            <a:endParaRPr lang="en-US" baseline="0" dirty="0" smtClean="0"/>
          </a:p>
          <a:p>
            <a:r>
              <a:rPr lang="ru-RU" baseline="0" dirty="0" smtClean="0"/>
              <a:t>Использование </a:t>
            </a:r>
            <a:r>
              <a:rPr lang="ru-RU" baseline="0" dirty="0" err="1" smtClean="0"/>
              <a:t>фрэймворка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совместно с </a:t>
            </a:r>
            <a:r>
              <a:rPr lang="en-US" baseline="0" dirty="0" smtClean="0"/>
              <a:t>JUnit</a:t>
            </a:r>
            <a:r>
              <a:rPr lang="ru-RU" baseline="0" dirty="0" smtClean="0"/>
              <a:t> позволяет выйти на следующий уровень мастерства модульного тестирования.</a:t>
            </a:r>
            <a:endParaRPr lang="en-US" baseline="0" dirty="0" smtClean="0"/>
          </a:p>
          <a:p>
            <a:r>
              <a:rPr lang="ru-RU" baseline="0" dirty="0" smtClean="0"/>
              <a:t>Для того, чтобы понять, что</a:t>
            </a:r>
            <a:r>
              <a:rPr lang="en-US" baseline="0" dirty="0" smtClean="0"/>
              <a:t> </a:t>
            </a:r>
            <a:r>
              <a:rPr lang="ru-RU" baseline="0" dirty="0" smtClean="0"/>
              <a:t>это за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и зачем он нужен, сначала рассмотрим какие виды тестов с точки зрения проверки результата могут быть.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посмотреть, что</a:t>
            </a:r>
            <a:r>
              <a:rPr lang="ru-RU" baseline="0" dirty="0" smtClean="0"/>
              <a:t> сообщит нам среда выполнения, если будет обнаружена ошибка в проверяемом модуле, смоделируем ситуацию, когда: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1) класс клиентского заказа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не с той суммой, что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2) не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2-й</a:t>
            </a:r>
            <a:r>
              <a:rPr lang="ru-RU" baseline="0" dirty="0" smtClean="0"/>
              <a:t> тест, немного более сложный.</a:t>
            </a:r>
          </a:p>
          <a:p>
            <a:r>
              <a:rPr lang="ru-RU" baseline="0" dirty="0" smtClean="0"/>
              <a:t>Мы добавляем заранее запрограммированный ответ – если у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банковского счёта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аргументом, равным цене приобретаемой машины, то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должен бросить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дальнейшем написаны 3 проверки: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что бросится исключение, если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для машины – в данном тесте эта проверка существует для того, чтобы проверить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пробрасываемость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выше исключения, брошенного методом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был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ценой машины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если вызов метода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закончился неудачей, то товар не добавится в список приобретённых.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Предыдущий</a:t>
            </a:r>
            <a:r>
              <a:rPr lang="ru-RU" baseline="0" dirty="0" smtClean="0"/>
              <a:t> пример показал, что использование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позволяет не использовать полноценные реализации объектов, с которыми производится взаимодействие.</a:t>
            </a:r>
          </a:p>
          <a:p>
            <a:r>
              <a:rPr lang="ru-RU" baseline="0" dirty="0" smtClean="0"/>
              <a:t>Мы ввели понятие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– объекта с заранее запрограммированными ожиданиями вызовов, который используется для проверки поведения объектов и их взаимодействия друг с другом. Есть и другие понятия, которые нам важно рассмотреть – это заглушка (на английском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), фиктивная реализация (на английском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), шпион (на английском </a:t>
            </a:r>
            <a:r>
              <a:rPr lang="en-US" baseline="0" dirty="0" smtClean="0"/>
              <a:t>spy</a:t>
            </a:r>
            <a:r>
              <a:rPr lang="ru-RU" baseline="0" dirty="0" smtClean="0"/>
              <a:t>).</a:t>
            </a:r>
          </a:p>
          <a:p>
            <a:r>
              <a:rPr lang="ru-RU" baseline="0" dirty="0" smtClean="0"/>
              <a:t>Часто под понятием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обобщают все вышесказанные, но чистому </a:t>
            </a:r>
            <a:r>
              <a:rPr lang="ru-RU" baseline="0" dirty="0" err="1" smtClean="0"/>
              <a:t>моку</a:t>
            </a:r>
            <a:r>
              <a:rPr lang="ru-RU" baseline="0" dirty="0" smtClean="0"/>
              <a:t> важно лишь какие методы и с какими аргументами вызывались, когда и сколько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Dummy</a:t>
            </a:r>
            <a:r>
              <a:rPr lang="en-US" sz="1200" dirty="0" smtClean="0"/>
              <a:t> – </a:t>
            </a:r>
            <a:r>
              <a:rPr lang="ru-RU" sz="1200" dirty="0" smtClean="0"/>
              <a:t>объект, который передаётся, но в действительности никогда не используется. </a:t>
            </a:r>
            <a:r>
              <a:rPr lang="ru-RU" baseline="0" dirty="0" smtClean="0"/>
              <a:t>Обычно такие объекты делаются просто, чтобы код скомпилировался – например, для заполнения списка аргументов метода.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примеру.</a:t>
            </a:r>
          </a:p>
          <a:p>
            <a:r>
              <a:rPr lang="ru-RU" dirty="0" smtClean="0"/>
              <a:t>Добавим к</a:t>
            </a:r>
            <a:r>
              <a:rPr lang="ru-RU" baseline="0" dirty="0" smtClean="0"/>
              <a:t> классу заказа сервис, позволяющий отправлять нотификации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lang="ru-RU" dirty="0" smtClean="0"/>
              <a:t>Его экземпляр</a:t>
            </a:r>
            <a:r>
              <a:rPr lang="ru-RU" baseline="0" dirty="0" smtClean="0"/>
              <a:t> должен быть передан в конструктор класса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Если в тесте нас не интересует работа с нотификациями, то мы можем сделать и передать фиктивную реализацию такого сервиса.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Сделаем</a:t>
            </a:r>
            <a:r>
              <a:rPr lang="ru-RU" baseline="0" dirty="0" smtClean="0"/>
              <a:t> так, чтобы методы </a:t>
            </a:r>
            <a:r>
              <a:rPr lang="ru-RU" dirty="0" smtClean="0"/>
              <a:t>фиктивной реализации возвращали</a:t>
            </a:r>
            <a:r>
              <a:rPr lang="ru-RU" baseline="0" dirty="0" smtClean="0"/>
              <a:t> непроверяемое исключение – эти методы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не должны вызываться.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Следующий тип объектов</a:t>
            </a:r>
            <a:r>
              <a:rPr lang="ru-RU" baseline="0" dirty="0" smtClean="0"/>
              <a:t> – </a:t>
            </a:r>
            <a:r>
              <a:rPr lang="en-US" baseline="0" dirty="0" smtClean="0"/>
              <a:t>stub’</a:t>
            </a:r>
            <a:r>
              <a:rPr lang="ru-RU" baseline="0" dirty="0" smtClean="0"/>
              <a:t>ы.</a:t>
            </a:r>
          </a:p>
          <a:p>
            <a:r>
              <a:rPr lang="ru-RU" dirty="0" smtClean="0"/>
              <a:t>Это заглушки -</a:t>
            </a:r>
            <a:r>
              <a:rPr lang="ru-RU" baseline="0" dirty="0" smtClean="0"/>
              <a:t> такие реализации, которые не являются реальными, а возвращают лишь заранее запрограммированные ответы для выполнения теста. Реализация таких заглушек проста – никакой бизнес-смысл она не несёт, лишь возвращает заранее приготовленный ответ.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Заменим </a:t>
            </a:r>
            <a:r>
              <a:rPr lang="en-US" dirty="0" err="1" smtClean="0"/>
              <a:t>NotificationService</a:t>
            </a:r>
            <a:r>
              <a:rPr lang="en-US" dirty="0" smtClean="0"/>
              <a:t> </a:t>
            </a:r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PromotionService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PromotionService</a:t>
            </a:r>
            <a:r>
              <a:rPr lang="en-US" baseline="0" dirty="0" smtClean="0"/>
              <a:t> </a:t>
            </a:r>
            <a:r>
              <a:rPr lang="ru-RU" baseline="0" dirty="0" smtClean="0"/>
              <a:t>в нашем случае имеет единственный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lang="ru-RU" baseline="0" dirty="0" smtClean="0"/>
              <a:t>, возвращающий список товаров, которые должны быть подарены клиенту, приобретающему переданный в аргументе товар.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Реализуем </a:t>
            </a:r>
            <a:r>
              <a:rPr lang="ru-RU" dirty="0" err="1" smtClean="0"/>
              <a:t>стаб</a:t>
            </a:r>
            <a:r>
              <a:rPr lang="ru-RU" dirty="0" smtClean="0"/>
              <a:t> таким образом, чтобы он всегда возвращал</a:t>
            </a:r>
            <a:r>
              <a:rPr lang="ru-RU" baseline="0" dirty="0" smtClean="0"/>
              <a:t> пустой список в методе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 smtClean="0"/>
          </a:p>
          <a:p>
            <a:r>
              <a:rPr lang="ru-RU" dirty="0" smtClean="0"/>
              <a:t>Мы могли бы сделать такую заглушку</a:t>
            </a:r>
            <a:r>
              <a:rPr lang="ru-RU" baseline="0" dirty="0" smtClean="0"/>
              <a:t> параметризированной – т.е. её работа бы отличалась в зависимости от переданных аргументов. Но не стоит этим увлекаться и изобретать сложную логику в таких объектах. Преимущество </a:t>
            </a:r>
            <a:r>
              <a:rPr lang="ru-RU" baseline="0" dirty="0" err="1" smtClean="0"/>
              <a:t>стабов</a:t>
            </a:r>
            <a:r>
              <a:rPr lang="ru-RU" baseline="0" dirty="0" smtClean="0"/>
              <a:t> – лёгкость реализации.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Существует 2 варианта.</a:t>
            </a:r>
          </a:p>
          <a:p>
            <a:r>
              <a:rPr lang="ru-RU" baseline="0" dirty="0" smtClean="0"/>
              <a:t>- Первым обычно на ум приходит вариант проверки состояния объектов в ходе выполнения теста и после него.</a:t>
            </a:r>
          </a:p>
          <a:p>
            <a:r>
              <a:rPr lang="ru-RU" baseline="0" dirty="0" smtClean="0"/>
              <a:t>- Второй менее очевидный - проверять поведение объектов, а именно какие методы объектов были вызваны и с какими аргументами, как объекты взаимодействовали друг с другом.</a:t>
            </a:r>
          </a:p>
          <a:p>
            <a:r>
              <a:rPr lang="ru-RU" baseline="0" dirty="0" smtClean="0"/>
              <a:t>Рассмотрим эти варианты на примерах.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Очередным понятием, которое нам понадобится</a:t>
            </a:r>
            <a:r>
              <a:rPr lang="ru-RU" baseline="0" dirty="0" smtClean="0"/>
              <a:t> является объект-шпион, по-английски </a:t>
            </a:r>
            <a:r>
              <a:rPr lang="en-US" baseline="0" dirty="0" smtClean="0"/>
              <a:t>spy</a:t>
            </a:r>
            <a:r>
              <a:rPr lang="ru-RU" baseline="0" dirty="0" smtClean="0"/>
              <a:t>. </a:t>
            </a:r>
            <a:r>
              <a:rPr lang="en-US" baseline="0" dirty="0" smtClean="0"/>
              <a:t>Spy</a:t>
            </a:r>
            <a:r>
              <a:rPr lang="ru-RU" baseline="0" dirty="0" smtClean="0"/>
              <a:t> – это тоже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, но он ещё записывает некоторую информацию о том, как вызывались его методы.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шпиона – сервис по отправке</a:t>
            </a:r>
            <a:r>
              <a:rPr lang="ru-RU" baseline="0" dirty="0" smtClean="0"/>
              <a:t> почтовых сообщений, который считает, сколько сообщений было отправлено.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примере на слайде показан частный случай шпиона, который позволяет проводить проверку поведения объекта </a:t>
            </a:r>
            <a:r>
              <a:rPr lang="en-US" baseline="0" dirty="0" smtClean="0"/>
              <a:t>order</a:t>
            </a:r>
            <a:r>
              <a:rPr lang="ru-RU" baseline="0" dirty="0" smtClean="0"/>
              <a:t>. Т.е. одновременно такой шпион является и простейшим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презентации мы рассмотрели</a:t>
            </a:r>
            <a:r>
              <a:rPr lang="ru-RU" baseline="0" dirty="0" smtClean="0"/>
              <a:t> 2 варианта написания тестов – проверка состояния и проверка поведения.</a:t>
            </a:r>
          </a:p>
          <a:p>
            <a:r>
              <a:rPr lang="ru-RU" baseline="0" dirty="0" smtClean="0"/>
              <a:t>Ввели понятия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стаба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спайя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Для тестов с проверкой поведения использовали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С помощью него мы создавали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, осуществляли проверки вызовов методов.</a:t>
            </a:r>
          </a:p>
          <a:p>
            <a:r>
              <a:rPr lang="ru-RU" baseline="0" dirty="0" smtClean="0"/>
              <a:t>Но </a:t>
            </a:r>
            <a:r>
              <a:rPr lang="ru-RU" dirty="0" smtClean="0"/>
              <a:t>почему выбор пал именно на </a:t>
            </a:r>
            <a:r>
              <a:rPr lang="ru-RU" dirty="0" err="1" smtClean="0"/>
              <a:t>Мокито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Причина не в том, что других нет – наоборот, альтернатива есть и не одна.</a:t>
            </a:r>
          </a:p>
          <a:p>
            <a:r>
              <a:rPr lang="ru-RU" baseline="0" dirty="0" smtClean="0"/>
              <a:t>Основные причины этого выбора, я подчеркну:</a:t>
            </a:r>
          </a:p>
          <a:p>
            <a:r>
              <a:rPr lang="ru-RU" baseline="0" dirty="0" smtClean="0"/>
              <a:t>1)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очень простой, имеет хорошо продуманное </a:t>
            </a:r>
            <a:r>
              <a:rPr lang="en-US" baseline="0" dirty="0" smtClean="0"/>
              <a:t>API</a:t>
            </a:r>
            <a:r>
              <a:rPr lang="ru-RU" baseline="0" dirty="0" smtClean="0"/>
              <a:t>, что позволяет легко и быстро писать чистые, понятные, самодокументированные тесты.</a:t>
            </a:r>
            <a:endParaRPr lang="ru-RU" dirty="0" smtClean="0"/>
          </a:p>
          <a:p>
            <a:r>
              <a:rPr lang="ru-RU" dirty="0" smtClean="0"/>
              <a:t>2) Не</a:t>
            </a:r>
            <a:r>
              <a:rPr lang="ru-RU" baseline="0" dirty="0" smtClean="0"/>
              <a:t> нужен </a:t>
            </a:r>
            <a:r>
              <a:rPr lang="ru-RU" baseline="0" dirty="0" err="1" smtClean="0"/>
              <a:t>самописный</a:t>
            </a:r>
            <a:r>
              <a:rPr lang="ru-RU" baseline="0" dirty="0" smtClean="0"/>
              <a:t> код –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позволяет сделать нужные объекты на лету.</a:t>
            </a:r>
          </a:p>
          <a:p>
            <a:r>
              <a:rPr lang="ru-RU" baseline="0" dirty="0" smtClean="0"/>
              <a:t>3)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имеет огромное сообщество.</a:t>
            </a:r>
          </a:p>
          <a:p>
            <a:r>
              <a:rPr lang="ru-RU" baseline="0" dirty="0" smtClean="0"/>
              <a:t>На графике представлена динамика популярности </a:t>
            </a:r>
            <a:r>
              <a:rPr lang="ru-RU" baseline="0" dirty="0" err="1" smtClean="0"/>
              <a:t>фрэймворков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мокирования</a:t>
            </a:r>
            <a:r>
              <a:rPr lang="ru-RU" baseline="0" dirty="0" smtClean="0"/>
              <a:t> в </a:t>
            </a:r>
            <a:r>
              <a:rPr lang="en-US" baseline="0" dirty="0" smtClean="0"/>
              <a:t>Java </a:t>
            </a:r>
            <a:r>
              <a:rPr lang="ru-RU" baseline="0" dirty="0" smtClean="0"/>
              <a:t>за последние 10 лет, основанный на поисковых запросах в </a:t>
            </a:r>
            <a:r>
              <a:rPr lang="en-US" baseline="0" dirty="0" smtClean="0"/>
              <a:t>google</a:t>
            </a:r>
            <a:r>
              <a:rPr lang="ru-RU" baseline="0" dirty="0" smtClean="0"/>
              <a:t>. Видно, что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– </a:t>
            </a:r>
            <a:r>
              <a:rPr lang="ru-RU" baseline="0" dirty="0" smtClean="0"/>
              <a:t>неоспоримый лидер.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рассмотрим</a:t>
            </a:r>
            <a:r>
              <a:rPr lang="ru-RU" baseline="0" dirty="0" smtClean="0"/>
              <a:t> вариант с проверкой состояния.</a:t>
            </a:r>
          </a:p>
          <a:p>
            <a:r>
              <a:rPr lang="ru-RU" baseline="0" dirty="0" smtClean="0"/>
              <a:t>Допустим, изначально у нас есть корзина с 3мя яблоками.</a:t>
            </a:r>
          </a:p>
          <a:p>
            <a:r>
              <a:rPr lang="ru-RU" baseline="0" dirty="0" smtClean="0"/>
              <a:t>Мы каким-то способом забираем из неё 1 яблоко.</a:t>
            </a:r>
          </a:p>
          <a:p>
            <a:r>
              <a:rPr lang="ru-RU" baseline="0" dirty="0" smtClean="0"/>
              <a:t>Как результат, ожидаем, что в корзине останется 2 яблока. В тесте мы проверяем в каком состоянии окажется корзина после выполненного действия.</a:t>
            </a:r>
          </a:p>
          <a:p>
            <a:r>
              <a:rPr lang="ru-RU" baseline="0" dirty="0" smtClean="0"/>
              <a:t>Важным является факт, что у нас есть возможность проверять состояние корзины и такая проверка не представляет сложности.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рассмотрим</a:t>
            </a:r>
            <a:r>
              <a:rPr lang="ru-RU" baseline="0" dirty="0" smtClean="0"/>
              <a:t> пример уже с кодом на </a:t>
            </a:r>
            <a:r>
              <a:rPr lang="ru-RU" baseline="0" dirty="0" err="1" smtClean="0"/>
              <a:t>джава</a:t>
            </a:r>
            <a:r>
              <a:rPr lang="ru-RU" baseline="0" dirty="0" smtClean="0"/>
              <a:t> и модульными тестами на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У нас есть интерфейс банковского счёта с методами, позволяющими его пополнить </a:t>
            </a:r>
            <a:r>
              <a:rPr lang="en-US" baseline="0" dirty="0" smtClean="0"/>
              <a:t>(deposit)</a:t>
            </a:r>
            <a:r>
              <a:rPr lang="ru-RU" baseline="0" dirty="0" smtClean="0"/>
              <a:t>, снять средства</a:t>
            </a:r>
            <a:r>
              <a:rPr lang="en-US" baseline="0" dirty="0" smtClean="0"/>
              <a:t> (withdraw)</a:t>
            </a:r>
            <a:r>
              <a:rPr lang="ru-RU" baseline="0" dirty="0" smtClean="0"/>
              <a:t>, узнать текущий баланс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getBalance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Простая</a:t>
            </a:r>
            <a:r>
              <a:rPr lang="ru-RU" baseline="0" dirty="0" smtClean="0"/>
              <a:t> реализация такого интерфейса будет выглядеть так.</a:t>
            </a:r>
          </a:p>
          <a:p>
            <a:r>
              <a:rPr lang="ru-RU" baseline="0" dirty="0" smtClean="0"/>
              <a:t>Обратите внимание на метод </a:t>
            </a:r>
            <a:r>
              <a:rPr lang="en-US" baseline="0" dirty="0" smtClean="0"/>
              <a:t>withdraw - </a:t>
            </a:r>
            <a:r>
              <a:rPr lang="ru-RU" baseline="0" dirty="0" smtClean="0"/>
              <a:t>если средств для списания на счёте недостаточно, то бросается проверяемое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Работать</a:t>
            </a:r>
            <a:r>
              <a:rPr lang="ru-RU" baseline="0" dirty="0" smtClean="0"/>
              <a:t> мы будем с классом клиентского заказа. В нём есть метод покупки товара, который производит списание средств с банковского счёта и добавляет купленный товар к списку приобретённых в заказе. Если списание не было успешным (например, недостаточно средств), то товар не должен быть добавлен в список приобретённых.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теста для модуля </a:t>
            </a:r>
            <a:r>
              <a:rPr lang="en-US" dirty="0" smtClean="0"/>
              <a:t>Order</a:t>
            </a:r>
            <a:r>
              <a:rPr lang="ru-RU" baseline="0" dirty="0" smtClean="0"/>
              <a:t> будет выглядеть так.</a:t>
            </a:r>
          </a:p>
          <a:p>
            <a:r>
              <a:rPr lang="ru-RU" dirty="0" smtClean="0"/>
              <a:t>Для каждого вызова</a:t>
            </a:r>
            <a:r>
              <a:rPr lang="ru-RU" baseline="0" dirty="0" smtClean="0"/>
              <a:t> тестового метода</a:t>
            </a:r>
            <a:r>
              <a:rPr lang="ru-RU" dirty="0" smtClean="0"/>
              <a:t> создаётся</a:t>
            </a:r>
            <a:r>
              <a:rPr lang="ru-RU" baseline="0" dirty="0" smtClean="0"/>
              <a:t> счёт с текущим балансом в 100 рублей в методе </a:t>
            </a:r>
            <a:r>
              <a:rPr lang="en-US" baseline="0" dirty="0" err="1" smtClean="0"/>
              <a:t>setUp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Первый тест – на успешность операции покупки (средств на счёте достаточно) </a:t>
            </a:r>
            <a:r>
              <a:rPr lang="en-US" baseline="0" dirty="0" smtClean="0"/>
              <a:t>– </a:t>
            </a:r>
            <a:r>
              <a:rPr lang="ru-RU" baseline="0" dirty="0" smtClean="0"/>
              <a:t>баланс должен уменьшиться на сумму покупки, купленный товар добавиться в список.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 тест – на </a:t>
            </a:r>
            <a:r>
              <a:rPr lang="ru-RU" dirty="0" err="1" smtClean="0"/>
              <a:t>неуспешность</a:t>
            </a:r>
            <a:r>
              <a:rPr lang="ru-RU" dirty="0" smtClean="0"/>
              <a:t> выполнения операции покупки, если средств на счёте недостаточно.</a:t>
            </a:r>
          </a:p>
          <a:p>
            <a:r>
              <a:rPr lang="ru-RU" dirty="0" smtClean="0"/>
              <a:t>Средства со счёта не должны</a:t>
            </a:r>
            <a:r>
              <a:rPr lang="ru-RU" baseline="0" dirty="0" smtClean="0"/>
              <a:t> списаться, товар в заказ попасть не должен.</a:t>
            </a:r>
          </a:p>
          <a:p>
            <a:r>
              <a:rPr lang="ru-RU" baseline="0" dirty="0" smtClean="0"/>
              <a:t>В этих тестовых методах видна проблема – тест модуля </a:t>
            </a:r>
            <a:r>
              <a:rPr lang="en-US" baseline="0" dirty="0" smtClean="0"/>
              <a:t>Order</a:t>
            </a:r>
            <a:r>
              <a:rPr lang="ru-RU" baseline="0" dirty="0" smtClean="0"/>
              <a:t> завязан на корректность работы другого модуля – </a:t>
            </a:r>
            <a:r>
              <a:rPr lang="en-US" baseline="0" dirty="0" err="1" smtClean="0"/>
              <a:t>PaymentBankAccount</a:t>
            </a:r>
            <a:r>
              <a:rPr lang="en-US" baseline="0" dirty="0" smtClean="0"/>
              <a:t>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Если в нём будет ошибка, то ошибочными будут помечены как его тесты, так и тесты </a:t>
            </a:r>
            <a:r>
              <a:rPr lang="en-US" baseline="0" dirty="0" smtClean="0"/>
              <a:t>Order’</a:t>
            </a:r>
            <a:r>
              <a:rPr lang="ru-RU" baseline="0" dirty="0" smtClean="0"/>
              <a:t>а, а это затруднит поиск исходной причины.</a:t>
            </a:r>
          </a:p>
          <a:p>
            <a:r>
              <a:rPr lang="ru-RU" baseline="0" dirty="0" smtClean="0"/>
              <a:t>Кроме того, </a:t>
            </a:r>
            <a:r>
              <a:rPr lang="en-US" baseline="0" dirty="0" err="1" smtClean="0"/>
              <a:t>PaymentBankAccount</a:t>
            </a:r>
            <a:r>
              <a:rPr lang="ru-RU" baseline="0" dirty="0" smtClean="0"/>
              <a:t> мог иметь сложную реализацию – например, обращаться к базе данных, что в свою очередь заставило бы нас решать вопрос наличия такой БД.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9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Изменим подход – перепишем тест так, чтобы </a:t>
            </a:r>
            <a:r>
              <a:rPr lang="ru-RU" baseline="0" dirty="0" smtClean="0"/>
              <a:t>проверялось поведение объектов. В этом нам поможет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качестве реализации интерфейса банковского счёта будем использовать объект-имитацию, называемый,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 Создадим его статическим методом </a:t>
            </a:r>
            <a:r>
              <a:rPr lang="en-US" baseline="0" dirty="0" smtClean="0"/>
              <a:t>mock</a:t>
            </a:r>
            <a:r>
              <a:rPr lang="ru-RU" baseline="0" dirty="0" smtClean="0"/>
              <a:t> из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Этот объект-имитация запишет все взаимодействия с ним, а именно запомнит какие методы и с какими значениями аргументов вызывались.</a:t>
            </a:r>
          </a:p>
          <a:p>
            <a:r>
              <a:rPr lang="ru-RU" baseline="0" dirty="0" smtClean="0"/>
              <a:t>На данном слайде показан тест, который проверяет, что при покупке товара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реализации интерфейса банковского счёта с аргументом равным значению цены покупаемого товара. Если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не вернёт исключения (а это будет так, ведь мы не программировали мок бросать исключение), то товар добавится в список приобретённых.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Обращу внимание, мы не использовали никаких реальных реализаций интерфейса банковского счёта, только проверили факт вызова метода с нужным значением аргумента.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6" r="80000"/>
          <a:stretch/>
        </p:blipFill>
        <p:spPr>
          <a:xfrm flipH="1">
            <a:off x="0" y="0"/>
            <a:ext cx="1930400" cy="6858000"/>
          </a:xfrm>
          <a:prstGeom prst="rect">
            <a:avLst/>
          </a:prstGeom>
        </p:spPr>
      </p:pic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523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6371" y="2536372"/>
            <a:ext cx="685799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3105151" cy="325437"/>
          </a:xfrm>
        </p:spPr>
        <p:txBody>
          <a:bodyPr lIns="0" tIns="0" rIns="0" bIns="0" anchor="ctr">
            <a:noAutofit/>
          </a:bodyPr>
          <a:lstStyle>
            <a:lvl1pPr algn="l">
              <a:defRPr sz="28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18" y="6356351"/>
            <a:ext cx="381000" cy="365125"/>
          </a:xfrm>
        </p:spPr>
        <p:txBody>
          <a:bodyPr/>
          <a:lstStyle/>
          <a:p>
            <a:fld id="{6814237A-5479-4FB2-ABDC-DE99C0ACD62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Picture 1130" descr="C:\Users\SBT-Sergeev-AU2\Desktop\Sberbank\EFS-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74494"/>
            <a:ext cx="947998" cy="4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 rot="5400000">
            <a:off x="-67247" y="355740"/>
            <a:ext cx="4104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 rot="5400000">
            <a:off x="8573606" y="6516054"/>
            <a:ext cx="216000" cy="45719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237A-5479-4FB2-ABDC-DE99C0ACD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1482107" y="3076375"/>
            <a:ext cx="14760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966" y="2410775"/>
            <a:ext cx="6305947" cy="142645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Зачем нужен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85934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Argument(s) are different! Wanted: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bankAccount.withdraw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70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000" dirty="0"/>
              <a:t>-&gt; at </a:t>
            </a:r>
            <a:r>
              <a:rPr lang="en-US" sz="2000" dirty="0" smtClean="0"/>
              <a:t>r.s.t.a.m.OrderTest.lambda$testSucceedIfEnoughFunds$0(OrderTest.java:90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Actual invocation has different arguments: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bankAccount.withdraw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100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000" dirty="0"/>
              <a:t>-&gt; at </a:t>
            </a:r>
            <a:r>
              <a:rPr lang="en-US" sz="2000" dirty="0" err="1" smtClean="0"/>
              <a:t>r.s.t.a.m.Order.buyItem</a:t>
            </a:r>
            <a:r>
              <a:rPr lang="en-US" sz="2000" dirty="0" smtClean="0"/>
              <a:t>(Order.java:47</a:t>
            </a:r>
            <a:r>
              <a:rPr lang="en-US" sz="2000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4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7483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Wanted but not invoked: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bankAccount.withdraw</a:t>
            </a:r>
            <a:r>
              <a:rPr lang="en-US" sz="2000" dirty="0">
                <a:solidFill>
                  <a:srgbClr val="FF0000"/>
                </a:solidFill>
              </a:rPr>
              <a:t>(70);</a:t>
            </a:r>
          </a:p>
          <a:p>
            <a:r>
              <a:rPr lang="en-US" sz="2000" dirty="0"/>
              <a:t>-&gt; at </a:t>
            </a:r>
            <a:r>
              <a:rPr lang="en-US" sz="2000" dirty="0" smtClean="0"/>
              <a:t>r.s.t.a.m.OrderTest.lambda$testSucceedIfEnoughFunds$0(OrderTest.java:90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Actually, there were </a:t>
            </a:r>
            <a:r>
              <a:rPr lang="en-US" sz="2000" b="1" dirty="0">
                <a:solidFill>
                  <a:srgbClr val="FF0000"/>
                </a:solidFill>
              </a:rPr>
              <a:t>zero</a:t>
            </a:r>
            <a:r>
              <a:rPr lang="en-US" sz="2000" dirty="0">
                <a:solidFill>
                  <a:srgbClr val="FF0000"/>
                </a:solidFill>
              </a:rPr>
              <a:t> interactions with this mock.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08787"/>
            <a:ext cx="9283311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"Состояние объектов не изменилось"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16261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Mock </a:t>
            </a:r>
            <a:r>
              <a:rPr lang="en-US" sz="2400" dirty="0" smtClean="0"/>
              <a:t>–</a:t>
            </a:r>
            <a:r>
              <a:rPr lang="ru-RU" sz="2400" dirty="0" smtClean="0"/>
              <a:t> объекты с заранее запрограммированными ожиданиями вызовов, что формирует спецификацию взаимодействия.</a:t>
            </a:r>
          </a:p>
          <a:p>
            <a:pPr algn="just"/>
            <a:r>
              <a:rPr lang="ru-RU" sz="2400" dirty="0" smtClean="0"/>
              <a:t>Используются для проверки поведения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5544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Dummy</a:t>
            </a:r>
            <a:r>
              <a:rPr lang="en-US" sz="2400" dirty="0" smtClean="0"/>
              <a:t> – </a:t>
            </a:r>
            <a:r>
              <a:rPr lang="ru-RU" sz="2400" dirty="0" smtClean="0"/>
              <a:t>объект, который передаётся, но в действительности никогда не используется.</a:t>
            </a:r>
          </a:p>
          <a:p>
            <a:pPr algn="just"/>
            <a:r>
              <a:rPr lang="ru-RU" sz="2400" dirty="0" smtClean="0"/>
              <a:t>Обычно используется, чтобы заполнить список аргументов метода.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2201"/>
            <a:ext cx="804258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90398"/>
            <a:ext cx="886973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Stub</a:t>
            </a:r>
            <a:r>
              <a:rPr lang="en-US" sz="2400" dirty="0" smtClean="0"/>
              <a:t> –</a:t>
            </a:r>
            <a:r>
              <a:rPr lang="ru-RU" sz="2400" dirty="0" smtClean="0"/>
              <a:t> заглушки, предоставляющие заранее запрограммированные для теста ответы/действия заданных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34303"/>
            <a:ext cx="859401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5907"/>
            <a:ext cx="873187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493000" cy="335662"/>
          </a:xfrm>
        </p:spPr>
        <p:txBody>
          <a:bodyPr/>
          <a:lstStyle/>
          <a:p>
            <a:r>
              <a:rPr lang="ru-RU" dirty="0" smtClean="0"/>
              <a:t>Как проверять результат при выполнении теста?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4057" y="2148113"/>
            <a:ext cx="712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Существует 2 способа проверки результатов теста:</a:t>
            </a:r>
          </a:p>
          <a:p>
            <a:pPr algn="just"/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состояния;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3033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Spy </a:t>
            </a:r>
            <a:r>
              <a:rPr lang="en-US" sz="2400" dirty="0" smtClean="0"/>
              <a:t>– </a:t>
            </a:r>
            <a:r>
              <a:rPr lang="ru-RU" sz="2400" dirty="0" smtClean="0"/>
              <a:t>объект, который записывает некоторую информацию о том, как вызывались его методы.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81653"/>
            <a:ext cx="8731878" cy="64633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"Метод </a:t>
            </a:r>
            <a:r>
              <a:rPr lang="en-US" altLang="ru-RU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getGiftsByItem</a:t>
            </a:r>
            <a:r>
              <a:rPr lang="en-US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вызван"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03201"/>
            <a:ext cx="6027057" cy="352632"/>
          </a:xfrm>
        </p:spPr>
        <p:txBody>
          <a:bodyPr/>
          <a:lstStyle/>
          <a:p>
            <a:r>
              <a:rPr lang="ru-RU" dirty="0" smtClean="0"/>
              <a:t>Почему именно </a:t>
            </a:r>
            <a:r>
              <a:rPr lang="en-US" dirty="0" err="1" smtClean="0"/>
              <a:t>mockito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Имеет простое </a:t>
            </a:r>
            <a:r>
              <a:rPr lang="en-US" sz="2400" dirty="0" smtClean="0"/>
              <a:t>API</a:t>
            </a:r>
            <a:r>
              <a:rPr lang="ru-RU" sz="2400" dirty="0" smtClean="0"/>
              <a:t>, позволяет писать чистые и понятные тесты.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Не нужен </a:t>
            </a:r>
            <a:r>
              <a:rPr lang="ru-RU" sz="2400" dirty="0" err="1" smtClean="0"/>
              <a:t>самописный</a:t>
            </a:r>
            <a:r>
              <a:rPr lang="ru-RU" sz="2400" dirty="0" smtClean="0"/>
              <a:t> код.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Огромное сообщество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007612"/>
              </p:ext>
            </p:extLst>
          </p:nvPr>
        </p:nvGraphicFramePr>
        <p:xfrm>
          <a:off x="406400" y="1940558"/>
          <a:ext cx="8084457" cy="440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Что такое проверка состояния?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03" y="6318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Было:</a:t>
            </a:r>
            <a:endParaRPr lang="ru-RU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107158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1403" y="269289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Сделали:</a:t>
            </a:r>
            <a:endParaRPr lang="ru-RU" sz="2400" dirty="0"/>
          </a:p>
        </p:txBody>
      </p:sp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106433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104256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321244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320519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318342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909863" y="3340089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888118" y="3332781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403" y="4768433"/>
            <a:ext cx="15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Ожидаем:</a:t>
            </a:r>
            <a:endParaRPr lang="ru-RU" sz="2400" dirty="0"/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5237352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5230098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/>
              <a:t>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64322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PaymentBankAccount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12164"/>
            <a:ext cx="895531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.compareTo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.subtract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38119"/>
            <a:ext cx="88697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7</a:t>
            </a:fld>
            <a:endParaRPr lang="ru-RU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1" y="676909"/>
            <a:ext cx="9283311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lang="ru-RU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 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"Баланс уменьшился на сумму покупки"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 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"Товар добавлен в список приобретённых"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71691"/>
            <a:ext cx="9283311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testFailedIfInsufficientFunds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"Состояние объектов не изменилось"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7729"/>
            <a:ext cx="8731878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 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 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"Товар добавлен в список приобретённых"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4167</TotalTime>
  <Words>1641</Words>
  <Application>Microsoft Office PowerPoint</Application>
  <PresentationFormat>Экран (4:3)</PresentationFormat>
  <Paragraphs>185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Как проверять результат при выполнении теста?</vt:lpstr>
      <vt:lpstr>Что такое проверка состояния?</vt:lpstr>
      <vt:lpstr>Интерфейс BankAccount</vt:lpstr>
      <vt:lpstr>Класс PaymentBankAccount</vt:lpstr>
      <vt:lpstr>Класс Order</vt:lpstr>
      <vt:lpstr>Пример: тест с проверкой состояния</vt:lpstr>
      <vt:lpstr>Пример: тест с проверкой состояния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Mock</vt:lpstr>
      <vt:lpstr>Dummy</vt:lpstr>
      <vt:lpstr>Dummy</vt:lpstr>
      <vt:lpstr>Dummy</vt:lpstr>
      <vt:lpstr>Stub</vt:lpstr>
      <vt:lpstr>Stub</vt:lpstr>
      <vt:lpstr>Stub</vt:lpstr>
      <vt:lpstr>Spy</vt:lpstr>
      <vt:lpstr>Spy</vt:lpstr>
      <vt:lpstr>Почему именно mockito?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Parfianov</dc:creator>
  <cp:lastModifiedBy>User</cp:lastModifiedBy>
  <cp:revision>560</cp:revision>
  <dcterms:created xsi:type="dcterms:W3CDTF">2018-04-03T14:10:54Z</dcterms:created>
  <dcterms:modified xsi:type="dcterms:W3CDTF">2018-05-30T06:46:18Z</dcterms:modified>
</cp:coreProperties>
</file>